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7"/>
  </p:notesMasterIdLst>
  <p:sldIdLst>
    <p:sldId id="256" r:id="rId5"/>
    <p:sldId id="276" r:id="rId6"/>
    <p:sldId id="369" r:id="rId7"/>
    <p:sldId id="370" r:id="rId8"/>
    <p:sldId id="264" r:id="rId9"/>
    <p:sldId id="371" r:id="rId10"/>
    <p:sldId id="372" r:id="rId11"/>
    <p:sldId id="373" r:id="rId12"/>
    <p:sldId id="374" r:id="rId13"/>
    <p:sldId id="375" r:id="rId14"/>
    <p:sldId id="377" r:id="rId15"/>
    <p:sldId id="378" r:id="rId16"/>
    <p:sldId id="382" r:id="rId17"/>
    <p:sldId id="379" r:id="rId18"/>
    <p:sldId id="383" r:id="rId19"/>
    <p:sldId id="384" r:id="rId20"/>
    <p:sldId id="385" r:id="rId21"/>
    <p:sldId id="386" r:id="rId22"/>
    <p:sldId id="387" r:id="rId23"/>
    <p:sldId id="388" r:id="rId24"/>
    <p:sldId id="389" r:id="rId25"/>
    <p:sldId id="350" r:id="rId26"/>
    <p:sldId id="283" r:id="rId27"/>
    <p:sldId id="295" r:id="rId28"/>
    <p:sldId id="351" r:id="rId29"/>
    <p:sldId id="352" r:id="rId30"/>
    <p:sldId id="353" r:id="rId31"/>
    <p:sldId id="284" r:id="rId32"/>
    <p:sldId id="354" r:id="rId33"/>
    <p:sldId id="390" r:id="rId34"/>
    <p:sldId id="356" r:id="rId35"/>
    <p:sldId id="357" r:id="rId36"/>
    <p:sldId id="394" r:id="rId37"/>
    <p:sldId id="395" r:id="rId38"/>
    <p:sldId id="358" r:id="rId39"/>
    <p:sldId id="396" r:id="rId40"/>
    <p:sldId id="397" r:id="rId41"/>
    <p:sldId id="398" r:id="rId42"/>
    <p:sldId id="399" r:id="rId43"/>
    <p:sldId id="285" r:id="rId44"/>
    <p:sldId id="296" r:id="rId45"/>
    <p:sldId id="400"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p:scale>
          <a:sx n="73" d="100"/>
          <a:sy n="73" d="100"/>
        </p:scale>
        <p:origin x="72" y="4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38D4B318-08EC-4591-A891-04FD44DFE812}"/>
    <pc:docChg chg="delSld">
      <pc:chgData name="Cerys Davies" userId="61e71dc1-9594-4277-b52b-4420989f68ee" providerId="ADAL" clId="{38D4B318-08EC-4591-A891-04FD44DFE812}" dt="2024-11-08T16:37:24.780" v="0" actId="47"/>
      <pc:docMkLst>
        <pc:docMk/>
      </pc:docMkLst>
      <pc:sldChg chg="del">
        <pc:chgData name="Cerys Davies" userId="61e71dc1-9594-4277-b52b-4420989f68ee" providerId="ADAL" clId="{38D4B318-08EC-4591-A891-04FD44DFE812}" dt="2024-11-08T16:37:24.780" v="0" actId="47"/>
        <pc:sldMkLst>
          <pc:docMk/>
          <pc:sldMk cId="1496547751" sldId="286"/>
        </pc:sldMkLst>
      </pc:sldChg>
      <pc:sldChg chg="del">
        <pc:chgData name="Cerys Davies" userId="61e71dc1-9594-4277-b52b-4420989f68ee" providerId="ADAL" clId="{38D4B318-08EC-4591-A891-04FD44DFE812}" dt="2024-11-08T16:37:24.780" v="0" actId="47"/>
        <pc:sldMkLst>
          <pc:docMk/>
          <pc:sldMk cId="1965723463" sldId="292"/>
        </pc:sldMkLst>
      </pc:sldChg>
      <pc:sldChg chg="del">
        <pc:chgData name="Cerys Davies" userId="61e71dc1-9594-4277-b52b-4420989f68ee" providerId="ADAL" clId="{38D4B318-08EC-4591-A891-04FD44DFE812}" dt="2024-11-08T16:37:24.780" v="0" actId="47"/>
        <pc:sldMkLst>
          <pc:docMk/>
          <pc:sldMk cId="3595585004" sldId="293"/>
        </pc:sldMkLst>
      </pc:sldChg>
      <pc:sldChg chg="del">
        <pc:chgData name="Cerys Davies" userId="61e71dc1-9594-4277-b52b-4420989f68ee" providerId="ADAL" clId="{38D4B318-08EC-4591-A891-04FD44DFE812}" dt="2024-11-08T16:37:24.780" v="0" actId="47"/>
        <pc:sldMkLst>
          <pc:docMk/>
          <pc:sldMk cId="125551815" sldId="294"/>
        </pc:sldMkLst>
      </pc:sldChg>
      <pc:sldChg chg="del">
        <pc:chgData name="Cerys Davies" userId="61e71dc1-9594-4277-b52b-4420989f68ee" providerId="ADAL" clId="{38D4B318-08EC-4591-A891-04FD44DFE812}" dt="2024-11-08T16:37:24.780" v="0" actId="47"/>
        <pc:sldMkLst>
          <pc:docMk/>
          <pc:sldMk cId="1434745463" sldId="297"/>
        </pc:sldMkLst>
      </pc:sldChg>
      <pc:sldChg chg="del">
        <pc:chgData name="Cerys Davies" userId="61e71dc1-9594-4277-b52b-4420989f68ee" providerId="ADAL" clId="{38D4B318-08EC-4591-A891-04FD44DFE812}" dt="2024-11-08T16:37:24.780" v="0" actId="47"/>
        <pc:sldMkLst>
          <pc:docMk/>
          <pc:sldMk cId="2274713403" sldId="298"/>
        </pc:sldMkLst>
      </pc:sldChg>
      <pc:sldChg chg="del">
        <pc:chgData name="Cerys Davies" userId="61e71dc1-9594-4277-b52b-4420989f68ee" providerId="ADAL" clId="{38D4B318-08EC-4591-A891-04FD44DFE812}" dt="2024-11-08T16:37:24.780" v="0" actId="47"/>
        <pc:sldMkLst>
          <pc:docMk/>
          <pc:sldMk cId="2803635862" sldId="299"/>
        </pc:sldMkLst>
      </pc:sldChg>
      <pc:sldChg chg="del">
        <pc:chgData name="Cerys Davies" userId="61e71dc1-9594-4277-b52b-4420989f68ee" providerId="ADAL" clId="{38D4B318-08EC-4591-A891-04FD44DFE812}" dt="2024-11-08T16:37:24.780" v="0" actId="47"/>
        <pc:sldMkLst>
          <pc:docMk/>
          <pc:sldMk cId="994265928" sldId="301"/>
        </pc:sldMkLst>
      </pc:sldChg>
      <pc:sldChg chg="del">
        <pc:chgData name="Cerys Davies" userId="61e71dc1-9594-4277-b52b-4420989f68ee" providerId="ADAL" clId="{38D4B318-08EC-4591-A891-04FD44DFE812}" dt="2024-11-08T16:37:24.780" v="0" actId="47"/>
        <pc:sldMkLst>
          <pc:docMk/>
          <pc:sldMk cId="247578027" sldId="327"/>
        </pc:sldMkLst>
      </pc:sldChg>
      <pc:sldChg chg="del">
        <pc:chgData name="Cerys Davies" userId="61e71dc1-9594-4277-b52b-4420989f68ee" providerId="ADAL" clId="{38D4B318-08EC-4591-A891-04FD44DFE812}" dt="2024-11-08T16:37:24.780" v="0" actId="47"/>
        <pc:sldMkLst>
          <pc:docMk/>
          <pc:sldMk cId="3030921762" sldId="391"/>
        </pc:sldMkLst>
      </pc:sldChg>
      <pc:sldChg chg="del">
        <pc:chgData name="Cerys Davies" userId="61e71dc1-9594-4277-b52b-4420989f68ee" providerId="ADAL" clId="{38D4B318-08EC-4591-A891-04FD44DFE812}" dt="2024-11-08T16:37:24.780" v="0" actId="47"/>
        <pc:sldMkLst>
          <pc:docMk/>
          <pc:sldMk cId="1817592396" sldId="392"/>
        </pc:sldMkLst>
      </pc:sldChg>
      <pc:sldChg chg="del">
        <pc:chgData name="Cerys Davies" userId="61e71dc1-9594-4277-b52b-4420989f68ee" providerId="ADAL" clId="{38D4B318-08EC-4591-A891-04FD44DFE812}" dt="2024-11-08T16:37:24.780" v="0" actId="47"/>
        <pc:sldMkLst>
          <pc:docMk/>
          <pc:sldMk cId="522411121" sldId="393"/>
        </pc:sldMkLst>
      </pc:sldChg>
      <pc:sldChg chg="del">
        <pc:chgData name="Cerys Davies" userId="61e71dc1-9594-4277-b52b-4420989f68ee" providerId="ADAL" clId="{38D4B318-08EC-4591-A891-04FD44DFE812}" dt="2024-11-08T16:37:24.780" v="0" actId="47"/>
        <pc:sldMkLst>
          <pc:docMk/>
          <pc:sldMk cId="2532643288" sldId="401"/>
        </pc:sldMkLst>
      </pc:sldChg>
      <pc:sldChg chg="del">
        <pc:chgData name="Cerys Davies" userId="61e71dc1-9594-4277-b52b-4420989f68ee" providerId="ADAL" clId="{38D4B318-08EC-4591-A891-04FD44DFE812}" dt="2024-11-08T16:37:24.780" v="0" actId="47"/>
        <pc:sldMkLst>
          <pc:docMk/>
          <pc:sldMk cId="1733099540" sldId="402"/>
        </pc:sldMkLst>
      </pc:sldChg>
      <pc:sldChg chg="del">
        <pc:chgData name="Cerys Davies" userId="61e71dc1-9594-4277-b52b-4420989f68ee" providerId="ADAL" clId="{38D4B318-08EC-4591-A891-04FD44DFE812}" dt="2024-11-08T16:37:24.780" v="0" actId="47"/>
        <pc:sldMkLst>
          <pc:docMk/>
          <pc:sldMk cId="3367096948" sldId="403"/>
        </pc:sldMkLst>
      </pc:sldChg>
      <pc:sldChg chg="del">
        <pc:chgData name="Cerys Davies" userId="61e71dc1-9594-4277-b52b-4420989f68ee" providerId="ADAL" clId="{38D4B318-08EC-4591-A891-04FD44DFE812}" dt="2024-11-08T16:37:24.780" v="0" actId="47"/>
        <pc:sldMkLst>
          <pc:docMk/>
          <pc:sldMk cId="3668777858" sldId="404"/>
        </pc:sldMkLst>
      </pc:sldChg>
      <pc:sldChg chg="del">
        <pc:chgData name="Cerys Davies" userId="61e71dc1-9594-4277-b52b-4420989f68ee" providerId="ADAL" clId="{38D4B318-08EC-4591-A891-04FD44DFE812}" dt="2024-11-08T16:37:24.780" v="0" actId="47"/>
        <pc:sldMkLst>
          <pc:docMk/>
          <pc:sldMk cId="3851285385" sldId="405"/>
        </pc:sldMkLst>
      </pc:sldChg>
      <pc:sldChg chg="del">
        <pc:chgData name="Cerys Davies" userId="61e71dc1-9594-4277-b52b-4420989f68ee" providerId="ADAL" clId="{38D4B318-08EC-4591-A891-04FD44DFE812}" dt="2024-11-08T16:37:24.780" v="0" actId="47"/>
        <pc:sldMkLst>
          <pc:docMk/>
          <pc:sldMk cId="4085030579" sldId="406"/>
        </pc:sldMkLst>
      </pc:sldChg>
      <pc:sldChg chg="del">
        <pc:chgData name="Cerys Davies" userId="61e71dc1-9594-4277-b52b-4420989f68ee" providerId="ADAL" clId="{38D4B318-08EC-4591-A891-04FD44DFE812}" dt="2024-11-08T16:37:24.780" v="0" actId="47"/>
        <pc:sldMkLst>
          <pc:docMk/>
          <pc:sldMk cId="2726579228" sldId="407"/>
        </pc:sldMkLst>
      </pc:sldChg>
      <pc:sldChg chg="del">
        <pc:chgData name="Cerys Davies" userId="61e71dc1-9594-4277-b52b-4420989f68ee" providerId="ADAL" clId="{38D4B318-08EC-4591-A891-04FD44DFE812}" dt="2024-11-08T16:37:24.780" v="0" actId="47"/>
        <pc:sldMkLst>
          <pc:docMk/>
          <pc:sldMk cId="576552415" sldId="408"/>
        </pc:sldMkLst>
      </pc:sldChg>
      <pc:sldChg chg="del">
        <pc:chgData name="Cerys Davies" userId="61e71dc1-9594-4277-b52b-4420989f68ee" providerId="ADAL" clId="{38D4B318-08EC-4591-A891-04FD44DFE812}" dt="2024-11-08T16:37:24.780" v="0" actId="47"/>
        <pc:sldMkLst>
          <pc:docMk/>
          <pc:sldMk cId="2946598240" sldId="409"/>
        </pc:sldMkLst>
      </pc:sldChg>
      <pc:sldChg chg="del">
        <pc:chgData name="Cerys Davies" userId="61e71dc1-9594-4277-b52b-4420989f68ee" providerId="ADAL" clId="{38D4B318-08EC-4591-A891-04FD44DFE812}" dt="2024-11-08T16:37:24.780" v="0" actId="47"/>
        <pc:sldMkLst>
          <pc:docMk/>
          <pc:sldMk cId="2766068145" sldId="41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08/11/2024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There may be a breach of </a:t>
            </a:r>
            <a:r>
              <a:rPr lang="en-GB" b="1" i="0" dirty="0">
                <a:solidFill>
                  <a:srgbClr val="000000"/>
                </a:solidFill>
                <a:effectLst/>
                <a:latin typeface="Times New Roman" panose="02020603050405020304" pitchFamily="18" charset="0"/>
              </a:rPr>
              <a:t>Art 6 ECHR</a:t>
            </a:r>
            <a:r>
              <a:rPr lang="en-GB" b="0" i="0" dirty="0">
                <a:solidFill>
                  <a:srgbClr val="000000"/>
                </a:solidFill>
                <a:effectLst/>
                <a:latin typeface="Times New Roman" panose="02020603050405020304" pitchFamily="18" charset="0"/>
              </a:rPr>
              <a:t> (right to a fair trial) if evidence is admitted in court that was obtained before the accused was given access to a solicitor.</a:t>
            </a:r>
          </a:p>
          <a:p>
            <a:pPr algn="just"/>
            <a:r>
              <a:rPr lang="en-GB" b="0" i="0" dirty="0">
                <a:solidFill>
                  <a:srgbClr val="000000"/>
                </a:solidFill>
                <a:effectLst/>
                <a:latin typeface="Times New Roman" panose="02020603050405020304" pitchFamily="18" charset="0"/>
              </a:rPr>
              <a:t>A question that arises in respect of England and Wales is whether the provisions for delaying access to a lawyer under </a:t>
            </a:r>
            <a:r>
              <a:rPr lang="en-GB" b="1" i="0" dirty="0">
                <a:solidFill>
                  <a:srgbClr val="000000"/>
                </a:solidFill>
                <a:effectLst/>
                <a:latin typeface="Times New Roman" panose="02020603050405020304" pitchFamily="18" charset="0"/>
              </a:rPr>
              <a:t>s58(6) PACE 1984</a:t>
            </a:r>
            <a:r>
              <a:rPr lang="en-GB" b="0" i="0" dirty="0">
                <a:solidFill>
                  <a:srgbClr val="000000"/>
                </a:solidFill>
                <a:effectLst/>
                <a:latin typeface="Times New Roman" panose="02020603050405020304" pitchFamily="18" charset="0"/>
              </a:rPr>
              <a:t>, and for questioning a suspect who has requested legal advice before they have received it are compliant with </a:t>
            </a:r>
            <a:r>
              <a:rPr lang="en-GB" b="1" i="0" dirty="0">
                <a:solidFill>
                  <a:srgbClr val="000000"/>
                </a:solidFill>
                <a:effectLst/>
                <a:latin typeface="Times New Roman" panose="02020603050405020304" pitchFamily="18" charset="0"/>
              </a:rPr>
              <a:t>Art 6</a:t>
            </a:r>
            <a:r>
              <a:rPr lang="en-GB" b="0" i="0" dirty="0">
                <a:solidFill>
                  <a:srgbClr val="000000"/>
                </a:solidFill>
                <a:effectLst/>
                <a:latin typeface="Times New Roman" panose="02020603050405020304" pitchFamily="18" charset="0"/>
              </a:rPr>
              <a:t>. In </a:t>
            </a:r>
            <a:r>
              <a:rPr lang="en-GB" b="1" i="1" dirty="0">
                <a:solidFill>
                  <a:srgbClr val="000000"/>
                </a:solidFill>
                <a:effectLst/>
                <a:latin typeface="Times New Roman" panose="02020603050405020304" pitchFamily="18" charset="0"/>
              </a:rPr>
              <a:t>Ibrahim v UK [2016]</a:t>
            </a:r>
            <a:r>
              <a:rPr lang="en-GB" b="0" i="0" dirty="0">
                <a:solidFill>
                  <a:srgbClr val="000000"/>
                </a:solidFill>
                <a:effectLst/>
                <a:latin typeface="Times New Roman" panose="02020603050405020304" pitchFamily="18" charset="0"/>
              </a:rPr>
              <a:t>, it was suggested that the court – when considering whether there has been a breach of </a:t>
            </a:r>
            <a:r>
              <a:rPr lang="en-GB" b="1" i="0" dirty="0">
                <a:solidFill>
                  <a:srgbClr val="000000"/>
                </a:solidFill>
                <a:effectLst/>
                <a:latin typeface="Times New Roman" panose="02020603050405020304" pitchFamily="18" charset="0"/>
              </a:rPr>
              <a:t>Art 6 </a:t>
            </a:r>
            <a:r>
              <a:rPr lang="en-GB" b="0" i="0" dirty="0">
                <a:solidFill>
                  <a:srgbClr val="000000"/>
                </a:solidFill>
                <a:effectLst/>
                <a:latin typeface="Times New Roman" panose="02020603050405020304" pitchFamily="18" charset="0"/>
              </a:rPr>
              <a:t>– should determine: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(1)   Was there a compelling reason to justify the restriction in the individual case bearing in mind the provisions of </a:t>
            </a:r>
            <a:r>
              <a:rPr lang="en-GB" b="1" i="0" dirty="0">
                <a:solidFill>
                  <a:srgbClr val="000000"/>
                </a:solidFill>
                <a:effectLst/>
                <a:latin typeface="Times New Roman" panose="02020603050405020304" pitchFamily="18" charset="0"/>
              </a:rPr>
              <a:t>PACE</a:t>
            </a:r>
            <a:r>
              <a:rPr lang="en-GB" b="0" i="0" dirty="0">
                <a:solidFill>
                  <a:srgbClr val="000000"/>
                </a:solidFill>
                <a:effectLst/>
                <a:latin typeface="Times New Roman" panose="02020603050405020304" pitchFamily="18" charset="0"/>
              </a:rPr>
              <a: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(2)   What is the impact on the overall fairness of the proceedings, taking into account the restriction on access?</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28</a:t>
            </a:fld>
            <a:endParaRPr lang="en-GB"/>
          </a:p>
        </p:txBody>
      </p:sp>
    </p:spTree>
    <p:extLst>
      <p:ext uri="{BB962C8B-B14F-4D97-AF65-F5344CB8AC3E}">
        <p14:creationId xmlns:p14="http://schemas.microsoft.com/office/powerpoint/2010/main" val="864876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08/11/2024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08/11/2024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08/11/2024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08/11/2024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08/11/2024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08/11/2024</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08/11/2024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www.legislation.gov.uk/ukpga/1984/60/section/24" TargetMode="External"/><Relationship Id="rId2" Type="http://schemas.openxmlformats.org/officeDocument/2006/relationships/hyperlink" Target="https://www.legislation.gov.uk/ukpga/1980/43/section/1"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495716/52344_00_Pace_Code_E_Accessible_v0.3.pdf" TargetMode="External"/><Relationship Id="rId2" Type="http://schemas.openxmlformats.org/officeDocument/2006/relationships/hyperlink" Target="https://www.legislation.gov.uk/ukpga/1984/60/section/60"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408055" y="826175"/>
            <a:ext cx="7766936" cy="1646302"/>
          </a:xfrm>
        </p:spPr>
        <p:txBody>
          <a:bodyPr/>
          <a:lstStyle/>
          <a:p>
            <a:r>
              <a:rPr lang="en-GB" dirty="0"/>
              <a:t>Introduction to Criminal Law and Litigation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827398" y="2816102"/>
            <a:ext cx="7766936" cy="2431506"/>
          </a:xfrm>
        </p:spPr>
        <p:txBody>
          <a:bodyPr>
            <a:normAutofit fontScale="92500" lnSpcReduction="20000"/>
          </a:bodyPr>
          <a:lstStyle/>
          <a:p>
            <a:pPr algn="l"/>
            <a:r>
              <a:rPr lang="en-GB" sz="4400" dirty="0">
                <a:solidFill>
                  <a:schemeClr val="bg2">
                    <a:lumMod val="50000"/>
                  </a:schemeClr>
                </a:solidFill>
              </a:rPr>
              <a:t>Week 8 Representing clients at Police Stations (Chapter 11)</a:t>
            </a:r>
          </a:p>
          <a:p>
            <a:pPr algn="l"/>
            <a:r>
              <a:rPr lang="en-GB" sz="4400" dirty="0">
                <a:solidFill>
                  <a:schemeClr val="bg2">
                    <a:lumMod val="50000"/>
                  </a:schemeClr>
                </a:solidFill>
              </a:rPr>
              <a:t>PART ONE ( up to an including the Police Interview)</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118897" y="76200"/>
            <a:ext cx="10157354" cy="1397000"/>
          </a:xfrm>
        </p:spPr>
        <p:txBody>
          <a:bodyPr anchor="b">
            <a:normAutofit/>
          </a:bodyPr>
          <a:lstStyle/>
          <a:p>
            <a:r>
              <a:rPr lang="en-US" dirty="0"/>
              <a:t>Aims….. to understand</a:t>
            </a:r>
          </a:p>
        </p:txBody>
      </p:sp>
      <p:sp>
        <p:nvSpPr>
          <p:cNvPr id="14" name="Content Placeholder 13"/>
          <p:cNvSpPr>
            <a:spLocks noGrp="1"/>
          </p:cNvSpPr>
          <p:nvPr>
            <p:ph sz="half" idx="1"/>
          </p:nvPr>
        </p:nvSpPr>
        <p:spPr>
          <a:xfrm>
            <a:off x="1118896" y="1701800"/>
            <a:ext cx="6207951" cy="4470400"/>
          </a:xfrm>
        </p:spPr>
        <p:txBody>
          <a:bodyPr>
            <a:normAutofit fontScale="77500" lnSpcReduction="20000"/>
          </a:bodyPr>
          <a:lstStyle/>
          <a:p>
            <a:r>
              <a:rPr lang="en-US" sz="2800" dirty="0"/>
              <a:t>the main legal provisions that govern police powers</a:t>
            </a:r>
          </a:p>
          <a:p>
            <a:r>
              <a:rPr lang="en-US" sz="2800" dirty="0"/>
              <a:t>the key duties when representing a suspect at the police stations, particularly with </a:t>
            </a:r>
            <a:r>
              <a:rPr lang="en-US" sz="2800" dirty="0" err="1"/>
              <a:t>rgard</a:t>
            </a:r>
            <a:r>
              <a:rPr lang="en-US" sz="2800" dirty="0"/>
              <a:t> to police detention and interviews</a:t>
            </a:r>
          </a:p>
          <a:p>
            <a:r>
              <a:rPr lang="en-US" sz="2800" dirty="0"/>
              <a:t>The appropriate course of actions for suspects at a police station and advising a client whether or not to co-operate with police investigations</a:t>
            </a:r>
          </a:p>
          <a:p>
            <a:r>
              <a:rPr lang="en-US" sz="2800" dirty="0"/>
              <a:t>The provisions surrounding identification evidence</a:t>
            </a:r>
          </a:p>
          <a:p>
            <a:r>
              <a:rPr lang="en-US" sz="2800" dirty="0"/>
              <a:t>Police powers relating to releasing suspects from their detention</a:t>
            </a:r>
          </a:p>
        </p:txBody>
      </p:sp>
      <p:pic>
        <p:nvPicPr>
          <p:cNvPr id="3" name="Picture 2">
            <a:extLst>
              <a:ext uri="{FF2B5EF4-FFF2-40B4-BE49-F238E27FC236}">
                <a16:creationId xmlns:a16="http://schemas.microsoft.com/office/drawing/2014/main" id="{F3BD76E5-06CA-DC81-D60B-9F3F399BD7B9}"/>
              </a:ext>
            </a:extLst>
          </p:cNvPr>
          <p:cNvPicPr>
            <a:picLocks noChangeAspect="1"/>
          </p:cNvPicPr>
          <p:nvPr/>
        </p:nvPicPr>
        <p:blipFill>
          <a:blip r:embed="rId2"/>
          <a:stretch>
            <a:fillRect/>
          </a:stretch>
        </p:blipFill>
        <p:spPr>
          <a:xfrm>
            <a:off x="8296325" y="570771"/>
            <a:ext cx="3635385" cy="3644496"/>
          </a:xfrm>
          <a:prstGeom prst="rect">
            <a:avLst/>
          </a:prstGeom>
          <a:noFill/>
        </p:spPr>
      </p:pic>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427-C02E-3CAF-8667-04BEF3935CEB}"/>
              </a:ext>
            </a:extLst>
          </p:cNvPr>
          <p:cNvSpPr>
            <a:spLocks noGrp="1"/>
          </p:cNvSpPr>
          <p:nvPr>
            <p:ph type="title"/>
          </p:nvPr>
        </p:nvSpPr>
        <p:spPr>
          <a:xfrm>
            <a:off x="677334" y="609600"/>
            <a:ext cx="8596668" cy="741615"/>
          </a:xfrm>
        </p:spPr>
        <p:txBody>
          <a:bodyPr>
            <a:normAutofit fontScale="90000"/>
          </a:bodyPr>
          <a:lstStyle/>
          <a:p>
            <a:r>
              <a:rPr lang="en-GB" dirty="0"/>
              <a:t>Legal Adviser’s role at a police station…. to</a:t>
            </a:r>
          </a:p>
        </p:txBody>
      </p:sp>
      <p:sp>
        <p:nvSpPr>
          <p:cNvPr id="3" name="Content Placeholder 2">
            <a:extLst>
              <a:ext uri="{FF2B5EF4-FFF2-40B4-BE49-F238E27FC236}">
                <a16:creationId xmlns:a16="http://schemas.microsoft.com/office/drawing/2014/main" id="{59E9A0BC-28AF-9964-61C6-9E070400E561}"/>
              </a:ext>
            </a:extLst>
          </p:cNvPr>
          <p:cNvSpPr>
            <a:spLocks noGrp="1"/>
          </p:cNvSpPr>
          <p:nvPr>
            <p:ph idx="1"/>
          </p:nvPr>
        </p:nvSpPr>
        <p:spPr>
          <a:xfrm>
            <a:off x="677334" y="1741246"/>
            <a:ext cx="8596668" cy="3880773"/>
          </a:xfrm>
        </p:spPr>
        <p:txBody>
          <a:bodyPr>
            <a:normAutofit lnSpcReduction="10000"/>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ensure that the police act fairly at all times and comply with the substantive provisions of the </a:t>
            </a:r>
            <a:r>
              <a:rPr lang="en-GB" sz="1800" b="1" kern="100" dirty="0">
                <a:effectLst/>
                <a:latin typeface="Aptos" panose="020B0004020202020204" pitchFamily="34" charset="0"/>
                <a:ea typeface="DengXian" panose="02010600030101010101" pitchFamily="2" charset="-122"/>
                <a:cs typeface="Arial" panose="020B0604020202020204" pitchFamily="34" charset="0"/>
              </a:rPr>
              <a:t>Police and Criminal Evidence Act 1984 (PACE 1984)</a:t>
            </a:r>
            <a:r>
              <a:rPr lang="en-GB" sz="1800" kern="100" dirty="0">
                <a:effectLst/>
                <a:latin typeface="Aptos" panose="020B0004020202020204" pitchFamily="34" charset="0"/>
                <a:ea typeface="DengXian" panose="02010600030101010101" pitchFamily="2" charset="-122"/>
                <a:cs typeface="Arial" panose="020B0604020202020204" pitchFamily="34" charset="0"/>
              </a:rPr>
              <a:t> and the </a:t>
            </a:r>
            <a:r>
              <a:rPr lang="en-GB" sz="1800" b="1" kern="100" dirty="0">
                <a:effectLst/>
                <a:latin typeface="Aptos" panose="020B0004020202020204" pitchFamily="34" charset="0"/>
                <a:ea typeface="DengXian" panose="02010600030101010101" pitchFamily="2" charset="-122"/>
                <a:cs typeface="Arial" panose="020B0604020202020204" pitchFamily="34" charset="0"/>
              </a:rPr>
              <a:t>Codes of Practice</a:t>
            </a:r>
            <a:r>
              <a:rPr lang="en-GB" sz="1800" kern="100" dirty="0">
                <a:effectLst/>
                <a:latin typeface="Aptos" panose="020B0004020202020204" pitchFamily="34" charset="0"/>
                <a:ea typeface="DengXian" panose="02010600030101010101" pitchFamily="2" charset="-122"/>
                <a:cs typeface="Arial" panose="020B0604020202020204" pitchFamily="34" charset="0"/>
              </a:rPr>
              <a:t>;</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protect the suspect from unnecessary pressure and distress through intervention or clarification if necessary (most significantly, this ensures that the client does not make a false confession);</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ensure that the suspect fully understands the choices available to them in terms of what they should do in interview;</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ensure that an accurate record is kept of the interview; and</a:t>
            </a:r>
          </a:p>
          <a:p>
            <a:r>
              <a:rPr lang="en-GB" sz="1800" dirty="0">
                <a:effectLst/>
                <a:latin typeface="Aptos" panose="020B0004020202020204" pitchFamily="34" charset="0"/>
                <a:ea typeface="DengXian" panose="02010600030101010101" pitchFamily="2" charset="-122"/>
                <a:cs typeface="Arial" panose="020B0604020202020204" pitchFamily="34" charset="0"/>
              </a:rPr>
              <a:t>protect a vulnerable suspect</a:t>
            </a:r>
            <a:endParaRPr lang="en-GB" dirty="0"/>
          </a:p>
        </p:txBody>
      </p:sp>
    </p:spTree>
    <p:extLst>
      <p:ext uri="{BB962C8B-B14F-4D97-AF65-F5344CB8AC3E}">
        <p14:creationId xmlns:p14="http://schemas.microsoft.com/office/powerpoint/2010/main" val="3262011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4E6F6-2D20-CC00-6880-8018F40DD314}"/>
              </a:ext>
            </a:extLst>
          </p:cNvPr>
          <p:cNvSpPr>
            <a:spLocks noGrp="1"/>
          </p:cNvSpPr>
          <p:nvPr>
            <p:ph type="title"/>
          </p:nvPr>
        </p:nvSpPr>
        <p:spPr/>
        <p:txBody>
          <a:bodyPr/>
          <a:lstStyle/>
          <a:p>
            <a:r>
              <a:rPr lang="en-GB" dirty="0"/>
              <a:t>Police Station Accreditation Scheme…</a:t>
            </a:r>
          </a:p>
        </p:txBody>
      </p:sp>
      <p:sp>
        <p:nvSpPr>
          <p:cNvPr id="3" name="Content Placeholder 2">
            <a:extLst>
              <a:ext uri="{FF2B5EF4-FFF2-40B4-BE49-F238E27FC236}">
                <a16:creationId xmlns:a16="http://schemas.microsoft.com/office/drawing/2014/main" id="{1F7134D3-C5E3-F13B-0F0D-D04E7CFD2B0E}"/>
              </a:ext>
            </a:extLst>
          </p:cNvPr>
          <p:cNvSpPr>
            <a:spLocks noGrp="1"/>
          </p:cNvSpPr>
          <p:nvPr>
            <p:ph idx="1"/>
          </p:nvPr>
        </p:nvSpPr>
        <p:spPr>
          <a:xfrm>
            <a:off x="473486" y="1351024"/>
            <a:ext cx="9124801" cy="5049776"/>
          </a:xfrm>
        </p:spPr>
        <p:txBody>
          <a:bodyPr>
            <a:normAutofit lnSpcReduction="10000"/>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Solicitors can attend the police station, but may also delegate attendance to an accredited representative, for example, a legal executive</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The accreditation scheme ensures that such representatives are competent. </a:t>
            </a:r>
          </a:p>
          <a:p>
            <a:pPr>
              <a:lnSpc>
                <a:spcPct val="115000"/>
              </a:lnSpc>
              <a:spcAft>
                <a:spcPts val="800"/>
              </a:spcAft>
            </a:pPr>
            <a:r>
              <a:rPr lang="en-GB" kern="100" dirty="0">
                <a:latin typeface="Aptos" panose="020B0004020202020204" pitchFamily="34" charset="0"/>
                <a:ea typeface="DengXian" panose="02010600030101010101" pitchFamily="2" charset="-122"/>
                <a:cs typeface="Arial" panose="020B0604020202020204" pitchFamily="34" charset="0"/>
              </a:rPr>
              <a:t>R</a:t>
            </a:r>
            <a:r>
              <a:rPr lang="en-GB" sz="1800" kern="100" dirty="0">
                <a:effectLst/>
                <a:latin typeface="Aptos" panose="020B0004020202020204" pitchFamily="34" charset="0"/>
                <a:ea typeface="DengXian" panose="02010600030101010101" pitchFamily="2" charset="-122"/>
                <a:cs typeface="Arial" panose="020B0604020202020204" pitchFamily="34" charset="0"/>
              </a:rPr>
              <a:t>epresentatives must pass a test, consisting of:</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a portfolio stage, covering visits to police stations;</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a written examination; and</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a taped critical incidents test covering certain matters which might arise during a police station visit.</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Barristers, anyone who has successfully completed the Legal Practice Course and fellows or members of CILEX who have passed the criminal law and litigation papers are exempt from the written examination. The Legal Aid Agency maintains a register of accredited police station representatives.</a:t>
            </a:r>
          </a:p>
          <a:p>
            <a:endParaRPr lang="en-GB" sz="18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498891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7962" y="617781"/>
            <a:ext cx="8810764" cy="1397000"/>
          </a:xfrm>
        </p:spPr>
        <p:txBody>
          <a:bodyPr anchor="b">
            <a:normAutofit fontScale="90000"/>
          </a:bodyPr>
          <a:lstStyle/>
          <a:p>
            <a:br>
              <a:rPr lang="en-US" dirty="0"/>
            </a:br>
            <a:br>
              <a:rPr lang="en-US" dirty="0"/>
            </a:br>
            <a:r>
              <a:rPr lang="en-US" b="1" dirty="0"/>
              <a:t>Police and Criminal Evidence Act 1984 (PACE) and the Code of Practice</a:t>
            </a:r>
            <a:br>
              <a:rPr lang="en-US" dirty="0"/>
            </a:br>
            <a:endParaRPr lang="en-US" dirty="0"/>
          </a:p>
        </p:txBody>
      </p:sp>
      <p:pic>
        <p:nvPicPr>
          <p:cNvPr id="5" name="Picture 4">
            <a:extLst>
              <a:ext uri="{FF2B5EF4-FFF2-40B4-BE49-F238E27FC236}">
                <a16:creationId xmlns:a16="http://schemas.microsoft.com/office/drawing/2014/main" id="{09235458-E4F6-3C0E-9F51-35C634A620CB}"/>
              </a:ext>
            </a:extLst>
          </p:cNvPr>
          <p:cNvPicPr>
            <a:picLocks noChangeAspect="1"/>
          </p:cNvPicPr>
          <p:nvPr/>
        </p:nvPicPr>
        <p:blipFill>
          <a:blip r:embed="rId2"/>
          <a:stretch>
            <a:fillRect/>
          </a:stretch>
        </p:blipFill>
        <p:spPr>
          <a:xfrm>
            <a:off x="767408" y="3356992"/>
            <a:ext cx="4977104" cy="2787178"/>
          </a:xfrm>
          <a:prstGeom prst="rect">
            <a:avLst/>
          </a:prstGeom>
          <a:noFill/>
        </p:spPr>
      </p:pic>
      <p:pic>
        <p:nvPicPr>
          <p:cNvPr id="6" name="Picture 5">
            <a:extLst>
              <a:ext uri="{FF2B5EF4-FFF2-40B4-BE49-F238E27FC236}">
                <a16:creationId xmlns:a16="http://schemas.microsoft.com/office/drawing/2014/main" id="{91951C61-6CC0-5280-2110-1D6C1E662721}"/>
              </a:ext>
            </a:extLst>
          </p:cNvPr>
          <p:cNvPicPr>
            <a:picLocks noChangeAspect="1"/>
          </p:cNvPicPr>
          <p:nvPr/>
        </p:nvPicPr>
        <p:blipFill>
          <a:blip r:embed="rId3"/>
          <a:stretch>
            <a:fillRect/>
          </a:stretch>
        </p:blipFill>
        <p:spPr>
          <a:xfrm>
            <a:off x="7392145" y="2852937"/>
            <a:ext cx="2621507" cy="1743607"/>
          </a:xfrm>
          <a:prstGeom prst="rect">
            <a:avLst/>
          </a:prstGeom>
        </p:spPr>
      </p:pic>
      <p:pic>
        <p:nvPicPr>
          <p:cNvPr id="7" name="Picture 6">
            <a:extLst>
              <a:ext uri="{FF2B5EF4-FFF2-40B4-BE49-F238E27FC236}">
                <a16:creationId xmlns:a16="http://schemas.microsoft.com/office/drawing/2014/main" id="{7489541A-6587-6B98-62E4-2E353AA4D0AC}"/>
              </a:ext>
            </a:extLst>
          </p:cNvPr>
          <p:cNvPicPr>
            <a:picLocks noChangeAspect="1"/>
          </p:cNvPicPr>
          <p:nvPr/>
        </p:nvPicPr>
        <p:blipFill>
          <a:blip r:embed="rId4"/>
          <a:stretch>
            <a:fillRect/>
          </a:stretch>
        </p:blipFill>
        <p:spPr>
          <a:xfrm>
            <a:off x="6514301" y="5050010"/>
            <a:ext cx="3225064" cy="1420491"/>
          </a:xfrm>
          <a:prstGeom prst="rect">
            <a:avLst/>
          </a:prstGeom>
        </p:spPr>
      </p:pic>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E5D3B-2B69-40DD-A144-CE140C4579A4}"/>
              </a:ext>
            </a:extLst>
          </p:cNvPr>
          <p:cNvSpPr>
            <a:spLocks noGrp="1"/>
          </p:cNvSpPr>
          <p:nvPr>
            <p:ph type="title"/>
          </p:nvPr>
        </p:nvSpPr>
        <p:spPr/>
        <p:txBody>
          <a:bodyPr/>
          <a:lstStyle/>
          <a:p>
            <a:r>
              <a:rPr lang="en-GB" dirty="0"/>
              <a:t>PACE Codes of Practice – 8 Codes</a:t>
            </a:r>
          </a:p>
        </p:txBody>
      </p:sp>
      <p:sp>
        <p:nvSpPr>
          <p:cNvPr id="3" name="Content Placeholder 2">
            <a:extLst>
              <a:ext uri="{FF2B5EF4-FFF2-40B4-BE49-F238E27FC236}">
                <a16:creationId xmlns:a16="http://schemas.microsoft.com/office/drawing/2014/main" id="{8CE34F2D-C685-4529-BB58-85247F28D468}"/>
              </a:ext>
            </a:extLst>
          </p:cNvPr>
          <p:cNvSpPr>
            <a:spLocks noGrp="1"/>
          </p:cNvSpPr>
          <p:nvPr>
            <p:ph idx="1"/>
          </p:nvPr>
        </p:nvSpPr>
        <p:spPr/>
        <p:txBody>
          <a:bodyPr>
            <a:normAutofit/>
          </a:bodyPr>
          <a:lstStyle/>
          <a:p>
            <a:r>
              <a:rPr lang="en-GB" dirty="0"/>
              <a:t>Code A – stop and search</a:t>
            </a:r>
          </a:p>
          <a:p>
            <a:r>
              <a:rPr lang="en-GB" dirty="0"/>
              <a:t>Code B – searches of premises by police officers and seizures of property found on persons or premises</a:t>
            </a:r>
          </a:p>
          <a:p>
            <a:r>
              <a:rPr lang="en-GB" dirty="0"/>
              <a:t>Code C – detention, treatment and questioning of persons by police officers</a:t>
            </a:r>
          </a:p>
          <a:p>
            <a:r>
              <a:rPr lang="en-GB" dirty="0"/>
              <a:t>Code D – identification of persons by police officers</a:t>
            </a:r>
          </a:p>
          <a:p>
            <a:r>
              <a:rPr lang="en-GB" dirty="0"/>
              <a:t>Code E – the audio recording of interview with suspects the police station</a:t>
            </a:r>
          </a:p>
          <a:p>
            <a:r>
              <a:rPr lang="en-GB" dirty="0"/>
              <a:t>Code F – the visual recording of interviews with suspects at the police station</a:t>
            </a:r>
          </a:p>
          <a:p>
            <a:r>
              <a:rPr lang="en-GB" dirty="0"/>
              <a:t>Code G – the statutory power of arrest</a:t>
            </a:r>
          </a:p>
          <a:p>
            <a:r>
              <a:rPr lang="en-GB" dirty="0"/>
              <a:t>Code H – the detention, treatment and questioning of persons under s41 Terrorism Act 2000</a:t>
            </a:r>
          </a:p>
        </p:txBody>
      </p:sp>
    </p:spTree>
    <p:extLst>
      <p:ext uri="{BB962C8B-B14F-4D97-AF65-F5344CB8AC3E}">
        <p14:creationId xmlns:p14="http://schemas.microsoft.com/office/powerpoint/2010/main" val="2122470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21F1D-58D1-C2DE-04A6-CAAE94A6A0C8}"/>
              </a:ext>
            </a:extLst>
          </p:cNvPr>
          <p:cNvSpPr>
            <a:spLocks noGrp="1"/>
          </p:cNvSpPr>
          <p:nvPr>
            <p:ph type="title"/>
          </p:nvPr>
        </p:nvSpPr>
        <p:spPr/>
        <p:txBody>
          <a:bodyPr/>
          <a:lstStyle/>
          <a:p>
            <a:r>
              <a:rPr lang="en-GB" dirty="0"/>
              <a:t>Importance of Compliance with PACE and the Code of Practice</a:t>
            </a:r>
          </a:p>
        </p:txBody>
      </p:sp>
      <p:sp>
        <p:nvSpPr>
          <p:cNvPr id="3" name="Content Placeholder 2">
            <a:extLst>
              <a:ext uri="{FF2B5EF4-FFF2-40B4-BE49-F238E27FC236}">
                <a16:creationId xmlns:a16="http://schemas.microsoft.com/office/drawing/2014/main" id="{9A521AA3-9A3A-1936-2EE2-B188F4B6ABB5}"/>
              </a:ext>
            </a:extLst>
          </p:cNvPr>
          <p:cNvSpPr>
            <a:spLocks noGrp="1"/>
          </p:cNvSpPr>
          <p:nvPr>
            <p:ph idx="1"/>
          </p:nvPr>
        </p:nvSpPr>
        <p:spPr/>
        <p:txBody>
          <a:bodyPr/>
          <a:lstStyle/>
          <a:p>
            <a:r>
              <a:rPr lang="en-GB" dirty="0"/>
              <a:t>Safeguards for the suspect</a:t>
            </a:r>
          </a:p>
          <a:p>
            <a:r>
              <a:rPr lang="en-GB" dirty="0"/>
              <a:t>Non compliance impact admissibility of evidence</a:t>
            </a:r>
          </a:p>
          <a:p>
            <a:r>
              <a:rPr lang="en-GB" dirty="0"/>
              <a:t>Failure to comply may conflict with right of individuals under the Human Rights Act 1998 and the European Convention on Human Rights ( </a:t>
            </a:r>
            <a:r>
              <a:rPr lang="en-GB" dirty="0" err="1"/>
              <a:t>e.g</a:t>
            </a:r>
            <a:r>
              <a:rPr lang="en-GB" dirty="0"/>
              <a:t> Article 5 Right to Liberty, Article 6 Right to a Fair Trial, Article 8 Right to Privacy</a:t>
            </a:r>
          </a:p>
          <a:p>
            <a:r>
              <a:rPr lang="en-GB" dirty="0"/>
              <a:t>Also Article 2 – right to be free from torture or degrading or inhumane treatment</a:t>
            </a:r>
          </a:p>
        </p:txBody>
      </p:sp>
      <p:pic>
        <p:nvPicPr>
          <p:cNvPr id="4" name="Picture 3">
            <a:extLst>
              <a:ext uri="{FF2B5EF4-FFF2-40B4-BE49-F238E27FC236}">
                <a16:creationId xmlns:a16="http://schemas.microsoft.com/office/drawing/2014/main" id="{3C279A6D-9044-2BEB-93B4-673E54EA23CE}"/>
              </a:ext>
            </a:extLst>
          </p:cNvPr>
          <p:cNvPicPr>
            <a:picLocks noChangeAspect="1"/>
          </p:cNvPicPr>
          <p:nvPr/>
        </p:nvPicPr>
        <p:blipFill>
          <a:blip r:embed="rId2"/>
          <a:stretch>
            <a:fillRect/>
          </a:stretch>
        </p:blipFill>
        <p:spPr>
          <a:xfrm>
            <a:off x="9583650" y="495299"/>
            <a:ext cx="2304858" cy="1920715"/>
          </a:xfrm>
          <a:prstGeom prst="rect">
            <a:avLst/>
          </a:prstGeom>
          <a:noFill/>
        </p:spPr>
      </p:pic>
    </p:spTree>
    <p:extLst>
      <p:ext uri="{BB962C8B-B14F-4D97-AF65-F5344CB8AC3E}">
        <p14:creationId xmlns:p14="http://schemas.microsoft.com/office/powerpoint/2010/main" val="2407178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F901D-72CC-C0D2-6EE9-98640A2CD9DA}"/>
              </a:ext>
            </a:extLst>
          </p:cNvPr>
          <p:cNvSpPr>
            <a:spLocks noGrp="1"/>
          </p:cNvSpPr>
          <p:nvPr>
            <p:ph type="title"/>
          </p:nvPr>
        </p:nvSpPr>
        <p:spPr/>
        <p:txBody>
          <a:bodyPr/>
          <a:lstStyle/>
          <a:p>
            <a:r>
              <a:rPr lang="en-GB" dirty="0"/>
              <a:t>Stop and Search</a:t>
            </a:r>
          </a:p>
        </p:txBody>
      </p:sp>
      <p:sp>
        <p:nvSpPr>
          <p:cNvPr id="3" name="Content Placeholder 2">
            <a:extLst>
              <a:ext uri="{FF2B5EF4-FFF2-40B4-BE49-F238E27FC236}">
                <a16:creationId xmlns:a16="http://schemas.microsoft.com/office/drawing/2014/main" id="{A6C9CC89-B868-675B-22DA-0E53F52DCC98}"/>
              </a:ext>
            </a:extLst>
          </p:cNvPr>
          <p:cNvSpPr>
            <a:spLocks noGrp="1"/>
          </p:cNvSpPr>
          <p:nvPr>
            <p:ph idx="1"/>
          </p:nvPr>
        </p:nvSpPr>
        <p:spPr>
          <a:xfrm>
            <a:off x="564948" y="1327919"/>
            <a:ext cx="8709054" cy="5259256"/>
          </a:xfrm>
        </p:spPr>
        <p:txBody>
          <a:bodyPr>
            <a:normAutofit fontScale="77500" lnSpcReduction="20000"/>
          </a:bodyPr>
          <a:lstStyle/>
          <a:p>
            <a:r>
              <a:rPr lang="en-GB" sz="1800" b="1" kern="100" dirty="0">
                <a:effectLst/>
                <a:latin typeface="Aptos" panose="020B0004020202020204" pitchFamily="34" charset="0"/>
                <a:ea typeface="DengXian" panose="02010600030101010101" pitchFamily="2" charset="-122"/>
                <a:cs typeface="Arial" panose="020B0604020202020204" pitchFamily="34" charset="0"/>
              </a:rPr>
              <a:t>Code A</a:t>
            </a:r>
            <a:r>
              <a:rPr lang="en-GB" sz="1800" kern="100" dirty="0">
                <a:effectLst/>
                <a:latin typeface="Aptos" panose="020B0004020202020204" pitchFamily="34" charset="0"/>
                <a:ea typeface="DengXian" panose="02010600030101010101" pitchFamily="2" charset="-122"/>
                <a:cs typeface="Arial" panose="020B0604020202020204" pitchFamily="34" charset="0"/>
              </a:rPr>
              <a:t> requires that stop and search powers must be used </a:t>
            </a:r>
            <a:r>
              <a:rPr lang="en-GB" sz="1800" i="1" kern="100" dirty="0">
                <a:effectLst/>
                <a:latin typeface="Aptos" panose="020B0004020202020204" pitchFamily="34" charset="0"/>
                <a:ea typeface="DengXian" panose="02010600030101010101" pitchFamily="2" charset="-122"/>
                <a:cs typeface="Arial" panose="020B0604020202020204" pitchFamily="34" charset="0"/>
              </a:rPr>
              <a:t>fairly, responsibly, with respect for people being searched and without unlawful discrimination</a:t>
            </a:r>
            <a:r>
              <a:rPr lang="en-GB" sz="1800" kern="100" dirty="0">
                <a:effectLst/>
                <a:latin typeface="Aptos" panose="020B0004020202020204" pitchFamily="34" charset="0"/>
                <a:ea typeface="DengXian" panose="02010600030101010101" pitchFamily="2" charset="-122"/>
                <a:cs typeface="Arial" panose="020B0604020202020204" pitchFamily="34" charset="0"/>
              </a:rPr>
              <a:t>.</a:t>
            </a:r>
          </a:p>
          <a:p>
            <a:pPr>
              <a:lnSpc>
                <a:spcPct val="115000"/>
              </a:lnSpc>
              <a:spcAft>
                <a:spcPts val="800"/>
              </a:spcAft>
            </a:pPr>
            <a:r>
              <a:rPr lang="en-GB" sz="1800" b="1" kern="100" dirty="0">
                <a:effectLst/>
                <a:latin typeface="Aptos" panose="020B0004020202020204" pitchFamily="34" charset="0"/>
                <a:ea typeface="DengXian" panose="02010600030101010101" pitchFamily="2" charset="-122"/>
                <a:cs typeface="Arial" panose="020B0604020202020204" pitchFamily="34" charset="0"/>
              </a:rPr>
              <a:t>s1 PACE 1984</a:t>
            </a:r>
            <a:r>
              <a:rPr lang="en-GB" sz="1800" kern="100" dirty="0">
                <a:effectLst/>
                <a:latin typeface="Aptos" panose="020B0004020202020204" pitchFamily="34" charset="0"/>
                <a:ea typeface="DengXian" panose="02010600030101010101" pitchFamily="2" charset="-122"/>
                <a:cs typeface="Arial" panose="020B0604020202020204" pitchFamily="34" charset="0"/>
              </a:rPr>
              <a:t> gives a constable (a term covering an officer of any rank) the power to stop and search any person or vehicle in a public place where they have reasonable grounds to suspect that the person is in possession of stolen or prohibited articles or articles to which </a:t>
            </a:r>
            <a:r>
              <a:rPr lang="en-GB" sz="1800" b="1" kern="100" dirty="0">
                <a:effectLst/>
                <a:latin typeface="Aptos" panose="020B0004020202020204" pitchFamily="34" charset="0"/>
                <a:ea typeface="DengXian" panose="02010600030101010101" pitchFamily="2" charset="-122"/>
                <a:cs typeface="Arial" panose="020B0604020202020204" pitchFamily="34" charset="0"/>
              </a:rPr>
              <a:t>s1(7)–(8A)</a:t>
            </a:r>
            <a:r>
              <a:rPr lang="en-GB" sz="1800" kern="100" dirty="0">
                <a:effectLst/>
                <a:latin typeface="Aptos" panose="020B0004020202020204" pitchFamily="34" charset="0"/>
                <a:ea typeface="DengXian" panose="02010600030101010101" pitchFamily="2" charset="-122"/>
                <a:cs typeface="Arial" panose="020B0604020202020204" pitchFamily="34" charset="0"/>
              </a:rPr>
              <a:t> applies.  viz:</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stolen articles (</a:t>
            </a:r>
            <a:r>
              <a:rPr lang="en-GB" sz="1800" b="1" kern="100" dirty="0">
                <a:effectLst/>
                <a:latin typeface="Aptos" panose="020B0004020202020204" pitchFamily="34" charset="0"/>
                <a:ea typeface="DengXian" panose="02010600030101010101" pitchFamily="2" charset="-122"/>
                <a:cs typeface="Arial" panose="020B0604020202020204" pitchFamily="34" charset="0"/>
              </a:rPr>
              <a:t>s1(2)(a)</a:t>
            </a:r>
            <a:r>
              <a:rPr lang="en-GB" sz="1800" kern="100" dirty="0">
                <a:effectLst/>
                <a:latin typeface="Aptos" panose="020B0004020202020204" pitchFamily="34" charset="0"/>
                <a:ea typeface="DengXian" panose="02010600030101010101" pitchFamily="2" charset="-122"/>
                <a:cs typeface="Arial" panose="020B0604020202020204" pitchFamily="34" charset="0"/>
              </a:rPr>
              <a:t>);</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offensive weapons (</a:t>
            </a:r>
            <a:r>
              <a:rPr lang="en-GB" sz="1800" b="1" kern="100" dirty="0">
                <a:effectLst/>
                <a:latin typeface="Aptos" panose="020B0004020202020204" pitchFamily="34" charset="0"/>
                <a:ea typeface="DengXian" panose="02010600030101010101" pitchFamily="2" charset="-122"/>
                <a:cs typeface="Arial" panose="020B0604020202020204" pitchFamily="34" charset="0"/>
              </a:rPr>
              <a:t>s1(7)(a)</a:t>
            </a:r>
            <a:r>
              <a:rPr lang="en-GB" sz="1800" kern="100" dirty="0">
                <a:effectLst/>
                <a:latin typeface="Aptos" panose="020B0004020202020204" pitchFamily="34" charset="0"/>
                <a:ea typeface="DengXian" panose="02010600030101010101" pitchFamily="2" charset="-122"/>
                <a:cs typeface="Arial" panose="020B0604020202020204" pitchFamily="34" charset="0"/>
              </a:rPr>
              <a:t>);</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articles made or adapted for use in or intended for use in burglary, theft, offences of taking a motor vehicle under s12 </a:t>
            </a:r>
            <a:r>
              <a:rPr lang="en-GB" sz="1800" b="1" kern="100" dirty="0">
                <a:effectLst/>
                <a:latin typeface="Aptos" panose="020B0004020202020204" pitchFamily="34" charset="0"/>
                <a:ea typeface="DengXian" panose="02010600030101010101" pitchFamily="2" charset="-122"/>
                <a:cs typeface="Arial" panose="020B0604020202020204" pitchFamily="34" charset="0"/>
              </a:rPr>
              <a:t>Theft Act 1968 (TA 1968) </a:t>
            </a:r>
            <a:r>
              <a:rPr lang="en-GB" sz="1800" kern="100" dirty="0">
                <a:effectLst/>
                <a:latin typeface="Aptos" panose="020B0004020202020204" pitchFamily="34" charset="0"/>
                <a:ea typeface="DengXian" panose="02010600030101010101" pitchFamily="2" charset="-122"/>
                <a:cs typeface="Arial" panose="020B0604020202020204" pitchFamily="34" charset="0"/>
              </a:rPr>
              <a:t>or fraud as defined by </a:t>
            </a:r>
            <a:r>
              <a:rPr lang="en-GB" sz="1800" b="1" kern="100" dirty="0">
                <a:effectLst/>
                <a:latin typeface="Aptos" panose="020B0004020202020204" pitchFamily="34" charset="0"/>
                <a:ea typeface="DengXian" panose="02010600030101010101" pitchFamily="2" charset="-122"/>
                <a:cs typeface="Arial" panose="020B0604020202020204" pitchFamily="34" charset="0"/>
              </a:rPr>
              <a:t>s1 Fraud Act 2006 (FA 2006)</a:t>
            </a:r>
            <a:r>
              <a:rPr lang="en-GB" sz="1800" kern="100" dirty="0">
                <a:effectLst/>
                <a:latin typeface="Aptos" panose="020B0004020202020204" pitchFamily="34" charset="0"/>
                <a:ea typeface="DengXian" panose="02010600030101010101" pitchFamily="2" charset="-122"/>
                <a:cs typeface="Arial" panose="020B0604020202020204" pitchFamily="34" charset="0"/>
              </a:rPr>
              <a:t>;</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an article made or adapted for use or intended by the person having it with them or by some other person in connection with an offence under the </a:t>
            </a:r>
            <a:r>
              <a:rPr lang="en-GB" sz="1800" b="1" kern="100" dirty="0">
                <a:effectLst/>
                <a:latin typeface="Aptos" panose="020B0004020202020204" pitchFamily="34" charset="0"/>
                <a:ea typeface="DengXian" panose="02010600030101010101" pitchFamily="2" charset="-122"/>
                <a:cs typeface="Arial" panose="020B0604020202020204" pitchFamily="34" charset="0"/>
              </a:rPr>
              <a:t>Criminal Damage Act 1971</a:t>
            </a:r>
            <a:r>
              <a:rPr lang="en-GB" sz="1800" kern="100" dirty="0">
                <a:effectLst/>
                <a:latin typeface="Aptos" panose="020B0004020202020204" pitchFamily="34" charset="0"/>
                <a:ea typeface="DengXian" panose="02010600030101010101" pitchFamily="2" charset="-122"/>
                <a:cs typeface="Arial" panose="020B0604020202020204" pitchFamily="34" charset="0"/>
              </a:rPr>
              <a:t> (destroying or damaging property);</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articles which have a blade, or are sharply pointed, including pocket knives where the cutting edge of the blade exceeds three inches (</a:t>
            </a:r>
            <a:r>
              <a:rPr lang="en-GB" sz="1800" b="1" kern="100" dirty="0">
                <a:effectLst/>
                <a:latin typeface="Aptos" panose="020B0004020202020204" pitchFamily="34" charset="0"/>
                <a:ea typeface="DengXian" panose="02010600030101010101" pitchFamily="2" charset="-122"/>
                <a:cs typeface="Arial" panose="020B0604020202020204" pitchFamily="34" charset="0"/>
              </a:rPr>
              <a:t>s1(8A)</a:t>
            </a:r>
            <a:r>
              <a:rPr lang="en-GB" sz="1800" kern="100" dirty="0">
                <a:effectLst/>
                <a:latin typeface="Aptos" panose="020B0004020202020204" pitchFamily="34" charset="0"/>
                <a:ea typeface="DengXian" panose="02010600030101010101" pitchFamily="2" charset="-122"/>
                <a:cs typeface="Arial" panose="020B0604020202020204" pitchFamily="34" charset="0"/>
              </a:rPr>
              <a:t>); and</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‘prohibited fireworks’, which includes where a person is under the age of 18 years and found in possession of adult fireworks in a public place or an adult is found in possession of display fireworks in a public place.</a:t>
            </a:r>
          </a:p>
          <a:p>
            <a:endParaRPr lang="en-GB" dirty="0"/>
          </a:p>
        </p:txBody>
      </p:sp>
    </p:spTree>
    <p:extLst>
      <p:ext uri="{BB962C8B-B14F-4D97-AF65-F5344CB8AC3E}">
        <p14:creationId xmlns:p14="http://schemas.microsoft.com/office/powerpoint/2010/main" val="1453314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F901D-72CC-C0D2-6EE9-98640A2CD9DA}"/>
              </a:ext>
            </a:extLst>
          </p:cNvPr>
          <p:cNvSpPr>
            <a:spLocks noGrp="1"/>
          </p:cNvSpPr>
          <p:nvPr>
            <p:ph type="title"/>
          </p:nvPr>
        </p:nvSpPr>
        <p:spPr>
          <a:xfrm>
            <a:off x="426892" y="184434"/>
            <a:ext cx="9689749" cy="805681"/>
          </a:xfrm>
        </p:spPr>
        <p:txBody>
          <a:bodyPr>
            <a:normAutofit/>
          </a:bodyPr>
          <a:lstStyle/>
          <a:p>
            <a:r>
              <a:rPr lang="en-GB" sz="3200" dirty="0"/>
              <a:t>S 1 PACE 1984…</a:t>
            </a:r>
          </a:p>
        </p:txBody>
      </p:sp>
      <p:sp>
        <p:nvSpPr>
          <p:cNvPr id="3" name="Content Placeholder 2">
            <a:extLst>
              <a:ext uri="{FF2B5EF4-FFF2-40B4-BE49-F238E27FC236}">
                <a16:creationId xmlns:a16="http://schemas.microsoft.com/office/drawing/2014/main" id="{A6C9CC89-B868-675B-22DA-0E53F52DCC98}"/>
              </a:ext>
            </a:extLst>
          </p:cNvPr>
          <p:cNvSpPr>
            <a:spLocks noGrp="1"/>
          </p:cNvSpPr>
          <p:nvPr>
            <p:ph idx="1"/>
          </p:nvPr>
        </p:nvSpPr>
        <p:spPr>
          <a:xfrm>
            <a:off x="426891" y="1065829"/>
            <a:ext cx="9549969" cy="5707719"/>
          </a:xfrm>
        </p:spPr>
        <p:txBody>
          <a:bodyPr>
            <a:normAutofit fontScale="77500" lnSpcReduction="20000"/>
          </a:bodyPr>
          <a:lstStyle/>
          <a:p>
            <a:pPr>
              <a:lnSpc>
                <a:spcPct val="115000"/>
              </a:lnSpc>
              <a:spcAft>
                <a:spcPts val="800"/>
              </a:spcAft>
            </a:pPr>
            <a:r>
              <a:rPr lang="en-GB" sz="2200" kern="100" dirty="0">
                <a:ea typeface="DengXian" panose="02010600030101010101" pitchFamily="2" charset="-122"/>
                <a:cs typeface="Arial" panose="020B0604020202020204" pitchFamily="34" charset="0"/>
              </a:rPr>
              <a:t>m</a:t>
            </a:r>
            <a:r>
              <a:rPr lang="en-GB" sz="2200" kern="100" dirty="0">
                <a:effectLst/>
                <a:ea typeface="DengXian" panose="02010600030101010101" pitchFamily="2" charset="-122"/>
                <a:cs typeface="Arial" panose="020B0604020202020204" pitchFamily="34" charset="0"/>
              </a:rPr>
              <a:t>ust be reasonable grounds to suspect that a person is in possession of a stolen or prohibited article. T</a:t>
            </a:r>
          </a:p>
          <a:p>
            <a:pPr>
              <a:lnSpc>
                <a:spcPct val="115000"/>
              </a:lnSpc>
              <a:spcAft>
                <a:spcPts val="800"/>
              </a:spcAft>
            </a:pPr>
            <a:r>
              <a:rPr lang="en-GB" sz="2200" kern="100" dirty="0">
                <a:effectLst/>
                <a:ea typeface="DengXian" panose="02010600030101010101" pitchFamily="2" charset="-122"/>
                <a:cs typeface="Arial" panose="020B0604020202020204" pitchFamily="34" charset="0"/>
              </a:rPr>
              <a:t>2 stage test (supplemented by provisions in </a:t>
            </a:r>
            <a:r>
              <a:rPr lang="en-GB" sz="2200" b="1" kern="100" dirty="0">
                <a:effectLst/>
                <a:ea typeface="DengXian" panose="02010600030101010101" pitchFamily="2" charset="-122"/>
                <a:cs typeface="Arial" panose="020B0604020202020204" pitchFamily="34" charset="0"/>
              </a:rPr>
              <a:t>Code A), viz</a:t>
            </a:r>
            <a:r>
              <a:rPr lang="en-GB" sz="2200" kern="100" dirty="0">
                <a:effectLst/>
                <a:ea typeface="DengXian" panose="02010600030101010101" pitchFamily="2" charset="-122"/>
                <a:cs typeface="Arial" panose="020B0604020202020204" pitchFamily="34" charset="0"/>
              </a:rPr>
              <a:t>. </a:t>
            </a:r>
          </a:p>
          <a:p>
            <a:pPr lvl="1">
              <a:lnSpc>
                <a:spcPct val="115000"/>
              </a:lnSpc>
              <a:spcAft>
                <a:spcPts val="800"/>
              </a:spcAft>
            </a:pPr>
            <a:r>
              <a:rPr lang="en-GB" sz="2200" kern="100" dirty="0">
                <a:effectLst/>
                <a:ea typeface="DengXian" panose="02010600030101010101" pitchFamily="2" charset="-122"/>
                <a:cs typeface="Arial" panose="020B0604020202020204" pitchFamily="34" charset="0"/>
              </a:rPr>
              <a:t>the officer must have formed a genuine suspicion that he or she will find the object for which the search power being exercised authorises the search; and</a:t>
            </a:r>
          </a:p>
          <a:p>
            <a:pPr lvl="1">
              <a:lnSpc>
                <a:spcPct val="115000"/>
              </a:lnSpc>
              <a:spcAft>
                <a:spcPts val="800"/>
              </a:spcAft>
            </a:pPr>
            <a:r>
              <a:rPr lang="en-GB" sz="2200" kern="100" dirty="0">
                <a:effectLst/>
                <a:ea typeface="DengXian" panose="02010600030101010101" pitchFamily="2" charset="-122"/>
                <a:cs typeface="Arial" panose="020B0604020202020204" pitchFamily="34" charset="0"/>
              </a:rPr>
              <a:t>the suspicion must be reasonable.</a:t>
            </a:r>
          </a:p>
          <a:p>
            <a:pPr>
              <a:lnSpc>
                <a:spcPct val="115000"/>
              </a:lnSpc>
              <a:spcAft>
                <a:spcPts val="800"/>
              </a:spcAft>
            </a:pPr>
            <a:r>
              <a:rPr lang="en-GB" sz="2200" kern="100" dirty="0">
                <a:effectLst/>
                <a:ea typeface="DengXian" panose="02010600030101010101" pitchFamily="2" charset="-122"/>
                <a:cs typeface="Arial" panose="020B0604020202020204" pitchFamily="34" charset="0"/>
              </a:rPr>
              <a:t>Stop and search procedures can be carried out in places to which the public, or any section of it, have access, or</a:t>
            </a:r>
          </a:p>
          <a:p>
            <a:pPr>
              <a:lnSpc>
                <a:spcPct val="115000"/>
              </a:lnSpc>
              <a:spcAft>
                <a:spcPts val="800"/>
              </a:spcAft>
            </a:pPr>
            <a:r>
              <a:rPr lang="en-GB" sz="2200" kern="100" dirty="0">
                <a:effectLst/>
                <a:ea typeface="DengXian" panose="02010600030101010101" pitchFamily="2" charset="-122"/>
                <a:cs typeface="Arial" panose="020B0604020202020204" pitchFamily="34" charset="0"/>
              </a:rPr>
              <a:t>S 1 (4):If the suspect is in the garden or yard of a dwelling or other land so occupied, and the officer has reasonable grounds to believe:</a:t>
            </a:r>
          </a:p>
          <a:p>
            <a:pPr>
              <a:lnSpc>
                <a:spcPct val="115000"/>
              </a:lnSpc>
              <a:spcAft>
                <a:spcPts val="800"/>
              </a:spcAft>
            </a:pPr>
            <a:r>
              <a:rPr lang="en-GB" sz="2200" kern="100" dirty="0">
                <a:effectLst/>
                <a:ea typeface="DengXian" panose="02010600030101010101" pitchFamily="2" charset="-122"/>
                <a:cs typeface="Arial" panose="020B0604020202020204" pitchFamily="34" charset="0"/>
              </a:rPr>
              <a:t>that they do not reside in the dwelling; and</a:t>
            </a:r>
          </a:p>
          <a:p>
            <a:pPr>
              <a:lnSpc>
                <a:spcPct val="115000"/>
              </a:lnSpc>
              <a:spcAft>
                <a:spcPts val="800"/>
              </a:spcAft>
            </a:pPr>
            <a:r>
              <a:rPr lang="en-GB" sz="2200" kern="100" dirty="0">
                <a:effectLst/>
                <a:ea typeface="DengXian" panose="02010600030101010101" pitchFamily="2" charset="-122"/>
                <a:cs typeface="Arial" panose="020B0604020202020204" pitchFamily="34" charset="0"/>
              </a:rPr>
              <a:t>that they are not where they are with the express or implied permission of a person who resides in the dwelling,</a:t>
            </a:r>
          </a:p>
          <a:p>
            <a:pPr>
              <a:lnSpc>
                <a:spcPct val="115000"/>
              </a:lnSpc>
              <a:spcAft>
                <a:spcPts val="800"/>
              </a:spcAft>
            </a:pPr>
            <a:r>
              <a:rPr lang="en-GB" sz="2200" kern="100" dirty="0">
                <a:effectLst/>
                <a:ea typeface="DengXian" panose="02010600030101010101" pitchFamily="2" charset="-122"/>
                <a:cs typeface="Arial" panose="020B0604020202020204" pitchFamily="34" charset="0"/>
              </a:rPr>
              <a:t>This is clearly intended for the apprehension of burglars.</a:t>
            </a:r>
          </a:p>
          <a:p>
            <a:endParaRPr lang="en-GB" sz="2200" kern="100"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681690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F901D-72CC-C0D2-6EE9-98640A2CD9DA}"/>
              </a:ext>
            </a:extLst>
          </p:cNvPr>
          <p:cNvSpPr>
            <a:spLocks noGrp="1"/>
          </p:cNvSpPr>
          <p:nvPr>
            <p:ph type="title"/>
          </p:nvPr>
        </p:nvSpPr>
        <p:spPr>
          <a:xfrm>
            <a:off x="426892" y="184434"/>
            <a:ext cx="9689749" cy="805681"/>
          </a:xfrm>
        </p:spPr>
        <p:txBody>
          <a:bodyPr>
            <a:normAutofit/>
          </a:bodyPr>
          <a:lstStyle/>
          <a:p>
            <a:r>
              <a:rPr lang="en-GB" sz="3200" dirty="0"/>
              <a:t>S 1 PACE 1984…</a:t>
            </a:r>
          </a:p>
        </p:txBody>
      </p:sp>
      <p:sp>
        <p:nvSpPr>
          <p:cNvPr id="3" name="Content Placeholder 2">
            <a:extLst>
              <a:ext uri="{FF2B5EF4-FFF2-40B4-BE49-F238E27FC236}">
                <a16:creationId xmlns:a16="http://schemas.microsoft.com/office/drawing/2014/main" id="{A6C9CC89-B868-675B-22DA-0E53F52DCC98}"/>
              </a:ext>
            </a:extLst>
          </p:cNvPr>
          <p:cNvSpPr>
            <a:spLocks noGrp="1"/>
          </p:cNvSpPr>
          <p:nvPr>
            <p:ph idx="1"/>
          </p:nvPr>
        </p:nvSpPr>
        <p:spPr>
          <a:xfrm>
            <a:off x="287110" y="821213"/>
            <a:ext cx="9549969" cy="5707719"/>
          </a:xfrm>
        </p:spPr>
        <p:txBody>
          <a:bodyPr>
            <a:normAutofit/>
          </a:bodyPr>
          <a:lstStyle/>
          <a:p>
            <a:pPr>
              <a:lnSpc>
                <a:spcPct val="115000"/>
              </a:lnSpc>
              <a:spcAft>
                <a:spcPts val="800"/>
              </a:spcAft>
            </a:pPr>
            <a:r>
              <a:rPr lang="en-GB" sz="2000" b="1" kern="100" dirty="0">
                <a:effectLst/>
                <a:ea typeface="DengXian" panose="02010600030101010101" pitchFamily="2" charset="-122"/>
                <a:cs typeface="Arial" panose="020B0604020202020204" pitchFamily="34" charset="0"/>
              </a:rPr>
              <a:t>ss2(2)</a:t>
            </a:r>
            <a:r>
              <a:rPr lang="en-GB" sz="2000" kern="100" dirty="0">
                <a:effectLst/>
                <a:ea typeface="DengXian" panose="02010600030101010101" pitchFamily="2" charset="-122"/>
                <a:cs typeface="Arial" panose="020B0604020202020204" pitchFamily="34" charset="0"/>
              </a:rPr>
              <a:t> and </a:t>
            </a:r>
            <a:r>
              <a:rPr lang="en-GB" sz="2000" b="1" kern="100" dirty="0">
                <a:effectLst/>
                <a:ea typeface="DengXian" panose="02010600030101010101" pitchFamily="2" charset="-122"/>
                <a:cs typeface="Arial" panose="020B0604020202020204" pitchFamily="34" charset="0"/>
              </a:rPr>
              <a:t>2(3) PACE 1984</a:t>
            </a:r>
            <a:r>
              <a:rPr lang="en-GB" sz="2000" kern="100" dirty="0">
                <a:effectLst/>
                <a:ea typeface="DengXian" panose="02010600030101010101" pitchFamily="2" charset="-122"/>
                <a:cs typeface="Arial" panose="020B0604020202020204" pitchFamily="34" charset="0"/>
              </a:rPr>
              <a:t> require that if the officer is not in uniform they should provide documentary evidence to prove that they are a police officer and should</a:t>
            </a:r>
          </a:p>
          <a:p>
            <a:pPr lvl="1">
              <a:lnSpc>
                <a:spcPct val="115000"/>
              </a:lnSpc>
              <a:spcAft>
                <a:spcPts val="800"/>
              </a:spcAft>
            </a:pPr>
            <a:r>
              <a:rPr lang="en-GB" sz="2000" kern="100" dirty="0">
                <a:effectLst/>
                <a:ea typeface="DengXian" panose="02010600030101010101" pitchFamily="2" charset="-122"/>
                <a:cs typeface="Arial" panose="020B0604020202020204" pitchFamily="34" charset="0"/>
              </a:rPr>
              <a:t>inform the suspect of their name and their designated police station, as well as the object and the grounds of the search; and</a:t>
            </a:r>
          </a:p>
          <a:p>
            <a:pPr lvl="1">
              <a:lnSpc>
                <a:spcPct val="115000"/>
              </a:lnSpc>
              <a:spcAft>
                <a:spcPts val="800"/>
              </a:spcAft>
            </a:pPr>
            <a:r>
              <a:rPr lang="en-GB" sz="2000" kern="100" dirty="0">
                <a:effectLst/>
                <a:ea typeface="DengXian" panose="02010600030101010101" pitchFamily="2" charset="-122"/>
                <a:cs typeface="Arial" panose="020B0604020202020204" pitchFamily="34" charset="0"/>
              </a:rPr>
              <a:t>The officer should make a record of the search unless there are </a:t>
            </a:r>
            <a:r>
              <a:rPr lang="en-GB" sz="2000" i="1" kern="100" dirty="0">
                <a:effectLst/>
                <a:ea typeface="DengXian" panose="02010600030101010101" pitchFamily="2" charset="-122"/>
                <a:cs typeface="Arial" panose="020B0604020202020204" pitchFamily="34" charset="0"/>
              </a:rPr>
              <a:t>exceptional circumstances that make this wholly impracticable</a:t>
            </a:r>
            <a:r>
              <a:rPr lang="en-GB" sz="2000" kern="100" dirty="0">
                <a:effectLst/>
                <a:ea typeface="DengXian" panose="02010600030101010101" pitchFamily="2" charset="-122"/>
                <a:cs typeface="Arial" panose="020B0604020202020204" pitchFamily="34" charset="0"/>
              </a:rPr>
              <a:t> (</a:t>
            </a:r>
            <a:r>
              <a:rPr lang="en-GB" sz="2000" b="1" kern="100" dirty="0">
                <a:effectLst/>
                <a:ea typeface="DengXian" panose="02010600030101010101" pitchFamily="2" charset="-122"/>
                <a:cs typeface="Arial" panose="020B0604020202020204" pitchFamily="34" charset="0"/>
              </a:rPr>
              <a:t>para 4.1 Code A</a:t>
            </a:r>
            <a:r>
              <a:rPr lang="en-GB" sz="2000" kern="100" dirty="0">
                <a:effectLst/>
                <a:ea typeface="DengXian" panose="02010600030101010101" pitchFamily="2" charset="-122"/>
                <a:cs typeface="Arial" panose="020B0604020202020204" pitchFamily="34" charset="0"/>
              </a:rPr>
              <a:t>). A copy of the search record will be made available to the suspect on request.</a:t>
            </a:r>
          </a:p>
          <a:p>
            <a:endParaRPr lang="en-GB" sz="2000" kern="100" dirty="0">
              <a:effectLst/>
              <a:ea typeface="DengXian" panose="02010600030101010101" pitchFamily="2" charset="-122"/>
              <a:cs typeface="Arial" panose="020B0604020202020204" pitchFamily="34" charset="0"/>
            </a:endParaRPr>
          </a:p>
          <a:p>
            <a:r>
              <a:rPr lang="en-GB" sz="2000" dirty="0"/>
              <a:t>Para 3 Code A :co-operation of person to be searched must be sought in every case although reasonable force can be used if necessary as a last resort</a:t>
            </a:r>
          </a:p>
          <a:p>
            <a:r>
              <a:rPr lang="en-GB" sz="2000" dirty="0"/>
              <a:t>PC should only require suspect to remove outer clothing: jacket, gloves, coat</a:t>
            </a:r>
          </a:p>
        </p:txBody>
      </p:sp>
    </p:spTree>
    <p:extLst>
      <p:ext uri="{BB962C8B-B14F-4D97-AF65-F5344CB8AC3E}">
        <p14:creationId xmlns:p14="http://schemas.microsoft.com/office/powerpoint/2010/main" val="1243091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A6A6E-6BA7-0C4E-0E7F-5533D480B7AB}"/>
              </a:ext>
            </a:extLst>
          </p:cNvPr>
          <p:cNvSpPr>
            <a:spLocks noGrp="1"/>
          </p:cNvSpPr>
          <p:nvPr>
            <p:ph type="title"/>
          </p:nvPr>
        </p:nvSpPr>
        <p:spPr>
          <a:xfrm>
            <a:off x="531729" y="282105"/>
            <a:ext cx="8596668" cy="836142"/>
          </a:xfrm>
        </p:spPr>
        <p:txBody>
          <a:bodyPr/>
          <a:lstStyle/>
          <a:p>
            <a:r>
              <a:rPr lang="en-GB" dirty="0"/>
              <a:t>Search Warrants</a:t>
            </a:r>
          </a:p>
        </p:txBody>
      </p:sp>
      <p:sp>
        <p:nvSpPr>
          <p:cNvPr id="3" name="Content Placeholder 2">
            <a:extLst>
              <a:ext uri="{FF2B5EF4-FFF2-40B4-BE49-F238E27FC236}">
                <a16:creationId xmlns:a16="http://schemas.microsoft.com/office/drawing/2014/main" id="{4AF9BD09-337D-B9DC-BD33-DDF48973B895}"/>
              </a:ext>
            </a:extLst>
          </p:cNvPr>
          <p:cNvSpPr>
            <a:spLocks noGrp="1"/>
          </p:cNvSpPr>
          <p:nvPr>
            <p:ph idx="1"/>
          </p:nvPr>
        </p:nvSpPr>
        <p:spPr>
          <a:xfrm>
            <a:off x="357003" y="1118247"/>
            <a:ext cx="9421836" cy="4979884"/>
          </a:xfrm>
        </p:spPr>
        <p:txBody>
          <a:bodyPr>
            <a:normAutofit lnSpcReduction="10000"/>
          </a:bodyPr>
          <a:lstStyle/>
          <a:p>
            <a:r>
              <a:rPr lang="en-GB" dirty="0"/>
              <a:t>Code B applies</a:t>
            </a:r>
          </a:p>
          <a:p>
            <a:r>
              <a:rPr lang="en-GB" dirty="0"/>
              <a:t>Section 8 PACE entitles p.c. to make an application to a magistrate for a warrant to enter and search</a:t>
            </a:r>
          </a:p>
          <a:p>
            <a:r>
              <a:rPr lang="en-GB" dirty="0"/>
              <a:t>Must be reasonable grounds to believe:</a:t>
            </a:r>
          </a:p>
          <a:p>
            <a:pPr lvl="1"/>
            <a:r>
              <a:rPr lang="en-GB" dirty="0"/>
              <a:t>An indictable offence has been committed</a:t>
            </a:r>
          </a:p>
          <a:p>
            <a:pPr lvl="1"/>
            <a:r>
              <a:rPr lang="en-GB" dirty="0"/>
              <a:t>Material on premises likely to be of substantial value to the investigation</a:t>
            </a:r>
          </a:p>
          <a:p>
            <a:pPr lvl="1"/>
            <a:r>
              <a:rPr lang="en-GB" dirty="0"/>
              <a:t>Material is likely to be relevant evidence: and</a:t>
            </a:r>
          </a:p>
          <a:p>
            <a:pPr lvl="1"/>
            <a:r>
              <a:rPr lang="en-GB" dirty="0"/>
              <a:t>The items do not consist of or include items subject to legal professional privilege or excluded material or special procedure material.</a:t>
            </a:r>
          </a:p>
          <a:p>
            <a:r>
              <a:rPr lang="en-GB" dirty="0"/>
              <a:t>Types of warrant: specific premises or all premises</a:t>
            </a:r>
          </a:p>
          <a:p>
            <a:r>
              <a:rPr lang="en-GB" dirty="0"/>
              <a:t>To comply with right under ECHR the power must:</a:t>
            </a:r>
          </a:p>
          <a:p>
            <a:pPr lvl="1"/>
            <a:r>
              <a:rPr lang="en-GB" dirty="0"/>
              <a:t>Be prescribed by law;</a:t>
            </a:r>
          </a:p>
          <a:p>
            <a:pPr lvl="1"/>
            <a:r>
              <a:rPr lang="en-GB" dirty="0"/>
              <a:t>Exercised in pursuit of a legitimate aim</a:t>
            </a:r>
          </a:p>
          <a:p>
            <a:pPr lvl="1"/>
            <a:r>
              <a:rPr lang="en-GB" dirty="0"/>
              <a:t>Be proportionate to the aim</a:t>
            </a:r>
          </a:p>
        </p:txBody>
      </p:sp>
    </p:spTree>
    <p:extLst>
      <p:ext uri="{BB962C8B-B14F-4D97-AF65-F5344CB8AC3E}">
        <p14:creationId xmlns:p14="http://schemas.microsoft.com/office/powerpoint/2010/main" val="38536191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A6A6E-6BA7-0C4E-0E7F-5533D480B7AB}"/>
              </a:ext>
            </a:extLst>
          </p:cNvPr>
          <p:cNvSpPr>
            <a:spLocks noGrp="1"/>
          </p:cNvSpPr>
          <p:nvPr>
            <p:ph type="title"/>
          </p:nvPr>
        </p:nvSpPr>
        <p:spPr>
          <a:xfrm>
            <a:off x="316233" y="171445"/>
            <a:ext cx="8596668" cy="836142"/>
          </a:xfrm>
        </p:spPr>
        <p:txBody>
          <a:bodyPr/>
          <a:lstStyle/>
          <a:p>
            <a:r>
              <a:rPr lang="en-GB" dirty="0"/>
              <a:t>Search of property</a:t>
            </a:r>
          </a:p>
        </p:txBody>
      </p:sp>
      <p:sp>
        <p:nvSpPr>
          <p:cNvPr id="3" name="Content Placeholder 2">
            <a:extLst>
              <a:ext uri="{FF2B5EF4-FFF2-40B4-BE49-F238E27FC236}">
                <a16:creationId xmlns:a16="http://schemas.microsoft.com/office/drawing/2014/main" id="{4AF9BD09-337D-B9DC-BD33-DDF48973B895}"/>
              </a:ext>
            </a:extLst>
          </p:cNvPr>
          <p:cNvSpPr>
            <a:spLocks noGrp="1"/>
          </p:cNvSpPr>
          <p:nvPr>
            <p:ph idx="1"/>
          </p:nvPr>
        </p:nvSpPr>
        <p:spPr>
          <a:xfrm>
            <a:off x="316233" y="896927"/>
            <a:ext cx="9421836" cy="5358268"/>
          </a:xfrm>
        </p:spPr>
        <p:txBody>
          <a:bodyPr>
            <a:normAutofit fontScale="92500" lnSpcReduction="20000"/>
          </a:bodyPr>
          <a:lstStyle/>
          <a:p>
            <a:r>
              <a:rPr lang="en-GB" dirty="0"/>
              <a:t>Code B para 5 applies</a:t>
            </a:r>
          </a:p>
          <a:p>
            <a:r>
              <a:rPr lang="en-GB" dirty="0"/>
              <a:t>Powers under:</a:t>
            </a:r>
          </a:p>
          <a:p>
            <a:pPr lvl="1"/>
            <a:r>
              <a:rPr lang="en-GB" dirty="0"/>
              <a:t>Common law: with permission of the occupier</a:t>
            </a:r>
          </a:p>
          <a:p>
            <a:pPr lvl="1"/>
            <a:r>
              <a:rPr lang="en-GB" dirty="0"/>
              <a:t>Common law: to deal with a breach of the peace</a:t>
            </a:r>
          </a:p>
          <a:p>
            <a:pPr lvl="1"/>
            <a:r>
              <a:rPr lang="en-GB" dirty="0"/>
              <a:t>S 8 PACE – with search warrant from magistrate</a:t>
            </a:r>
          </a:p>
          <a:p>
            <a:pPr lvl="1"/>
            <a:r>
              <a:rPr lang="en-GB" dirty="0"/>
              <a:t>S 17 PACE – in order to locate and arrest a suspect for an indictable offence</a:t>
            </a:r>
          </a:p>
          <a:p>
            <a:pPr lvl="1"/>
            <a:r>
              <a:rPr lang="en-GB" dirty="0"/>
              <a:t>S 32 PACE – after arrest for an indictable or either way offence, pc can search premises where the suspect was at the time of arrest or immediately prior</a:t>
            </a:r>
          </a:p>
          <a:p>
            <a:pPr lvl="1"/>
            <a:r>
              <a:rPr lang="en-GB" dirty="0"/>
              <a:t>S 18 PACE – after arrest for an indictable or either way offence, pc may search premises occupied or controlled by the suspect for evidence relating to the offence for which they were arrested.</a:t>
            </a:r>
          </a:p>
          <a:p>
            <a:pPr lvl="1"/>
            <a:r>
              <a:rPr lang="en-GB" dirty="0"/>
              <a:t>Part 4 Terrorism Act 2000: Assistant Chief </a:t>
            </a:r>
            <a:r>
              <a:rPr lang="en-GB" dirty="0" err="1"/>
              <a:t>Const.can</a:t>
            </a:r>
            <a:r>
              <a:rPr lang="en-GB" dirty="0"/>
              <a:t> authorise a search where necessary to prevent terrorist acts.  Equality Act 2010 applies and officers must avoid racial or religious profiling when making these search decisions.</a:t>
            </a:r>
          </a:p>
          <a:p>
            <a:pPr lvl="1"/>
            <a:endParaRPr lang="en-GB" dirty="0"/>
          </a:p>
          <a:p>
            <a:r>
              <a:rPr lang="en-GB" dirty="0"/>
              <a:t>Section 19 PACE - Power to seize anything on the premises search if r. grounds for believing:</a:t>
            </a:r>
          </a:p>
          <a:p>
            <a:pPr lvl="1"/>
            <a:r>
              <a:rPr lang="en-GB" dirty="0"/>
              <a:t>Item(s) have been obtained in consequence of commission of an offence or evidence relating to it; and</a:t>
            </a:r>
          </a:p>
          <a:p>
            <a:pPr lvl="1"/>
            <a:r>
              <a:rPr lang="en-GB" dirty="0"/>
              <a:t>Necessary to seize to prevent loss or destruction or being hidden</a:t>
            </a:r>
          </a:p>
          <a:p>
            <a:pPr marL="457200" lvl="1" indent="0">
              <a:buNone/>
            </a:pPr>
            <a:endParaRPr lang="en-GB" dirty="0"/>
          </a:p>
        </p:txBody>
      </p:sp>
    </p:spTree>
    <p:extLst>
      <p:ext uri="{BB962C8B-B14F-4D97-AF65-F5344CB8AC3E}">
        <p14:creationId xmlns:p14="http://schemas.microsoft.com/office/powerpoint/2010/main" val="25974752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FAB5E-1238-BEF8-29D5-71BB7E8A65B5}"/>
              </a:ext>
            </a:extLst>
          </p:cNvPr>
          <p:cNvSpPr>
            <a:spLocks noGrp="1"/>
          </p:cNvSpPr>
          <p:nvPr>
            <p:ph type="title"/>
          </p:nvPr>
        </p:nvSpPr>
        <p:spPr>
          <a:xfrm>
            <a:off x="1009314" y="924485"/>
            <a:ext cx="8596668" cy="1826581"/>
          </a:xfrm>
        </p:spPr>
        <p:txBody>
          <a:bodyPr>
            <a:normAutofit/>
          </a:bodyPr>
          <a:lstStyle/>
          <a:p>
            <a:pPr algn="ctr"/>
            <a:r>
              <a:rPr lang="en-GB" sz="5400" dirty="0"/>
              <a:t>ARREST</a:t>
            </a:r>
          </a:p>
        </p:txBody>
      </p:sp>
    </p:spTree>
    <p:extLst>
      <p:ext uri="{BB962C8B-B14F-4D97-AF65-F5344CB8AC3E}">
        <p14:creationId xmlns:p14="http://schemas.microsoft.com/office/powerpoint/2010/main" val="3319543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42204-BCD1-4430-8AE4-0B9792A26769}"/>
              </a:ext>
            </a:extLst>
          </p:cNvPr>
          <p:cNvSpPr>
            <a:spLocks noGrp="1"/>
          </p:cNvSpPr>
          <p:nvPr>
            <p:ph type="title"/>
          </p:nvPr>
        </p:nvSpPr>
        <p:spPr/>
        <p:txBody>
          <a:bodyPr/>
          <a:lstStyle/>
          <a:p>
            <a:r>
              <a:rPr lang="en-GB" dirty="0"/>
              <a:t>Powers of Arrest</a:t>
            </a:r>
          </a:p>
        </p:txBody>
      </p:sp>
      <p:sp>
        <p:nvSpPr>
          <p:cNvPr id="3" name="Content Placeholder 2">
            <a:extLst>
              <a:ext uri="{FF2B5EF4-FFF2-40B4-BE49-F238E27FC236}">
                <a16:creationId xmlns:a16="http://schemas.microsoft.com/office/drawing/2014/main" id="{636B5F2E-A870-46BB-ADB0-9F7736C84026}"/>
              </a:ext>
            </a:extLst>
          </p:cNvPr>
          <p:cNvSpPr>
            <a:spLocks noGrp="1"/>
          </p:cNvSpPr>
          <p:nvPr>
            <p:ph idx="1"/>
          </p:nvPr>
        </p:nvSpPr>
        <p:spPr>
          <a:xfrm>
            <a:off x="391948" y="1488613"/>
            <a:ext cx="9317000" cy="4859769"/>
          </a:xfrm>
        </p:spPr>
        <p:txBody>
          <a:bodyPr>
            <a:normAutofit fontScale="92500" lnSpcReduction="10000"/>
          </a:bodyPr>
          <a:lstStyle/>
          <a:p>
            <a:pPr>
              <a:defRPr/>
            </a:pPr>
            <a:r>
              <a:rPr lang="en-GB" altLang="en-US" sz="2400" dirty="0"/>
              <a:t>The arrest must be carried out in accordance with specific legal authority. If police do not, the arrest will be unlawful.</a:t>
            </a:r>
          </a:p>
          <a:p>
            <a:pPr>
              <a:defRPr/>
            </a:pPr>
            <a:r>
              <a:rPr lang="en-GB" altLang="en-US" sz="2400" dirty="0"/>
              <a:t>Common law – for suspected breach of the peace</a:t>
            </a:r>
          </a:p>
          <a:p>
            <a:pPr>
              <a:defRPr/>
            </a:pPr>
            <a:r>
              <a:rPr lang="en-GB" altLang="en-US" sz="2400" dirty="0"/>
              <a:t>With a warrant – </a:t>
            </a:r>
            <a:r>
              <a:rPr lang="en-GB" altLang="en-US" sz="2400" u="sng" dirty="0">
                <a:hlinkClick r:id="rId2"/>
              </a:rPr>
              <a:t>s1 MCA 1980</a:t>
            </a:r>
            <a:r>
              <a:rPr lang="en-GB" altLang="en-US" sz="2400" dirty="0">
                <a:hlinkClick r:id="rId2"/>
              </a:rPr>
              <a:t> </a:t>
            </a:r>
            <a:r>
              <a:rPr lang="en-GB" altLang="en-US" sz="2400" dirty="0"/>
              <a:t>–apply to Magistrates Court for </a:t>
            </a:r>
            <a:r>
              <a:rPr lang="en-GB" sz="2400" dirty="0"/>
              <a:t> formal document authorising the police to take the person into custody and to bring them before the court.</a:t>
            </a:r>
          </a:p>
          <a:p>
            <a:pPr>
              <a:defRPr/>
            </a:pPr>
            <a:endParaRPr lang="en-GB" altLang="en-US" sz="2400" dirty="0"/>
          </a:p>
          <a:p>
            <a:pPr>
              <a:defRPr/>
            </a:pPr>
            <a:r>
              <a:rPr lang="en-GB" altLang="en-US" sz="2400" dirty="0"/>
              <a:t>Without a warrant - </a:t>
            </a:r>
            <a:r>
              <a:rPr lang="en-GB" altLang="en-US" sz="2400" u="sng" dirty="0">
                <a:hlinkClick r:id="rId3"/>
              </a:rPr>
              <a:t>s24 PACE  </a:t>
            </a:r>
            <a:r>
              <a:rPr lang="en-GB" altLang="en-US" sz="2400" dirty="0"/>
              <a:t>– where officer has reasonable grounds to believe;</a:t>
            </a:r>
          </a:p>
          <a:p>
            <a:pPr lvl="1">
              <a:defRPr/>
            </a:pPr>
            <a:r>
              <a:rPr lang="en-GB" altLang="en-US" sz="2400" dirty="0"/>
              <a:t> offence has been committed/is being/about to be committed AND</a:t>
            </a:r>
          </a:p>
          <a:p>
            <a:pPr lvl="1">
              <a:defRPr/>
            </a:pPr>
            <a:r>
              <a:rPr lang="en-GB" altLang="en-US" sz="2400" dirty="0"/>
              <a:t> an arrest is </a:t>
            </a:r>
            <a:r>
              <a:rPr lang="en-GB" altLang="en-US" sz="2400" u="sng" dirty="0"/>
              <a:t>necessary</a:t>
            </a:r>
            <a:r>
              <a:rPr lang="en-GB" altLang="en-US" sz="2400" dirty="0"/>
              <a:t> for any of the reasons in </a:t>
            </a:r>
            <a:r>
              <a:rPr lang="en-GB" altLang="en-US" sz="2400" u="sng" dirty="0"/>
              <a:t>s24(5) (known as the necessity test)</a:t>
            </a:r>
          </a:p>
          <a:p>
            <a:pPr marL="0" indent="0">
              <a:buNone/>
            </a:pPr>
            <a:endParaRPr lang="en-GB" dirty="0"/>
          </a:p>
        </p:txBody>
      </p:sp>
    </p:spTree>
    <p:extLst>
      <p:ext uri="{BB962C8B-B14F-4D97-AF65-F5344CB8AC3E}">
        <p14:creationId xmlns:p14="http://schemas.microsoft.com/office/powerpoint/2010/main" val="327894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14F1C-5CC0-A6D8-07A4-AAAF5714A455}"/>
              </a:ext>
            </a:extLst>
          </p:cNvPr>
          <p:cNvSpPr>
            <a:spLocks noGrp="1"/>
          </p:cNvSpPr>
          <p:nvPr>
            <p:ph type="title"/>
          </p:nvPr>
        </p:nvSpPr>
        <p:spPr>
          <a:xfrm>
            <a:off x="467663" y="196082"/>
            <a:ext cx="8596668" cy="828978"/>
          </a:xfrm>
        </p:spPr>
        <p:txBody>
          <a:bodyPr/>
          <a:lstStyle/>
          <a:p>
            <a:r>
              <a:rPr lang="en-GB" dirty="0"/>
              <a:t>Arrest under s 24… the necessity test </a:t>
            </a:r>
          </a:p>
        </p:txBody>
      </p:sp>
      <p:sp>
        <p:nvSpPr>
          <p:cNvPr id="3" name="Content Placeholder 2">
            <a:extLst>
              <a:ext uri="{FF2B5EF4-FFF2-40B4-BE49-F238E27FC236}">
                <a16:creationId xmlns:a16="http://schemas.microsoft.com/office/drawing/2014/main" id="{870FB9B2-3249-AC6B-2B11-36E40408F843}"/>
              </a:ext>
            </a:extLst>
          </p:cNvPr>
          <p:cNvSpPr>
            <a:spLocks noGrp="1"/>
          </p:cNvSpPr>
          <p:nvPr>
            <p:ph idx="1"/>
          </p:nvPr>
        </p:nvSpPr>
        <p:spPr>
          <a:xfrm>
            <a:off x="426892" y="1025060"/>
            <a:ext cx="9054912" cy="5556290"/>
          </a:xfrm>
        </p:spPr>
        <p:txBody>
          <a:bodyPr>
            <a:normAutofit lnSpcReduction="10000"/>
          </a:bodyPr>
          <a:lstStyle/>
          <a:p>
            <a:pPr>
              <a:lnSpc>
                <a:spcPct val="115000"/>
              </a:lnSpc>
              <a:spcAft>
                <a:spcPts val="800"/>
              </a:spcAft>
            </a:pPr>
            <a:r>
              <a:rPr lang="en-GB" sz="1800" b="1" kern="100" dirty="0">
                <a:effectLst/>
                <a:latin typeface="Aptos" panose="020B0004020202020204" pitchFamily="34" charset="0"/>
                <a:ea typeface="DengXian" panose="02010600030101010101" pitchFamily="2" charset="-122"/>
                <a:cs typeface="Arial" panose="020B0604020202020204" pitchFamily="34" charset="0"/>
              </a:rPr>
              <a:t>s24(5) </a:t>
            </a:r>
            <a:r>
              <a:rPr lang="en-GB" sz="1800" kern="100" dirty="0">
                <a:effectLst/>
                <a:latin typeface="Aptos" panose="020B0004020202020204" pitchFamily="34" charset="0"/>
                <a:ea typeface="DengXian" panose="02010600030101010101" pitchFamily="2" charset="-122"/>
                <a:cs typeface="Arial" panose="020B0604020202020204" pitchFamily="34" charset="0"/>
              </a:rPr>
              <a:t>sets out six criteria for determining whether the arrest is necessary, all of which are further defined in </a:t>
            </a:r>
            <a:r>
              <a:rPr lang="en-GB" sz="1800" b="1" kern="100" dirty="0">
                <a:effectLst/>
                <a:latin typeface="Aptos" panose="020B0004020202020204" pitchFamily="34" charset="0"/>
                <a:ea typeface="DengXian" panose="02010600030101010101" pitchFamily="2" charset="-122"/>
                <a:cs typeface="Arial" panose="020B0604020202020204" pitchFamily="34" charset="0"/>
              </a:rPr>
              <a:t>Code G</a:t>
            </a:r>
            <a:r>
              <a:rPr lang="en-GB" sz="1800" kern="100" dirty="0">
                <a:effectLst/>
                <a:latin typeface="Aptos" panose="020B0004020202020204" pitchFamily="34" charset="0"/>
                <a:ea typeface="DengXian" panose="02010600030101010101" pitchFamily="2" charset="-122"/>
                <a:cs typeface="Arial" panose="020B0604020202020204" pitchFamily="34" charset="0"/>
              </a:rPr>
              <a:t>:</a:t>
            </a:r>
          </a:p>
          <a:p>
            <a:pPr marL="0" indent="0">
              <a:lnSpc>
                <a:spcPct val="115000"/>
              </a:lnSpc>
              <a:spcAft>
                <a:spcPts val="800"/>
              </a:spcAft>
              <a:buNone/>
            </a:pPr>
            <a:r>
              <a:rPr lang="en-GB" sz="1800" b="1" kern="100" dirty="0">
                <a:effectLst/>
                <a:latin typeface="Aptos" panose="020B0004020202020204" pitchFamily="34" charset="0"/>
                <a:ea typeface="DengXian" panose="02010600030101010101" pitchFamily="2" charset="-122"/>
                <a:cs typeface="Arial" panose="020B0604020202020204" pitchFamily="34" charset="0"/>
              </a:rPr>
              <a:t>(1)   To enable the name of the person in question to be ascertained.</a:t>
            </a:r>
          </a:p>
          <a:p>
            <a:pPr marL="0" indent="0">
              <a:lnSpc>
                <a:spcPct val="115000"/>
              </a:lnSpc>
              <a:spcAft>
                <a:spcPts val="800"/>
              </a:spcAft>
              <a:buNone/>
            </a:pPr>
            <a:r>
              <a:rPr lang="en-GB" sz="1800" b="1" kern="100" dirty="0">
                <a:effectLst/>
                <a:latin typeface="Aptos" panose="020B0004020202020204" pitchFamily="34" charset="0"/>
                <a:ea typeface="DengXian" panose="02010600030101010101" pitchFamily="2" charset="-122"/>
                <a:cs typeface="Arial" panose="020B0604020202020204" pitchFamily="34" charset="0"/>
              </a:rPr>
              <a:t>(2)   To enable an officer to ascertain a person’s address in circumstances identical to those referred to in (a) above.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0" indent="0">
              <a:lnSpc>
                <a:spcPct val="115000"/>
              </a:lnSpc>
              <a:spcAft>
                <a:spcPts val="800"/>
              </a:spcAft>
              <a:buNone/>
            </a:pPr>
            <a:r>
              <a:rPr lang="en-GB" sz="1800" b="1" kern="100" dirty="0">
                <a:effectLst/>
                <a:latin typeface="Aptos" panose="020B0004020202020204" pitchFamily="34" charset="0"/>
                <a:ea typeface="DengXian" panose="02010600030101010101" pitchFamily="2" charset="-122"/>
                <a:cs typeface="Arial" panose="020B0604020202020204" pitchFamily="34" charset="0"/>
              </a:rPr>
              <a:t>(3)   To prevent the person concerned: causing of suffering physical injury, causing property damage, committing offences of public decency or obstruction of the highway</a:t>
            </a:r>
          </a:p>
          <a:p>
            <a:pPr marL="0" indent="0">
              <a:lnSpc>
                <a:spcPct val="115000"/>
              </a:lnSpc>
              <a:spcAft>
                <a:spcPts val="800"/>
              </a:spcAft>
              <a:buNone/>
            </a:pPr>
            <a:r>
              <a:rPr lang="en-GB" sz="1800" b="1" kern="100" dirty="0">
                <a:effectLst/>
                <a:latin typeface="Aptos" panose="020B0004020202020204" pitchFamily="34" charset="0"/>
                <a:ea typeface="DengXian" panose="02010600030101010101" pitchFamily="2" charset="-122"/>
                <a:cs typeface="Arial" panose="020B0604020202020204" pitchFamily="34" charset="0"/>
              </a:rPr>
              <a:t>(4)   To protect a child or other vulnerable person from the person in question.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0" indent="0">
              <a:lnSpc>
                <a:spcPct val="115000"/>
              </a:lnSpc>
              <a:spcAft>
                <a:spcPts val="800"/>
              </a:spcAft>
              <a:buNone/>
            </a:pPr>
            <a:r>
              <a:rPr lang="en-GB" sz="1800" b="1" kern="100" dirty="0">
                <a:effectLst/>
                <a:latin typeface="Aptos" panose="020B0004020202020204" pitchFamily="34" charset="0"/>
                <a:ea typeface="DengXian" panose="02010600030101010101" pitchFamily="2" charset="-122"/>
                <a:cs typeface="Arial" panose="020B0604020202020204" pitchFamily="34" charset="0"/>
              </a:rPr>
              <a:t>(5)   To allow the prompt and effective investigation of the offence or of the conduct of the person in question.</a:t>
            </a:r>
          </a:p>
          <a:p>
            <a:pPr marL="0" indent="0">
              <a:lnSpc>
                <a:spcPct val="115000"/>
              </a:lnSpc>
              <a:spcAft>
                <a:spcPts val="800"/>
              </a:spcAft>
              <a:buNone/>
            </a:pPr>
            <a:r>
              <a:rPr lang="en-GB" sz="1800" b="1" kern="100" dirty="0">
                <a:effectLst/>
                <a:latin typeface="Aptos" panose="020B0004020202020204" pitchFamily="34" charset="0"/>
                <a:ea typeface="DengXian" panose="02010600030101010101" pitchFamily="2" charset="-122"/>
                <a:cs typeface="Arial" panose="020B0604020202020204" pitchFamily="34" charset="0"/>
              </a:rPr>
              <a:t>(6)   To prevent any prosecution for the offence being hindered by the disappearance of the person in question.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3124938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92E75-D284-739F-A7DE-BFD6175D9BBD}"/>
              </a:ext>
            </a:extLst>
          </p:cNvPr>
          <p:cNvSpPr>
            <a:spLocks noGrp="1"/>
          </p:cNvSpPr>
          <p:nvPr>
            <p:ph type="title"/>
          </p:nvPr>
        </p:nvSpPr>
        <p:spPr>
          <a:xfrm>
            <a:off x="496784" y="219379"/>
            <a:ext cx="8596668" cy="823153"/>
          </a:xfrm>
        </p:spPr>
        <p:txBody>
          <a:bodyPr/>
          <a:lstStyle/>
          <a:p>
            <a:r>
              <a:rPr lang="en-GB" dirty="0"/>
              <a:t>Procedure on arrest</a:t>
            </a:r>
          </a:p>
        </p:txBody>
      </p:sp>
      <p:sp>
        <p:nvSpPr>
          <p:cNvPr id="3" name="Content Placeholder 2">
            <a:extLst>
              <a:ext uri="{FF2B5EF4-FFF2-40B4-BE49-F238E27FC236}">
                <a16:creationId xmlns:a16="http://schemas.microsoft.com/office/drawing/2014/main" id="{DB2A938E-ED5C-7151-3E39-F64E4131B417}"/>
              </a:ext>
            </a:extLst>
          </p:cNvPr>
          <p:cNvSpPr>
            <a:spLocks noGrp="1"/>
          </p:cNvSpPr>
          <p:nvPr>
            <p:ph idx="1"/>
          </p:nvPr>
        </p:nvSpPr>
        <p:spPr>
          <a:xfrm>
            <a:off x="327882" y="880815"/>
            <a:ext cx="9736342" cy="5671414"/>
          </a:xfrm>
        </p:spPr>
        <p:txBody>
          <a:bodyPr>
            <a:normAutofit/>
          </a:bodyPr>
          <a:lstStyle/>
          <a:p>
            <a:r>
              <a:rPr lang="en-GB" dirty="0"/>
              <a:t>S 28 PACE – Suspect must be …</a:t>
            </a:r>
          </a:p>
          <a:p>
            <a:pPr lvl="1"/>
            <a:r>
              <a:rPr lang="en-GB" dirty="0"/>
              <a:t>Told of fact of and reason/grounds for arrest</a:t>
            </a:r>
          </a:p>
          <a:p>
            <a:pPr lvl="1"/>
            <a:r>
              <a:rPr lang="en-GB" dirty="0" err="1"/>
              <a:t>Eg</a:t>
            </a:r>
            <a:r>
              <a:rPr lang="en-GB" dirty="0"/>
              <a:t> I am arresting you as I have reasonable grounds to believe that you have just stolen a bottle of whisky from that shop and that an arrest is necessary because you won’t give me your name and address.</a:t>
            </a:r>
          </a:p>
          <a:p>
            <a:r>
              <a:rPr lang="en-GB" dirty="0"/>
              <a:t>S 117 PACE – Reasonable force can be used. If excessive force then arrest may be unlawful and may also give rise to a civil claim for assault ( Elkington v DPP (2012): taking hold of the suspect’s arm)</a:t>
            </a:r>
          </a:p>
          <a:p>
            <a:r>
              <a:rPr lang="en-GB" dirty="0"/>
              <a:t>S 30A PACE – Police can grant ‘street bail’ to an arrested individual ( give written notice of offence and grounds and details of where and when required to attend police station ) rather than immediately take them back to the police station</a:t>
            </a:r>
          </a:p>
          <a:p>
            <a:r>
              <a:rPr lang="en-GB" dirty="0"/>
              <a:t>S 32 PACE – Search on arrest permitted by pc if reasonable ground to believe that suspect may:</a:t>
            </a:r>
          </a:p>
          <a:p>
            <a:pPr lvl="1"/>
            <a:r>
              <a:rPr lang="en-GB" dirty="0"/>
              <a:t>Present a danger to themselves or others</a:t>
            </a:r>
          </a:p>
          <a:p>
            <a:pPr lvl="1"/>
            <a:r>
              <a:rPr lang="en-GB" dirty="0"/>
              <a:t>Have concealed on them anything which could be used to escape</a:t>
            </a:r>
          </a:p>
          <a:p>
            <a:pPr lvl="1"/>
            <a:r>
              <a:rPr lang="en-GB" dirty="0"/>
              <a:t>Have concealed on them anything which might be evidence relating to an offence.</a:t>
            </a:r>
          </a:p>
        </p:txBody>
      </p:sp>
    </p:spTree>
    <p:extLst>
      <p:ext uri="{BB962C8B-B14F-4D97-AF65-F5344CB8AC3E}">
        <p14:creationId xmlns:p14="http://schemas.microsoft.com/office/powerpoint/2010/main" val="99054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FAB5E-1238-BEF8-29D5-71BB7E8A65B5}"/>
              </a:ext>
            </a:extLst>
          </p:cNvPr>
          <p:cNvSpPr>
            <a:spLocks noGrp="1"/>
          </p:cNvSpPr>
          <p:nvPr>
            <p:ph type="title"/>
          </p:nvPr>
        </p:nvSpPr>
        <p:spPr>
          <a:xfrm>
            <a:off x="1009314" y="924485"/>
            <a:ext cx="8596668" cy="1826581"/>
          </a:xfrm>
        </p:spPr>
        <p:txBody>
          <a:bodyPr>
            <a:normAutofit/>
          </a:bodyPr>
          <a:lstStyle/>
          <a:p>
            <a:pPr algn="ctr"/>
            <a:r>
              <a:rPr lang="en-GB" sz="5400" dirty="0"/>
              <a:t>DETENTION</a:t>
            </a:r>
          </a:p>
        </p:txBody>
      </p:sp>
    </p:spTree>
    <p:extLst>
      <p:ext uri="{BB962C8B-B14F-4D97-AF65-F5344CB8AC3E}">
        <p14:creationId xmlns:p14="http://schemas.microsoft.com/office/powerpoint/2010/main" val="4017136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05ECE-CD59-02EE-4003-37D6774C30BA}"/>
              </a:ext>
            </a:extLst>
          </p:cNvPr>
          <p:cNvSpPr>
            <a:spLocks noGrp="1"/>
          </p:cNvSpPr>
          <p:nvPr>
            <p:ph type="title"/>
          </p:nvPr>
        </p:nvSpPr>
        <p:spPr>
          <a:xfrm>
            <a:off x="479311" y="184433"/>
            <a:ext cx="8596668" cy="741615"/>
          </a:xfrm>
        </p:spPr>
        <p:txBody>
          <a:bodyPr/>
          <a:lstStyle/>
          <a:p>
            <a:r>
              <a:rPr lang="en-GB" dirty="0"/>
              <a:t>Detention and the Custody Record</a:t>
            </a:r>
          </a:p>
        </p:txBody>
      </p:sp>
      <p:sp>
        <p:nvSpPr>
          <p:cNvPr id="3" name="Content Placeholder 2">
            <a:extLst>
              <a:ext uri="{FF2B5EF4-FFF2-40B4-BE49-F238E27FC236}">
                <a16:creationId xmlns:a16="http://schemas.microsoft.com/office/drawing/2014/main" id="{9567AAE6-30FB-1814-2AD9-B1A627F4353A}"/>
              </a:ext>
            </a:extLst>
          </p:cNvPr>
          <p:cNvSpPr>
            <a:spLocks noGrp="1"/>
          </p:cNvSpPr>
          <p:nvPr>
            <p:ph idx="1"/>
          </p:nvPr>
        </p:nvSpPr>
        <p:spPr>
          <a:xfrm>
            <a:off x="193924" y="833185"/>
            <a:ext cx="9858652" cy="5643330"/>
          </a:xfrm>
        </p:spPr>
        <p:txBody>
          <a:bodyPr>
            <a:normAutofit/>
          </a:bodyPr>
          <a:lstStyle/>
          <a:p>
            <a:r>
              <a:rPr lang="en-GB" dirty="0"/>
              <a:t>Voluntary attendance at a police station ( not under arrest) </a:t>
            </a:r>
          </a:p>
          <a:p>
            <a:pPr lvl="1"/>
            <a:r>
              <a:rPr lang="en-GB" dirty="0"/>
              <a:t>Prior to questioning volunteer must be cautioned, told they are not under arrest, told they are free to leave and that they can have free independent legal advice</a:t>
            </a:r>
          </a:p>
          <a:p>
            <a:r>
              <a:rPr lang="en-GB" dirty="0"/>
              <a:t>On arrest:</a:t>
            </a:r>
          </a:p>
          <a:p>
            <a:pPr lvl="1"/>
            <a:r>
              <a:rPr lang="en-GB" dirty="0"/>
              <a:t>Taken to a police stations as soon as possible</a:t>
            </a:r>
          </a:p>
          <a:p>
            <a:pPr lvl="1"/>
            <a:r>
              <a:rPr lang="en-GB" dirty="0"/>
              <a:t>Brought to custody officer (CO) and CO must comply with PACE and Code C</a:t>
            </a:r>
          </a:p>
          <a:p>
            <a:pPr lvl="2"/>
            <a:r>
              <a:rPr lang="en-GB" dirty="0"/>
              <a:t>Duty to keep a custody record ( recording all events, transactions and times of the same</a:t>
            </a:r>
          </a:p>
          <a:p>
            <a:pPr lvl="2"/>
            <a:r>
              <a:rPr lang="en-GB" dirty="0"/>
              <a:t>Duty to advise suspect of their rights under PACE and provide with written notice of the same</a:t>
            </a:r>
          </a:p>
          <a:p>
            <a:pPr lvl="2"/>
            <a:r>
              <a:rPr lang="en-GB" dirty="0"/>
              <a:t>Can order a search of the arrested person ( </a:t>
            </a:r>
            <a:r>
              <a:rPr lang="en-GB" dirty="0" err="1"/>
              <a:t>incl</a:t>
            </a:r>
            <a:r>
              <a:rPr lang="en-GB" dirty="0"/>
              <a:t> strip search under s 54 by officer of same sex)</a:t>
            </a:r>
          </a:p>
          <a:p>
            <a:pPr lvl="2"/>
            <a:r>
              <a:rPr lang="en-GB" dirty="0"/>
              <a:t>Can detain under s </a:t>
            </a:r>
            <a:r>
              <a:rPr lang="en-GB" dirty="0" err="1"/>
              <a:t>s</a:t>
            </a:r>
            <a:r>
              <a:rPr lang="en-GB" dirty="0"/>
              <a:t> 38 and S 63 B PACE for testing for Class A drugs (if over 18) – if positive this information can impact Bail decision</a:t>
            </a:r>
          </a:p>
          <a:p>
            <a:pPr lvl="2"/>
            <a:r>
              <a:rPr lang="en-GB" dirty="0"/>
              <a:t>Decide whether sufficient evidence to charge ( s 37 PACE) and if so, charge or refer to CPS for a decision</a:t>
            </a:r>
          </a:p>
          <a:p>
            <a:pPr lvl="2"/>
            <a:r>
              <a:rPr lang="en-GB" dirty="0"/>
              <a:t>Ensure suspect once charged is brought before a court at the next available opportunity</a:t>
            </a:r>
          </a:p>
          <a:p>
            <a:pPr lvl="2"/>
            <a:r>
              <a:rPr lang="en-GB" dirty="0"/>
              <a:t>Detain without charge to collect further evidence if there are grounds to do so</a:t>
            </a:r>
          </a:p>
          <a:p>
            <a:pPr lvl="2"/>
            <a:r>
              <a:rPr lang="en-GB" dirty="0"/>
              <a:t>S 37(2) – release the suspect if insufficient evidence to charge</a:t>
            </a:r>
          </a:p>
        </p:txBody>
      </p:sp>
    </p:spTree>
    <p:extLst>
      <p:ext uri="{BB962C8B-B14F-4D97-AF65-F5344CB8AC3E}">
        <p14:creationId xmlns:p14="http://schemas.microsoft.com/office/powerpoint/2010/main" val="41824371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05ECE-CD59-02EE-4003-37D6774C30BA}"/>
              </a:ext>
            </a:extLst>
          </p:cNvPr>
          <p:cNvSpPr>
            <a:spLocks noGrp="1"/>
          </p:cNvSpPr>
          <p:nvPr>
            <p:ph type="title"/>
          </p:nvPr>
        </p:nvSpPr>
        <p:spPr>
          <a:xfrm>
            <a:off x="479311" y="184433"/>
            <a:ext cx="8596668" cy="741615"/>
          </a:xfrm>
        </p:spPr>
        <p:txBody>
          <a:bodyPr/>
          <a:lstStyle/>
          <a:p>
            <a:r>
              <a:rPr lang="en-GB" dirty="0"/>
              <a:t>Time limits: detention without charge</a:t>
            </a:r>
          </a:p>
        </p:txBody>
      </p:sp>
      <p:sp>
        <p:nvSpPr>
          <p:cNvPr id="3" name="Content Placeholder 2">
            <a:extLst>
              <a:ext uri="{FF2B5EF4-FFF2-40B4-BE49-F238E27FC236}">
                <a16:creationId xmlns:a16="http://schemas.microsoft.com/office/drawing/2014/main" id="{9567AAE6-30FB-1814-2AD9-B1A627F4353A}"/>
              </a:ext>
            </a:extLst>
          </p:cNvPr>
          <p:cNvSpPr>
            <a:spLocks noGrp="1"/>
          </p:cNvSpPr>
          <p:nvPr>
            <p:ph idx="1"/>
          </p:nvPr>
        </p:nvSpPr>
        <p:spPr>
          <a:xfrm>
            <a:off x="193924" y="833185"/>
            <a:ext cx="9858652" cy="5643330"/>
          </a:xfrm>
        </p:spPr>
        <p:txBody>
          <a:bodyPr>
            <a:normAutofit/>
          </a:bodyPr>
          <a:lstStyle/>
          <a:p>
            <a:r>
              <a:rPr lang="en-GB" dirty="0"/>
              <a:t>Voluntary attendance at a police station ( not under arrest) </a:t>
            </a:r>
          </a:p>
          <a:p>
            <a:pPr lvl="1"/>
            <a:r>
              <a:rPr lang="en-GB" dirty="0"/>
              <a:t>Prior to questioning volunteer must be cautioned, told they are not under arrest, told they are free to leave and that they can have free independent legal advice</a:t>
            </a:r>
          </a:p>
          <a:p>
            <a:r>
              <a:rPr lang="en-GB" dirty="0"/>
              <a:t>On arrest:</a:t>
            </a:r>
          </a:p>
          <a:p>
            <a:pPr lvl="1"/>
            <a:r>
              <a:rPr lang="en-GB" dirty="0"/>
              <a:t>Taken to a police stations as soon as possible</a:t>
            </a:r>
          </a:p>
          <a:p>
            <a:pPr lvl="1"/>
            <a:r>
              <a:rPr lang="en-GB" dirty="0"/>
              <a:t>Brought to custody officer (CO) and CO must comply with PACE and Code C</a:t>
            </a:r>
          </a:p>
          <a:p>
            <a:pPr lvl="2"/>
            <a:r>
              <a:rPr lang="en-GB" dirty="0"/>
              <a:t>Duty to keep a custody record ( recording all events, transactions and times of the same</a:t>
            </a:r>
          </a:p>
          <a:p>
            <a:pPr lvl="2"/>
            <a:r>
              <a:rPr lang="en-GB" dirty="0"/>
              <a:t>Duty to advise suspect of their rights under PACE and provide with written notice of the same</a:t>
            </a:r>
          </a:p>
          <a:p>
            <a:pPr lvl="2"/>
            <a:r>
              <a:rPr lang="en-GB" dirty="0"/>
              <a:t>Can order a search of the arrested person ( </a:t>
            </a:r>
            <a:r>
              <a:rPr lang="en-GB" dirty="0" err="1"/>
              <a:t>incl</a:t>
            </a:r>
            <a:r>
              <a:rPr lang="en-GB" dirty="0"/>
              <a:t> strip search under s 54 by officer of same sex)</a:t>
            </a:r>
          </a:p>
          <a:p>
            <a:pPr lvl="2"/>
            <a:r>
              <a:rPr lang="en-GB" dirty="0"/>
              <a:t>Can detain under s </a:t>
            </a:r>
            <a:r>
              <a:rPr lang="en-GB" dirty="0" err="1"/>
              <a:t>s</a:t>
            </a:r>
            <a:r>
              <a:rPr lang="en-GB" dirty="0"/>
              <a:t> 38 and S 63 B PACE for testing for Class A drugs (if over 18) – if positive this information can impact Bail decision</a:t>
            </a:r>
          </a:p>
          <a:p>
            <a:pPr lvl="2"/>
            <a:r>
              <a:rPr lang="en-GB" dirty="0"/>
              <a:t>Decide whether sufficient evidence to charge ( s 37 PACE) and if so, charge or refer to CPS for a decision</a:t>
            </a:r>
          </a:p>
          <a:p>
            <a:pPr lvl="2"/>
            <a:r>
              <a:rPr lang="en-GB" dirty="0"/>
              <a:t>Ensure suspect once charged is brought before a court at the next available opportunity</a:t>
            </a:r>
          </a:p>
          <a:p>
            <a:pPr lvl="2"/>
            <a:r>
              <a:rPr lang="en-GB" dirty="0"/>
              <a:t>Detain without charge to collect further evidence if there are grounds to do so</a:t>
            </a:r>
          </a:p>
          <a:p>
            <a:pPr lvl="2"/>
            <a:r>
              <a:rPr lang="en-GB" dirty="0"/>
              <a:t>S 37(2) – release the suspect if insufficient evidence to charge</a:t>
            </a:r>
          </a:p>
        </p:txBody>
      </p:sp>
    </p:spTree>
    <p:extLst>
      <p:ext uri="{BB962C8B-B14F-4D97-AF65-F5344CB8AC3E}">
        <p14:creationId xmlns:p14="http://schemas.microsoft.com/office/powerpoint/2010/main" val="34205403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05ECE-CD59-02EE-4003-37D6774C30BA}"/>
              </a:ext>
            </a:extLst>
          </p:cNvPr>
          <p:cNvSpPr>
            <a:spLocks noGrp="1"/>
          </p:cNvSpPr>
          <p:nvPr>
            <p:ph type="title"/>
          </p:nvPr>
        </p:nvSpPr>
        <p:spPr>
          <a:xfrm>
            <a:off x="479311" y="184433"/>
            <a:ext cx="8596668" cy="741615"/>
          </a:xfrm>
        </p:spPr>
        <p:txBody>
          <a:bodyPr>
            <a:normAutofit/>
          </a:bodyPr>
          <a:lstStyle/>
          <a:p>
            <a:r>
              <a:rPr lang="en-GB" dirty="0"/>
              <a:t>Time limits for detention</a:t>
            </a:r>
          </a:p>
        </p:txBody>
      </p:sp>
      <p:sp>
        <p:nvSpPr>
          <p:cNvPr id="3" name="Content Placeholder 2">
            <a:extLst>
              <a:ext uri="{FF2B5EF4-FFF2-40B4-BE49-F238E27FC236}">
                <a16:creationId xmlns:a16="http://schemas.microsoft.com/office/drawing/2014/main" id="{9567AAE6-30FB-1814-2AD9-B1A627F4353A}"/>
              </a:ext>
            </a:extLst>
          </p:cNvPr>
          <p:cNvSpPr>
            <a:spLocks noGrp="1"/>
          </p:cNvSpPr>
          <p:nvPr>
            <p:ph idx="1"/>
          </p:nvPr>
        </p:nvSpPr>
        <p:spPr>
          <a:xfrm>
            <a:off x="415244" y="1170989"/>
            <a:ext cx="9858652" cy="5643330"/>
          </a:xfrm>
        </p:spPr>
        <p:txBody>
          <a:bodyPr>
            <a:normAutofit/>
          </a:bodyPr>
          <a:lstStyle/>
          <a:p>
            <a:r>
              <a:rPr lang="en-GB" dirty="0"/>
              <a:t>S 41 PACE: initial time limit of 24 hours from time arrested person arrives at police station</a:t>
            </a:r>
          </a:p>
          <a:p>
            <a:r>
              <a:rPr lang="en-GB" dirty="0"/>
              <a:t>Additional period of 12 hours if indictable offence if authorised by Superintendent ( = max of 36 hours)</a:t>
            </a:r>
          </a:p>
          <a:p>
            <a:r>
              <a:rPr lang="en-GB" dirty="0"/>
              <a:t>If further period is required then application must be made to the Magistrates Court for a decision and a warrant to authorise.  That warrant can authorise a further 36 hours (= max 72 hours)</a:t>
            </a:r>
          </a:p>
          <a:p>
            <a:r>
              <a:rPr lang="en-GB" dirty="0"/>
              <a:t>Further period possible on a warrant to an absolute maximum of 96 hours</a:t>
            </a:r>
          </a:p>
          <a:p>
            <a:r>
              <a:rPr lang="en-GB" dirty="0"/>
              <a:t>Reviews: Regular reviews must be undertaken ( s 40 PACE)</a:t>
            </a:r>
          </a:p>
          <a:p>
            <a:pPr lvl="1"/>
            <a:r>
              <a:rPr lang="en-GB" dirty="0"/>
              <a:t>First review before 6 hours from time of detention</a:t>
            </a:r>
          </a:p>
          <a:p>
            <a:pPr lvl="1"/>
            <a:r>
              <a:rPr lang="en-GB" dirty="0"/>
              <a:t>Thereafter, before every 9 hour interval.</a:t>
            </a:r>
          </a:p>
          <a:p>
            <a:r>
              <a:rPr lang="en-GB" dirty="0"/>
              <a:t>Can be done remotely by telephone by rank of Inspector or above under PACE (Remote reviews of detention) Regulations 2014</a:t>
            </a:r>
          </a:p>
          <a:p>
            <a:r>
              <a:rPr lang="en-GB" dirty="0"/>
              <a:t>Suspect must be released once there are no longer grounds for continued detention ( s 34 (2)</a:t>
            </a:r>
          </a:p>
        </p:txBody>
      </p:sp>
    </p:spTree>
    <p:extLst>
      <p:ext uri="{BB962C8B-B14F-4D97-AF65-F5344CB8AC3E}">
        <p14:creationId xmlns:p14="http://schemas.microsoft.com/office/powerpoint/2010/main" val="8679927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FAB5E-1238-BEF8-29D5-71BB7E8A65B5}"/>
              </a:ext>
            </a:extLst>
          </p:cNvPr>
          <p:cNvSpPr>
            <a:spLocks noGrp="1"/>
          </p:cNvSpPr>
          <p:nvPr>
            <p:ph type="title"/>
          </p:nvPr>
        </p:nvSpPr>
        <p:spPr>
          <a:xfrm>
            <a:off x="1009314" y="924485"/>
            <a:ext cx="8596668" cy="1826581"/>
          </a:xfrm>
        </p:spPr>
        <p:txBody>
          <a:bodyPr>
            <a:normAutofit/>
          </a:bodyPr>
          <a:lstStyle/>
          <a:p>
            <a:pPr algn="ctr"/>
            <a:r>
              <a:rPr lang="en-GB" sz="5400" dirty="0"/>
              <a:t>CLIENT’S RIGHTS</a:t>
            </a:r>
          </a:p>
        </p:txBody>
      </p:sp>
    </p:spTree>
    <p:extLst>
      <p:ext uri="{BB962C8B-B14F-4D97-AF65-F5344CB8AC3E}">
        <p14:creationId xmlns:p14="http://schemas.microsoft.com/office/powerpoint/2010/main" val="21844960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7FC9C-DE58-C4A4-AF84-36BC0E8E5178}"/>
              </a:ext>
            </a:extLst>
          </p:cNvPr>
          <p:cNvSpPr>
            <a:spLocks noGrp="1"/>
          </p:cNvSpPr>
          <p:nvPr>
            <p:ph type="title"/>
          </p:nvPr>
        </p:nvSpPr>
        <p:spPr>
          <a:xfrm>
            <a:off x="1118897" y="76200"/>
            <a:ext cx="10157354" cy="1397000"/>
          </a:xfrm>
        </p:spPr>
        <p:txBody>
          <a:bodyPr anchor="b">
            <a:normAutofit/>
          </a:bodyPr>
          <a:lstStyle/>
          <a:p>
            <a:r>
              <a:rPr lang="en-GB" dirty="0"/>
              <a:t>Rights of the suspect after arrest</a:t>
            </a:r>
          </a:p>
        </p:txBody>
      </p:sp>
      <p:sp>
        <p:nvSpPr>
          <p:cNvPr id="3" name="Content Placeholder 2">
            <a:extLst>
              <a:ext uri="{FF2B5EF4-FFF2-40B4-BE49-F238E27FC236}">
                <a16:creationId xmlns:a16="http://schemas.microsoft.com/office/drawing/2014/main" id="{1C8C856B-427C-E82B-5A9A-824B545415CF}"/>
              </a:ext>
            </a:extLst>
          </p:cNvPr>
          <p:cNvSpPr>
            <a:spLocks noGrp="1"/>
          </p:cNvSpPr>
          <p:nvPr>
            <p:ph sz="half" idx="1"/>
          </p:nvPr>
        </p:nvSpPr>
        <p:spPr>
          <a:xfrm>
            <a:off x="1118897" y="1701800"/>
            <a:ext cx="6050698" cy="4751536"/>
          </a:xfrm>
        </p:spPr>
        <p:txBody>
          <a:bodyPr>
            <a:noAutofit/>
          </a:bodyPr>
          <a:lstStyle/>
          <a:p>
            <a:r>
              <a:rPr lang="en-GB" sz="2000" dirty="0"/>
              <a:t>Suspects who have been detained in police custody have a number of important rights. </a:t>
            </a:r>
          </a:p>
          <a:p>
            <a:r>
              <a:rPr lang="en-GB" sz="2000" dirty="0"/>
              <a:t>Failure to adhere to those rights is a serious matter which can result in evidence being excluded. </a:t>
            </a:r>
          </a:p>
          <a:p>
            <a:r>
              <a:rPr lang="en-GB" sz="2000" dirty="0"/>
              <a:t>It is part of a legal adviser’s role to ensure that these rights have been given, understood and acted upon when required.</a:t>
            </a:r>
          </a:p>
          <a:p>
            <a:r>
              <a:rPr lang="en-GB" sz="2000" b="1" dirty="0"/>
              <a:t>para 3.1 PACE Code C</a:t>
            </a:r>
            <a:r>
              <a:rPr lang="en-GB" sz="2000" dirty="0"/>
              <a:t> states that a suspect must be told a number of rights that they have. </a:t>
            </a:r>
          </a:p>
        </p:txBody>
      </p:sp>
      <p:pic>
        <p:nvPicPr>
          <p:cNvPr id="4" name="Picture 3">
            <a:extLst>
              <a:ext uri="{FF2B5EF4-FFF2-40B4-BE49-F238E27FC236}">
                <a16:creationId xmlns:a16="http://schemas.microsoft.com/office/drawing/2014/main" id="{42CA1B78-716A-B47A-288D-6F416E948DB9}"/>
              </a:ext>
            </a:extLst>
          </p:cNvPr>
          <p:cNvPicPr>
            <a:picLocks noChangeAspect="1"/>
          </p:cNvPicPr>
          <p:nvPr/>
        </p:nvPicPr>
        <p:blipFill>
          <a:blip r:embed="rId2"/>
          <a:stretch>
            <a:fillRect/>
          </a:stretch>
        </p:blipFill>
        <p:spPr>
          <a:xfrm>
            <a:off x="7855235" y="1574719"/>
            <a:ext cx="3725118" cy="3708562"/>
          </a:xfrm>
          <a:prstGeom prst="rect">
            <a:avLst/>
          </a:prstGeom>
          <a:noFill/>
        </p:spPr>
      </p:pic>
    </p:spTree>
    <p:extLst>
      <p:ext uri="{BB962C8B-B14F-4D97-AF65-F5344CB8AC3E}">
        <p14:creationId xmlns:p14="http://schemas.microsoft.com/office/powerpoint/2010/main" val="455711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009C6-0F86-44DE-B32A-06D38335681D}"/>
              </a:ext>
            </a:extLst>
          </p:cNvPr>
          <p:cNvSpPr>
            <a:spLocks noGrp="1"/>
          </p:cNvSpPr>
          <p:nvPr>
            <p:ph type="title"/>
          </p:nvPr>
        </p:nvSpPr>
        <p:spPr>
          <a:xfrm>
            <a:off x="403596" y="254324"/>
            <a:ext cx="8596668" cy="1015353"/>
          </a:xfrm>
        </p:spPr>
        <p:txBody>
          <a:bodyPr/>
          <a:lstStyle/>
          <a:p>
            <a:r>
              <a:rPr lang="en-GB" dirty="0"/>
              <a:t>Rights of the suspect after arrest (PACE)</a:t>
            </a:r>
          </a:p>
        </p:txBody>
      </p:sp>
      <p:sp>
        <p:nvSpPr>
          <p:cNvPr id="3" name="Content Placeholder 2">
            <a:extLst>
              <a:ext uri="{FF2B5EF4-FFF2-40B4-BE49-F238E27FC236}">
                <a16:creationId xmlns:a16="http://schemas.microsoft.com/office/drawing/2014/main" id="{871AFB28-EEBD-4017-ADB9-AF1F21896757}"/>
              </a:ext>
            </a:extLst>
          </p:cNvPr>
          <p:cNvSpPr>
            <a:spLocks noGrp="1"/>
          </p:cNvSpPr>
          <p:nvPr>
            <p:ph idx="1"/>
          </p:nvPr>
        </p:nvSpPr>
        <p:spPr>
          <a:xfrm>
            <a:off x="200870" y="1076028"/>
            <a:ext cx="9653683" cy="5435432"/>
          </a:xfrm>
        </p:spPr>
        <p:txBody>
          <a:bodyPr>
            <a:normAutofit fontScale="92500" lnSpcReduction="20000"/>
          </a:bodyPr>
          <a:lstStyle/>
          <a:p>
            <a:pPr>
              <a:lnSpc>
                <a:spcPct val="110000"/>
              </a:lnSpc>
            </a:pPr>
            <a:r>
              <a:rPr lang="en-GB" altLang="en-US" sz="2600" dirty="0"/>
              <a:t>To be told the grounds for arrest (Code C: 3.4)   </a:t>
            </a:r>
          </a:p>
          <a:p>
            <a:pPr>
              <a:lnSpc>
                <a:spcPct val="110000"/>
              </a:lnSpc>
            </a:pPr>
            <a:r>
              <a:rPr lang="en-GB" altLang="en-US" sz="2600" dirty="0"/>
              <a:t>To be cautioned prior to being questioned and following any break (Code C: 10) </a:t>
            </a:r>
          </a:p>
          <a:p>
            <a:pPr>
              <a:lnSpc>
                <a:spcPct val="110000"/>
              </a:lnSpc>
            </a:pPr>
            <a:r>
              <a:rPr lang="en-GB" altLang="en-US" sz="2600" dirty="0"/>
              <a:t>PACE CODE rights –</a:t>
            </a:r>
          </a:p>
          <a:p>
            <a:pPr lvl="1">
              <a:lnSpc>
                <a:spcPct val="110000"/>
              </a:lnSpc>
            </a:pPr>
            <a:r>
              <a:rPr lang="en-GB" altLang="en-US" sz="2600" dirty="0"/>
              <a:t>Right to legal advice: s 58 PACE</a:t>
            </a:r>
          </a:p>
          <a:p>
            <a:pPr lvl="1">
              <a:lnSpc>
                <a:spcPct val="110000"/>
              </a:lnSpc>
            </a:pPr>
            <a:r>
              <a:rPr lang="en-GB" altLang="en-US" sz="2600" dirty="0"/>
              <a:t>To inform someone about his arrest  : s 56 PACE</a:t>
            </a:r>
            <a:endParaRPr lang="en-GB" altLang="en-US" sz="2600" u="sng" dirty="0"/>
          </a:p>
          <a:p>
            <a:pPr lvl="1">
              <a:lnSpc>
                <a:spcPct val="110000"/>
              </a:lnSpc>
            </a:pPr>
            <a:r>
              <a:rPr lang="en-GB" altLang="en-US" sz="2600" dirty="0"/>
              <a:t>Right to rest, food, exercise (Para 8 Code C);</a:t>
            </a:r>
          </a:p>
          <a:p>
            <a:pPr lvl="1">
              <a:lnSpc>
                <a:spcPct val="110000"/>
              </a:lnSpc>
            </a:pPr>
            <a:r>
              <a:rPr lang="en-GB" altLang="en-US" sz="2600" dirty="0"/>
              <a:t>Medical treatment (Para 9 Code C); and</a:t>
            </a:r>
          </a:p>
          <a:p>
            <a:pPr lvl="1">
              <a:lnSpc>
                <a:spcPct val="110000"/>
              </a:lnSpc>
            </a:pPr>
            <a:r>
              <a:rPr lang="en-GB" sz="2600" i="0" dirty="0">
                <a:effectLst/>
              </a:rPr>
              <a:t>Right to </a:t>
            </a:r>
            <a:r>
              <a:rPr lang="en-GB" sz="2600" b="0" i="0" dirty="0">
                <a:effectLst/>
              </a:rPr>
              <a:t>speak with a member of custody staff (of the same sex if requested) as soon as practical about any matter relating to the suspect’s health, hygiene or welfare (including a need for menstrual products) that might be of concern during the period of detention </a:t>
            </a:r>
            <a:r>
              <a:rPr lang="en-GB" sz="2600" b="1" i="0" dirty="0">
                <a:effectLst/>
              </a:rPr>
              <a:t>Para 9.3A, Code C</a:t>
            </a:r>
            <a:r>
              <a:rPr lang="en-GB" sz="2600" b="0" i="0" dirty="0">
                <a:effectLst/>
              </a:rPr>
              <a:t> </a:t>
            </a:r>
            <a:endParaRPr lang="en-GB" altLang="en-US" sz="2600" dirty="0"/>
          </a:p>
          <a:p>
            <a:endParaRPr lang="en-GB" dirty="0"/>
          </a:p>
        </p:txBody>
      </p:sp>
    </p:spTree>
    <p:extLst>
      <p:ext uri="{BB962C8B-B14F-4D97-AF65-F5344CB8AC3E}">
        <p14:creationId xmlns:p14="http://schemas.microsoft.com/office/powerpoint/2010/main" val="195190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8F1EA-2073-43FB-A707-BB3DE9CBD317}"/>
              </a:ext>
            </a:extLst>
          </p:cNvPr>
          <p:cNvSpPr>
            <a:spLocks noGrp="1"/>
          </p:cNvSpPr>
          <p:nvPr>
            <p:ph type="title"/>
          </p:nvPr>
        </p:nvSpPr>
        <p:spPr>
          <a:xfrm>
            <a:off x="472410" y="263707"/>
            <a:ext cx="10157354" cy="844186"/>
          </a:xfrm>
        </p:spPr>
        <p:txBody>
          <a:bodyPr anchor="b">
            <a:normAutofit/>
          </a:bodyPr>
          <a:lstStyle/>
          <a:p>
            <a:r>
              <a:rPr lang="en-GB" dirty="0"/>
              <a:t>Right to legal advice – s 58 PACE</a:t>
            </a:r>
          </a:p>
        </p:txBody>
      </p:sp>
      <p:sp>
        <p:nvSpPr>
          <p:cNvPr id="3" name="Content Placeholder 2">
            <a:extLst>
              <a:ext uri="{FF2B5EF4-FFF2-40B4-BE49-F238E27FC236}">
                <a16:creationId xmlns:a16="http://schemas.microsoft.com/office/drawing/2014/main" id="{818C9DF0-756D-4CED-9CBE-48B500F65AB4}"/>
              </a:ext>
            </a:extLst>
          </p:cNvPr>
          <p:cNvSpPr>
            <a:spLocks noGrp="1"/>
          </p:cNvSpPr>
          <p:nvPr>
            <p:ph sz="half" idx="1"/>
          </p:nvPr>
        </p:nvSpPr>
        <p:spPr>
          <a:xfrm>
            <a:off x="635488" y="1480480"/>
            <a:ext cx="6440920" cy="4470400"/>
          </a:xfrm>
        </p:spPr>
        <p:txBody>
          <a:bodyPr>
            <a:normAutofit/>
          </a:bodyPr>
          <a:lstStyle/>
          <a:p>
            <a:r>
              <a:rPr lang="en-GB" sz="2000" dirty="0"/>
              <a:t>Can request access to a solicitor at any time.</a:t>
            </a:r>
          </a:p>
          <a:p>
            <a:r>
              <a:rPr lang="en-GB" sz="2000" dirty="0"/>
              <a:t>Request is noted in the custody record.</a:t>
            </a:r>
          </a:p>
          <a:p>
            <a:r>
              <a:rPr lang="en-GB" sz="2000" dirty="0"/>
              <a:t>Code C states that nothing must be said or done by the police to dissuade the suspect from seeking legal advice.</a:t>
            </a:r>
          </a:p>
          <a:p>
            <a:r>
              <a:rPr lang="en-GB" sz="2000" dirty="0"/>
              <a:t>Consultation must be in private. </a:t>
            </a:r>
          </a:p>
          <a:p>
            <a:r>
              <a:rPr lang="en-GB" sz="2000" dirty="0"/>
              <a:t>Telephone or face to face advice permitted. </a:t>
            </a:r>
          </a:p>
        </p:txBody>
      </p:sp>
      <p:pic>
        <p:nvPicPr>
          <p:cNvPr id="5" name="Picture 4">
            <a:extLst>
              <a:ext uri="{FF2B5EF4-FFF2-40B4-BE49-F238E27FC236}">
                <a16:creationId xmlns:a16="http://schemas.microsoft.com/office/drawing/2014/main" id="{958E5B25-7CBC-FFDC-F243-BB49EBC1E276}"/>
              </a:ext>
            </a:extLst>
          </p:cNvPr>
          <p:cNvPicPr>
            <a:picLocks noChangeAspect="1"/>
          </p:cNvPicPr>
          <p:nvPr/>
        </p:nvPicPr>
        <p:blipFill>
          <a:blip r:embed="rId2"/>
          <a:stretch>
            <a:fillRect/>
          </a:stretch>
        </p:blipFill>
        <p:spPr>
          <a:xfrm>
            <a:off x="8553876" y="2020998"/>
            <a:ext cx="3333916" cy="2622329"/>
          </a:xfrm>
          <a:prstGeom prst="rect">
            <a:avLst/>
          </a:prstGeom>
          <a:noFill/>
        </p:spPr>
      </p:pic>
    </p:spTree>
    <p:extLst>
      <p:ext uri="{BB962C8B-B14F-4D97-AF65-F5344CB8AC3E}">
        <p14:creationId xmlns:p14="http://schemas.microsoft.com/office/powerpoint/2010/main" val="2429685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A39AA-30B9-9A9E-6A65-3692623DA801}"/>
              </a:ext>
            </a:extLst>
          </p:cNvPr>
          <p:cNvSpPr>
            <a:spLocks noGrp="1"/>
          </p:cNvSpPr>
          <p:nvPr>
            <p:ph type="title"/>
          </p:nvPr>
        </p:nvSpPr>
        <p:spPr>
          <a:xfrm>
            <a:off x="839417" y="332656"/>
            <a:ext cx="9644747" cy="564480"/>
          </a:xfrm>
        </p:spPr>
        <p:txBody>
          <a:bodyPr anchor="b">
            <a:normAutofit fontScale="90000"/>
          </a:bodyPr>
          <a:lstStyle/>
          <a:p>
            <a:r>
              <a:rPr lang="en-GB" dirty="0"/>
              <a:t>Telephone legal advice</a:t>
            </a:r>
          </a:p>
        </p:txBody>
      </p:sp>
      <p:sp>
        <p:nvSpPr>
          <p:cNvPr id="3" name="Content Placeholder 2">
            <a:extLst>
              <a:ext uri="{FF2B5EF4-FFF2-40B4-BE49-F238E27FC236}">
                <a16:creationId xmlns:a16="http://schemas.microsoft.com/office/drawing/2014/main" id="{8D206B93-6656-36E0-09F6-46CA4F1063F9}"/>
              </a:ext>
            </a:extLst>
          </p:cNvPr>
          <p:cNvSpPr>
            <a:spLocks noGrp="1"/>
          </p:cNvSpPr>
          <p:nvPr>
            <p:ph sz="half" idx="1"/>
          </p:nvPr>
        </p:nvSpPr>
        <p:spPr>
          <a:xfrm>
            <a:off x="584740" y="1305822"/>
            <a:ext cx="8058379" cy="5039568"/>
          </a:xfrm>
        </p:spPr>
        <p:txBody>
          <a:bodyPr>
            <a:normAutofit lnSpcReduction="10000"/>
          </a:bodyPr>
          <a:lstStyle/>
          <a:p>
            <a:r>
              <a:rPr lang="en-GB" sz="2400" b="1" dirty="0"/>
              <a:t>Note 6B, Code C:</a:t>
            </a:r>
            <a:r>
              <a:rPr lang="en-GB" sz="2400" dirty="0"/>
              <a:t> free legal advice will be limited to telephone advice only where a suspect is</a:t>
            </a:r>
          </a:p>
          <a:p>
            <a:pPr>
              <a:buFont typeface="Arial" panose="020B0604020202020204" pitchFamily="34" charset="0"/>
              <a:buChar char="•"/>
            </a:pPr>
            <a:r>
              <a:rPr lang="en-GB" sz="2400" dirty="0"/>
              <a:t>detained for a non-imprisonable offence;</a:t>
            </a:r>
          </a:p>
          <a:p>
            <a:pPr>
              <a:buFont typeface="Arial" panose="020B0604020202020204" pitchFamily="34" charset="0"/>
              <a:buChar char="•"/>
            </a:pPr>
            <a:r>
              <a:rPr lang="en-GB" sz="2400" dirty="0"/>
              <a:t>arrested on a warrant issued at court for failing to appear and being held for production at court (except where the solicitor has clear documentary evidence available that would result in the client being released from custody);</a:t>
            </a:r>
          </a:p>
          <a:p>
            <a:pPr>
              <a:buFont typeface="Arial" panose="020B0604020202020204" pitchFamily="34" charset="0"/>
              <a:buChar char="•"/>
            </a:pPr>
            <a:r>
              <a:rPr lang="en-GB" sz="2400" dirty="0"/>
              <a:t>arrested for drink driving (driving/in charge with excess alcohol, failing to provide a specimen, driving/in charge whilst unfit through drink), or;</a:t>
            </a:r>
          </a:p>
          <a:p>
            <a:pPr>
              <a:buFont typeface="Arial" panose="020B0604020202020204" pitchFamily="34" charset="0"/>
              <a:buChar char="•"/>
            </a:pPr>
            <a:r>
              <a:rPr lang="en-GB" sz="2400" dirty="0"/>
              <a:t>detained in relation to breach of police or court bail conditions.</a:t>
            </a:r>
          </a:p>
          <a:p>
            <a:endParaRPr lang="en-GB" sz="1500" dirty="0"/>
          </a:p>
        </p:txBody>
      </p:sp>
      <p:pic>
        <p:nvPicPr>
          <p:cNvPr id="4" name="Picture 3">
            <a:extLst>
              <a:ext uri="{FF2B5EF4-FFF2-40B4-BE49-F238E27FC236}">
                <a16:creationId xmlns:a16="http://schemas.microsoft.com/office/drawing/2014/main" id="{085E13CD-6FF5-A430-ACC9-EF962084676A}"/>
              </a:ext>
            </a:extLst>
          </p:cNvPr>
          <p:cNvPicPr>
            <a:picLocks noChangeAspect="1"/>
          </p:cNvPicPr>
          <p:nvPr/>
        </p:nvPicPr>
        <p:blipFill>
          <a:blip r:embed="rId2"/>
          <a:stretch>
            <a:fillRect/>
          </a:stretch>
        </p:blipFill>
        <p:spPr>
          <a:xfrm>
            <a:off x="8710898" y="2178252"/>
            <a:ext cx="2637362" cy="1695446"/>
          </a:xfrm>
          <a:prstGeom prst="rect">
            <a:avLst/>
          </a:prstGeom>
          <a:noFill/>
        </p:spPr>
      </p:pic>
    </p:spTree>
    <p:extLst>
      <p:ext uri="{BB962C8B-B14F-4D97-AF65-F5344CB8AC3E}">
        <p14:creationId xmlns:p14="http://schemas.microsoft.com/office/powerpoint/2010/main" val="60931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F3588FE-C742-6D7D-358F-9353C1F42445}"/>
              </a:ext>
            </a:extLst>
          </p:cNvPr>
          <p:cNvSpPr>
            <a:spLocks noGrp="1"/>
          </p:cNvSpPr>
          <p:nvPr>
            <p:ph type="title"/>
          </p:nvPr>
        </p:nvSpPr>
        <p:spPr>
          <a:xfrm>
            <a:off x="484059" y="304800"/>
            <a:ext cx="10157354" cy="1397000"/>
          </a:xfrm>
        </p:spPr>
        <p:txBody>
          <a:bodyPr/>
          <a:lstStyle/>
          <a:p>
            <a:r>
              <a:rPr lang="en-US" dirty="0"/>
              <a:t>Right to legal advice</a:t>
            </a:r>
          </a:p>
        </p:txBody>
      </p:sp>
      <p:sp>
        <p:nvSpPr>
          <p:cNvPr id="11" name="Content Placeholder 2">
            <a:extLst>
              <a:ext uri="{FF2B5EF4-FFF2-40B4-BE49-F238E27FC236}">
                <a16:creationId xmlns:a16="http://schemas.microsoft.com/office/drawing/2014/main" id="{FDD83779-6D5C-94F9-1AFB-70E722ECA4E3}"/>
              </a:ext>
            </a:extLst>
          </p:cNvPr>
          <p:cNvSpPr>
            <a:spLocks noGrp="1"/>
          </p:cNvSpPr>
          <p:nvPr>
            <p:ph idx="1"/>
          </p:nvPr>
        </p:nvSpPr>
        <p:spPr>
          <a:xfrm>
            <a:off x="577246" y="1387293"/>
            <a:ext cx="7786311" cy="4470400"/>
          </a:xfrm>
        </p:spPr>
        <p:txBody>
          <a:bodyPr>
            <a:normAutofit/>
          </a:bodyPr>
          <a:lstStyle/>
          <a:p>
            <a:r>
              <a:rPr lang="en-GB" sz="2400" b="0" i="0" dirty="0">
                <a:effectLst/>
                <a:latin typeface="+mj-lt"/>
              </a:rPr>
              <a:t>In publicly funded police station matters, first contact must be made with a client within 45 minutes of the request for advice being received.</a:t>
            </a:r>
          </a:p>
          <a:p>
            <a:r>
              <a:rPr lang="en-GB" sz="2400" dirty="0">
                <a:latin typeface="+mj-lt"/>
              </a:rPr>
              <a:t>T</a:t>
            </a:r>
            <a:r>
              <a:rPr lang="en-GB" sz="2400" b="0" i="0" dirty="0">
                <a:effectLst/>
                <a:latin typeface="+mj-lt"/>
              </a:rPr>
              <a:t>his will usually be in the form of a telephone conversation to allow for an introduction, check that the client has been given and understands all their rights and deal with any immediate welfare issues. </a:t>
            </a:r>
          </a:p>
          <a:p>
            <a:r>
              <a:rPr lang="en-GB" sz="2400" b="0" i="0" dirty="0">
                <a:effectLst/>
                <a:latin typeface="+mj-lt"/>
              </a:rPr>
              <a:t>The client should also be told what to expect during detention.</a:t>
            </a:r>
            <a:endParaRPr lang="en-US" sz="2400" dirty="0">
              <a:latin typeface="+mj-lt"/>
            </a:endParaRPr>
          </a:p>
        </p:txBody>
      </p:sp>
    </p:spTree>
    <p:extLst>
      <p:ext uri="{BB962C8B-B14F-4D97-AF65-F5344CB8AC3E}">
        <p14:creationId xmlns:p14="http://schemas.microsoft.com/office/powerpoint/2010/main" val="2823669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9DBB4-B065-5009-C1B8-5BA3D7268EB3}"/>
              </a:ext>
            </a:extLst>
          </p:cNvPr>
          <p:cNvSpPr>
            <a:spLocks noGrp="1"/>
          </p:cNvSpPr>
          <p:nvPr>
            <p:ph type="title"/>
          </p:nvPr>
        </p:nvSpPr>
        <p:spPr>
          <a:xfrm>
            <a:off x="490959" y="265972"/>
            <a:ext cx="8596668" cy="893045"/>
          </a:xfrm>
        </p:spPr>
        <p:txBody>
          <a:bodyPr/>
          <a:lstStyle/>
          <a:p>
            <a:r>
              <a:rPr lang="en-GB" dirty="0"/>
              <a:t>Duty Solicitor Call Centre (DSCC)</a:t>
            </a:r>
          </a:p>
        </p:txBody>
      </p:sp>
      <p:sp>
        <p:nvSpPr>
          <p:cNvPr id="3" name="Content Placeholder 2">
            <a:extLst>
              <a:ext uri="{FF2B5EF4-FFF2-40B4-BE49-F238E27FC236}">
                <a16:creationId xmlns:a16="http://schemas.microsoft.com/office/drawing/2014/main" id="{45EF8557-24E6-08EE-CBEB-66F5FF8BE7F6}"/>
              </a:ext>
            </a:extLst>
          </p:cNvPr>
          <p:cNvSpPr>
            <a:spLocks noGrp="1"/>
          </p:cNvSpPr>
          <p:nvPr>
            <p:ph idx="1"/>
          </p:nvPr>
        </p:nvSpPr>
        <p:spPr>
          <a:xfrm>
            <a:off x="432716" y="1077287"/>
            <a:ext cx="9456781" cy="3880773"/>
          </a:xfrm>
        </p:spPr>
        <p:txBody>
          <a:bodyPr>
            <a:noAutofit/>
          </a:bodyPr>
          <a:lstStyle/>
          <a:p>
            <a:r>
              <a:rPr lang="en-GB" sz="2400" b="0" i="0" dirty="0">
                <a:effectLst/>
                <a:latin typeface="+mj-lt"/>
              </a:rPr>
              <a:t>When a suspect requests legal advice, the police should telephone the DSCC. </a:t>
            </a:r>
          </a:p>
          <a:p>
            <a:r>
              <a:rPr lang="en-GB" sz="2400" b="0" i="0" dirty="0">
                <a:effectLst/>
                <a:latin typeface="+mj-lt"/>
              </a:rPr>
              <a:t>Applies even where the client has requested a named solicitor.</a:t>
            </a:r>
          </a:p>
          <a:p>
            <a:r>
              <a:rPr lang="en-GB" sz="2400" b="0" i="0" dirty="0">
                <a:effectLst/>
                <a:latin typeface="+mj-lt"/>
              </a:rPr>
              <a:t>The DSCC decides whether legal advice should be limited to telephone advice from CDS Direct (which routes to specific criminal defence firms contracted to provide this service), or whether a solicitor known to the detainee or the duty solicitor should speak to the detainee. </a:t>
            </a:r>
          </a:p>
          <a:p>
            <a:r>
              <a:rPr lang="en-GB" sz="2400" b="0" i="0" dirty="0">
                <a:effectLst/>
                <a:latin typeface="+mj-lt"/>
              </a:rPr>
              <a:t>If a detainee wants to pay for legal advice, the DSCC will still handle the request and try to route it to the named solicitor. </a:t>
            </a:r>
          </a:p>
          <a:p>
            <a:r>
              <a:rPr lang="en-GB" sz="2400" b="0" i="0" dirty="0">
                <a:effectLst/>
                <a:latin typeface="+mj-lt"/>
              </a:rPr>
              <a:t>The suspect might be offered free legal advice from another provider if the named solicitor cannot be contacted.</a:t>
            </a:r>
            <a:endParaRPr lang="en-GB" sz="2400" dirty="0">
              <a:latin typeface="+mj-lt"/>
            </a:endParaRPr>
          </a:p>
        </p:txBody>
      </p:sp>
    </p:spTree>
    <p:extLst>
      <p:ext uri="{BB962C8B-B14F-4D97-AF65-F5344CB8AC3E}">
        <p14:creationId xmlns:p14="http://schemas.microsoft.com/office/powerpoint/2010/main" val="1186329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EBFE8-B3FF-4F9C-B6BD-A53BB9695B7A}"/>
              </a:ext>
            </a:extLst>
          </p:cNvPr>
          <p:cNvSpPr>
            <a:spLocks noGrp="1"/>
          </p:cNvSpPr>
          <p:nvPr>
            <p:ph type="title"/>
          </p:nvPr>
        </p:nvSpPr>
        <p:spPr>
          <a:xfrm>
            <a:off x="187025" y="157253"/>
            <a:ext cx="10157354" cy="809241"/>
          </a:xfrm>
        </p:spPr>
        <p:txBody>
          <a:bodyPr anchor="b">
            <a:normAutofit/>
          </a:bodyPr>
          <a:lstStyle/>
          <a:p>
            <a:r>
              <a:rPr lang="en-GB" dirty="0"/>
              <a:t>Police power to delay under section 56 and 58</a:t>
            </a:r>
          </a:p>
        </p:txBody>
      </p:sp>
      <p:pic>
        <p:nvPicPr>
          <p:cNvPr id="5" name="Picture 4">
            <a:extLst>
              <a:ext uri="{FF2B5EF4-FFF2-40B4-BE49-F238E27FC236}">
                <a16:creationId xmlns:a16="http://schemas.microsoft.com/office/drawing/2014/main" id="{7C7F00DC-02B6-4947-AEF5-785750781B7F}"/>
              </a:ext>
            </a:extLst>
          </p:cNvPr>
          <p:cNvPicPr>
            <a:picLocks noChangeAspect="1"/>
          </p:cNvPicPr>
          <p:nvPr/>
        </p:nvPicPr>
        <p:blipFill rotWithShape="1">
          <a:blip r:embed="rId3"/>
          <a:srcRect l="26848" r="1" b="1"/>
          <a:stretch/>
        </p:blipFill>
        <p:spPr>
          <a:xfrm>
            <a:off x="9447830" y="1415282"/>
            <a:ext cx="2369480" cy="2154043"/>
          </a:xfrm>
          <a:prstGeom prst="rect">
            <a:avLst/>
          </a:prstGeom>
          <a:noFill/>
        </p:spPr>
      </p:pic>
      <p:sp>
        <p:nvSpPr>
          <p:cNvPr id="3" name="Content Placeholder 2">
            <a:extLst>
              <a:ext uri="{FF2B5EF4-FFF2-40B4-BE49-F238E27FC236}">
                <a16:creationId xmlns:a16="http://schemas.microsoft.com/office/drawing/2014/main" id="{2BECCB54-E369-47C5-8E08-534829D0E04D}"/>
              </a:ext>
            </a:extLst>
          </p:cNvPr>
          <p:cNvSpPr>
            <a:spLocks noGrp="1"/>
          </p:cNvSpPr>
          <p:nvPr>
            <p:ph sz="half" idx="2"/>
          </p:nvPr>
        </p:nvSpPr>
        <p:spPr>
          <a:xfrm>
            <a:off x="576596" y="1352348"/>
            <a:ext cx="8118939" cy="4823544"/>
          </a:xfrm>
        </p:spPr>
        <p:txBody>
          <a:bodyPr>
            <a:normAutofit/>
          </a:bodyPr>
          <a:lstStyle/>
          <a:p>
            <a:r>
              <a:rPr lang="en-GB" altLang="en-US" sz="2400" dirty="0"/>
              <a:t>The right to legal advice may be delayed in strictly defined circumstances in the case of an indictable offence</a:t>
            </a:r>
          </a:p>
          <a:p>
            <a:r>
              <a:rPr lang="en-GB" altLang="en-US" sz="2400" dirty="0"/>
              <a:t>Inspector (</a:t>
            </a:r>
            <a:r>
              <a:rPr lang="en-GB" altLang="en-US" sz="2400" u="sng" dirty="0"/>
              <a:t>s56</a:t>
            </a:r>
            <a:r>
              <a:rPr lang="en-GB" altLang="en-US" sz="2400" dirty="0"/>
              <a:t>)/Superintendent (</a:t>
            </a:r>
            <a:r>
              <a:rPr lang="en-GB" altLang="en-US" sz="2400" u="sng" dirty="0"/>
              <a:t>s58</a:t>
            </a:r>
            <a:r>
              <a:rPr lang="en-GB" altLang="en-US" sz="2400" dirty="0"/>
              <a:t>) or higher rank officer has reasonable grounds to believe there will be interference with evidence/physical injury; alerting of suspects; hindrance of recovery of property (Code C Annex B)  </a:t>
            </a:r>
          </a:p>
          <a:p>
            <a:r>
              <a:rPr lang="en-GB" altLang="en-US" sz="2400" dirty="0"/>
              <a:t>Delay must not exceed 36 hours</a:t>
            </a:r>
          </a:p>
          <a:p>
            <a:r>
              <a:rPr lang="en-GB" altLang="en-US" sz="2400" dirty="0"/>
              <a:t>Reason to be set out in custody record</a:t>
            </a:r>
          </a:p>
          <a:p>
            <a:endParaRPr lang="en-GB" sz="1700" dirty="0"/>
          </a:p>
        </p:txBody>
      </p:sp>
    </p:spTree>
    <p:extLst>
      <p:ext uri="{BB962C8B-B14F-4D97-AF65-F5344CB8AC3E}">
        <p14:creationId xmlns:p14="http://schemas.microsoft.com/office/powerpoint/2010/main" val="4119166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91FAA-C878-06C1-6D76-E07A8394E6B0}"/>
              </a:ext>
            </a:extLst>
          </p:cNvPr>
          <p:cNvSpPr>
            <a:spLocks noGrp="1"/>
          </p:cNvSpPr>
          <p:nvPr>
            <p:ph type="title"/>
          </p:nvPr>
        </p:nvSpPr>
        <p:spPr/>
        <p:txBody>
          <a:bodyPr/>
          <a:lstStyle/>
          <a:p>
            <a:r>
              <a:rPr lang="en-GB" dirty="0"/>
              <a:t>Right to inform someone about arrest</a:t>
            </a:r>
          </a:p>
        </p:txBody>
      </p:sp>
      <p:sp>
        <p:nvSpPr>
          <p:cNvPr id="3" name="Content Placeholder 2">
            <a:extLst>
              <a:ext uri="{FF2B5EF4-FFF2-40B4-BE49-F238E27FC236}">
                <a16:creationId xmlns:a16="http://schemas.microsoft.com/office/drawing/2014/main" id="{9AB033B2-8246-512E-5843-4DD1A8E5947F}"/>
              </a:ext>
            </a:extLst>
          </p:cNvPr>
          <p:cNvSpPr>
            <a:spLocks noGrp="1"/>
          </p:cNvSpPr>
          <p:nvPr>
            <p:ph idx="1"/>
          </p:nvPr>
        </p:nvSpPr>
        <p:spPr>
          <a:xfrm>
            <a:off x="461838" y="1648059"/>
            <a:ext cx="8596668" cy="3880773"/>
          </a:xfrm>
        </p:spPr>
        <p:txBody>
          <a:bodyPr>
            <a:noAutofit/>
          </a:bodyPr>
          <a:lstStyle/>
          <a:p>
            <a:r>
              <a:rPr lang="en-GB" sz="2800" b="1" i="0" dirty="0">
                <a:effectLst/>
                <a:latin typeface="+mj-lt"/>
              </a:rPr>
              <a:t>s56 PACE 1984</a:t>
            </a:r>
            <a:r>
              <a:rPr lang="en-GB" sz="2800" b="0" i="0" dirty="0">
                <a:effectLst/>
                <a:latin typeface="+mj-lt"/>
              </a:rPr>
              <a:t>/</a:t>
            </a:r>
            <a:r>
              <a:rPr lang="en-GB" sz="2800" b="1" i="0" dirty="0">
                <a:effectLst/>
                <a:latin typeface="+mj-lt"/>
              </a:rPr>
              <a:t>Code C</a:t>
            </a:r>
            <a:r>
              <a:rPr lang="en-GB" sz="2800" b="0" i="0" dirty="0">
                <a:effectLst/>
                <a:latin typeface="+mj-lt"/>
              </a:rPr>
              <a:t> provides that when a person has been arrested and taken to a police station they are entitled to request that a relative or other person be informed of their arrest and whereabouts. </a:t>
            </a:r>
          </a:p>
          <a:p>
            <a:r>
              <a:rPr lang="en-GB" sz="2800" b="0" i="0" dirty="0">
                <a:effectLst/>
                <a:latin typeface="+mj-lt"/>
              </a:rPr>
              <a:t>The right may be delayed in the case of an indictable offence in the same circumstances as for access to legal advice but this time on the authority of an inspector.</a:t>
            </a:r>
            <a:endParaRPr lang="en-GB" sz="2800" dirty="0">
              <a:latin typeface="+mj-lt"/>
            </a:endParaRPr>
          </a:p>
        </p:txBody>
      </p:sp>
    </p:spTree>
    <p:extLst>
      <p:ext uri="{BB962C8B-B14F-4D97-AF65-F5344CB8AC3E}">
        <p14:creationId xmlns:p14="http://schemas.microsoft.com/office/powerpoint/2010/main" val="449505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FAB5E-1238-BEF8-29D5-71BB7E8A65B5}"/>
              </a:ext>
            </a:extLst>
          </p:cNvPr>
          <p:cNvSpPr>
            <a:spLocks noGrp="1"/>
          </p:cNvSpPr>
          <p:nvPr>
            <p:ph type="title"/>
          </p:nvPr>
        </p:nvSpPr>
        <p:spPr>
          <a:xfrm>
            <a:off x="1009314" y="924485"/>
            <a:ext cx="8596668" cy="1826581"/>
          </a:xfrm>
        </p:spPr>
        <p:txBody>
          <a:bodyPr>
            <a:normAutofit/>
          </a:bodyPr>
          <a:lstStyle/>
          <a:p>
            <a:pPr algn="ctr"/>
            <a:r>
              <a:rPr lang="en-GB" sz="5400" dirty="0"/>
              <a:t>VULNERABLE CLIENTS</a:t>
            </a:r>
          </a:p>
        </p:txBody>
      </p:sp>
    </p:spTree>
    <p:extLst>
      <p:ext uri="{BB962C8B-B14F-4D97-AF65-F5344CB8AC3E}">
        <p14:creationId xmlns:p14="http://schemas.microsoft.com/office/powerpoint/2010/main" val="16597562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D9E0C-9F22-9AF4-1DB2-35DF956559D6}"/>
              </a:ext>
            </a:extLst>
          </p:cNvPr>
          <p:cNvSpPr>
            <a:spLocks noGrp="1"/>
          </p:cNvSpPr>
          <p:nvPr>
            <p:ph type="title"/>
          </p:nvPr>
        </p:nvSpPr>
        <p:spPr>
          <a:xfrm>
            <a:off x="397772" y="167813"/>
            <a:ext cx="8596668" cy="723290"/>
          </a:xfrm>
        </p:spPr>
        <p:txBody>
          <a:bodyPr/>
          <a:lstStyle/>
          <a:p>
            <a:r>
              <a:rPr lang="en-GB" dirty="0"/>
              <a:t>Vulnerable clients</a:t>
            </a:r>
          </a:p>
        </p:txBody>
      </p:sp>
      <p:sp>
        <p:nvSpPr>
          <p:cNvPr id="3" name="Content Placeholder 2">
            <a:extLst>
              <a:ext uri="{FF2B5EF4-FFF2-40B4-BE49-F238E27FC236}">
                <a16:creationId xmlns:a16="http://schemas.microsoft.com/office/drawing/2014/main" id="{6E4626A8-C785-5680-1449-32D3EF6AA638}"/>
              </a:ext>
            </a:extLst>
          </p:cNvPr>
          <p:cNvSpPr>
            <a:spLocks noGrp="1"/>
          </p:cNvSpPr>
          <p:nvPr>
            <p:ph idx="1"/>
          </p:nvPr>
        </p:nvSpPr>
        <p:spPr>
          <a:xfrm>
            <a:off x="461838" y="1069270"/>
            <a:ext cx="8596668" cy="4912187"/>
          </a:xfrm>
        </p:spPr>
        <p:txBody>
          <a:bodyPr>
            <a:normAutofit/>
          </a:bodyPr>
          <a:lstStyle/>
          <a:p>
            <a:r>
              <a:rPr lang="en-GB" dirty="0"/>
              <a:t>Includes juveniles, mentally vulnerable or disordered suspects, hearing or visually impaired suspects, suspects who can’t read, foreign suspects who have insufficient English language understanding.</a:t>
            </a:r>
            <a:endParaRPr lang="en-GB" i="0" dirty="0">
              <a:effectLst/>
            </a:endParaRPr>
          </a:p>
          <a:p>
            <a:r>
              <a:rPr lang="en-GB" b="1" i="0" dirty="0">
                <a:effectLst/>
              </a:rPr>
              <a:t>Code C</a:t>
            </a:r>
            <a:r>
              <a:rPr lang="en-GB" b="0" i="0" dirty="0">
                <a:effectLst/>
              </a:rPr>
              <a:t> seeks to improve the procedures for the identification and treatment of vulnerable suspects and places greater responsibility on the custody officer for identifying the suspect’s needs and vulnerabilities, including suffering from a mental disorder or disability or that they are intoxicated (</a:t>
            </a:r>
            <a:r>
              <a:rPr lang="en-GB" b="1" i="0" dirty="0">
                <a:effectLst/>
              </a:rPr>
              <a:t>para 3.6–3.10 Code C</a:t>
            </a:r>
            <a:r>
              <a:rPr lang="en-GB" b="0" i="0" dirty="0">
                <a:effectLst/>
              </a:rPr>
              <a:t>). </a:t>
            </a:r>
          </a:p>
          <a:p>
            <a:r>
              <a:rPr lang="en-GB" b="0" i="0" dirty="0">
                <a:effectLst/>
              </a:rPr>
              <a:t>The custody officer is required to assess whether the suspect is a ‘vulnerable person’ and is likely to be a risk to himself or the custody staff, and to make an assessment of the suspect’s needs. </a:t>
            </a:r>
          </a:p>
          <a:p>
            <a:r>
              <a:rPr lang="en-GB" b="0" i="0" dirty="0">
                <a:effectLst/>
              </a:rPr>
              <a:t>Part of the purpose of the custody officer’s duties is to ensure that a vulnerable suspect who is a juvenile or is mentally disordered can be identified and dealt with accordingly.</a:t>
            </a:r>
            <a:endParaRPr lang="en-GB" dirty="0"/>
          </a:p>
        </p:txBody>
      </p:sp>
    </p:spTree>
    <p:extLst>
      <p:ext uri="{BB962C8B-B14F-4D97-AF65-F5344CB8AC3E}">
        <p14:creationId xmlns:p14="http://schemas.microsoft.com/office/powerpoint/2010/main" val="3491509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660F-CA83-F600-12C9-2DA515A01A58}"/>
              </a:ext>
            </a:extLst>
          </p:cNvPr>
          <p:cNvSpPr>
            <a:spLocks noGrp="1"/>
          </p:cNvSpPr>
          <p:nvPr>
            <p:ph type="title"/>
          </p:nvPr>
        </p:nvSpPr>
        <p:spPr>
          <a:xfrm>
            <a:off x="514257" y="254323"/>
            <a:ext cx="8596668" cy="1320800"/>
          </a:xfrm>
        </p:spPr>
        <p:txBody>
          <a:bodyPr/>
          <a:lstStyle/>
          <a:p>
            <a:r>
              <a:rPr lang="en-GB" dirty="0"/>
              <a:t>Juveniles ( those under 18)</a:t>
            </a:r>
          </a:p>
        </p:txBody>
      </p:sp>
      <p:sp>
        <p:nvSpPr>
          <p:cNvPr id="3" name="Content Placeholder 2">
            <a:extLst>
              <a:ext uri="{FF2B5EF4-FFF2-40B4-BE49-F238E27FC236}">
                <a16:creationId xmlns:a16="http://schemas.microsoft.com/office/drawing/2014/main" id="{A2A91D9C-A9DC-13B0-AA62-1568ED07C9A9}"/>
              </a:ext>
            </a:extLst>
          </p:cNvPr>
          <p:cNvSpPr>
            <a:spLocks noGrp="1"/>
          </p:cNvSpPr>
          <p:nvPr>
            <p:ph idx="1"/>
          </p:nvPr>
        </p:nvSpPr>
        <p:spPr>
          <a:xfrm>
            <a:off x="473487" y="1135529"/>
            <a:ext cx="8596668" cy="5294392"/>
          </a:xfrm>
        </p:spPr>
        <p:txBody>
          <a:bodyPr>
            <a:normAutofit/>
          </a:bodyPr>
          <a:lstStyle/>
          <a:p>
            <a:pPr algn="just"/>
            <a:r>
              <a:rPr lang="en-GB" b="0" i="0" dirty="0">
                <a:effectLst/>
                <a:latin typeface="+mj-lt"/>
              </a:rPr>
              <a:t>Police must take steps to ascertain person responsible for the minor ( appropriate adult). That person must be informed of grounds and place of detention ( Code C)</a:t>
            </a:r>
          </a:p>
          <a:p>
            <a:pPr algn="just"/>
            <a:r>
              <a:rPr lang="en-GB" b="0" i="0" dirty="0">
                <a:effectLst/>
                <a:latin typeface="+mj-lt"/>
              </a:rPr>
              <a:t>The juvenile has the same rights to obtain legal advice under </a:t>
            </a:r>
            <a:r>
              <a:rPr lang="en-GB" b="1" i="0" dirty="0">
                <a:effectLst/>
                <a:latin typeface="+mj-lt"/>
              </a:rPr>
              <a:t>s58 PACE 1984</a:t>
            </a:r>
            <a:r>
              <a:rPr lang="en-GB" b="0" i="0" dirty="0">
                <a:effectLst/>
                <a:latin typeface="+mj-lt"/>
              </a:rPr>
              <a:t> as the adult offender</a:t>
            </a:r>
            <a:r>
              <a:rPr lang="en-GB" dirty="0">
                <a:latin typeface="+mj-lt"/>
              </a:rPr>
              <a:t> and adviser should check immediately whether an appropriate adult has been informed.</a:t>
            </a:r>
            <a:endParaRPr lang="en-GB" b="0" i="0" dirty="0">
              <a:effectLst/>
              <a:latin typeface="+mj-lt"/>
            </a:endParaRPr>
          </a:p>
          <a:p>
            <a:pPr algn="just"/>
            <a:r>
              <a:rPr lang="en-GB" b="0" i="0" dirty="0">
                <a:effectLst/>
                <a:latin typeface="+mj-lt"/>
              </a:rPr>
              <a:t>The right of information under </a:t>
            </a:r>
            <a:r>
              <a:rPr lang="en-GB" b="1" i="0" dirty="0">
                <a:effectLst/>
                <a:latin typeface="+mj-lt"/>
              </a:rPr>
              <a:t>s56 PACE 1984</a:t>
            </a:r>
            <a:r>
              <a:rPr lang="en-GB" b="0" i="0" dirty="0">
                <a:effectLst/>
                <a:latin typeface="+mj-lt"/>
              </a:rPr>
              <a:t> similarly applies. </a:t>
            </a:r>
          </a:p>
          <a:p>
            <a:pPr algn="just"/>
            <a:r>
              <a:rPr lang="en-GB" b="1" i="0" dirty="0">
                <a:effectLst/>
                <a:latin typeface="+mj-lt"/>
              </a:rPr>
              <a:t>Para 8.8 Code C</a:t>
            </a:r>
            <a:r>
              <a:rPr lang="en-GB" b="0" i="0" dirty="0">
                <a:effectLst/>
                <a:latin typeface="+mj-lt"/>
              </a:rPr>
              <a:t> stipulates that a juvenile shall not be placed in a police cell unless no other secure accommodation is available and the custody officer considers it is not practicable to supervise the juvenile if they are not placed in a cell or that a cell provides more comfortable accommodation than other secure accommodation in the station. A juvenile may not be placed in a cell with an adult detainee.</a:t>
            </a:r>
          </a:p>
          <a:p>
            <a:pPr algn="just"/>
            <a:r>
              <a:rPr lang="en-GB" b="0" i="0" dirty="0">
                <a:effectLst/>
                <a:latin typeface="+mj-lt"/>
              </a:rPr>
              <a:t>With regard to the taking of an intimate sample from a juvenile, the consent of a parent or guardian is required if the juvenile is under 14. If the juvenile is aged between 14 and 17, both their consent and that of their parent or guardian are required (</a:t>
            </a:r>
            <a:r>
              <a:rPr lang="en-GB" b="1" i="0" dirty="0">
                <a:effectLst/>
                <a:latin typeface="+mj-lt"/>
              </a:rPr>
              <a:t>s65 PACE 1984</a:t>
            </a:r>
            <a:r>
              <a:rPr lang="en-GB" b="0" i="0" dirty="0">
                <a:effectLst/>
                <a:latin typeface="+mj-lt"/>
              </a:rPr>
              <a:t>).</a:t>
            </a:r>
          </a:p>
          <a:p>
            <a:endParaRPr lang="en-GB" dirty="0"/>
          </a:p>
        </p:txBody>
      </p:sp>
    </p:spTree>
    <p:extLst>
      <p:ext uri="{BB962C8B-B14F-4D97-AF65-F5344CB8AC3E}">
        <p14:creationId xmlns:p14="http://schemas.microsoft.com/office/powerpoint/2010/main" val="2024918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FE024-8740-5B5D-7F28-62334E13BF8A}"/>
              </a:ext>
            </a:extLst>
          </p:cNvPr>
          <p:cNvSpPr>
            <a:spLocks noGrp="1"/>
          </p:cNvSpPr>
          <p:nvPr>
            <p:ph type="title"/>
          </p:nvPr>
        </p:nvSpPr>
        <p:spPr>
          <a:xfrm>
            <a:off x="537553" y="201906"/>
            <a:ext cx="8596668" cy="858099"/>
          </a:xfrm>
        </p:spPr>
        <p:txBody>
          <a:bodyPr/>
          <a:lstStyle/>
          <a:p>
            <a:r>
              <a:rPr lang="en-GB" dirty="0"/>
              <a:t>Appropriate adult</a:t>
            </a:r>
          </a:p>
        </p:txBody>
      </p:sp>
      <p:sp>
        <p:nvSpPr>
          <p:cNvPr id="3" name="Content Placeholder 2">
            <a:extLst>
              <a:ext uri="{FF2B5EF4-FFF2-40B4-BE49-F238E27FC236}">
                <a16:creationId xmlns:a16="http://schemas.microsoft.com/office/drawing/2014/main" id="{DB37E07E-E877-6ECA-D0B6-CB697E65998B}"/>
              </a:ext>
            </a:extLst>
          </p:cNvPr>
          <p:cNvSpPr>
            <a:spLocks noGrp="1"/>
          </p:cNvSpPr>
          <p:nvPr>
            <p:ph idx="1"/>
          </p:nvPr>
        </p:nvSpPr>
        <p:spPr>
          <a:xfrm>
            <a:off x="490960" y="1060005"/>
            <a:ext cx="8596668" cy="3880773"/>
          </a:xfrm>
        </p:spPr>
        <p:txBody>
          <a:bodyPr>
            <a:normAutofit/>
          </a:bodyPr>
          <a:lstStyle/>
          <a:p>
            <a:r>
              <a:rPr lang="en-GB" sz="2800" dirty="0"/>
              <a:t>Supportive role and be present during interview</a:t>
            </a:r>
          </a:p>
          <a:p>
            <a:r>
              <a:rPr lang="en-GB" sz="2800" dirty="0"/>
              <a:t>Likely to be:</a:t>
            </a:r>
          </a:p>
          <a:p>
            <a:pPr lvl="1"/>
            <a:r>
              <a:rPr lang="en-GB" sz="2800" dirty="0"/>
              <a:t>The juvenile’s parent or guardian;</a:t>
            </a:r>
          </a:p>
          <a:p>
            <a:pPr lvl="1"/>
            <a:r>
              <a:rPr lang="en-GB" sz="2800" dirty="0"/>
              <a:t>A social worker;</a:t>
            </a:r>
          </a:p>
          <a:p>
            <a:pPr lvl="1"/>
            <a:r>
              <a:rPr lang="en-GB" sz="2800" dirty="0"/>
              <a:t>Another responsible adult; or</a:t>
            </a:r>
          </a:p>
          <a:p>
            <a:pPr lvl="1"/>
            <a:r>
              <a:rPr lang="en-GB" sz="2800" dirty="0"/>
              <a:t>A volunteer member of the National Appropriate Adult Network ( NAAN)</a:t>
            </a:r>
          </a:p>
        </p:txBody>
      </p:sp>
    </p:spTree>
    <p:extLst>
      <p:ext uri="{BB962C8B-B14F-4D97-AF65-F5344CB8AC3E}">
        <p14:creationId xmlns:p14="http://schemas.microsoft.com/office/powerpoint/2010/main" val="33845305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238AB-CFBD-8C93-F815-90ED23B9817A}"/>
              </a:ext>
            </a:extLst>
          </p:cNvPr>
          <p:cNvSpPr>
            <a:spLocks noGrp="1"/>
          </p:cNvSpPr>
          <p:nvPr>
            <p:ph type="title"/>
          </p:nvPr>
        </p:nvSpPr>
        <p:spPr>
          <a:xfrm>
            <a:off x="613268" y="348615"/>
            <a:ext cx="8596668" cy="1020073"/>
          </a:xfrm>
        </p:spPr>
        <p:txBody>
          <a:bodyPr>
            <a:normAutofit/>
          </a:bodyPr>
          <a:lstStyle/>
          <a:p>
            <a:r>
              <a:rPr lang="en-GB" sz="4400" dirty="0"/>
              <a:t>Mentally vulnerable  suspects</a:t>
            </a:r>
          </a:p>
        </p:txBody>
      </p:sp>
      <p:sp>
        <p:nvSpPr>
          <p:cNvPr id="3" name="Content Placeholder 2">
            <a:extLst>
              <a:ext uri="{FF2B5EF4-FFF2-40B4-BE49-F238E27FC236}">
                <a16:creationId xmlns:a16="http://schemas.microsoft.com/office/drawing/2014/main" id="{92D857EC-E9D8-731D-C0D9-F5B51408231C}"/>
              </a:ext>
            </a:extLst>
          </p:cNvPr>
          <p:cNvSpPr>
            <a:spLocks noGrp="1"/>
          </p:cNvSpPr>
          <p:nvPr>
            <p:ph idx="1"/>
          </p:nvPr>
        </p:nvSpPr>
        <p:spPr>
          <a:xfrm>
            <a:off x="613268" y="1642235"/>
            <a:ext cx="8596668" cy="4606165"/>
          </a:xfrm>
        </p:spPr>
        <p:txBody>
          <a:bodyPr>
            <a:normAutofit/>
          </a:bodyPr>
          <a:lstStyle/>
          <a:p>
            <a:r>
              <a:rPr lang="en-GB" sz="2400" dirty="0"/>
              <a:t>Code C Para 1.13 d: “ any detainee who, because of his mental state or capacity, may not understand the significance of what is said, of questions, or of his replies”</a:t>
            </a:r>
          </a:p>
          <a:p>
            <a:r>
              <a:rPr lang="en-GB" sz="2400" dirty="0"/>
              <a:t>Similar to protection given to juveniles and includes presence of appropriate adult during questioning</a:t>
            </a:r>
          </a:p>
          <a:p>
            <a:r>
              <a:rPr lang="en-GB" sz="2400" dirty="0"/>
              <a:t>Prior to interview, CO must assess whether detainee is fit to be interviewed ( either due to indication of mental health issue, or intoxication or a more general medical condition.</a:t>
            </a:r>
          </a:p>
        </p:txBody>
      </p:sp>
    </p:spTree>
    <p:extLst>
      <p:ext uri="{BB962C8B-B14F-4D97-AF65-F5344CB8AC3E}">
        <p14:creationId xmlns:p14="http://schemas.microsoft.com/office/powerpoint/2010/main" val="6203716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4720B7-033F-C77D-8E1B-A98EB68AA5C8}"/>
              </a:ext>
            </a:extLst>
          </p:cNvPr>
          <p:cNvSpPr>
            <a:spLocks noGrp="1"/>
          </p:cNvSpPr>
          <p:nvPr>
            <p:ph type="title"/>
          </p:nvPr>
        </p:nvSpPr>
        <p:spPr>
          <a:xfrm>
            <a:off x="1245392" y="5272360"/>
            <a:ext cx="7313295" cy="762000"/>
          </a:xfrm>
        </p:spPr>
        <p:txBody>
          <a:bodyPr>
            <a:noAutofit/>
          </a:bodyPr>
          <a:lstStyle/>
          <a:p>
            <a:r>
              <a:rPr lang="en-US" sz="6000" dirty="0"/>
              <a:t>The Police Interview</a:t>
            </a:r>
          </a:p>
        </p:txBody>
      </p:sp>
      <p:pic>
        <p:nvPicPr>
          <p:cNvPr id="4" name="Content Placeholder 3">
            <a:extLst>
              <a:ext uri="{FF2B5EF4-FFF2-40B4-BE49-F238E27FC236}">
                <a16:creationId xmlns:a16="http://schemas.microsoft.com/office/drawing/2014/main" id="{1496F113-EA32-167C-BF92-41E74F5EFBDC}"/>
              </a:ext>
            </a:extLst>
          </p:cNvPr>
          <p:cNvPicPr>
            <a:picLocks noGrp="1" noChangeAspect="1"/>
          </p:cNvPicPr>
          <p:nvPr>
            <p:ph type="pic" idx="1"/>
          </p:nvPr>
        </p:nvPicPr>
        <p:blipFill rotWithShape="1">
          <a:blip r:embed="rId2"/>
          <a:stretch/>
        </p:blipFill>
        <p:spPr>
          <a:xfrm>
            <a:off x="849347" y="461592"/>
            <a:ext cx="7313295" cy="4095445"/>
          </a:xfrm>
          <a:prstGeom prst="rect">
            <a:avLst/>
          </a:prstGeom>
          <a:noFill/>
        </p:spPr>
      </p:pic>
    </p:spTree>
    <p:extLst>
      <p:ext uri="{BB962C8B-B14F-4D97-AF65-F5344CB8AC3E}">
        <p14:creationId xmlns:p14="http://schemas.microsoft.com/office/powerpoint/2010/main" val="2237248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D58A0-3056-3677-F00F-4D4113870942}"/>
              </a:ext>
            </a:extLst>
          </p:cNvPr>
          <p:cNvSpPr>
            <a:spLocks noGrp="1"/>
          </p:cNvSpPr>
          <p:nvPr>
            <p:ph type="title"/>
          </p:nvPr>
        </p:nvSpPr>
        <p:spPr>
          <a:xfrm>
            <a:off x="426892" y="79596"/>
            <a:ext cx="8596668" cy="922166"/>
          </a:xfrm>
        </p:spPr>
        <p:txBody>
          <a:bodyPr/>
          <a:lstStyle/>
          <a:p>
            <a:r>
              <a:rPr lang="en-GB" dirty="0"/>
              <a:t>Advising the client</a:t>
            </a:r>
          </a:p>
        </p:txBody>
      </p:sp>
      <p:sp>
        <p:nvSpPr>
          <p:cNvPr id="3" name="Content Placeholder 2">
            <a:extLst>
              <a:ext uri="{FF2B5EF4-FFF2-40B4-BE49-F238E27FC236}">
                <a16:creationId xmlns:a16="http://schemas.microsoft.com/office/drawing/2014/main" id="{96B05BEB-EEA6-3128-B981-C87E61B8C63E}"/>
              </a:ext>
            </a:extLst>
          </p:cNvPr>
          <p:cNvSpPr>
            <a:spLocks noGrp="1"/>
          </p:cNvSpPr>
          <p:nvPr>
            <p:ph idx="1"/>
          </p:nvPr>
        </p:nvSpPr>
        <p:spPr>
          <a:xfrm>
            <a:off x="246342" y="844509"/>
            <a:ext cx="9619859" cy="5503873"/>
          </a:xfrm>
        </p:spPr>
        <p:txBody>
          <a:bodyPr>
            <a:normAutofit/>
          </a:bodyPr>
          <a:lstStyle/>
          <a:p>
            <a:r>
              <a:rPr lang="en-GB" dirty="0"/>
              <a:t>Prior to interview, police do not have to disclose anything about the case and might withhold information to be released to the suspect during the interview ( phased disclosure)</a:t>
            </a:r>
          </a:p>
          <a:p>
            <a:r>
              <a:rPr lang="en-GB" dirty="0"/>
              <a:t>Code C Para 11: police should disclose sufficient information to allow the defence to understand the case but does not need to disclose information that would prejudice the investigation – that decision lies with the police officer</a:t>
            </a:r>
          </a:p>
          <a:p>
            <a:r>
              <a:rPr lang="en-GB" dirty="0"/>
              <a:t>Even if police refuse to disclose certain information to suspect, if the suspect is advised to remain silent then the adverse inferences may still be drawn ( see later on adverse inferences)</a:t>
            </a:r>
          </a:p>
          <a:p>
            <a:r>
              <a:rPr lang="en-GB" dirty="0"/>
              <a:t>Options for suspect/client:</a:t>
            </a:r>
          </a:p>
          <a:p>
            <a:pPr lvl="1"/>
            <a:r>
              <a:rPr lang="en-GB" dirty="0"/>
              <a:t>Make admissions</a:t>
            </a:r>
          </a:p>
          <a:p>
            <a:pPr lvl="1"/>
            <a:r>
              <a:rPr lang="en-GB" dirty="0"/>
              <a:t>Remain completely silent</a:t>
            </a:r>
          </a:p>
          <a:p>
            <a:pPr lvl="1"/>
            <a:r>
              <a:rPr lang="en-GB" dirty="0"/>
              <a:t>Refuse to answer questions but give a pre-prepared statement</a:t>
            </a:r>
          </a:p>
          <a:p>
            <a:pPr lvl="1"/>
            <a:r>
              <a:rPr lang="en-GB" dirty="0"/>
              <a:t>Answer all questions providing denials, admissions or defences</a:t>
            </a:r>
          </a:p>
          <a:p>
            <a:pPr lvl="1"/>
            <a:r>
              <a:rPr lang="en-GB" dirty="0"/>
              <a:t>Answer some questions but not others</a:t>
            </a:r>
          </a:p>
          <a:p>
            <a:endParaRPr lang="en-GB" dirty="0"/>
          </a:p>
        </p:txBody>
      </p:sp>
    </p:spTree>
    <p:extLst>
      <p:ext uri="{BB962C8B-B14F-4D97-AF65-F5344CB8AC3E}">
        <p14:creationId xmlns:p14="http://schemas.microsoft.com/office/powerpoint/2010/main" val="30176245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D58A0-3056-3677-F00F-4D4113870942}"/>
              </a:ext>
            </a:extLst>
          </p:cNvPr>
          <p:cNvSpPr>
            <a:spLocks noGrp="1"/>
          </p:cNvSpPr>
          <p:nvPr>
            <p:ph type="title"/>
          </p:nvPr>
        </p:nvSpPr>
        <p:spPr>
          <a:xfrm>
            <a:off x="426892" y="79596"/>
            <a:ext cx="8596668" cy="922166"/>
          </a:xfrm>
        </p:spPr>
        <p:txBody>
          <a:bodyPr/>
          <a:lstStyle/>
          <a:p>
            <a:r>
              <a:rPr lang="en-GB" dirty="0"/>
              <a:t>Advising the client</a:t>
            </a:r>
          </a:p>
        </p:txBody>
      </p:sp>
      <p:sp>
        <p:nvSpPr>
          <p:cNvPr id="3" name="Content Placeholder 2">
            <a:extLst>
              <a:ext uri="{FF2B5EF4-FFF2-40B4-BE49-F238E27FC236}">
                <a16:creationId xmlns:a16="http://schemas.microsoft.com/office/drawing/2014/main" id="{96B05BEB-EEA6-3128-B981-C87E61B8C63E}"/>
              </a:ext>
            </a:extLst>
          </p:cNvPr>
          <p:cNvSpPr>
            <a:spLocks noGrp="1"/>
          </p:cNvSpPr>
          <p:nvPr>
            <p:ph idx="1"/>
          </p:nvPr>
        </p:nvSpPr>
        <p:spPr>
          <a:xfrm>
            <a:off x="287112" y="1135719"/>
            <a:ext cx="9619859" cy="5503873"/>
          </a:xfrm>
        </p:spPr>
        <p:txBody>
          <a:bodyPr>
            <a:normAutofit/>
          </a:bodyPr>
          <a:lstStyle/>
          <a:p>
            <a:r>
              <a:rPr lang="en-GB" sz="2000" dirty="0"/>
              <a:t>Relevant factors to consider when advising client as to how to respond or not:</a:t>
            </a:r>
          </a:p>
          <a:p>
            <a:pPr lvl="1"/>
            <a:r>
              <a:rPr lang="en-GB" sz="2000" dirty="0"/>
              <a:t>Extent of disclosure by police of the evidence</a:t>
            </a:r>
          </a:p>
          <a:p>
            <a:pPr lvl="1"/>
            <a:r>
              <a:rPr lang="en-GB" sz="2000" dirty="0"/>
              <a:t>Strength of evidence</a:t>
            </a:r>
          </a:p>
          <a:p>
            <a:pPr lvl="1"/>
            <a:r>
              <a:rPr lang="en-GB" sz="2000" dirty="0"/>
              <a:t>Admissibility of evidence</a:t>
            </a:r>
          </a:p>
          <a:p>
            <a:pPr lvl="1"/>
            <a:r>
              <a:rPr lang="en-GB" sz="2000" dirty="0"/>
              <a:t>Likely fairness of the interview</a:t>
            </a:r>
          </a:p>
          <a:p>
            <a:pPr lvl="1"/>
            <a:r>
              <a:rPr lang="en-GB" sz="2000" dirty="0"/>
              <a:t>Mental condition of the client</a:t>
            </a:r>
          </a:p>
          <a:p>
            <a:pPr lvl="1"/>
            <a:r>
              <a:rPr lang="en-GB" sz="2000" dirty="0"/>
              <a:t>Strength of the client’s defence</a:t>
            </a:r>
          </a:p>
          <a:p>
            <a:pPr lvl="1"/>
            <a:r>
              <a:rPr lang="en-GB" sz="2000" dirty="0"/>
              <a:t>Any benefits for remaining silent; and </a:t>
            </a:r>
          </a:p>
          <a:p>
            <a:pPr lvl="1"/>
            <a:r>
              <a:rPr lang="en-GB" sz="2000" dirty="0"/>
              <a:t>Any advantage of an early admission.</a:t>
            </a:r>
          </a:p>
          <a:p>
            <a:pPr lvl="1"/>
            <a:r>
              <a:rPr lang="en-GB" sz="2000" dirty="0"/>
              <a:t>Any bad character evidence (previous convictions) – especially the danger of mentioning a witness’s bad character which will allow prosecution to bring to notice the D’s bad character</a:t>
            </a:r>
          </a:p>
          <a:p>
            <a:pPr marL="0" indent="0">
              <a:buNone/>
            </a:pPr>
            <a:endParaRPr lang="en-GB" dirty="0"/>
          </a:p>
        </p:txBody>
      </p:sp>
    </p:spTree>
    <p:extLst>
      <p:ext uri="{BB962C8B-B14F-4D97-AF65-F5344CB8AC3E}">
        <p14:creationId xmlns:p14="http://schemas.microsoft.com/office/powerpoint/2010/main" val="15338165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D58A0-3056-3677-F00F-4D4113870942}"/>
              </a:ext>
            </a:extLst>
          </p:cNvPr>
          <p:cNvSpPr>
            <a:spLocks noGrp="1"/>
          </p:cNvSpPr>
          <p:nvPr>
            <p:ph type="title"/>
          </p:nvPr>
        </p:nvSpPr>
        <p:spPr>
          <a:xfrm>
            <a:off x="426892" y="79596"/>
            <a:ext cx="8596668" cy="922166"/>
          </a:xfrm>
        </p:spPr>
        <p:txBody>
          <a:bodyPr/>
          <a:lstStyle/>
          <a:p>
            <a:r>
              <a:rPr lang="en-GB" dirty="0"/>
              <a:t>The ‘no comment’ interview</a:t>
            </a:r>
          </a:p>
        </p:txBody>
      </p:sp>
      <p:sp>
        <p:nvSpPr>
          <p:cNvPr id="3" name="Content Placeholder 2">
            <a:extLst>
              <a:ext uri="{FF2B5EF4-FFF2-40B4-BE49-F238E27FC236}">
                <a16:creationId xmlns:a16="http://schemas.microsoft.com/office/drawing/2014/main" id="{96B05BEB-EEA6-3128-B981-C87E61B8C63E}"/>
              </a:ext>
            </a:extLst>
          </p:cNvPr>
          <p:cNvSpPr>
            <a:spLocks noGrp="1"/>
          </p:cNvSpPr>
          <p:nvPr>
            <p:ph idx="1"/>
          </p:nvPr>
        </p:nvSpPr>
        <p:spPr>
          <a:xfrm>
            <a:off x="246342" y="844509"/>
            <a:ext cx="9922718" cy="5870798"/>
          </a:xfrm>
        </p:spPr>
        <p:txBody>
          <a:bodyPr>
            <a:normAutofit fontScale="92500" lnSpcReduction="20000"/>
          </a:bodyPr>
          <a:lstStyle/>
          <a:p>
            <a:r>
              <a:rPr lang="en-GB" dirty="0"/>
              <a:t>S 34 Criminal Justice and Public Order Act (“CJPOA”)</a:t>
            </a:r>
          </a:p>
          <a:p>
            <a:pPr marL="0" indent="0">
              <a:buNone/>
            </a:pPr>
            <a:r>
              <a:rPr lang="en-GB" altLang="en-US" sz="1800" dirty="0"/>
              <a:t>“You do not have to say anything. But it may harm your defence  if you do not mention when questioned something which you later rely on in court. Anything you do say may be mentioned in evidence”</a:t>
            </a:r>
          </a:p>
          <a:p>
            <a:pPr marL="0" indent="0">
              <a:buNone/>
            </a:pPr>
            <a:r>
              <a:rPr lang="en-GB" dirty="0"/>
              <a:t> </a:t>
            </a:r>
          </a:p>
          <a:p>
            <a:r>
              <a:rPr lang="en-GB" dirty="0"/>
              <a:t>So that adverse inferences could be drawn if client fails to mention something at interview but then raises it in court.</a:t>
            </a:r>
          </a:p>
          <a:p>
            <a:r>
              <a:rPr lang="en-GB" dirty="0"/>
              <a:t>Adverse inferences may also be drawn if:</a:t>
            </a:r>
          </a:p>
          <a:p>
            <a:pPr lvl="1"/>
            <a:r>
              <a:rPr lang="en-GB" dirty="0"/>
              <a:t>D does not give evident in court on their own behalf</a:t>
            </a:r>
          </a:p>
          <a:p>
            <a:pPr lvl="1"/>
            <a:r>
              <a:rPr lang="en-GB" dirty="0"/>
              <a:t>D did not account for incriminating objects, substances or marks found on them</a:t>
            </a:r>
          </a:p>
          <a:p>
            <a:pPr lvl="1"/>
            <a:r>
              <a:rPr lang="en-GB" dirty="0"/>
              <a:t>D did not give an explanation of their presence at a particular place.</a:t>
            </a:r>
          </a:p>
          <a:p>
            <a:r>
              <a:rPr lang="en-GB" dirty="0"/>
              <a:t>Adverse inferences may still be drawn even if client has been advised by legal adviser to remain silent (Condron (1997), </a:t>
            </a:r>
            <a:r>
              <a:rPr lang="en-GB" dirty="0" err="1"/>
              <a:t>Karapetyan</a:t>
            </a:r>
            <a:r>
              <a:rPr lang="en-GB" dirty="0"/>
              <a:t> (2013))</a:t>
            </a:r>
          </a:p>
          <a:p>
            <a:r>
              <a:rPr lang="en-GB" dirty="0"/>
              <a:t>However, adverse inferences </a:t>
            </a:r>
            <a:r>
              <a:rPr lang="en-GB" b="1" dirty="0"/>
              <a:t>cannot </a:t>
            </a:r>
            <a:r>
              <a:rPr lang="en-GB" dirty="0"/>
              <a:t>be draw if the suspect has been denied the right to legal advice.</a:t>
            </a:r>
          </a:p>
          <a:p>
            <a:r>
              <a:rPr lang="en-GB" dirty="0"/>
              <a:t>Advantages of remaining silent: </a:t>
            </a:r>
          </a:p>
          <a:p>
            <a:pPr lvl="1"/>
            <a:r>
              <a:rPr lang="en-GB" dirty="0"/>
              <a:t>No chance of saying something incriminating</a:t>
            </a:r>
          </a:p>
          <a:p>
            <a:pPr lvl="1"/>
            <a:r>
              <a:rPr lang="en-GB" dirty="0"/>
              <a:t>Won’t lose temper and show violent tendency</a:t>
            </a:r>
          </a:p>
          <a:p>
            <a:pPr lvl="1"/>
            <a:r>
              <a:rPr lang="en-GB" dirty="0"/>
              <a:t>Can’t be ambushed/trapped by something said when police already have evidence to the contrary</a:t>
            </a:r>
          </a:p>
          <a:p>
            <a:pPr lvl="1"/>
            <a:r>
              <a:rPr lang="en-GB" dirty="0"/>
              <a:t>There will be no record of a ‘lie’ </a:t>
            </a:r>
          </a:p>
        </p:txBody>
      </p:sp>
    </p:spTree>
    <p:extLst>
      <p:ext uri="{BB962C8B-B14F-4D97-AF65-F5344CB8AC3E}">
        <p14:creationId xmlns:p14="http://schemas.microsoft.com/office/powerpoint/2010/main" val="30977156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747E5-3948-7947-E587-6205B2407467}"/>
              </a:ext>
            </a:extLst>
          </p:cNvPr>
          <p:cNvSpPr>
            <a:spLocks noGrp="1"/>
          </p:cNvSpPr>
          <p:nvPr>
            <p:ph type="title"/>
          </p:nvPr>
        </p:nvSpPr>
        <p:spPr/>
        <p:txBody>
          <a:bodyPr/>
          <a:lstStyle/>
          <a:p>
            <a:r>
              <a:rPr lang="en-GB" dirty="0"/>
              <a:t>Other options at interview</a:t>
            </a:r>
          </a:p>
        </p:txBody>
      </p:sp>
      <p:sp>
        <p:nvSpPr>
          <p:cNvPr id="3" name="Content Placeholder 2">
            <a:extLst>
              <a:ext uri="{FF2B5EF4-FFF2-40B4-BE49-F238E27FC236}">
                <a16:creationId xmlns:a16="http://schemas.microsoft.com/office/drawing/2014/main" id="{63674320-6B04-75DB-7663-9D6911CB551D}"/>
              </a:ext>
            </a:extLst>
          </p:cNvPr>
          <p:cNvSpPr>
            <a:spLocks noGrp="1"/>
          </p:cNvSpPr>
          <p:nvPr>
            <p:ph idx="1"/>
          </p:nvPr>
        </p:nvSpPr>
        <p:spPr>
          <a:xfrm>
            <a:off x="555026" y="1572344"/>
            <a:ext cx="8596668" cy="3880773"/>
          </a:xfrm>
        </p:spPr>
        <p:txBody>
          <a:bodyPr>
            <a:noAutofit/>
          </a:bodyPr>
          <a:lstStyle/>
          <a:p>
            <a:r>
              <a:rPr lang="en-GB" sz="2800" dirty="0"/>
              <a:t>Selective silence: no advantages to this method of response</a:t>
            </a:r>
          </a:p>
          <a:p>
            <a:r>
              <a:rPr lang="en-GB" sz="2800" dirty="0"/>
              <a:t>Answering all questions: advantages are that they raise a defence or denial at an early stage, show consistency, and if admitting guilt then they get the maximum discount on sentence </a:t>
            </a:r>
          </a:p>
          <a:p>
            <a:r>
              <a:rPr lang="en-GB" sz="2800" dirty="0"/>
              <a:t>Making prepared statements: protects against adverse inference whilst reducing risk of S saying something incriminating.  Useful for inexperienced, young or emotional client</a:t>
            </a:r>
          </a:p>
        </p:txBody>
      </p:sp>
    </p:spTree>
    <p:extLst>
      <p:ext uri="{BB962C8B-B14F-4D97-AF65-F5344CB8AC3E}">
        <p14:creationId xmlns:p14="http://schemas.microsoft.com/office/powerpoint/2010/main" val="34123369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6B5FB-DCA5-4F9D-B1E3-F48392B1FC4D}"/>
              </a:ext>
            </a:extLst>
          </p:cNvPr>
          <p:cNvSpPr>
            <a:spLocks noGrp="1"/>
          </p:cNvSpPr>
          <p:nvPr>
            <p:ph type="title"/>
          </p:nvPr>
        </p:nvSpPr>
        <p:spPr>
          <a:xfrm>
            <a:off x="677334" y="609600"/>
            <a:ext cx="8596668" cy="1184255"/>
          </a:xfrm>
        </p:spPr>
        <p:txBody>
          <a:bodyPr/>
          <a:lstStyle/>
          <a:p>
            <a:r>
              <a:rPr lang="en-GB" dirty="0"/>
              <a:t>The Interview Process</a:t>
            </a:r>
          </a:p>
        </p:txBody>
      </p:sp>
      <p:sp>
        <p:nvSpPr>
          <p:cNvPr id="3" name="Content Placeholder 2">
            <a:extLst>
              <a:ext uri="{FF2B5EF4-FFF2-40B4-BE49-F238E27FC236}">
                <a16:creationId xmlns:a16="http://schemas.microsoft.com/office/drawing/2014/main" id="{ECDB9F64-015F-4516-B2D3-CB0A6487861A}"/>
              </a:ext>
            </a:extLst>
          </p:cNvPr>
          <p:cNvSpPr>
            <a:spLocks noGrp="1"/>
          </p:cNvSpPr>
          <p:nvPr>
            <p:ph idx="1"/>
          </p:nvPr>
        </p:nvSpPr>
        <p:spPr>
          <a:xfrm>
            <a:off x="584147" y="1351025"/>
            <a:ext cx="8596668" cy="5108017"/>
          </a:xfrm>
        </p:spPr>
        <p:txBody>
          <a:bodyPr>
            <a:normAutofit/>
          </a:bodyPr>
          <a:lstStyle/>
          <a:p>
            <a:pPr>
              <a:lnSpc>
                <a:spcPct val="90000"/>
              </a:lnSpc>
            </a:pPr>
            <a:r>
              <a:rPr lang="en-GB" altLang="en-US" sz="2600" dirty="0">
                <a:solidFill>
                  <a:schemeClr val="tx1"/>
                </a:solidFill>
              </a:rPr>
              <a:t>Purpose is to question a person regarding his involvement or suspected involvement in a criminal offence (Code C:11.1.A)</a:t>
            </a:r>
          </a:p>
          <a:p>
            <a:pPr>
              <a:lnSpc>
                <a:spcPct val="90000"/>
              </a:lnSpc>
            </a:pPr>
            <a:r>
              <a:rPr lang="en-GB" altLang="en-US" sz="2600" dirty="0">
                <a:solidFill>
                  <a:schemeClr val="tx1"/>
                </a:solidFill>
              </a:rPr>
              <a:t>No further questioning should take place after charge (Code C11.1 although note exceptions).</a:t>
            </a:r>
          </a:p>
          <a:p>
            <a:pPr>
              <a:lnSpc>
                <a:spcPct val="90000"/>
              </a:lnSpc>
            </a:pPr>
            <a:r>
              <a:rPr lang="en-GB" altLang="en-US" sz="2600" dirty="0">
                <a:solidFill>
                  <a:schemeClr val="tx1"/>
                </a:solidFill>
              </a:rPr>
              <a:t>Comments outside interview (Code C:11.4)</a:t>
            </a:r>
          </a:p>
          <a:p>
            <a:pPr>
              <a:lnSpc>
                <a:spcPct val="90000"/>
              </a:lnSpc>
            </a:pPr>
            <a:r>
              <a:rPr lang="en-GB" altLang="en-US" sz="2600" dirty="0">
                <a:solidFill>
                  <a:schemeClr val="tx1"/>
                </a:solidFill>
              </a:rPr>
              <a:t>Must be under caution (Code C11.5)</a:t>
            </a:r>
          </a:p>
          <a:p>
            <a:pPr>
              <a:lnSpc>
                <a:spcPct val="90000"/>
              </a:lnSpc>
            </a:pPr>
            <a:r>
              <a:rPr lang="en-GB" altLang="en-US" sz="2600" dirty="0">
                <a:solidFill>
                  <a:schemeClr val="tx1"/>
                </a:solidFill>
              </a:rPr>
              <a:t>Must be told of right to have a solicitor present (Code C 11.2).</a:t>
            </a:r>
          </a:p>
          <a:p>
            <a:pPr>
              <a:lnSpc>
                <a:spcPct val="90000"/>
              </a:lnSpc>
            </a:pPr>
            <a:r>
              <a:rPr lang="en-GB" altLang="en-US" sz="2600" dirty="0">
                <a:solidFill>
                  <a:schemeClr val="tx1"/>
                </a:solidFill>
              </a:rPr>
              <a:t>Taped/non-taped Interviews (</a:t>
            </a:r>
            <a:r>
              <a:rPr lang="en-GB" altLang="en-US" sz="2600" dirty="0">
                <a:solidFill>
                  <a:schemeClr val="tx1"/>
                </a:solidFill>
                <a:hlinkClick r:id="rId2">
                  <a:extLst>
                    <a:ext uri="{A12FA001-AC4F-418D-AE19-62706E023703}">
                      <ahyp:hlinkClr xmlns:ahyp="http://schemas.microsoft.com/office/drawing/2018/hyperlinkcolor" val="tx"/>
                    </a:ext>
                  </a:extLst>
                </a:hlinkClick>
              </a:rPr>
              <a:t>PACE s60</a:t>
            </a:r>
            <a:r>
              <a:rPr lang="en-GB" altLang="en-US" sz="2600" dirty="0">
                <a:solidFill>
                  <a:schemeClr val="tx1"/>
                </a:solidFill>
              </a:rPr>
              <a:t>, </a:t>
            </a:r>
            <a:r>
              <a:rPr lang="en-GB" altLang="en-US" sz="2600" dirty="0">
                <a:solidFill>
                  <a:schemeClr val="tx1"/>
                </a:solidFill>
                <a:hlinkClick r:id="rId3">
                  <a:extLst>
                    <a:ext uri="{A12FA001-AC4F-418D-AE19-62706E023703}">
                      <ahyp:hlinkClr xmlns:ahyp="http://schemas.microsoft.com/office/drawing/2018/hyperlinkcolor" val="tx"/>
                    </a:ext>
                  </a:extLst>
                </a:hlinkClick>
              </a:rPr>
              <a:t>Code E</a:t>
            </a:r>
            <a:r>
              <a:rPr lang="en-GB" altLang="en-US" sz="2600" dirty="0">
                <a:solidFill>
                  <a:schemeClr val="tx1"/>
                </a:solidFill>
              </a:rPr>
              <a:t>)</a:t>
            </a:r>
          </a:p>
          <a:p>
            <a:pPr eaLnBrk="1" hangingPunct="1"/>
            <a:r>
              <a:rPr lang="en-GB" altLang="en-US" sz="2600" dirty="0">
                <a:solidFill>
                  <a:schemeClr val="tx1"/>
                </a:solidFill>
              </a:rPr>
              <a:t>Video-recording of interviews ( Code F)</a:t>
            </a:r>
          </a:p>
          <a:p>
            <a:endParaRPr lang="en-GB" dirty="0"/>
          </a:p>
        </p:txBody>
      </p:sp>
    </p:spTree>
    <p:extLst>
      <p:ext uri="{BB962C8B-B14F-4D97-AF65-F5344CB8AC3E}">
        <p14:creationId xmlns:p14="http://schemas.microsoft.com/office/powerpoint/2010/main" val="1149507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A3B7E-22CE-4D21-BCDC-314641B90A1E}"/>
              </a:ext>
            </a:extLst>
          </p:cNvPr>
          <p:cNvSpPr>
            <a:spLocks noGrp="1"/>
          </p:cNvSpPr>
          <p:nvPr>
            <p:ph type="title"/>
          </p:nvPr>
        </p:nvSpPr>
        <p:spPr>
          <a:xfrm>
            <a:off x="677334" y="609600"/>
            <a:ext cx="8596668" cy="776561"/>
          </a:xfrm>
        </p:spPr>
        <p:txBody>
          <a:bodyPr/>
          <a:lstStyle/>
          <a:p>
            <a:r>
              <a:rPr lang="en-GB" dirty="0"/>
              <a:t>The Interview Process</a:t>
            </a:r>
          </a:p>
        </p:txBody>
      </p:sp>
      <p:sp>
        <p:nvSpPr>
          <p:cNvPr id="3" name="Content Placeholder 2">
            <a:extLst>
              <a:ext uri="{FF2B5EF4-FFF2-40B4-BE49-F238E27FC236}">
                <a16:creationId xmlns:a16="http://schemas.microsoft.com/office/drawing/2014/main" id="{927CFB21-1889-4C30-AFA2-B463AD1A9B07}"/>
              </a:ext>
            </a:extLst>
          </p:cNvPr>
          <p:cNvSpPr>
            <a:spLocks noGrp="1"/>
          </p:cNvSpPr>
          <p:nvPr>
            <p:ph idx="1"/>
          </p:nvPr>
        </p:nvSpPr>
        <p:spPr>
          <a:xfrm>
            <a:off x="479311" y="1316080"/>
            <a:ext cx="8596668" cy="4816807"/>
          </a:xfrm>
        </p:spPr>
        <p:txBody>
          <a:bodyPr>
            <a:normAutofit/>
          </a:bodyPr>
          <a:lstStyle/>
          <a:p>
            <a:r>
              <a:rPr lang="en-GB" sz="2400" dirty="0"/>
              <a:t>There must be no inducements to encourage a confession.</a:t>
            </a:r>
          </a:p>
          <a:p>
            <a:r>
              <a:rPr lang="en-GB" sz="2400" dirty="0"/>
              <a:t>The interviewers must identify themselves.</a:t>
            </a:r>
          </a:p>
          <a:p>
            <a:r>
              <a:rPr lang="en-GB" sz="2400" dirty="0"/>
              <a:t>No limit on number of officers but more than two would be considered oppressive and intimidating.</a:t>
            </a:r>
          </a:p>
          <a:p>
            <a:r>
              <a:rPr lang="en-GB" sz="2400" dirty="0"/>
              <a:t>A juvenile or vulnerable person must not be interviewed without an appropriate adult.</a:t>
            </a:r>
          </a:p>
          <a:p>
            <a:r>
              <a:rPr lang="en-GB" sz="2400" dirty="0"/>
              <a:t>Suspect should be reminded of their right to legal advice prior to the interview and after any breaks. </a:t>
            </a:r>
          </a:p>
          <a:p>
            <a:r>
              <a:rPr lang="en-GB" sz="2400" dirty="0"/>
              <a:t>If the interview is ‘oppressive’ then they will be excluded from evidence admissible in court under s 76(2) PACE.</a:t>
            </a:r>
          </a:p>
        </p:txBody>
      </p:sp>
    </p:spTree>
    <p:extLst>
      <p:ext uri="{BB962C8B-B14F-4D97-AF65-F5344CB8AC3E}">
        <p14:creationId xmlns:p14="http://schemas.microsoft.com/office/powerpoint/2010/main" val="1783102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4856A-65A2-B4BC-5C94-0EF009EB9DE0}"/>
              </a:ext>
            </a:extLst>
          </p:cNvPr>
          <p:cNvSpPr>
            <a:spLocks noGrp="1"/>
          </p:cNvSpPr>
          <p:nvPr>
            <p:ph type="title"/>
          </p:nvPr>
        </p:nvSpPr>
        <p:spPr/>
        <p:txBody>
          <a:bodyPr/>
          <a:lstStyle/>
          <a:p>
            <a:r>
              <a:rPr lang="en-GB" dirty="0"/>
              <a:t>Complaints to the police</a:t>
            </a:r>
          </a:p>
        </p:txBody>
      </p:sp>
      <p:sp>
        <p:nvSpPr>
          <p:cNvPr id="3" name="Content Placeholder 2">
            <a:extLst>
              <a:ext uri="{FF2B5EF4-FFF2-40B4-BE49-F238E27FC236}">
                <a16:creationId xmlns:a16="http://schemas.microsoft.com/office/drawing/2014/main" id="{5F23FE63-9BF0-26A1-7EF0-1CD75A3DBCEC}"/>
              </a:ext>
            </a:extLst>
          </p:cNvPr>
          <p:cNvSpPr>
            <a:spLocks noGrp="1"/>
          </p:cNvSpPr>
          <p:nvPr>
            <p:ph idx="1"/>
          </p:nvPr>
        </p:nvSpPr>
        <p:spPr>
          <a:xfrm>
            <a:off x="741400" y="1488613"/>
            <a:ext cx="8596668" cy="3880773"/>
          </a:xfrm>
        </p:spPr>
        <p:txBody>
          <a:bodyPr>
            <a:noAutofit/>
          </a:bodyPr>
          <a:lstStyle/>
          <a:p>
            <a:r>
              <a:rPr lang="en-GB" sz="2400" dirty="0"/>
              <a:t>Whilst in custody, S or adviser should </a:t>
            </a:r>
            <a:r>
              <a:rPr lang="en-GB" sz="2400" dirty="0" err="1"/>
              <a:t>complaing</a:t>
            </a:r>
            <a:r>
              <a:rPr lang="en-GB" sz="2400" dirty="0"/>
              <a:t> to Custody officer</a:t>
            </a:r>
          </a:p>
          <a:p>
            <a:r>
              <a:rPr lang="en-GB" sz="2400" dirty="0"/>
              <a:t>Details of complaint should be recorded on the custody record</a:t>
            </a:r>
          </a:p>
          <a:p>
            <a:r>
              <a:rPr lang="en-GB" sz="2400" dirty="0"/>
              <a:t>Complaints after release from custody  should be made to the relevant Professional Standards Department of that Police force, or to the Independent Office for Police Conduct ( IOPC). All complaints which raise allegations of corruption or relate to a death in custody have to be made to the IOPC. </a:t>
            </a:r>
          </a:p>
        </p:txBody>
      </p:sp>
    </p:spTree>
    <p:extLst>
      <p:ext uri="{BB962C8B-B14F-4D97-AF65-F5344CB8AC3E}">
        <p14:creationId xmlns:p14="http://schemas.microsoft.com/office/powerpoint/2010/main" val="726399670"/>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4720</Words>
  <Application>Microsoft Office PowerPoint</Application>
  <PresentationFormat>Widescreen</PresentationFormat>
  <Paragraphs>293</Paragraphs>
  <Slides>42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DengXian</vt:lpstr>
      <vt:lpstr>Aptos</vt:lpstr>
      <vt:lpstr>Arial</vt:lpstr>
      <vt:lpstr>Times New Roman</vt:lpstr>
      <vt:lpstr>Trebuchet MS</vt:lpstr>
      <vt:lpstr>Wingdings 3</vt:lpstr>
      <vt:lpstr>Facet</vt:lpstr>
      <vt:lpstr>Introduction to Criminal Law and Litigation </vt:lpstr>
      <vt:lpstr>Aims….. to understand</vt:lpstr>
      <vt:lpstr>Legal Adviser’s role at a police station…. to</vt:lpstr>
      <vt:lpstr>Police Station Accreditation Scheme…</vt:lpstr>
      <vt:lpstr>  Police and Criminal Evidence Act 1984 (PACE) and the Code of Practice </vt:lpstr>
      <vt:lpstr>PACE Codes of Practice – 8 Codes</vt:lpstr>
      <vt:lpstr>Importance of Compliance with PACE and the Code of Practice</vt:lpstr>
      <vt:lpstr>Stop and Search</vt:lpstr>
      <vt:lpstr>S 1 PACE 1984…</vt:lpstr>
      <vt:lpstr>S 1 PACE 1984…</vt:lpstr>
      <vt:lpstr>Search Warrants</vt:lpstr>
      <vt:lpstr>Search of property</vt:lpstr>
      <vt:lpstr>ARREST</vt:lpstr>
      <vt:lpstr>Powers of Arrest</vt:lpstr>
      <vt:lpstr>Arrest under s 24… the necessity test </vt:lpstr>
      <vt:lpstr>Procedure on arrest</vt:lpstr>
      <vt:lpstr>DETENTION</vt:lpstr>
      <vt:lpstr>Detention and the Custody Record</vt:lpstr>
      <vt:lpstr>Time limits: detention without charge</vt:lpstr>
      <vt:lpstr>Time limits for detention</vt:lpstr>
      <vt:lpstr>CLIENT’S RIGHTS</vt:lpstr>
      <vt:lpstr>Rights of the suspect after arrest</vt:lpstr>
      <vt:lpstr>Rights of the suspect after arrest (PACE)</vt:lpstr>
      <vt:lpstr>Right to legal advice – s 58 PACE</vt:lpstr>
      <vt:lpstr>Telephone legal advice</vt:lpstr>
      <vt:lpstr>Right to legal advice</vt:lpstr>
      <vt:lpstr>Duty Solicitor Call Centre (DSCC)</vt:lpstr>
      <vt:lpstr>Police power to delay under section 56 and 58</vt:lpstr>
      <vt:lpstr>Right to inform someone about arrest</vt:lpstr>
      <vt:lpstr>VULNERABLE CLIENTS</vt:lpstr>
      <vt:lpstr>Vulnerable clients</vt:lpstr>
      <vt:lpstr>Juveniles ( those under 18)</vt:lpstr>
      <vt:lpstr>Appropriate adult</vt:lpstr>
      <vt:lpstr>Mentally vulnerable  suspects</vt:lpstr>
      <vt:lpstr>The Police Interview</vt:lpstr>
      <vt:lpstr>Advising the client</vt:lpstr>
      <vt:lpstr>Advising the client</vt:lpstr>
      <vt:lpstr>The ‘no comment’ interview</vt:lpstr>
      <vt:lpstr>Other options at interview</vt:lpstr>
      <vt:lpstr>The Interview Process</vt:lpstr>
      <vt:lpstr>The Interview Process</vt:lpstr>
      <vt:lpstr>Complaints to the police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13</cp:revision>
  <dcterms:created xsi:type="dcterms:W3CDTF">2024-02-03T18:13:02Z</dcterms:created>
  <dcterms:modified xsi:type="dcterms:W3CDTF">2024-11-08T16:37:35Z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