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>
      <p:cViewPr varScale="1">
        <p:scale>
          <a:sx n="99" d="100"/>
          <a:sy n="99" d="100"/>
        </p:scale>
        <p:origin x="93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877306D-26FC-42FA-9560-175841E0B942}" type="datetimeFigureOut">
              <a:rPr lang="en-US" smtClean="0"/>
              <a:t>4/19/2021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D301CCE-34EB-4A0B-BE63-6496622AC97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3648" y="1340768"/>
            <a:ext cx="6477000" cy="1828800"/>
          </a:xfrm>
        </p:spPr>
        <p:txBody>
          <a:bodyPr/>
          <a:lstStyle/>
          <a:p>
            <a:pPr algn="ctr"/>
            <a:r>
              <a:rPr lang="en-GB" dirty="0"/>
              <a:t>Impacts of Factory Farming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Hamijatou Samasa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85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Factory farming is the rearing of animals in confined spaces</a:t>
            </a:r>
          </a:p>
          <a:p>
            <a:r>
              <a:rPr lang="en-GB" sz="2000" dirty="0"/>
              <a:t>The largest source of raising animals worldwide</a:t>
            </a:r>
          </a:p>
          <a:p>
            <a:r>
              <a:rPr lang="en-GB" sz="2000" dirty="0"/>
              <a:t>More than 50 billion animals are raised each year all over the world [1]</a:t>
            </a:r>
          </a:p>
          <a:p>
            <a:r>
              <a:rPr lang="en-GB" sz="2000" dirty="0"/>
              <a:t>99% of all animals are farm kept in USA while the figure is 70% for UK [2]</a:t>
            </a:r>
          </a:p>
          <a:p>
            <a:r>
              <a:rPr lang="en-GB" sz="2000" dirty="0"/>
              <a:t>Major reason is to cope with rising demands for food and minimise production costs for livestock</a:t>
            </a:r>
          </a:p>
          <a:p>
            <a:r>
              <a:rPr lang="en-GB" sz="2000" dirty="0"/>
              <a:t>Classic example of speciesism due to the harsh practices done on animals for the sake of human food consumption</a:t>
            </a:r>
            <a:endParaRPr lang="en-US" sz="2000" dirty="0"/>
          </a:p>
        </p:txBody>
      </p:sp>
      <p:pic>
        <p:nvPicPr>
          <p:cNvPr id="1026" name="Picture 2" descr="Factory Farming - Farm Sanctuar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84" y="4509120"/>
            <a:ext cx="4394403" cy="219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50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Impacts on Environment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205064"/>
          </a:xfrm>
        </p:spPr>
        <p:txBody>
          <a:bodyPr>
            <a:normAutofit/>
          </a:bodyPr>
          <a:lstStyle/>
          <a:p>
            <a:r>
              <a:rPr lang="en-GB" sz="1900" dirty="0"/>
              <a:t>Factory farming is considered highly unsafe for the environment</a:t>
            </a:r>
          </a:p>
          <a:p>
            <a:r>
              <a:rPr lang="en-GB" sz="1900" dirty="0"/>
              <a:t>Over 1 million tons of animal waste produced daily [3] which often contaminates water bodies when dumped in lagoons</a:t>
            </a:r>
          </a:p>
          <a:p>
            <a:r>
              <a:rPr lang="en-GB" sz="1900" dirty="0"/>
              <a:t>Harmful gases like methane are released during livestock breeding</a:t>
            </a:r>
          </a:p>
          <a:p>
            <a:r>
              <a:rPr lang="en-GB" sz="1900" dirty="0"/>
              <a:t>Contributes to 14.5% of the greenhouse gases which is affecting climate change in the highest degree [4]</a:t>
            </a:r>
          </a:p>
          <a:p>
            <a:r>
              <a:rPr lang="en-GB" sz="1900" dirty="0"/>
              <a:t>More than 60% of ammonia emissions result from livestock farming [5]</a:t>
            </a:r>
          </a:p>
          <a:p>
            <a:r>
              <a:rPr lang="en-GB" sz="1900" dirty="0"/>
              <a:t>Feed for animals requires huge amounts of land and water resources </a:t>
            </a:r>
          </a:p>
          <a:p>
            <a:r>
              <a:rPr lang="en-GB" sz="1900" dirty="0"/>
              <a:t>In order to produce 1 kg of animal protein, 6 kg of plant proteins are utilised so there is a lot of resource wastage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2050" name="Picture 2" descr="Why factory farming is not just cruel – but also a threat to all life on  the planet | Farming | The Guardi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69160"/>
            <a:ext cx="4104456" cy="1868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7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Impacts on Animals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Harsh living conditions make most of the farm animals ill when they are taken for slaughter </a:t>
            </a:r>
          </a:p>
          <a:p>
            <a:r>
              <a:rPr lang="en-GB" sz="1600" dirty="0"/>
              <a:t>Almost 80% of pigs are sick with pneumonia when they are slaughtered [6]</a:t>
            </a:r>
          </a:p>
          <a:p>
            <a:r>
              <a:rPr lang="en-GB" sz="1600" dirty="0"/>
              <a:t>Barren battery cages used to store chickens in tiny spaces which is banned in Europe but still used in other continents </a:t>
            </a:r>
          </a:p>
          <a:p>
            <a:r>
              <a:rPr lang="en-GB" sz="1600" dirty="0"/>
              <a:t>Animals fed with antibiotics to force their faster growth which leads to their health issues [7]</a:t>
            </a:r>
          </a:p>
          <a:p>
            <a:r>
              <a:rPr lang="en-GB" sz="1600" dirty="0"/>
              <a:t>Pain and torture to animals due to harsh practices like molting, tail removal, dehorning, etc. </a:t>
            </a:r>
          </a:p>
          <a:p>
            <a:r>
              <a:rPr lang="en-GB" sz="1600" dirty="0"/>
              <a:t>Cruel treatment of animals justified by many as being necessary for human survival due to the food produced by killing animals [8]</a:t>
            </a:r>
          </a:p>
          <a:p>
            <a:r>
              <a:rPr lang="en-GB" sz="1600" dirty="0"/>
              <a:t>No moral justification present for favouring one specie over another</a:t>
            </a:r>
          </a:p>
          <a:p>
            <a:endParaRPr lang="en-GB" sz="1600" dirty="0"/>
          </a:p>
          <a:p>
            <a:endParaRPr lang="en-GB" sz="1900" dirty="0"/>
          </a:p>
          <a:p>
            <a:endParaRPr lang="en-US" dirty="0"/>
          </a:p>
        </p:txBody>
      </p:sp>
      <p:pic>
        <p:nvPicPr>
          <p:cNvPr id="3074" name="Picture 2" descr="The Life of a Factory Farm Dairy Cow - Humane Decis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02232"/>
            <a:ext cx="4066783" cy="216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Only When Meat Is Stigmatized Will Factory Farms Stop Thriving - The  Atlanti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02232"/>
            <a:ext cx="4122551" cy="213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94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Impacts on Humans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3484984"/>
          </a:xfrm>
        </p:spPr>
        <p:txBody>
          <a:bodyPr>
            <a:normAutofit fontScale="92500" lnSpcReduction="10000"/>
          </a:bodyPr>
          <a:lstStyle/>
          <a:p>
            <a:r>
              <a:rPr lang="en-GB" sz="2100" dirty="0"/>
              <a:t>Food items produced from farm factory animals mostly unsafe for human consumption</a:t>
            </a:r>
          </a:p>
          <a:p>
            <a:r>
              <a:rPr lang="en-GB" sz="2100" dirty="0"/>
              <a:t>Animals raised artificially through antibiotics can affect the people who eat them as well</a:t>
            </a:r>
          </a:p>
          <a:p>
            <a:r>
              <a:rPr lang="en-GB" sz="2100" dirty="0"/>
              <a:t>Labour jobs for farm workers pay more than standard positions so people are attracted towards them</a:t>
            </a:r>
          </a:p>
          <a:p>
            <a:r>
              <a:rPr lang="en-GB" sz="2100" dirty="0"/>
              <a:t>Staff is exposed to animal waste and gases like methane, ammonia and hydrogen sulphide which can cause health problems like bacterial infections and breathing issues [9]</a:t>
            </a:r>
          </a:p>
          <a:p>
            <a:r>
              <a:rPr lang="en-GB" sz="2100" dirty="0"/>
              <a:t>People are encouraged towards money making in factory farms rather than sustainable growth of plants and animals</a:t>
            </a:r>
          </a:p>
          <a:p>
            <a:endParaRPr lang="en-US" dirty="0"/>
          </a:p>
        </p:txBody>
      </p:sp>
      <p:pic>
        <p:nvPicPr>
          <p:cNvPr id="1026" name="Picture 2" descr="Intensive Agriculture: Impact on Humans, Animals, and the Plan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25145"/>
            <a:ext cx="3816423" cy="212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78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40000" lnSpcReduction="20000"/>
          </a:bodyPr>
          <a:lstStyle/>
          <a:p>
            <a:r>
              <a:rPr lang="en-GB" sz="3400" dirty="0"/>
              <a:t>[1] </a:t>
            </a:r>
            <a:r>
              <a:rPr lang="en-GB" sz="3400" dirty="0" err="1"/>
              <a:t>Darst</a:t>
            </a:r>
            <a:r>
              <a:rPr lang="en-GB" sz="3400" dirty="0"/>
              <a:t>, R.G. and Dawson, J.I., 2019. Exit, voice, and denial: Confronting the factory farm in the United States. </a:t>
            </a:r>
            <a:r>
              <a:rPr lang="en-GB" sz="3400" i="1" dirty="0"/>
              <a:t>Society &amp; Animals</a:t>
            </a:r>
            <a:r>
              <a:rPr lang="en-GB" sz="3400" dirty="0"/>
              <a:t>, </a:t>
            </a:r>
            <a:r>
              <a:rPr lang="en-GB" sz="3400" i="1" dirty="0"/>
              <a:t>27</a:t>
            </a:r>
            <a:r>
              <a:rPr lang="en-GB" sz="3400" dirty="0"/>
              <a:t>(1), pp.36-54.</a:t>
            </a:r>
          </a:p>
          <a:p>
            <a:r>
              <a:rPr lang="en-GB" sz="3400" dirty="0"/>
              <a:t>[2] Shields, S., Shapiro, P. and Rowan, A., 2017. A decade of progress toward ending the intensive confinement of farm animals in the United States. </a:t>
            </a:r>
            <a:r>
              <a:rPr lang="en-GB" sz="3400" i="1" dirty="0"/>
              <a:t>Animals</a:t>
            </a:r>
            <a:r>
              <a:rPr lang="en-GB" sz="3400" dirty="0"/>
              <a:t>, </a:t>
            </a:r>
            <a:r>
              <a:rPr lang="en-GB" sz="3400" i="1" dirty="0"/>
              <a:t>7</a:t>
            </a:r>
            <a:r>
              <a:rPr lang="en-GB" sz="3400" dirty="0"/>
              <a:t>(5), p.40.</a:t>
            </a:r>
          </a:p>
          <a:p>
            <a:r>
              <a:rPr lang="en-GB" sz="3400" dirty="0"/>
              <a:t>[3] </a:t>
            </a:r>
            <a:r>
              <a:rPr lang="en-US" sz="3400" dirty="0" err="1"/>
              <a:t>Maji</a:t>
            </a:r>
            <a:r>
              <a:rPr lang="en-US" sz="3400" dirty="0"/>
              <a:t>, S., </a:t>
            </a:r>
            <a:r>
              <a:rPr lang="en-US" sz="3400" dirty="0" err="1"/>
              <a:t>Dwivedi</a:t>
            </a:r>
            <a:r>
              <a:rPr lang="en-US" sz="3400" dirty="0"/>
              <a:t>, D.H., Singh, N., </a:t>
            </a:r>
            <a:r>
              <a:rPr lang="en-US" sz="3400" dirty="0" err="1"/>
              <a:t>Kishor</a:t>
            </a:r>
            <a:r>
              <a:rPr lang="en-US" sz="3400" dirty="0"/>
              <a:t>, S. and Gond, M., 2020. Agricultural waste: Its impact on environment and management approaches. In </a:t>
            </a:r>
            <a:r>
              <a:rPr lang="en-US" sz="3400" i="1" dirty="0"/>
              <a:t>Emerging Eco-friendly Green Technologies for Wastewater Treatment</a:t>
            </a:r>
            <a:r>
              <a:rPr lang="en-US" sz="3400" dirty="0"/>
              <a:t> (pp. 329-351). Springer, Singapore.</a:t>
            </a:r>
          </a:p>
          <a:p>
            <a:r>
              <a:rPr lang="en-GB" sz="3400" dirty="0"/>
              <a:t>[4] Smith, T.J., 2019. Corn, Cows, and Climate Change: How Federal Agriculture Subsidies Enable Factory Farming and Exacerbate US Greenhouse Gas Emissions. </a:t>
            </a:r>
            <a:r>
              <a:rPr lang="en-GB" sz="3400" i="1" dirty="0"/>
              <a:t>Wash. J. </a:t>
            </a:r>
            <a:r>
              <a:rPr lang="en-GB" sz="3400" i="1" dirty="0" err="1"/>
              <a:t>Envtl</a:t>
            </a:r>
            <a:r>
              <a:rPr lang="en-GB" sz="3400" i="1" dirty="0"/>
              <a:t>. L. &amp; </a:t>
            </a:r>
            <a:r>
              <a:rPr lang="en-GB" sz="3400" i="1" dirty="0" err="1"/>
              <a:t>Pol'y</a:t>
            </a:r>
            <a:r>
              <a:rPr lang="en-GB" sz="3400" dirty="0"/>
              <a:t>, </a:t>
            </a:r>
            <a:r>
              <a:rPr lang="en-GB" sz="3400" i="1" dirty="0"/>
              <a:t>9</a:t>
            </a:r>
            <a:r>
              <a:rPr lang="en-GB" sz="3400" dirty="0"/>
              <a:t>, p.26.</a:t>
            </a:r>
          </a:p>
          <a:p>
            <a:r>
              <a:rPr lang="en-GB" sz="3400" dirty="0"/>
              <a:t>[5] </a:t>
            </a:r>
            <a:r>
              <a:rPr lang="en-US" sz="3400" dirty="0"/>
              <a:t>Mejia, A., </a:t>
            </a:r>
            <a:r>
              <a:rPr lang="en-US" sz="3400" dirty="0" err="1"/>
              <a:t>Harwatt</a:t>
            </a:r>
            <a:r>
              <a:rPr lang="en-US" sz="3400" dirty="0"/>
              <a:t>, H., </a:t>
            </a:r>
            <a:r>
              <a:rPr lang="en-US" sz="3400" dirty="0" err="1"/>
              <a:t>Jaceldo-Siegl</a:t>
            </a:r>
            <a:r>
              <a:rPr lang="en-US" sz="3400" dirty="0"/>
              <a:t>, K., </a:t>
            </a:r>
            <a:r>
              <a:rPr lang="en-US" sz="3400" dirty="0" err="1"/>
              <a:t>Sranacharoenpong</a:t>
            </a:r>
            <a:r>
              <a:rPr lang="en-US" sz="3400" dirty="0"/>
              <a:t>, K., </a:t>
            </a:r>
            <a:r>
              <a:rPr lang="en-US" sz="3400" dirty="0" err="1"/>
              <a:t>Soret</a:t>
            </a:r>
            <a:r>
              <a:rPr lang="en-US" sz="3400" dirty="0"/>
              <a:t>, S. and </a:t>
            </a:r>
            <a:r>
              <a:rPr lang="en-US" sz="3400" dirty="0" err="1"/>
              <a:t>Sabaté</a:t>
            </a:r>
            <a:r>
              <a:rPr lang="en-US" sz="3400" dirty="0"/>
              <a:t>, J., 2018. Greenhouse gas emissions generated by tofu production: A case study. </a:t>
            </a:r>
            <a:r>
              <a:rPr lang="en-US" sz="3400" i="1" dirty="0"/>
              <a:t>Journal of Hunger &amp; Environmental Nutrition</a:t>
            </a:r>
            <a:r>
              <a:rPr lang="en-US" sz="3400" dirty="0"/>
              <a:t>, </a:t>
            </a:r>
            <a:r>
              <a:rPr lang="en-US" sz="3400" i="1" dirty="0"/>
              <a:t>13</a:t>
            </a:r>
            <a:r>
              <a:rPr lang="en-US" sz="3400" dirty="0"/>
              <a:t>(1), pp.131-142.</a:t>
            </a:r>
          </a:p>
          <a:p>
            <a:r>
              <a:rPr lang="en-GB" sz="3400" dirty="0"/>
              <a:t>[6] Eaton, A.T., 2018. Suffering of Animals in Food Production: Problems and Practical Solutions. In </a:t>
            </a:r>
            <a:r>
              <a:rPr lang="en-GB" sz="3400" i="1" dirty="0"/>
              <a:t>The Palgrave Handbook of Practical Animal Ethics</a:t>
            </a:r>
            <a:r>
              <a:rPr lang="en-GB" sz="3400" dirty="0"/>
              <a:t> (pp. 445-473). Palgrave Macmillan, London.</a:t>
            </a:r>
          </a:p>
          <a:p>
            <a:r>
              <a:rPr lang="en-US" sz="3400" dirty="0"/>
              <a:t>[7] Blanco, G., Cortés-</a:t>
            </a:r>
            <a:r>
              <a:rPr lang="en-US" sz="3400" dirty="0" err="1"/>
              <a:t>Avizanda</a:t>
            </a:r>
            <a:r>
              <a:rPr lang="en-US" sz="3400" dirty="0"/>
              <a:t>, A., </a:t>
            </a:r>
            <a:r>
              <a:rPr lang="en-US" sz="3400" dirty="0" err="1"/>
              <a:t>Frías</a:t>
            </a:r>
            <a:r>
              <a:rPr lang="en-US" sz="3400" dirty="0"/>
              <a:t>, Ó., </a:t>
            </a:r>
            <a:r>
              <a:rPr lang="en-US" sz="3400" dirty="0" err="1"/>
              <a:t>Arrondo</a:t>
            </a:r>
            <a:r>
              <a:rPr lang="en-US" sz="3400" dirty="0"/>
              <a:t>, E. and </a:t>
            </a:r>
            <a:r>
              <a:rPr lang="en-US" sz="3400" dirty="0" err="1"/>
              <a:t>Donázar</a:t>
            </a:r>
            <a:r>
              <a:rPr lang="en-US" sz="3400" dirty="0"/>
              <a:t>, J.A., 2019. Livestock farming practices modulate vulture diet-disease interactions. </a:t>
            </a:r>
            <a:r>
              <a:rPr lang="en-US" sz="3400" i="1" dirty="0"/>
              <a:t>Global Ecology and Conservation</a:t>
            </a:r>
            <a:r>
              <a:rPr lang="en-US" sz="3400" dirty="0"/>
              <a:t>, </a:t>
            </a:r>
            <a:r>
              <a:rPr lang="en-US" sz="3400" i="1" dirty="0"/>
              <a:t>17</a:t>
            </a:r>
            <a:r>
              <a:rPr lang="en-US" sz="3400" dirty="0"/>
              <a:t>, p.e00518.</a:t>
            </a:r>
          </a:p>
          <a:p>
            <a:r>
              <a:rPr lang="en-GB" sz="3400" dirty="0"/>
              <a:t>[8] </a:t>
            </a:r>
            <a:r>
              <a:rPr lang="en-GB" sz="3400" dirty="0" err="1"/>
              <a:t>Caviola</a:t>
            </a:r>
            <a:r>
              <a:rPr lang="en-GB" sz="3400" dirty="0"/>
              <a:t>, L., Everett, J.A. and Faber, N.S., 2019. The moral standing of animals: Towards a psychology of speciesism. </a:t>
            </a:r>
            <a:r>
              <a:rPr lang="en-GB" sz="3400" i="1" dirty="0"/>
              <a:t>Journal of personality and social psychology</a:t>
            </a:r>
            <a:r>
              <a:rPr lang="en-GB" sz="3400" dirty="0"/>
              <a:t>, </a:t>
            </a:r>
            <a:r>
              <a:rPr lang="en-GB" sz="3400" i="1" dirty="0"/>
              <a:t>116</a:t>
            </a:r>
            <a:r>
              <a:rPr lang="en-GB" sz="3400" dirty="0"/>
              <a:t>(6), p.1011.</a:t>
            </a:r>
            <a:endParaRPr lang="en-US" sz="3400" dirty="0"/>
          </a:p>
          <a:p>
            <a:r>
              <a:rPr lang="en-GB" sz="3400" dirty="0"/>
              <a:t>[9] Levy, B.S. and </a:t>
            </a:r>
            <a:r>
              <a:rPr lang="en-GB" sz="3400" dirty="0" err="1"/>
              <a:t>Roelofs</a:t>
            </a:r>
            <a:r>
              <a:rPr lang="en-GB" sz="3400" dirty="0"/>
              <a:t>, C., 2019. Impacts of climate change on workers’ health and safety. In </a:t>
            </a:r>
            <a:r>
              <a:rPr lang="en-GB" sz="3400" i="1" dirty="0"/>
              <a:t>Oxford Research </a:t>
            </a:r>
            <a:r>
              <a:rPr lang="en-GB" sz="3400" i="1" dirty="0" err="1"/>
              <a:t>Encyclopedia</a:t>
            </a:r>
            <a:r>
              <a:rPr lang="en-GB" sz="3400" i="1" dirty="0"/>
              <a:t> of Global Public Health</a:t>
            </a:r>
            <a:r>
              <a:rPr lang="en-GB" sz="3400" dirty="0"/>
              <a:t>.</a:t>
            </a:r>
            <a:endParaRPr lang="en-US" sz="3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255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309</TotalTime>
  <Words>846</Words>
  <Application>Microsoft Office PowerPoint</Application>
  <PresentationFormat>On-screen Show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Tw Cen MT</vt:lpstr>
      <vt:lpstr>Wingdings</vt:lpstr>
      <vt:lpstr>Wingdings 2</vt:lpstr>
      <vt:lpstr>Median</vt:lpstr>
      <vt:lpstr>Impacts of Factory Farming</vt:lpstr>
      <vt:lpstr>Introduction</vt:lpstr>
      <vt:lpstr>Impacts on Environment</vt:lpstr>
      <vt:lpstr>Impacts on Animals</vt:lpstr>
      <vt:lpstr>Impacts on Humans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Impacts of Factory Farming</dc:title>
  <dc:creator>Haris</dc:creator>
  <cp:lastModifiedBy>Hamijatou Samasa</cp:lastModifiedBy>
  <cp:revision>24</cp:revision>
  <dcterms:created xsi:type="dcterms:W3CDTF">2021-04-16T21:55:51Z</dcterms:created>
  <dcterms:modified xsi:type="dcterms:W3CDTF">2021-04-19T14:00:55Z</dcterms:modified>
</cp:coreProperties>
</file>