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58" d="100"/>
          <a:sy n="158" d="100"/>
        </p:scale>
        <p:origin x="-218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75BBC7-CFEE-48AA-8E62-6B2325B4EC61}" type="datetimeFigureOut">
              <a:rPr lang="en-US" smtClean="0"/>
              <a:t>10/19/2023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BECAE9-C694-4BC6-B93E-4883A165383E}" type="slidenum">
              <a:rPr lang="en-US" smtClean="0"/>
              <a:t>‹#›</a:t>
            </a:fld>
            <a:endParaRPr lang="en-US"/>
          </a:p>
        </p:txBody>
      </p:sp>
    </p:spTree>
    <p:extLst>
      <p:ext uri="{BB962C8B-B14F-4D97-AF65-F5344CB8AC3E}">
        <p14:creationId xmlns:p14="http://schemas.microsoft.com/office/powerpoint/2010/main" val="3957535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 basic understanding of this model will make its meaning more accessible to members of the Housekeeping team. The physiological needs encompass basic human needs of access to food, water, shelter and other bodily needs. The safety and belonging needs cover needs of personal and job security as well as feeling inclusive at the workplace.</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3</a:t>
            </a:fld>
            <a:endParaRPr lang="en-US"/>
          </a:p>
        </p:txBody>
      </p:sp>
    </p:spTree>
    <p:extLst>
      <p:ext uri="{BB962C8B-B14F-4D97-AF65-F5344CB8AC3E}">
        <p14:creationId xmlns:p14="http://schemas.microsoft.com/office/powerpoint/2010/main" val="1531531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Employees will become capable of working at a higher level of engagement once their primary needs are met in a workplace environment. The satisfaction of self-esteem needs is met through acknowledgement and appreciation by senior figures, such as supervisors and senior managers (Andrade et al., 2020). Positive self-esteem enables the opportunity for </a:t>
            </a:r>
            <a:r>
              <a:rPr lang="en-US" sz="1200" kern="1200" dirty="0" err="1" smtClean="0">
                <a:solidFill>
                  <a:schemeClr val="tx1"/>
                </a:solidFill>
                <a:effectLst/>
                <a:latin typeface="+mn-lt"/>
                <a:ea typeface="+mn-ea"/>
                <a:cs typeface="+mn-cs"/>
              </a:rPr>
              <a:t>maximising</a:t>
            </a:r>
            <a:r>
              <a:rPr lang="en-US" sz="1200" kern="1200" dirty="0" smtClean="0">
                <a:solidFill>
                  <a:schemeClr val="tx1"/>
                </a:solidFill>
                <a:effectLst/>
                <a:latin typeface="+mn-lt"/>
                <a:ea typeface="+mn-ea"/>
                <a:cs typeface="+mn-cs"/>
              </a:rPr>
              <a:t> individual professionalism, where vocational work is perceived as meaningful and a source of job satisfaction (Andrade et al., 2020).</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4</a:t>
            </a:fld>
            <a:endParaRPr lang="en-US"/>
          </a:p>
        </p:txBody>
      </p:sp>
    </p:spTree>
    <p:extLst>
      <p:ext uri="{BB962C8B-B14F-4D97-AF65-F5344CB8AC3E}">
        <p14:creationId xmlns:p14="http://schemas.microsoft.com/office/powerpoint/2010/main" val="2223576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cleaning checklist is comprehensive in its scope of targeting different aspects of room cleaning at Premier Inn. It covers areas of different dry and wet cleaning, such as dusting, sweeping, scrubbing, washing and vacuuming. It is also considerate of hygiene by accounting for disinfection activities, ensuring Housekeeping staff members </a:t>
            </a:r>
            <a:r>
              <a:rPr lang="en-US" sz="1200" kern="1200" dirty="0" err="1" smtClean="0">
                <a:solidFill>
                  <a:schemeClr val="tx1"/>
                </a:solidFill>
                <a:effectLst/>
                <a:latin typeface="+mn-lt"/>
                <a:ea typeface="+mn-ea"/>
                <a:cs typeface="+mn-cs"/>
              </a:rPr>
              <a:t>fulfil</a:t>
            </a:r>
            <a:r>
              <a:rPr lang="en-US" sz="1200" kern="1200" dirty="0" smtClean="0">
                <a:solidFill>
                  <a:schemeClr val="tx1"/>
                </a:solidFill>
                <a:effectLst/>
                <a:latin typeface="+mn-lt"/>
                <a:ea typeface="+mn-ea"/>
                <a:cs typeface="+mn-cs"/>
              </a:rPr>
              <a:t> their duties thoroughly on a routine basis (</a:t>
            </a:r>
            <a:r>
              <a:rPr lang="en-US" sz="1200" kern="1200" dirty="0" err="1" smtClean="0">
                <a:solidFill>
                  <a:schemeClr val="tx1"/>
                </a:solidFill>
                <a:effectLst/>
                <a:latin typeface="+mn-lt"/>
                <a:ea typeface="+mn-ea"/>
                <a:cs typeface="+mn-cs"/>
              </a:rPr>
              <a:t>Akyar</a:t>
            </a:r>
            <a:r>
              <a:rPr lang="en-US" sz="1200" kern="1200" dirty="0" smtClean="0">
                <a:solidFill>
                  <a:schemeClr val="tx1"/>
                </a:solidFill>
                <a:effectLst/>
                <a:latin typeface="+mn-lt"/>
                <a:ea typeface="+mn-ea"/>
                <a:cs typeface="+mn-cs"/>
              </a:rPr>
              <a:t>, 2012, pp.1–516).</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5</a:t>
            </a:fld>
            <a:endParaRPr lang="en-US"/>
          </a:p>
        </p:txBody>
      </p:sp>
    </p:spTree>
    <p:extLst>
      <p:ext uri="{BB962C8B-B14F-4D97-AF65-F5344CB8AC3E}">
        <p14:creationId xmlns:p14="http://schemas.microsoft.com/office/powerpoint/2010/main" val="2015085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All Housekeeping team members need to notify their Head Housekeeper in the event of missing supplies for day-to-day cleaning needs at Premier Inn. While cleaning supplies are monitored and replenished through management inspection, it will help employees </a:t>
            </a:r>
            <a:r>
              <a:rPr lang="en-US" sz="1200" kern="1200" dirty="0" err="1" smtClean="0">
                <a:solidFill>
                  <a:schemeClr val="tx1"/>
                </a:solidFill>
                <a:effectLst/>
                <a:latin typeface="+mn-lt"/>
                <a:ea typeface="+mn-ea"/>
                <a:cs typeface="+mn-cs"/>
              </a:rPr>
              <a:t>fulfil</a:t>
            </a:r>
            <a:r>
              <a:rPr lang="en-US" sz="1200" kern="1200" dirty="0" smtClean="0">
                <a:solidFill>
                  <a:schemeClr val="tx1"/>
                </a:solidFill>
                <a:effectLst/>
                <a:latin typeface="+mn-lt"/>
                <a:ea typeface="+mn-ea"/>
                <a:cs typeface="+mn-cs"/>
              </a:rPr>
              <a:t> their responsibilities more efficiently if they are proactive in this responsibility as well (Ma et al., 2022). The use of the cleaning checklist across its extensive activities relies on the constant availability of the proper cleaning items.</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6</a:t>
            </a:fld>
            <a:endParaRPr lang="en-US"/>
          </a:p>
        </p:txBody>
      </p:sp>
    </p:spTree>
    <p:extLst>
      <p:ext uri="{BB962C8B-B14F-4D97-AF65-F5344CB8AC3E}">
        <p14:creationId xmlns:p14="http://schemas.microsoft.com/office/powerpoint/2010/main" val="121942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Maslow’s hierarchy of needs demonstrates the personal and professional importance of maintaining consistency in cleaning standards at Premier Inn for the Housekeeping staff members. Being proactive in maintaining cleanliness ensures a positive direction is taken for finding job satisfaction from meaningful work towards keeping the rooms clean for guests (</a:t>
            </a:r>
            <a:r>
              <a:rPr lang="en-US" sz="1200" kern="1200" dirty="0" err="1" smtClean="0">
                <a:solidFill>
                  <a:schemeClr val="tx1"/>
                </a:solidFill>
                <a:effectLst/>
                <a:latin typeface="+mn-lt"/>
                <a:ea typeface="+mn-ea"/>
                <a:cs typeface="+mn-cs"/>
              </a:rPr>
              <a:t>Martela</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Pessi</a:t>
            </a:r>
            <a:r>
              <a:rPr lang="en-US" sz="1200" kern="1200" dirty="0" smtClean="0">
                <a:solidFill>
                  <a:schemeClr val="tx1"/>
                </a:solidFill>
                <a:effectLst/>
                <a:latin typeface="+mn-lt"/>
                <a:ea typeface="+mn-ea"/>
                <a:cs typeface="+mn-cs"/>
              </a:rPr>
              <a:t>, 2018). It also opens up opportunities for promotion in the long-term, as Premier Inn promotes internally for lead positions in the Housekeeping department.</a:t>
            </a:r>
          </a:p>
        </p:txBody>
      </p:sp>
      <p:sp>
        <p:nvSpPr>
          <p:cNvPr id="4" name="Slide Number Placeholder 3"/>
          <p:cNvSpPr>
            <a:spLocks noGrp="1"/>
          </p:cNvSpPr>
          <p:nvPr>
            <p:ph type="sldNum" sz="quarter" idx="10"/>
          </p:nvPr>
        </p:nvSpPr>
        <p:spPr/>
        <p:txBody>
          <a:bodyPr/>
          <a:lstStyle/>
          <a:p>
            <a:fld id="{95BECAE9-C694-4BC6-B93E-4883A165383E}" type="slidenum">
              <a:rPr lang="en-US" smtClean="0"/>
              <a:t>7</a:t>
            </a:fld>
            <a:endParaRPr lang="en-US"/>
          </a:p>
        </p:txBody>
      </p:sp>
    </p:spTree>
    <p:extLst>
      <p:ext uri="{BB962C8B-B14F-4D97-AF65-F5344CB8AC3E}">
        <p14:creationId xmlns:p14="http://schemas.microsoft.com/office/powerpoint/2010/main" val="395330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following the checklist activities, Housekeeping staff ensures that the Health and Safety at Work etc. Act 1974 is being respected through the promotion of workplace health and safety standards (</a:t>
            </a:r>
            <a:r>
              <a:rPr lang="en-US" sz="1200" kern="1200" dirty="0" err="1" smtClean="0">
                <a:solidFill>
                  <a:schemeClr val="tx1"/>
                </a:solidFill>
                <a:effectLst/>
                <a:latin typeface="+mn-lt"/>
                <a:ea typeface="+mn-ea"/>
                <a:cs typeface="+mn-cs"/>
              </a:rPr>
              <a:t>Kuo</a:t>
            </a:r>
            <a:r>
              <a:rPr lang="en-US" sz="1200" kern="1200" dirty="0" smtClean="0">
                <a:solidFill>
                  <a:schemeClr val="tx1"/>
                </a:solidFill>
                <a:effectLst/>
                <a:latin typeface="+mn-lt"/>
                <a:ea typeface="+mn-ea"/>
                <a:cs typeface="+mn-cs"/>
              </a:rPr>
              <a:t> et al., 2020). This also ties into customer satisfaction, as cleanliness in guest rooms greatly improves their stay and intention for repeat visitation at Premier Inn (</a:t>
            </a:r>
            <a:r>
              <a:rPr lang="en-US" sz="1200" kern="1200" dirty="0" err="1" smtClean="0">
                <a:solidFill>
                  <a:schemeClr val="tx1"/>
                </a:solidFill>
                <a:effectLst/>
                <a:latin typeface="+mn-lt"/>
                <a:ea typeface="+mn-ea"/>
                <a:cs typeface="+mn-cs"/>
              </a:rPr>
              <a:t>Bhatnagar</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Dheeraj</a:t>
            </a:r>
            <a:r>
              <a:rPr lang="en-US" sz="1200" kern="1200" dirty="0" smtClean="0">
                <a:solidFill>
                  <a:schemeClr val="tx1"/>
                </a:solidFill>
                <a:effectLst/>
                <a:latin typeface="+mn-lt"/>
                <a:ea typeface="+mn-ea"/>
                <a:cs typeface="+mn-cs"/>
              </a:rPr>
              <a:t>, 2019). By using the checklist, Housekeepers play an important role in sustaining the performance of the hotel directly.</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8</a:t>
            </a:fld>
            <a:endParaRPr lang="en-US"/>
          </a:p>
        </p:txBody>
      </p:sp>
    </p:spTree>
    <p:extLst>
      <p:ext uri="{BB962C8B-B14F-4D97-AF65-F5344CB8AC3E}">
        <p14:creationId xmlns:p14="http://schemas.microsoft.com/office/powerpoint/2010/main" val="3932231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Developing useful skills through the checklist allows Housekeepers to maintain their professional growth and development through the idea of Continuous Professional Development. They can readily </a:t>
            </a:r>
            <a:r>
              <a:rPr lang="en-US" sz="1200" kern="1200" dirty="0" err="1" smtClean="0">
                <a:solidFill>
                  <a:schemeClr val="tx1"/>
                </a:solidFill>
                <a:effectLst/>
                <a:latin typeface="+mn-lt"/>
                <a:ea typeface="+mn-ea"/>
                <a:cs typeface="+mn-cs"/>
              </a:rPr>
              <a:t>upskill</a:t>
            </a:r>
            <a:r>
              <a:rPr lang="en-US" sz="1200" kern="1200" dirty="0" smtClean="0">
                <a:solidFill>
                  <a:schemeClr val="tx1"/>
                </a:solidFill>
                <a:effectLst/>
                <a:latin typeface="+mn-lt"/>
                <a:ea typeface="+mn-ea"/>
                <a:cs typeface="+mn-cs"/>
              </a:rPr>
              <a:t>, reskill or switch career streams in future by leveraging these skills of personal effectiveness during their work at Premier Inn. Therefore, following the checklist is in the best interests of the Housekeeping staff.</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9</a:t>
            </a:fld>
            <a:endParaRPr lang="en-US"/>
          </a:p>
        </p:txBody>
      </p:sp>
    </p:spTree>
    <p:extLst>
      <p:ext uri="{BB962C8B-B14F-4D97-AF65-F5344CB8AC3E}">
        <p14:creationId xmlns:p14="http://schemas.microsoft.com/office/powerpoint/2010/main" val="2804822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n-U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763319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U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4180170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n-U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3623540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U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5" name="4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6" name="5 Marcador de pie de página"/>
          <p:cNvSpPr>
            <a:spLocks noGrp="1"/>
          </p:cNvSpPr>
          <p:nvPr>
            <p:ph type="ftr" sz="quarter" idx="11"/>
          </p:nvPr>
        </p:nvSpPr>
        <p:spPr/>
        <p:txBody>
          <a:bodyPr/>
          <a:lstStyle/>
          <a:p>
            <a:endParaRPr lang="en-US"/>
          </a:p>
        </p:txBody>
      </p:sp>
      <p:sp>
        <p:nvSpPr>
          <p:cNvPr id="7" name="6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72883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n-U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7" name="6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8" name="7 Marcador de pie de página"/>
          <p:cNvSpPr>
            <a:spLocks noGrp="1"/>
          </p:cNvSpPr>
          <p:nvPr>
            <p:ph type="ftr" sz="quarter" idx="11"/>
          </p:nvPr>
        </p:nvSpPr>
        <p:spPr/>
        <p:txBody>
          <a:bodyPr/>
          <a:lstStyle/>
          <a:p>
            <a:endParaRPr lang="en-US"/>
          </a:p>
        </p:txBody>
      </p:sp>
      <p:sp>
        <p:nvSpPr>
          <p:cNvPr id="9" name="8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581256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US"/>
          </a:p>
        </p:txBody>
      </p:sp>
      <p:sp>
        <p:nvSpPr>
          <p:cNvPr id="3" name="2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4" name="3 Marcador de pie de página"/>
          <p:cNvSpPr>
            <a:spLocks noGrp="1"/>
          </p:cNvSpPr>
          <p:nvPr>
            <p:ph type="ftr" sz="quarter" idx="11"/>
          </p:nvPr>
        </p:nvSpPr>
        <p:spPr/>
        <p:txBody>
          <a:bodyPr/>
          <a:lstStyle/>
          <a:p>
            <a:endParaRPr lang="en-US"/>
          </a:p>
        </p:txBody>
      </p:sp>
      <p:sp>
        <p:nvSpPr>
          <p:cNvPr id="5" name="4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351599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3" name="2 Marcador de pie de página"/>
          <p:cNvSpPr>
            <a:spLocks noGrp="1"/>
          </p:cNvSpPr>
          <p:nvPr>
            <p:ph type="ftr" sz="quarter" idx="11"/>
          </p:nvPr>
        </p:nvSpPr>
        <p:spPr/>
        <p:txBody>
          <a:bodyPr/>
          <a:lstStyle/>
          <a:p>
            <a:endParaRPr lang="en-US"/>
          </a:p>
        </p:txBody>
      </p:sp>
      <p:sp>
        <p:nvSpPr>
          <p:cNvPr id="4" name="3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558791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n-U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6" name="5 Marcador de pie de página"/>
          <p:cNvSpPr>
            <a:spLocks noGrp="1"/>
          </p:cNvSpPr>
          <p:nvPr>
            <p:ph type="ftr" sz="quarter" idx="11"/>
          </p:nvPr>
        </p:nvSpPr>
        <p:spPr/>
        <p:txBody>
          <a:bodyPr/>
          <a:lstStyle/>
          <a:p>
            <a:endParaRPr lang="en-US"/>
          </a:p>
        </p:txBody>
      </p:sp>
      <p:sp>
        <p:nvSpPr>
          <p:cNvPr id="7" name="6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436209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n-U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6" name="5 Marcador de pie de página"/>
          <p:cNvSpPr>
            <a:spLocks noGrp="1"/>
          </p:cNvSpPr>
          <p:nvPr>
            <p:ph type="ftr" sz="quarter" idx="11"/>
          </p:nvPr>
        </p:nvSpPr>
        <p:spPr/>
        <p:txBody>
          <a:bodyPr/>
          <a:lstStyle/>
          <a:p>
            <a:endParaRPr lang="en-US"/>
          </a:p>
        </p:txBody>
      </p:sp>
      <p:sp>
        <p:nvSpPr>
          <p:cNvPr id="7" name="6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70988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U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046693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n-U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10/19/2023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71585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n-U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95B51D-E049-41E9-8116-1E14A7FF239A}" type="datetimeFigureOut">
              <a:rPr lang="en-US" smtClean="0"/>
              <a:t>10/19/2023</a:t>
            </a:fld>
            <a:endParaRPr lang="en-U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F86D2B-4661-4E33-AFA8-B8E67F6BB775}" type="slidenum">
              <a:rPr lang="en-US" smtClean="0"/>
              <a:t>‹#›</a:t>
            </a:fld>
            <a:endParaRPr lang="en-US"/>
          </a:p>
        </p:txBody>
      </p:sp>
    </p:spTree>
    <p:extLst>
      <p:ext uri="{BB962C8B-B14F-4D97-AF65-F5344CB8AC3E}">
        <p14:creationId xmlns:p14="http://schemas.microsoft.com/office/powerpoint/2010/main" val="8906074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39752" y="885227"/>
            <a:ext cx="4392488" cy="646331"/>
          </a:xfrm>
          <a:prstGeom prst="rect">
            <a:avLst/>
          </a:prstGeom>
          <a:noFill/>
          <a:ln>
            <a:solidFill>
              <a:schemeClr val="tx1"/>
            </a:solidFill>
          </a:ln>
        </p:spPr>
        <p:txBody>
          <a:bodyPr wrap="square" rtlCol="0">
            <a:spAutoFit/>
          </a:bodyPr>
          <a:lstStyle/>
          <a:p>
            <a:pPr algn="ctr"/>
            <a:r>
              <a:rPr lang="en-US" b="1" dirty="0">
                <a:solidFill>
                  <a:schemeClr val="bg1"/>
                </a:solidFill>
              </a:rPr>
              <a:t>BMIH4006</a:t>
            </a:r>
            <a:endParaRPr lang="en-US" dirty="0">
              <a:solidFill>
                <a:schemeClr val="bg1"/>
              </a:solidFill>
            </a:endParaRPr>
          </a:p>
          <a:p>
            <a:pPr algn="ctr"/>
            <a:r>
              <a:rPr lang="en-US" b="1" dirty="0">
                <a:solidFill>
                  <a:schemeClr val="bg1"/>
                </a:solidFill>
              </a:rPr>
              <a:t>Operating Hotel Facilities</a:t>
            </a:r>
            <a:endParaRPr lang="en-US" dirty="0">
              <a:solidFill>
                <a:schemeClr val="bg1"/>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6425" y="1916832"/>
            <a:ext cx="5379141" cy="3384376"/>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468484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Introduction</a:t>
            </a:r>
            <a:endParaRPr lang="en-US" sz="2400" dirty="0"/>
          </a:p>
        </p:txBody>
      </p:sp>
      <p:sp>
        <p:nvSpPr>
          <p:cNvPr id="5" name="TextBox 4"/>
          <p:cNvSpPr txBox="1"/>
          <p:nvPr/>
        </p:nvSpPr>
        <p:spPr>
          <a:xfrm>
            <a:off x="251520" y="908720"/>
            <a:ext cx="8568952" cy="2062103"/>
          </a:xfrm>
          <a:prstGeom prst="rect">
            <a:avLst/>
          </a:prstGeom>
          <a:solidFill>
            <a:schemeClr val="accent4">
              <a:lumMod val="40000"/>
              <a:lumOff val="60000"/>
            </a:schemeClr>
          </a:solidFill>
          <a:ln>
            <a:solidFill>
              <a:schemeClr val="tx1"/>
            </a:solidFill>
          </a:ln>
        </p:spPr>
        <p:txBody>
          <a:bodyPr wrap="square" rtlCol="0">
            <a:spAutoFit/>
          </a:bodyPr>
          <a:lstStyle/>
          <a:p>
            <a:r>
              <a:rPr lang="en-US" sz="1600" dirty="0">
                <a:latin typeface="Arial"/>
                <a:ea typeface="Arial"/>
              </a:rPr>
              <a:t>This presentation is designed for the Housekeeping team at Premier Inn, </a:t>
            </a:r>
            <a:r>
              <a:rPr lang="en-US" sz="1600" dirty="0" err="1">
                <a:latin typeface="Arial"/>
                <a:ea typeface="Arial"/>
              </a:rPr>
              <a:t>Doncaster</a:t>
            </a:r>
            <a:r>
              <a:rPr lang="en-US" sz="1600" dirty="0">
                <a:latin typeface="Arial"/>
                <a:ea typeface="Arial"/>
              </a:rPr>
              <a:t>, to improve consistency in the Housekeeping department. The presentation is developed based on the room cleaning checklist that was developed through the support of the Housekeeping Manager and will allow team members to maintain consistency, timeliness and quality standards in the performance of their daily, routine Housekeeping duties. The presentation develops through Maslow’s hierarchy of needs, as it is a relatable model for staff to understand and implement the particulars from the room cleaning checklist for their personal and professional well-being.</a:t>
            </a:r>
            <a:endParaRPr lang="en-US" sz="16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406977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employee engagement model</a:t>
            </a:r>
            <a:endParaRPr lang="en-US" sz="24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Maslow’s hierarchy of needs is among the core models of employee engagement (Taormina and </a:t>
            </a:r>
            <a:r>
              <a:rPr lang="en-US" sz="1600" dirty="0" err="1">
                <a:latin typeface="Arial"/>
                <a:ea typeface="Arial"/>
              </a:rPr>
              <a:t>Gao</a:t>
            </a:r>
            <a:r>
              <a:rPr lang="en-US" sz="1600" dirty="0">
                <a:latin typeface="Arial"/>
                <a:ea typeface="Arial"/>
              </a:rPr>
              <a:t>, 2013).</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It presents levels of needs, and motivation to succeed, in a hierarchical sequence (</a:t>
            </a:r>
            <a:r>
              <a:rPr lang="en-US" sz="1600" dirty="0" err="1">
                <a:latin typeface="Arial"/>
                <a:ea typeface="Arial"/>
              </a:rPr>
              <a:t>Yurdakul</a:t>
            </a:r>
            <a:r>
              <a:rPr lang="en-US" sz="1600" dirty="0">
                <a:latin typeface="Arial"/>
                <a:ea typeface="Arial"/>
              </a:rPr>
              <a:t> and </a:t>
            </a:r>
            <a:r>
              <a:rPr lang="en-US" sz="1600" dirty="0" err="1">
                <a:latin typeface="Arial"/>
                <a:ea typeface="Arial"/>
              </a:rPr>
              <a:t>Arar</a:t>
            </a:r>
            <a:r>
              <a:rPr lang="en-US" sz="1600" dirty="0">
                <a:latin typeface="Arial"/>
                <a:ea typeface="Arial"/>
              </a:rPr>
              <a:t>, 2023).</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primary needs are designated as physiological, safety and belonging needs (Maslow, 1943).</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8245" y="3346630"/>
            <a:ext cx="4844035" cy="2795727"/>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p:cNvSpPr txBox="1"/>
          <p:nvPr/>
        </p:nvSpPr>
        <p:spPr>
          <a:xfrm>
            <a:off x="2248245" y="6165304"/>
            <a:ext cx="4844035" cy="415498"/>
          </a:xfrm>
          <a:prstGeom prst="rect">
            <a:avLst/>
          </a:prstGeom>
          <a:noFill/>
          <a:ln>
            <a:solidFill>
              <a:schemeClr val="tx1"/>
            </a:solidFill>
          </a:ln>
        </p:spPr>
        <p:txBody>
          <a:bodyPr wrap="square" rtlCol="0">
            <a:spAutoFit/>
          </a:bodyPr>
          <a:lstStyle/>
          <a:p>
            <a:pPr algn="ctr"/>
            <a:r>
              <a:rPr lang="en-US" sz="700" b="1" dirty="0" smtClean="0">
                <a:latin typeface="Arial" pitchFamily="34" charset="0"/>
                <a:cs typeface="Arial" pitchFamily="34" charset="0"/>
              </a:rPr>
              <a:t>Figure 1: “Maslow’s hierarchy of needs”</a:t>
            </a:r>
          </a:p>
          <a:p>
            <a:pPr algn="ctr"/>
            <a:r>
              <a:rPr lang="en-US" sz="700" b="1" dirty="0" smtClean="0">
                <a:latin typeface="Arial" pitchFamily="34" charset="0"/>
                <a:cs typeface="Arial" pitchFamily="34" charset="0"/>
              </a:rPr>
              <a:t>(Source</a:t>
            </a:r>
            <a:r>
              <a:rPr lang="en-US" sz="700" b="1" dirty="0">
                <a:latin typeface="Arial" pitchFamily="34" charset="0"/>
                <a:cs typeface="Arial" pitchFamily="34" charset="0"/>
              </a:rPr>
              <a:t>: https://www.simplypsychology.org/wp-content/uploads/maslow-hierachy-of-needs-min-1024x724.jpg)</a:t>
            </a:r>
          </a:p>
        </p:txBody>
      </p:sp>
    </p:spTree>
    <p:extLst>
      <p:ext uri="{BB962C8B-B14F-4D97-AF65-F5344CB8AC3E}">
        <p14:creationId xmlns:p14="http://schemas.microsoft.com/office/powerpoint/2010/main" val="4113948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employee engagement model (</a:t>
            </a:r>
            <a:r>
              <a:rPr lang="en-US" sz="2400" b="1" dirty="0" err="1">
                <a:latin typeface="Arial"/>
                <a:ea typeface="Arial"/>
              </a:rPr>
              <a:t>contd</a:t>
            </a:r>
            <a:r>
              <a:rPr lang="en-US" sz="2400" b="1" dirty="0">
                <a:latin typeface="Arial"/>
                <a:ea typeface="Arial"/>
              </a:rPr>
              <a:t>)</a:t>
            </a:r>
            <a:endParaRPr lang="en-US" sz="2400" dirty="0"/>
          </a:p>
        </p:txBody>
      </p:sp>
      <p:sp>
        <p:nvSpPr>
          <p:cNvPr id="5" name="TextBox 4"/>
          <p:cNvSpPr txBox="1"/>
          <p:nvPr/>
        </p:nvSpPr>
        <p:spPr>
          <a:xfrm>
            <a:off x="251520" y="908720"/>
            <a:ext cx="8568952" cy="1938992"/>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The </a:t>
            </a:r>
            <a:r>
              <a:rPr lang="en-US" sz="1600" dirty="0" err="1">
                <a:latin typeface="Arial"/>
                <a:ea typeface="Arial"/>
              </a:rPr>
              <a:t>fulfilment</a:t>
            </a:r>
            <a:r>
              <a:rPr lang="en-US" sz="1600" dirty="0">
                <a:latin typeface="Arial"/>
                <a:ea typeface="Arial"/>
              </a:rPr>
              <a:t> of the three primary needs leads an individual to </a:t>
            </a:r>
            <a:r>
              <a:rPr lang="en-US" sz="1600" dirty="0" err="1">
                <a:latin typeface="Arial"/>
                <a:ea typeface="Arial"/>
              </a:rPr>
              <a:t>fulfil</a:t>
            </a:r>
            <a:r>
              <a:rPr lang="en-US" sz="1600" dirty="0">
                <a:latin typeface="Arial"/>
                <a:ea typeface="Arial"/>
              </a:rPr>
              <a:t> the last two needs under Maslow’s model (Maslow, 1943).</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These upper-level needs consist of self-esteem and self-</a:t>
            </a:r>
            <a:r>
              <a:rPr lang="en-US" sz="1600" dirty="0" err="1">
                <a:latin typeface="Arial"/>
                <a:ea typeface="Arial"/>
              </a:rPr>
              <a:t>actualisation</a:t>
            </a:r>
            <a:r>
              <a:rPr lang="en-US" sz="1600" dirty="0">
                <a:latin typeface="Arial"/>
                <a:ea typeface="Arial"/>
              </a:rPr>
              <a:t>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These needs are linked to personal and professional growth achievement (Maslow, 1943).</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2479495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cleaning checklist</a:t>
            </a:r>
            <a:endParaRPr lang="en-US" sz="2400" dirty="0"/>
          </a:p>
        </p:txBody>
      </p:sp>
      <p:sp>
        <p:nvSpPr>
          <p:cNvPr id="5" name="TextBox 4"/>
          <p:cNvSpPr txBox="1"/>
          <p:nvPr/>
        </p:nvSpPr>
        <p:spPr>
          <a:xfrm>
            <a:off x="251520" y="908720"/>
            <a:ext cx="8568952" cy="1938992"/>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The cleaning checklist covers different aspects of room cleaning at Premier Inn.</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clarity of checklist activities ensures Housekeeping staff are informed about their expected contributions.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checklist is intended for routine use to maintain brand standards of quality, safety and cleanliness (</a:t>
            </a:r>
            <a:r>
              <a:rPr lang="en-US" sz="1600" dirty="0" err="1">
                <a:latin typeface="Arial"/>
                <a:ea typeface="Arial"/>
              </a:rPr>
              <a:t>Akyar</a:t>
            </a:r>
            <a:r>
              <a:rPr lang="en-US" sz="1600" dirty="0">
                <a:latin typeface="Arial"/>
                <a:ea typeface="Arial"/>
              </a:rPr>
              <a:t>, 2012, pp.1–516).</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48245" y="3068960"/>
            <a:ext cx="4824536" cy="3048783"/>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p:cNvSpPr txBox="1"/>
          <p:nvPr/>
        </p:nvSpPr>
        <p:spPr>
          <a:xfrm>
            <a:off x="2248245" y="6165304"/>
            <a:ext cx="4844035" cy="307777"/>
          </a:xfrm>
          <a:prstGeom prst="rect">
            <a:avLst/>
          </a:prstGeom>
          <a:noFill/>
          <a:ln>
            <a:solidFill>
              <a:schemeClr val="tx1"/>
            </a:solidFill>
          </a:ln>
        </p:spPr>
        <p:txBody>
          <a:bodyPr wrap="square" rtlCol="0">
            <a:spAutoFit/>
          </a:bodyPr>
          <a:lstStyle/>
          <a:p>
            <a:pPr algn="ctr"/>
            <a:r>
              <a:rPr lang="en-US" sz="700" b="1" dirty="0" smtClean="0">
                <a:latin typeface="Arial" pitchFamily="34" charset="0"/>
                <a:cs typeface="Arial" pitchFamily="34" charset="0"/>
              </a:rPr>
              <a:t>Figure 2: “Checklist template”</a:t>
            </a:r>
          </a:p>
          <a:p>
            <a:pPr algn="ctr"/>
            <a:r>
              <a:rPr lang="en-US" sz="700" b="1" dirty="0" smtClean="0">
                <a:latin typeface="Arial" pitchFamily="34" charset="0"/>
                <a:cs typeface="Arial" pitchFamily="34" charset="0"/>
              </a:rPr>
              <a:t>(Source: Self-created)</a:t>
            </a:r>
            <a:endParaRPr lang="en-US" sz="700" b="1" dirty="0">
              <a:latin typeface="Arial" pitchFamily="34" charset="0"/>
              <a:cs typeface="Arial" pitchFamily="34" charset="0"/>
            </a:endParaRPr>
          </a:p>
        </p:txBody>
      </p:sp>
    </p:spTree>
    <p:extLst>
      <p:ext uri="{BB962C8B-B14F-4D97-AF65-F5344CB8AC3E}">
        <p14:creationId xmlns:p14="http://schemas.microsoft.com/office/powerpoint/2010/main" val="141662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cleaning checklist (</a:t>
            </a:r>
            <a:r>
              <a:rPr lang="en-US" sz="2400" b="1" dirty="0" err="1">
                <a:latin typeface="Arial"/>
                <a:ea typeface="Arial"/>
              </a:rPr>
              <a:t>contd</a:t>
            </a:r>
            <a:r>
              <a:rPr lang="en-US" sz="2400" b="1" dirty="0">
                <a:latin typeface="Arial"/>
                <a:ea typeface="Arial"/>
              </a:rPr>
              <a:t>)</a:t>
            </a:r>
            <a:endParaRPr lang="en-US" sz="24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Staff members must be aware of the on-site availability of the tools, solutions, equipment and other cleaning implements.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checklist can only be used reliably if the appropriate cleaning implements remain stocked daily (</a:t>
            </a:r>
            <a:r>
              <a:rPr lang="en-US" sz="1600" dirty="0" err="1">
                <a:latin typeface="Arial"/>
                <a:ea typeface="Arial"/>
              </a:rPr>
              <a:t>Akyar</a:t>
            </a:r>
            <a:r>
              <a:rPr lang="en-US" sz="1600" dirty="0">
                <a:latin typeface="Arial"/>
                <a:ea typeface="Arial"/>
              </a:rPr>
              <a:t>, 2012, pp.1–516).</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Housekeeping team members may raise inquiries through the Head Housekeeper to restock missing items for cleaning.</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4053258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Considerations for Housekeeping tasks</a:t>
            </a:r>
            <a:endParaRPr lang="en-US" sz="2400" dirty="0"/>
          </a:p>
        </p:txBody>
      </p:sp>
      <p:sp>
        <p:nvSpPr>
          <p:cNvPr id="5" name="TextBox 4"/>
          <p:cNvSpPr txBox="1"/>
          <p:nvPr/>
        </p:nvSpPr>
        <p:spPr>
          <a:xfrm>
            <a:off x="251520" y="908720"/>
            <a:ext cx="8568952" cy="1938992"/>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Maslow's hierarchy of needs shows that meeting brand standards will help Housekeeping workers achieve their higher-level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Meeting brand cleanliness standards will earn positive feedback from supervisors and team leaders, increasing personal satisfaction from the job (</a:t>
            </a:r>
            <a:r>
              <a:rPr lang="en-US" sz="1600" dirty="0" err="1">
                <a:latin typeface="Arial"/>
                <a:ea typeface="Arial"/>
              </a:rPr>
              <a:t>Martela</a:t>
            </a:r>
            <a:r>
              <a:rPr lang="en-US" sz="1600" dirty="0">
                <a:latin typeface="Arial"/>
                <a:ea typeface="Arial"/>
              </a:rPr>
              <a:t> and </a:t>
            </a:r>
            <a:r>
              <a:rPr lang="en-US" sz="1600" dirty="0" err="1">
                <a:latin typeface="Arial"/>
                <a:ea typeface="Arial"/>
              </a:rPr>
              <a:t>Pessi</a:t>
            </a:r>
            <a:r>
              <a:rPr lang="en-US" sz="1600" dirty="0">
                <a:latin typeface="Arial"/>
                <a:ea typeface="Arial"/>
              </a:rPr>
              <a:t>, 2018).</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It will also enable self-</a:t>
            </a:r>
            <a:r>
              <a:rPr lang="en-US" sz="1600" dirty="0" err="1">
                <a:latin typeface="Arial"/>
                <a:ea typeface="Arial"/>
              </a:rPr>
              <a:t>actualisation</a:t>
            </a:r>
            <a:r>
              <a:rPr lang="en-US" sz="1600" dirty="0">
                <a:latin typeface="Arial"/>
                <a:ea typeface="Arial"/>
              </a:rPr>
              <a:t> through growth opportunities from internal promotion.</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3035737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Considerations for Housekeeping tasks (</a:t>
            </a:r>
            <a:r>
              <a:rPr lang="en-US" sz="2400" b="1" dirty="0" err="1">
                <a:latin typeface="Arial"/>
                <a:ea typeface="Arial"/>
              </a:rPr>
              <a:t>contd</a:t>
            </a:r>
            <a:r>
              <a:rPr lang="en-US" sz="2400" b="1" dirty="0">
                <a:latin typeface="Arial"/>
                <a:ea typeface="Arial"/>
              </a:rPr>
              <a:t>)</a:t>
            </a:r>
            <a:endParaRPr lang="en-US" sz="24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Health and Safety standards must also be met from the primary needs under Maslow’s hierarchy of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Keeping rooms clean and hygienic ensures both Housekeepers and guests experience the satisfaction of physiological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Hygienic rooms also satisfy safety needs by ensuring disinfectant activities from the checklist are being fulfilled.</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880054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338554"/>
          </a:xfrm>
          <a:prstGeom prst="rect">
            <a:avLst/>
          </a:prstGeom>
          <a:solidFill>
            <a:schemeClr val="accent4">
              <a:lumMod val="60000"/>
              <a:lumOff val="40000"/>
            </a:schemeClr>
          </a:solidFill>
          <a:ln>
            <a:solidFill>
              <a:schemeClr val="tx1"/>
            </a:solidFill>
          </a:ln>
        </p:spPr>
        <p:txBody>
          <a:bodyPr wrap="square" rtlCol="0">
            <a:spAutoFit/>
          </a:bodyPr>
          <a:lstStyle/>
          <a:p>
            <a:r>
              <a:rPr lang="en-US" sz="1600" b="1" dirty="0">
                <a:latin typeface="Arial"/>
                <a:ea typeface="Arial"/>
              </a:rPr>
              <a:t>Opportunities for Continuous Professional Development through Training Checklist</a:t>
            </a:r>
            <a:endParaRPr lang="en-US" sz="16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Housekeepers will develop useful skills related to the </a:t>
            </a:r>
            <a:r>
              <a:rPr lang="en-US" sz="1600" dirty="0" err="1">
                <a:latin typeface="Arial"/>
                <a:ea typeface="Arial"/>
              </a:rPr>
              <a:t>fulfilment</a:t>
            </a:r>
            <a:r>
              <a:rPr lang="en-US" sz="1600" dirty="0">
                <a:latin typeface="Arial"/>
                <a:ea typeface="Arial"/>
              </a:rPr>
              <a:t> of their responsibilities through the checklist.</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Using the checklist enables the practice of skills related to hospitality, such as time management, initiative and teamwork.</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Developing these skills will ensure a more flexible and sustainable career growth direction is obtained (Davies and Preston, 2002).</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2507697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Conclusion</a:t>
            </a:r>
            <a:endParaRPr lang="en-US" sz="2400" dirty="0"/>
          </a:p>
        </p:txBody>
      </p:sp>
      <p:sp>
        <p:nvSpPr>
          <p:cNvPr id="5" name="TextBox 4"/>
          <p:cNvSpPr txBox="1"/>
          <p:nvPr/>
        </p:nvSpPr>
        <p:spPr>
          <a:xfrm>
            <a:off x="251520" y="908720"/>
            <a:ext cx="8568952" cy="1815882"/>
          </a:xfrm>
          <a:prstGeom prst="rect">
            <a:avLst/>
          </a:prstGeom>
          <a:solidFill>
            <a:schemeClr val="accent4">
              <a:lumMod val="40000"/>
              <a:lumOff val="60000"/>
            </a:schemeClr>
          </a:solidFill>
          <a:ln>
            <a:solidFill>
              <a:schemeClr val="tx1"/>
            </a:solidFill>
          </a:ln>
        </p:spPr>
        <p:txBody>
          <a:bodyPr wrap="square" rtlCol="0">
            <a:spAutoFit/>
          </a:bodyPr>
          <a:lstStyle/>
          <a:p>
            <a:r>
              <a:rPr lang="en-US" sz="1600" dirty="0">
                <a:latin typeface="Arial"/>
                <a:ea typeface="Arial"/>
              </a:rPr>
              <a:t>The presentation has covered the training approach for ensuring consistency among the Housekeeping staff members, through the checklist shown in the presentation. Linking Maslow’s hierarchy of needs to different areas of professional development showed the potential for career growth among Housekeeping staff members by following the checklist consistently at Premier Inn. The company’s practice of internal promotion for senior positions presents another incentive for staff members intent on creating a long-term future at Premier Inn, and following this checklist will help them in their Continuous Professional Development.</a:t>
            </a:r>
            <a:endParaRPr lang="en-US" sz="16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70346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References</a:t>
            </a:r>
            <a:endParaRPr lang="en-US" sz="2400" dirty="0"/>
          </a:p>
        </p:txBody>
      </p:sp>
      <p:sp>
        <p:nvSpPr>
          <p:cNvPr id="5" name="TextBox 4"/>
          <p:cNvSpPr txBox="1"/>
          <p:nvPr/>
        </p:nvSpPr>
        <p:spPr>
          <a:xfrm>
            <a:off x="251520" y="908720"/>
            <a:ext cx="8568952" cy="4748031"/>
          </a:xfrm>
          <a:prstGeom prst="rect">
            <a:avLst/>
          </a:prstGeom>
          <a:solidFill>
            <a:schemeClr val="accent4">
              <a:lumMod val="40000"/>
              <a:lumOff val="60000"/>
            </a:schemeClr>
          </a:solidFill>
          <a:ln>
            <a:solidFill>
              <a:schemeClr val="tx1"/>
            </a:solidFill>
          </a:ln>
        </p:spPr>
        <p:txBody>
          <a:bodyPr wrap="square" rtlCol="0">
            <a:spAutoFit/>
          </a:bodyPr>
          <a:lstStyle/>
          <a:p>
            <a:pPr algn="just">
              <a:lnSpc>
                <a:spcPct val="150000"/>
              </a:lnSpc>
              <a:spcAft>
                <a:spcPts val="1200"/>
              </a:spcAft>
            </a:pPr>
            <a:r>
              <a:rPr lang="en-US" sz="750" dirty="0" err="1">
                <a:latin typeface="Arial"/>
                <a:ea typeface="Arial"/>
              </a:rPr>
              <a:t>Akyar</a:t>
            </a:r>
            <a:r>
              <a:rPr lang="en-US" sz="750" dirty="0">
                <a:latin typeface="Arial"/>
                <a:ea typeface="Arial"/>
              </a:rPr>
              <a:t>, I. (2012). </a:t>
            </a:r>
            <a:r>
              <a:rPr lang="en-US" sz="750" i="1" dirty="0">
                <a:latin typeface="Arial"/>
                <a:ea typeface="Arial"/>
              </a:rPr>
              <a:t>Standard Operating Procedures (What Are They Good For ?)</a:t>
            </a:r>
            <a:r>
              <a:rPr lang="en-US" sz="750" dirty="0">
                <a:latin typeface="Arial"/>
                <a:ea typeface="Arial"/>
              </a:rPr>
              <a:t>. 1st ed. [online] </a:t>
            </a:r>
            <a:r>
              <a:rPr lang="en-US" sz="750" i="1" dirty="0">
                <a:latin typeface="Arial"/>
                <a:ea typeface="Arial"/>
              </a:rPr>
              <a:t>Latest Research into Quality Control</a:t>
            </a:r>
            <a:r>
              <a:rPr lang="en-US" sz="750" dirty="0">
                <a:latin typeface="Arial"/>
                <a:ea typeface="Arial"/>
              </a:rPr>
              <a:t>, London, United Kingdom: </a:t>
            </a:r>
            <a:r>
              <a:rPr lang="en-US" sz="750" dirty="0" err="1">
                <a:latin typeface="Arial"/>
                <a:ea typeface="Arial"/>
              </a:rPr>
              <a:t>IntechOpen</a:t>
            </a:r>
            <a:r>
              <a:rPr lang="en-US" sz="750" dirty="0">
                <a:latin typeface="Arial"/>
                <a:ea typeface="Arial"/>
              </a:rPr>
              <a:t>, pp.1–516. </a:t>
            </a:r>
            <a:r>
              <a:rPr lang="en-US" sz="750" dirty="0" err="1">
                <a:latin typeface="Arial"/>
                <a:ea typeface="Arial"/>
              </a:rPr>
              <a:t>doi:https</a:t>
            </a:r>
            <a:r>
              <a:rPr lang="en-US" sz="750" dirty="0">
                <a:latin typeface="Arial"/>
                <a:ea typeface="Arial"/>
              </a:rPr>
              <a:t>://doi.org/10.5772/50439.</a:t>
            </a:r>
          </a:p>
          <a:p>
            <a:pPr algn="just">
              <a:lnSpc>
                <a:spcPct val="150000"/>
              </a:lnSpc>
              <a:spcAft>
                <a:spcPts val="1200"/>
              </a:spcAft>
            </a:pPr>
            <a:r>
              <a:rPr lang="en-US" sz="750" dirty="0">
                <a:latin typeface="Arial"/>
                <a:ea typeface="Arial"/>
              </a:rPr>
              <a:t>Andrade, M.S., Miller, D. and Westover, J.H. (2020). Job satisfaction factors for housekeepers in the hotel industry: a global comparative analysis. </a:t>
            </a:r>
            <a:r>
              <a:rPr lang="en-US" sz="750" i="1" dirty="0">
                <a:latin typeface="Arial"/>
                <a:ea typeface="Arial"/>
              </a:rPr>
              <a:t>International Hospitality Review</a:t>
            </a:r>
            <a:r>
              <a:rPr lang="en-US" sz="750" dirty="0">
                <a:latin typeface="Arial"/>
                <a:ea typeface="Arial"/>
              </a:rPr>
              <a:t>, [online] 35(1). </a:t>
            </a:r>
            <a:r>
              <a:rPr lang="en-US" sz="750" dirty="0" err="1">
                <a:latin typeface="Arial"/>
                <a:ea typeface="Arial"/>
              </a:rPr>
              <a:t>doi:https</a:t>
            </a:r>
            <a:r>
              <a:rPr lang="en-US" sz="750" dirty="0">
                <a:latin typeface="Arial"/>
                <a:ea typeface="Arial"/>
              </a:rPr>
              <a:t>://doi.org/10.1108/ihr-06-2020-0018.</a:t>
            </a:r>
          </a:p>
          <a:p>
            <a:pPr algn="just">
              <a:lnSpc>
                <a:spcPct val="150000"/>
              </a:lnSpc>
              <a:spcAft>
                <a:spcPts val="1200"/>
              </a:spcAft>
            </a:pPr>
            <a:r>
              <a:rPr lang="en-US" sz="750" dirty="0" err="1">
                <a:latin typeface="Arial"/>
                <a:ea typeface="Arial"/>
              </a:rPr>
              <a:t>Bhatnagar</a:t>
            </a:r>
            <a:r>
              <a:rPr lang="en-US" sz="750" dirty="0">
                <a:latin typeface="Arial"/>
                <a:ea typeface="Arial"/>
              </a:rPr>
              <a:t>, E. and </a:t>
            </a:r>
            <a:r>
              <a:rPr lang="en-US" sz="750" dirty="0" err="1">
                <a:latin typeface="Arial"/>
                <a:ea typeface="Arial"/>
              </a:rPr>
              <a:t>Dheeraj</a:t>
            </a:r>
            <a:r>
              <a:rPr lang="en-US" sz="750" dirty="0">
                <a:latin typeface="Arial"/>
                <a:ea typeface="Arial"/>
              </a:rPr>
              <a:t>, N. (2019). Impact of Housekeeping Services and Practices on Customer Satisfaction and Repeat Business. </a:t>
            </a:r>
            <a:r>
              <a:rPr lang="en-US" sz="750" i="1" dirty="0" err="1">
                <a:latin typeface="Arial"/>
                <a:ea typeface="Arial"/>
              </a:rPr>
              <a:t>Prabandhan</a:t>
            </a:r>
            <a:r>
              <a:rPr lang="en-US" sz="750" i="1" dirty="0">
                <a:latin typeface="Arial"/>
                <a:ea typeface="Arial"/>
              </a:rPr>
              <a:t>: Indian Journal of Management</a:t>
            </a:r>
            <a:r>
              <a:rPr lang="en-US" sz="750" dirty="0">
                <a:latin typeface="Arial"/>
                <a:ea typeface="Arial"/>
              </a:rPr>
              <a:t>, [online] 12(8), p.46. </a:t>
            </a:r>
            <a:r>
              <a:rPr lang="en-US" sz="750" dirty="0" err="1">
                <a:latin typeface="Arial"/>
                <a:ea typeface="Arial"/>
              </a:rPr>
              <a:t>doi:https</a:t>
            </a:r>
            <a:r>
              <a:rPr lang="en-US" sz="750" dirty="0">
                <a:latin typeface="Arial"/>
                <a:ea typeface="Arial"/>
              </a:rPr>
              <a:t>://doi.org/10.17010/</a:t>
            </a:r>
            <a:r>
              <a:rPr lang="en-US" sz="750" dirty="0" err="1">
                <a:latin typeface="Arial"/>
                <a:ea typeface="Arial"/>
              </a:rPr>
              <a:t>pijom</a:t>
            </a:r>
            <a:r>
              <a:rPr lang="en-US" sz="750" dirty="0">
                <a:latin typeface="Arial"/>
                <a:ea typeface="Arial"/>
              </a:rPr>
              <a:t>/2019/v12i8/146417.</a:t>
            </a:r>
          </a:p>
          <a:p>
            <a:pPr algn="just">
              <a:lnSpc>
                <a:spcPct val="150000"/>
              </a:lnSpc>
              <a:spcAft>
                <a:spcPts val="1200"/>
              </a:spcAft>
            </a:pPr>
            <a:r>
              <a:rPr lang="en-US" sz="750" dirty="0">
                <a:latin typeface="Arial"/>
                <a:ea typeface="Arial"/>
              </a:rPr>
              <a:t>Davies, R. and Preston, M. (2002). An evaluation of the impact of continuing professional development on personal and professional lives. </a:t>
            </a:r>
            <a:r>
              <a:rPr lang="en-US" sz="750" i="1" dirty="0">
                <a:latin typeface="Arial"/>
                <a:ea typeface="Arial"/>
              </a:rPr>
              <a:t>Journal of In-Service Education</a:t>
            </a:r>
            <a:r>
              <a:rPr lang="en-US" sz="750" dirty="0">
                <a:latin typeface="Arial"/>
                <a:ea typeface="Arial"/>
              </a:rPr>
              <a:t>, [online] 28(2), pp.231–254. </a:t>
            </a:r>
            <a:r>
              <a:rPr lang="en-US" sz="750" dirty="0" err="1">
                <a:latin typeface="Arial"/>
                <a:ea typeface="Arial"/>
              </a:rPr>
              <a:t>doi:https</a:t>
            </a:r>
            <a:r>
              <a:rPr lang="en-US" sz="750" dirty="0">
                <a:latin typeface="Arial"/>
                <a:ea typeface="Arial"/>
              </a:rPr>
              <a:t>://doi.org/10.1080/13674580200200181.</a:t>
            </a:r>
          </a:p>
          <a:p>
            <a:pPr algn="just">
              <a:lnSpc>
                <a:spcPct val="150000"/>
              </a:lnSpc>
              <a:spcAft>
                <a:spcPts val="1200"/>
              </a:spcAft>
            </a:pPr>
            <a:r>
              <a:rPr lang="en-US" sz="750" dirty="0" err="1">
                <a:latin typeface="Arial"/>
                <a:ea typeface="Arial"/>
              </a:rPr>
              <a:t>Kuo</a:t>
            </a:r>
            <a:r>
              <a:rPr lang="en-US" sz="750" dirty="0">
                <a:latin typeface="Arial"/>
                <a:ea typeface="Arial"/>
              </a:rPr>
              <a:t>, N.-T., Cheng, Y.-S., Chang, K.-C. and Ying, W.-H. (2020). Establishing a measurement scale for safety culture in the hotel industry. </a:t>
            </a:r>
            <a:r>
              <a:rPr lang="en-US" sz="750" i="1" dirty="0">
                <a:latin typeface="Arial"/>
                <a:ea typeface="Arial"/>
              </a:rPr>
              <a:t>Journal of Hospitality and Tourism Management</a:t>
            </a:r>
            <a:r>
              <a:rPr lang="en-US" sz="750" dirty="0">
                <a:latin typeface="Arial"/>
                <a:ea typeface="Arial"/>
              </a:rPr>
              <a:t>, [online] 42, pp.12–28. </a:t>
            </a:r>
            <a:r>
              <a:rPr lang="en-US" sz="750" dirty="0" err="1">
                <a:latin typeface="Arial"/>
                <a:ea typeface="Arial"/>
              </a:rPr>
              <a:t>doi:https</a:t>
            </a:r>
            <a:r>
              <a:rPr lang="en-US" sz="750" dirty="0">
                <a:latin typeface="Arial"/>
                <a:ea typeface="Arial"/>
              </a:rPr>
              <a:t>://doi.org/10.1016/j.jhtm.2019.11.007.</a:t>
            </a:r>
          </a:p>
          <a:p>
            <a:pPr algn="just">
              <a:lnSpc>
                <a:spcPct val="150000"/>
              </a:lnSpc>
              <a:spcAft>
                <a:spcPts val="1200"/>
              </a:spcAft>
            </a:pPr>
            <a:r>
              <a:rPr lang="en-US" sz="750" dirty="0">
                <a:latin typeface="Arial"/>
                <a:ea typeface="Arial"/>
              </a:rPr>
              <a:t>Ma, E., Du, J., </a:t>
            </a:r>
            <a:r>
              <a:rPr lang="en-US" sz="750" dirty="0" err="1">
                <a:latin typeface="Arial"/>
                <a:ea typeface="Arial"/>
              </a:rPr>
              <a:t>Xu</a:t>
            </a:r>
            <a:r>
              <a:rPr lang="en-US" sz="750" dirty="0">
                <a:latin typeface="Arial"/>
                <a:ea typeface="Arial"/>
              </a:rPr>
              <a:t>, S. (Tracy), Wang, Y.-C. and Lin, X. (2022). When proactive employees meet the autonomy of work—A moderated mediation model based on agency theory and job characteristics theory. </a:t>
            </a:r>
            <a:r>
              <a:rPr lang="en-US" sz="750" i="1" dirty="0">
                <a:latin typeface="Arial"/>
                <a:ea typeface="Arial"/>
              </a:rPr>
              <a:t>International Journal of Hospitality Management</a:t>
            </a:r>
            <a:r>
              <a:rPr lang="en-US" sz="750" dirty="0">
                <a:latin typeface="Arial"/>
                <a:ea typeface="Arial"/>
              </a:rPr>
              <a:t>, [online] 107, p.103326. </a:t>
            </a:r>
            <a:r>
              <a:rPr lang="en-US" sz="750" dirty="0" err="1">
                <a:latin typeface="Arial"/>
                <a:ea typeface="Arial"/>
              </a:rPr>
              <a:t>doi:https</a:t>
            </a:r>
            <a:r>
              <a:rPr lang="en-US" sz="750" dirty="0">
                <a:latin typeface="Arial"/>
                <a:ea typeface="Arial"/>
              </a:rPr>
              <a:t>://doi.org/10.1016/j.ijhm.2022.103326.</a:t>
            </a:r>
          </a:p>
          <a:p>
            <a:pPr algn="just">
              <a:lnSpc>
                <a:spcPct val="150000"/>
              </a:lnSpc>
              <a:spcAft>
                <a:spcPts val="1200"/>
              </a:spcAft>
            </a:pPr>
            <a:r>
              <a:rPr lang="en-US" sz="750" dirty="0" err="1">
                <a:latin typeface="Arial"/>
                <a:ea typeface="Arial"/>
              </a:rPr>
              <a:t>Martela</a:t>
            </a:r>
            <a:r>
              <a:rPr lang="en-US" sz="750" dirty="0">
                <a:latin typeface="Arial"/>
                <a:ea typeface="Arial"/>
              </a:rPr>
              <a:t>, F. and </a:t>
            </a:r>
            <a:r>
              <a:rPr lang="en-US" sz="750" dirty="0" err="1">
                <a:latin typeface="Arial"/>
                <a:ea typeface="Arial"/>
              </a:rPr>
              <a:t>Pessi</a:t>
            </a:r>
            <a:r>
              <a:rPr lang="en-US" sz="750" dirty="0">
                <a:latin typeface="Arial"/>
                <a:ea typeface="Arial"/>
              </a:rPr>
              <a:t>, A.B. (2018). Significant Work Is About Self-Realization and Broader Purpose: Defining the Key Dimensions of Meaningful Work. </a:t>
            </a:r>
            <a:r>
              <a:rPr lang="en-US" sz="750" i="1" dirty="0">
                <a:latin typeface="Arial"/>
                <a:ea typeface="Arial"/>
              </a:rPr>
              <a:t>Frontiers in Psychology</a:t>
            </a:r>
            <a:r>
              <a:rPr lang="en-US" sz="750" dirty="0">
                <a:latin typeface="Arial"/>
                <a:ea typeface="Arial"/>
              </a:rPr>
              <a:t>, [online] 9. </a:t>
            </a:r>
            <a:r>
              <a:rPr lang="en-US" sz="750" dirty="0" err="1">
                <a:latin typeface="Arial"/>
                <a:ea typeface="Arial"/>
              </a:rPr>
              <a:t>doi:https</a:t>
            </a:r>
            <a:r>
              <a:rPr lang="en-US" sz="750" dirty="0">
                <a:latin typeface="Arial"/>
                <a:ea typeface="Arial"/>
              </a:rPr>
              <a:t>://doi.org/10.3389/fpsyg.2018.00363.</a:t>
            </a:r>
          </a:p>
          <a:p>
            <a:pPr algn="just">
              <a:lnSpc>
                <a:spcPct val="150000"/>
              </a:lnSpc>
              <a:spcAft>
                <a:spcPts val="1200"/>
              </a:spcAft>
            </a:pPr>
            <a:r>
              <a:rPr lang="en-US" sz="750" dirty="0">
                <a:latin typeface="Arial"/>
                <a:ea typeface="Arial"/>
              </a:rPr>
              <a:t>Maslow, A.H. (1943). A Theory of Human Motivation. </a:t>
            </a:r>
            <a:r>
              <a:rPr lang="en-US" sz="750" i="1" dirty="0">
                <a:latin typeface="Arial"/>
                <a:ea typeface="Arial"/>
              </a:rPr>
              <a:t>Psychological Review</a:t>
            </a:r>
            <a:r>
              <a:rPr lang="en-US" sz="750" dirty="0">
                <a:latin typeface="Arial"/>
                <a:ea typeface="Arial"/>
              </a:rPr>
              <a:t>, [online] 50(4), pp.370–396. </a:t>
            </a:r>
            <a:r>
              <a:rPr lang="en-US" sz="750" dirty="0" err="1">
                <a:latin typeface="Arial"/>
                <a:ea typeface="Arial"/>
              </a:rPr>
              <a:t>doi:https</a:t>
            </a:r>
            <a:r>
              <a:rPr lang="en-US" sz="750" dirty="0">
                <a:latin typeface="Arial"/>
                <a:ea typeface="Arial"/>
              </a:rPr>
              <a:t>://doi.org/10.1037/h0054346.</a:t>
            </a:r>
          </a:p>
          <a:p>
            <a:pPr algn="just">
              <a:lnSpc>
                <a:spcPct val="150000"/>
              </a:lnSpc>
              <a:spcAft>
                <a:spcPts val="1200"/>
              </a:spcAft>
            </a:pPr>
            <a:r>
              <a:rPr lang="en-US" sz="750" dirty="0">
                <a:latin typeface="Arial"/>
                <a:ea typeface="Arial"/>
              </a:rPr>
              <a:t>Taormina, R.J. and </a:t>
            </a:r>
            <a:r>
              <a:rPr lang="en-US" sz="750" dirty="0" err="1">
                <a:latin typeface="Arial"/>
                <a:ea typeface="Arial"/>
              </a:rPr>
              <a:t>Gao</a:t>
            </a:r>
            <a:r>
              <a:rPr lang="en-US" sz="750" dirty="0">
                <a:latin typeface="Arial"/>
                <a:ea typeface="Arial"/>
              </a:rPr>
              <a:t>, J.H. (2013). Maslow and the Motivation hierarchy: Measuring Satisfaction of the Needs. </a:t>
            </a:r>
            <a:r>
              <a:rPr lang="en-US" sz="750" i="1" dirty="0">
                <a:latin typeface="Arial"/>
                <a:ea typeface="Arial"/>
              </a:rPr>
              <a:t>The American Journal of Psychology</a:t>
            </a:r>
            <a:r>
              <a:rPr lang="en-US" sz="750" dirty="0">
                <a:latin typeface="Arial"/>
                <a:ea typeface="Arial"/>
              </a:rPr>
              <a:t>, [online] 126(2), pp.155–177. </a:t>
            </a:r>
            <a:r>
              <a:rPr lang="en-US" sz="750" dirty="0" err="1">
                <a:latin typeface="Arial"/>
                <a:ea typeface="Arial"/>
              </a:rPr>
              <a:t>doi:https</a:t>
            </a:r>
            <a:r>
              <a:rPr lang="en-US" sz="750" dirty="0">
                <a:latin typeface="Arial"/>
                <a:ea typeface="Arial"/>
              </a:rPr>
              <a:t>://doi.org/10.5406/amerjpsyc.126.2.0155.</a:t>
            </a:r>
          </a:p>
          <a:p>
            <a:pPr algn="just">
              <a:lnSpc>
                <a:spcPct val="150000"/>
              </a:lnSpc>
            </a:pPr>
            <a:r>
              <a:rPr lang="en-US" sz="750" dirty="0" err="1">
                <a:latin typeface="Arial"/>
                <a:ea typeface="Arial"/>
              </a:rPr>
              <a:t>Yurdakul</a:t>
            </a:r>
            <a:r>
              <a:rPr lang="en-US" sz="750" dirty="0">
                <a:latin typeface="Arial"/>
                <a:ea typeface="Arial"/>
              </a:rPr>
              <a:t>, G. and </a:t>
            </a:r>
            <a:r>
              <a:rPr lang="en-US" sz="750" dirty="0" err="1">
                <a:latin typeface="Arial"/>
                <a:ea typeface="Arial"/>
              </a:rPr>
              <a:t>Arar</a:t>
            </a:r>
            <a:r>
              <a:rPr lang="en-US" sz="750" dirty="0">
                <a:latin typeface="Arial"/>
                <a:ea typeface="Arial"/>
              </a:rPr>
              <a:t>, T. (2023). Revisiting Maslow’s hierarchy of needs: Is it still universal content? </a:t>
            </a:r>
            <a:r>
              <a:rPr lang="en-US" sz="750" i="1" dirty="0">
                <a:latin typeface="Arial"/>
                <a:ea typeface="Arial"/>
              </a:rPr>
              <a:t>Journal of Human Behavior in the Social Environment</a:t>
            </a:r>
            <a:r>
              <a:rPr lang="en-US" sz="750" dirty="0">
                <a:latin typeface="Arial"/>
                <a:ea typeface="Arial"/>
              </a:rPr>
              <a:t>, [online] 33(8), pp.1–28. </a:t>
            </a:r>
            <a:r>
              <a:rPr lang="en-US" sz="750" dirty="0" err="1">
                <a:latin typeface="Arial"/>
                <a:ea typeface="Arial"/>
              </a:rPr>
              <a:t>doi:https</a:t>
            </a:r>
            <a:r>
              <a:rPr lang="en-US" sz="750" dirty="0">
                <a:latin typeface="Arial"/>
                <a:ea typeface="Arial"/>
              </a:rPr>
              <a:t>://doi.org/10.1080/10911359.2023.2177227.</a:t>
            </a:r>
            <a:endParaRPr lang="en-US" sz="75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857357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1628800"/>
            <a:ext cx="5173588" cy="34134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67561364"/>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1643</Words>
  <PresentationFormat>On-screen Show (4:3)</PresentationFormat>
  <Paragraphs>63</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2013-09-29T15:04:22Z</dcterms:created>
  <dcterms:modified xsi:type="dcterms:W3CDTF">2023-10-19T14:19:57Z</dcterms:modified>
</cp:coreProperties>
</file>