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08"/>
    <p:restoredTop sz="81386"/>
  </p:normalViewPr>
  <p:slideViewPr>
    <p:cSldViewPr snapToGrid="0" snapToObjects="1">
      <p:cViewPr varScale="1">
        <p:scale>
          <a:sx n="89" d="100"/>
          <a:sy n="89" d="100"/>
        </p:scale>
        <p:origin x="148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03C97-4289-F540-8658-437FB2356794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3397E-5ED9-DC4D-B041-AFF18D7CA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553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00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51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80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F13E-E1DA-F441-A496-E8C86867AA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FA11-06ED-E64B-96ED-794788B82D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E27D3-2E3A-694A-8C33-7BFB5EC5B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BC708-86C8-A44E-97D7-4828D5662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C814E3-DB60-CA48-8CFD-ADB7983E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070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C255-3681-6946-AC11-03CD9BCFF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F1DB2-BB4A-DB4B-A9A0-D83BD356D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FAD45-6394-6B40-8FAE-4B60D05C4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CD47E-3445-9C4D-A3D5-EC24998A0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083ED-0D26-8D4C-9862-D5C83CE4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931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0C884-6404-764F-8D29-DBC3C474C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AA9014-F162-1341-BE1D-CC67782C1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75329-567B-B544-845B-2BC774C3E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B4C97-0CD2-9A42-8DEE-64E9A8492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F68A5-B56D-484E-9AAE-4A3F1C21A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344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B0C93-C385-204A-B3CD-0DB7BAE85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D32BC-5372-C54C-8C4B-9F6E571F0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6DAC5-FB19-0F48-A00D-60B78C7D75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5DE83E-3A9B-A240-89AA-7AF906AB0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7A1BE-523C-3445-A249-BE7BF8149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6B76D-0C69-BA48-B9C0-CC4633038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621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378D-443A-C044-A216-B84B3D336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E33FAF-5971-B445-8DB9-7402A44D8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79D053-61BE-904F-82FC-AF49CD5FD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E9F185-F97E-C345-99F6-81BB0EEF03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23D431-7C6A-C142-98B5-4472DBE1D7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34689-CC70-0F4A-B408-08B30ED53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625E7F-D689-7445-BFB9-E1BAF0D2E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3A0C83-54A9-AC4C-B116-9D8CED829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33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5A49B-931A-2F4C-BF37-0CF14384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CF4081-606E-7547-A28A-B9E636C67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B25495-50F0-B643-A835-D03916776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39D72-AAAA-6647-8EB6-619E669C8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27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40087-FD17-2647-A834-1AD17BD3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AE1BD5-193D-074B-9160-A35F2D147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AB0A7-09F2-8E42-A6A6-042B3A7C8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73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26164-D088-5D4B-B6C7-A3D4705CD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0A1D1-1443-F24F-9AE0-FEC8D7D0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594E3-3646-AC42-9356-B06E33CB5C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FF42-08C6-6440-BC76-416B6477D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921E0-B863-BA4B-BA5D-8CE955EFF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FE6E8-6180-714C-B710-457765690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34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E2B20-2C31-074A-9D13-50E5E3F1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DD892E-92A0-F84E-9D99-80FB6F5084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527C9-4C4D-0240-8718-339B90920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DC7CB-0BBF-F648-B59C-B71A6F58C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FCEA3-5DD4-2A4C-8081-B75B1B626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DDF7F4-E24B-DD41-902D-43B517140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97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88322-3576-2D44-87A1-BA86E2894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31E5F0-CA9C-DC49-96D8-066B4D37A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708AD-56C2-AB40-B6AF-0B981FAC1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DF608-5C8C-CD40-AED4-E5E239E56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E6C70-C928-AD42-B40A-0E35A9955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160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B2BE3-3DD2-CF4F-A059-18CF416D87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EC607B-38F4-6647-A2AB-DB547F4FA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03B8D-03C5-9D46-BA56-6E87E443A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FA854-AC41-6848-A53E-34C10640D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EE1A82-D9E1-FD40-ACA4-98E1F2129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113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93A85A-8A13-D74A-B9A7-23B886736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8173B-CB54-424A-9523-AED5BBABF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28A98-B589-4C4E-A890-BACEBB06C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F431-C348-794B-81C3-5EC236379CB3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8F72E-9069-D74B-AAF7-779051147F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683B6-7491-794F-8CFB-E447068177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A3314-4AD6-6B4B-9D89-EC7E130CD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492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mailto:r.Lloyd@uwtsd.ac.uk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mailto:r.lloyd@uwtsd.ac.uk" TargetMode="External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error in the UK: Timeline of attacks | UK News | Sky News">
            <a:extLst>
              <a:ext uri="{FF2B5EF4-FFF2-40B4-BE49-F238E27FC236}">
                <a16:creationId xmlns:a16="http://schemas.microsoft.com/office/drawing/2014/main" id="{7C971DD8-D78C-7149-9175-CE272AD755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b="16121"/>
          <a:stretch/>
        </p:blipFill>
        <p:spPr bwMode="auto">
          <a:xfrm>
            <a:off x="4267201" y="10"/>
            <a:ext cx="7924800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reatham terrorism attack police investigated for 'dangerous driving' | UK  news | The Guardian">
            <a:extLst>
              <a:ext uri="{FF2B5EF4-FFF2-40B4-BE49-F238E27FC236}">
                <a16:creationId xmlns:a16="http://schemas.microsoft.com/office/drawing/2014/main" id="{D7BAE6FA-95FA-4941-8EB3-BA2E51F734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" r="2" b="24386"/>
          <a:stretch/>
        </p:blipFill>
        <p:spPr bwMode="auto">
          <a:xfrm>
            <a:off x="4650916" y="3474720"/>
            <a:ext cx="7555832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1" name="Freeform: Shape 74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829E1-5C3B-D940-9D2B-25AE62AB1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216" y="2029897"/>
            <a:ext cx="3992700" cy="3877197"/>
          </a:xfrm>
        </p:spPr>
        <p:txBody>
          <a:bodyPr>
            <a:normAutofit fontScale="90000"/>
          </a:bodyPr>
          <a:lstStyle/>
          <a:p>
            <a:pPr algn="l">
              <a:spcAft>
                <a:spcPts val="600"/>
              </a:spcAft>
            </a:pPr>
            <a:r>
              <a:rPr lang="en-US" sz="4400" cap="all" dirty="0">
                <a:latin typeface="Arial Rounded MT Bold" panose="020F0704030504030204" pitchFamily="34" charset="77"/>
              </a:rPr>
              <a:t>Croeso 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Welcome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br>
              <a:rPr lang="en-US" sz="4400" cap="all" dirty="0">
                <a:latin typeface="Arial Rounded MT Bold" panose="020F0704030504030204" pitchFamily="34" charset="77"/>
              </a:rPr>
            </a:b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BMPL5002</a:t>
            </a:r>
            <a:br>
              <a:rPr lang="en-US" sz="4400" cap="all" dirty="0">
                <a:latin typeface="Arial Rounded MT Bold" panose="020F0704030504030204" pitchFamily="34" charset="77"/>
              </a:rPr>
            </a:br>
            <a:r>
              <a:rPr lang="en-US" sz="4400" cap="all" dirty="0">
                <a:latin typeface="Arial Rounded MT Bold" panose="020F0704030504030204" pitchFamily="34" charset="77"/>
              </a:rPr>
              <a:t>Policing Terrorism </a:t>
            </a:r>
            <a:br>
              <a:rPr lang="en-US" sz="4400" cap="all" dirty="0"/>
            </a:br>
            <a:br>
              <a:rPr lang="en-US" sz="4400" cap="all" dirty="0"/>
            </a:br>
            <a:br>
              <a:rPr lang="en-US" sz="1800" cap="all" dirty="0"/>
            </a:br>
            <a:r>
              <a:rPr lang="en-US" sz="1600" cap="all" dirty="0">
                <a:latin typeface="Arial Rounded MT Bold" panose="020F0704030504030204" pitchFamily="34" charset="77"/>
              </a:rPr>
              <a:t>L</a:t>
            </a:r>
            <a:r>
              <a:rPr lang="en-US" sz="1600" dirty="0">
                <a:latin typeface="Arial Rounded MT Bold" panose="020F0704030504030204" pitchFamily="34" charset="77"/>
              </a:rPr>
              <a:t>ecturer: Rhiannon Lloyd</a:t>
            </a:r>
            <a:br>
              <a:rPr lang="en-US" sz="1600" dirty="0">
                <a:latin typeface="Arial Rounded MT Bold" panose="020F0704030504030204" pitchFamily="34" charset="77"/>
              </a:rPr>
            </a:br>
            <a:r>
              <a:rPr lang="en-US" sz="1600" dirty="0">
                <a:latin typeface="Arial Rounded MT Bold" panose="020F0704030504030204" pitchFamily="34" charset="77"/>
              </a:rPr>
              <a:t>Email: </a:t>
            </a:r>
            <a:r>
              <a:rPr lang="en-US" sz="1600" dirty="0">
                <a:latin typeface="Arial Rounded MT Bold" panose="020F0704030504030204" pitchFamily="34" charset="77"/>
                <a:hlinkClick r:id="rId6"/>
              </a:rPr>
              <a:t>r.lloyd@uwtsd.ac.uk</a:t>
            </a:r>
            <a:r>
              <a:rPr lang="en-US" sz="1600" dirty="0">
                <a:latin typeface="Arial Rounded MT Bold" panose="020F0704030504030204" pitchFamily="34" charset="77"/>
              </a:rPr>
              <a:t>  </a:t>
            </a:r>
            <a:endParaRPr lang="en-GB" sz="4400" dirty="0">
              <a:latin typeface="Arial Rounded MT Bold" panose="020F0704030504030204" pitchFamily="34" charset="77"/>
            </a:endParaRPr>
          </a:p>
        </p:txBody>
      </p:sp>
      <p:pic>
        <p:nvPicPr>
          <p:cNvPr id="5" name="Audio Recording 22 Sep 2021 at 13:01:29" descr="Audio Recording 22 Sep 2021 at 13:01:29">
            <a:hlinkClick r:id="" action="ppaction://media"/>
            <a:extLst>
              <a:ext uri="{FF2B5EF4-FFF2-40B4-BE49-F238E27FC236}">
                <a16:creationId xmlns:a16="http://schemas.microsoft.com/office/drawing/2014/main" id="{756D370E-2408-D14B-A3A1-B5FFA511CF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65003" y="243681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50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AF8B089-1A89-B347-9F88-80484B457B07}"/>
              </a:ext>
            </a:extLst>
          </p:cNvPr>
          <p:cNvSpPr/>
          <p:nvPr/>
        </p:nvSpPr>
        <p:spPr>
          <a:xfrm>
            <a:off x="9154136" y="2383480"/>
            <a:ext cx="2204426" cy="1973010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1D843D8-4696-C542-B039-740568C5D4E7}"/>
              </a:ext>
            </a:extLst>
          </p:cNvPr>
          <p:cNvSpPr/>
          <p:nvPr/>
        </p:nvSpPr>
        <p:spPr>
          <a:xfrm>
            <a:off x="9154136" y="4558854"/>
            <a:ext cx="2204426" cy="1895925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CAED706-1BAE-4F46-AAF3-9109CB65E897}"/>
              </a:ext>
            </a:extLst>
          </p:cNvPr>
          <p:cNvSpPr/>
          <p:nvPr/>
        </p:nvSpPr>
        <p:spPr>
          <a:xfrm>
            <a:off x="9154136" y="242759"/>
            <a:ext cx="2204426" cy="1945453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Course Structure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383512"/>
              </p:ext>
            </p:extLst>
          </p:nvPr>
        </p:nvGraphicFramePr>
        <p:xfrm>
          <a:off x="158496" y="1614108"/>
          <a:ext cx="8107680" cy="5045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Pre-recorded </a:t>
                      </a:r>
                      <a:r>
                        <a:rPr lang="en-GB" sz="2000" u="sng" dirty="0"/>
                        <a:t>Lecture</a:t>
                      </a:r>
                      <a:br>
                        <a:rPr lang="en-GB" sz="2000" dirty="0"/>
                      </a:br>
                      <a:r>
                        <a:rPr lang="en-GB" sz="2000" dirty="0"/>
                        <a:t>for the following week</a:t>
                      </a:r>
                      <a:br>
                        <a:rPr lang="en-GB" sz="2000" dirty="0"/>
                      </a:b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Moodle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After 09:00hrs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u="sng" dirty="0"/>
                        <a:t>Tutorial</a:t>
                      </a:r>
                    </a:p>
                    <a:p>
                      <a:pPr algn="ctr"/>
                      <a:br>
                        <a:rPr lang="en-GB" sz="2000" dirty="0"/>
                      </a:br>
                      <a:r>
                        <a:rPr lang="en-GB" sz="20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Microsoft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13:00hrs-14:00hrs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u="sng" dirty="0"/>
                        <a:t>Workshop</a:t>
                      </a:r>
                      <a:br>
                        <a:rPr lang="en-GB" sz="2000" dirty="0"/>
                      </a:b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Campus  (AS501)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12:00hrs-14:00hrs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357457"/>
                  </a:ext>
                </a:extLst>
              </a:tr>
            </a:tbl>
          </a:graphicData>
        </a:graphic>
      </p:graphicFrame>
      <p:pic>
        <p:nvPicPr>
          <p:cNvPr id="2050" name="Picture 2" descr="Moodle (@moodle) | Twitter">
            <a:extLst>
              <a:ext uri="{FF2B5EF4-FFF2-40B4-BE49-F238E27FC236}">
                <a16:creationId xmlns:a16="http://schemas.microsoft.com/office/drawing/2014/main" id="{77820F2F-62D7-6A46-96C9-F29060AC0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0729" y="572369"/>
            <a:ext cx="1283816" cy="128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Teams - Wikipedia">
            <a:extLst>
              <a:ext uri="{FF2B5EF4-FFF2-40B4-BE49-F238E27FC236}">
                <a16:creationId xmlns:a16="http://schemas.microsoft.com/office/drawing/2014/main" id="{8D0CC6C7-5A62-D947-922A-7030CC91E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6640" y="2763522"/>
            <a:ext cx="1307593" cy="121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4,770 Lecture room Vector Images, Lecture room Illustrations | Depositphotos">
            <a:extLst>
              <a:ext uri="{FF2B5EF4-FFF2-40B4-BE49-F238E27FC236}">
                <a16:creationId xmlns:a16="http://schemas.microsoft.com/office/drawing/2014/main" id="{AF7810AD-F8BD-F346-8984-7FA3E0D00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9577" y="4816888"/>
            <a:ext cx="1393544" cy="137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2 Sep 2021 at 13:06:27" descr="Audio Recording 22 Sep 2021 at 13:06:27">
            <a:hlinkClick r:id="" action="ppaction://media"/>
            <a:extLst>
              <a:ext uri="{FF2B5EF4-FFF2-40B4-BE49-F238E27FC236}">
                <a16:creationId xmlns:a16="http://schemas.microsoft.com/office/drawing/2014/main" id="{8CA7FDA7-5183-934F-A66C-E32E92FA4A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03913" y="4213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19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5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02" name="Picture 6" descr="Critical thinking - Research &amp; Learning Online">
            <a:extLst>
              <a:ext uri="{FF2B5EF4-FFF2-40B4-BE49-F238E27FC236}">
                <a16:creationId xmlns:a16="http://schemas.microsoft.com/office/drawing/2014/main" id="{FBB7BBB0-15CF-1D40-A879-7EF005EA06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0"/>
          <a:stretch/>
        </p:blipFill>
        <p:spPr bwMode="auto">
          <a:xfrm>
            <a:off x="8498481" y="3202257"/>
            <a:ext cx="3707216" cy="3568569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Arc 8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07EEE9-070E-C943-82BC-F6B70065F4F9}"/>
              </a:ext>
            </a:extLst>
          </p:cNvPr>
          <p:cNvSpPr/>
          <p:nvPr/>
        </p:nvSpPr>
        <p:spPr>
          <a:xfrm>
            <a:off x="4667250" y="1854314"/>
            <a:ext cx="5462586" cy="383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 hangingPunct="0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7" name="Pentagon 16">
            <a:extLst>
              <a:ext uri="{FF2B5EF4-FFF2-40B4-BE49-F238E27FC236}">
                <a16:creationId xmlns:a16="http://schemas.microsoft.com/office/drawing/2014/main" id="{AD2BFBD8-702A-F64A-BADE-3AA97597A041}"/>
              </a:ext>
            </a:extLst>
          </p:cNvPr>
          <p:cNvSpPr/>
          <p:nvPr/>
        </p:nvSpPr>
        <p:spPr>
          <a:xfrm>
            <a:off x="140563" y="276980"/>
            <a:ext cx="5555731" cy="1202577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FC0DD4-CA9B-4E46-ABC3-46B614599EC2}"/>
              </a:ext>
            </a:extLst>
          </p:cNvPr>
          <p:cNvSpPr txBox="1"/>
          <p:nvPr/>
        </p:nvSpPr>
        <p:spPr>
          <a:xfrm>
            <a:off x="265955" y="548366"/>
            <a:ext cx="46577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Aims</a:t>
            </a:r>
            <a:endParaRPr lang="en-GB" sz="36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D8FAA61-3855-7646-B5E4-67BBB98A12CB}"/>
              </a:ext>
            </a:extLst>
          </p:cNvPr>
          <p:cNvSpPr/>
          <p:nvPr/>
        </p:nvSpPr>
        <p:spPr>
          <a:xfrm>
            <a:off x="187135" y="2136385"/>
            <a:ext cx="33297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What is terrorism? </a:t>
            </a:r>
            <a:endParaRPr lang="en-GB" sz="2400" b="1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21D4267-B2EB-DA42-A0AF-FD39811721BF}"/>
              </a:ext>
            </a:extLst>
          </p:cNvPr>
          <p:cNvSpPr/>
          <p:nvPr/>
        </p:nvSpPr>
        <p:spPr>
          <a:xfrm>
            <a:off x="140563" y="3379895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Why people use terrorism as a political, religious or ideological tool? </a:t>
            </a:r>
            <a:endParaRPr lang="en-GB" sz="24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891179-BFC3-7246-AE93-4EEA149F231A}"/>
              </a:ext>
            </a:extLst>
          </p:cNvPr>
          <p:cNvSpPr/>
          <p:nvPr/>
        </p:nvSpPr>
        <p:spPr>
          <a:xfrm>
            <a:off x="120690" y="4887396"/>
            <a:ext cx="679240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2400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3. What is the role and responsibilities of the police when dealing with terrorist events?</a:t>
            </a:r>
          </a:p>
        </p:txBody>
      </p:sp>
      <p:pic>
        <p:nvPicPr>
          <p:cNvPr id="4106" name="Picture 10" descr="Suspected far-right terrorist in Leeds charged with series of offences |  The Independent | The Independent">
            <a:extLst>
              <a:ext uri="{FF2B5EF4-FFF2-40B4-BE49-F238E27FC236}">
                <a16:creationId xmlns:a16="http://schemas.microsoft.com/office/drawing/2014/main" id="{7DF6651C-3109-C04E-B8BA-E1AA0DFE1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272788"/>
            <a:ext cx="2994352" cy="2214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Easy Ways to Boost Children's Critical Thinking Abilities | Resilient  Educator">
            <a:extLst>
              <a:ext uri="{FF2B5EF4-FFF2-40B4-BE49-F238E27FC236}">
                <a16:creationId xmlns:a16="http://schemas.microsoft.com/office/drawing/2014/main" id="{88A66F6B-7A2C-1444-B8B1-843AA35CB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" r="16516" b="1"/>
          <a:stretch/>
        </p:blipFill>
        <p:spPr bwMode="auto">
          <a:xfrm>
            <a:off x="7929563" y="116223"/>
            <a:ext cx="4139170" cy="3006424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2 Sep 2021 at 14:36:14" descr="Audio Recording 22 Sep 2021 at 14:36:14">
            <a:hlinkClick r:id="" action="ppaction://media"/>
            <a:extLst>
              <a:ext uri="{FF2B5EF4-FFF2-40B4-BE49-F238E27FC236}">
                <a16:creationId xmlns:a16="http://schemas.microsoft.com/office/drawing/2014/main" id="{B8D80291-8B0A-D941-B8B4-E670B13C2E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312835" y="4501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19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8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924561D-756D-410B-973A-E68C2552C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77AF0971-0074-4E4E-9318-C1990C6FF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0849707A-24B1-45E4-8493-5DC15C57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E0FFD705-F03C-46B0-ABB9-3C24E093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520B12C0-88D0-4F6F-9F29-38E4D1D61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DEDD5A45-3641-4FE7-8375-EECF2DC9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89BF55CA-60FC-479D-A85E-48626FC1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5AFBE5BF-E87A-408F-BBBD-44C3D04C0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1C27CF92-D148-45C8-88B6-F450B63DF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51CA2232-D147-480C-B1EE-665EE6ACC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7E67D92D-1CA9-43CE-8150-DF504F2BF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7B273169-B674-4C50-A14D-A943B997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DF6183FA-653E-4533-9A0B-D249EC0B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A82EFE58-AAB0-4925-A176-6FF36BF87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3122AE75-4DBB-4E14-B0CA-DD1EAD89C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4ED7E672-90FC-4E8C-9C43-3AAE391C6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A5C0019E-5136-4C5E-A223-1E1717FD4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29705F60-CFE6-47C5-96E5-05E7731F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090E047C-18BC-4180-8D10-9F18F517B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A153194A-C8B1-46DB-9C6B-9847B06FA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5C0235EA-4E98-43EA-9AAE-2BD893DEA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Why You Need to Check for Understanding - Executive Leadership Consulting">
            <a:extLst>
              <a:ext uri="{FF2B5EF4-FFF2-40B4-BE49-F238E27FC236}">
                <a16:creationId xmlns:a16="http://schemas.microsoft.com/office/drawing/2014/main" id="{903DB86B-A591-F64E-A648-B276D5B41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7136" y="248821"/>
            <a:ext cx="5131811" cy="298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650"/>
            <a:ext cx="606972" cy="362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Streatham terror attack: Metropolitan Police Counter Terrorism Command  leading investigation - MyLondon">
            <a:extLst>
              <a:ext uri="{FF2B5EF4-FFF2-40B4-BE49-F238E27FC236}">
                <a16:creationId xmlns:a16="http://schemas.microsoft.com/office/drawing/2014/main" id="{A172D318-ACF4-1749-A87E-3712AC70F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3740" y="3482471"/>
            <a:ext cx="4698603" cy="3126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Pentagon 31">
            <a:extLst>
              <a:ext uri="{FF2B5EF4-FFF2-40B4-BE49-F238E27FC236}">
                <a16:creationId xmlns:a16="http://schemas.microsoft.com/office/drawing/2014/main" id="{7B26F746-D8DD-B349-9B59-4A1E430B6CD2}"/>
              </a:ext>
            </a:extLst>
          </p:cNvPr>
          <p:cNvSpPr/>
          <p:nvPr/>
        </p:nvSpPr>
        <p:spPr>
          <a:xfrm>
            <a:off x="158391" y="246888"/>
            <a:ext cx="6799622" cy="1202577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85" y="-1926562"/>
            <a:ext cx="4484335" cy="30723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Learning Outcomes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521656-D0DB-BE4C-AA80-4824D8D74FBE}"/>
              </a:ext>
            </a:extLst>
          </p:cNvPr>
          <p:cNvSpPr/>
          <p:nvPr/>
        </p:nvSpPr>
        <p:spPr>
          <a:xfrm>
            <a:off x="881838" y="2188361"/>
            <a:ext cx="5131811" cy="42704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Complexities involved in defining terror, terrorists, terrorism, as well as emergencies.</a:t>
            </a:r>
            <a:b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The police role in combatting terrorism </a:t>
            </a: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 hangingPunct="0">
              <a:lnSpc>
                <a:spcPct val="115000"/>
              </a:lnSpc>
              <a:spcAft>
                <a:spcPts val="600"/>
              </a:spcAft>
            </a:pPr>
            <a:endParaRPr lang="en-GB" dirty="0">
              <a:latin typeface="Arial Rounded MT Bold" panose="020F0704030504030204" pitchFamily="34" charset="77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fontAlgn="base" hangingPunct="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 Rounded MT Bold" panose="020F0704030504030204" pitchFamily="34" charset="77"/>
                <a:ea typeface="Times New Roman" panose="02020603050405020304" pitchFamily="18" charset="0"/>
                <a:cs typeface="Times New Roman" panose="02020603050405020304" pitchFamily="18" charset="0"/>
              </a:rPr>
              <a:t>Legislation, strategies, policy and the multi-agency public service response to civil and terrorism threats in the United Kingdom.</a:t>
            </a:r>
            <a:endParaRPr lang="en-GB" dirty="0">
              <a:latin typeface="Arial Rounded MT Bold" panose="020F0704030504030204" pitchFamily="34" charset="77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B9F73E67-0E91-104A-B5AF-1FA184BE0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alphaModFix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7375" y="2188361"/>
            <a:ext cx="1895059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81E749-FFC4-5842-971C-B5838B9A6C93}"/>
              </a:ext>
            </a:extLst>
          </p:cNvPr>
          <p:cNvSpPr txBox="1"/>
          <p:nvPr/>
        </p:nvSpPr>
        <p:spPr>
          <a:xfrm>
            <a:off x="9729788" y="2843213"/>
            <a:ext cx="15591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Bradley Hand" pitchFamily="2" charset="77"/>
              </a:rPr>
              <a:t>Please read the module handbook </a:t>
            </a:r>
          </a:p>
        </p:txBody>
      </p:sp>
      <p:pic>
        <p:nvPicPr>
          <p:cNvPr id="8" name="Audio Recording 22 Sep 2021 at 14:44:57" descr="Audio Recording 22 Sep 2021 at 14:44:57">
            <a:hlinkClick r:id="" action="ppaction://media"/>
            <a:extLst>
              <a:ext uri="{FF2B5EF4-FFF2-40B4-BE49-F238E27FC236}">
                <a16:creationId xmlns:a16="http://schemas.microsoft.com/office/drawing/2014/main" id="{8D3AB79B-D6C8-E546-B3D5-E8362518FC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918885" y="4417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10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4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Assessments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5DB2B9-F9E0-224B-92BC-B8FE901AA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831842"/>
              </p:ext>
            </p:extLst>
          </p:nvPr>
        </p:nvGraphicFramePr>
        <p:xfrm>
          <a:off x="158496" y="2025142"/>
          <a:ext cx="8107680" cy="34298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Volume  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Submission Date </a:t>
                      </a:r>
                      <a:br>
                        <a:rPr lang="en-GB" sz="2000" dirty="0">
                          <a:latin typeface="Arial Rounded MT Bold" panose="020F0704030504030204" pitchFamily="34" charset="77"/>
                        </a:rPr>
                      </a:br>
                      <a:endParaRPr lang="en-GB" sz="2000" dirty="0">
                        <a:latin typeface="Arial Rounded MT Bold" panose="020F0704030504030204" pitchFamily="34" charset="77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Assessment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Written assignment (50%)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Friday 5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November 2021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Assessment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Written assignment (50%)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Friday 7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January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</a:tbl>
          </a:graphicData>
        </a:graphic>
      </p:graphicFrame>
      <p:pic>
        <p:nvPicPr>
          <p:cNvPr id="8194" name="Picture 2" descr="Abstract Submission Deadline - Blue Date Icon Png - 770x656 PNG Download -  PNGkit">
            <a:extLst>
              <a:ext uri="{FF2B5EF4-FFF2-40B4-BE49-F238E27FC236}">
                <a16:creationId xmlns:a16="http://schemas.microsoft.com/office/drawing/2014/main" id="{8C66EEFE-EFB6-AA49-908A-9302665A7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425" y="312417"/>
            <a:ext cx="300990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Sticky Notes Png Image - Blue Sticky Note Png, Transparent Png -  kindpng">
            <a:extLst>
              <a:ext uri="{FF2B5EF4-FFF2-40B4-BE49-F238E27FC236}">
                <a16:creationId xmlns:a16="http://schemas.microsoft.com/office/drawing/2014/main" id="{855C91FD-DE5E-A447-970C-3E9F0ECC53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425" y="3257550"/>
            <a:ext cx="3009900" cy="26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DCC9D3-6F83-5249-A73E-10736EE62F0D}"/>
              </a:ext>
            </a:extLst>
          </p:cNvPr>
          <p:cNvSpPr txBox="1"/>
          <p:nvPr/>
        </p:nvSpPr>
        <p:spPr>
          <a:xfrm>
            <a:off x="8989219" y="3740071"/>
            <a:ext cx="2500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1"/>
                </a:solidFill>
                <a:latin typeface="Bradley Hand" pitchFamily="2" charset="77"/>
              </a:rPr>
              <a:t>Please </a:t>
            </a:r>
            <a:r>
              <a:rPr lang="en-GB" sz="2400" dirty="0">
                <a:solidFill>
                  <a:schemeClr val="bg1"/>
                </a:solidFill>
                <a:latin typeface="Bradley Hand" pitchFamily="2" charset="77"/>
              </a:rPr>
              <a:t>r</a:t>
            </a:r>
            <a:r>
              <a:rPr lang="en-GB" sz="2400">
                <a:solidFill>
                  <a:schemeClr val="bg1"/>
                </a:solidFill>
                <a:latin typeface="Bradley Hand" pitchFamily="2" charset="77"/>
              </a:rPr>
              <a:t>ead </a:t>
            </a:r>
            <a:r>
              <a:rPr lang="en-GB" sz="2400" dirty="0">
                <a:solidFill>
                  <a:schemeClr val="bg1"/>
                </a:solidFill>
                <a:latin typeface="Bradley Hand" pitchFamily="2" charset="77"/>
              </a:rPr>
              <a:t>Assessment Sheets on Moodle</a:t>
            </a:r>
          </a:p>
        </p:txBody>
      </p:sp>
      <p:pic>
        <p:nvPicPr>
          <p:cNvPr id="7" name="Audio Recording 22 Sep 2021 at 13:21:26" descr="Audio Recording 22 Sep 2021 at 13:21:26">
            <a:hlinkClick r:id="" action="ppaction://media"/>
            <a:extLst>
              <a:ext uri="{FF2B5EF4-FFF2-40B4-BE49-F238E27FC236}">
                <a16:creationId xmlns:a16="http://schemas.microsoft.com/office/drawing/2014/main" id="{8C44F71C-DE65-3B42-983D-F2FB033611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60900" y="4416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94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 descr="Icon Note Taking Stock Illustrations – 253 Icon Note Taking Stock  Illustrations, Vectors &amp; Clipart - Dreamstime">
            <a:extLst>
              <a:ext uri="{FF2B5EF4-FFF2-40B4-BE49-F238E27FC236}">
                <a16:creationId xmlns:a16="http://schemas.microsoft.com/office/drawing/2014/main" id="{C6DF371F-33EB-604A-BCE5-B42752007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8720" y="1586021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Silent Mode PNG Images, Silent Mode Clipart Free Download">
            <a:extLst>
              <a:ext uri="{FF2B5EF4-FFF2-40B4-BE49-F238E27FC236}">
                <a16:creationId xmlns:a16="http://schemas.microsoft.com/office/drawing/2014/main" id="{BD80A7C3-9D74-2946-BB49-327E71DD50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 r="2" b="2"/>
          <a:stretch/>
        </p:blipFill>
        <p:spPr bwMode="auto">
          <a:xfrm>
            <a:off x="368720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Advice That Every Student Entrepreneur Needs to Hear">
            <a:extLst>
              <a:ext uri="{FF2B5EF4-FFF2-40B4-BE49-F238E27FC236}">
                <a16:creationId xmlns:a16="http://schemas.microsoft.com/office/drawing/2014/main" id="{50C88EE0-A420-0042-8429-2ABA72FB31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62" r="27576" b="-3"/>
          <a:stretch/>
        </p:blipFill>
        <p:spPr bwMode="auto">
          <a:xfrm>
            <a:off x="3257883" y="1697679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Blue Laptop Icon Clip Art at Clker.com - vector clip art online, royalty  free &amp; public domain">
            <a:extLst>
              <a:ext uri="{FF2B5EF4-FFF2-40B4-BE49-F238E27FC236}">
                <a16:creationId xmlns:a16="http://schemas.microsoft.com/office/drawing/2014/main" id="{70D1904C-2DAB-B74E-8B74-98F5C6A17C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344647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entagon 23">
            <a:extLst>
              <a:ext uri="{FF2B5EF4-FFF2-40B4-BE49-F238E27FC236}">
                <a16:creationId xmlns:a16="http://schemas.microsoft.com/office/drawing/2014/main" id="{0389BE4B-74BD-9C40-A846-DFE50F58A776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08AFB5-7FC4-004D-9FD8-16F90E26DAA0}"/>
              </a:ext>
            </a:extLst>
          </p:cNvPr>
          <p:cNvSpPr txBox="1"/>
          <p:nvPr/>
        </p:nvSpPr>
        <p:spPr>
          <a:xfrm>
            <a:off x="442912" y="599764"/>
            <a:ext cx="4672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Remember...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E993B-D80C-684A-B35C-A07F2B9619FB}"/>
              </a:ext>
            </a:extLst>
          </p:cNvPr>
          <p:cNvSpPr txBox="1"/>
          <p:nvPr/>
        </p:nvSpPr>
        <p:spPr>
          <a:xfrm>
            <a:off x="6644640" y="5997331"/>
            <a:ext cx="7059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 Rounded MT Bold" panose="020F0704030504030204" pitchFamily="34" charset="77"/>
              </a:rPr>
              <a:t>Mwynhau! Enjoy!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628ADB9D-9526-7342-9E9C-2D0384A348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7074" y="2254999"/>
            <a:ext cx="5966206" cy="3281782"/>
          </a:xfrm>
          <a:prstGeom prst="rect">
            <a:avLst/>
          </a:prstGeom>
        </p:spPr>
      </p:pic>
      <p:pic>
        <p:nvPicPr>
          <p:cNvPr id="2" name="Audio Recording 22 Sep 2021 at 13:23:12" descr="Audio Recording 22 Sep 2021 at 13:23:12">
            <a:hlinkClick r:id="" action="ppaction://media"/>
            <a:extLst>
              <a:ext uri="{FF2B5EF4-FFF2-40B4-BE49-F238E27FC236}">
                <a16:creationId xmlns:a16="http://schemas.microsoft.com/office/drawing/2014/main" id="{A8F42F5D-0B40-9F42-ABD4-56F37DD1D3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645419" y="45497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15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5BA2192-8162-ED40-A2AC-152ADDA11D28}"/>
              </a:ext>
            </a:extLst>
          </p:cNvPr>
          <p:cNvSpPr/>
          <p:nvPr/>
        </p:nvSpPr>
        <p:spPr>
          <a:xfrm>
            <a:off x="3350811" y="2919520"/>
            <a:ext cx="755904" cy="383438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04D6DCC6-C99D-814C-8925-DCDEE4AF2576}"/>
              </a:ext>
            </a:extLst>
          </p:cNvPr>
          <p:cNvSpPr/>
          <p:nvPr/>
        </p:nvSpPr>
        <p:spPr>
          <a:xfrm>
            <a:off x="3350811" y="2371344"/>
            <a:ext cx="3121152" cy="743712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5FE74F00-4B97-1449-9FF5-1880CCE60D7F}"/>
              </a:ext>
            </a:extLst>
          </p:cNvPr>
          <p:cNvSpPr/>
          <p:nvPr/>
        </p:nvSpPr>
        <p:spPr>
          <a:xfrm rot="10800000">
            <a:off x="369160" y="2853975"/>
            <a:ext cx="2981651" cy="743712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CD850-AF5F-C244-85A1-D4C2D7AFBA91}"/>
              </a:ext>
            </a:extLst>
          </p:cNvPr>
          <p:cNvSpPr txBox="1"/>
          <p:nvPr/>
        </p:nvSpPr>
        <p:spPr>
          <a:xfrm>
            <a:off x="4257833" y="2512367"/>
            <a:ext cx="2840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</a:t>
            </a:r>
            <a:r>
              <a:rPr lang="en-GB" sz="2400" dirty="0">
                <a:latin typeface="Arial Rounded MT Bold" panose="020F0704030504030204" pitchFamily="34" charset="77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AD3AE9-CA51-764A-BD18-4152A34AAEFF}"/>
              </a:ext>
            </a:extLst>
          </p:cNvPr>
          <p:cNvSpPr txBox="1"/>
          <p:nvPr/>
        </p:nvSpPr>
        <p:spPr>
          <a:xfrm>
            <a:off x="1423322" y="2994998"/>
            <a:ext cx="157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Support</a:t>
            </a: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2E046B45-27EA-194D-B723-524B8C8D4D77}"/>
              </a:ext>
            </a:extLst>
          </p:cNvPr>
          <p:cNvSpPr/>
          <p:nvPr/>
        </p:nvSpPr>
        <p:spPr>
          <a:xfrm>
            <a:off x="3350811" y="3317854"/>
            <a:ext cx="3121152" cy="743712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A34C96-C5EB-044E-B955-01062ED1673F}"/>
              </a:ext>
            </a:extLst>
          </p:cNvPr>
          <p:cNvSpPr txBox="1"/>
          <p:nvPr/>
        </p:nvSpPr>
        <p:spPr>
          <a:xfrm>
            <a:off x="4246923" y="3429000"/>
            <a:ext cx="2084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Guidance</a:t>
            </a:r>
            <a:r>
              <a:rPr lang="en-GB" dirty="0"/>
              <a:t> </a:t>
            </a: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F2457A3C-BDA3-2F48-9EAB-420675C191B0}"/>
              </a:ext>
            </a:extLst>
          </p:cNvPr>
          <p:cNvSpPr/>
          <p:nvPr/>
        </p:nvSpPr>
        <p:spPr>
          <a:xfrm>
            <a:off x="266235" y="357461"/>
            <a:ext cx="6513930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6689-B636-9D41-AFD1-0EC2578298A0}"/>
              </a:ext>
            </a:extLst>
          </p:cNvPr>
          <p:cNvSpPr txBox="1"/>
          <p:nvPr/>
        </p:nvSpPr>
        <p:spPr>
          <a:xfrm>
            <a:off x="548352" y="600082"/>
            <a:ext cx="5949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Speak to me!</a:t>
            </a:r>
          </a:p>
        </p:txBody>
      </p:sp>
      <p:pic>
        <p:nvPicPr>
          <p:cNvPr id="1026" name="Picture 2" descr="Microsoft Outlook New Vector Logo - Logowik.com">
            <a:extLst>
              <a:ext uri="{FF2B5EF4-FFF2-40B4-BE49-F238E27FC236}">
                <a16:creationId xmlns:a16="http://schemas.microsoft.com/office/drawing/2014/main" id="{9BC56B40-FE29-8946-A569-5AEF0AAB5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777" y="2233526"/>
            <a:ext cx="2428012" cy="182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22845A-2824-5F49-8945-AEC6770ED397}"/>
              </a:ext>
            </a:extLst>
          </p:cNvPr>
          <p:cNvSpPr txBox="1"/>
          <p:nvPr/>
        </p:nvSpPr>
        <p:spPr>
          <a:xfrm>
            <a:off x="6508251" y="4216711"/>
            <a:ext cx="64341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Email: </a:t>
            </a:r>
            <a:r>
              <a:rPr lang="en-GB" sz="2800" dirty="0">
                <a:hlinkClick r:id="rId6"/>
              </a:rPr>
              <a:t>r.lloyd@uwtsd.ac.uk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Location:  Swansea Business Campus</a:t>
            </a:r>
          </a:p>
          <a:p>
            <a:r>
              <a:rPr lang="en-GB" sz="2800" dirty="0"/>
              <a:t>Room:   AS204</a:t>
            </a:r>
          </a:p>
        </p:txBody>
      </p:sp>
      <p:pic>
        <p:nvPicPr>
          <p:cNvPr id="13" name="Picture 12" descr="A sign on a window&#10;&#10;Description automatically generated with low confidence">
            <a:extLst>
              <a:ext uri="{FF2B5EF4-FFF2-40B4-BE49-F238E27FC236}">
                <a16:creationId xmlns:a16="http://schemas.microsoft.com/office/drawing/2014/main" id="{CCD658CF-BB0B-9F49-A1C6-FE429BC382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353" y="3890665"/>
            <a:ext cx="1291108" cy="1449431"/>
          </a:xfrm>
          <a:prstGeom prst="rect">
            <a:avLst/>
          </a:prstGeom>
        </p:spPr>
      </p:pic>
      <p:pic>
        <p:nvPicPr>
          <p:cNvPr id="14" name="Picture 2" descr="Student Hwb | University of Wales Trinity Saint David">
            <a:extLst>
              <a:ext uri="{FF2B5EF4-FFF2-40B4-BE49-F238E27FC236}">
                <a16:creationId xmlns:a16="http://schemas.microsoft.com/office/drawing/2014/main" id="{DC707F48-2104-7A48-B301-C65A7344E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514" y="5133457"/>
            <a:ext cx="1295347" cy="129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Recording 22 Sep 2021 at 13:27:09" descr="Audio Recording 22 Sep 2021 at 13:27:09">
            <a:hlinkClick r:id="" action="ppaction://media"/>
            <a:extLst>
              <a:ext uri="{FF2B5EF4-FFF2-40B4-BE49-F238E27FC236}">
                <a16:creationId xmlns:a16="http://schemas.microsoft.com/office/drawing/2014/main" id="{7CCB1574-B6B4-BF4A-80A0-D39A767E0E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271801" y="50001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90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75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68882992-8182-314D-B1E0-560FC0814280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6D11C-B376-334E-B451-4249B6B01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" y="19859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Next Sessions:   </a:t>
            </a:r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35AAAE59-764F-6C4A-AA4E-01037E51FC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8648118"/>
              </p:ext>
            </p:extLst>
          </p:nvPr>
        </p:nvGraphicFramePr>
        <p:xfrm>
          <a:off x="158496" y="1972439"/>
          <a:ext cx="8107680" cy="4573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920">
                  <a:extLst>
                    <a:ext uri="{9D8B030D-6E8A-4147-A177-3AD203B41FA5}">
                      <a16:colId xmlns:a16="http://schemas.microsoft.com/office/drawing/2014/main" val="3817589008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994051352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3202542524"/>
                    </a:ext>
                  </a:extLst>
                </a:gridCol>
                <a:gridCol w="2026920">
                  <a:extLst>
                    <a:ext uri="{9D8B030D-6E8A-4147-A177-3AD203B41FA5}">
                      <a16:colId xmlns:a16="http://schemas.microsoft.com/office/drawing/2014/main" val="594020456"/>
                    </a:ext>
                  </a:extLst>
                </a:gridCol>
              </a:tblGrid>
              <a:tr h="11432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Mode of Study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 Location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 Rounded MT Bold" panose="020F0704030504030204" pitchFamily="34" charset="77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449625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134982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Monday 27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September 2021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Tutorial</a:t>
                      </a:r>
                    </a:p>
                    <a:p>
                      <a:pPr algn="ctr"/>
                      <a:br>
                        <a:rPr lang="en-GB" sz="2000" dirty="0"/>
                      </a:br>
                      <a:r>
                        <a:rPr lang="en-GB" sz="20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Microsoft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13:00hrs-14:00hrs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749967"/>
                  </a:ext>
                </a:extLst>
              </a:tr>
              <a:tr h="11432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Thursday 30</a:t>
                      </a:r>
                      <a:r>
                        <a:rPr lang="en-GB" sz="2000" baseline="30000" dirty="0"/>
                        <a:t>th</a:t>
                      </a:r>
                      <a:r>
                        <a:rPr lang="en-GB" sz="2000" dirty="0"/>
                        <a:t> September  2021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Workshop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On Campus  (AS501)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12:00hrs-14:00hrs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35745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3FF9E6F-3112-2D47-82C3-547BFABC47EC}"/>
              </a:ext>
            </a:extLst>
          </p:cNvPr>
          <p:cNvSpPr txBox="1"/>
          <p:nvPr/>
        </p:nvSpPr>
        <p:spPr>
          <a:xfrm>
            <a:off x="8534399" y="1858139"/>
            <a:ext cx="37861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Monday 27</a:t>
            </a:r>
            <a:r>
              <a:rPr lang="en-GB" b="1" u="sng" baseline="30000" dirty="0"/>
              <a:t>th</a:t>
            </a:r>
            <a:r>
              <a:rPr lang="en-GB" b="1" u="sng" dirty="0"/>
              <a:t> September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 the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Introductions/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Expectations: Mine &amp; Yours!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Set the task for Thursday 30</a:t>
            </a:r>
            <a:r>
              <a:rPr lang="en-GB" baseline="30000" dirty="0"/>
              <a:t>th</a:t>
            </a:r>
            <a:r>
              <a:rPr lang="en-GB" dirty="0"/>
              <a:t> September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u="sng" dirty="0"/>
              <a:t>Thursday 30</a:t>
            </a:r>
            <a:r>
              <a:rPr lang="en-GB" b="1" u="sng" baseline="30000" dirty="0"/>
              <a:t>th</a:t>
            </a:r>
            <a:r>
              <a:rPr lang="en-GB" b="1" u="sng" dirty="0"/>
              <a:t> September 2021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Terrorism?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64E96A4-836A-4D47-B621-DD644041A859}"/>
              </a:ext>
            </a:extLst>
          </p:cNvPr>
          <p:cNvSpPr txBox="1">
            <a:spLocks/>
          </p:cNvSpPr>
          <p:nvPr/>
        </p:nvSpPr>
        <p:spPr>
          <a:xfrm>
            <a:off x="8491537" y="5333843"/>
            <a:ext cx="37004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latin typeface="Arial Rounded MT Bold" panose="020F0704030504030204" pitchFamily="34" charset="77"/>
              </a:rPr>
              <a:t>Diolch yn fawr </a:t>
            </a:r>
            <a:br>
              <a:rPr lang="en-GB" sz="1800" dirty="0">
                <a:latin typeface="Arial Rounded MT Bold" panose="020F0704030504030204" pitchFamily="34" charset="77"/>
              </a:rPr>
            </a:br>
            <a:r>
              <a:rPr lang="en-GB" sz="1800" dirty="0">
                <a:latin typeface="Arial Rounded MT Bold" panose="020F0704030504030204" pitchFamily="34" charset="77"/>
              </a:rPr>
              <a:t>Thank you very much </a:t>
            </a:r>
            <a:br>
              <a:rPr lang="en-GB" dirty="0"/>
            </a:br>
            <a:endParaRPr lang="en-GB" dirty="0"/>
          </a:p>
        </p:txBody>
      </p:sp>
      <p:pic>
        <p:nvPicPr>
          <p:cNvPr id="3" name="Audio Recording 22 Sep 2021 at 13:30:51" descr="Audio Recording 22 Sep 2021 at 13:30:51">
            <a:hlinkClick r:id="" action="ppaction://media"/>
            <a:extLst>
              <a:ext uri="{FF2B5EF4-FFF2-40B4-BE49-F238E27FC236}">
                <a16:creationId xmlns:a16="http://schemas.microsoft.com/office/drawing/2014/main" id="{D8C6335F-DDEB-B94A-BBA2-2A52419D52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18088" y="40051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8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6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</TotalTime>
  <Words>300</Words>
  <Application>Microsoft Macintosh PowerPoint</Application>
  <PresentationFormat>Widescreen</PresentationFormat>
  <Paragraphs>82</Paragraphs>
  <Slides>8</Slides>
  <Notes>3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Rounded MT Bold</vt:lpstr>
      <vt:lpstr>Bradley Hand</vt:lpstr>
      <vt:lpstr>Calibri</vt:lpstr>
      <vt:lpstr>Calibri Light</vt:lpstr>
      <vt:lpstr>Office Theme</vt:lpstr>
      <vt:lpstr>Croeso  Welcome   BMPL5002 Policing Terrorism    Lecturer: Rhiannon Lloyd Email: r.lloyd@uwtsd.ac.uk  </vt:lpstr>
      <vt:lpstr>Course Structure </vt:lpstr>
      <vt:lpstr>PowerPoint Presentation</vt:lpstr>
      <vt:lpstr>Learning Outcomes </vt:lpstr>
      <vt:lpstr>Assessments </vt:lpstr>
      <vt:lpstr>PowerPoint Presentation</vt:lpstr>
      <vt:lpstr>PowerPoint Presentation</vt:lpstr>
      <vt:lpstr>Next Sessions: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 Welcome   BMPL5002 Policing Terrorism    Lecturer: Rhiannon Lloyd  </dc:title>
  <dc:creator>Rhiannon Lloyd</dc:creator>
  <cp:lastModifiedBy>Rhiannon Lloyd</cp:lastModifiedBy>
  <cp:revision>19</cp:revision>
  <dcterms:created xsi:type="dcterms:W3CDTF">2021-09-17T20:02:30Z</dcterms:created>
  <dcterms:modified xsi:type="dcterms:W3CDTF">2021-09-22T13:56:27Z</dcterms:modified>
</cp:coreProperties>
</file>