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20"/>
  </p:notesMasterIdLst>
  <p:sldIdLst>
    <p:sldId id="256" r:id="rId5"/>
    <p:sldId id="267" r:id="rId6"/>
    <p:sldId id="312" r:id="rId7"/>
    <p:sldId id="402" r:id="rId8"/>
    <p:sldId id="403" r:id="rId9"/>
    <p:sldId id="404" r:id="rId10"/>
    <p:sldId id="467" r:id="rId11"/>
    <p:sldId id="406" r:id="rId12"/>
    <p:sldId id="407" r:id="rId13"/>
    <p:sldId id="408" r:id="rId14"/>
    <p:sldId id="470" r:id="rId15"/>
    <p:sldId id="472" r:id="rId16"/>
    <p:sldId id="473" r:id="rId17"/>
    <p:sldId id="401" r:id="rId18"/>
    <p:sldId id="41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DD3F83F-0AD1-4816-A9F0-E00AADA6ECF9}" v="27" dt="2026-09-28T15:57:17.1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689" autoAdjust="0"/>
    <p:restoredTop sz="94660"/>
  </p:normalViewPr>
  <p:slideViewPr>
    <p:cSldViewPr snapToGrid="0">
      <p:cViewPr>
        <p:scale>
          <a:sx n="67" d="100"/>
          <a:sy n="67" d="100"/>
        </p:scale>
        <p:origin x="882" y="7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9/28/2026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9/28/2026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63FED537-3AF1-4C36-9904-77B6A54D2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62458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208424"/>
            <a:ext cx="9966960" cy="1325880"/>
          </a:xfrm>
        </p:spPr>
        <p:txBody>
          <a:bodyPr>
            <a:normAutofit/>
          </a:bodyPr>
          <a:lstStyle/>
          <a:p>
            <a:r>
              <a:rPr lang="en-US" sz="3100"/>
              <a:t>ECPS5013: counselling Theory and Approaches</a:t>
            </a:r>
            <a:br>
              <a:rPr lang="en-US" sz="3100"/>
            </a:br>
            <a:r>
              <a:rPr lang="en-US" sz="3100"/>
              <a:t>Module Lead: Andrea Williams</a:t>
            </a:r>
          </a:p>
        </p:txBody>
      </p:sp>
      <p:pic>
        <p:nvPicPr>
          <p:cNvPr id="6" name="Picture 5" descr="Team working on analyzing the factors or causes contributing to the ...">
            <a:extLst>
              <a:ext uri="{FF2B5EF4-FFF2-40B4-BE49-F238E27FC236}">
                <a16:creationId xmlns:a16="http://schemas.microsoft.com/office/drawing/2014/main" id="{69078BAB-6FBA-E018-3D3D-A9038D7C4F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1075" r="1" b="22748"/>
          <a:stretch>
            <a:fillRect/>
          </a:stretch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28D9B36-75B9-4435-83E6-0A9C81A12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F3D04A5F-3D8C-6D49-8188-F8BCFF9D9D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</a:blip>
          <a:srcRect l="1876" r="7459" b="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b="1" dirty="0">
                <a:solidFill>
                  <a:schemeClr val="accent1">
                    <a:lumMod val="75000"/>
                  </a:schemeClr>
                </a:solidFill>
              </a:rPr>
              <a:t>Welcome to the ECPS5013 Counselling Theory and Approaches Module - 2026/27.</a:t>
            </a:r>
            <a:endParaRPr lang="en-US" sz="41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400"/>
            <a:ext cx="9872871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Week 1:</a:t>
            </a:r>
          </a:p>
          <a:p>
            <a:pPr marL="45720"/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Understanding the foundations of effective practice. </a:t>
            </a:r>
          </a:p>
          <a:p>
            <a:pPr marL="45720"/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Theories v approaches – what is the difference? </a:t>
            </a:r>
          </a:p>
          <a:p>
            <a:pPr marL="45720"/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Practitioner's use of self and skills </a:t>
            </a:r>
          </a:p>
          <a:p>
            <a:pPr marL="45720"/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Therapeutic Relationship</a:t>
            </a:r>
          </a:p>
        </p:txBody>
      </p:sp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Interactive Task: Group Contract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607127"/>
            <a:ext cx="5144193" cy="447363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en-GB" sz="3600" dirty="0"/>
          </a:p>
          <a:p>
            <a:pPr marL="45720" indent="0">
              <a:buNone/>
            </a:pPr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Working in small groups consider your expectations and ideas for working effectively and safely as a group</a:t>
            </a:r>
          </a:p>
          <a:p>
            <a:pPr marL="45720" indent="0">
              <a:buNone/>
            </a:pPr>
            <a:endParaRPr lang="en-GB" dirty="0"/>
          </a:p>
        </p:txBody>
      </p:sp>
      <p:pic>
        <p:nvPicPr>
          <p:cNvPr id="2050" name="Picture 2" descr="Should I try group therapy or a support group? - Counselling Directory">
            <a:extLst>
              <a:ext uri="{FF2B5EF4-FFF2-40B4-BE49-F238E27FC236}">
                <a16:creationId xmlns:a16="http://schemas.microsoft.com/office/drawing/2014/main" id="{5CC3DAB3-C327-40C5-A174-992EBBAD5A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418704"/>
            <a:ext cx="5485161" cy="4342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5967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212E6-4712-E7CE-10A6-F9519FB0DFF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6652" y="506896"/>
            <a:ext cx="5351228" cy="5573864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GB" sz="6000" b="1" dirty="0">
                <a:solidFill>
                  <a:schemeClr val="accent1">
                    <a:lumMod val="75000"/>
                  </a:schemeClr>
                </a:solidFill>
              </a:rPr>
              <a:t>What is Counselling and Psychotherapy? are they the same and how do they differ from counselling skills?</a:t>
            </a:r>
          </a:p>
          <a:p>
            <a:pPr marL="45720" indent="0">
              <a:buNone/>
            </a:pPr>
            <a:endParaRPr lang="en-GB" sz="60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73ABCF6-533D-89F6-F19F-64D295D56C1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67450" y="2485889"/>
            <a:ext cx="4754563" cy="3165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610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7E7D4-3188-3C95-4801-3BCE62293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Counselling Theory v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A6E45-7874-050B-46B8-FA824D0AFE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403036"/>
          </a:xfrm>
        </p:spPr>
        <p:txBody>
          <a:bodyPr>
            <a:normAutofit fontScale="62500" lnSpcReduction="20000"/>
          </a:bodyPr>
          <a:lstStyle/>
          <a:p>
            <a:pPr fontAlgn="t">
              <a:buNone/>
            </a:pPr>
            <a:r>
              <a:rPr lang="en-GB" sz="3400" b="1" dirty="0">
                <a:solidFill>
                  <a:schemeClr val="accent1">
                    <a:lumMod val="75000"/>
                  </a:schemeClr>
                </a:solidFill>
              </a:rPr>
              <a:t>Counselling Theory</a:t>
            </a:r>
          </a:p>
          <a:p>
            <a:pPr fontAlgn="t">
              <a:buNone/>
            </a:pPr>
            <a:r>
              <a:rPr lang="en-GB" sz="3400" dirty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en-GB" sz="3400" b="1" dirty="0">
                <a:solidFill>
                  <a:schemeClr val="accent1">
                    <a:lumMod val="75000"/>
                  </a:schemeClr>
                </a:solidFill>
              </a:rPr>
              <a:t>counselling theory</a:t>
            </a:r>
            <a:r>
              <a:rPr lang="en-GB" sz="3400" dirty="0">
                <a:solidFill>
                  <a:schemeClr val="accent1">
                    <a:lumMod val="75000"/>
                  </a:schemeClr>
                </a:solidFill>
              </a:rPr>
              <a:t> is the underlying explanation of how people develop, why problems occur, and how change happens.</a:t>
            </a:r>
          </a:p>
          <a:p>
            <a:pPr fontAlgn="t">
              <a:buNone/>
            </a:pPr>
            <a:r>
              <a:rPr lang="en-GB" sz="3400" dirty="0">
                <a:solidFill>
                  <a:schemeClr val="accent1">
                    <a:lumMod val="75000"/>
                  </a:schemeClr>
                </a:solidFill>
              </a:rPr>
              <a:t>It provides: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chemeClr val="accent1">
                    <a:lumMod val="75000"/>
                  </a:schemeClr>
                </a:solidFill>
              </a:rPr>
              <a:t>A framework for understanding human behaviour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chemeClr val="accent1">
                    <a:lumMod val="75000"/>
                  </a:schemeClr>
                </a:solidFill>
              </a:rPr>
              <a:t>Concepts about personality and development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chemeClr val="accent1">
                    <a:lumMod val="75000"/>
                  </a:schemeClr>
                </a:solidFill>
              </a:rPr>
              <a:t>Explanations of psychological distress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3400" dirty="0">
                <a:solidFill>
                  <a:schemeClr val="accent1">
                    <a:lumMod val="75000"/>
                  </a:schemeClr>
                </a:solidFill>
              </a:rPr>
              <a:t>Principles for therapeutic change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F07841-B450-A4F9-1F9C-763CD94063D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fontAlgn="t">
              <a:buNone/>
            </a:pPr>
            <a:r>
              <a:rPr lang="en-GB" sz="3100" b="1" dirty="0">
                <a:solidFill>
                  <a:schemeClr val="accent1">
                    <a:lumMod val="75000"/>
                  </a:schemeClr>
                </a:solidFill>
              </a:rPr>
              <a:t>Counselling Approach</a:t>
            </a:r>
          </a:p>
          <a:p>
            <a:pPr fontAlgn="t">
              <a:buNone/>
            </a:pPr>
            <a:r>
              <a:rPr lang="en-GB" sz="3100" dirty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en-GB" sz="3100" b="1" dirty="0">
                <a:solidFill>
                  <a:schemeClr val="accent1">
                    <a:lumMod val="75000"/>
                  </a:schemeClr>
                </a:solidFill>
              </a:rPr>
              <a:t>counselling approach</a:t>
            </a:r>
            <a:r>
              <a:rPr lang="en-GB" sz="3100" dirty="0">
                <a:solidFill>
                  <a:schemeClr val="accent1">
                    <a:lumMod val="75000"/>
                  </a:schemeClr>
                </a:solidFill>
              </a:rPr>
              <a:t> is the practical application of a theory in therapeutic work. It describes how the counsellor works with clients based on the principles of the theory.</a:t>
            </a:r>
          </a:p>
          <a:p>
            <a:pPr fontAlgn="t">
              <a:buNone/>
            </a:pPr>
            <a:r>
              <a:rPr lang="en-GB" sz="3100" dirty="0">
                <a:solidFill>
                  <a:schemeClr val="accent1">
                    <a:lumMod val="75000"/>
                  </a:schemeClr>
                </a:solidFill>
              </a:rPr>
              <a:t>It includes: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3100" dirty="0">
                <a:solidFill>
                  <a:schemeClr val="accent1">
                    <a:lumMod val="75000"/>
                  </a:schemeClr>
                </a:solidFill>
              </a:rPr>
              <a:t>The methods and techniques used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3100" dirty="0">
                <a:solidFill>
                  <a:schemeClr val="accent1">
                    <a:lumMod val="75000"/>
                  </a:schemeClr>
                </a:solidFill>
              </a:rPr>
              <a:t>The role of the counsellor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3100" dirty="0">
                <a:solidFill>
                  <a:schemeClr val="accent1">
                    <a:lumMod val="75000"/>
                  </a:schemeClr>
                </a:solidFill>
              </a:rPr>
              <a:t>The structure of sessions</a:t>
            </a:r>
          </a:p>
          <a:p>
            <a:pPr marL="342900" lvl="0" indent="-342900" fontAlgn="t">
              <a:buFont typeface="Arial" panose="020B0604020202020204" pitchFamily="34" charset="0"/>
              <a:buChar char="•"/>
            </a:pPr>
            <a:r>
              <a:rPr lang="en-GB" sz="3100" dirty="0">
                <a:solidFill>
                  <a:schemeClr val="accent1">
                    <a:lumMod val="75000"/>
                  </a:schemeClr>
                </a:solidFill>
              </a:rPr>
              <a:t>The therapeutic relationship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005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3DC42C2-6B58-404C-B339-2C72808A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BD4CDFD-DE50-65E2-A6F7-F3CD1F3C139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59182" r="8797"/>
          <a:stretch>
            <a:fillRect/>
          </a:stretch>
        </p:blipFill>
        <p:spPr>
          <a:xfrm>
            <a:off x="232861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9E2B8-F7EF-6F50-25B0-7532D06DC7C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lvl="0" fontAlgn="t"/>
            <a:r>
              <a:rPr lang="en-US" sz="4400" b="1" dirty="0">
                <a:solidFill>
                  <a:srgbClr val="FFFFFF"/>
                </a:solidFill>
              </a:rPr>
              <a:t>Theory</a:t>
            </a:r>
            <a:r>
              <a:rPr lang="en-US" sz="4400" dirty="0">
                <a:solidFill>
                  <a:srgbClr val="FFFFFF"/>
                </a:solidFill>
              </a:rPr>
              <a:t> = the map (explains the territory)</a:t>
            </a:r>
          </a:p>
          <a:p>
            <a:pPr marL="342900" lvl="0" fontAlgn="t"/>
            <a:r>
              <a:rPr lang="en-US" sz="4400" b="1" dirty="0">
                <a:solidFill>
                  <a:srgbClr val="FFFFFF"/>
                </a:solidFill>
              </a:rPr>
              <a:t>Approach</a:t>
            </a:r>
            <a:r>
              <a:rPr lang="en-US" sz="4400" dirty="0">
                <a:solidFill>
                  <a:srgbClr val="FFFFFF"/>
                </a:solidFill>
              </a:rPr>
              <a:t> = the journey (how you use the map in practice)</a:t>
            </a:r>
          </a:p>
          <a:p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CF82941-5589-49BF-B6B1-76122B2D0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2078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DCDA0-9844-D710-435C-524A14121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Paradigms  in Counselling and Psychotherapy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4E2B9-F8B2-1FF6-09EC-4E325DD56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443162"/>
            <a:ext cx="9872871" cy="3652837"/>
          </a:xfrm>
        </p:spPr>
        <p:txBody>
          <a:bodyPr>
            <a:normAutofit fontScale="92500" lnSpcReduction="20000"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Psychoanalytic and Psychodynamic Theories</a:t>
            </a:r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Behavioural and Cognitive Theories</a:t>
            </a:r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Existential and Humanistic Theories</a:t>
            </a:r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Social Constructivism and Postmodernism</a:t>
            </a:r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Neuroscience and Neuro-psychotherapy</a:t>
            </a:r>
          </a:p>
          <a:p>
            <a:pPr marL="45720" indent="0">
              <a:buNone/>
            </a:pPr>
            <a:endParaRPr lang="en-GB" sz="2400" dirty="0">
              <a:solidFill>
                <a:schemeClr val="accent1">
                  <a:lumMod val="50000"/>
                </a:schemeClr>
              </a:solidFill>
            </a:endParaRPr>
          </a:p>
          <a:p>
            <a:pPr marL="45720" indent="0">
              <a:buNone/>
            </a:pPr>
            <a:r>
              <a:rPr lang="en-GB" sz="2400" dirty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                                                            Jones-Smith (2016)</a:t>
            </a:r>
          </a:p>
        </p:txBody>
      </p:sp>
    </p:spTree>
    <p:extLst>
      <p:ext uri="{BB962C8B-B14F-4D97-AF65-F5344CB8AC3E}">
        <p14:creationId xmlns:p14="http://schemas.microsoft.com/office/powerpoint/2010/main" val="2631340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7A99D77-34E0-8340-DA19-B26D406AD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9220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Psychodynamic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06AAFBE-3EBB-1D4F-79CE-51E99A49E84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9066" r="13756" b="1"/>
          <a:stretch>
            <a:fillRect/>
          </a:stretch>
        </p:blipFill>
        <p:spPr>
          <a:xfrm>
            <a:off x="223336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E695B-5DC7-6D6B-43C3-CED678301C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71925" y="1671638"/>
            <a:ext cx="8043863" cy="483631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Core Principles: 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Unconscious processes shape </a:t>
            </a:r>
            <a:r>
              <a:rPr lang="en-US" sz="2400" dirty="0" err="1">
                <a:solidFill>
                  <a:schemeClr val="accent1">
                    <a:lumMod val="75000"/>
                  </a:schemeClr>
                </a:solidFill>
              </a:rPr>
              <a:t>behaviour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. Early childhood experiences are key. </a:t>
            </a:r>
            <a:r>
              <a:rPr lang="en-US" sz="2400" dirty="0" err="1">
                <a:solidFill>
                  <a:schemeClr val="accent1">
                    <a:lumMod val="75000"/>
                  </a:schemeClr>
                </a:solidFill>
              </a:rPr>
              <a:t>Defence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 mechanisms protect against anxiety. </a:t>
            </a:r>
          </a:p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Key Figures:  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Freud, Jung. Adler</a:t>
            </a:r>
          </a:p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 Approach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:  Helps clients uncover unconscious conflicts and unresolved childhood experiences influencing current </a:t>
            </a:r>
            <a:r>
              <a:rPr lang="en-US" sz="2400" dirty="0" err="1">
                <a:solidFill>
                  <a:schemeClr val="accent1">
                    <a:lumMod val="75000"/>
                  </a:schemeClr>
                </a:solidFill>
              </a:rPr>
              <a:t>behaviours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. </a:t>
            </a:r>
          </a:p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Techniques: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 free association, dream analysis, exploring transference in the therapeutic relationship. </a:t>
            </a:r>
          </a:p>
          <a:p>
            <a:r>
              <a:rPr lang="en-US" sz="2400" b="1" dirty="0">
                <a:solidFill>
                  <a:schemeClr val="accent1">
                    <a:lumMod val="75000"/>
                  </a:schemeClr>
                </a:solidFill>
              </a:rPr>
              <a:t>Example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: Exploring unresolved conflicts from childhood to understand current issues</a:t>
            </a:r>
            <a:r>
              <a:rPr lang="en-US" sz="1700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599705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B086532B-5A3E-44A5-A0C2-22A0DB316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AFD51F-705D-2142-A9D6-9AE6E48D9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064" y="609600"/>
            <a:ext cx="6993914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err="1">
                <a:solidFill>
                  <a:schemeClr val="accent1">
                    <a:lumMod val="75000"/>
                  </a:schemeClr>
                </a:solidFill>
              </a:rPr>
              <a:t>Behaviour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and Cognitive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E77668-3081-8713-B3F6-FE0D40AA8C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4339" y="1821656"/>
            <a:ext cx="7665242" cy="4274344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r>
              <a:rPr lang="en-US" sz="2400" dirty="0" err="1">
                <a:solidFill>
                  <a:schemeClr val="accent1">
                    <a:lumMod val="75000"/>
                  </a:schemeClr>
                </a:solidFill>
              </a:rPr>
              <a:t>Behavioural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 Theories: Classical and operant conditioning (Pavlov, Skinner). 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Cognitive Theories: The relationship between thoughts, emotions, and </a:t>
            </a:r>
            <a:r>
              <a:rPr lang="en-US" sz="2400" dirty="0" err="1">
                <a:solidFill>
                  <a:schemeClr val="accent1">
                    <a:lumMod val="75000"/>
                  </a:schemeClr>
                </a:solidFill>
              </a:rPr>
              <a:t>behaviours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 (Beck, Ellis). </a:t>
            </a:r>
            <a:r>
              <a:rPr lang="en-US" sz="2400" dirty="0" err="1">
                <a:solidFill>
                  <a:schemeClr val="accent1">
                    <a:lumMod val="75000"/>
                  </a:schemeClr>
                </a:solidFill>
              </a:rPr>
              <a:t>Approches</a:t>
            </a: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: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Structured techniques like CBT to address maladaptive thinking patterns. 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Example: A client with social anxiety may use CBT to identify and challenge negative thought patterns such as "Everyone will judge me," replacing them with more balanced thoughts. </a:t>
            </a:r>
          </a:p>
          <a:p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Techniques like exposure therapy and thought records can help reduce anxiety over time.</a:t>
            </a:r>
          </a:p>
          <a:p>
            <a:endParaRPr lang="en-US" sz="2000" dirty="0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DA832ED6-5537-D165-E0FE-9A51DDC839A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185610" y="2109856"/>
            <a:ext cx="3135414" cy="2636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9788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7AA75-C069-ACD5-B93E-BFAEEF3DE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Humanistic - Existential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04EF1A2-626F-7A0D-73D7-E188A59BB17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9500" r="52333" b="-2"/>
          <a:stretch>
            <a:fillRect/>
          </a:stretch>
        </p:blipFill>
        <p:spPr>
          <a:xfrm>
            <a:off x="223336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A089B-10C4-DA2D-0632-8ACE403213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1783" y="1721643"/>
            <a:ext cx="7459705" cy="4822031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marL="45720" indent="0">
              <a:buNone/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Core Principles: </a:t>
            </a:r>
          </a:p>
          <a:p>
            <a:pPr marL="45720" indent="0">
              <a:buNone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• Focus on self-</a:t>
            </a:r>
            <a:r>
              <a:rPr lang="en-US" dirty="0" err="1">
                <a:solidFill>
                  <a:schemeClr val="accent1">
                    <a:lumMod val="75000"/>
                  </a:schemeClr>
                </a:solidFill>
              </a:rPr>
              <a:t>actualisation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and personal growth.</a:t>
            </a:r>
          </a:p>
          <a:p>
            <a:pPr marL="45720" indent="0">
              <a:buNone/>
            </a:pP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• Emphasis on empathy, authenticity, and unconditional positive regard. </a:t>
            </a:r>
          </a:p>
          <a:p>
            <a:pPr marL="45720" indent="0">
              <a:buNone/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Key Figures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: Carl Rogers, Abraham Maslow. </a:t>
            </a:r>
          </a:p>
          <a:p>
            <a:pPr marL="45720" indent="0">
              <a:buNone/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Approach: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Empowering clients through a non-judgmental, supportive environment with core conditions. </a:t>
            </a:r>
          </a:p>
          <a:p>
            <a:pPr marL="45720" indent="0">
              <a:buNone/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Example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: A client struggling with low self-esteem might benefit from person-</a:t>
            </a:r>
            <a:r>
              <a:rPr lang="en-US" dirty="0" err="1">
                <a:solidFill>
                  <a:schemeClr val="accent1">
                    <a:lumMod val="75000"/>
                  </a:schemeClr>
                </a:solidFill>
              </a:rPr>
              <a:t>centred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therapy, where the counsellor provides a safe, empathetic environment, encouraging the client to explore their feelings and </a:t>
            </a:r>
            <a:r>
              <a:rPr lang="en-US" dirty="0" err="1">
                <a:solidFill>
                  <a:schemeClr val="accent1">
                    <a:lumMod val="75000"/>
                  </a:schemeClr>
                </a:solidFill>
              </a:rPr>
              <a:t>recognise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their own potential for growth.-</a:t>
            </a:r>
          </a:p>
          <a:p>
            <a:pPr marL="45720" indent="0">
              <a:buNone/>
            </a:pPr>
            <a:r>
              <a:rPr lang="en-US" b="1" dirty="0">
                <a:solidFill>
                  <a:schemeClr val="accent1">
                    <a:lumMod val="75000"/>
                  </a:schemeClr>
                </a:solidFill>
              </a:rPr>
              <a:t>Application: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Empowering clients through a non-judgmental, supportive environment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332792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1854D-739F-6F9C-7ED5-0647018C0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376085"/>
            <a:ext cx="5199926" cy="1002889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dirty="0"/>
              <a:t>Social Constructivism – Post Modern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15331D-5C98-B87C-B4AC-526C199141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1839" y="1378974"/>
            <a:ext cx="6304904" cy="5102941"/>
          </a:xfr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Personal Construct Psychology</a:t>
            </a:r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Main Contributors: George Kelly</a:t>
            </a:r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Multiculturalism</a:t>
            </a:r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Transcultural Psychotherapy</a:t>
            </a:r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Feminism</a:t>
            </a:r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Gender and Sexuality</a:t>
            </a:r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Religion and Spirituality</a:t>
            </a:r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Solution-Focused Therapy</a:t>
            </a:r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Main Contributors: Kim Berg, Steve de Shazer</a:t>
            </a:r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Narrative Therapy</a:t>
            </a:r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Strength-Based Therapy</a:t>
            </a:r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Main Contributor: Elsie Jones-Smith</a:t>
            </a:r>
          </a:p>
          <a:p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Family Therapy </a:t>
            </a:r>
          </a:p>
          <a:p>
            <a:pPr marL="45720" indent="0">
              <a:buNone/>
            </a:pP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                                                   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Jones-Smith, 2016</a:t>
            </a:r>
            <a:endParaRPr lang="en-US" sz="20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139A4C0-1E7C-D441-8DF0-A57755ED9BC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0789" r="20118" b="-2"/>
          <a:stretch>
            <a:fillRect/>
          </a:stretch>
        </p:blipFill>
        <p:spPr>
          <a:xfrm>
            <a:off x="6636743" y="1238487"/>
            <a:ext cx="4741120" cy="449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9185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2ED67-D22D-78F6-ABD2-45BCDBE90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Neuroscience and Neuro-psychotherapy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35A39-D0FD-81D3-993F-28C4BFBC59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5412658" cy="402336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Brain,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Neurochemistry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Neurodevelopment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Mind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Neuroplasticity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Cerebral Hemispheres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Cognition and Memory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Brain and Mental Disorders – DSM-5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EMDR</a:t>
            </a:r>
          </a:p>
          <a:p>
            <a:pPr marL="45720" indent="0">
              <a:buNone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  Jones-Smith, 2016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4F1BCA4-F288-8451-F5A2-F6774F59EB7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886883" y="2198188"/>
            <a:ext cx="4754563" cy="3328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858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C4C0357-3318-39F8-CB48-B9B423BFC3A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</a:blip>
          <a:srcRect r="755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4E18522-0AF1-149C-5F73-9AF4E75E01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Integrative Psychotherapy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8BA04-A054-F782-CE0D-D1E5123604E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057400"/>
            <a:ext cx="9872871" cy="40386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dirty="0">
                <a:solidFill>
                  <a:schemeClr val="accent1">
                    <a:lumMod val="50000"/>
                  </a:schemeClr>
                </a:solidFill>
              </a:rPr>
              <a:t>Eclecticism</a:t>
            </a:r>
          </a:p>
          <a:p>
            <a:r>
              <a:rPr lang="en-US" sz="4000" dirty="0">
                <a:solidFill>
                  <a:schemeClr val="accent1">
                    <a:lumMod val="50000"/>
                  </a:schemeClr>
                </a:solidFill>
              </a:rPr>
              <a:t>Evidence-based Practice and Practice-based Evidence</a:t>
            </a:r>
          </a:p>
          <a:p>
            <a:r>
              <a:rPr lang="en-US" sz="4000" dirty="0">
                <a:solidFill>
                  <a:schemeClr val="accent1">
                    <a:lumMod val="50000"/>
                  </a:schemeClr>
                </a:solidFill>
              </a:rPr>
              <a:t>Multi-theoretical Models</a:t>
            </a:r>
          </a:p>
          <a:p>
            <a:r>
              <a:rPr lang="en-US" sz="4000" dirty="0">
                <a:solidFill>
                  <a:schemeClr val="accent1">
                    <a:lumMod val="50000"/>
                  </a:schemeClr>
                </a:solidFill>
              </a:rPr>
              <a:t>Pluralism</a:t>
            </a:r>
          </a:p>
          <a:p>
            <a:pPr marL="45720" indent="0">
              <a:buNone/>
            </a:pPr>
            <a:r>
              <a:rPr lang="en-US" sz="2000" dirty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                                                                  </a:t>
            </a:r>
            <a:r>
              <a:rPr lang="en-US" sz="2000" dirty="0">
                <a:solidFill>
                  <a:schemeClr val="accent1">
                    <a:lumMod val="75000"/>
                  </a:schemeClr>
                </a:solidFill>
              </a:rPr>
              <a:t>                          Jones-Smith, 2016 </a:t>
            </a:r>
          </a:p>
        </p:txBody>
      </p:sp>
    </p:spTree>
    <p:extLst>
      <p:ext uri="{BB962C8B-B14F-4D97-AF65-F5344CB8AC3E}">
        <p14:creationId xmlns:p14="http://schemas.microsoft.com/office/powerpoint/2010/main" val="31241444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A2EA6A6-CD0C-4CFD-8EC2-AA44F9870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498A03-B327-3DBC-F627-718EDB2DD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8564" y="609600"/>
            <a:ext cx="3912583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chemeClr val="accent1">
                    <a:lumMod val="75000"/>
                  </a:schemeClr>
                </a:solidFill>
              </a:rPr>
              <a:t>Why is research so important 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AAC609D-FCDB-A4D5-5695-FE2693C400B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72064" y="1191146"/>
            <a:ext cx="6045576" cy="447372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2C5D3-CD4D-EA48-A2D7-4AA75E269C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12130" y="2209800"/>
            <a:ext cx="5375147" cy="403860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Research in Counselling refers to the systematic study of counselling theories, techniques, client experiences, and therapeutic outcomes. </a:t>
            </a:r>
          </a:p>
          <a:p>
            <a:r>
              <a:rPr lang="en-US" sz="2800" dirty="0">
                <a:solidFill>
                  <a:schemeClr val="accent1">
                    <a:lumMod val="75000"/>
                  </a:schemeClr>
                </a:solidFill>
              </a:rPr>
              <a:t>It enables practitioners to  develop evidence-based practices, improve service quality, and better understand clients' needs.</a:t>
            </a: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6981374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3DC42C2-6B58-404C-B339-2C72808A5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7D9C53-EF07-4617-7E21-56EC30F5A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1783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Recap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E858CB0-B079-0CDF-9B55-DA18A601A5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32550" r="34715" b="-1"/>
          <a:stretch>
            <a:fillRect/>
          </a:stretch>
        </p:blipFill>
        <p:spPr>
          <a:xfrm>
            <a:off x="232861" y="243840"/>
            <a:ext cx="3646837" cy="637793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35FF8-FB39-1579-442B-26D9188A59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1783" y="2057400"/>
            <a:ext cx="6693061" cy="4038600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Theories provide the "why." </a:t>
            </a:r>
          </a:p>
          <a:p>
            <a:r>
              <a:rPr lang="en-US" sz="3600" dirty="0">
                <a:solidFill>
                  <a:srgbClr val="FFFFFF"/>
                </a:solidFill>
              </a:rPr>
              <a:t>Approaches guide the "how." </a:t>
            </a:r>
          </a:p>
          <a:p>
            <a:r>
              <a:rPr lang="en-US" sz="3600" dirty="0">
                <a:solidFill>
                  <a:srgbClr val="FFFFFF"/>
                </a:solidFill>
              </a:rPr>
              <a:t>Practitioners must adapt to individual needs. </a:t>
            </a:r>
          </a:p>
          <a:p>
            <a:r>
              <a:rPr lang="en-US" sz="3600" dirty="0">
                <a:solidFill>
                  <a:srgbClr val="FFFFFF"/>
                </a:solidFill>
              </a:rPr>
              <a:t>Closing thought: The importance of reflective practice and continued learning.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CF82941-5589-49BF-B6B1-76122B2D0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3840"/>
            <a:ext cx="11724640" cy="6377939"/>
          </a:xfrm>
          <a:prstGeom prst="rect">
            <a:avLst/>
          </a:prstGeom>
          <a:noFill/>
          <a:ln w="127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329333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0915EF7-B9F6-4EB7-AA4F-557BE6AB702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6928E4D0-782D-4812-BE7D-AE5131FD37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676</Words>
  <Application>Microsoft Office PowerPoint</Application>
  <PresentationFormat>Widescreen</PresentationFormat>
  <Paragraphs>97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Corbel</vt:lpstr>
      <vt:lpstr>Basis</vt:lpstr>
      <vt:lpstr>ECPS5013: counselling Theory and Approaches Module Lead: Andrea Williams</vt:lpstr>
      <vt:lpstr>Welcome to the ECPS5013 Counselling Theory and Approaches Module - 2026/27.</vt:lpstr>
      <vt:lpstr>Interactive Task: Group Contract </vt:lpstr>
      <vt:lpstr>PowerPoint Presentation</vt:lpstr>
      <vt:lpstr>Counselling Theory v Approach</vt:lpstr>
      <vt:lpstr>PowerPoint Presentation</vt:lpstr>
      <vt:lpstr>Paradigms  in Counselling and Psychotherapy</vt:lpstr>
      <vt:lpstr>Psychodynamic</vt:lpstr>
      <vt:lpstr>Behaviour and Cognitive </vt:lpstr>
      <vt:lpstr>Humanistic - Existential</vt:lpstr>
      <vt:lpstr>Social Constructivism – Post Modern Theories</vt:lpstr>
      <vt:lpstr>Neuroscience and Neuro-psychotherapy</vt:lpstr>
      <vt:lpstr>Integrative Psychotherapy</vt:lpstr>
      <vt:lpstr>Why is research so important ?</vt:lpstr>
      <vt:lpstr>Recap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2026-09-28T16:00:19Z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