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621" r:id="rId5"/>
    <p:sldId id="647" r:id="rId6"/>
    <p:sldId id="648" r:id="rId7"/>
    <p:sldId id="367" r:id="rId8"/>
    <p:sldId id="639" r:id="rId9"/>
    <p:sldId id="637" r:id="rId10"/>
    <p:sldId id="624" r:id="rId11"/>
    <p:sldId id="641" r:id="rId12"/>
    <p:sldId id="635" r:id="rId13"/>
    <p:sldId id="636" r:id="rId14"/>
    <p:sldId id="645" r:id="rId15"/>
    <p:sldId id="632" r:id="rId16"/>
    <p:sldId id="642" r:id="rId17"/>
    <p:sldId id="625" r:id="rId18"/>
    <p:sldId id="626" r:id="rId19"/>
    <p:sldId id="627" r:id="rId20"/>
    <p:sldId id="381" r:id="rId21"/>
    <p:sldId id="628" r:id="rId22"/>
    <p:sldId id="383" r:id="rId23"/>
    <p:sldId id="633" r:id="rId24"/>
    <p:sldId id="634" r:id="rId25"/>
    <p:sldId id="643" r:id="rId26"/>
    <p:sldId id="646" r:id="rId27"/>
    <p:sldId id="649" r:id="rId28"/>
    <p:sldId id="644" r:id="rId29"/>
    <p:sldId id="629"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89344"/>
  </p:normalViewPr>
  <p:slideViewPr>
    <p:cSldViewPr>
      <p:cViewPr varScale="1">
        <p:scale>
          <a:sx n="100" d="100"/>
          <a:sy n="100" d="100"/>
        </p:scale>
        <p:origin x="189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24/10/2025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10/24/2025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94251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3452275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21</a:t>
            </a:fld>
            <a:endParaRPr lang="en-US"/>
          </a:p>
        </p:txBody>
      </p:sp>
    </p:spTree>
    <p:extLst>
      <p:ext uri="{BB962C8B-B14F-4D97-AF65-F5344CB8AC3E}">
        <p14:creationId xmlns:p14="http://schemas.microsoft.com/office/powerpoint/2010/main" val="3681414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33342271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24/10/2025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CNGBqXQGb7c" TargetMode="External"/><Relationship Id="rId2" Type="http://schemas.openxmlformats.org/officeDocument/2006/relationships/hyperlink" Target="http://www.academic-englishuk.com/academic-styl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aldinhe.ac.uk/teaching-learning/what-is-academic-writin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2307/j.ctt1ww3w2t.5"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eapfoundation.com/writing/what/" TargetMode="External"/><Relationship Id="rId2" Type="http://schemas.openxmlformats.org/officeDocument/2006/relationships/hyperlink" Target="https://aldinhe.ac.uk/teaching-learning/what-is-academic-writing/" TargetMode="External"/><Relationship Id="rId1" Type="http://schemas.openxmlformats.org/officeDocument/2006/relationships/slideLayout" Target="../slideLayouts/slideLayout2.xml"/><Relationship Id="rId4" Type="http://schemas.openxmlformats.org/officeDocument/2006/relationships/hyperlink" Target="https://www.jstor.org/stable/j.ctt1ww3w2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aldinhe.ac.uk/teaching-learning/what-is-academic-writing/" TargetMode="External"/><Relationship Id="rId2" Type="http://schemas.openxmlformats.org/officeDocument/2006/relationships/hyperlink" Target="https://www.ncl.ac.uk/academic-skills-kit/writing/academic-writing/" TargetMode="External"/><Relationship Id="rId1" Type="http://schemas.openxmlformats.org/officeDocument/2006/relationships/slideLayout" Target="../slideLayouts/slideLayout2.xml"/><Relationship Id="rId5" Type="http://schemas.openxmlformats.org/officeDocument/2006/relationships/hyperlink" Target="https://learning.londonmet.ac.uk/studyhub/writing.html%20%20https:/learning.londonmet.ac.uk/studyhub/pdfs/planning_your_essay_writing.pdf%20%20https:/learning.londonmet.ac.uk/studyhub/pdfs/a_quick_guide_to_report_writing.pdf%20%20https:/learnenglish.britishcouncil.org/skills/writing/advanced-c1/an-opinion-essay%20%20https:/aldinhe.ac.uk/resource-category/academic-writing-resources/%20%20This%20is%20very%20good%20%20https:/aldinhe.ac.uk/teaching-learning/what-is-academic-writing/" TargetMode="External"/><Relationship Id="rId4" Type="http://schemas.openxmlformats.org/officeDocument/2006/relationships/hyperlink" Target="https://learning.londonmet.ac.uk/studyhub/writ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b="1" dirty="0">
                <a:solidFill>
                  <a:srgbClr val="FFFF00"/>
                </a:solidFill>
                <a:effectLst>
                  <a:outerShdw blurRad="38100" dist="38100" dir="2700000" algn="tl">
                    <a:srgbClr val="000000">
                      <a:alpha val="43137"/>
                    </a:srgbClr>
                  </a:outerShdw>
                </a:effectLst>
              </a:rPr>
              <a:t>Academic Writing </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24/10/2025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82048-E5C1-F5AB-3136-69210D7E239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9821BE8-0745-1E8B-5A46-F80ADD1493FE}"/>
              </a:ext>
            </a:extLst>
          </p:cNvPr>
          <p:cNvSpPr txBox="1"/>
          <p:nvPr/>
        </p:nvSpPr>
        <p:spPr>
          <a:xfrm>
            <a:off x="353978" y="908720"/>
            <a:ext cx="8352928" cy="5047536"/>
          </a:xfrm>
          <a:prstGeom prst="rect">
            <a:avLst/>
          </a:prstGeom>
          <a:noFill/>
        </p:spPr>
        <p:txBody>
          <a:bodyPr wrap="square" rtlCol="0">
            <a:spAutoFit/>
          </a:bodyPr>
          <a:lstStyle/>
          <a:p>
            <a:r>
              <a:rPr lang="en-GB" sz="2200" b="1" dirty="0"/>
              <a:t>Scenario</a:t>
            </a:r>
            <a:r>
              <a:rPr lang="en-GB" sz="2200" dirty="0"/>
              <a:t>: After a major flight delay that stranded hundreds of passengers at the airport overnight, an airline sent out a mass email apology. It read: </a:t>
            </a:r>
            <a:r>
              <a:rPr lang="en-GB" sz="2200" dirty="0">
                <a:solidFill>
                  <a:srgbClr val="0070C0"/>
                </a:solidFill>
              </a:rPr>
              <a:t>“</a:t>
            </a:r>
            <a:r>
              <a:rPr lang="en-GB" sz="2200" i="1" dirty="0">
                <a:solidFill>
                  <a:srgbClr val="0070C0"/>
                </a:solidFill>
              </a:rPr>
              <a:t>We regret any inconvenience that may have been experienced due to operational challenges.”</a:t>
            </a:r>
          </a:p>
          <a:p>
            <a:endParaRPr lang="en-GB" sz="2200" dirty="0"/>
          </a:p>
          <a:p>
            <a:r>
              <a:rPr lang="en-GB" sz="2200" dirty="0"/>
              <a:t>Passengers were furious. Social media exploded with complaints about the cold tone and lack of accountability. Many vowed never to fly with the airline again.</a:t>
            </a:r>
          </a:p>
          <a:p>
            <a:endParaRPr lang="en-GB" sz="2200" b="1" dirty="0"/>
          </a:p>
          <a:p>
            <a:r>
              <a:rPr lang="en-GB" sz="2200" b="1" dirty="0"/>
              <a:t>Discuss in pairs or threes: </a:t>
            </a:r>
          </a:p>
          <a:p>
            <a:pPr marL="342900" indent="-342900">
              <a:buFont typeface="Arial" panose="020B0604020202020204" pitchFamily="34" charset="0"/>
              <a:buChar char="•"/>
            </a:pPr>
            <a:r>
              <a:rPr lang="en-GB" sz="2200" dirty="0"/>
              <a:t>What went wrong?</a:t>
            </a:r>
          </a:p>
          <a:p>
            <a:pPr marL="342900" indent="-342900">
              <a:buFont typeface="Arial" panose="020B0604020202020204" pitchFamily="34" charset="0"/>
              <a:buChar char="•"/>
            </a:pPr>
            <a:r>
              <a:rPr lang="en-GB" sz="2200" dirty="0"/>
              <a:t>How could this apology have been written better? </a:t>
            </a:r>
          </a:p>
          <a:p>
            <a:pPr marL="342900" indent="-342900">
              <a:buFont typeface="Arial" panose="020B0604020202020204" pitchFamily="34" charset="0"/>
              <a:buChar char="•"/>
            </a:pPr>
            <a:r>
              <a:rPr lang="en-GB" sz="2200" dirty="0"/>
              <a:t>What writing choices would make it more effective?</a:t>
            </a:r>
          </a:p>
          <a:p>
            <a:endParaRPr lang="en-GB" b="1" dirty="0"/>
          </a:p>
          <a:p>
            <a:endParaRPr lang="en-GB" dirty="0"/>
          </a:p>
        </p:txBody>
      </p:sp>
      <p:sp>
        <p:nvSpPr>
          <p:cNvPr id="7" name="Title 4">
            <a:extLst>
              <a:ext uri="{FF2B5EF4-FFF2-40B4-BE49-F238E27FC236}">
                <a16:creationId xmlns:a16="http://schemas.microsoft.com/office/drawing/2014/main" id="{8B5AB13C-1FD2-E878-575C-3C03A440A449}"/>
              </a:ext>
            </a:extLst>
          </p:cNvPr>
          <p:cNvSpPr>
            <a:spLocks noGrp="1"/>
          </p:cNvSpPr>
          <p:nvPr>
            <p:ph type="title"/>
          </p:nvPr>
        </p:nvSpPr>
        <p:spPr>
          <a:xfrm>
            <a:off x="424543" y="188640"/>
            <a:ext cx="8294914" cy="576064"/>
          </a:xfrm>
        </p:spPr>
        <p:txBody>
          <a:bodyPr>
            <a:noAutofit/>
          </a:bodyPr>
          <a:lstStyle/>
          <a:p>
            <a:r>
              <a:rPr lang="en-GB" sz="3200" b="1" dirty="0"/>
              <a:t>Case study</a:t>
            </a:r>
          </a:p>
        </p:txBody>
      </p:sp>
    </p:spTree>
    <p:extLst>
      <p:ext uri="{BB962C8B-B14F-4D97-AF65-F5344CB8AC3E}">
        <p14:creationId xmlns:p14="http://schemas.microsoft.com/office/powerpoint/2010/main" val="328508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1EB6C-088B-C95B-F1F8-F8040F36B63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87A92FF-543D-1440-6CBF-FA8B99EC17DD}"/>
              </a:ext>
            </a:extLst>
          </p:cNvPr>
          <p:cNvSpPr txBox="1"/>
          <p:nvPr/>
        </p:nvSpPr>
        <p:spPr>
          <a:xfrm>
            <a:off x="353978" y="908720"/>
            <a:ext cx="8352928" cy="5324535"/>
          </a:xfrm>
          <a:prstGeom prst="rect">
            <a:avLst/>
          </a:prstGeom>
          <a:noFill/>
        </p:spPr>
        <p:txBody>
          <a:bodyPr wrap="square" rtlCol="0">
            <a:spAutoFit/>
          </a:bodyPr>
          <a:lstStyle/>
          <a:p>
            <a:r>
              <a:rPr lang="en-GB" sz="2200" b="1" dirty="0"/>
              <a:t>The problem: </a:t>
            </a:r>
            <a:r>
              <a:rPr lang="en-GB" sz="2200" dirty="0"/>
              <a:t>The message was vague, overly formal, and lacked empathy</a:t>
            </a:r>
          </a:p>
          <a:p>
            <a:endParaRPr lang="en-GB" b="1" dirty="0"/>
          </a:p>
          <a:p>
            <a:endParaRPr lang="en-GB" sz="2000" b="1" dirty="0"/>
          </a:p>
          <a:p>
            <a:r>
              <a:rPr lang="en-GB" sz="2000" b="1" dirty="0"/>
              <a:t>Suggested improvement: </a:t>
            </a:r>
          </a:p>
          <a:p>
            <a:pPr marL="342900" indent="-342900">
              <a:buFont typeface="Arial" panose="020B0604020202020204" pitchFamily="34" charset="0"/>
              <a:buChar char="•"/>
            </a:pPr>
            <a:r>
              <a:rPr lang="en-GB" sz="2000" dirty="0"/>
              <a:t>Improve the tone</a:t>
            </a:r>
          </a:p>
          <a:p>
            <a:pPr marL="342900" indent="-342900">
              <a:buFont typeface="Arial" panose="020B0604020202020204" pitchFamily="34" charset="0"/>
              <a:buChar char="•"/>
            </a:pPr>
            <a:r>
              <a:rPr lang="en-GB" sz="2000" dirty="0"/>
              <a:t>Show understanding of the frustration the situation may have caused</a:t>
            </a:r>
          </a:p>
          <a:p>
            <a:pPr marL="342900" indent="-342900">
              <a:buFont typeface="Arial" panose="020B0604020202020204" pitchFamily="34" charset="0"/>
              <a:buChar char="•"/>
            </a:pPr>
            <a:r>
              <a:rPr lang="en-GB" sz="2000" dirty="0"/>
              <a:t>Apologise </a:t>
            </a:r>
          </a:p>
          <a:p>
            <a:pPr marL="342900" indent="-342900">
              <a:buFont typeface="Arial" panose="020B0604020202020204" pitchFamily="34" charset="0"/>
              <a:buChar char="•"/>
            </a:pPr>
            <a:r>
              <a:rPr lang="en-GB" sz="2000" dirty="0"/>
              <a:t>Propose a remedy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r>
              <a:rPr lang="en-GB" sz="2000" dirty="0"/>
              <a:t>This case highlights </a:t>
            </a:r>
            <a:r>
              <a:rPr lang="en-GB" sz="2000" b="1" dirty="0"/>
              <a:t>why writing matters</a:t>
            </a:r>
            <a:r>
              <a:rPr lang="en-GB" sz="2000" dirty="0"/>
              <a:t>, especially when the stakes are high. Unclear, vague, or impersonal writing can damage trust and reputation. Working on academic writing will help you develop strong writing skills in general, and business writing skills in particular. </a:t>
            </a:r>
          </a:p>
          <a:p>
            <a:pPr marL="342900" indent="-342900">
              <a:buFontTx/>
              <a:buChar char="-"/>
            </a:pPr>
            <a:endParaRPr lang="en-GB" sz="2000" b="1" dirty="0"/>
          </a:p>
          <a:p>
            <a:endParaRPr lang="en-GB" dirty="0"/>
          </a:p>
        </p:txBody>
      </p:sp>
      <p:sp>
        <p:nvSpPr>
          <p:cNvPr id="7" name="Title 4">
            <a:extLst>
              <a:ext uri="{FF2B5EF4-FFF2-40B4-BE49-F238E27FC236}">
                <a16:creationId xmlns:a16="http://schemas.microsoft.com/office/drawing/2014/main" id="{00E882F0-1295-7CC5-3BD1-2CB236DA8573}"/>
              </a:ext>
            </a:extLst>
          </p:cNvPr>
          <p:cNvSpPr>
            <a:spLocks noGrp="1"/>
          </p:cNvSpPr>
          <p:nvPr>
            <p:ph type="title"/>
          </p:nvPr>
        </p:nvSpPr>
        <p:spPr>
          <a:xfrm>
            <a:off x="424543" y="188640"/>
            <a:ext cx="8294914" cy="576064"/>
          </a:xfrm>
        </p:spPr>
        <p:txBody>
          <a:bodyPr>
            <a:noAutofit/>
          </a:bodyPr>
          <a:lstStyle/>
          <a:p>
            <a:r>
              <a:rPr lang="en-GB" sz="3200" b="1" dirty="0"/>
              <a:t>Case study - answers</a:t>
            </a:r>
          </a:p>
        </p:txBody>
      </p:sp>
    </p:spTree>
    <p:extLst>
      <p:ext uri="{BB962C8B-B14F-4D97-AF65-F5344CB8AC3E}">
        <p14:creationId xmlns:p14="http://schemas.microsoft.com/office/powerpoint/2010/main" val="994385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4">
            <a:extLst>
              <a:ext uri="{FF2B5EF4-FFF2-40B4-BE49-F238E27FC236}">
                <a16:creationId xmlns:a16="http://schemas.microsoft.com/office/drawing/2014/main" id="{3F4B1491-D2AC-C646-B842-B9C8657F6B1D}"/>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Academic Writing – what is it?</a:t>
            </a:r>
          </a:p>
        </p:txBody>
      </p:sp>
      <p:sp>
        <p:nvSpPr>
          <p:cNvPr id="2" name="TextBox 1">
            <a:extLst>
              <a:ext uri="{FF2B5EF4-FFF2-40B4-BE49-F238E27FC236}">
                <a16:creationId xmlns:a16="http://schemas.microsoft.com/office/drawing/2014/main" id="{A76BE458-5096-8947-81BE-CEAB054020C5}"/>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200" dirty="0"/>
              <a:t>Academic writing is not the same as everyday writing.  </a:t>
            </a:r>
          </a:p>
          <a:p>
            <a:pPr marL="342900" indent="-342900">
              <a:lnSpc>
                <a:spcPct val="90000"/>
              </a:lnSpc>
              <a:spcBef>
                <a:spcPct val="20000"/>
              </a:spcBef>
              <a:buFont typeface="Arial" pitchFamily="34" charset="0"/>
              <a:buChar char="•"/>
            </a:pPr>
            <a:endParaRPr lang="en-US" sz="2200" dirty="0"/>
          </a:p>
          <a:p>
            <a:pPr marL="342900" indent="-342900">
              <a:lnSpc>
                <a:spcPct val="90000"/>
              </a:lnSpc>
              <a:spcBef>
                <a:spcPct val="20000"/>
              </a:spcBef>
              <a:buFont typeface="Arial" pitchFamily="34" charset="0"/>
              <a:buChar char="•"/>
            </a:pPr>
            <a:r>
              <a:rPr lang="en-US" sz="2200" dirty="0"/>
              <a:t>So, what is it? </a:t>
            </a:r>
          </a:p>
          <a:p>
            <a:pPr marL="342900" indent="-342900">
              <a:lnSpc>
                <a:spcPct val="90000"/>
              </a:lnSpc>
              <a:spcBef>
                <a:spcPct val="20000"/>
              </a:spcBef>
              <a:buFont typeface="Arial" pitchFamily="34" charset="0"/>
              <a:buChar char="•"/>
            </a:pPr>
            <a:endParaRPr lang="en-US" sz="2200" dirty="0"/>
          </a:p>
          <a:p>
            <a:pPr marL="342900" indent="-342900">
              <a:lnSpc>
                <a:spcPct val="90000"/>
              </a:lnSpc>
              <a:spcBef>
                <a:spcPct val="20000"/>
              </a:spcBef>
              <a:buFont typeface="Arial" pitchFamily="34" charset="0"/>
              <a:buChar char="•"/>
            </a:pPr>
            <a:r>
              <a:rPr lang="en-US" sz="2200" b="1" dirty="0"/>
              <a:t>Discuss with a partner how much you know about academic writing, before sharing with the class</a:t>
            </a:r>
          </a:p>
          <a:p>
            <a:pPr marL="342900" indent="-342900">
              <a:lnSpc>
                <a:spcPct val="90000"/>
              </a:lnSpc>
              <a:spcBef>
                <a:spcPct val="20000"/>
              </a:spcBef>
              <a:buFont typeface="Arial" pitchFamily="34" charset="0"/>
              <a:buChar char="•"/>
            </a:pPr>
            <a:endParaRPr lang="en-US" sz="2200" b="1" dirty="0"/>
          </a:p>
          <a:p>
            <a:pPr marL="342900" indent="-342900">
              <a:lnSpc>
                <a:spcPct val="90000"/>
              </a:lnSpc>
              <a:spcBef>
                <a:spcPct val="20000"/>
              </a:spcBef>
              <a:buFont typeface="Arial" pitchFamily="34" charset="0"/>
              <a:buChar char="•"/>
            </a:pPr>
            <a:endParaRPr lang="en-US" sz="2200" dirty="0"/>
          </a:p>
        </p:txBody>
      </p:sp>
      <p:pic>
        <p:nvPicPr>
          <p:cNvPr id="9" name="Picture 8" descr="A group of women sitting at a table&#10;&#10;AI-generated content may be incorrect.">
            <a:extLst>
              <a:ext uri="{FF2B5EF4-FFF2-40B4-BE49-F238E27FC236}">
                <a16:creationId xmlns:a16="http://schemas.microsoft.com/office/drawing/2014/main" id="{0CB97C29-E03D-7921-5DF3-A7FDF4DB9289}"/>
              </a:ext>
            </a:extLst>
          </p:cNvPr>
          <p:cNvPicPr>
            <a:picLocks noChangeAspect="1"/>
          </p:cNvPicPr>
          <p:nvPr/>
        </p:nvPicPr>
        <p:blipFill>
          <a:blip r:embed="rId2">
            <a:extLst>
              <a:ext uri="{28A0092B-C50C-407E-A947-70E740481C1C}">
                <a14:useLocalDpi xmlns:a14="http://schemas.microsoft.com/office/drawing/2010/main" val="0"/>
              </a:ext>
            </a:extLst>
          </a:blip>
          <a:srcRect l="26375" r="13776"/>
          <a:stretch>
            <a:fillRect/>
          </a:stretch>
        </p:blipFill>
        <p:spPr>
          <a:xfrm>
            <a:off x="4495800" y="1613918"/>
            <a:ext cx="4320480" cy="3789947"/>
          </a:xfrm>
          <a:prstGeom prst="rect">
            <a:avLst/>
          </a:prstGeom>
        </p:spPr>
      </p:pic>
    </p:spTree>
    <p:extLst>
      <p:ext uri="{BB962C8B-B14F-4D97-AF65-F5344CB8AC3E}">
        <p14:creationId xmlns:p14="http://schemas.microsoft.com/office/powerpoint/2010/main" val="3230695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E2BE6-F512-FEA7-BC6A-5B55252DF36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B54D033-EE32-31B1-FE95-E61D51D136F1}"/>
              </a:ext>
            </a:extLst>
          </p:cNvPr>
          <p:cNvSpPr txBox="1"/>
          <p:nvPr/>
        </p:nvSpPr>
        <p:spPr>
          <a:xfrm>
            <a:off x="395536" y="1628800"/>
            <a:ext cx="8352928" cy="1384995"/>
          </a:xfrm>
          <a:prstGeom prst="rect">
            <a:avLst/>
          </a:prstGeom>
          <a:noFill/>
        </p:spPr>
        <p:txBody>
          <a:bodyPr wrap="square" rtlCol="0">
            <a:spAutoFit/>
          </a:bodyPr>
          <a:lstStyle/>
          <a:p>
            <a:pPr marL="342900" indent="-342900">
              <a:buFont typeface="Arial" panose="020B0604020202020204" pitchFamily="34" charset="0"/>
              <a:buChar char="•"/>
            </a:pPr>
            <a:r>
              <a:rPr lang="en-GB" sz="2400" dirty="0"/>
              <a:t>Look at the worksheet from the lecturer and do the activities</a:t>
            </a:r>
            <a:endParaRPr lang="en-GB" sz="2000" b="1" dirty="0"/>
          </a:p>
          <a:p>
            <a:endParaRPr lang="en-GB" b="1" dirty="0"/>
          </a:p>
          <a:p>
            <a:endParaRPr lang="en-GB" dirty="0"/>
          </a:p>
        </p:txBody>
      </p:sp>
      <p:sp>
        <p:nvSpPr>
          <p:cNvPr id="7" name="Title 4">
            <a:extLst>
              <a:ext uri="{FF2B5EF4-FFF2-40B4-BE49-F238E27FC236}">
                <a16:creationId xmlns:a16="http://schemas.microsoft.com/office/drawing/2014/main" id="{F1878D59-B065-F797-0E60-6B95AE682884}"/>
              </a:ext>
            </a:extLst>
          </p:cNvPr>
          <p:cNvSpPr>
            <a:spLocks noGrp="1"/>
          </p:cNvSpPr>
          <p:nvPr>
            <p:ph type="title"/>
          </p:nvPr>
        </p:nvSpPr>
        <p:spPr>
          <a:xfrm>
            <a:off x="424543" y="188640"/>
            <a:ext cx="8294914" cy="1032440"/>
          </a:xfrm>
        </p:spPr>
        <p:txBody>
          <a:bodyPr>
            <a:noAutofit/>
          </a:bodyPr>
          <a:lstStyle/>
          <a:p>
            <a:r>
              <a:rPr lang="en-GB" sz="3200" b="1" dirty="0"/>
              <a:t>Academic Writing Activity (worksheet)</a:t>
            </a:r>
          </a:p>
        </p:txBody>
      </p:sp>
      <p:pic>
        <p:nvPicPr>
          <p:cNvPr id="4" name="Picture 3" descr="A group of people sitting at a table with a computer&#10;&#10;AI-generated content may be incorrect.">
            <a:extLst>
              <a:ext uri="{FF2B5EF4-FFF2-40B4-BE49-F238E27FC236}">
                <a16:creationId xmlns:a16="http://schemas.microsoft.com/office/drawing/2014/main" id="{626CC7AB-4E35-FBB5-BB48-0DA583DDE9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2228866"/>
            <a:ext cx="4657700" cy="3105133"/>
          </a:xfrm>
          <a:prstGeom prst="rect">
            <a:avLst/>
          </a:prstGeom>
        </p:spPr>
      </p:pic>
    </p:spTree>
    <p:extLst>
      <p:ext uri="{BB962C8B-B14F-4D97-AF65-F5344CB8AC3E}">
        <p14:creationId xmlns:p14="http://schemas.microsoft.com/office/powerpoint/2010/main" val="2952427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FDBE9B-414D-14B1-427C-43400F9F62C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F043D81-2840-A681-C0DF-A7441196A47D}"/>
              </a:ext>
            </a:extLst>
          </p:cNvPr>
          <p:cNvSpPr txBox="1"/>
          <p:nvPr/>
        </p:nvSpPr>
        <p:spPr>
          <a:xfrm>
            <a:off x="251520" y="1406393"/>
            <a:ext cx="8684670" cy="4616648"/>
          </a:xfrm>
          <a:prstGeom prst="rect">
            <a:avLst/>
          </a:prstGeom>
          <a:noFill/>
        </p:spPr>
        <p:txBody>
          <a:bodyPr wrap="square" rtlCol="0">
            <a:spAutoFit/>
          </a:bodyPr>
          <a:lstStyle/>
          <a:p>
            <a:pPr marL="285750" indent="-285750">
              <a:buFont typeface="Arial" panose="020B0604020202020204" pitchFamily="34" charset="0"/>
              <a:buChar char="•"/>
            </a:pPr>
            <a:r>
              <a:rPr lang="en-GB" sz="2400" dirty="0"/>
              <a:t>a </a:t>
            </a:r>
            <a:r>
              <a:rPr lang="en-GB" sz="2400" b="1" dirty="0"/>
              <a:t>formal</a:t>
            </a:r>
            <a:r>
              <a:rPr lang="en-GB" sz="2400" dirty="0"/>
              <a:t> style of writing used in universities and scholarly publications </a:t>
            </a:r>
          </a:p>
          <a:p>
            <a:r>
              <a:rPr lang="en-GB" sz="2400" dirty="0"/>
              <a:t>		=&gt; clear overlap with </a:t>
            </a:r>
            <a:r>
              <a:rPr lang="en-GB" sz="2400" b="1" dirty="0"/>
              <a:t>business writing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characterised by a clear focus on presenting information and arguments in a </a:t>
            </a:r>
            <a:r>
              <a:rPr lang="en-GB" sz="2400" b="1" dirty="0"/>
              <a:t>structured, evidence-based manner</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often includes </a:t>
            </a:r>
            <a:r>
              <a:rPr lang="en-GB" sz="2400" b="1" dirty="0"/>
              <a:t>examining information closely</a:t>
            </a:r>
            <a:r>
              <a:rPr lang="en-GB" sz="2400" dirty="0"/>
              <a:t>, combining details from different sources, and </a:t>
            </a:r>
            <a:r>
              <a:rPr lang="en-GB" sz="2400" b="1" dirty="0"/>
              <a:t>showing evidence </a:t>
            </a:r>
            <a:r>
              <a:rPr lang="en-GB" sz="2400" dirty="0"/>
              <a:t>to back up ideas</a:t>
            </a:r>
            <a:endParaRPr lang="en-GB" sz="2000" dirty="0"/>
          </a:p>
          <a:p>
            <a:endParaRPr lang="en-GB" b="1" dirty="0"/>
          </a:p>
          <a:p>
            <a:endParaRPr lang="en-GB" b="1" dirty="0"/>
          </a:p>
          <a:p>
            <a:endParaRPr lang="en-GB" dirty="0"/>
          </a:p>
        </p:txBody>
      </p:sp>
      <p:sp>
        <p:nvSpPr>
          <p:cNvPr id="7" name="Title 4">
            <a:extLst>
              <a:ext uri="{FF2B5EF4-FFF2-40B4-BE49-F238E27FC236}">
                <a16:creationId xmlns:a16="http://schemas.microsoft.com/office/drawing/2014/main" id="{D0B53FBA-76F3-D0A4-9B5C-4944A9BC2B49}"/>
              </a:ext>
            </a:extLst>
          </p:cNvPr>
          <p:cNvSpPr>
            <a:spLocks noGrp="1"/>
          </p:cNvSpPr>
          <p:nvPr>
            <p:ph type="title"/>
          </p:nvPr>
        </p:nvSpPr>
        <p:spPr>
          <a:xfrm>
            <a:off x="424543" y="188640"/>
            <a:ext cx="8294914" cy="1032440"/>
          </a:xfrm>
        </p:spPr>
        <p:txBody>
          <a:bodyPr>
            <a:noAutofit/>
          </a:bodyPr>
          <a:lstStyle/>
          <a:p>
            <a:r>
              <a:rPr lang="en-GB" sz="3200" b="1" dirty="0"/>
              <a:t>Academic Writing</a:t>
            </a:r>
          </a:p>
        </p:txBody>
      </p:sp>
    </p:spTree>
    <p:extLst>
      <p:ext uri="{BB962C8B-B14F-4D97-AF65-F5344CB8AC3E}">
        <p14:creationId xmlns:p14="http://schemas.microsoft.com/office/powerpoint/2010/main" val="3474530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255451" y="1443841"/>
            <a:ext cx="8856983" cy="3970318"/>
          </a:xfrm>
          <a:prstGeom prst="rect">
            <a:avLst/>
          </a:prstGeom>
          <a:noFill/>
        </p:spPr>
        <p:txBody>
          <a:bodyPr wrap="square" rtlCol="0">
            <a:spAutoFit/>
          </a:bodyPr>
          <a:lstStyle/>
          <a:p>
            <a:pPr marL="342900" indent="-342900">
              <a:buFont typeface="Arial" panose="020B0604020202020204" pitchFamily="34" charset="0"/>
              <a:buChar char="•"/>
            </a:pPr>
            <a:r>
              <a:rPr lang="en-GB" sz="2800" dirty="0"/>
              <a:t>Can be divided into two types: </a:t>
            </a:r>
          </a:p>
          <a:p>
            <a:pPr marL="800100" lvl="1" indent="-342900">
              <a:buFont typeface="Arial" panose="020B0604020202020204" pitchFamily="34" charset="0"/>
              <a:buChar char="•"/>
            </a:pPr>
            <a:r>
              <a:rPr lang="en-GB" sz="2800" b="1" dirty="0"/>
              <a:t>student academic writing</a:t>
            </a:r>
            <a:r>
              <a:rPr lang="en-GB" sz="2800" dirty="0"/>
              <a:t> (used in student assessment at university, or in courses which prepare you  for university study) and</a:t>
            </a:r>
          </a:p>
          <a:p>
            <a:pPr marL="800100" lvl="1" indent="-342900">
              <a:buFont typeface="Arial" panose="020B0604020202020204" pitchFamily="34" charset="0"/>
              <a:buChar char="•"/>
            </a:pPr>
            <a:r>
              <a:rPr lang="en-GB" sz="2800" b="1" dirty="0"/>
              <a:t>expert academic writing</a:t>
            </a:r>
            <a:r>
              <a:rPr lang="en-GB" sz="2800" dirty="0"/>
              <a:t> (meant for publication in an academic journal or book)</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Both types of academic writing contain a number of consistent features</a:t>
            </a:r>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12887" y="764705"/>
            <a:ext cx="8294914" cy="144016"/>
          </a:xfrm>
        </p:spPr>
        <p:txBody>
          <a:bodyPr>
            <a:noAutofit/>
          </a:bodyPr>
          <a:lstStyle/>
          <a:p>
            <a:r>
              <a:rPr lang="en-GB" sz="3200" b="1" dirty="0">
                <a:latin typeface="Helvetica" pitchFamily="2" charset="0"/>
              </a:rPr>
              <a:t>Academic Writing</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3985865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952DA-5A93-19D0-A964-6620E7CBCE8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5E35808-CA02-8753-42AD-08DC3D02520A}"/>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27B4434A-1FF0-73CC-79B0-7016F4F5FFCA}"/>
              </a:ext>
            </a:extLst>
          </p:cNvPr>
          <p:cNvSpPr txBox="1"/>
          <p:nvPr/>
        </p:nvSpPr>
        <p:spPr>
          <a:xfrm>
            <a:off x="143508" y="1151613"/>
            <a:ext cx="8856983" cy="4431983"/>
          </a:xfrm>
          <a:prstGeom prst="rect">
            <a:avLst/>
          </a:prstGeom>
          <a:noFill/>
        </p:spPr>
        <p:txBody>
          <a:bodyPr wrap="square" rtlCol="0">
            <a:spAutoFit/>
          </a:bodyPr>
          <a:lstStyle/>
          <a:p>
            <a:pPr marL="800100" lvl="1" indent="-342900">
              <a:buFont typeface="Arial" panose="020B0604020202020204" pitchFamily="34" charset="0"/>
              <a:buChar char="•"/>
            </a:pPr>
            <a:r>
              <a:rPr lang="en-GB" sz="2400" b="1" dirty="0"/>
              <a:t>Formal Tone: </a:t>
            </a:r>
            <a:r>
              <a:rPr lang="en-GB" sz="2400" dirty="0"/>
              <a:t>uses clear formal language (no colloquial/slang words)</a:t>
            </a:r>
          </a:p>
          <a:p>
            <a:pPr marL="800100" lvl="1" indent="-342900">
              <a:buFont typeface="Arial" panose="020B0604020202020204" pitchFamily="34" charset="0"/>
              <a:buChar char="•"/>
            </a:pPr>
            <a:r>
              <a:rPr lang="en-GB" sz="2400" b="1" dirty="0"/>
              <a:t>Clear Structure: </a:t>
            </a:r>
            <a:r>
              <a:rPr lang="en-GB" sz="2400" dirty="0"/>
              <a:t>typically includes an introduction, body paragraphs, and a conclusion. (logical structure)</a:t>
            </a:r>
          </a:p>
          <a:p>
            <a:pPr marL="800100" lvl="1" indent="-342900">
              <a:buFont typeface="Arial" panose="020B0604020202020204" pitchFamily="34" charset="0"/>
              <a:buChar char="•"/>
            </a:pPr>
            <a:r>
              <a:rPr lang="en-GB" sz="2400" b="1" dirty="0"/>
              <a:t>Objective*: </a:t>
            </a:r>
            <a:r>
              <a:rPr lang="en-GB" sz="2400" dirty="0"/>
              <a:t>Focuses on facts and evidence rather than personal opinions. </a:t>
            </a:r>
            <a:r>
              <a:rPr lang="en-GB" sz="2400" i="1" dirty="0"/>
              <a:t>(*most of the time, except for reflective writing)</a:t>
            </a:r>
          </a:p>
          <a:p>
            <a:pPr marL="800100" lvl="1" indent="-342900">
              <a:buFont typeface="Arial" panose="020B0604020202020204" pitchFamily="34" charset="0"/>
              <a:buChar char="•"/>
            </a:pPr>
            <a:r>
              <a:rPr lang="en-GB" sz="2400" b="1" dirty="0"/>
              <a:t>Evidence-Based: </a:t>
            </a:r>
            <a:r>
              <a:rPr lang="en-GB" sz="2400" dirty="0"/>
              <a:t>relies on evidence from credible sources to support arguments and is referenced</a:t>
            </a:r>
          </a:p>
          <a:p>
            <a:pPr marL="800100" lvl="1" indent="-342900">
              <a:buFont typeface="Arial" panose="020B0604020202020204" pitchFamily="34" charset="0"/>
              <a:buChar char="•"/>
            </a:pPr>
            <a:r>
              <a:rPr lang="en-GB" sz="2400" b="1" dirty="0"/>
              <a:t>Critical and balanced </a:t>
            </a:r>
            <a:r>
              <a:rPr lang="en-GB" sz="2400" dirty="0"/>
              <a:t>– not favouring any specific position</a:t>
            </a:r>
          </a:p>
          <a:p>
            <a:pPr marL="800100" lvl="1" indent="-342900">
              <a:buFont typeface="Arial" panose="020B0604020202020204" pitchFamily="34" charset="0"/>
              <a:buChar char="•"/>
            </a:pPr>
            <a:endParaRPr lang="en-GB" sz="1000" dirty="0"/>
          </a:p>
        </p:txBody>
      </p:sp>
      <p:sp>
        <p:nvSpPr>
          <p:cNvPr id="9" name="Title 4">
            <a:extLst>
              <a:ext uri="{FF2B5EF4-FFF2-40B4-BE49-F238E27FC236}">
                <a16:creationId xmlns:a16="http://schemas.microsoft.com/office/drawing/2014/main" id="{E44E1A2E-05D7-A510-945E-D4194E622480}"/>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1E7AC67D-4F51-7E23-58E2-926601E96BED}"/>
              </a:ext>
            </a:extLst>
          </p:cNvPr>
          <p:cNvSpPr>
            <a:spLocks noGrp="1"/>
          </p:cNvSpPr>
          <p:nvPr>
            <p:ph type="title"/>
          </p:nvPr>
        </p:nvSpPr>
        <p:spPr>
          <a:xfrm>
            <a:off x="429552" y="707144"/>
            <a:ext cx="8294914" cy="577454"/>
          </a:xfrm>
        </p:spPr>
        <p:txBody>
          <a:bodyPr>
            <a:noAutofit/>
          </a:bodyPr>
          <a:lstStyle/>
          <a:p>
            <a:r>
              <a:rPr lang="en-GB" sz="3200" b="1" dirty="0"/>
              <a:t>Academic Writing - typical features</a:t>
            </a:r>
            <a:br>
              <a:rPr lang="en-GB" sz="3200" b="1" dirty="0"/>
            </a:br>
            <a:br>
              <a:rPr lang="en-GB" sz="3200" b="1" dirty="0"/>
            </a:br>
            <a:endParaRPr lang="en-GB" sz="3200" b="1" dirty="0"/>
          </a:p>
        </p:txBody>
      </p:sp>
    </p:spTree>
    <p:extLst>
      <p:ext uri="{BB962C8B-B14F-4D97-AF65-F5344CB8AC3E}">
        <p14:creationId xmlns:p14="http://schemas.microsoft.com/office/powerpoint/2010/main" val="304568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251521" y="1052156"/>
            <a:ext cx="8524042" cy="1785104"/>
          </a:xfrm>
          <a:prstGeom prst="rect">
            <a:avLst/>
          </a:prstGeom>
          <a:noFill/>
        </p:spPr>
        <p:txBody>
          <a:bodyPr wrap="square" rtlCol="0">
            <a:spAutoFit/>
          </a:bodyPr>
          <a:lstStyle/>
          <a:p>
            <a:pPr marL="342900" indent="-342900">
              <a:buFont typeface="Arial" panose="020B0604020202020204" pitchFamily="34" charset="0"/>
              <a:buChar char="•"/>
            </a:pPr>
            <a:r>
              <a:rPr lang="en-GB" sz="2400" dirty="0"/>
              <a:t>answers or debates a specific question or field (is </a:t>
            </a:r>
            <a:r>
              <a:rPr lang="en-GB" sz="2400" i="1" dirty="0"/>
              <a:t>focused </a:t>
            </a:r>
            <a:r>
              <a:rPr lang="en-GB" sz="2400" dirty="0"/>
              <a:t>on a topic or theme)</a:t>
            </a:r>
          </a:p>
          <a:p>
            <a:pPr marL="342900" indent="-342900">
              <a:buFont typeface="Arial" panose="020B0604020202020204" pitchFamily="34" charset="0"/>
              <a:buChar char="•"/>
            </a:pPr>
            <a:r>
              <a:rPr lang="en-GB" sz="2400" dirty="0"/>
              <a:t>is grammatically correct (as any type of good writing)</a:t>
            </a:r>
          </a:p>
          <a:p>
            <a:pPr marL="342900" indent="-342900">
              <a:buFont typeface="Arial" panose="020B0604020202020204" pitchFamily="34" charset="0"/>
              <a:buChar char="•"/>
            </a:pPr>
            <a:endParaRPr lang="en-GB" sz="2800" dirty="0"/>
          </a:p>
          <a:p>
            <a:endParaRPr lang="en-GB" sz="10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13505" y="228759"/>
            <a:ext cx="8294914" cy="577454"/>
          </a:xfrm>
        </p:spPr>
        <p:txBody>
          <a:bodyPr>
            <a:noAutofit/>
          </a:bodyPr>
          <a:lstStyle/>
          <a:p>
            <a:r>
              <a:rPr lang="en-GB" sz="3200" b="1" dirty="0"/>
              <a:t>Academic Writing - typical features</a:t>
            </a:r>
          </a:p>
        </p:txBody>
      </p:sp>
      <p:sp>
        <p:nvSpPr>
          <p:cNvPr id="4" name="TextBox 3">
            <a:extLst>
              <a:ext uri="{FF2B5EF4-FFF2-40B4-BE49-F238E27FC236}">
                <a16:creationId xmlns:a16="http://schemas.microsoft.com/office/drawing/2014/main" id="{E526190F-DC6D-45CB-90F1-094F9AC1958D}"/>
              </a:ext>
            </a:extLst>
          </p:cNvPr>
          <p:cNvSpPr txBox="1"/>
          <p:nvPr/>
        </p:nvSpPr>
        <p:spPr>
          <a:xfrm>
            <a:off x="6876256" y="5453360"/>
            <a:ext cx="2880320" cy="307777"/>
          </a:xfrm>
          <a:prstGeom prst="rect">
            <a:avLst/>
          </a:prstGeom>
          <a:noFill/>
        </p:spPr>
        <p:txBody>
          <a:bodyPr wrap="square" rtlCol="0">
            <a:spAutoFit/>
          </a:bodyPr>
          <a:lstStyle/>
          <a:p>
            <a:r>
              <a:rPr lang="en-GB" sz="1400" dirty="0"/>
              <a:t>(EAP Foundation, 2013)</a:t>
            </a:r>
          </a:p>
        </p:txBody>
      </p:sp>
      <p:pic>
        <p:nvPicPr>
          <p:cNvPr id="8" name="Picture 7" descr="A person sitting at a table with a computer&#10;&#10;AI-generated content may be incorrect.">
            <a:extLst>
              <a:ext uri="{FF2B5EF4-FFF2-40B4-BE49-F238E27FC236}">
                <a16:creationId xmlns:a16="http://schemas.microsoft.com/office/drawing/2014/main" id="{0C73C7BF-F20B-4165-98F1-603DF67D5B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1760" y="2322471"/>
            <a:ext cx="3961131" cy="3961131"/>
          </a:xfrm>
          <a:prstGeom prst="rect">
            <a:avLst/>
          </a:prstGeom>
        </p:spPr>
      </p:pic>
    </p:spTree>
    <p:extLst>
      <p:ext uri="{BB962C8B-B14F-4D97-AF65-F5344CB8AC3E}">
        <p14:creationId xmlns:p14="http://schemas.microsoft.com/office/powerpoint/2010/main" val="273707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292236" y="908720"/>
            <a:ext cx="8600244" cy="3016210"/>
          </a:xfrm>
          <a:prstGeom prst="rect">
            <a:avLst/>
          </a:prstGeom>
          <a:noFill/>
        </p:spPr>
        <p:txBody>
          <a:bodyPr wrap="square" rtlCol="0">
            <a:spAutoFit/>
          </a:bodyPr>
          <a:lstStyle/>
          <a:p>
            <a:pPr marL="342900" indent="-342900">
              <a:buFont typeface="Arial" panose="020B0604020202020204" pitchFamily="34" charset="0"/>
              <a:buChar char="•"/>
            </a:pPr>
            <a:r>
              <a:rPr lang="en-GB" sz="2000" dirty="0"/>
              <a:t>It is </a:t>
            </a:r>
            <a:r>
              <a:rPr lang="en-GB" sz="2000" b="1" i="1" dirty="0"/>
              <a:t>not</a:t>
            </a:r>
            <a:r>
              <a:rPr lang="en-GB" sz="2000" dirty="0"/>
              <a:t> an expectation that you will write like an expert! </a:t>
            </a:r>
          </a:p>
          <a:p>
            <a:pPr marL="342900" indent="-342900">
              <a:buFont typeface="Arial" panose="020B0604020202020204" pitchFamily="34" charset="0"/>
              <a:buChar char="•"/>
            </a:pPr>
            <a:r>
              <a:rPr lang="en-GB" sz="2000" dirty="0"/>
              <a:t>Your student academic writing does not need to be perfect; just try your best and make sure to proofread your work</a:t>
            </a:r>
          </a:p>
          <a:p>
            <a:pPr marL="342900" indent="-342900">
              <a:buFont typeface="Arial" panose="020B0604020202020204" pitchFamily="34" charset="0"/>
              <a:buChar char="•"/>
            </a:pPr>
            <a:r>
              <a:rPr lang="en-GB" sz="2000" dirty="0"/>
              <a:t>Write the way you normally write in English; do not use translation/paraphrasing software or AI tools (see the brief) </a:t>
            </a:r>
          </a:p>
          <a:p>
            <a:pPr marL="342900" indent="-342900">
              <a:buFont typeface="Arial" panose="020B0604020202020204" pitchFamily="34" charset="0"/>
              <a:buChar char="•"/>
            </a:pPr>
            <a:r>
              <a:rPr lang="en-GB" sz="2000" dirty="0"/>
              <a:t>You can check single words, use a thesaurus or a dictionary (not Google Translate!!)</a:t>
            </a:r>
          </a:p>
          <a:p>
            <a:pPr marL="342900" indent="-342900">
              <a:buFont typeface="Arial" panose="020B0604020202020204" pitchFamily="34" charset="0"/>
              <a:buChar char="•"/>
            </a:pPr>
            <a:r>
              <a:rPr lang="en-GB" sz="2000" dirty="0"/>
              <a:t>Avoid complicated words; academic writing is about clarity, not impressive vocabulary</a:t>
            </a:r>
          </a:p>
          <a:p>
            <a:endParaRPr lang="en-GB" sz="10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2" y="475259"/>
            <a:ext cx="8294914" cy="577454"/>
          </a:xfrm>
        </p:spPr>
        <p:txBody>
          <a:bodyPr>
            <a:noAutofit/>
          </a:bodyPr>
          <a:lstStyle/>
          <a:p>
            <a:r>
              <a:rPr lang="en-GB" sz="3200" b="1" dirty="0">
                <a:latin typeface="Helvetica" pitchFamily="2" charset="0"/>
              </a:rPr>
              <a:t>Important points</a:t>
            </a:r>
            <a:br>
              <a:rPr lang="en-GB" sz="3200" b="1" dirty="0">
                <a:latin typeface="Helvetica" pitchFamily="2" charset="0"/>
              </a:rPr>
            </a:br>
            <a:endParaRPr lang="en-GB" sz="3200" b="1" dirty="0"/>
          </a:p>
        </p:txBody>
      </p:sp>
      <p:pic>
        <p:nvPicPr>
          <p:cNvPr id="4" name="Picture 3">
            <a:extLst>
              <a:ext uri="{FF2B5EF4-FFF2-40B4-BE49-F238E27FC236}">
                <a16:creationId xmlns:a16="http://schemas.microsoft.com/office/drawing/2014/main" id="{06EDBE0D-64D4-1FBD-060F-B0313E30D608}"/>
              </a:ext>
            </a:extLst>
          </p:cNvPr>
          <p:cNvPicPr>
            <a:picLocks noChangeAspect="1"/>
          </p:cNvPicPr>
          <p:nvPr/>
        </p:nvPicPr>
        <p:blipFill>
          <a:blip r:embed="rId2"/>
          <a:stretch>
            <a:fillRect/>
          </a:stretch>
        </p:blipFill>
        <p:spPr>
          <a:xfrm>
            <a:off x="1727683" y="3789040"/>
            <a:ext cx="5688632" cy="3068960"/>
          </a:xfrm>
          <a:prstGeom prst="rect">
            <a:avLst/>
          </a:prstGeom>
        </p:spPr>
      </p:pic>
    </p:spTree>
    <p:extLst>
      <p:ext uri="{BB962C8B-B14F-4D97-AF65-F5344CB8AC3E}">
        <p14:creationId xmlns:p14="http://schemas.microsoft.com/office/powerpoint/2010/main" val="1582502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9234C-73A0-34AB-87E1-0BB080752F5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F7D8934-64E5-8E54-F141-D5A3FA5EEF1D}"/>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30DDED67-2BC2-EB33-2618-2DE434AEB5A0}"/>
              </a:ext>
            </a:extLst>
          </p:cNvPr>
          <p:cNvSpPr txBox="1"/>
          <p:nvPr/>
        </p:nvSpPr>
        <p:spPr>
          <a:xfrm>
            <a:off x="292236" y="908720"/>
            <a:ext cx="8427220" cy="2092881"/>
          </a:xfrm>
          <a:prstGeom prst="rect">
            <a:avLst/>
          </a:prstGeom>
          <a:noFill/>
        </p:spPr>
        <p:txBody>
          <a:bodyPr wrap="square" rtlCol="0">
            <a:spAutoFit/>
          </a:bodyPr>
          <a:lstStyle/>
          <a:p>
            <a:pPr marL="342900" indent="-342900">
              <a:buFont typeface="Arial" panose="020B0604020202020204" pitchFamily="34" charset="0"/>
              <a:buChar char="•"/>
            </a:pPr>
            <a:r>
              <a:rPr lang="en-GB" sz="2400" dirty="0"/>
              <a:t>Your work must be written in English (not translated) and represent the way you normally write in English. </a:t>
            </a:r>
            <a:endParaRPr lang="en-GB" sz="2800" b="1"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To get a feel for what academic writing is like and improve – you need to READ! </a:t>
            </a:r>
          </a:p>
          <a:p>
            <a:endParaRPr lang="en-GB" sz="1000" dirty="0"/>
          </a:p>
        </p:txBody>
      </p:sp>
      <p:sp>
        <p:nvSpPr>
          <p:cNvPr id="9" name="Title 4">
            <a:extLst>
              <a:ext uri="{FF2B5EF4-FFF2-40B4-BE49-F238E27FC236}">
                <a16:creationId xmlns:a16="http://schemas.microsoft.com/office/drawing/2014/main" id="{8111026D-0451-B2A6-C94F-D8F7DDB07D8C}"/>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108926D0-94B0-DF16-E5F8-36DC97EB2ACA}"/>
              </a:ext>
            </a:extLst>
          </p:cNvPr>
          <p:cNvSpPr>
            <a:spLocks noGrp="1"/>
          </p:cNvSpPr>
          <p:nvPr>
            <p:ph type="title"/>
          </p:nvPr>
        </p:nvSpPr>
        <p:spPr>
          <a:xfrm>
            <a:off x="424542" y="475259"/>
            <a:ext cx="8294914" cy="577454"/>
          </a:xfrm>
        </p:spPr>
        <p:txBody>
          <a:bodyPr>
            <a:noAutofit/>
          </a:bodyPr>
          <a:lstStyle/>
          <a:p>
            <a:r>
              <a:rPr lang="en-GB" sz="3200" b="1" dirty="0">
                <a:latin typeface="Helvetica" pitchFamily="2" charset="0"/>
              </a:rPr>
              <a:t>Important points</a:t>
            </a:r>
            <a:br>
              <a:rPr lang="en-GB" sz="3200" b="1" dirty="0">
                <a:latin typeface="Helvetica" pitchFamily="2" charset="0"/>
              </a:rPr>
            </a:br>
            <a:endParaRPr lang="en-GB" sz="3200" b="1" dirty="0"/>
          </a:p>
        </p:txBody>
      </p:sp>
      <p:pic>
        <p:nvPicPr>
          <p:cNvPr id="1026" name="Picture 2" descr="Lampeter Library | University of Wales Trinity Saint David">
            <a:extLst>
              <a:ext uri="{FF2B5EF4-FFF2-40B4-BE49-F238E27FC236}">
                <a16:creationId xmlns:a16="http://schemas.microsoft.com/office/drawing/2014/main" id="{F0613F01-A848-627B-100E-5871DF7D3D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1709" y="2997384"/>
            <a:ext cx="5220580" cy="2937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43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5"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animEffect transition="in" filter="fade">
                                      <p:cBhvr>
                                        <p:cTn id="15" dur="2000"/>
                                        <p:tgtEl>
                                          <p:spTgt spid="1026"/>
                                        </p:tgtEl>
                                      </p:cBhvr>
                                    </p:animEffect>
                                    <p:anim calcmode="lin" valueType="num">
                                      <p:cBhvr>
                                        <p:cTn id="16" dur="2000" fill="hold"/>
                                        <p:tgtEl>
                                          <p:spTgt spid="1026"/>
                                        </p:tgtEl>
                                        <p:attrNameLst>
                                          <p:attrName>ppt_w</p:attrName>
                                        </p:attrNameLst>
                                      </p:cBhvr>
                                      <p:tavLst>
                                        <p:tav tm="0" fmla="#ppt_w*sin(2.5*pi*$)">
                                          <p:val>
                                            <p:fltVal val="0"/>
                                          </p:val>
                                        </p:tav>
                                        <p:tav tm="100000">
                                          <p:val>
                                            <p:fltVal val="1"/>
                                          </p:val>
                                        </p:tav>
                                      </p:tavLst>
                                    </p:anim>
                                    <p:anim calcmode="lin" valueType="num">
                                      <p:cBhvr>
                                        <p:cTn id="17"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179513" y="836712"/>
            <a:ext cx="8539944" cy="2831544"/>
          </a:xfrm>
          <a:prstGeom prst="rect">
            <a:avLst/>
          </a:prstGeom>
          <a:noFill/>
        </p:spPr>
        <p:txBody>
          <a:bodyPr wrap="square" rtlCol="0">
            <a:spAutoFit/>
          </a:bodyPr>
          <a:lstStyle/>
          <a:p>
            <a:pPr marL="800100" lvl="1" indent="-342900">
              <a:buFont typeface="Arial" panose="020B0604020202020204" pitchFamily="34" charset="0"/>
              <a:buChar char="•"/>
            </a:pPr>
            <a:r>
              <a:rPr lang="en-GB" sz="2400" dirty="0"/>
              <a:t>Make sure you read the assessment brief carefully and follow the instructions</a:t>
            </a:r>
          </a:p>
          <a:p>
            <a:pPr marL="800100" lvl="1" indent="-342900">
              <a:buFont typeface="Arial" panose="020B0604020202020204" pitchFamily="34" charset="0"/>
              <a:buChar char="•"/>
            </a:pPr>
            <a:r>
              <a:rPr lang="en-GB" sz="2400" dirty="0"/>
              <a:t>Be clear – try to get your point across</a:t>
            </a:r>
          </a:p>
          <a:p>
            <a:pPr marL="800100" lvl="1" indent="-342900">
              <a:buFont typeface="Arial" panose="020B0604020202020204" pitchFamily="34" charset="0"/>
              <a:buChar char="•"/>
            </a:pPr>
            <a:r>
              <a:rPr lang="en-GB" sz="2400" dirty="0"/>
              <a:t>Don’t use colloquial expressions/slang words, e.g. ‘in a nutshell’, stuff,  etc. </a:t>
            </a:r>
          </a:p>
          <a:p>
            <a:pPr marL="800100" lvl="1" indent="-342900">
              <a:buFont typeface="Arial" panose="020B0604020202020204" pitchFamily="34" charset="0"/>
              <a:buChar char="•"/>
            </a:pPr>
            <a:r>
              <a:rPr lang="en-GB" sz="2400" dirty="0"/>
              <a:t>Have a clear organisation and layout (logical structure)</a:t>
            </a:r>
          </a:p>
          <a:p>
            <a:pPr marL="800100" lvl="1" indent="-342900">
              <a:buFont typeface="Arial" panose="020B0604020202020204" pitchFamily="34" charset="0"/>
              <a:buChar char="•"/>
            </a:pPr>
            <a:r>
              <a:rPr lang="en-GB" sz="2400" dirty="0"/>
              <a:t>Include references: both in-text and a list of references</a:t>
            </a:r>
          </a:p>
          <a:p>
            <a:endParaRPr lang="en-GB" sz="10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3" y="329830"/>
            <a:ext cx="8294914" cy="289445"/>
          </a:xfrm>
        </p:spPr>
        <p:txBody>
          <a:bodyPr>
            <a:noAutofit/>
          </a:bodyPr>
          <a:lstStyle/>
          <a:p>
            <a:r>
              <a:rPr lang="en-GB" sz="3200" b="1" dirty="0">
                <a:latin typeface="Helvetica" pitchFamily="2" charset="0"/>
              </a:rPr>
              <a:t>Don’t forget!</a:t>
            </a:r>
            <a:endParaRPr lang="en-GB" sz="3200" b="1" dirty="0"/>
          </a:p>
        </p:txBody>
      </p:sp>
      <p:pic>
        <p:nvPicPr>
          <p:cNvPr id="5" name="Picture 4" descr="A person and person looking at a tablet&#10;&#10;AI-generated content may be incorrect.">
            <a:extLst>
              <a:ext uri="{FF2B5EF4-FFF2-40B4-BE49-F238E27FC236}">
                <a16:creationId xmlns:a16="http://schemas.microsoft.com/office/drawing/2014/main" id="{0A441E0F-539D-A0F6-B097-0C0EE4D788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688437"/>
            <a:ext cx="9144000" cy="2033587"/>
          </a:xfrm>
          <a:prstGeom prst="rect">
            <a:avLst/>
          </a:prstGeom>
        </p:spPr>
      </p:pic>
    </p:spTree>
    <p:extLst>
      <p:ext uri="{BB962C8B-B14F-4D97-AF65-F5344CB8AC3E}">
        <p14:creationId xmlns:p14="http://schemas.microsoft.com/office/powerpoint/2010/main" val="583016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282875" y="1628800"/>
            <a:ext cx="8856983" cy="3631763"/>
          </a:xfrm>
          <a:prstGeom prst="rect">
            <a:avLst/>
          </a:prstGeom>
          <a:noFill/>
        </p:spPr>
        <p:txBody>
          <a:bodyPr wrap="square" rtlCol="0">
            <a:spAutoFit/>
          </a:bodyPr>
          <a:lstStyle/>
          <a:p>
            <a:pPr marL="342900" indent="-342900">
              <a:buFont typeface="Arial" panose="020B0604020202020204" pitchFamily="34" charset="0"/>
              <a:buChar char="•"/>
            </a:pPr>
            <a:r>
              <a:rPr lang="en-GB" sz="2800" dirty="0"/>
              <a:t>Read more about Academic Writing Style:</a:t>
            </a:r>
          </a:p>
          <a:p>
            <a:r>
              <a:rPr lang="en-GB" sz="2800" dirty="0">
                <a:hlinkClick r:id="rId2"/>
              </a:rPr>
              <a:t>www.academic-englishuk.com/academic-style</a:t>
            </a:r>
            <a:endParaRPr lang="en-GB" sz="2800" dirty="0"/>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Now let’s have a look at this video:</a:t>
            </a:r>
          </a:p>
          <a:p>
            <a:r>
              <a:rPr lang="en-GB" sz="2800" i="1" dirty="0">
                <a:hlinkClick r:id="rId3"/>
              </a:rPr>
              <a:t>Language tips to improve academic writing </a:t>
            </a:r>
            <a:r>
              <a:rPr lang="en-GB" sz="2800" i="1" dirty="0"/>
              <a:t>(4.5 mins)</a:t>
            </a:r>
          </a:p>
          <a:p>
            <a:endParaRPr lang="en-GB" sz="2800" i="1" dirty="0"/>
          </a:p>
          <a:p>
            <a:pPr marL="914400" lvl="1" indent="-457200">
              <a:buFont typeface="Arial" panose="020B0604020202020204" pitchFamily="34" charset="0"/>
              <a:buChar char="•"/>
            </a:pPr>
            <a:r>
              <a:rPr lang="en-GB" sz="2800" dirty="0"/>
              <a:t>what are the key points mentioned?</a:t>
            </a:r>
          </a:p>
          <a:p>
            <a:r>
              <a:rPr lang="en-GB" sz="2400" dirty="0"/>
              <a:t> </a:t>
            </a:r>
          </a:p>
          <a:p>
            <a:endParaRPr lang="en-GB" sz="10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3" y="632638"/>
            <a:ext cx="8294914" cy="289445"/>
          </a:xfrm>
        </p:spPr>
        <p:txBody>
          <a:bodyPr>
            <a:noAutofit/>
          </a:bodyPr>
          <a:lstStyle/>
          <a:p>
            <a:r>
              <a:rPr lang="en-GB" sz="3200" b="1" dirty="0">
                <a:latin typeface="Helvetica" pitchFamily="2" charset="0"/>
              </a:rPr>
              <a:t>Academic Writing - other key points: </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421443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424543" y="836713"/>
            <a:ext cx="8294914" cy="4801314"/>
          </a:xfrm>
          <a:prstGeom prst="rect">
            <a:avLst/>
          </a:prstGeom>
          <a:noFill/>
        </p:spPr>
        <p:txBody>
          <a:bodyPr wrap="square" rtlCol="0">
            <a:spAutoFit/>
          </a:bodyPr>
          <a:lstStyle/>
          <a:p>
            <a:pPr fontAlgn="base"/>
            <a:r>
              <a:rPr lang="en-GB" sz="2000" dirty="0"/>
              <a:t>How is academic writing different from other types of writing? Look at the types of writing below.  What tells you they are not academic writing?</a:t>
            </a:r>
          </a:p>
          <a:p>
            <a:pPr fontAlgn="base"/>
            <a:endParaRPr lang="en-GB" sz="1000" dirty="0"/>
          </a:p>
          <a:p>
            <a:pPr fontAlgn="base"/>
            <a:r>
              <a:rPr lang="en-GB" sz="2000" b="1" dirty="0"/>
              <a:t>Text</a:t>
            </a:r>
          </a:p>
          <a:p>
            <a:pPr fontAlgn="base"/>
            <a:r>
              <a:rPr lang="en-GB" sz="2000" i="1" dirty="0"/>
              <a:t>R U out 2nite? It will b gr8</a:t>
            </a:r>
          </a:p>
          <a:p>
            <a:pPr fontAlgn="base"/>
            <a:br>
              <a:rPr lang="en-GB" sz="2000" dirty="0"/>
            </a:br>
            <a:r>
              <a:rPr lang="en-GB" sz="2000" b="1" dirty="0"/>
              <a:t>Newspaper article</a:t>
            </a:r>
          </a:p>
          <a:p>
            <a:pPr fontAlgn="base"/>
            <a:r>
              <a:rPr lang="en-GB" sz="2000" i="1" dirty="0"/>
              <a:t>Hoodies are lowering the tone of our town centres</a:t>
            </a:r>
          </a:p>
          <a:p>
            <a:pPr fontAlgn="base"/>
            <a:br>
              <a:rPr lang="en-GB" sz="2000" dirty="0"/>
            </a:br>
            <a:r>
              <a:rPr lang="en-GB" sz="2000" b="1" dirty="0"/>
              <a:t>School student (younger than university student) article</a:t>
            </a:r>
          </a:p>
          <a:p>
            <a:pPr fontAlgn="base"/>
            <a:r>
              <a:rPr lang="en-GB" sz="2000" i="1" dirty="0"/>
              <a:t>Emotive language shows influential power because everyone reading the advert will feel the same way, therefore all having the same attitude.   We see too much of this on our screens!</a:t>
            </a:r>
          </a:p>
          <a:p>
            <a:pPr fontAlgn="base"/>
            <a:endParaRPr lang="en-GB" sz="2000" i="1" dirty="0"/>
          </a:p>
          <a:p>
            <a:pPr fontAlgn="base"/>
            <a:r>
              <a:rPr lang="en-GB" sz="1600" dirty="0"/>
              <a:t>(Adapted from </a:t>
            </a:r>
            <a:r>
              <a:rPr lang="en-GB" sz="1600" dirty="0">
                <a:hlinkClick r:id="rId3"/>
              </a:rPr>
              <a:t>https://aldinhe.ac.uk/teaching-learning/what-is-academic-writing/</a:t>
            </a:r>
            <a:r>
              <a:rPr lang="en-GB" sz="1600" dirty="0"/>
              <a:t>) </a:t>
            </a:r>
            <a:endParaRPr lang="en-GB" sz="7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2" y="475259"/>
            <a:ext cx="8294914" cy="577454"/>
          </a:xfrm>
        </p:spPr>
        <p:txBody>
          <a:bodyPr>
            <a:noAutofit/>
          </a:bodyPr>
          <a:lstStyle/>
          <a:p>
            <a:r>
              <a:rPr lang="en-GB" sz="3200" b="1" dirty="0">
                <a:latin typeface="Helvetica" pitchFamily="2" charset="0"/>
              </a:rPr>
              <a:t>Activity 1</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3482908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424543" y="836713"/>
            <a:ext cx="8294914" cy="3954929"/>
          </a:xfrm>
          <a:prstGeom prst="rect">
            <a:avLst/>
          </a:prstGeom>
          <a:noFill/>
        </p:spPr>
        <p:txBody>
          <a:bodyPr wrap="square" rtlCol="0">
            <a:spAutoFit/>
          </a:bodyPr>
          <a:lstStyle/>
          <a:p>
            <a:pPr fontAlgn="base"/>
            <a:endParaRPr lang="en-GB" sz="1100" dirty="0"/>
          </a:p>
          <a:p>
            <a:pPr fontAlgn="base"/>
            <a:r>
              <a:rPr lang="en-GB" sz="2000" b="1" i="1" dirty="0"/>
              <a:t>R U out 2nite? It will b gr8</a:t>
            </a:r>
            <a:br>
              <a:rPr lang="en-GB" sz="2000" dirty="0"/>
            </a:br>
            <a:r>
              <a:rPr lang="en-GB" sz="2000" dirty="0"/>
              <a:t>This example includes numbers instead of words, and abbreviations.</a:t>
            </a:r>
          </a:p>
          <a:p>
            <a:pPr fontAlgn="base"/>
            <a:br>
              <a:rPr lang="en-GB" sz="2000" i="1" dirty="0"/>
            </a:br>
            <a:r>
              <a:rPr lang="en-GB" sz="2000" b="1" i="1" dirty="0"/>
              <a:t>Hoodies are lowering the tone of our town centres</a:t>
            </a:r>
            <a:br>
              <a:rPr lang="en-GB" sz="2000" dirty="0"/>
            </a:br>
            <a:r>
              <a:rPr lang="en-GB" sz="2000" dirty="0"/>
              <a:t>This makes assumptions and contains personal opinion; it doesn’t back up points with references and uses quite colloquial language (hoodies).</a:t>
            </a:r>
          </a:p>
          <a:p>
            <a:pPr fontAlgn="base"/>
            <a:endParaRPr lang="en-GB" sz="2000" b="1" i="1" dirty="0"/>
          </a:p>
          <a:p>
            <a:pPr fontAlgn="base"/>
            <a:r>
              <a:rPr lang="en-GB" sz="2000" b="1" i="1" dirty="0"/>
              <a:t>Emotive language shows influential power because everyone reading the advert will feel the same way, therefore all having the same attitude.   We see too much of this on our screens!</a:t>
            </a:r>
          </a:p>
          <a:p>
            <a:pPr fontAlgn="base"/>
            <a:r>
              <a:rPr lang="en-GB" sz="2000" dirty="0"/>
              <a:t>This example uses personal and emotive language; symbols such as exclamation marks and includes no evidence to support the argument.</a:t>
            </a:r>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3" y="404664"/>
            <a:ext cx="8294914" cy="577454"/>
          </a:xfrm>
        </p:spPr>
        <p:txBody>
          <a:bodyPr>
            <a:noAutofit/>
          </a:bodyPr>
          <a:lstStyle/>
          <a:p>
            <a:r>
              <a:rPr lang="en-GB" sz="3200" b="1" dirty="0">
                <a:latin typeface="Helvetica" pitchFamily="2" charset="0"/>
              </a:rPr>
              <a:t>Activity 1 - explanation</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1540689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3" y="404664"/>
            <a:ext cx="8294914" cy="577454"/>
          </a:xfrm>
        </p:spPr>
        <p:txBody>
          <a:bodyPr>
            <a:noAutofit/>
          </a:bodyPr>
          <a:lstStyle/>
          <a:p>
            <a:r>
              <a:rPr lang="en-GB" sz="3200" b="1" dirty="0">
                <a:latin typeface="Helvetica" pitchFamily="2" charset="0"/>
              </a:rPr>
              <a:t>Examples of academic writing</a:t>
            </a:r>
            <a:br>
              <a:rPr lang="en-GB" sz="3200" b="1" dirty="0">
                <a:latin typeface="Helvetica" pitchFamily="2" charset="0"/>
              </a:rPr>
            </a:br>
            <a:endParaRPr lang="en-GB" sz="3200" b="1" dirty="0"/>
          </a:p>
        </p:txBody>
      </p:sp>
      <p:sp>
        <p:nvSpPr>
          <p:cNvPr id="4" name="TextBox 3">
            <a:extLst>
              <a:ext uri="{FF2B5EF4-FFF2-40B4-BE49-F238E27FC236}">
                <a16:creationId xmlns:a16="http://schemas.microsoft.com/office/drawing/2014/main" id="{404ADADA-4558-AD76-F0D4-F7C29113F864}"/>
              </a:ext>
            </a:extLst>
          </p:cNvPr>
          <p:cNvSpPr txBox="1"/>
          <p:nvPr/>
        </p:nvSpPr>
        <p:spPr>
          <a:xfrm>
            <a:off x="382554" y="1006539"/>
            <a:ext cx="8336901" cy="3816429"/>
          </a:xfrm>
          <a:prstGeom prst="rect">
            <a:avLst/>
          </a:prstGeom>
          <a:noFill/>
        </p:spPr>
        <p:txBody>
          <a:bodyPr wrap="square" rtlCol="0">
            <a:spAutoFit/>
          </a:bodyPr>
          <a:lstStyle/>
          <a:p>
            <a:pPr fontAlgn="base"/>
            <a:r>
              <a:rPr lang="en-GB" sz="2200" b="1" dirty="0"/>
              <a:t>Example 1</a:t>
            </a:r>
          </a:p>
          <a:p>
            <a:pPr fontAlgn="base"/>
            <a:r>
              <a:rPr lang="en-GB" sz="2200" dirty="0"/>
              <a:t>How do you know it is academic writing?</a:t>
            </a:r>
          </a:p>
          <a:p>
            <a:pPr fontAlgn="base"/>
            <a:endParaRPr lang="en-GB" sz="2200" dirty="0"/>
          </a:p>
          <a:p>
            <a:pPr fontAlgn="base"/>
            <a:r>
              <a:rPr lang="en-GB" sz="2200" b="1" dirty="0"/>
              <a:t>1 University essay</a:t>
            </a:r>
          </a:p>
          <a:p>
            <a:pPr fontAlgn="base"/>
            <a:r>
              <a:rPr lang="en-GB" sz="2200" i="1" dirty="0"/>
              <a:t>The emergency responder has to be aware of and alert oncoming traffic to the obstruction by signalling and wearing reflective clothing.  Gloves and PPE (Personal Protective Equipment) need to be worn. If the responder becomes incapacitated, for example injured by a passing car, both they and the casualty are at further risk (Smith, 2005).</a:t>
            </a:r>
            <a:br>
              <a:rPr lang="en-GB" sz="2200" dirty="0"/>
            </a:br>
            <a:endParaRPr lang="en-GB" sz="2200" dirty="0"/>
          </a:p>
        </p:txBody>
      </p:sp>
    </p:spTree>
    <p:extLst>
      <p:ext uri="{BB962C8B-B14F-4D97-AF65-F5344CB8AC3E}">
        <p14:creationId xmlns:p14="http://schemas.microsoft.com/office/powerpoint/2010/main" val="487224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ED02EA-544A-C948-A1A1-50C356F21BE6}"/>
              </a:ext>
            </a:extLst>
          </p:cNvPr>
          <p:cNvSpPr txBox="1"/>
          <p:nvPr/>
        </p:nvSpPr>
        <p:spPr>
          <a:xfrm>
            <a:off x="323528" y="404664"/>
            <a:ext cx="8293900" cy="4493538"/>
          </a:xfrm>
          <a:prstGeom prst="rect">
            <a:avLst/>
          </a:prstGeom>
          <a:noFill/>
        </p:spPr>
        <p:txBody>
          <a:bodyPr wrap="square" rtlCol="0">
            <a:spAutoFit/>
          </a:bodyPr>
          <a:lstStyle/>
          <a:p>
            <a:pPr fontAlgn="base"/>
            <a:r>
              <a:rPr lang="en-GB" sz="2200" b="1" dirty="0"/>
              <a:t>Example 1</a:t>
            </a:r>
          </a:p>
          <a:p>
            <a:pPr fontAlgn="base"/>
            <a:r>
              <a:rPr lang="en-GB" sz="2200" dirty="0"/>
              <a:t>How do you know it is academic writing?</a:t>
            </a:r>
          </a:p>
          <a:p>
            <a:pPr fontAlgn="base"/>
            <a:endParaRPr lang="en-GB" sz="2200" dirty="0"/>
          </a:p>
          <a:p>
            <a:pPr fontAlgn="base"/>
            <a:r>
              <a:rPr lang="en-GB" sz="2200" b="1" dirty="0"/>
              <a:t>1 University essay</a:t>
            </a:r>
          </a:p>
          <a:p>
            <a:pPr fontAlgn="base"/>
            <a:r>
              <a:rPr lang="en-GB" sz="2200" i="1" dirty="0"/>
              <a:t>“The emergency responder has to be aware of and alert oncoming traffic to the obstruction by signalling and wearing reflective clothing. Gloves and PPE (</a:t>
            </a:r>
            <a:r>
              <a:rPr lang="en-GB" sz="2200" i="1" dirty="0">
                <a:highlight>
                  <a:srgbClr val="FFFF00"/>
                </a:highlight>
              </a:rPr>
              <a:t>Personal Protective Equipment</a:t>
            </a:r>
            <a:r>
              <a:rPr lang="en-GB" sz="2200" i="1" dirty="0"/>
              <a:t>) need to be worn. If the responder becomes incapacitated, for example injured by a passing car, both the they and the casualty are at further risk </a:t>
            </a:r>
            <a:r>
              <a:rPr lang="en-GB" sz="2200" i="1" dirty="0">
                <a:highlight>
                  <a:srgbClr val="FFFF00"/>
                </a:highlight>
              </a:rPr>
              <a:t>(Smith 2005).”</a:t>
            </a:r>
            <a:br>
              <a:rPr lang="en-GB" sz="2200" dirty="0"/>
            </a:br>
            <a:endParaRPr lang="en-GB" sz="2200" dirty="0"/>
          </a:p>
          <a:p>
            <a:pPr fontAlgn="base"/>
            <a:r>
              <a:rPr lang="en-GB" sz="2200" dirty="0"/>
              <a:t>This extract is typical of academic writing; it uses </a:t>
            </a:r>
            <a:r>
              <a:rPr lang="en-GB" sz="2200" u="sng" dirty="0">
                <a:highlight>
                  <a:srgbClr val="FFFF00"/>
                </a:highlight>
              </a:rPr>
              <a:t>references</a:t>
            </a:r>
            <a:r>
              <a:rPr lang="en-GB" sz="2200" dirty="0">
                <a:highlight>
                  <a:srgbClr val="FFFF00"/>
                </a:highlight>
              </a:rPr>
              <a:t>, </a:t>
            </a:r>
          </a:p>
          <a:p>
            <a:pPr fontAlgn="base"/>
            <a:r>
              <a:rPr lang="en-GB" sz="2200" dirty="0"/>
              <a:t>formal tone and language and also some </a:t>
            </a:r>
            <a:r>
              <a:rPr lang="en-GB" sz="2200" dirty="0">
                <a:highlight>
                  <a:srgbClr val="FFFF00"/>
                </a:highlight>
              </a:rPr>
              <a:t>subject specific </a:t>
            </a:r>
            <a:r>
              <a:rPr lang="en-GB" sz="2200" dirty="0"/>
              <a:t>words.</a:t>
            </a:r>
          </a:p>
        </p:txBody>
      </p:sp>
    </p:spTree>
    <p:extLst>
      <p:ext uri="{BB962C8B-B14F-4D97-AF65-F5344CB8AC3E}">
        <p14:creationId xmlns:p14="http://schemas.microsoft.com/office/powerpoint/2010/main" val="793533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3" y="404664"/>
            <a:ext cx="8294914" cy="577454"/>
          </a:xfrm>
        </p:spPr>
        <p:txBody>
          <a:bodyPr>
            <a:noAutofit/>
          </a:bodyPr>
          <a:lstStyle/>
          <a:p>
            <a:r>
              <a:rPr lang="en-GB" sz="3200" b="1" dirty="0">
                <a:latin typeface="Helvetica" pitchFamily="2" charset="0"/>
              </a:rPr>
              <a:t>Examples of academic writing</a:t>
            </a:r>
            <a:br>
              <a:rPr lang="en-GB" sz="3200" b="1" dirty="0">
                <a:latin typeface="Helvetica" pitchFamily="2" charset="0"/>
              </a:rPr>
            </a:br>
            <a:endParaRPr lang="en-GB" sz="3200" b="1" dirty="0"/>
          </a:p>
        </p:txBody>
      </p:sp>
      <p:sp>
        <p:nvSpPr>
          <p:cNvPr id="4" name="TextBox 3">
            <a:extLst>
              <a:ext uri="{FF2B5EF4-FFF2-40B4-BE49-F238E27FC236}">
                <a16:creationId xmlns:a16="http://schemas.microsoft.com/office/drawing/2014/main" id="{404ADADA-4558-AD76-F0D4-F7C29113F864}"/>
              </a:ext>
            </a:extLst>
          </p:cNvPr>
          <p:cNvSpPr txBox="1"/>
          <p:nvPr/>
        </p:nvSpPr>
        <p:spPr>
          <a:xfrm>
            <a:off x="382554" y="1006539"/>
            <a:ext cx="8336901" cy="5616922"/>
          </a:xfrm>
          <a:prstGeom prst="rect">
            <a:avLst/>
          </a:prstGeom>
          <a:noFill/>
        </p:spPr>
        <p:txBody>
          <a:bodyPr wrap="square" rtlCol="0">
            <a:spAutoFit/>
          </a:bodyPr>
          <a:lstStyle/>
          <a:p>
            <a:pPr fontAlgn="base"/>
            <a:r>
              <a:rPr lang="en-GB" sz="2200" b="1" dirty="0"/>
              <a:t>Example 2</a:t>
            </a:r>
          </a:p>
          <a:p>
            <a:pPr fontAlgn="base"/>
            <a:r>
              <a:rPr lang="en-GB" sz="2200" dirty="0"/>
              <a:t>How do you know it is academic writing?</a:t>
            </a:r>
          </a:p>
          <a:p>
            <a:pPr fontAlgn="base"/>
            <a:endParaRPr lang="en-GB" sz="1400" dirty="0"/>
          </a:p>
          <a:p>
            <a:pPr fontAlgn="base"/>
            <a:r>
              <a:rPr lang="en-GB" sz="2400" b="1" dirty="0"/>
              <a:t>2 Report, journal article or textbook</a:t>
            </a:r>
          </a:p>
          <a:p>
            <a:pPr fontAlgn="base"/>
            <a:endParaRPr lang="en-GB" sz="1100" i="1" dirty="0"/>
          </a:p>
          <a:p>
            <a:pPr fontAlgn="base"/>
            <a:r>
              <a:rPr lang="en-GB" sz="2000" dirty="0"/>
              <a:t>“</a:t>
            </a:r>
            <a:r>
              <a:rPr lang="en-GB" sz="2000" i="1" dirty="0"/>
              <a:t>6. Plurality system of elections.</a:t>
            </a:r>
          </a:p>
          <a:p>
            <a:pPr fontAlgn="base"/>
            <a:r>
              <a:rPr lang="en-GB" sz="2000" dirty="0"/>
              <a:t>No changes have been made in the plurality single-member district method of electing the House of Commons, but this electoral system has come under increasing criticism, mainly because of the disproportional results it produced in the 1970s (Finer, 1975). For instance, the Labour party won an absolute parliamentary majority of 319 out of 635 seats with only 39.3 percent of the total vote in the October 1974 elections, while the Liberals won only 13 seats with 18.6 percent of the vote-almost half of the Labour vote.”</a:t>
            </a:r>
          </a:p>
          <a:p>
            <a:pPr fontAlgn="base"/>
            <a:endParaRPr lang="en-GB" sz="800" dirty="0"/>
          </a:p>
          <a:p>
            <a:pPr fontAlgn="base"/>
            <a:r>
              <a:rPr lang="en-GB" sz="1100" dirty="0"/>
              <a:t>Finer, S. E. (1975) ‘Introduction: Adversary Politics and Electoral Reform,’ in Finer, S. E., ed., </a:t>
            </a:r>
            <a:r>
              <a:rPr lang="en-GB" sz="1100" i="1" dirty="0"/>
              <a:t>Adversary Politics and Electoral Reform. </a:t>
            </a:r>
            <a:r>
              <a:rPr lang="en-GB" sz="1100" dirty="0"/>
              <a:t>London: Anthony Wigram, pp. 6-12.</a:t>
            </a:r>
          </a:p>
          <a:p>
            <a:pPr fontAlgn="base"/>
            <a:br>
              <a:rPr lang="en-GB" sz="2200" dirty="0"/>
            </a:br>
            <a:endParaRPr lang="en-GB" sz="2200" dirty="0"/>
          </a:p>
        </p:txBody>
      </p:sp>
    </p:spTree>
    <p:extLst>
      <p:ext uri="{BB962C8B-B14F-4D97-AF65-F5344CB8AC3E}">
        <p14:creationId xmlns:p14="http://schemas.microsoft.com/office/powerpoint/2010/main" val="3699323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ED02EA-544A-C948-A1A1-50C356F21BE6}"/>
              </a:ext>
            </a:extLst>
          </p:cNvPr>
          <p:cNvSpPr txBox="1"/>
          <p:nvPr/>
        </p:nvSpPr>
        <p:spPr>
          <a:xfrm>
            <a:off x="395536" y="476672"/>
            <a:ext cx="8125341" cy="5170646"/>
          </a:xfrm>
          <a:prstGeom prst="rect">
            <a:avLst/>
          </a:prstGeom>
          <a:noFill/>
        </p:spPr>
        <p:txBody>
          <a:bodyPr wrap="square" rtlCol="0">
            <a:spAutoFit/>
          </a:bodyPr>
          <a:lstStyle/>
          <a:p>
            <a:pPr fontAlgn="base"/>
            <a:r>
              <a:rPr lang="en-GB" sz="1600" b="1" dirty="0"/>
              <a:t>Example 2</a:t>
            </a:r>
          </a:p>
          <a:p>
            <a:pPr fontAlgn="base"/>
            <a:r>
              <a:rPr lang="en-GB" sz="1600" dirty="0"/>
              <a:t>How do you know it is academic writing?</a:t>
            </a:r>
          </a:p>
          <a:p>
            <a:pPr fontAlgn="base"/>
            <a:endParaRPr lang="en-GB" sz="1600" dirty="0"/>
          </a:p>
          <a:p>
            <a:pPr fontAlgn="base"/>
            <a:r>
              <a:rPr lang="en-GB" sz="1600" b="1" dirty="0"/>
              <a:t>2 Report, journal article or textbook</a:t>
            </a:r>
          </a:p>
          <a:p>
            <a:pPr fontAlgn="base"/>
            <a:endParaRPr lang="en-GB" sz="1600" i="1" dirty="0"/>
          </a:p>
          <a:p>
            <a:pPr fontAlgn="base"/>
            <a:r>
              <a:rPr lang="en-GB" sz="1600" i="1" dirty="0">
                <a:highlight>
                  <a:srgbClr val="00FF00"/>
                </a:highlight>
              </a:rPr>
              <a:t>6. Plurality system of elections. </a:t>
            </a:r>
          </a:p>
          <a:p>
            <a:pPr fontAlgn="base"/>
            <a:r>
              <a:rPr lang="en-GB" sz="1600" dirty="0"/>
              <a:t>No changes have been made in the plurality single-member district method of electing the House of Commons, but this electoral system has come under increasing criticism, mainly because of the disproportional results it produced in the 1970s </a:t>
            </a:r>
            <a:r>
              <a:rPr lang="en-GB" sz="1600" dirty="0">
                <a:highlight>
                  <a:srgbClr val="00FFFF"/>
                </a:highlight>
              </a:rPr>
              <a:t>(Finer, 1975). </a:t>
            </a:r>
            <a:r>
              <a:rPr lang="en-GB" sz="1600" dirty="0"/>
              <a:t>For instance, the Labour party won an absolute parliamentary majority of 319 out of 635 seats with only 39.3 percent of the total vote in the October 1974 elections, while the Liberals won only 13 seats with 18.6 percent of the vote-almost half of the Labour vote.</a:t>
            </a:r>
          </a:p>
          <a:p>
            <a:pPr fontAlgn="base"/>
            <a:endParaRPr lang="en-GB" sz="1600" i="1" dirty="0"/>
          </a:p>
          <a:p>
            <a:pPr fontAlgn="base"/>
            <a:r>
              <a:rPr lang="en-GB" sz="1600" dirty="0">
                <a:highlight>
                  <a:srgbClr val="FFFF00"/>
                </a:highlight>
              </a:rPr>
              <a:t>Finer, S. E. (1975) ‘Introduction: Adversary Politics and Electoral Reform,’ in Finer, S. E., ed., </a:t>
            </a:r>
            <a:r>
              <a:rPr lang="en-GB" sz="1600" i="1" dirty="0">
                <a:highlight>
                  <a:srgbClr val="FFFF00"/>
                </a:highlight>
              </a:rPr>
              <a:t>Adversary Politics and Electoral Reform. </a:t>
            </a:r>
            <a:r>
              <a:rPr lang="en-GB" sz="1600" dirty="0">
                <a:highlight>
                  <a:srgbClr val="FFFF00"/>
                </a:highlight>
              </a:rPr>
              <a:t>London: Anthony Wigram, pp. 6-12.</a:t>
            </a:r>
          </a:p>
          <a:p>
            <a:pPr fontAlgn="base"/>
            <a:endParaRPr lang="en-GB" sz="1600" dirty="0"/>
          </a:p>
          <a:p>
            <a:pPr fontAlgn="base"/>
            <a:r>
              <a:rPr lang="en-GB" sz="1600" dirty="0">
                <a:highlight>
                  <a:srgbClr val="00FF00"/>
                </a:highlight>
              </a:rPr>
              <a:t>Formal style and structure, </a:t>
            </a:r>
            <a:r>
              <a:rPr lang="en-GB" sz="1600" dirty="0">
                <a:highlight>
                  <a:srgbClr val="00FFFF"/>
                </a:highlight>
              </a:rPr>
              <a:t>cites other sources</a:t>
            </a:r>
            <a:r>
              <a:rPr lang="en-GB" sz="1600" dirty="0"/>
              <a:t>, uses </a:t>
            </a:r>
            <a:r>
              <a:rPr lang="en-GB" sz="1600" dirty="0">
                <a:highlight>
                  <a:srgbClr val="FFFF00"/>
                </a:highlight>
              </a:rPr>
              <a:t>references</a:t>
            </a:r>
            <a:r>
              <a:rPr lang="en-GB" sz="1600" dirty="0"/>
              <a:t>.</a:t>
            </a:r>
          </a:p>
          <a:p>
            <a:pPr fontAlgn="base"/>
            <a:endParaRPr lang="en-GB" sz="1000" dirty="0"/>
          </a:p>
          <a:p>
            <a:pPr fontAlgn="base"/>
            <a:r>
              <a:rPr lang="en-GB" sz="1100" dirty="0"/>
              <a:t>Source:  LIJPHART, AREND. “The Westminster Model of Democracy.” In Democracies: Patterns of Majoritarian and Consensus Government in Twenty-One Countries, 1–20. Yale University Press, 1984. </a:t>
            </a:r>
            <a:r>
              <a:rPr lang="en-GB" sz="1100" dirty="0">
                <a:hlinkClick r:id="rId2"/>
              </a:rPr>
              <a:t>https://doi.org/10.2307/j.ctt1ww3w2t.5</a:t>
            </a:r>
            <a:r>
              <a:rPr lang="en-GB" sz="1100" dirty="0"/>
              <a:t>. This content downloaded from 109.154.157.85 on Mon, 21 Mar 2022</a:t>
            </a:r>
          </a:p>
          <a:p>
            <a:pPr fontAlgn="base"/>
            <a:r>
              <a:rPr lang="en-GB" sz="1100" dirty="0"/>
              <a:t>https://about.jstor.org/</a:t>
            </a:r>
          </a:p>
        </p:txBody>
      </p:sp>
    </p:spTree>
    <p:extLst>
      <p:ext uri="{BB962C8B-B14F-4D97-AF65-F5344CB8AC3E}">
        <p14:creationId xmlns:p14="http://schemas.microsoft.com/office/powerpoint/2010/main" val="16673316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D8F2E3-0DBA-01AE-2B93-EE1AC85BB652}"/>
              </a:ext>
            </a:extLst>
          </p:cNvPr>
          <p:cNvSpPr/>
          <p:nvPr/>
        </p:nvSpPr>
        <p:spPr>
          <a:xfrm>
            <a:off x="323528" y="1705025"/>
            <a:ext cx="8640960" cy="3020119"/>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424542" y="836712"/>
            <a:ext cx="8395929" cy="4201150"/>
          </a:xfrm>
          <a:prstGeom prst="rect">
            <a:avLst/>
          </a:prstGeom>
          <a:noFill/>
        </p:spPr>
        <p:txBody>
          <a:bodyPr wrap="square" rtlCol="0">
            <a:spAutoFit/>
          </a:bodyPr>
          <a:lstStyle/>
          <a:p>
            <a:pPr fontAlgn="base"/>
            <a:r>
              <a:rPr lang="en-GB" sz="2000" dirty="0"/>
              <a:t>Have a look at the paragraph below and rewrite it so that it is more formal: </a:t>
            </a:r>
          </a:p>
          <a:p>
            <a:pPr algn="just" fontAlgn="base"/>
            <a:endParaRPr lang="en-GB" sz="2000" i="1" dirty="0"/>
          </a:p>
          <a:p>
            <a:pPr algn="just" fontAlgn="base"/>
            <a:r>
              <a:rPr lang="en-GB" sz="2000" dirty="0"/>
              <a:t>Studying at a British </a:t>
            </a:r>
            <a:r>
              <a:rPr lang="en-GB" sz="2000" dirty="0" err="1"/>
              <a:t>uni</a:t>
            </a:r>
            <a:r>
              <a:rPr lang="en-GB" sz="2000" dirty="0"/>
              <a:t> can be a bit of a rollercoaster, to be honest. It's not all rainbows and sunshine. You're thrown into a world where the workload can hit you like a double-decker bus. Suddenly, those essays you thought were pretty decent in high school need to be polished to perfection. And don't even get me started on the grading system—it's like trying to decode hieroglyphics sometimes. But hey, it's not all doom and gloom. You meet people from all over the globe and learn about stuff you never knew existed. So yeah, while it's not always a walk in the park, studying at a British </a:t>
            </a:r>
            <a:r>
              <a:rPr lang="en-GB" sz="2000" dirty="0" err="1"/>
              <a:t>uni</a:t>
            </a:r>
            <a:r>
              <a:rPr lang="en-GB" sz="2000" dirty="0"/>
              <a:t> is definitely an adventure worth taking.</a:t>
            </a:r>
            <a:endParaRPr lang="en-GB" sz="2000" i="1" dirty="0"/>
          </a:p>
          <a:p>
            <a:pPr fontAlgn="base"/>
            <a:endParaRPr lang="en-GB" sz="2000" i="1" dirty="0"/>
          </a:p>
          <a:p>
            <a:pPr fontAlgn="base"/>
            <a:endParaRPr lang="en-GB" sz="7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2" y="475259"/>
            <a:ext cx="8294914" cy="577454"/>
          </a:xfrm>
        </p:spPr>
        <p:txBody>
          <a:bodyPr>
            <a:noAutofit/>
          </a:bodyPr>
          <a:lstStyle/>
          <a:p>
            <a:r>
              <a:rPr lang="en-GB" sz="3200" b="1" dirty="0">
                <a:latin typeface="Helvetica" pitchFamily="2" charset="0"/>
              </a:rPr>
              <a:t>Activity 2</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720667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D8F2E3-0DBA-01AE-2B93-EE1AC85BB652}"/>
              </a:ext>
            </a:extLst>
          </p:cNvPr>
          <p:cNvSpPr/>
          <p:nvPr/>
        </p:nvSpPr>
        <p:spPr>
          <a:xfrm>
            <a:off x="323529" y="1279725"/>
            <a:ext cx="8640959" cy="430812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424542" y="836712"/>
            <a:ext cx="8395929" cy="4816703"/>
          </a:xfrm>
          <a:prstGeom prst="rect">
            <a:avLst/>
          </a:prstGeom>
          <a:noFill/>
        </p:spPr>
        <p:txBody>
          <a:bodyPr wrap="square" rtlCol="0">
            <a:spAutoFit/>
          </a:bodyPr>
          <a:lstStyle/>
          <a:p>
            <a:pPr fontAlgn="base"/>
            <a:r>
              <a:rPr lang="en-GB" sz="2000" dirty="0"/>
              <a:t>How do you like this rewritten version? </a:t>
            </a:r>
          </a:p>
          <a:p>
            <a:pPr fontAlgn="base"/>
            <a:endParaRPr lang="en-GB" sz="2000" i="1" dirty="0"/>
          </a:p>
          <a:p>
            <a:pPr fontAlgn="base"/>
            <a:r>
              <a:rPr lang="en-GB" sz="2000" b="0" i="0" dirty="0">
                <a:solidFill>
                  <a:srgbClr val="0D0D0D"/>
                </a:solidFill>
                <a:effectLst/>
                <a:latin typeface="Söhne"/>
              </a:rPr>
              <a:t>Studying at a British university can present a diverse array of challenges. The academic workload can be significantly demanding, often requiring a level of rigor beyond what may have been experienced in previous educational settings. Essays, once considered satisfactory in secondary education, necessitate meticulous refinement to meet the higher standards expected at the university level. Moreover, navigating the intricacies of the grading system can be likened to deciphering complex symbols, requiring careful attention to detail. However, amidst these challenges, there are notable opportunities for personal and intellectual growth. Interacting with a culturally diverse student body fosters a broadened perspective, while exposure to previously unfamiliar subject matter enriches one's academic journey. Thus, although the experience may be characterized by its trials, studying at a British university offers an enriching and worthwhile pursuit.</a:t>
            </a:r>
            <a:endParaRPr lang="en-GB" sz="2000" i="1" dirty="0"/>
          </a:p>
          <a:p>
            <a:pPr fontAlgn="base"/>
            <a:endParaRPr lang="en-GB" sz="7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2" y="475259"/>
            <a:ext cx="8294914" cy="577454"/>
          </a:xfrm>
        </p:spPr>
        <p:txBody>
          <a:bodyPr>
            <a:noAutofit/>
          </a:bodyPr>
          <a:lstStyle/>
          <a:p>
            <a:r>
              <a:rPr lang="en-GB" sz="3200" b="1" dirty="0">
                <a:latin typeface="Helvetica" pitchFamily="2" charset="0"/>
              </a:rPr>
              <a:t>Activity 2</a:t>
            </a:r>
            <a:br>
              <a:rPr lang="en-GB" sz="3200" b="1" dirty="0">
                <a:latin typeface="Helvetica" pitchFamily="2" charset="0"/>
              </a:rPr>
            </a:br>
            <a:endParaRPr lang="en-GB" sz="3200" b="1" dirty="0"/>
          </a:p>
        </p:txBody>
      </p:sp>
      <p:sp>
        <p:nvSpPr>
          <p:cNvPr id="5" name="Multiplication Sign 4">
            <a:extLst>
              <a:ext uri="{FF2B5EF4-FFF2-40B4-BE49-F238E27FC236}">
                <a16:creationId xmlns:a16="http://schemas.microsoft.com/office/drawing/2014/main" id="{50CA0705-2B01-E788-81A6-8FF16F6C6F7B}"/>
              </a:ext>
            </a:extLst>
          </p:cNvPr>
          <p:cNvSpPr/>
          <p:nvPr/>
        </p:nvSpPr>
        <p:spPr>
          <a:xfrm>
            <a:off x="1331640" y="836712"/>
            <a:ext cx="6264696" cy="5043692"/>
          </a:xfrm>
          <a:prstGeom prst="mathMultiply">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BE720F3-4C9D-BC4D-6A9D-BD1C0FFB8F80}"/>
              </a:ext>
            </a:extLst>
          </p:cNvPr>
          <p:cNvSpPr/>
          <p:nvPr/>
        </p:nvSpPr>
        <p:spPr>
          <a:xfrm>
            <a:off x="424542" y="1412776"/>
            <a:ext cx="8294914" cy="4104456"/>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Do not go overboard with the formality. Using overly sophisticated words whose meaning you do not know or fully understand will do more harm than good. </a:t>
            </a:r>
          </a:p>
          <a:p>
            <a:pPr algn="ctr"/>
            <a:r>
              <a:rPr lang="en-GB" sz="2400" dirty="0">
                <a:solidFill>
                  <a:schemeClr val="tx1"/>
                </a:solidFill>
              </a:rPr>
              <a:t>Write the way you would normally write; just avoid slang and polish </a:t>
            </a:r>
            <a:r>
              <a:rPr lang="en-GB" sz="2400">
                <a:solidFill>
                  <a:schemeClr val="tx1"/>
                </a:solidFill>
              </a:rPr>
              <a:t>your grammar.  </a:t>
            </a:r>
            <a:endParaRPr lang="en-GB" sz="2400" dirty="0">
              <a:solidFill>
                <a:schemeClr val="tx1"/>
              </a:solidFill>
            </a:endParaRPr>
          </a:p>
        </p:txBody>
      </p:sp>
    </p:spTree>
    <p:extLst>
      <p:ext uri="{BB962C8B-B14F-4D97-AF65-F5344CB8AC3E}">
        <p14:creationId xmlns:p14="http://schemas.microsoft.com/office/powerpoint/2010/main" val="19281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D8F2E3-0DBA-01AE-2B93-EE1AC85BB652}"/>
              </a:ext>
            </a:extLst>
          </p:cNvPr>
          <p:cNvSpPr/>
          <p:nvPr/>
        </p:nvSpPr>
        <p:spPr>
          <a:xfrm>
            <a:off x="323528" y="1467151"/>
            <a:ext cx="8712967" cy="326293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424542" y="836712"/>
            <a:ext cx="8395929" cy="3477875"/>
          </a:xfrm>
          <a:prstGeom prst="rect">
            <a:avLst/>
          </a:prstGeom>
          <a:noFill/>
        </p:spPr>
        <p:txBody>
          <a:bodyPr wrap="square" rtlCol="0">
            <a:spAutoFit/>
          </a:bodyPr>
          <a:lstStyle/>
          <a:p>
            <a:pPr fontAlgn="base"/>
            <a:r>
              <a:rPr lang="en-GB" sz="2000" dirty="0"/>
              <a:t>Suggested version: </a:t>
            </a:r>
          </a:p>
          <a:p>
            <a:pPr algn="just" fontAlgn="base"/>
            <a:endParaRPr lang="en-GB" sz="2000" i="1" dirty="0"/>
          </a:p>
          <a:p>
            <a:pPr algn="just" fontAlgn="base"/>
            <a:r>
              <a:rPr lang="en-GB" sz="2000" b="0" i="0" dirty="0">
                <a:solidFill>
                  <a:srgbClr val="0D0D0D"/>
                </a:solidFill>
                <a:effectLst/>
                <a:latin typeface="Söhne"/>
              </a:rPr>
              <a:t>Studying at a British university can be challenging. The academic workload can be demanding, often requiring more effort than students might be used to. Assignments need to meet the higher standards expected at the university level. Moreover, navigating the grading system can also prove difficult, requiring careful attention to detail. However, in spite of all this, there are many opportunities for personal and intellectual growth. Interacting with a culturally diverse student body helps broaden perspective, while learning about unfamiliar subjects is enriching. Overall, although the experience may sometimes be difficult, studying at a British university is definitely worthwhile. </a:t>
            </a:r>
            <a:endParaRPr lang="en-GB" sz="7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2" y="475259"/>
            <a:ext cx="8294914" cy="577454"/>
          </a:xfrm>
        </p:spPr>
        <p:txBody>
          <a:bodyPr>
            <a:noAutofit/>
          </a:bodyPr>
          <a:lstStyle/>
          <a:p>
            <a:r>
              <a:rPr lang="en-GB" sz="3200" b="1" dirty="0">
                <a:latin typeface="Helvetica" pitchFamily="2" charset="0"/>
              </a:rPr>
              <a:t>Activity 2</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1141337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078D1-5186-913E-8827-1E2A64BE9E3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02BFEC3-6D4C-4554-07BB-0F1EA8BC4FE8}"/>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A7059573-8ADB-9FF9-BD46-5F11561D7D4A}"/>
              </a:ext>
            </a:extLst>
          </p:cNvPr>
          <p:cNvSpPr txBox="1"/>
          <p:nvPr/>
        </p:nvSpPr>
        <p:spPr>
          <a:xfrm>
            <a:off x="143508" y="1431976"/>
            <a:ext cx="8856983" cy="461665"/>
          </a:xfrm>
          <a:prstGeom prst="rect">
            <a:avLst/>
          </a:prstGeom>
          <a:noFill/>
        </p:spPr>
        <p:txBody>
          <a:bodyPr wrap="square" rtlCol="0">
            <a:spAutoFit/>
          </a:bodyPr>
          <a:lstStyle/>
          <a:p>
            <a:pPr marL="800100" lvl="1" indent="-342900">
              <a:buFont typeface="Arial" panose="020B0604020202020204" pitchFamily="34" charset="0"/>
              <a:buChar char="•"/>
            </a:pPr>
            <a:r>
              <a:rPr lang="en-GB" sz="2400" dirty="0"/>
              <a:t>What are the typical features of</a:t>
            </a:r>
            <a:r>
              <a:rPr lang="en-GB" sz="1000" dirty="0"/>
              <a:t> </a:t>
            </a:r>
            <a:r>
              <a:rPr lang="en-GB" sz="2400" dirty="0"/>
              <a:t>Academic Writing? </a:t>
            </a:r>
          </a:p>
        </p:txBody>
      </p:sp>
      <p:sp>
        <p:nvSpPr>
          <p:cNvPr id="9" name="Title 4">
            <a:extLst>
              <a:ext uri="{FF2B5EF4-FFF2-40B4-BE49-F238E27FC236}">
                <a16:creationId xmlns:a16="http://schemas.microsoft.com/office/drawing/2014/main" id="{87233A66-694F-A751-B82A-67D32A36FB9E}"/>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3D19D91C-6E9F-86A2-E4DD-7D60AE55619B}"/>
              </a:ext>
            </a:extLst>
          </p:cNvPr>
          <p:cNvSpPr>
            <a:spLocks noGrp="1"/>
          </p:cNvSpPr>
          <p:nvPr>
            <p:ph type="title"/>
          </p:nvPr>
        </p:nvSpPr>
        <p:spPr>
          <a:xfrm>
            <a:off x="424543" y="932657"/>
            <a:ext cx="8294914" cy="577454"/>
          </a:xfrm>
        </p:spPr>
        <p:txBody>
          <a:bodyPr>
            <a:noAutofit/>
          </a:bodyPr>
          <a:lstStyle/>
          <a:p>
            <a:r>
              <a:rPr lang="en-GB" sz="3200" b="1" dirty="0"/>
              <a:t>Let’s recap!</a:t>
            </a:r>
            <a:br>
              <a:rPr lang="en-GB" sz="3200" b="1" dirty="0"/>
            </a:br>
            <a:br>
              <a:rPr lang="en-GB" sz="3200" b="1" dirty="0"/>
            </a:br>
            <a:endParaRPr lang="en-GB" sz="3200" b="1" dirty="0"/>
          </a:p>
        </p:txBody>
      </p:sp>
      <p:pic>
        <p:nvPicPr>
          <p:cNvPr id="5" name="Picture 4" descr="A person wearing glasses and a grey sweater&#10;&#10;AI-generated content may be incorrect.">
            <a:extLst>
              <a:ext uri="{FF2B5EF4-FFF2-40B4-BE49-F238E27FC236}">
                <a16:creationId xmlns:a16="http://schemas.microsoft.com/office/drawing/2014/main" id="{6FBEED06-9A34-F802-9E3C-1EF3874F12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92175"/>
            <a:ext cx="9144000" cy="4800600"/>
          </a:xfrm>
          <a:prstGeom prst="rect">
            <a:avLst/>
          </a:prstGeom>
        </p:spPr>
      </p:pic>
    </p:spTree>
    <p:extLst>
      <p:ext uri="{BB962C8B-B14F-4D97-AF65-F5344CB8AC3E}">
        <p14:creationId xmlns:p14="http://schemas.microsoft.com/office/powerpoint/2010/main" val="247543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A7A318-2F93-8D37-0F55-AA591CB3675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65CC538-5F19-44A0-3395-DF54B9D5446E}"/>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17EBFA4E-DF00-C9C9-A5E3-8D2478FFD8A7}"/>
              </a:ext>
            </a:extLst>
          </p:cNvPr>
          <p:cNvSpPr txBox="1"/>
          <p:nvPr/>
        </p:nvSpPr>
        <p:spPr>
          <a:xfrm>
            <a:off x="10319" y="1200269"/>
            <a:ext cx="8856983" cy="830997"/>
          </a:xfrm>
          <a:prstGeom prst="rect">
            <a:avLst/>
          </a:prstGeom>
          <a:noFill/>
        </p:spPr>
        <p:txBody>
          <a:bodyPr wrap="square" rtlCol="0">
            <a:spAutoFit/>
          </a:bodyPr>
          <a:lstStyle/>
          <a:p>
            <a:pPr marL="800100" lvl="1" indent="-342900">
              <a:buFont typeface="Arial" panose="020B0604020202020204" pitchFamily="34" charset="0"/>
              <a:buChar char="•"/>
            </a:pPr>
            <a:r>
              <a:rPr lang="en-GB" sz="2400" dirty="0"/>
              <a:t>Would be able to rewrite the airline case study message now?</a:t>
            </a:r>
          </a:p>
        </p:txBody>
      </p:sp>
      <p:sp>
        <p:nvSpPr>
          <p:cNvPr id="9" name="Title 4">
            <a:extLst>
              <a:ext uri="{FF2B5EF4-FFF2-40B4-BE49-F238E27FC236}">
                <a16:creationId xmlns:a16="http://schemas.microsoft.com/office/drawing/2014/main" id="{2CE9D580-9D0D-8EB4-CBCD-B2186767DDCE}"/>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1346F2E2-E6CE-38F4-28B5-24DE122DD919}"/>
              </a:ext>
            </a:extLst>
          </p:cNvPr>
          <p:cNvSpPr>
            <a:spLocks noGrp="1"/>
          </p:cNvSpPr>
          <p:nvPr>
            <p:ph type="title"/>
          </p:nvPr>
        </p:nvSpPr>
        <p:spPr>
          <a:xfrm>
            <a:off x="424543" y="932657"/>
            <a:ext cx="8294914" cy="577454"/>
          </a:xfrm>
        </p:spPr>
        <p:txBody>
          <a:bodyPr>
            <a:noAutofit/>
          </a:bodyPr>
          <a:lstStyle/>
          <a:p>
            <a:r>
              <a:rPr lang="en-GB" sz="3200" b="1" dirty="0"/>
              <a:t>Let’s recap!</a:t>
            </a:r>
            <a:br>
              <a:rPr lang="en-GB" sz="3200" b="1" dirty="0"/>
            </a:br>
            <a:br>
              <a:rPr lang="en-GB" sz="3200" b="1" dirty="0"/>
            </a:br>
            <a:endParaRPr lang="en-GB" sz="3200" b="1" dirty="0"/>
          </a:p>
        </p:txBody>
      </p:sp>
      <p:pic>
        <p:nvPicPr>
          <p:cNvPr id="5" name="Picture 4" descr="A person wearing glasses and a grey sweater&#10;&#10;AI-generated content may be incorrect.">
            <a:extLst>
              <a:ext uri="{FF2B5EF4-FFF2-40B4-BE49-F238E27FC236}">
                <a16:creationId xmlns:a16="http://schemas.microsoft.com/office/drawing/2014/main" id="{79169C00-235A-A805-774D-65D85EC21E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92175"/>
            <a:ext cx="9144000" cy="4800600"/>
          </a:xfrm>
          <a:prstGeom prst="rect">
            <a:avLst/>
          </a:prstGeom>
        </p:spPr>
      </p:pic>
    </p:spTree>
    <p:extLst>
      <p:ext uri="{BB962C8B-B14F-4D97-AF65-F5344CB8AC3E}">
        <p14:creationId xmlns:p14="http://schemas.microsoft.com/office/powerpoint/2010/main" val="2864084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1614487" y="332656"/>
            <a:ext cx="5915025" cy="581639"/>
          </a:xfrm>
        </p:spPr>
        <p:txBody>
          <a:bodyPr>
            <a:normAutofit fontScale="90000"/>
          </a:bodyPr>
          <a:lstStyle/>
          <a:p>
            <a:pPr algn="ctr"/>
            <a:r>
              <a:rPr lang="en-GB" b="1" dirty="0"/>
              <a:t>References</a:t>
            </a:r>
            <a:endParaRPr lang="en-GB" dirty="0"/>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107504" y="924238"/>
            <a:ext cx="8568952" cy="4809018"/>
          </a:xfrm>
        </p:spPr>
        <p:txBody>
          <a:bodyPr>
            <a:normAutofit/>
          </a:bodyPr>
          <a:lstStyle/>
          <a:p>
            <a:pPr marL="342900" lvl="1" indent="0">
              <a:buNone/>
            </a:pPr>
            <a:endParaRPr lang="en-GB" sz="1600" dirty="0"/>
          </a:p>
          <a:p>
            <a:pPr marL="342900" lvl="1" indent="0">
              <a:buNone/>
            </a:pPr>
            <a:r>
              <a:rPr lang="en-GB" sz="1800" dirty="0"/>
              <a:t>Association for Learning Development in Higher Education (2021) </a:t>
            </a:r>
            <a:r>
              <a:rPr lang="en-GB" sz="1800" i="1" dirty="0"/>
              <a:t>What is academic writing? </a:t>
            </a:r>
            <a:r>
              <a:rPr lang="en-GB" sz="1800" dirty="0"/>
              <a:t>Available at: </a:t>
            </a:r>
            <a:r>
              <a:rPr lang="en-GB" sz="1800" dirty="0">
                <a:hlinkClick r:id="rId2"/>
              </a:rPr>
              <a:t>https://aldinhe.ac.uk/teaching-learning/what-is-academic-writing/</a:t>
            </a:r>
            <a:r>
              <a:rPr lang="en-GB" sz="1800" dirty="0"/>
              <a:t>) </a:t>
            </a:r>
            <a:r>
              <a:rPr lang="en-GB" sz="1800" dirty="0">
                <a:ea typeface="Calibri" panose="020F0502020204030204" pitchFamily="34" charset="0"/>
              </a:rPr>
              <a:t>(Accessed 24 October 2025)</a:t>
            </a:r>
          </a:p>
          <a:p>
            <a:pPr marL="342900" lvl="1" indent="0">
              <a:buNone/>
            </a:pPr>
            <a:endParaRPr lang="en-GB" sz="1800" dirty="0">
              <a:ea typeface="Calibri" panose="020F0502020204030204" pitchFamily="34" charset="0"/>
            </a:endParaRPr>
          </a:p>
          <a:p>
            <a:pPr marL="342900" lvl="1" indent="0">
              <a:buNone/>
            </a:pPr>
            <a:r>
              <a:rPr lang="en-GB" sz="1800" dirty="0">
                <a:ea typeface="Calibri" panose="020F0502020204030204" pitchFamily="34" charset="0"/>
              </a:rPr>
              <a:t>EAP Foundation (2013) ‘Academic Writing – what is it?’ </a:t>
            </a:r>
          </a:p>
          <a:p>
            <a:pPr marL="342900" lvl="1" indent="0">
              <a:buNone/>
            </a:pPr>
            <a:r>
              <a:rPr lang="en-GB" sz="1800" dirty="0">
                <a:ea typeface="Calibri" panose="020F0502020204030204" pitchFamily="34" charset="0"/>
                <a:hlinkClick r:id="rId3"/>
              </a:rPr>
              <a:t>https://www.eapfoundation.com/writing/what/</a:t>
            </a:r>
            <a:r>
              <a:rPr lang="en-GB" sz="1800" dirty="0">
                <a:ea typeface="Calibri" panose="020F0502020204030204" pitchFamily="34" charset="0"/>
              </a:rPr>
              <a:t> (Accessed 24 October 2025)</a:t>
            </a:r>
          </a:p>
          <a:p>
            <a:pPr marL="342900" lvl="1" indent="0">
              <a:buNone/>
            </a:pPr>
            <a:endParaRPr lang="en-US" sz="1800" dirty="0">
              <a:ea typeface="Calibri" panose="020F0502020204030204" pitchFamily="34" charset="0"/>
            </a:endParaRPr>
          </a:p>
          <a:p>
            <a:pPr marL="342900" lvl="1" indent="0">
              <a:buNone/>
            </a:pPr>
            <a:r>
              <a:rPr lang="en-US" sz="1800" dirty="0" err="1">
                <a:ea typeface="Calibri" panose="020F0502020204030204" pitchFamily="34" charset="0"/>
              </a:rPr>
              <a:t>Lijphart</a:t>
            </a:r>
            <a:r>
              <a:rPr lang="en-US" sz="1800" dirty="0">
                <a:ea typeface="Calibri" panose="020F0502020204030204" pitchFamily="34" charset="0"/>
              </a:rPr>
              <a:t>, Arend, (1984) “The Westminster Model of Democracy’’ In Democracies: Patterns of Majoritarian and Consensus Government in Twenty-One Countries, 1–20,  Yale University Press. Available at: JSTOR </a:t>
            </a:r>
            <a:r>
              <a:rPr lang="en-GB" sz="1800" dirty="0">
                <a:hlinkClick r:id="rId4"/>
              </a:rPr>
              <a:t>https://www.jstor.org/stable/j.ctt1ww3w2t</a:t>
            </a:r>
            <a:r>
              <a:rPr lang="en-GB" sz="1800" dirty="0"/>
              <a:t> </a:t>
            </a:r>
            <a:r>
              <a:rPr lang="en-US" sz="1800" dirty="0">
                <a:ea typeface="Calibri" panose="020F0502020204030204" pitchFamily="34" charset="0"/>
              </a:rPr>
              <a:t>(Accessed on 21 March 2022)</a:t>
            </a: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marL="342900" lvl="1" indent="0">
              <a:buNone/>
            </a:pPr>
            <a:endParaRPr lang="en-US" sz="1200" dirty="0">
              <a:latin typeface="Calibri" panose="020F0502020204030204" pitchFamily="34" charset="0"/>
              <a:ea typeface="Calibri" panose="020F0502020204030204" pitchFamily="34" charset="0"/>
            </a:endParaRPr>
          </a:p>
          <a:p>
            <a:pPr lvl="1"/>
            <a:endParaRPr lang="en-US" sz="1200" dirty="0">
              <a:latin typeface="Calibri" panose="020F0502020204030204" pitchFamily="34" charset="0"/>
              <a:ea typeface="Calibri" panose="020F0502020204030204" pitchFamily="34" charset="0"/>
            </a:endParaRPr>
          </a:p>
          <a:p>
            <a:pPr marL="600075" lvl="1" indent="-257175">
              <a:buFont typeface="Symbol" panose="05050102010706020507" pitchFamily="18" charset="2"/>
              <a:buChar char=""/>
            </a:pPr>
            <a:endParaRPr lang="en-US" sz="1200" dirty="0">
              <a:latin typeface="Calibri" panose="020F0502020204030204" pitchFamily="34" charset="0"/>
              <a:ea typeface="Calibri" panose="020F0502020204030204" pitchFamily="34" charset="0"/>
            </a:endParaRPr>
          </a:p>
          <a:p>
            <a:pPr marL="0" indent="0">
              <a:buNone/>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pPr marL="257175" indent="-257175">
              <a:buFont typeface="Symbol" panose="05050102010706020507" pitchFamily="18" charset="2"/>
              <a:buChar char=""/>
            </a:pPr>
            <a:endParaRPr lang="en-GB" sz="1200" dirty="0">
              <a:latin typeface="Calibri" panose="020F0502020204030204" pitchFamily="34" charset="0"/>
              <a:ea typeface="Calibri" panose="020F0502020204030204" pitchFamily="34" charset="0"/>
            </a:endParaRPr>
          </a:p>
          <a:p>
            <a:endParaRPr lang="en-GB" sz="1200" dirty="0"/>
          </a:p>
        </p:txBody>
      </p:sp>
    </p:spTree>
    <p:extLst>
      <p:ext uri="{BB962C8B-B14F-4D97-AF65-F5344CB8AC3E}">
        <p14:creationId xmlns:p14="http://schemas.microsoft.com/office/powerpoint/2010/main" val="12690343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6BE458-5096-8947-81BE-CEAB054020C5}"/>
              </a:ext>
            </a:extLst>
          </p:cNvPr>
          <p:cNvSpPr txBox="1"/>
          <p:nvPr/>
        </p:nvSpPr>
        <p:spPr>
          <a:xfrm>
            <a:off x="424544" y="1705025"/>
            <a:ext cx="184731" cy="646331"/>
          </a:xfrm>
          <a:prstGeom prst="rect">
            <a:avLst/>
          </a:prstGeom>
          <a:noFill/>
        </p:spPr>
        <p:txBody>
          <a:bodyPr wrap="none" rtlCol="0">
            <a:spAutoFit/>
          </a:bodyPr>
          <a:lstStyle/>
          <a:p>
            <a:endParaRPr lang="en-GB" b="1" dirty="0"/>
          </a:p>
          <a:p>
            <a:endParaRPr lang="en-GB" dirty="0"/>
          </a:p>
        </p:txBody>
      </p:sp>
      <p:sp>
        <p:nvSpPr>
          <p:cNvPr id="6" name="TextBox 5">
            <a:extLst>
              <a:ext uri="{FF2B5EF4-FFF2-40B4-BE49-F238E27FC236}">
                <a16:creationId xmlns:a16="http://schemas.microsoft.com/office/drawing/2014/main" id="{FA9787BB-5054-1541-B9DE-982B62686ED8}"/>
              </a:ext>
            </a:extLst>
          </p:cNvPr>
          <p:cNvSpPr txBox="1"/>
          <p:nvPr/>
        </p:nvSpPr>
        <p:spPr>
          <a:xfrm>
            <a:off x="553169" y="836713"/>
            <a:ext cx="8166287" cy="4693593"/>
          </a:xfrm>
          <a:prstGeom prst="rect">
            <a:avLst/>
          </a:prstGeom>
          <a:noFill/>
        </p:spPr>
        <p:txBody>
          <a:bodyPr wrap="square" rtlCol="0">
            <a:spAutoFit/>
          </a:bodyPr>
          <a:lstStyle/>
          <a:p>
            <a:r>
              <a:rPr lang="en-GB" sz="2000" dirty="0"/>
              <a:t>More on academic writing :</a:t>
            </a:r>
          </a:p>
          <a:p>
            <a:pPr marL="342900" indent="-342900">
              <a:buFont typeface="Arial" panose="020B0604020202020204" pitchFamily="34" charset="0"/>
              <a:buChar char="•"/>
            </a:pPr>
            <a:r>
              <a:rPr lang="en-GB" sz="2000" dirty="0">
                <a:hlinkClick r:id="rId2"/>
              </a:rPr>
              <a:t>https://www.ncl.ac.uk/academic-skills-kit/writing/academic-writing/</a:t>
            </a:r>
            <a:endParaRPr lang="en-GB" sz="2000" dirty="0"/>
          </a:p>
          <a:p>
            <a:pPr marL="342900" indent="-342900">
              <a:buFont typeface="Arial" panose="020B0604020202020204" pitchFamily="34" charset="0"/>
              <a:buChar char="•"/>
            </a:pPr>
            <a:r>
              <a:rPr lang="en-GB" sz="2000" dirty="0">
                <a:hlinkClick r:id="rId3"/>
              </a:rPr>
              <a:t>https://aldinhe.ac.uk/teaching-learning/what-is-academic-writing/</a:t>
            </a:r>
            <a:endParaRPr lang="en-GB" sz="2000" dirty="0"/>
          </a:p>
          <a:p>
            <a:pPr marL="342900" indent="-342900">
              <a:buFont typeface="Arial" panose="020B0604020202020204" pitchFamily="34" charset="0"/>
              <a:buChar char="•"/>
            </a:pPr>
            <a:endParaRPr lang="en-GB" sz="2000" dirty="0"/>
          </a:p>
          <a:p>
            <a:endParaRPr lang="en-GB" sz="2000" dirty="0"/>
          </a:p>
          <a:p>
            <a:r>
              <a:rPr lang="en-GB" sz="2000" dirty="0"/>
              <a:t>More on essay or report writing:</a:t>
            </a:r>
          </a:p>
          <a:p>
            <a:pPr marL="342900" indent="-342900">
              <a:buFont typeface="Arial" panose="020B0604020202020204" pitchFamily="34" charset="0"/>
              <a:buChar char="•"/>
            </a:pPr>
            <a:r>
              <a:rPr lang="en-GB" sz="2000" dirty="0">
                <a:hlinkClick r:id="rId4"/>
              </a:rPr>
              <a:t>https://learning.londonmet.ac.uk/studyhub/writing.html</a:t>
            </a:r>
            <a:br>
              <a:rPr lang="en-GB" sz="2000" dirty="0"/>
            </a:br>
            <a:r>
              <a:rPr lang="en-GB" sz="2000" dirty="0">
                <a:hlinkClick r:id="rId5"/>
              </a:rPr>
              <a:t>https://learning.londonmet.ac.uk/studyhub/pdfs/planning_your_essay_writing.pdf</a:t>
            </a:r>
            <a:endParaRPr lang="en-GB" sz="2000" dirty="0"/>
          </a:p>
          <a:p>
            <a:pPr marL="342900" indent="-342900">
              <a:buFont typeface="Arial" panose="020B0604020202020204" pitchFamily="34" charset="0"/>
              <a:buChar char="•"/>
            </a:pPr>
            <a:r>
              <a:rPr lang="en-GB" sz="2000" dirty="0">
                <a:hlinkClick r:id="" action="ppaction://noaction"/>
              </a:rPr>
              <a:t>https://learning.londonmet.ac.uk/studyhub/pdfs/a_quick_guide_to_report_writing.pdf</a:t>
            </a:r>
          </a:p>
          <a:p>
            <a:pPr marL="342900" indent="-342900">
              <a:buFont typeface="Arial" panose="020B0604020202020204" pitchFamily="34" charset="0"/>
              <a:buChar char="•"/>
            </a:pPr>
            <a:r>
              <a:rPr lang="en-GB" sz="2000" dirty="0">
                <a:hlinkClick r:id="" action="ppaction://noaction"/>
              </a:rPr>
              <a:t>https://learnenglish.britishcouncil.org/skills/writing/advanced-c1/an-opinion-essay</a:t>
            </a:r>
            <a:endParaRPr lang="en-GB" sz="2000" dirty="0"/>
          </a:p>
          <a:p>
            <a:pPr marL="342900" indent="-342900">
              <a:buFont typeface="Arial" panose="020B0604020202020204" pitchFamily="34" charset="0"/>
              <a:buChar char="•"/>
            </a:pPr>
            <a:r>
              <a:rPr lang="en-GB" sz="2000" dirty="0">
                <a:hlinkClick r:id="rId5"/>
              </a:rPr>
              <a:t>https://aldinhe.ac.uk/resource-category/academic-writing-resources/</a:t>
            </a:r>
            <a:endParaRPr lang="en-GB" sz="900" dirty="0"/>
          </a:p>
        </p:txBody>
      </p:sp>
      <p:sp>
        <p:nvSpPr>
          <p:cNvPr id="9" name="Title 4">
            <a:extLst>
              <a:ext uri="{FF2B5EF4-FFF2-40B4-BE49-F238E27FC236}">
                <a16:creationId xmlns:a16="http://schemas.microsoft.com/office/drawing/2014/main" id="{8C3AB976-A2A1-AA46-ADBE-E5F6B6509D18}"/>
              </a:ext>
            </a:extLst>
          </p:cNvPr>
          <p:cNvSpPr txBox="1">
            <a:spLocks/>
          </p:cNvSpPr>
          <p:nvPr/>
        </p:nvSpPr>
        <p:spPr>
          <a:xfrm>
            <a:off x="424543" y="1270150"/>
            <a:ext cx="8294914" cy="1032440"/>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endParaRPr lang="en-GB" sz="1800" b="1" dirty="0">
              <a:latin typeface="Helvetica" pitchFamily="2" charset="0"/>
            </a:endParaRPr>
          </a:p>
        </p:txBody>
      </p:sp>
      <p:sp>
        <p:nvSpPr>
          <p:cNvPr id="3" name="Title 4">
            <a:extLst>
              <a:ext uri="{FF2B5EF4-FFF2-40B4-BE49-F238E27FC236}">
                <a16:creationId xmlns:a16="http://schemas.microsoft.com/office/drawing/2014/main" id="{D2D55A6C-63BA-1734-188A-AA2DB2FDCBD0}"/>
              </a:ext>
            </a:extLst>
          </p:cNvPr>
          <p:cNvSpPr>
            <a:spLocks noGrp="1"/>
          </p:cNvSpPr>
          <p:nvPr>
            <p:ph type="title"/>
          </p:nvPr>
        </p:nvSpPr>
        <p:spPr>
          <a:xfrm>
            <a:off x="424542" y="475259"/>
            <a:ext cx="8294914" cy="577454"/>
          </a:xfrm>
        </p:spPr>
        <p:txBody>
          <a:bodyPr>
            <a:noAutofit/>
          </a:bodyPr>
          <a:lstStyle/>
          <a:p>
            <a:r>
              <a:rPr lang="en-GB" sz="3600" b="1" dirty="0">
                <a:latin typeface="Helvetica" pitchFamily="2" charset="0"/>
              </a:rPr>
              <a:t>Further reading</a:t>
            </a:r>
            <a:br>
              <a:rPr lang="en-GB" sz="3200" b="1" dirty="0">
                <a:latin typeface="Helvetica" pitchFamily="2" charset="0"/>
              </a:rPr>
            </a:br>
            <a:endParaRPr lang="en-GB" sz="3200" b="1" dirty="0"/>
          </a:p>
        </p:txBody>
      </p:sp>
    </p:spTree>
    <p:extLst>
      <p:ext uri="{BB962C8B-B14F-4D97-AF65-F5344CB8AC3E}">
        <p14:creationId xmlns:p14="http://schemas.microsoft.com/office/powerpoint/2010/main" val="1772520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2330</Words>
  <Application>Microsoft Office PowerPoint</Application>
  <PresentationFormat>On-screen Show (4:3)</PresentationFormat>
  <Paragraphs>186</Paragraphs>
  <Slides>26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Myriad Pro</vt:lpstr>
      <vt:lpstr>Söhne</vt:lpstr>
      <vt:lpstr>Arial</vt:lpstr>
      <vt:lpstr>Calibri</vt:lpstr>
      <vt:lpstr>Helvetica</vt:lpstr>
      <vt:lpstr>Symbol</vt:lpstr>
      <vt:lpstr>20140311PresentationUWTSDTemplate</vt:lpstr>
      <vt:lpstr> LCLM4001 Academic Skills (ACS)  </vt:lpstr>
      <vt:lpstr>Case study</vt:lpstr>
      <vt:lpstr>Case study - answers</vt:lpstr>
      <vt:lpstr>Academic Writing – what is it?</vt:lpstr>
      <vt:lpstr>Academic Writing Activity (worksheet)</vt:lpstr>
      <vt:lpstr>Academic Writing</vt:lpstr>
      <vt:lpstr>Academic Writing </vt:lpstr>
      <vt:lpstr>Academic Writing - typical features  </vt:lpstr>
      <vt:lpstr>Academic Writing - typical features</vt:lpstr>
      <vt:lpstr>Important points </vt:lpstr>
      <vt:lpstr>Important points </vt:lpstr>
      <vt:lpstr>Don’t forget!</vt:lpstr>
      <vt:lpstr>Academic Writing - other key points:  </vt:lpstr>
      <vt:lpstr>Activity 1 </vt:lpstr>
      <vt:lpstr>Activity 1 - explanation </vt:lpstr>
      <vt:lpstr>Examples of academic writing </vt:lpstr>
      <vt:lpstr>PowerPoint Presentation</vt:lpstr>
      <vt:lpstr>Examples of academic writing </vt:lpstr>
      <vt:lpstr>PowerPoint Presentation</vt:lpstr>
      <vt:lpstr>Activity 2 </vt:lpstr>
      <vt:lpstr>Activity 2 </vt:lpstr>
      <vt:lpstr>Activity 2 </vt:lpstr>
      <vt:lpstr>Let’s recap!  </vt:lpstr>
      <vt:lpstr>Let’s recap!  </vt:lpstr>
      <vt:lpstr>References</vt:lpstr>
      <vt:lpstr>Further reading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Academic and Employability Skills (LCLM4001) Understanding Referencing  &amp; Plagiarism</dc:title>
  <dc:creator>Matthew Brian</dc:creator>
  <cp:lastModifiedBy>Sylvia Hoffmann</cp:lastModifiedBy>
  <cp:revision>40</cp:revision>
  <dcterms:created xsi:type="dcterms:W3CDTF">2022-09-13T09:40:09Z</dcterms:created>
  <dcterms:modified xsi:type="dcterms:W3CDTF">2025-10-24T15:10:51Z</dcterms:modified>
</cp:coreProperties>
</file>