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14"/>
  </p:notesMasterIdLst>
  <p:sldIdLst>
    <p:sldId id="256" r:id="rId2"/>
    <p:sldId id="257" r:id="rId3"/>
    <p:sldId id="258" r:id="rId4"/>
    <p:sldId id="270" r:id="rId5"/>
    <p:sldId id="271" r:id="rId6"/>
    <p:sldId id="260" r:id="rId7"/>
    <p:sldId id="261" r:id="rId8"/>
    <p:sldId id="262" r:id="rId9"/>
    <p:sldId id="263" r:id="rId10"/>
    <p:sldId id="265" r:id="rId11"/>
    <p:sldId id="272" r:id="rId12"/>
    <p:sldId id="274" r:id="rId13"/>
  </p:sldIdLst>
  <p:sldSz cx="18288000" cy="10287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EAC7AF-F57A-4550-8806-0B3411C81C7F}" v="31" dt="2025-02-11T19:11:42.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8528" autoAdjust="0"/>
  </p:normalViewPr>
  <p:slideViewPr>
    <p:cSldViewPr snapToGrid="0">
      <p:cViewPr varScale="1">
        <p:scale>
          <a:sx n="37" d="100"/>
          <a:sy n="37" d="100"/>
        </p:scale>
        <p:origin x="106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141663-FD76-4102-860F-0A00045530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27DB5B1-71A3-4AA8-BDFF-6558847C47B5}">
      <dgm:prSet/>
      <dgm:spPr/>
      <dgm:t>
        <a:bodyPr/>
        <a:lstStyle/>
        <a:p>
          <a:pPr>
            <a:lnSpc>
              <a:spcPct val="100000"/>
            </a:lnSpc>
          </a:pPr>
          <a:r>
            <a:rPr lang="en-US" dirty="0">
              <a:latin typeface="Times New Roman" panose="02020603050405020304" pitchFamily="18" charset="0"/>
              <a:cs typeface="Times New Roman" panose="02020603050405020304" pitchFamily="18" charset="0"/>
            </a:rPr>
            <a:t>AI improves customer satisfaction and revenue collection of hospitality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Doborjeh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a:t>
          </a:r>
        </a:p>
      </dgm:t>
    </dgm:pt>
    <dgm:pt modelId="{5DAA4CFA-0877-4DD2-9F66-F73666043094}" type="parTrans" cxnId="{60CA666B-F8AB-47D2-B3C6-C97A824F6B05}">
      <dgm:prSet/>
      <dgm:spPr/>
      <dgm:t>
        <a:bodyPr/>
        <a:lstStyle/>
        <a:p>
          <a:endParaRPr lang="en-US"/>
        </a:p>
      </dgm:t>
    </dgm:pt>
    <dgm:pt modelId="{15146FE3-AA38-44B2-855D-DD09EE000735}" type="sibTrans" cxnId="{60CA666B-F8AB-47D2-B3C6-C97A824F6B05}">
      <dgm:prSet/>
      <dgm:spPr/>
      <dgm:t>
        <a:bodyPr/>
        <a:lstStyle/>
        <a:p>
          <a:endParaRPr lang="en-US"/>
        </a:p>
      </dgm:t>
    </dgm:pt>
    <dgm:pt modelId="{6BE7C41E-4195-4A23-8737-A31A89F0E338}">
      <dgm:prSet/>
      <dgm:spPr/>
      <dgm:t>
        <a:bodyPr/>
        <a:lstStyle/>
        <a:p>
          <a:pPr>
            <a:lnSpc>
              <a:spcPct val="100000"/>
            </a:lnSpc>
          </a:pPr>
          <a:r>
            <a:rPr lang="en-US" dirty="0">
              <a:latin typeface="Times New Roman" panose="02020603050405020304" pitchFamily="18" charset="0"/>
              <a:cs typeface="Times New Roman" panose="02020603050405020304" pitchFamily="18" charset="0"/>
            </a:rPr>
            <a:t>The particular presentation is going to observe challenges surrounding AI implementation and not just the beneficial side.</a:t>
          </a:r>
        </a:p>
      </dgm:t>
    </dgm:pt>
    <dgm:pt modelId="{9C85B01A-B669-47BF-AD0B-9DF8DEE1B5D1}" type="parTrans" cxnId="{FF2F6EDD-E21D-4823-A514-ABD3C69C2D1E}">
      <dgm:prSet/>
      <dgm:spPr/>
      <dgm:t>
        <a:bodyPr/>
        <a:lstStyle/>
        <a:p>
          <a:endParaRPr lang="en-US"/>
        </a:p>
      </dgm:t>
    </dgm:pt>
    <dgm:pt modelId="{2A161AEA-6985-473E-B4C0-F95308939309}" type="sibTrans" cxnId="{FF2F6EDD-E21D-4823-A514-ABD3C69C2D1E}">
      <dgm:prSet/>
      <dgm:spPr/>
      <dgm:t>
        <a:bodyPr/>
        <a:lstStyle/>
        <a:p>
          <a:endParaRPr lang="en-US"/>
        </a:p>
      </dgm:t>
    </dgm:pt>
    <dgm:pt modelId="{B4387164-E131-45F5-850F-9A93432E74E7}">
      <dgm:prSet/>
      <dgm:spPr/>
      <dgm:t>
        <a:bodyPr/>
        <a:lstStyle/>
        <a:p>
          <a:pPr>
            <a:lnSpc>
              <a:spcPct val="100000"/>
            </a:lnSpc>
          </a:pPr>
          <a:r>
            <a:rPr lang="en-US" dirty="0">
              <a:latin typeface="Times New Roman" panose="02020603050405020304" pitchFamily="18" charset="0"/>
              <a:cs typeface="Times New Roman" panose="02020603050405020304" pitchFamily="18" charset="0"/>
            </a:rPr>
            <a:t>This presentation is going to provide ideas to improve AI implementation techniques to enhance sustainability at the management level of the hospitality sector. </a:t>
          </a:r>
        </a:p>
      </dgm:t>
    </dgm:pt>
    <dgm:pt modelId="{5A87A0A1-4A9E-47B3-B05D-6FA93BA286D4}" type="parTrans" cxnId="{2B17E302-816D-4428-B7F4-F60054C376AF}">
      <dgm:prSet/>
      <dgm:spPr/>
      <dgm:t>
        <a:bodyPr/>
        <a:lstStyle/>
        <a:p>
          <a:endParaRPr lang="en-US"/>
        </a:p>
      </dgm:t>
    </dgm:pt>
    <dgm:pt modelId="{BC13AB05-D86F-4C53-B842-FBEC3810F81A}" type="sibTrans" cxnId="{2B17E302-816D-4428-B7F4-F60054C376AF}">
      <dgm:prSet/>
      <dgm:spPr/>
      <dgm:t>
        <a:bodyPr/>
        <a:lstStyle/>
        <a:p>
          <a:endParaRPr lang="en-US"/>
        </a:p>
      </dgm:t>
    </dgm:pt>
    <dgm:pt modelId="{41C78A2A-EFB2-40B1-82D6-574A5157ECED}" type="pres">
      <dgm:prSet presAssocID="{3F141663-FD76-4102-860F-0A00045530B5}" presName="root" presStyleCnt="0">
        <dgm:presLayoutVars>
          <dgm:dir/>
          <dgm:resizeHandles val="exact"/>
        </dgm:presLayoutVars>
      </dgm:prSet>
      <dgm:spPr/>
    </dgm:pt>
    <dgm:pt modelId="{2D9ADE62-6CA1-4CA9-9D10-9259518F6930}" type="pres">
      <dgm:prSet presAssocID="{327DB5B1-71A3-4AA8-BDFF-6558847C47B5}" presName="compNode" presStyleCnt="0"/>
      <dgm:spPr/>
    </dgm:pt>
    <dgm:pt modelId="{6C5BF7B7-E402-4876-9DB6-37C67012F400}" type="pres">
      <dgm:prSet presAssocID="{327DB5B1-71A3-4AA8-BDFF-6558847C47B5}" presName="bgRect" presStyleLbl="bgShp" presStyleIdx="0" presStyleCnt="3" custAng="10800000" custFlipVert="1" custScaleX="87566" custScaleY="92060" custLinFactNeighborX="-6085" custLinFactNeighborY="29992"/>
      <dgm:spPr/>
    </dgm:pt>
    <dgm:pt modelId="{64F51BFC-05B0-46E8-82EB-277ADB76F50C}" type="pres">
      <dgm:prSet presAssocID="{327DB5B1-71A3-4AA8-BDFF-6558847C47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ying Cards"/>
        </a:ext>
      </dgm:extLst>
    </dgm:pt>
    <dgm:pt modelId="{8ADC1C40-4849-4445-8AD3-214CAE70C5B9}" type="pres">
      <dgm:prSet presAssocID="{327DB5B1-71A3-4AA8-BDFF-6558847C47B5}" presName="spaceRect" presStyleCnt="0"/>
      <dgm:spPr/>
    </dgm:pt>
    <dgm:pt modelId="{F75E4FA1-5E52-4F80-BBD7-DEDD82BC1090}" type="pres">
      <dgm:prSet presAssocID="{327DB5B1-71A3-4AA8-BDFF-6558847C47B5}" presName="parTx" presStyleLbl="revTx" presStyleIdx="0" presStyleCnt="3" custScaleX="97019" custScaleY="82798" custLinFactNeighborX="-784" custLinFactNeighborY="29534">
        <dgm:presLayoutVars>
          <dgm:chMax val="0"/>
          <dgm:chPref val="0"/>
        </dgm:presLayoutVars>
      </dgm:prSet>
      <dgm:spPr/>
    </dgm:pt>
    <dgm:pt modelId="{FAD19953-3FBC-48BE-82A7-FD8A998D8A01}" type="pres">
      <dgm:prSet presAssocID="{15146FE3-AA38-44B2-855D-DD09EE000735}" presName="sibTrans" presStyleCnt="0"/>
      <dgm:spPr/>
    </dgm:pt>
    <dgm:pt modelId="{7824DCCC-3761-4404-B0F7-3333A2200B25}" type="pres">
      <dgm:prSet presAssocID="{6BE7C41E-4195-4A23-8737-A31A89F0E338}" presName="compNode" presStyleCnt="0"/>
      <dgm:spPr/>
    </dgm:pt>
    <dgm:pt modelId="{AC601DDF-FF98-417A-A302-BEDEEECB96B4}" type="pres">
      <dgm:prSet presAssocID="{6BE7C41E-4195-4A23-8737-A31A89F0E338}" presName="bgRect" presStyleLbl="bgShp" presStyleIdx="1" presStyleCnt="3" custScaleY="77444"/>
      <dgm:spPr/>
    </dgm:pt>
    <dgm:pt modelId="{7C1DB32C-0D0C-48BD-AF5B-932EF01F2020}" type="pres">
      <dgm:prSet presAssocID="{6BE7C41E-4195-4A23-8737-A31A89F0E33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6104A8AD-C179-43B5-ACB2-836A5CD106E0}" type="pres">
      <dgm:prSet presAssocID="{6BE7C41E-4195-4A23-8737-A31A89F0E338}" presName="spaceRect" presStyleCnt="0"/>
      <dgm:spPr/>
    </dgm:pt>
    <dgm:pt modelId="{07B3F0B1-B037-4E6F-B6E6-C2F7F1A63A3D}" type="pres">
      <dgm:prSet presAssocID="{6BE7C41E-4195-4A23-8737-A31A89F0E338}" presName="parTx" presStyleLbl="revTx" presStyleIdx="1" presStyleCnt="3">
        <dgm:presLayoutVars>
          <dgm:chMax val="0"/>
          <dgm:chPref val="0"/>
        </dgm:presLayoutVars>
      </dgm:prSet>
      <dgm:spPr/>
    </dgm:pt>
    <dgm:pt modelId="{D8BBF0EF-4547-4CF5-9532-2D7B9EDECFB4}" type="pres">
      <dgm:prSet presAssocID="{2A161AEA-6985-473E-B4C0-F95308939309}" presName="sibTrans" presStyleCnt="0"/>
      <dgm:spPr/>
    </dgm:pt>
    <dgm:pt modelId="{8808F599-D622-4401-B4E5-9055632D4977}" type="pres">
      <dgm:prSet presAssocID="{B4387164-E131-45F5-850F-9A93432E74E7}" presName="compNode" presStyleCnt="0"/>
      <dgm:spPr/>
    </dgm:pt>
    <dgm:pt modelId="{2B4D1AE6-BBE3-4860-87FD-D1B23DBAFD9E}" type="pres">
      <dgm:prSet presAssocID="{B4387164-E131-45F5-850F-9A93432E74E7}" presName="bgRect" presStyleLbl="bgShp" presStyleIdx="2" presStyleCnt="3"/>
      <dgm:spPr/>
    </dgm:pt>
    <dgm:pt modelId="{AC74A93B-4337-447B-A005-4566B512EF31}" type="pres">
      <dgm:prSet presAssocID="{B4387164-E131-45F5-850F-9A93432E74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62AA1DD2-E2B3-4A59-9087-A87155DCE6AA}" type="pres">
      <dgm:prSet presAssocID="{B4387164-E131-45F5-850F-9A93432E74E7}" presName="spaceRect" presStyleCnt="0"/>
      <dgm:spPr/>
    </dgm:pt>
    <dgm:pt modelId="{3977DDAD-599C-4433-9772-FCE167DC0DB4}" type="pres">
      <dgm:prSet presAssocID="{B4387164-E131-45F5-850F-9A93432E74E7}" presName="parTx" presStyleLbl="revTx" presStyleIdx="2" presStyleCnt="3">
        <dgm:presLayoutVars>
          <dgm:chMax val="0"/>
          <dgm:chPref val="0"/>
        </dgm:presLayoutVars>
      </dgm:prSet>
      <dgm:spPr/>
    </dgm:pt>
  </dgm:ptLst>
  <dgm:cxnLst>
    <dgm:cxn modelId="{2B17E302-816D-4428-B7F4-F60054C376AF}" srcId="{3F141663-FD76-4102-860F-0A00045530B5}" destId="{B4387164-E131-45F5-850F-9A93432E74E7}" srcOrd="2" destOrd="0" parTransId="{5A87A0A1-4A9E-47B3-B05D-6FA93BA286D4}" sibTransId="{BC13AB05-D86F-4C53-B842-FBEC3810F81A}"/>
    <dgm:cxn modelId="{60CA666B-F8AB-47D2-B3C6-C97A824F6B05}" srcId="{3F141663-FD76-4102-860F-0A00045530B5}" destId="{327DB5B1-71A3-4AA8-BDFF-6558847C47B5}" srcOrd="0" destOrd="0" parTransId="{5DAA4CFA-0877-4DD2-9F66-F73666043094}" sibTransId="{15146FE3-AA38-44B2-855D-DD09EE000735}"/>
    <dgm:cxn modelId="{AF4E9887-554A-48FE-B445-103852238FFA}" type="presOf" srcId="{6BE7C41E-4195-4A23-8737-A31A89F0E338}" destId="{07B3F0B1-B037-4E6F-B6E6-C2F7F1A63A3D}" srcOrd="0" destOrd="0" presId="urn:microsoft.com/office/officeart/2018/2/layout/IconVerticalSolidList"/>
    <dgm:cxn modelId="{0AB00199-CED3-407F-A2E2-F66622B543AB}" type="presOf" srcId="{327DB5B1-71A3-4AA8-BDFF-6558847C47B5}" destId="{F75E4FA1-5E52-4F80-BBD7-DEDD82BC1090}" srcOrd="0" destOrd="0" presId="urn:microsoft.com/office/officeart/2018/2/layout/IconVerticalSolidList"/>
    <dgm:cxn modelId="{1BCE14CD-2642-48A6-B44E-2199AB73CB5D}" type="presOf" srcId="{3F141663-FD76-4102-860F-0A00045530B5}" destId="{41C78A2A-EFB2-40B1-82D6-574A5157ECED}" srcOrd="0" destOrd="0" presId="urn:microsoft.com/office/officeart/2018/2/layout/IconVerticalSolidList"/>
    <dgm:cxn modelId="{FF2F6EDD-E21D-4823-A514-ABD3C69C2D1E}" srcId="{3F141663-FD76-4102-860F-0A00045530B5}" destId="{6BE7C41E-4195-4A23-8737-A31A89F0E338}" srcOrd="1" destOrd="0" parTransId="{9C85B01A-B669-47BF-AD0B-9DF8DEE1B5D1}" sibTransId="{2A161AEA-6985-473E-B4C0-F95308939309}"/>
    <dgm:cxn modelId="{EF9EC4E2-321C-4F0E-BDF0-95F199D94E24}" type="presOf" srcId="{B4387164-E131-45F5-850F-9A93432E74E7}" destId="{3977DDAD-599C-4433-9772-FCE167DC0DB4}" srcOrd="0" destOrd="0" presId="urn:microsoft.com/office/officeart/2018/2/layout/IconVerticalSolidList"/>
    <dgm:cxn modelId="{60901DE2-FA2E-4BCA-AD40-A1CDACB893B1}" type="presParOf" srcId="{41C78A2A-EFB2-40B1-82D6-574A5157ECED}" destId="{2D9ADE62-6CA1-4CA9-9D10-9259518F6930}" srcOrd="0" destOrd="0" presId="urn:microsoft.com/office/officeart/2018/2/layout/IconVerticalSolidList"/>
    <dgm:cxn modelId="{B5B99061-99F7-48D7-8911-66273B0776DD}" type="presParOf" srcId="{2D9ADE62-6CA1-4CA9-9D10-9259518F6930}" destId="{6C5BF7B7-E402-4876-9DB6-37C67012F400}" srcOrd="0" destOrd="0" presId="urn:microsoft.com/office/officeart/2018/2/layout/IconVerticalSolidList"/>
    <dgm:cxn modelId="{AC04BF76-5CEC-4D52-A988-C6C5F30E56D8}" type="presParOf" srcId="{2D9ADE62-6CA1-4CA9-9D10-9259518F6930}" destId="{64F51BFC-05B0-46E8-82EB-277ADB76F50C}" srcOrd="1" destOrd="0" presId="urn:microsoft.com/office/officeart/2018/2/layout/IconVerticalSolidList"/>
    <dgm:cxn modelId="{A96A125B-D37C-4342-8C6F-18587A59B5E9}" type="presParOf" srcId="{2D9ADE62-6CA1-4CA9-9D10-9259518F6930}" destId="{8ADC1C40-4849-4445-8AD3-214CAE70C5B9}" srcOrd="2" destOrd="0" presId="urn:microsoft.com/office/officeart/2018/2/layout/IconVerticalSolidList"/>
    <dgm:cxn modelId="{640601F1-E2C5-43B3-90ED-8B7A084F4540}" type="presParOf" srcId="{2D9ADE62-6CA1-4CA9-9D10-9259518F6930}" destId="{F75E4FA1-5E52-4F80-BBD7-DEDD82BC1090}" srcOrd="3" destOrd="0" presId="urn:microsoft.com/office/officeart/2018/2/layout/IconVerticalSolidList"/>
    <dgm:cxn modelId="{93BD632D-2222-440E-9375-B5EF3ED2C5F3}" type="presParOf" srcId="{41C78A2A-EFB2-40B1-82D6-574A5157ECED}" destId="{FAD19953-3FBC-48BE-82A7-FD8A998D8A01}" srcOrd="1" destOrd="0" presId="urn:microsoft.com/office/officeart/2018/2/layout/IconVerticalSolidList"/>
    <dgm:cxn modelId="{CFDEDDAB-2AB5-4153-8196-843F7AFD3AB3}" type="presParOf" srcId="{41C78A2A-EFB2-40B1-82D6-574A5157ECED}" destId="{7824DCCC-3761-4404-B0F7-3333A2200B25}" srcOrd="2" destOrd="0" presId="urn:microsoft.com/office/officeart/2018/2/layout/IconVerticalSolidList"/>
    <dgm:cxn modelId="{30F4A88F-5E9F-4172-A79F-827CC857909C}" type="presParOf" srcId="{7824DCCC-3761-4404-B0F7-3333A2200B25}" destId="{AC601DDF-FF98-417A-A302-BEDEEECB96B4}" srcOrd="0" destOrd="0" presId="urn:microsoft.com/office/officeart/2018/2/layout/IconVerticalSolidList"/>
    <dgm:cxn modelId="{601C07A4-5A41-4A5B-9751-DF24BD99259C}" type="presParOf" srcId="{7824DCCC-3761-4404-B0F7-3333A2200B25}" destId="{7C1DB32C-0D0C-48BD-AF5B-932EF01F2020}" srcOrd="1" destOrd="0" presId="urn:microsoft.com/office/officeart/2018/2/layout/IconVerticalSolidList"/>
    <dgm:cxn modelId="{D26DF9F6-BF7B-4547-B9B4-CA54E26FCDFE}" type="presParOf" srcId="{7824DCCC-3761-4404-B0F7-3333A2200B25}" destId="{6104A8AD-C179-43B5-ACB2-836A5CD106E0}" srcOrd="2" destOrd="0" presId="urn:microsoft.com/office/officeart/2018/2/layout/IconVerticalSolidList"/>
    <dgm:cxn modelId="{00624D7C-A6E1-480B-9CBF-885CBF155569}" type="presParOf" srcId="{7824DCCC-3761-4404-B0F7-3333A2200B25}" destId="{07B3F0B1-B037-4E6F-B6E6-C2F7F1A63A3D}" srcOrd="3" destOrd="0" presId="urn:microsoft.com/office/officeart/2018/2/layout/IconVerticalSolidList"/>
    <dgm:cxn modelId="{D68A6A42-4A5B-470C-8B8E-AA6604B27F34}" type="presParOf" srcId="{41C78A2A-EFB2-40B1-82D6-574A5157ECED}" destId="{D8BBF0EF-4547-4CF5-9532-2D7B9EDECFB4}" srcOrd="3" destOrd="0" presId="urn:microsoft.com/office/officeart/2018/2/layout/IconVerticalSolidList"/>
    <dgm:cxn modelId="{CEECDA96-05BF-4643-8196-5932DC431443}" type="presParOf" srcId="{41C78A2A-EFB2-40B1-82D6-574A5157ECED}" destId="{8808F599-D622-4401-B4E5-9055632D4977}" srcOrd="4" destOrd="0" presId="urn:microsoft.com/office/officeart/2018/2/layout/IconVerticalSolidList"/>
    <dgm:cxn modelId="{CD3CD6DC-E5EA-4DCA-987B-A1E6012EFFF8}" type="presParOf" srcId="{8808F599-D622-4401-B4E5-9055632D4977}" destId="{2B4D1AE6-BBE3-4860-87FD-D1B23DBAFD9E}" srcOrd="0" destOrd="0" presId="urn:microsoft.com/office/officeart/2018/2/layout/IconVerticalSolidList"/>
    <dgm:cxn modelId="{1EED6B5D-4605-41EA-8C22-759A08A9E72A}" type="presParOf" srcId="{8808F599-D622-4401-B4E5-9055632D4977}" destId="{AC74A93B-4337-447B-A005-4566B512EF31}" srcOrd="1" destOrd="0" presId="urn:microsoft.com/office/officeart/2018/2/layout/IconVerticalSolidList"/>
    <dgm:cxn modelId="{3D9256F1-0545-459A-9D6D-32A9AB55AD7C}" type="presParOf" srcId="{8808F599-D622-4401-B4E5-9055632D4977}" destId="{62AA1DD2-E2B3-4A59-9087-A87155DCE6AA}" srcOrd="2" destOrd="0" presId="urn:microsoft.com/office/officeart/2018/2/layout/IconVerticalSolidList"/>
    <dgm:cxn modelId="{5FE8A98A-148E-4142-BA08-09132F68A8DD}" type="presParOf" srcId="{8808F599-D622-4401-B4E5-9055632D4977}" destId="{3977DDAD-599C-4433-9772-FCE167DC0DB4}" srcOrd="3" destOrd="0" presId="urn:microsoft.com/office/officeart/2018/2/layout/IconVerticalSolidList"/>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3ACA58-CF58-4E81-954D-3ED6E5369D6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337A0E7-C1CF-4063-B929-60FA9343BD8F}">
      <dgm:prSet/>
      <dgm:spPr/>
      <dgm:t>
        <a:bodyPr/>
        <a:lstStyle/>
        <a:p>
          <a:r>
            <a:rPr lang="en-US" dirty="0">
              <a:latin typeface="Times New Roman" panose="02020603050405020304" pitchFamily="18" charset="0"/>
              <a:cs typeface="Times New Roman" panose="02020603050405020304" pitchFamily="18" charset="0"/>
            </a:rPr>
            <a:t>The technology acceptance model (TAM) motivates hotels to implement new technology in their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a:t>
          </a:r>
        </a:p>
      </dgm:t>
    </dgm:pt>
    <dgm:pt modelId="{9D37EEA0-D003-4616-BBEE-803CA8C418C5}" type="parTrans" cxnId="{4F6DFC28-5587-48F1-AB34-C3BF4CF5863E}">
      <dgm:prSet/>
      <dgm:spPr/>
      <dgm:t>
        <a:bodyPr/>
        <a:lstStyle/>
        <a:p>
          <a:endParaRPr lang="en-US"/>
        </a:p>
      </dgm:t>
    </dgm:pt>
    <dgm:pt modelId="{B30E80F2-561F-42E0-A3DD-8718C3F8C60B}" type="sibTrans" cxnId="{4F6DFC28-5587-48F1-AB34-C3BF4CF5863E}">
      <dgm:prSet/>
      <dgm:spPr/>
      <dgm:t>
        <a:bodyPr/>
        <a:lstStyle/>
        <a:p>
          <a:endParaRPr lang="en-US"/>
        </a:p>
      </dgm:t>
    </dgm:pt>
    <dgm:pt modelId="{5515E7B7-147B-44B4-8683-E95149738674}">
      <dgm:prSet/>
      <dgm:spPr/>
      <dgm:t>
        <a:bodyPr/>
        <a:lstStyle/>
        <a:p>
          <a:r>
            <a:rPr lang="en-US" dirty="0">
              <a:latin typeface="Times New Roman" panose="02020603050405020304" pitchFamily="18" charset="0"/>
              <a:cs typeface="Times New Roman" panose="02020603050405020304" pitchFamily="18" charset="0"/>
            </a:rPr>
            <a:t>The importance of balancing human resources and automation is described by this theory.</a:t>
          </a:r>
        </a:p>
      </dgm:t>
    </dgm:pt>
    <dgm:pt modelId="{9DD503BE-35AD-4721-A259-F1E4A9DDF694}" type="parTrans" cxnId="{D8B46BE5-4DCF-4143-B991-63551EE4A58D}">
      <dgm:prSet/>
      <dgm:spPr/>
      <dgm:t>
        <a:bodyPr/>
        <a:lstStyle/>
        <a:p>
          <a:endParaRPr lang="en-US"/>
        </a:p>
      </dgm:t>
    </dgm:pt>
    <dgm:pt modelId="{FF10CBB1-EF23-4F16-94F8-676A12A0534D}" type="sibTrans" cxnId="{D8B46BE5-4DCF-4143-B991-63551EE4A58D}">
      <dgm:prSet/>
      <dgm:spPr/>
      <dgm:t>
        <a:bodyPr/>
        <a:lstStyle/>
        <a:p>
          <a:endParaRPr lang="en-US"/>
        </a:p>
      </dgm:t>
    </dgm:pt>
    <dgm:pt modelId="{29F1E327-8768-4D26-85F5-91DC53E788E3}">
      <dgm:prSet/>
      <dgm:spPr/>
      <dgm:t>
        <a:bodyPr/>
        <a:lstStyle/>
        <a:p>
          <a:r>
            <a:rPr lang="en-US" dirty="0">
              <a:latin typeface="Times New Roman" panose="02020603050405020304" pitchFamily="18" charset="0"/>
              <a:cs typeface="Times New Roman" panose="02020603050405020304" pitchFamily="18" charset="0"/>
            </a:rPr>
            <a:t>According to this theory, the acceptance of AI by customers and employees highly depends on the ease of use factor (El Archi and </a:t>
          </a:r>
          <a:r>
            <a:rPr lang="en-US" dirty="0" err="1">
              <a:latin typeface="Times New Roman" panose="02020603050405020304" pitchFamily="18" charset="0"/>
              <a:cs typeface="Times New Roman" panose="02020603050405020304" pitchFamily="18" charset="0"/>
            </a:rPr>
            <a:t>Benbba</a:t>
          </a:r>
          <a:r>
            <a:rPr lang="en-US" dirty="0">
              <a:latin typeface="Times New Roman" panose="02020603050405020304" pitchFamily="18" charset="0"/>
              <a:cs typeface="Times New Roman" panose="02020603050405020304" pitchFamily="18" charset="0"/>
            </a:rPr>
            <a:t>, 2023). </a:t>
          </a:r>
        </a:p>
      </dgm:t>
    </dgm:pt>
    <dgm:pt modelId="{7A6AEA95-4D95-42FC-801F-7727A8BDAC59}" type="parTrans" cxnId="{844CF6B0-7BA0-4C41-BC0D-794921CB4D69}">
      <dgm:prSet/>
      <dgm:spPr/>
      <dgm:t>
        <a:bodyPr/>
        <a:lstStyle/>
        <a:p>
          <a:endParaRPr lang="en-US"/>
        </a:p>
      </dgm:t>
    </dgm:pt>
    <dgm:pt modelId="{BD88A698-CE34-4702-9BAB-4537B834A0EA}" type="sibTrans" cxnId="{844CF6B0-7BA0-4C41-BC0D-794921CB4D69}">
      <dgm:prSet/>
      <dgm:spPr/>
      <dgm:t>
        <a:bodyPr/>
        <a:lstStyle/>
        <a:p>
          <a:endParaRPr lang="en-US"/>
        </a:p>
      </dgm:t>
    </dgm:pt>
    <dgm:pt modelId="{3FB9D853-073E-456D-86C7-F1E33AD17042}" type="pres">
      <dgm:prSet presAssocID="{EC3ACA58-CF58-4E81-954D-3ED6E5369D6A}" presName="linear" presStyleCnt="0">
        <dgm:presLayoutVars>
          <dgm:animLvl val="lvl"/>
          <dgm:resizeHandles val="exact"/>
        </dgm:presLayoutVars>
      </dgm:prSet>
      <dgm:spPr/>
    </dgm:pt>
    <dgm:pt modelId="{352618C9-AEC5-452A-9ACA-31FFEC93C674}" type="pres">
      <dgm:prSet presAssocID="{4337A0E7-C1CF-4063-B929-60FA9343BD8F}" presName="parentText" presStyleLbl="node1" presStyleIdx="0" presStyleCnt="3">
        <dgm:presLayoutVars>
          <dgm:chMax val="0"/>
          <dgm:bulletEnabled val="1"/>
        </dgm:presLayoutVars>
      </dgm:prSet>
      <dgm:spPr/>
    </dgm:pt>
    <dgm:pt modelId="{4891E06A-EB7D-47BE-8BA2-D4C97FCC9C1B}" type="pres">
      <dgm:prSet presAssocID="{B30E80F2-561F-42E0-A3DD-8718C3F8C60B}" presName="spacer" presStyleCnt="0"/>
      <dgm:spPr/>
    </dgm:pt>
    <dgm:pt modelId="{8E474889-341E-4B2F-A2C9-FD56F4A312F1}" type="pres">
      <dgm:prSet presAssocID="{5515E7B7-147B-44B4-8683-E95149738674}" presName="parentText" presStyleLbl="node1" presStyleIdx="1" presStyleCnt="3">
        <dgm:presLayoutVars>
          <dgm:chMax val="0"/>
          <dgm:bulletEnabled val="1"/>
        </dgm:presLayoutVars>
      </dgm:prSet>
      <dgm:spPr/>
    </dgm:pt>
    <dgm:pt modelId="{14D671C6-1D0D-4EAC-9EDC-05409D79F5E8}" type="pres">
      <dgm:prSet presAssocID="{FF10CBB1-EF23-4F16-94F8-676A12A0534D}" presName="spacer" presStyleCnt="0"/>
      <dgm:spPr/>
    </dgm:pt>
    <dgm:pt modelId="{2120C558-A9F6-4125-82B3-15A227407161}" type="pres">
      <dgm:prSet presAssocID="{29F1E327-8768-4D26-85F5-91DC53E788E3}" presName="parentText" presStyleLbl="node1" presStyleIdx="2" presStyleCnt="3">
        <dgm:presLayoutVars>
          <dgm:chMax val="0"/>
          <dgm:bulletEnabled val="1"/>
        </dgm:presLayoutVars>
      </dgm:prSet>
      <dgm:spPr/>
    </dgm:pt>
  </dgm:ptLst>
  <dgm:cxnLst>
    <dgm:cxn modelId="{369A0205-ACBA-46C5-B3D6-9D8DDF47EDD2}" type="presOf" srcId="{5515E7B7-147B-44B4-8683-E95149738674}" destId="{8E474889-341E-4B2F-A2C9-FD56F4A312F1}" srcOrd="0" destOrd="0" presId="urn:microsoft.com/office/officeart/2005/8/layout/vList2"/>
    <dgm:cxn modelId="{4F6DFC28-5587-48F1-AB34-C3BF4CF5863E}" srcId="{EC3ACA58-CF58-4E81-954D-3ED6E5369D6A}" destId="{4337A0E7-C1CF-4063-B929-60FA9343BD8F}" srcOrd="0" destOrd="0" parTransId="{9D37EEA0-D003-4616-BBEE-803CA8C418C5}" sibTransId="{B30E80F2-561F-42E0-A3DD-8718C3F8C60B}"/>
    <dgm:cxn modelId="{D69E3862-B894-4BF5-BEDC-90225DDCAAE6}" type="presOf" srcId="{4337A0E7-C1CF-4063-B929-60FA9343BD8F}" destId="{352618C9-AEC5-452A-9ACA-31FFEC93C674}" srcOrd="0" destOrd="0" presId="urn:microsoft.com/office/officeart/2005/8/layout/vList2"/>
    <dgm:cxn modelId="{6683B148-951C-437F-A2E7-51E9486F1E4E}" type="presOf" srcId="{EC3ACA58-CF58-4E81-954D-3ED6E5369D6A}" destId="{3FB9D853-073E-456D-86C7-F1E33AD17042}" srcOrd="0" destOrd="0" presId="urn:microsoft.com/office/officeart/2005/8/layout/vList2"/>
    <dgm:cxn modelId="{844CF6B0-7BA0-4C41-BC0D-794921CB4D69}" srcId="{EC3ACA58-CF58-4E81-954D-3ED6E5369D6A}" destId="{29F1E327-8768-4D26-85F5-91DC53E788E3}" srcOrd="2" destOrd="0" parTransId="{7A6AEA95-4D95-42FC-801F-7727A8BDAC59}" sibTransId="{BD88A698-CE34-4702-9BAB-4537B834A0EA}"/>
    <dgm:cxn modelId="{D6DF00C6-4AFB-4FFA-BABB-D7709809D0A0}" type="presOf" srcId="{29F1E327-8768-4D26-85F5-91DC53E788E3}" destId="{2120C558-A9F6-4125-82B3-15A227407161}" srcOrd="0" destOrd="0" presId="urn:microsoft.com/office/officeart/2005/8/layout/vList2"/>
    <dgm:cxn modelId="{D8B46BE5-4DCF-4143-B991-63551EE4A58D}" srcId="{EC3ACA58-CF58-4E81-954D-3ED6E5369D6A}" destId="{5515E7B7-147B-44B4-8683-E95149738674}" srcOrd="1" destOrd="0" parTransId="{9DD503BE-35AD-4721-A259-F1E4A9DDF694}" sibTransId="{FF10CBB1-EF23-4F16-94F8-676A12A0534D}"/>
    <dgm:cxn modelId="{18997310-E0C2-4E5B-AA9C-5983F602E1A4}" type="presParOf" srcId="{3FB9D853-073E-456D-86C7-F1E33AD17042}" destId="{352618C9-AEC5-452A-9ACA-31FFEC93C674}" srcOrd="0" destOrd="0" presId="urn:microsoft.com/office/officeart/2005/8/layout/vList2"/>
    <dgm:cxn modelId="{6BB1E861-26CC-4B32-9857-17B2603D64D0}" type="presParOf" srcId="{3FB9D853-073E-456D-86C7-F1E33AD17042}" destId="{4891E06A-EB7D-47BE-8BA2-D4C97FCC9C1B}" srcOrd="1" destOrd="0" presId="urn:microsoft.com/office/officeart/2005/8/layout/vList2"/>
    <dgm:cxn modelId="{378022D4-98D8-4C7E-AEE9-FB1958B29F62}" type="presParOf" srcId="{3FB9D853-073E-456D-86C7-F1E33AD17042}" destId="{8E474889-341E-4B2F-A2C9-FD56F4A312F1}" srcOrd="2" destOrd="0" presId="urn:microsoft.com/office/officeart/2005/8/layout/vList2"/>
    <dgm:cxn modelId="{F377C4AA-CDD0-4612-9F21-9565C9F22163}" type="presParOf" srcId="{3FB9D853-073E-456D-86C7-F1E33AD17042}" destId="{14D671C6-1D0D-4EAC-9EDC-05409D79F5E8}" srcOrd="3" destOrd="0" presId="urn:microsoft.com/office/officeart/2005/8/layout/vList2"/>
    <dgm:cxn modelId="{8E721E98-3695-4750-AEE9-DF5C2E22AED3}" type="presParOf" srcId="{3FB9D853-073E-456D-86C7-F1E33AD17042}" destId="{2120C558-A9F6-4125-82B3-15A227407161}" srcOrd="4"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BF7B7-E402-4876-9DB6-37C67012F400}">
      <dsp:nvSpPr>
        <dsp:cNvPr id="0" name=""/>
        <dsp:cNvSpPr/>
      </dsp:nvSpPr>
      <dsp:spPr>
        <a:xfrm rot="10800000" flipV="1">
          <a:off x="0" y="412735"/>
          <a:ext cx="7454749" cy="11173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51BFC-05B0-46E8-82EB-277ADB76F50C}">
      <dsp:nvSpPr>
        <dsp:cNvPr id="0" name=""/>
        <dsp:cNvSpPr/>
      </dsp:nvSpPr>
      <dsp:spPr>
        <a:xfrm>
          <a:off x="0" y="273614"/>
          <a:ext cx="667567" cy="6675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E4FA1-5E52-4F80-BBD7-DEDD82BC1090}">
      <dsp:nvSpPr>
        <dsp:cNvPr id="0" name=""/>
        <dsp:cNvSpPr/>
      </dsp:nvSpPr>
      <dsp:spPr>
        <a:xfrm>
          <a:off x="1084971" y="463385"/>
          <a:ext cx="6899409" cy="1004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456" tIns="128456" rIns="128456" bIns="128456" numCol="1" spcCol="1270" anchor="ctr" anchorCtr="0">
          <a:noAutofit/>
        </a:bodyPr>
        <a:lstStyle/>
        <a:p>
          <a:pPr marL="0" lvl="0" indent="0" algn="l" defTabSz="933450">
            <a:lnSpc>
              <a:spcPct val="10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AI improves customer satisfaction and revenue collection of hospitality </a:t>
          </a:r>
          <a:r>
            <a:rPr lang="en-US" sz="2100" kern="1200" dirty="0" err="1">
              <a:latin typeface="Times New Roman" panose="02020603050405020304" pitchFamily="18" charset="0"/>
              <a:cs typeface="Times New Roman" panose="02020603050405020304" pitchFamily="18" charset="0"/>
            </a:rPr>
            <a:t>organisations</a:t>
          </a:r>
          <a:r>
            <a:rPr lang="en-US" sz="2100" kern="1200" dirty="0">
              <a:latin typeface="Times New Roman" panose="02020603050405020304" pitchFamily="18" charset="0"/>
              <a:cs typeface="Times New Roman" panose="02020603050405020304" pitchFamily="18" charset="0"/>
            </a:rPr>
            <a:t> ((</a:t>
          </a:r>
          <a:r>
            <a:rPr lang="en-US" sz="2100" kern="1200" dirty="0" err="1">
              <a:latin typeface="Times New Roman" panose="02020603050405020304" pitchFamily="18" charset="0"/>
              <a:cs typeface="Times New Roman" panose="02020603050405020304" pitchFamily="18" charset="0"/>
            </a:rPr>
            <a:t>Doborjeh</a:t>
          </a:r>
          <a:r>
            <a:rPr lang="en-US" sz="2100" kern="1200" dirty="0">
              <a:latin typeface="Times New Roman" panose="02020603050405020304" pitchFamily="18" charset="0"/>
              <a:cs typeface="Times New Roman" panose="02020603050405020304" pitchFamily="18" charset="0"/>
            </a:rPr>
            <a:t> </a:t>
          </a:r>
          <a:r>
            <a:rPr lang="en-US" sz="2100" i="1" kern="1200" dirty="0">
              <a:latin typeface="Times New Roman" panose="02020603050405020304" pitchFamily="18" charset="0"/>
              <a:cs typeface="Times New Roman" panose="02020603050405020304" pitchFamily="18" charset="0"/>
            </a:rPr>
            <a:t>et al., </a:t>
          </a:r>
          <a:r>
            <a:rPr lang="en-US" sz="2100" kern="1200" dirty="0">
              <a:latin typeface="Times New Roman" panose="02020603050405020304" pitchFamily="18" charset="0"/>
              <a:cs typeface="Times New Roman" panose="02020603050405020304" pitchFamily="18" charset="0"/>
            </a:rPr>
            <a:t>2022).</a:t>
          </a:r>
        </a:p>
      </dsp:txBody>
      <dsp:txXfrm>
        <a:off x="1084971" y="463385"/>
        <a:ext cx="6899409" cy="1004968"/>
      </dsp:txXfrm>
    </dsp:sp>
    <dsp:sp modelId="{AC601DDF-FF98-417A-A302-BEDEEECB96B4}">
      <dsp:nvSpPr>
        <dsp:cNvPr id="0" name=""/>
        <dsp:cNvSpPr/>
      </dsp:nvSpPr>
      <dsp:spPr>
        <a:xfrm>
          <a:off x="0" y="1654605"/>
          <a:ext cx="8513292" cy="9399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DB32C-0D0C-48BD-AF5B-932EF01F2020}">
      <dsp:nvSpPr>
        <dsp:cNvPr id="0" name=""/>
        <dsp:cNvSpPr/>
      </dsp:nvSpPr>
      <dsp:spPr>
        <a:xfrm>
          <a:off x="367162" y="1790813"/>
          <a:ext cx="667567" cy="6675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B3F0B1-B037-4E6F-B6E6-C2F7F1A63A3D}">
      <dsp:nvSpPr>
        <dsp:cNvPr id="0" name=""/>
        <dsp:cNvSpPr/>
      </dsp:nvSpPr>
      <dsp:spPr>
        <a:xfrm>
          <a:off x="1401892" y="1517717"/>
          <a:ext cx="7111399" cy="1213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456" tIns="128456" rIns="128456" bIns="128456" numCol="1" spcCol="1270" anchor="ctr" anchorCtr="0">
          <a:noAutofit/>
        </a:bodyPr>
        <a:lstStyle/>
        <a:p>
          <a:pPr marL="0" lvl="0" indent="0" algn="l" defTabSz="933450">
            <a:lnSpc>
              <a:spcPct val="10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The particular presentation is going to observe challenges surrounding AI implementation and not just the beneficial side.</a:t>
          </a:r>
        </a:p>
      </dsp:txBody>
      <dsp:txXfrm>
        <a:off x="1401892" y="1517717"/>
        <a:ext cx="7111399" cy="1213759"/>
      </dsp:txXfrm>
    </dsp:sp>
    <dsp:sp modelId="{2B4D1AE6-BBE3-4860-87FD-D1B23DBAFD9E}">
      <dsp:nvSpPr>
        <dsp:cNvPr id="0" name=""/>
        <dsp:cNvSpPr/>
      </dsp:nvSpPr>
      <dsp:spPr>
        <a:xfrm>
          <a:off x="0" y="3034916"/>
          <a:ext cx="8513292" cy="12137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74A93B-4337-447B-A005-4566B512EF31}">
      <dsp:nvSpPr>
        <dsp:cNvPr id="0" name=""/>
        <dsp:cNvSpPr/>
      </dsp:nvSpPr>
      <dsp:spPr>
        <a:xfrm>
          <a:off x="367162" y="3308012"/>
          <a:ext cx="667567" cy="6675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77DDAD-599C-4433-9772-FCE167DC0DB4}">
      <dsp:nvSpPr>
        <dsp:cNvPr id="0" name=""/>
        <dsp:cNvSpPr/>
      </dsp:nvSpPr>
      <dsp:spPr>
        <a:xfrm>
          <a:off x="1401892" y="3034916"/>
          <a:ext cx="7111399" cy="1213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456" tIns="128456" rIns="128456" bIns="128456" numCol="1" spcCol="1270" anchor="ctr" anchorCtr="0">
          <a:noAutofit/>
        </a:bodyPr>
        <a:lstStyle/>
        <a:p>
          <a:pPr marL="0" lvl="0" indent="0" algn="l" defTabSz="933450">
            <a:lnSpc>
              <a:spcPct val="10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This presentation is going to provide ideas to improve AI implementation techniques to enhance sustainability at the management level of the hospitality sector. </a:t>
          </a:r>
        </a:p>
      </dsp:txBody>
      <dsp:txXfrm>
        <a:off x="1401892" y="3034916"/>
        <a:ext cx="7111399" cy="12137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618C9-AEC5-452A-9ACA-31FFEC93C674}">
      <dsp:nvSpPr>
        <dsp:cNvPr id="0" name=""/>
        <dsp:cNvSpPr/>
      </dsp:nvSpPr>
      <dsp:spPr>
        <a:xfrm>
          <a:off x="0" y="90944"/>
          <a:ext cx="8113512" cy="15795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Times New Roman" panose="02020603050405020304" pitchFamily="18" charset="0"/>
              <a:cs typeface="Times New Roman" panose="02020603050405020304" pitchFamily="18" charset="0"/>
            </a:rPr>
            <a:t>The technology acceptance model (TAM) motivates hotels to implement new technology in their </a:t>
          </a:r>
          <a:r>
            <a:rPr lang="en-US" sz="3000" kern="1200" dirty="0" err="1">
              <a:latin typeface="Times New Roman" panose="02020603050405020304" pitchFamily="18" charset="0"/>
              <a:cs typeface="Times New Roman" panose="02020603050405020304" pitchFamily="18" charset="0"/>
            </a:rPr>
            <a:t>organisations</a:t>
          </a:r>
          <a:r>
            <a:rPr lang="en-US" sz="3000" kern="1200" dirty="0">
              <a:latin typeface="Times New Roman" panose="02020603050405020304" pitchFamily="18" charset="0"/>
              <a:cs typeface="Times New Roman" panose="02020603050405020304" pitchFamily="18" charset="0"/>
            </a:rPr>
            <a:t>.</a:t>
          </a:r>
        </a:p>
      </dsp:txBody>
      <dsp:txXfrm>
        <a:off x="77105" y="168049"/>
        <a:ext cx="7959302" cy="1425290"/>
      </dsp:txXfrm>
    </dsp:sp>
    <dsp:sp modelId="{8E474889-341E-4B2F-A2C9-FD56F4A312F1}">
      <dsp:nvSpPr>
        <dsp:cNvPr id="0" name=""/>
        <dsp:cNvSpPr/>
      </dsp:nvSpPr>
      <dsp:spPr>
        <a:xfrm>
          <a:off x="0" y="1756844"/>
          <a:ext cx="8113512" cy="15795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Times New Roman" panose="02020603050405020304" pitchFamily="18" charset="0"/>
              <a:cs typeface="Times New Roman" panose="02020603050405020304" pitchFamily="18" charset="0"/>
            </a:rPr>
            <a:t>The importance of balancing human resources and automation is described by this theory.</a:t>
          </a:r>
        </a:p>
      </dsp:txBody>
      <dsp:txXfrm>
        <a:off x="77105" y="1833949"/>
        <a:ext cx="7959302" cy="1425290"/>
      </dsp:txXfrm>
    </dsp:sp>
    <dsp:sp modelId="{2120C558-A9F6-4125-82B3-15A227407161}">
      <dsp:nvSpPr>
        <dsp:cNvPr id="0" name=""/>
        <dsp:cNvSpPr/>
      </dsp:nvSpPr>
      <dsp:spPr>
        <a:xfrm>
          <a:off x="0" y="3422744"/>
          <a:ext cx="8113512" cy="15795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Times New Roman" panose="02020603050405020304" pitchFamily="18" charset="0"/>
              <a:cs typeface="Times New Roman" panose="02020603050405020304" pitchFamily="18" charset="0"/>
            </a:rPr>
            <a:t>According to this theory, the acceptance of AI by customers and employees highly depends on the ease of use factor (El Archi and </a:t>
          </a:r>
          <a:r>
            <a:rPr lang="en-US" sz="3000" kern="1200" dirty="0" err="1">
              <a:latin typeface="Times New Roman" panose="02020603050405020304" pitchFamily="18" charset="0"/>
              <a:cs typeface="Times New Roman" panose="02020603050405020304" pitchFamily="18" charset="0"/>
            </a:rPr>
            <a:t>Benbba</a:t>
          </a:r>
          <a:r>
            <a:rPr lang="en-US" sz="3000" kern="1200" dirty="0">
              <a:latin typeface="Times New Roman" panose="02020603050405020304" pitchFamily="18" charset="0"/>
              <a:cs typeface="Times New Roman" panose="02020603050405020304" pitchFamily="18" charset="0"/>
            </a:rPr>
            <a:t>, 2023). </a:t>
          </a:r>
        </a:p>
      </dsp:txBody>
      <dsp:txXfrm>
        <a:off x="77105" y="3499849"/>
        <a:ext cx="7959302" cy="142529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51F81C-9036-4462-A78C-82665A174C6B}" type="datetimeFigureOut">
              <a:rPr lang="en-IN" smtClean="0"/>
              <a:t>23-02-2025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C7BD18-C789-4EC7-8A75-1BDF1F2AC8AE}" type="slidenum">
              <a:rPr lang="en-IN" smtClean="0"/>
              <a:t>‹#›</a:t>
            </a:fld>
            <a:endParaRPr lang="en-IN"/>
          </a:p>
        </p:txBody>
      </p:sp>
    </p:spTree>
    <p:extLst>
      <p:ext uri="{BB962C8B-B14F-4D97-AF65-F5344CB8AC3E}">
        <p14:creationId xmlns:p14="http://schemas.microsoft.com/office/powerpoint/2010/main" val="3536175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i.org/10.1007/s10796-022-10271-8" TargetMode="External"/><Relationship Id="rId13" Type="http://schemas.openxmlformats.org/officeDocument/2006/relationships/hyperlink" Target="https://lybra.tech/the-future-of-hospitality-how-ai-will-shape-the-hotel-experience/" TargetMode="External"/><Relationship Id="rId18" Type="http://schemas.openxmlformats.org/officeDocument/2006/relationships/hyperlink" Target="https://doi.org/10.1007/s40558-021-00219-0" TargetMode="External"/><Relationship Id="rId3" Type="http://schemas.openxmlformats.org/officeDocument/2006/relationships/hyperlink" Target="https://dinedreamdiscover.com/the-robot-chef-how-ai-is-being-used-to-create-robots-that-can-cook-food-and-what-it-means-for-the-future-of-the-restaurant-industry/" TargetMode="External"/><Relationship Id="rId21" Type="http://schemas.openxmlformats.org/officeDocument/2006/relationships/hyperlink" Target="https://wired.me/culture/robots-hotel-japan/" TargetMode="External"/><Relationship Id="rId7" Type="http://schemas.openxmlformats.org/officeDocument/2006/relationships/hyperlink" Target="https://gowombat.team/blog/posts/how-artificial-intelligence-enhances-the-hospitality-industry" TargetMode="External"/><Relationship Id="rId12" Type="http://schemas.openxmlformats.org/officeDocument/2006/relationships/hyperlink" Target="https://doi.org/10.25147/ijcsr.2017.001.1.103" TargetMode="External"/><Relationship Id="rId17" Type="http://schemas.openxmlformats.org/officeDocument/2006/relationships/hyperlink" Target="https://doi.org/10.1108/TR-05-2019-0153" TargetMode="External"/><Relationship Id="rId2" Type="http://schemas.openxmlformats.org/officeDocument/2006/relationships/slide" Target="../slides/slide12.xml"/><Relationship Id="rId16" Type="http://schemas.openxmlformats.org/officeDocument/2006/relationships/hyperlink" Target="https://doi.org/10.1016/B978-0-323-85769-7.00009-4" TargetMode="External"/><Relationship Id="rId20" Type="http://schemas.openxmlformats.org/officeDocument/2006/relationships/hyperlink" Target="https://www.scienceopen.com/document_file/7fc6113a-da4a-448b-8259-801423193907/ScienceOpen/001_Turner.pdf" TargetMode="External"/><Relationship Id="rId1" Type="http://schemas.openxmlformats.org/officeDocument/2006/relationships/notesMaster" Target="../notesMasters/notesMaster1.xml"/><Relationship Id="rId6" Type="http://schemas.openxmlformats.org/officeDocument/2006/relationships/hyperlink" Target="https://www.forbes.com/sites/neilsahota/2024/03/06/ai-in-hospitality-elevating-the-hotel-guest-experience-through-innovation/" TargetMode="External"/><Relationship Id="rId11" Type="http://schemas.openxmlformats.org/officeDocument/2006/relationships/hyperlink" Target="https://doi.org/10.1016/j.ijhm.2021.102930" TargetMode="External"/><Relationship Id="rId5" Type="http://schemas.openxmlformats.org/officeDocument/2006/relationships/hyperlink" Target="https://www.empowersuite.com/en/blog/data-encryption-security-tips" TargetMode="External"/><Relationship Id="rId15" Type="http://schemas.openxmlformats.org/officeDocument/2006/relationships/hyperlink" Target="http://dx.doi.org/10.1108/JHTT-03-2024-0174" TargetMode="External"/><Relationship Id="rId10" Type="http://schemas.openxmlformats.org/officeDocument/2006/relationships/hyperlink" Target="https://www.researchgate.net/profile/Elnaz-Irannezhad/publication/347812275_Is_blockchain_tourism's_new_hope/links/5fe6981092851c13febdb979/Is-blockchain-tourisms-new-hope.pdf" TargetMode="External"/><Relationship Id="rId19" Type="http://schemas.openxmlformats.org/officeDocument/2006/relationships/hyperlink" Target="https://www.trendhunter.com/trends/robot-servers" TargetMode="External"/><Relationship Id="rId4" Type="http://schemas.openxmlformats.org/officeDocument/2006/relationships/hyperlink" Target="https://doi.org/10.14505/jemt" TargetMode="External"/><Relationship Id="rId9" Type="http://schemas.openxmlformats.org/officeDocument/2006/relationships/hyperlink" Target="https://www.hirum.com.au/blog/artificial-intelligence-in-the-hospitality-industry/" TargetMode="External"/><Relationship Id="rId14" Type="http://schemas.openxmlformats.org/officeDocument/2006/relationships/hyperlink" Target="https://doi.org/10.1016/j.ijhm.2022.10313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AI has been transforming the hospitality sector with the help of its automation and fast pace. AI reduced operational and initial costs along with improving the efficiency of work, which has been helpful in enhancing the experiences of customers. Tourism companies and hotels are now adopting AI to become competitive and to meet the expectation level of customers at every point, which is helpful in enhancing the revenue collection rate.</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Times New Roman" panose="02020603050405020304" pitchFamily="18" charset="0"/>
              </a:rPr>
              <a:t>This particular presentation is going to show the importance of AI in the current landscape in the hospitality sector while </a:t>
            </a:r>
            <a:r>
              <a:rPr lang="en-US" sz="1200" b="0" i="0" u="none" strike="noStrike" dirty="0" err="1">
                <a:solidFill>
                  <a:srgbClr val="000000"/>
                </a:solidFill>
                <a:effectLst/>
                <a:latin typeface="Times New Roman" panose="02020603050405020304" pitchFamily="18" charset="0"/>
              </a:rPr>
              <a:t>analysing</a:t>
            </a:r>
            <a:r>
              <a:rPr lang="en-US" sz="1200" b="0" i="0" u="none" strike="noStrike" dirty="0">
                <a:solidFill>
                  <a:srgbClr val="000000"/>
                </a:solidFill>
                <a:effectLst/>
                <a:latin typeface="Times New Roman" panose="02020603050405020304" pitchFamily="18" charset="0"/>
              </a:rPr>
              <a:t> its role in customer services and its impact on the hospitality sector. This presentation is also going to incorporate challenges along with appropriate recommendations to improve AI </a:t>
            </a:r>
            <a:r>
              <a:rPr lang="en-US" sz="1200" b="0" i="0" u="none" strike="noStrike" dirty="0" err="1">
                <a:solidFill>
                  <a:srgbClr val="000000"/>
                </a:solidFill>
                <a:effectLst/>
                <a:latin typeface="Times New Roman" panose="02020603050405020304" pitchFamily="18" charset="0"/>
              </a:rPr>
              <a:t>utilisation</a:t>
            </a:r>
            <a:r>
              <a:rPr lang="en-US" sz="1200" b="0" i="0" u="none" strike="noStrike" dirty="0">
                <a:solidFill>
                  <a:srgbClr val="000000"/>
                </a:solidFill>
                <a:effectLst/>
                <a:latin typeface="Times New Roman" panose="02020603050405020304" pitchFamily="18" charset="0"/>
              </a:rPr>
              <a:t> scoops in this particular industry. Lastly, the findings of the overall research are going to be evaluated here. </a:t>
            </a:r>
            <a:endParaRPr lang="en-IN" dirty="0"/>
          </a:p>
          <a:p>
            <a:br>
              <a:rPr lang="en-US" dirty="0"/>
            </a:br>
            <a:endParaRPr lang="en-IN" dirty="0"/>
          </a:p>
        </p:txBody>
      </p:sp>
      <p:sp>
        <p:nvSpPr>
          <p:cNvPr id="4" name="Slide Number Placeholder 3"/>
          <p:cNvSpPr>
            <a:spLocks noGrp="1"/>
          </p:cNvSpPr>
          <p:nvPr>
            <p:ph type="sldNum" sz="quarter" idx="5"/>
          </p:nvPr>
        </p:nvSpPr>
        <p:spPr/>
        <p:txBody>
          <a:bodyPr/>
          <a:lstStyle/>
          <a:p>
            <a:fld id="{9EC7BD18-C789-4EC7-8A75-1BDF1F2AC8AE}" type="slidenum">
              <a:rPr lang="en-IN" smtClean="0"/>
              <a:t>2</a:t>
            </a:fld>
            <a:endParaRPr lang="en-IN"/>
          </a:p>
        </p:txBody>
      </p:sp>
    </p:spTree>
    <p:extLst>
      <p:ext uri="{BB962C8B-B14F-4D97-AF65-F5344CB8AC3E}">
        <p14:creationId xmlns:p14="http://schemas.microsoft.com/office/powerpoint/2010/main" val="2308960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In the part of the literature review, a theoretical illustration is going to be incorporated in order to provide a more detailed vision of the topic regarding artificial intelligence in the hospitality sector. The advantages of artificial intelligence such as forecasting feature on customer requests and market trends, allocation of resources more effectively and others are going to be discussed here. </a:t>
            </a:r>
            <a:endParaRPr lang="en-IN" dirty="0"/>
          </a:p>
        </p:txBody>
      </p:sp>
      <p:sp>
        <p:nvSpPr>
          <p:cNvPr id="4" name="Slide Number Placeholder 3"/>
          <p:cNvSpPr>
            <a:spLocks noGrp="1"/>
          </p:cNvSpPr>
          <p:nvPr>
            <p:ph type="sldNum" sz="quarter" idx="5"/>
          </p:nvPr>
        </p:nvSpPr>
        <p:spPr/>
        <p:txBody>
          <a:bodyPr/>
          <a:lstStyle/>
          <a:p>
            <a:fld id="{9EC7BD18-C789-4EC7-8A75-1BDF1F2AC8AE}" type="slidenum">
              <a:rPr lang="en-IN" smtClean="0"/>
              <a:t>3</a:t>
            </a:fld>
            <a:endParaRPr lang="en-IN"/>
          </a:p>
        </p:txBody>
      </p:sp>
    </p:spTree>
    <p:extLst>
      <p:ext uri="{BB962C8B-B14F-4D97-AF65-F5344CB8AC3E}">
        <p14:creationId xmlns:p14="http://schemas.microsoft.com/office/powerpoint/2010/main" val="3829067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CF986-2E12-805A-6433-1D13C3837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51BEEF-7D41-4363-0CA1-C58EF3AA25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648F6D-091C-4772-BA82-0633F26EE6B4}"/>
              </a:ext>
            </a:extLst>
          </p:cNvPr>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integration of AI has given exceptional advantages to the hospitality sector to improve its proficiency of work and customer service quality according to the different requirements and tastes of customers. The integration of AI in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services such as spa treatments and others is also helpful to increase customer retention and satisfaction levels. </a:t>
            </a:r>
            <a:endParaRPr lang="en-IN" dirty="0"/>
          </a:p>
        </p:txBody>
      </p:sp>
      <p:sp>
        <p:nvSpPr>
          <p:cNvPr id="4" name="Slide Number Placeholder 3">
            <a:extLst>
              <a:ext uri="{FF2B5EF4-FFF2-40B4-BE49-F238E27FC236}">
                <a16:creationId xmlns:a16="http://schemas.microsoft.com/office/drawing/2014/main" id="{4345A134-F228-A04B-7DCD-22007391D9A2}"/>
              </a:ext>
            </a:extLst>
          </p:cNvPr>
          <p:cNvSpPr>
            <a:spLocks noGrp="1"/>
          </p:cNvSpPr>
          <p:nvPr>
            <p:ph type="sldNum" sz="quarter" idx="5"/>
          </p:nvPr>
        </p:nvSpPr>
        <p:spPr/>
        <p:txBody>
          <a:bodyPr/>
          <a:lstStyle/>
          <a:p>
            <a:fld id="{9EC7BD18-C789-4EC7-8A75-1BDF1F2AC8AE}" type="slidenum">
              <a:rPr lang="en-IN" smtClean="0"/>
              <a:t>4</a:t>
            </a:fld>
            <a:endParaRPr lang="en-IN"/>
          </a:p>
        </p:txBody>
      </p:sp>
    </p:spTree>
    <p:extLst>
      <p:ext uri="{BB962C8B-B14F-4D97-AF65-F5344CB8AC3E}">
        <p14:creationId xmlns:p14="http://schemas.microsoft.com/office/powerpoint/2010/main" val="3942638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Even today, many customers consider human intelligence to be Supreme and better than AI efficiency. Hence, they do not feel welcomed and valued while interacting with robots for different services and not getting to converse with human beings. Hence, these dynamic preferences of different customers create major problems for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to implement AI in all departments.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Times New Roman" panose="02020603050405020304" pitchFamily="18" charset="0"/>
              </a:rPr>
              <a:t>AI has successfully </a:t>
            </a:r>
            <a:r>
              <a:rPr lang="en-US" sz="1200" b="0" i="0" u="none" strike="noStrike" dirty="0" err="1">
                <a:solidFill>
                  <a:srgbClr val="000000"/>
                </a:solidFill>
                <a:effectLst/>
                <a:latin typeface="Times New Roman" panose="02020603050405020304" pitchFamily="18" charset="0"/>
              </a:rPr>
              <a:t>personalised</a:t>
            </a:r>
            <a:r>
              <a:rPr lang="en-US" sz="1200" b="0" i="0" u="none" strike="noStrike" dirty="0">
                <a:solidFill>
                  <a:srgbClr val="000000"/>
                </a:solidFill>
                <a:effectLst/>
                <a:latin typeface="Times New Roman" panose="02020603050405020304" pitchFamily="18" charset="0"/>
              </a:rPr>
              <a:t> hospitality services and activities which have improved the customer experience in this sector in the last few years. AI-driven services have increased the speed of work in many hotels. Therefore, hotels are now able to handle a huge amount of customer enquiries efficiently during peak seasons. </a:t>
            </a:r>
            <a:endParaRPr lang="en-US" b="0" dirty="0">
              <a:effectLst/>
            </a:endParaRPr>
          </a:p>
          <a:p>
            <a:endParaRPr lang="en-IN" dirty="0"/>
          </a:p>
        </p:txBody>
      </p:sp>
      <p:sp>
        <p:nvSpPr>
          <p:cNvPr id="4" name="Slide Number Placeholder 3"/>
          <p:cNvSpPr>
            <a:spLocks noGrp="1"/>
          </p:cNvSpPr>
          <p:nvPr>
            <p:ph type="sldNum" sz="quarter" idx="5"/>
          </p:nvPr>
        </p:nvSpPr>
        <p:spPr/>
        <p:txBody>
          <a:bodyPr/>
          <a:lstStyle/>
          <a:p>
            <a:fld id="{9EC7BD18-C789-4EC7-8A75-1BDF1F2AC8AE}" type="slidenum">
              <a:rPr lang="en-IN" smtClean="0"/>
              <a:t>5</a:t>
            </a:fld>
            <a:endParaRPr lang="en-IN"/>
          </a:p>
        </p:txBody>
      </p:sp>
    </p:spTree>
    <p:extLst>
      <p:ext uri="{BB962C8B-B14F-4D97-AF65-F5344CB8AC3E}">
        <p14:creationId xmlns:p14="http://schemas.microsoft.com/office/powerpoint/2010/main" val="395903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Inform visitors about the benefits of Artificial Intelligence can be helpful to reduce resistance from conventional customers. The creation of a balance between human touch and AI services while providing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hospitality Services can be helpful for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to maintain customer retention and satisfaction levels.</a:t>
            </a:r>
            <a:endParaRPr lang="en-IN" dirty="0"/>
          </a:p>
        </p:txBody>
      </p:sp>
      <p:sp>
        <p:nvSpPr>
          <p:cNvPr id="4" name="Slide Number Placeholder 3"/>
          <p:cNvSpPr>
            <a:spLocks noGrp="1"/>
          </p:cNvSpPr>
          <p:nvPr>
            <p:ph type="sldNum" sz="quarter" idx="5"/>
          </p:nvPr>
        </p:nvSpPr>
        <p:spPr/>
        <p:txBody>
          <a:bodyPr/>
          <a:lstStyle/>
          <a:p>
            <a:fld id="{9EC7BD18-C789-4EC7-8A75-1BDF1F2AC8AE}" type="slidenum">
              <a:rPr lang="en-IN" smtClean="0"/>
              <a:t>6</a:t>
            </a:fld>
            <a:endParaRPr lang="en-IN"/>
          </a:p>
        </p:txBody>
      </p:sp>
    </p:spTree>
    <p:extLst>
      <p:ext uri="{BB962C8B-B14F-4D97-AF65-F5344CB8AC3E}">
        <p14:creationId xmlns:p14="http://schemas.microsoft.com/office/powerpoint/2010/main" val="2531138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implementation of TAM theory has provided a better knowledge about the importance of balancing human resources and automation resources in the hospitality business to maintain </a:t>
            </a:r>
            <a:r>
              <a:rPr lang="en-US" sz="1800" b="0" i="0" u="none" strike="noStrike" dirty="0" err="1">
                <a:solidFill>
                  <a:srgbClr val="000000"/>
                </a:solidFill>
                <a:effectLst/>
                <a:latin typeface="Times New Roman" panose="02020603050405020304" pitchFamily="18" charset="0"/>
              </a:rPr>
              <a:t>personalised</a:t>
            </a:r>
            <a:r>
              <a:rPr lang="en-US" sz="1800" b="0" i="0" u="none" strike="noStrike" dirty="0">
                <a:solidFill>
                  <a:srgbClr val="000000"/>
                </a:solidFill>
                <a:effectLst/>
                <a:latin typeface="Times New Roman" panose="02020603050405020304" pitchFamily="18" charset="0"/>
              </a:rPr>
              <a:t> services unique for every customer on every visit. With the help of this theory, the importance of AI in speeding up the similar cooking process without depending on human resources can be observed as well. </a:t>
            </a:r>
            <a:endParaRPr lang="en-IN" dirty="0"/>
          </a:p>
        </p:txBody>
      </p:sp>
      <p:sp>
        <p:nvSpPr>
          <p:cNvPr id="4" name="Slide Number Placeholder 3"/>
          <p:cNvSpPr>
            <a:spLocks noGrp="1"/>
          </p:cNvSpPr>
          <p:nvPr>
            <p:ph type="sldNum" sz="quarter" idx="5"/>
          </p:nvPr>
        </p:nvSpPr>
        <p:spPr/>
        <p:txBody>
          <a:bodyPr/>
          <a:lstStyle/>
          <a:p>
            <a:fld id="{9EC7BD18-C789-4EC7-8A75-1BDF1F2AC8AE}" type="slidenum">
              <a:rPr lang="en-IN" smtClean="0"/>
              <a:t>7</a:t>
            </a:fld>
            <a:endParaRPr lang="en-IN"/>
          </a:p>
        </p:txBody>
      </p:sp>
    </p:spTree>
    <p:extLst>
      <p:ext uri="{BB962C8B-B14F-4D97-AF65-F5344CB8AC3E}">
        <p14:creationId xmlns:p14="http://schemas.microsoft.com/office/powerpoint/2010/main" val="3308837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AI-driven machines are not only helpful in operating customer services appropriately but also useful in managing the inventory of hotels and restaurants. Hence, the probability of waste production reduces after AI implementation.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9EC7BD18-C789-4EC7-8A75-1BDF1F2AC8AE}" type="slidenum">
              <a:rPr lang="en-IN" smtClean="0"/>
              <a:t>8</a:t>
            </a:fld>
            <a:endParaRPr lang="en-IN"/>
          </a:p>
        </p:txBody>
      </p:sp>
    </p:spTree>
    <p:extLst>
      <p:ext uri="{BB962C8B-B14F-4D97-AF65-F5344CB8AC3E}">
        <p14:creationId xmlns:p14="http://schemas.microsoft.com/office/powerpoint/2010/main" val="1541606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The Japanese hotel in Nagasaki has incorporated robots with facial recognition features and voice detection technology to help customers check-in, serve food, check out and other works. This particular AI-driven machine of Hilton helps guests by assisting them with different information about the amenities of the hotel and also provides dining recommendations to showcase local attractions and cuisines to customers.</a:t>
            </a:r>
            <a:endParaRPr lang="en-IN" dirty="0"/>
          </a:p>
        </p:txBody>
      </p:sp>
      <p:sp>
        <p:nvSpPr>
          <p:cNvPr id="4" name="Slide Number Placeholder 3"/>
          <p:cNvSpPr>
            <a:spLocks noGrp="1"/>
          </p:cNvSpPr>
          <p:nvPr>
            <p:ph type="sldNum" sz="quarter" idx="5"/>
          </p:nvPr>
        </p:nvSpPr>
        <p:spPr/>
        <p:txBody>
          <a:bodyPr/>
          <a:lstStyle/>
          <a:p>
            <a:fld id="{9EC7BD18-C789-4EC7-8A75-1BDF1F2AC8AE}" type="slidenum">
              <a:rPr lang="en-IN" smtClean="0"/>
              <a:t>9</a:t>
            </a:fld>
            <a:endParaRPr lang="en-IN"/>
          </a:p>
        </p:txBody>
      </p:sp>
    </p:spTree>
    <p:extLst>
      <p:ext uri="{BB962C8B-B14F-4D97-AF65-F5344CB8AC3E}">
        <p14:creationId xmlns:p14="http://schemas.microsoft.com/office/powerpoint/2010/main" val="2113381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The challenge of job losses and the reduction of employee satisfaction can be observed in hotels nowadays. Despite having so many benefits, the challenges of AI including the high implementation expense and potential job losses are creating major resistance against AI implementation in the hospitality industry. </a:t>
            </a:r>
            <a:endParaRPr lang="en-US"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latin typeface="Times New Roman" panose="02020603050405020304" pitchFamily="18" charset="0"/>
                <a:ea typeface="Poppins"/>
                <a:cs typeface="Times New Roman" panose="02020603050405020304" pitchFamily="18" charset="0"/>
                <a:sym typeface="Poppins"/>
              </a:rPr>
              <a:t>The inclusion of emotion factor using updated software in AI-driven machines and robots to serve customers better.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latin typeface="Times New Roman" panose="02020603050405020304" pitchFamily="18" charset="0"/>
                <a:ea typeface="Poppins"/>
                <a:cs typeface="Times New Roman" panose="02020603050405020304" pitchFamily="18" charset="0"/>
                <a:sym typeface="Poppins"/>
              </a:rPr>
              <a:t>The </a:t>
            </a:r>
            <a:r>
              <a:rPr lang="en-US" sz="1200" dirty="0" err="1">
                <a:solidFill>
                  <a:srgbClr val="FFFFFF"/>
                </a:solidFill>
                <a:latin typeface="Times New Roman" panose="02020603050405020304" pitchFamily="18" charset="0"/>
                <a:ea typeface="Poppins"/>
                <a:cs typeface="Times New Roman" panose="02020603050405020304" pitchFamily="18" charset="0"/>
                <a:sym typeface="Poppins"/>
              </a:rPr>
              <a:t>minimisation</a:t>
            </a:r>
            <a:r>
              <a:rPr lang="en-US" sz="1200" dirty="0">
                <a:solidFill>
                  <a:srgbClr val="FFFFFF"/>
                </a:solidFill>
                <a:latin typeface="Times New Roman" panose="02020603050405020304" pitchFamily="18" charset="0"/>
                <a:ea typeface="Poppins"/>
                <a:cs typeface="Times New Roman" panose="02020603050405020304" pitchFamily="18" charset="0"/>
                <a:sym typeface="Poppins"/>
              </a:rPr>
              <a:t> of energy use and food waste production can be observed after implementing AI in hotels and restaurant businesses.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latin typeface="Times New Roman" panose="02020603050405020304" pitchFamily="18" charset="0"/>
                <a:ea typeface="Poppins"/>
                <a:cs typeface="Times New Roman" panose="02020603050405020304" pitchFamily="18" charset="0"/>
                <a:sym typeface="Poppins"/>
              </a:rPr>
              <a:t>The blockchain can be helpful in increasing data security (</a:t>
            </a:r>
            <a:r>
              <a:rPr lang="en-US" sz="1200" dirty="0" err="1">
                <a:solidFill>
                  <a:srgbClr val="FFFFFF"/>
                </a:solidFill>
                <a:latin typeface="Times New Roman" panose="02020603050405020304" pitchFamily="18" charset="0"/>
                <a:ea typeface="Poppins"/>
                <a:cs typeface="Times New Roman" panose="02020603050405020304" pitchFamily="18" charset="0"/>
                <a:sym typeface="Poppins"/>
              </a:rPr>
              <a:t>Irannezhad</a:t>
            </a:r>
            <a:r>
              <a:rPr lang="en-US" sz="1200" dirty="0">
                <a:solidFill>
                  <a:srgbClr val="FFFFFF"/>
                </a:solidFill>
                <a:latin typeface="Times New Roman" panose="02020603050405020304" pitchFamily="18" charset="0"/>
                <a:ea typeface="Poppins"/>
                <a:cs typeface="Times New Roman" panose="02020603050405020304" pitchFamily="18" charset="0"/>
                <a:sym typeface="Poppins"/>
              </a:rPr>
              <a:t> and Mahadevan,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FFFFFF"/>
              </a:solidFill>
              <a:latin typeface="Times New Roman" panose="02020603050405020304" pitchFamily="18" charset="0"/>
              <a:ea typeface="Poppins"/>
              <a:cs typeface="Times New Roman" panose="02020603050405020304" pitchFamily="18" charset="0"/>
              <a:sym typeface="Poppins"/>
            </a:endParaRPr>
          </a:p>
          <a:p>
            <a:pPr algn="just">
              <a:lnSpc>
                <a:spcPts val="3400"/>
              </a:lnSpc>
            </a:pPr>
            <a:r>
              <a:rPr lang="en-US" sz="1200" dirty="0">
                <a:solidFill>
                  <a:srgbClr val="FFFFFF"/>
                </a:solidFill>
                <a:latin typeface="Times New Roman" panose="02020603050405020304" pitchFamily="18" charset="0"/>
                <a:ea typeface="Poppins"/>
                <a:cs typeface="Times New Roman" panose="02020603050405020304" pitchFamily="18" charset="0"/>
                <a:sym typeface="Poppins"/>
              </a:rPr>
              <a:t>Data Collection: The use of a secondary data collection process is conducted here. </a:t>
            </a:r>
          </a:p>
          <a:p>
            <a:pPr algn="just">
              <a:lnSpc>
                <a:spcPts val="3400"/>
              </a:lnSpc>
            </a:pPr>
            <a:r>
              <a:rPr lang="en-US" sz="1200" dirty="0">
                <a:solidFill>
                  <a:srgbClr val="FFFFFF"/>
                </a:solidFill>
                <a:latin typeface="Times New Roman" panose="02020603050405020304" pitchFamily="18" charset="0"/>
                <a:ea typeface="Poppins"/>
                <a:cs typeface="Times New Roman" panose="02020603050405020304" pitchFamily="18" charset="0"/>
                <a:sym typeface="Poppins"/>
              </a:rPr>
              <a:t>●Data Analysis: Thematic analysis method is given preference here. </a:t>
            </a:r>
          </a:p>
          <a:p>
            <a:pPr algn="just">
              <a:lnSpc>
                <a:spcPts val="3400"/>
              </a:lnSpc>
            </a:pPr>
            <a:r>
              <a:rPr lang="en-US" sz="1200" dirty="0">
                <a:solidFill>
                  <a:srgbClr val="FFFFFF"/>
                </a:solidFill>
                <a:latin typeface="Times New Roman" panose="02020603050405020304" pitchFamily="18" charset="0"/>
                <a:ea typeface="Poppins"/>
                <a:cs typeface="Times New Roman" panose="02020603050405020304" pitchFamily="18" charset="0"/>
                <a:sym typeface="Poppins"/>
              </a:rPr>
              <a:t>●Tools or Frameworks: The Pestle framework is used here to identify significant information on AI in the tourism and hospitality sector (Sinha et al., 2021).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FFFFFF"/>
              </a:solidFill>
              <a:latin typeface="Times New Roman" panose="02020603050405020304" pitchFamily="18" charset="0"/>
              <a:ea typeface="Poppins"/>
              <a:cs typeface="Times New Roman" panose="02020603050405020304" pitchFamily="18" charset="0"/>
              <a:sym typeface="Poppins"/>
            </a:endParaRPr>
          </a:p>
          <a:p>
            <a:r>
              <a:rPr lang="en-US" sz="1200" b="0" i="0" u="none" strike="noStrike" dirty="0">
                <a:solidFill>
                  <a:srgbClr val="000000"/>
                </a:solidFill>
                <a:effectLst/>
                <a:latin typeface="Times New Roman" panose="02020603050405020304" pitchFamily="18" charset="0"/>
              </a:rPr>
              <a:t>The continuous improvement of software and technology is the key to developing AI </a:t>
            </a:r>
            <a:r>
              <a:rPr lang="en-US" sz="1200" b="0" i="0" u="none" strike="noStrike" dirty="0" err="1">
                <a:solidFill>
                  <a:srgbClr val="000000"/>
                </a:solidFill>
                <a:effectLst/>
                <a:latin typeface="Times New Roman" panose="02020603050405020304" pitchFamily="18" charset="0"/>
              </a:rPr>
              <a:t>utilisation</a:t>
            </a:r>
            <a:r>
              <a:rPr lang="en-US" sz="1200" b="0" i="0" u="none" strike="noStrike" dirty="0">
                <a:solidFill>
                  <a:srgbClr val="000000"/>
                </a:solidFill>
                <a:effectLst/>
                <a:latin typeface="Times New Roman" panose="02020603050405020304" pitchFamily="18" charset="0"/>
              </a:rPr>
              <a:t> in the hospitality sector. </a:t>
            </a:r>
          </a:p>
          <a:p>
            <a:r>
              <a:rPr lang="en-US" sz="1000" dirty="0">
                <a:solidFill>
                  <a:srgbClr val="FFFFFF"/>
                </a:solidFill>
                <a:latin typeface="Times New Roman" panose="02020603050405020304" pitchFamily="18" charset="0"/>
                <a:ea typeface="Poppins"/>
                <a:cs typeface="Times New Roman" panose="02020603050405020304" pitchFamily="18" charset="0"/>
                <a:sym typeface="Poppins"/>
              </a:rPr>
              <a:t>AI in the hospitality sector can influence eco-friendly tourism planning as well</a:t>
            </a:r>
            <a:r>
              <a:rPr lang="en-US" sz="1200" b="0" i="0" u="none" strike="noStrike" dirty="0">
                <a:solidFill>
                  <a:srgbClr val="000000"/>
                </a:solidFill>
                <a:effectLst/>
                <a:latin typeface="Times New Roman" panose="02020603050405020304" pitchFamily="18" charset="0"/>
                <a:ea typeface="Poppins"/>
                <a:cs typeface="Times New Roman" panose="02020603050405020304" pitchFamily="18" charset="0"/>
                <a:sym typeface="Poppins"/>
              </a:rPr>
              <a:t>.</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FFFFFF"/>
              </a:solidFill>
              <a:latin typeface="Times New Roman" panose="02020603050405020304" pitchFamily="18" charset="0"/>
              <a:ea typeface="Poppins"/>
              <a:cs typeface="Times New Roman" panose="02020603050405020304" pitchFamily="18" charset="0"/>
              <a:sym typeface="Poppins"/>
            </a:endParaRPr>
          </a:p>
          <a:p>
            <a:br>
              <a:rPr lang="en-US" dirty="0"/>
            </a:br>
            <a:endParaRPr lang="en-IN" dirty="0"/>
          </a:p>
        </p:txBody>
      </p:sp>
      <p:sp>
        <p:nvSpPr>
          <p:cNvPr id="4" name="Slide Number Placeholder 3"/>
          <p:cNvSpPr>
            <a:spLocks noGrp="1"/>
          </p:cNvSpPr>
          <p:nvPr>
            <p:ph type="sldNum" sz="quarter" idx="5"/>
          </p:nvPr>
        </p:nvSpPr>
        <p:spPr/>
        <p:txBody>
          <a:bodyPr/>
          <a:lstStyle/>
          <a:p>
            <a:fld id="{9EC7BD18-C789-4EC7-8A75-1BDF1F2AC8AE}" type="slidenum">
              <a:rPr lang="en-IN" smtClean="0"/>
              <a:t>10</a:t>
            </a:fld>
            <a:endParaRPr lang="en-IN"/>
          </a:p>
        </p:txBody>
      </p:sp>
    </p:spTree>
    <p:extLst>
      <p:ext uri="{BB962C8B-B14F-4D97-AF65-F5344CB8AC3E}">
        <p14:creationId xmlns:p14="http://schemas.microsoft.com/office/powerpoint/2010/main" val="2191169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064B2-EF88-079F-A7F8-64CD7A55B0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2B39F7-E864-104C-FA5F-2AE783AEFD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8EFC0C-DDF7-2464-EEE0-AF96C2036A8B}"/>
              </a:ext>
            </a:extLst>
          </p:cNvPr>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AI has become a game changer in the hospitality sector however privacy concerns have increased over the years after the implementation of these machines in the hospitality sector. It can be observed that the balance between human 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The implementation of a training process is needed to help employees understand new upgrades in AI machines (</a:t>
            </a:r>
            <a:r>
              <a:rPr lang="en-US" dirty="0" err="1">
                <a:latin typeface="Times New Roman" panose="02020603050405020304" pitchFamily="18" charset="0"/>
                <a:cs typeface="Times New Roman" panose="02020603050405020304" pitchFamily="18" charset="0"/>
              </a:rPr>
              <a:t>Strebinger</a:t>
            </a:r>
            <a:r>
              <a:rPr lang="en-US" dirty="0">
                <a:latin typeface="Times New Roman" panose="02020603050405020304" pitchFamily="18" charset="0"/>
                <a:cs typeface="Times New Roman" panose="02020603050405020304" pitchFamily="18" charset="0"/>
              </a:rPr>
              <a:t>, A. and </a:t>
            </a:r>
            <a:r>
              <a:rPr lang="en-US" dirty="0" err="1">
                <a:latin typeface="Times New Roman" panose="02020603050405020304" pitchFamily="18" charset="0"/>
                <a:cs typeface="Times New Roman" panose="02020603050405020304" pitchFamily="18" charset="0"/>
              </a:rPr>
              <a:t>Treiblmaier</a:t>
            </a:r>
            <a:r>
              <a:rPr lang="en-US" dirty="0">
                <a:latin typeface="Times New Roman" panose="02020603050405020304" pitchFamily="18" charset="0"/>
                <a:cs typeface="Times New Roman" panose="02020603050405020304" pitchFamily="18" charset="0"/>
              </a:rPr>
              <a:t>, H., 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The AI sustainability initiative is needed to have a long-term association with AI </a:t>
            </a:r>
            <a:r>
              <a:rPr lang="en-US" dirty="0" err="1">
                <a:latin typeface="Times New Roman" panose="02020603050405020304" pitchFamily="18" charset="0"/>
                <a:cs typeface="Times New Roman" panose="02020603050405020304" pitchFamily="18" charset="0"/>
              </a:rPr>
              <a:t>Optimisation</a:t>
            </a:r>
            <a:r>
              <a:rPr lang="en-US" dirty="0">
                <a:latin typeface="Times New Roman" panose="02020603050405020304" pitchFamily="18" charset="0"/>
                <a:cs typeface="Times New Roman" panose="02020603050405020304" pitchFamily="18" charset="0"/>
              </a:rPr>
              <a:t> in the hospitality sector.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Times New Roman" panose="02020603050405020304" pitchFamily="18" charset="0"/>
              </a:rPr>
              <a:t>Hotels can integrate artificial intelligence while maintaining human interaction to provide unique services to customers on the basis of their requirements. Employee training can help hotels avoid resistance from previous workers due to a lack of knowledge of AI. </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FF1AAF7E-E4AB-33A3-792D-3ABF29D80F86}"/>
              </a:ext>
            </a:extLst>
          </p:cNvPr>
          <p:cNvSpPr>
            <a:spLocks noGrp="1"/>
          </p:cNvSpPr>
          <p:nvPr>
            <p:ph type="sldNum" sz="quarter" idx="5"/>
          </p:nvPr>
        </p:nvSpPr>
        <p:spPr/>
        <p:txBody>
          <a:bodyPr/>
          <a:lstStyle/>
          <a:p>
            <a:fld id="{9EC7BD18-C789-4EC7-8A75-1BDF1F2AC8AE}" type="slidenum">
              <a:rPr lang="en-IN" smtClean="0"/>
              <a:t>11</a:t>
            </a:fld>
            <a:endParaRPr lang="en-IN"/>
          </a:p>
        </p:txBody>
      </p:sp>
    </p:spTree>
    <p:extLst>
      <p:ext uri="{BB962C8B-B14F-4D97-AF65-F5344CB8AC3E}">
        <p14:creationId xmlns:p14="http://schemas.microsoft.com/office/powerpoint/2010/main" val="1410359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763C8-A58D-1844-9AA8-B657E46A13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CC09BB-2784-9348-DBE3-F176CEA98A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34725A-6549-66A2-078D-C222DB2860CB}"/>
              </a:ext>
            </a:extLst>
          </p:cNvPr>
          <p:cNvSpPr>
            <a:spLocks noGrp="1"/>
          </p:cNvSpPr>
          <p:nvPr>
            <p:ph type="body" idx="1"/>
          </p:nvPr>
        </p:nvSpPr>
        <p:spPr/>
        <p:txBody>
          <a:bodyPr/>
          <a:lstStyle/>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Dinedreamdiscover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The Robot Chef: How AI is being used to create robots that can cook food, and what it means for the future of the restaurant industry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https://dinedreamdiscover.com/the-robot-chef-how-ai-is-being-used-to-create-robots-that-can-cook-food-and-what-it-means-for-the-future-of-the-restaurant-industry/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05 February 2025]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Doborjeh</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Z.,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Hemmington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Doborjeh</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Kasabov</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N., 2022. Artificial intelligence: a systematic review of methods and applications in hospitality and tourism.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34</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(3), pp.1154-1176. DOI:10.1108/IJCHM-06-2021-0767</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El Archi, Y.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Benbba</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B., 2023. The applications of technology acceptance models in tourism and hospitality research: A systematic literature review.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Environmental Management &amp; Tourism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(2), pp.379-391. DOI:P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https://doi.org/10.14505/jemt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Empowersuite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Data encryption and GDPR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https://www.empowersuite.com/en/blog/data-encryption-security-tips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05 February 2025]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Forbes, 2024.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AI In Hospitality: Elevating The Hotel Guest Experience Through Innovation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https://www.forbes.com/sites/neilsahota/2024/03/06/ai-in-hospitality-elevating-the-hotel-guest-experience-through-innovation/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05 February 2025]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Gowombat</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2021.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How Artificial Intelligence Enhances The Hospitality Industry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https://gowombat.team/blog/posts/how-artificial-intelligence-enhances-the-hospitality-industry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05 February 2025]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Gupta, S., Modgil, S., Lee, C.K. and Sivarajah, U., 2023. The future is yesterday: Use of AI-driven facial recognition to enhance value in the travel and tourism industry.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Information Systems Frontiers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25</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(3), pp.1179-1195.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https://doi.org/10.1007/s10796-022-10271-8</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Hirum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In The Hospitality Industry: The Potential Impacts Of AI For Hotels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https://www.hirum.com.au/blog/artificial-intelligence-in-the-hospitality-industry/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05 February 2025]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Irannezhad</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 and Mahadevan, R., 2021. Is blockchain tourism’s new hope?.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Technology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(1), pp.85-96.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https://www.researchgate.net/profile/Elnaz-Irannezhad/publication/347812275_Is_blockchain_tourism's_new_hope/links/5fe6981092851c13febdb979/Is-blockchain-tourisms-new-hope.pdf</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Li, M., Yin, D., Qiu, H. and Bai, B., 2021. A systematic review of AI technology-based service encounters: Implications for hospitality and tourism operations.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95</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p.102930.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https://doi.org/10.1016/j.ijhm.2021.102930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Limna</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P., 2023. Artificial Intelligence (AI) in the hospitality industry: A review article.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Computing Sciences Research</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pp.1306-1317.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https://doi.org/10.25147/ijcsr.2017.001.1.103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Lybra</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2024.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The Future of Hospitality: How AI Will Shape the Hotel Experience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https://lybra.tech/the-future-of-hospitality-how-ai-will-shape-the-hotel-experience/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05 February 2025]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Pizam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 Ozturk, A.B., Balderas-Cejudo, A.,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Buhalis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D., Fuchs, G., Hara, T., Meira, J., Revilla, M.R.G., Sethi, D., Shen, Y. and State, O., 2022. Factors affecting hotel managers’ intentions to adopt robotic technologies: A global study.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102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p.103139.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https://doi.org/10.1016/j.ijhm.2022.103139</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Seyitoğlu</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Atsız</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O.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Acar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 2025. The role of technology in the future of restaurant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labor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and Tourism Technology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http://dx.doi.org/10.1108/JHTT-03-2024-0174</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Sinha, M.,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Fukey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L.N. and Sinha, A., 2021. Artificial Intelligence and Internet of Things readiness: inclination for hotels to support a sustainable environment. In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Cognitive Computing for Human-Robot Interaction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(pp. 327-353). Academic Press. DOI: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https://doi.org/10.1016/B978-0-323-85769-7.00009-4</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Soares, A.L.V., Mendes-Filho, L.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Gretzel</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U., 2021. Technology adoption in hotels: applying institutional theory to tourism.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Review</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76</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(3), pp.669-680.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7"/>
              </a:rPr>
              <a:t>https://doi.org/10.1108/TR-05-2019-0153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Strebinger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Treiblmaier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H., 2022. Profiling early adopters of blockchain-based hotel booking applications: demographic, psychographic, and service-related factors.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Information Technology &amp; Tourism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(1), pp.1-30.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8"/>
              </a:rPr>
              <a:t>https://doi.org/10.1007/s40558-021-00219-0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Trendhunter</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err="1">
                <a:effectLst/>
                <a:latin typeface="Times New Roman" panose="02020603050405020304" pitchFamily="18" charset="0"/>
                <a:ea typeface="Calibri" panose="020F0502020204030204" pitchFamily="34" charset="0"/>
                <a:cs typeface="Times New Roman" panose="02020603050405020304" pitchFamily="18" charset="0"/>
              </a:rPr>
              <a:t>Dadawan</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 Employs Robots to Carry Food and Drinks to Diners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9"/>
              </a:rPr>
              <a:t>https://www.trendhunter.com/trends/robot-servers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05 February 2025]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Turner, M.,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Kitchenham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B.,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Budgen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D. and Brereton, P., 2008, June. Lessons learnt undertaking a large-scale systematic literature review. In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12th International Conference on Evaluation and Assessment in Software Engineering (EASE)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BCS Learning &amp; Development.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0"/>
              </a:rPr>
              <a:t>https://www.scienceopen.com/document_file/7fc6113a-da4a-448b-8259-801423193907/ScienceOpen/001_Turner.pdf</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Wired, 2024.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Inside the world’s first hotel fully staffed by robots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IN" sz="18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1"/>
              </a:rPr>
              <a:t>https://wired.me/culture/robots-hotel-japan/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05 February 2025]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311BCE7B-9BB8-4C78-C877-B7A8CB0153EE}"/>
              </a:ext>
            </a:extLst>
          </p:cNvPr>
          <p:cNvSpPr>
            <a:spLocks noGrp="1"/>
          </p:cNvSpPr>
          <p:nvPr>
            <p:ph type="sldNum" sz="quarter" idx="5"/>
          </p:nvPr>
        </p:nvSpPr>
        <p:spPr/>
        <p:txBody>
          <a:bodyPr/>
          <a:lstStyle/>
          <a:p>
            <a:fld id="{9EC7BD18-C789-4EC7-8A75-1BDF1F2AC8AE}" type="slidenum">
              <a:rPr lang="en-IN" smtClean="0"/>
              <a:t>12</a:t>
            </a:fld>
            <a:endParaRPr lang="en-IN"/>
          </a:p>
        </p:txBody>
      </p:sp>
    </p:spTree>
    <p:extLst>
      <p:ext uri="{BB962C8B-B14F-4D97-AF65-F5344CB8AC3E}">
        <p14:creationId xmlns:p14="http://schemas.microsoft.com/office/powerpoint/2010/main" val="1947099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diagramQuickStyle" Target="../diagrams/quickStyle1.xml"/><Relationship Id="rId3" Type="http://schemas.openxmlformats.org/officeDocument/2006/relationships/image" Target="../media/image6.jpeg"/><Relationship Id="rId7" Type="http://schemas.openxmlformats.org/officeDocument/2006/relationships/image" Target="../media/image2.svg"/><Relationship Id="rId12"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png"/><Relationship Id="rId11" Type="http://schemas.openxmlformats.org/officeDocument/2006/relationships/diagramData" Target="../diagrams/data1.xml"/><Relationship Id="rId5" Type="http://schemas.openxmlformats.org/officeDocument/2006/relationships/image" Target="../media/image4.svg"/><Relationship Id="rId15" Type="http://schemas.microsoft.com/office/2007/relationships/diagramDrawing" Target="../diagrams/drawing1.xml"/><Relationship Id="rId10" Type="http://schemas.openxmlformats.org/officeDocument/2006/relationships/image" Target="../media/image9.sv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6.jpe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7.jpe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pn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20.jpeg"/><Relationship Id="rId12"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22.png"/><Relationship Id="rId5" Type="http://schemas.openxmlformats.org/officeDocument/2006/relationships/image" Target="../media/image1.png"/><Relationship Id="rId10" Type="http://schemas.openxmlformats.org/officeDocument/2006/relationships/image" Target="../media/image21.png"/><Relationship Id="rId4" Type="http://schemas.openxmlformats.org/officeDocument/2006/relationships/image" Target="../media/image4.svg"/><Relationship Id="rId9" Type="http://schemas.openxmlformats.org/officeDocument/2006/relationships/image" Target="../media/image9.svg"/></Relationships>
</file>

<file path=ppt/slides/_rels/slide6.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image" Target="../media/image8.png"/><Relationship Id="rId12"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diagramLayout" Target="../diagrams/layout2.xml"/><Relationship Id="rId5" Type="http://schemas.openxmlformats.org/officeDocument/2006/relationships/image" Target="../media/image1.png"/><Relationship Id="rId10" Type="http://schemas.openxmlformats.org/officeDocument/2006/relationships/diagramData" Target="../diagrams/data2.xml"/><Relationship Id="rId4" Type="http://schemas.openxmlformats.org/officeDocument/2006/relationships/image" Target="../media/image4.svg"/><Relationship Id="rId9" Type="http://schemas.openxmlformats.org/officeDocument/2006/relationships/image" Target="../media/image25.png"/><Relationship Id="rId14"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 Id="rId9" Type="http://schemas.openxmlformats.org/officeDocument/2006/relationships/image" Target="../media/image26.png"/></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31.svg"/><Relationship Id="rId3" Type="http://schemas.openxmlformats.org/officeDocument/2006/relationships/image" Target="../media/image27.png"/><Relationship Id="rId7" Type="http://schemas.openxmlformats.org/officeDocument/2006/relationships/image" Target="../media/image2.svg"/><Relationship Id="rId12"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png"/><Relationship Id="rId11" Type="http://schemas.openxmlformats.org/officeDocument/2006/relationships/image" Target="../media/image29.svg"/><Relationship Id="rId5" Type="http://schemas.openxmlformats.org/officeDocument/2006/relationships/image" Target="../media/image4.svg"/><Relationship Id="rId10" Type="http://schemas.openxmlformats.org/officeDocument/2006/relationships/image" Target="../media/image28.png"/><Relationship Id="rId4" Type="http://schemas.openxmlformats.org/officeDocument/2006/relationships/image" Target="../media/image3.png"/><Relationship Id="rId9" Type="http://schemas.openxmlformats.org/officeDocument/2006/relationships/image" Target="../media/image9.svg"/></Relationships>
</file>

<file path=ppt/slides/_rels/slide10.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2.svg"/><Relationship Id="rId3" Type="http://schemas.openxmlformats.org/officeDocument/2006/relationships/image" Target="../media/image32.jpeg"/><Relationship Id="rId7" Type="http://schemas.openxmlformats.org/officeDocument/2006/relationships/image" Target="../media/image36.svg"/><Relationship Id="rId12" Type="http://schemas.openxmlformats.org/officeDocument/2006/relationships/image" Target="../media/image1.png"/><Relationship Id="rId17" Type="http://schemas.openxmlformats.org/officeDocument/2006/relationships/image" Target="../media/image40.jpeg"/><Relationship Id="rId2" Type="http://schemas.openxmlformats.org/officeDocument/2006/relationships/notesSlide" Target="../notesSlides/notesSlide9.xml"/><Relationship Id="rId16" Type="http://schemas.openxmlformats.org/officeDocument/2006/relationships/image" Target="../media/image39.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4.svg"/><Relationship Id="rId5" Type="http://schemas.openxmlformats.org/officeDocument/2006/relationships/image" Target="../media/image34.png"/><Relationship Id="rId15" Type="http://schemas.openxmlformats.org/officeDocument/2006/relationships/image" Target="../media/image9.svg"/><Relationship Id="rId10" Type="http://schemas.openxmlformats.org/officeDocument/2006/relationships/image" Target="../media/image3.png"/><Relationship Id="rId4" Type="http://schemas.openxmlformats.org/officeDocument/2006/relationships/image" Target="../media/image33.png"/><Relationship Id="rId9" Type="http://schemas.openxmlformats.org/officeDocument/2006/relationships/image" Target="../media/image38.svg"/><Relationship Id="rId14"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7836343" y="8560743"/>
            <a:ext cx="2818520" cy="694324"/>
            <a:chOff x="0" y="0"/>
            <a:chExt cx="812800" cy="200228"/>
          </a:xfrm>
        </p:grpSpPr>
        <p:sp>
          <p:nvSpPr>
            <p:cNvPr id="3" name="Freeform 3"/>
            <p:cNvSpPr/>
            <p:nvPr/>
          </p:nvSpPr>
          <p:spPr>
            <a:xfrm>
              <a:off x="0" y="0"/>
              <a:ext cx="812800" cy="200228"/>
            </a:xfrm>
            <a:custGeom>
              <a:avLst/>
              <a:gdLst/>
              <a:ahLst/>
              <a:cxnLst/>
              <a:rect l="l" t="t" r="r" b="b"/>
              <a:pathLst>
                <a:path w="812800" h="200228">
                  <a:moveTo>
                    <a:pt x="68670" y="0"/>
                  </a:moveTo>
                  <a:lnTo>
                    <a:pt x="744130" y="0"/>
                  </a:lnTo>
                  <a:cubicBezTo>
                    <a:pt x="782055" y="0"/>
                    <a:pt x="812800" y="30745"/>
                    <a:pt x="812800" y="68670"/>
                  </a:cubicBezTo>
                  <a:lnTo>
                    <a:pt x="812800" y="131558"/>
                  </a:lnTo>
                  <a:cubicBezTo>
                    <a:pt x="812800" y="169483"/>
                    <a:pt x="782055" y="200228"/>
                    <a:pt x="744130" y="200228"/>
                  </a:cubicBezTo>
                  <a:lnTo>
                    <a:pt x="68670" y="200228"/>
                  </a:lnTo>
                  <a:cubicBezTo>
                    <a:pt x="30745" y="200228"/>
                    <a:pt x="0" y="169483"/>
                    <a:pt x="0" y="131558"/>
                  </a:cubicBezTo>
                  <a:lnTo>
                    <a:pt x="0" y="68670"/>
                  </a:lnTo>
                  <a:cubicBezTo>
                    <a:pt x="0" y="30745"/>
                    <a:pt x="30745" y="0"/>
                    <a:pt x="68670" y="0"/>
                  </a:cubicBezTo>
                  <a:close/>
                </a:path>
              </a:pathLst>
            </a:custGeom>
            <a:gradFill rotWithShape="1">
              <a:gsLst>
                <a:gs pos="0">
                  <a:srgbClr val="164876">
                    <a:alpha val="100000"/>
                  </a:srgbClr>
                </a:gs>
                <a:gs pos="100000">
                  <a:srgbClr val="3099FA">
                    <a:alpha val="100000"/>
                  </a:srgbClr>
                </a:gs>
              </a:gsLst>
              <a:lin ang="0"/>
            </a:gradFill>
          </p:spPr>
          <p:txBody>
            <a:bodyPr/>
            <a:lstStyle/>
            <a:p>
              <a:endParaRPr lang="en-US"/>
            </a:p>
          </p:txBody>
        </p:sp>
        <p:sp>
          <p:nvSpPr>
            <p:cNvPr id="4" name="TextBox 4"/>
            <p:cNvSpPr txBox="1"/>
            <p:nvPr/>
          </p:nvSpPr>
          <p:spPr>
            <a:xfrm>
              <a:off x="0" y="-66675"/>
              <a:ext cx="812800" cy="266903"/>
            </a:xfrm>
            <a:prstGeom prst="rect">
              <a:avLst/>
            </a:prstGeom>
          </p:spPr>
          <p:txBody>
            <a:bodyPr lIns="50800" tIns="50800" rIns="50800" bIns="50800" rtlCol="0" anchor="ctr"/>
            <a:lstStyle/>
            <a:p>
              <a:pPr algn="ctr">
                <a:lnSpc>
                  <a:spcPts val="2800"/>
                </a:lnSpc>
              </a:pPr>
              <a:endParaRPr>
                <a:latin typeface="Times New Roman" panose="02020603050405020304" pitchFamily="18" charset="0"/>
                <a:cs typeface="Times New Roman" panose="02020603050405020304" pitchFamily="18" charset="0"/>
              </a:endParaRPr>
            </a:p>
          </p:txBody>
        </p:sp>
      </p:grpSp>
      <p:grpSp>
        <p:nvGrpSpPr>
          <p:cNvPr id="9" name="Group 9"/>
          <p:cNvGrpSpPr/>
          <p:nvPr/>
        </p:nvGrpSpPr>
        <p:grpSpPr>
          <a:xfrm>
            <a:off x="16650621" y="8762264"/>
            <a:ext cx="608679" cy="602564"/>
            <a:chOff x="0" y="0"/>
            <a:chExt cx="85797" cy="84935"/>
          </a:xfrm>
        </p:grpSpPr>
        <p:sp>
          <p:nvSpPr>
            <p:cNvPr id="10" name="Freeform 10"/>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11" name="TextBox 11"/>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latin typeface="Times New Roman" panose="02020603050405020304" pitchFamily="18" charset="0"/>
                <a:cs typeface="Times New Roman" panose="02020603050405020304" pitchFamily="18" charset="0"/>
              </a:endParaRPr>
            </a:p>
          </p:txBody>
        </p:sp>
      </p:grpSp>
      <p:grpSp>
        <p:nvGrpSpPr>
          <p:cNvPr id="15" name="Group 15"/>
          <p:cNvGrpSpPr/>
          <p:nvPr/>
        </p:nvGrpSpPr>
        <p:grpSpPr>
          <a:xfrm>
            <a:off x="2361886" y="4988973"/>
            <a:ext cx="3271056" cy="925531"/>
            <a:chOff x="0" y="0"/>
            <a:chExt cx="507826" cy="200228"/>
          </a:xfrm>
        </p:grpSpPr>
        <p:sp>
          <p:nvSpPr>
            <p:cNvPr id="16" name="Freeform 16"/>
            <p:cNvSpPr/>
            <p:nvPr/>
          </p:nvSpPr>
          <p:spPr>
            <a:xfrm>
              <a:off x="0" y="0"/>
              <a:ext cx="507826" cy="200228"/>
            </a:xfrm>
            <a:custGeom>
              <a:avLst/>
              <a:gdLst/>
              <a:ahLst/>
              <a:cxnLst/>
              <a:rect l="l" t="t" r="r" b="b"/>
              <a:pathLst>
                <a:path w="507826" h="200228">
                  <a:moveTo>
                    <a:pt x="100114" y="0"/>
                  </a:moveTo>
                  <a:lnTo>
                    <a:pt x="407712" y="0"/>
                  </a:lnTo>
                  <a:cubicBezTo>
                    <a:pt x="434264" y="0"/>
                    <a:pt x="459729" y="10548"/>
                    <a:pt x="478504" y="29323"/>
                  </a:cubicBezTo>
                  <a:cubicBezTo>
                    <a:pt x="497279" y="48098"/>
                    <a:pt x="507826" y="73562"/>
                    <a:pt x="507826" y="100114"/>
                  </a:cubicBezTo>
                  <a:lnTo>
                    <a:pt x="507826" y="100114"/>
                  </a:lnTo>
                  <a:cubicBezTo>
                    <a:pt x="507826" y="155405"/>
                    <a:pt x="463004" y="200228"/>
                    <a:pt x="407712"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solidFill>
                <a:srgbClr val="FFFFFF">
                  <a:alpha val="29804"/>
                </a:srgbClr>
              </a:solidFill>
              <a:prstDash val="solid"/>
              <a:round/>
            </a:ln>
          </p:spPr>
          <p:txBody>
            <a:bodyPr/>
            <a:lstStyle/>
            <a:p>
              <a:endParaRPr lang="en-US"/>
            </a:p>
          </p:txBody>
        </p:sp>
        <p:sp>
          <p:nvSpPr>
            <p:cNvPr id="17" name="TextBox 17"/>
            <p:cNvSpPr txBox="1"/>
            <p:nvPr/>
          </p:nvSpPr>
          <p:spPr>
            <a:xfrm>
              <a:off x="0" y="-66675"/>
              <a:ext cx="507826" cy="266903"/>
            </a:xfrm>
            <a:prstGeom prst="rect">
              <a:avLst/>
            </a:prstGeom>
          </p:spPr>
          <p:txBody>
            <a:bodyPr lIns="50800" tIns="50800" rIns="50800" bIns="50800" rtlCol="0" anchor="ctr"/>
            <a:lstStyle/>
            <a:p>
              <a:pPr algn="ctr">
                <a:lnSpc>
                  <a:spcPts val="2800"/>
                </a:lnSpc>
              </a:pPr>
              <a:endParaRPr>
                <a:latin typeface="Times New Roman" panose="02020603050405020304" pitchFamily="18" charset="0"/>
                <a:cs typeface="Times New Roman" panose="02020603050405020304" pitchFamily="18" charset="0"/>
              </a:endParaRPr>
            </a:p>
          </p:txBody>
        </p:sp>
      </p:grpSp>
      <p:grpSp>
        <p:nvGrpSpPr>
          <p:cNvPr id="18" name="Group 18"/>
          <p:cNvGrpSpPr/>
          <p:nvPr/>
        </p:nvGrpSpPr>
        <p:grpSpPr>
          <a:xfrm>
            <a:off x="1028700" y="727108"/>
            <a:ext cx="3526580" cy="326877"/>
            <a:chOff x="0" y="0"/>
            <a:chExt cx="4702106" cy="435836"/>
          </a:xfrm>
        </p:grpSpPr>
        <p:sp>
          <p:nvSpPr>
            <p:cNvPr id="19" name="Freeform 19"/>
            <p:cNvSpPr/>
            <p:nvPr/>
          </p:nvSpPr>
          <p:spPr>
            <a:xfrm>
              <a:off x="0" y="0"/>
              <a:ext cx="363725" cy="435836"/>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0" name="TextBox 20"/>
            <p:cNvSpPr txBox="1"/>
            <p:nvPr/>
          </p:nvSpPr>
          <p:spPr>
            <a:xfrm>
              <a:off x="614936" y="63500"/>
              <a:ext cx="4087170" cy="364971"/>
            </a:xfrm>
            <a:prstGeom prst="rect">
              <a:avLst/>
            </a:prstGeom>
          </p:spPr>
          <p:txBody>
            <a:bodyPr lIns="0" tIns="0" rIns="0" bIns="0" rtlCol="0" anchor="t">
              <a:spAutoFit/>
            </a:bodyPr>
            <a:lstStyle/>
            <a:p>
              <a:pPr algn="l">
                <a:lnSpc>
                  <a:spcPts val="2139"/>
                </a:lnSpc>
              </a:pPr>
              <a:endParaRPr lang="en-US" sz="1999" b="1" dirty="0">
                <a:solidFill>
                  <a:srgbClr val="FFFFFF"/>
                </a:solidFill>
                <a:latin typeface="Times New Roman" panose="02020603050405020304" pitchFamily="18" charset="0"/>
                <a:ea typeface="Poppins Bold"/>
                <a:cs typeface="Times New Roman" panose="02020603050405020304" pitchFamily="18" charset="0"/>
                <a:sym typeface="Poppins Bold"/>
              </a:endParaRPr>
            </a:p>
          </p:txBody>
        </p:sp>
      </p:grpSp>
      <p:grpSp>
        <p:nvGrpSpPr>
          <p:cNvPr id="22" name="Group 22"/>
          <p:cNvGrpSpPr/>
          <p:nvPr/>
        </p:nvGrpSpPr>
        <p:grpSpPr>
          <a:xfrm>
            <a:off x="1483103" y="2946039"/>
            <a:ext cx="5028625" cy="5028625"/>
            <a:chOff x="0" y="0"/>
            <a:chExt cx="6704833" cy="6704833"/>
          </a:xfrm>
        </p:grpSpPr>
        <p:grpSp>
          <p:nvGrpSpPr>
            <p:cNvPr id="23" name="Group 23"/>
            <p:cNvGrpSpPr/>
            <p:nvPr/>
          </p:nvGrpSpPr>
          <p:grpSpPr>
            <a:xfrm>
              <a:off x="0" y="0"/>
              <a:ext cx="6704833" cy="6704833"/>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25" name="TextBox 25"/>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Times New Roman" panose="02020603050405020304" pitchFamily="18" charset="0"/>
                  <a:cs typeface="Times New Roman" panose="02020603050405020304" pitchFamily="18" charset="0"/>
                </a:endParaRPr>
              </a:p>
            </p:txBody>
          </p:sp>
        </p:grpSp>
        <p:grpSp>
          <p:nvGrpSpPr>
            <p:cNvPr id="26" name="Group 26"/>
            <p:cNvGrpSpPr/>
            <p:nvPr/>
          </p:nvGrpSpPr>
          <p:grpSpPr>
            <a:xfrm>
              <a:off x="393322" y="393322"/>
              <a:ext cx="5918190" cy="5918190"/>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164876">
                      <a:alpha val="100000"/>
                    </a:srgbClr>
                  </a:gs>
                  <a:gs pos="100000">
                    <a:srgbClr val="3099FA">
                      <a:alpha val="100000"/>
                    </a:srgbClr>
                  </a:gs>
                </a:gsLst>
                <a:lin ang="0"/>
              </a:gradFill>
            </p:spPr>
            <p:txBody>
              <a:bodyPr/>
              <a:lstStyle/>
              <a:p>
                <a:endParaRPr lang="en-US"/>
              </a:p>
            </p:txBody>
          </p:sp>
          <p:sp>
            <p:nvSpPr>
              <p:cNvPr id="28" name="TextBox 28"/>
              <p:cNvSpPr txBox="1"/>
              <p:nvPr/>
            </p:nvSpPr>
            <p:spPr>
              <a:xfrm>
                <a:off x="76200" y="9525"/>
                <a:ext cx="660400" cy="727075"/>
              </a:xfrm>
              <a:prstGeom prst="rect">
                <a:avLst/>
              </a:prstGeom>
            </p:spPr>
            <p:txBody>
              <a:bodyPr lIns="50800" tIns="50800" rIns="50800" bIns="50800" rtlCol="0" anchor="ctr"/>
              <a:lstStyle/>
              <a:p>
                <a:pPr algn="ctr">
                  <a:lnSpc>
                    <a:spcPts val="2800"/>
                  </a:lnSpc>
                </a:pPr>
                <a:endParaRPr>
                  <a:latin typeface="Times New Roman" panose="02020603050405020304" pitchFamily="18" charset="0"/>
                  <a:cs typeface="Times New Roman" panose="02020603050405020304" pitchFamily="18" charset="0"/>
                </a:endParaRPr>
              </a:p>
            </p:txBody>
          </p:sp>
        </p:grpSp>
      </p:grpSp>
      <p:sp>
        <p:nvSpPr>
          <p:cNvPr id="29" name="TextBox 29"/>
          <p:cNvSpPr txBox="1"/>
          <p:nvPr/>
        </p:nvSpPr>
        <p:spPr>
          <a:xfrm>
            <a:off x="8917329" y="2971889"/>
            <a:ext cx="9074051" cy="3175243"/>
          </a:xfrm>
          <a:prstGeom prst="rect">
            <a:avLst/>
          </a:prstGeom>
        </p:spPr>
        <p:txBody>
          <a:bodyPr lIns="0" tIns="0" rIns="0" bIns="0" rtlCol="0" anchor="t">
            <a:spAutoFit/>
          </a:bodyPr>
          <a:lstStyle/>
          <a:p>
            <a:pPr algn="l">
              <a:lnSpc>
                <a:spcPts val="11958"/>
              </a:lnSpc>
            </a:pPr>
            <a:r>
              <a:rPr lang="en-US" sz="11176" b="1" dirty="0">
                <a:solidFill>
                  <a:srgbClr val="FFFFFF"/>
                </a:solidFill>
                <a:latin typeface="Times New Roman" panose="02020603050405020304" pitchFamily="18" charset="0"/>
                <a:ea typeface="Poppins Bold"/>
                <a:cs typeface="Times New Roman" panose="02020603050405020304" pitchFamily="18" charset="0"/>
                <a:sym typeface="Poppins Bold"/>
              </a:rPr>
              <a:t>Artificial Intelligence</a:t>
            </a:r>
          </a:p>
        </p:txBody>
      </p:sp>
      <p:sp>
        <p:nvSpPr>
          <p:cNvPr id="31" name="Freeform 31"/>
          <p:cNvSpPr/>
          <p:nvPr/>
        </p:nvSpPr>
        <p:spPr>
          <a:xfrm>
            <a:off x="5479503" y="7662446"/>
            <a:ext cx="2232546" cy="2232546"/>
          </a:xfrm>
          <a:custGeom>
            <a:avLst/>
            <a:gdLst/>
            <a:ahLst/>
            <a:cxnLst/>
            <a:rect l="l" t="t" r="r" b="b"/>
            <a:pathLst>
              <a:path w="2232546" h="2232546">
                <a:moveTo>
                  <a:pt x="0" y="0"/>
                </a:moveTo>
                <a:lnTo>
                  <a:pt x="2232546" y="0"/>
                </a:lnTo>
                <a:lnTo>
                  <a:pt x="2232546" y="2232545"/>
                </a:lnTo>
                <a:lnTo>
                  <a:pt x="0" y="22325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33" name="TextBox 33"/>
          <p:cNvSpPr txBox="1"/>
          <p:nvPr/>
        </p:nvSpPr>
        <p:spPr>
          <a:xfrm>
            <a:off x="11857442" y="7203578"/>
            <a:ext cx="3877139" cy="387094"/>
          </a:xfrm>
          <a:prstGeom prst="rect">
            <a:avLst/>
          </a:prstGeom>
        </p:spPr>
        <p:txBody>
          <a:bodyPr wrap="square" lIns="0" tIns="0" rIns="0" bIns="0" rtlCol="0" anchor="t">
            <a:spAutoFit/>
          </a:bodyPr>
          <a:lstStyle/>
          <a:p>
            <a:pPr algn="l">
              <a:lnSpc>
                <a:spcPts val="3400"/>
              </a:lnSpc>
            </a:pPr>
            <a:r>
              <a:rPr lang="en-US" sz="2000" dirty="0">
                <a:solidFill>
                  <a:srgbClr val="FFFFFF"/>
                </a:solidFill>
                <a:latin typeface="Times New Roman" panose="02020603050405020304" pitchFamily="18" charset="0"/>
                <a:ea typeface="Poppins"/>
                <a:cs typeface="Times New Roman" panose="02020603050405020304" pitchFamily="18" charset="0"/>
                <a:sym typeface="Poppins"/>
              </a:rPr>
              <a:t>PRESENTED BY: Monica </a:t>
            </a:r>
            <a:r>
              <a:rPr lang="en-US" sz="2000" dirty="0" err="1">
                <a:solidFill>
                  <a:srgbClr val="FFFFFF"/>
                </a:solidFill>
                <a:latin typeface="Times New Roman" panose="02020603050405020304" pitchFamily="18" charset="0"/>
                <a:ea typeface="Poppins"/>
                <a:cs typeface="Times New Roman" panose="02020603050405020304" pitchFamily="18" charset="0"/>
                <a:sym typeface="Poppins"/>
              </a:rPr>
              <a:t>Grigoruta</a:t>
            </a:r>
            <a:endParaRPr lang="en-US" sz="2000" dirty="0">
              <a:solidFill>
                <a:srgbClr val="FFFFFF"/>
              </a:solidFill>
              <a:latin typeface="Times New Roman" panose="02020603050405020304" pitchFamily="18" charset="0"/>
              <a:ea typeface="Poppins"/>
              <a:cs typeface="Times New Roman" panose="02020603050405020304" pitchFamily="18" charset="0"/>
              <a:sym typeface="Poppins"/>
            </a:endParaRPr>
          </a:p>
        </p:txBody>
      </p:sp>
      <p:sp>
        <p:nvSpPr>
          <p:cNvPr id="34" name="TextBox 34"/>
          <p:cNvSpPr txBox="1"/>
          <p:nvPr/>
        </p:nvSpPr>
        <p:spPr>
          <a:xfrm>
            <a:off x="8002660" y="6010295"/>
            <a:ext cx="9840715" cy="957826"/>
          </a:xfrm>
          <a:prstGeom prst="rect">
            <a:avLst/>
          </a:prstGeom>
        </p:spPr>
        <p:txBody>
          <a:bodyPr lIns="0" tIns="0" rIns="0" bIns="0" rtlCol="0" anchor="t">
            <a:spAutoFit/>
          </a:bodyPr>
          <a:lstStyle/>
          <a:p>
            <a:pPr algn="ctr">
              <a:lnSpc>
                <a:spcPts val="3910"/>
              </a:lnSpc>
            </a:pPr>
            <a:r>
              <a:rPr lang="en-US" sz="2000" b="1" spc="699" dirty="0">
                <a:solidFill>
                  <a:srgbClr val="FF0000"/>
                </a:solidFill>
                <a:latin typeface="Times New Roman" panose="02020603050405020304" pitchFamily="18" charset="0"/>
                <a:ea typeface="Poppins"/>
                <a:cs typeface="Times New Roman" panose="02020603050405020304" pitchFamily="18" charset="0"/>
                <a:sym typeface="Poppins"/>
              </a:rPr>
              <a:t>ARTIFICIAL INTELLIGENCE IN HOSPITALITY AND TOURISM</a:t>
            </a:r>
          </a:p>
        </p:txBody>
      </p:sp>
      <p:sp>
        <p:nvSpPr>
          <p:cNvPr id="35" name="TextBox 35"/>
          <p:cNvSpPr txBox="1"/>
          <p:nvPr/>
        </p:nvSpPr>
        <p:spPr>
          <a:xfrm>
            <a:off x="15255162" y="8788908"/>
            <a:ext cx="1271165" cy="387094"/>
          </a:xfrm>
          <a:prstGeom prst="rect">
            <a:avLst/>
          </a:prstGeom>
        </p:spPr>
        <p:txBody>
          <a:bodyPr lIns="0" tIns="0" rIns="0" bIns="0" rtlCol="0" anchor="t">
            <a:spAutoFit/>
          </a:bodyPr>
          <a:lstStyle/>
          <a:p>
            <a:pPr algn="r">
              <a:lnSpc>
                <a:spcPts val="3400"/>
              </a:lnSpc>
            </a:pPr>
            <a:r>
              <a:rPr lang="en-US" sz="2000">
                <a:solidFill>
                  <a:srgbClr val="FFFFFF"/>
                </a:solidFill>
                <a:latin typeface="Times New Roman" panose="02020603050405020304" pitchFamily="18" charset="0"/>
                <a:ea typeface="Poppins"/>
                <a:cs typeface="Times New Roman" panose="02020603050405020304" pitchFamily="18" charset="0"/>
                <a:sym typeface="Poppins"/>
              </a:rPr>
              <a:t>Page</a:t>
            </a:r>
          </a:p>
        </p:txBody>
      </p:sp>
      <p:sp>
        <p:nvSpPr>
          <p:cNvPr id="36" name="TextBox 36"/>
          <p:cNvSpPr txBox="1"/>
          <p:nvPr/>
        </p:nvSpPr>
        <p:spPr>
          <a:xfrm>
            <a:off x="16781949" y="8788909"/>
            <a:ext cx="346022" cy="387094"/>
          </a:xfrm>
          <a:prstGeom prst="rect">
            <a:avLst/>
          </a:prstGeom>
        </p:spPr>
        <p:txBody>
          <a:bodyPr lIns="0" tIns="0" rIns="0" bIns="0" rtlCol="0" anchor="t">
            <a:spAutoFit/>
          </a:bodyPr>
          <a:lstStyle/>
          <a:p>
            <a:pPr algn="ctr">
              <a:lnSpc>
                <a:spcPts val="3400"/>
              </a:lnSpc>
            </a:pPr>
            <a:r>
              <a:rPr lang="en-US" sz="2000">
                <a:solidFill>
                  <a:srgbClr val="FFFFFF"/>
                </a:solidFill>
                <a:latin typeface="Times New Roman" panose="02020603050405020304" pitchFamily="18" charset="0"/>
                <a:ea typeface="Poppins"/>
                <a:cs typeface="Times New Roman" panose="02020603050405020304" pitchFamily="18" charset="0"/>
                <a:sym typeface="Poppins"/>
              </a:rPr>
              <a:t>1</a:t>
            </a:r>
          </a:p>
        </p:txBody>
      </p:sp>
      <p:sp>
        <p:nvSpPr>
          <p:cNvPr id="37" name="TextBox 37"/>
          <p:cNvSpPr txBox="1"/>
          <p:nvPr/>
        </p:nvSpPr>
        <p:spPr>
          <a:xfrm>
            <a:off x="2065442" y="5357694"/>
            <a:ext cx="3863945" cy="431593"/>
          </a:xfrm>
          <a:prstGeom prst="rect">
            <a:avLst/>
          </a:prstGeom>
        </p:spPr>
        <p:txBody>
          <a:bodyPr wrap="square" lIns="0" tIns="0" rIns="0" bIns="0" rtlCol="0" anchor="t">
            <a:spAutoFit/>
          </a:bodyPr>
          <a:lstStyle/>
          <a:p>
            <a:pPr algn="ctr">
              <a:lnSpc>
                <a:spcPts val="2799"/>
              </a:lnSpc>
              <a:spcBef>
                <a:spcPct val="0"/>
              </a:spcBef>
            </a:pPr>
            <a:r>
              <a:rPr lang="en-US" sz="5400" dirty="0">
                <a:solidFill>
                  <a:srgbClr val="FFFFFF"/>
                </a:solidFill>
                <a:latin typeface="Times New Roman" panose="02020603050405020304" pitchFamily="18" charset="0"/>
                <a:ea typeface="Poppins"/>
                <a:cs typeface="Times New Roman" panose="02020603050405020304" pitchFamily="18" charset="0"/>
                <a:sym typeface="Poppins"/>
              </a:rPr>
              <a:t>TOPIC</a:t>
            </a:r>
          </a:p>
        </p:txBody>
      </p:sp>
      <p:sp>
        <p:nvSpPr>
          <p:cNvPr id="39" name="Freeform 39"/>
          <p:cNvSpPr/>
          <p:nvPr/>
        </p:nvSpPr>
        <p:spPr>
          <a:xfrm>
            <a:off x="14895984" y="2708968"/>
            <a:ext cx="994760" cy="994760"/>
          </a:xfrm>
          <a:custGeom>
            <a:avLst/>
            <a:gdLst/>
            <a:ahLst/>
            <a:cxnLst/>
            <a:rect l="l" t="t" r="r" b="b"/>
            <a:pathLst>
              <a:path w="994760" h="994760">
                <a:moveTo>
                  <a:pt x="0" y="0"/>
                </a:moveTo>
                <a:lnTo>
                  <a:pt x="994760" y="0"/>
                </a:lnTo>
                <a:lnTo>
                  <a:pt x="994760" y="994761"/>
                </a:lnTo>
                <a:lnTo>
                  <a:pt x="0" y="99476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0" name="Freeform 40"/>
          <p:cNvSpPr/>
          <p:nvPr/>
        </p:nvSpPr>
        <p:spPr>
          <a:xfrm>
            <a:off x="488342" y="2405681"/>
            <a:ext cx="540358" cy="540358"/>
          </a:xfrm>
          <a:custGeom>
            <a:avLst/>
            <a:gdLst/>
            <a:ahLst/>
            <a:cxnLst/>
            <a:rect l="l" t="t" r="r" b="b"/>
            <a:pathLst>
              <a:path w="540358" h="540358">
                <a:moveTo>
                  <a:pt x="0" y="0"/>
                </a:moveTo>
                <a:lnTo>
                  <a:pt x="540358" y="0"/>
                </a:lnTo>
                <a:lnTo>
                  <a:pt x="540358" y="540358"/>
                </a:lnTo>
                <a:lnTo>
                  <a:pt x="0" y="5403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pic>
        <p:nvPicPr>
          <p:cNvPr id="43" name="Picture 42">
            <a:extLst>
              <a:ext uri="{FF2B5EF4-FFF2-40B4-BE49-F238E27FC236}">
                <a16:creationId xmlns:a16="http://schemas.microsoft.com/office/drawing/2014/main" id="{03AAFC5D-D20E-3AB0-04CF-71BF1DAFE0AC}"/>
              </a:ext>
            </a:extLst>
          </p:cNvPr>
          <p:cNvPicPr>
            <a:picLocks noChangeAspect="1"/>
          </p:cNvPicPr>
          <p:nvPr/>
        </p:nvPicPr>
        <p:blipFill>
          <a:blip r:embed="rId6"/>
          <a:stretch>
            <a:fillRect/>
          </a:stretch>
        </p:blipFill>
        <p:spPr>
          <a:xfrm>
            <a:off x="1301494" y="275272"/>
            <a:ext cx="1943151" cy="79535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7057034" y="9460157"/>
            <a:ext cx="608679" cy="602564"/>
            <a:chOff x="0" y="0"/>
            <a:chExt cx="85797" cy="84935"/>
          </a:xfrm>
        </p:grpSpPr>
        <p:sp>
          <p:nvSpPr>
            <p:cNvPr id="3" name="Freeform 3"/>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4" name="TextBox 4"/>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12586344" y="3938822"/>
            <a:ext cx="2274686" cy="925531"/>
          </a:xfrm>
          <a:prstGeom prst="rect">
            <a:avLst/>
          </a:prstGeom>
        </p:spPr>
        <p:txBody>
          <a:bodyPr lIns="50800" tIns="50800" rIns="50800" bIns="50800" rtlCol="0" anchor="ctr"/>
          <a:lstStyle/>
          <a:p>
            <a:pPr algn="ctr">
              <a:lnSpc>
                <a:spcPts val="2800"/>
              </a:lnSpc>
            </a:pPr>
            <a:endParaRPr/>
          </a:p>
        </p:txBody>
      </p:sp>
      <p:grpSp>
        <p:nvGrpSpPr>
          <p:cNvPr id="8" name="Group 8"/>
          <p:cNvGrpSpPr/>
          <p:nvPr/>
        </p:nvGrpSpPr>
        <p:grpSpPr>
          <a:xfrm>
            <a:off x="1498866" y="316539"/>
            <a:ext cx="6526475" cy="2610590"/>
            <a:chOff x="0" y="0"/>
            <a:chExt cx="6350000" cy="2540000"/>
          </a:xfrm>
        </p:grpSpPr>
        <p:sp>
          <p:nvSpPr>
            <p:cNvPr id="9" name="Freeform 9"/>
            <p:cNvSpPr/>
            <p:nvPr/>
          </p:nvSpPr>
          <p:spPr>
            <a:xfrm>
              <a:off x="0" y="0"/>
              <a:ext cx="6350000" cy="2540000"/>
            </a:xfrm>
            <a:custGeom>
              <a:avLst/>
              <a:gdLst/>
              <a:ahLst/>
              <a:cxnLst/>
              <a:rect l="l" t="t" r="r" b="b"/>
              <a:pathLst>
                <a:path w="6350000" h="2540000">
                  <a:moveTo>
                    <a:pt x="0" y="2159000"/>
                  </a:moveTo>
                  <a:lnTo>
                    <a:pt x="0" y="381000"/>
                  </a:lnTo>
                  <a:cubicBezTo>
                    <a:pt x="0" y="170180"/>
                    <a:pt x="170180" y="0"/>
                    <a:pt x="381000" y="0"/>
                  </a:cubicBezTo>
                  <a:lnTo>
                    <a:pt x="5969000" y="0"/>
                  </a:lnTo>
                  <a:cubicBezTo>
                    <a:pt x="6179820" y="0"/>
                    <a:pt x="6350000" y="170180"/>
                    <a:pt x="6350000" y="381000"/>
                  </a:cubicBezTo>
                  <a:lnTo>
                    <a:pt x="6350000" y="2159000"/>
                  </a:lnTo>
                  <a:cubicBezTo>
                    <a:pt x="6350000" y="2369820"/>
                    <a:pt x="6179820" y="2540000"/>
                    <a:pt x="5969000" y="2540000"/>
                  </a:cubicBezTo>
                  <a:lnTo>
                    <a:pt x="381000" y="2540000"/>
                  </a:lnTo>
                  <a:cubicBezTo>
                    <a:pt x="170180" y="2540000"/>
                    <a:pt x="0" y="2369820"/>
                    <a:pt x="0" y="2159000"/>
                  </a:cubicBezTo>
                  <a:close/>
                </a:path>
              </a:pathLst>
            </a:custGeom>
            <a:blipFill>
              <a:blip r:embed="rId3"/>
              <a:stretch>
                <a:fillRect t="-33333" b="-33333"/>
              </a:stretch>
            </a:blipFill>
          </p:spPr>
          <p:txBody>
            <a:bodyPr/>
            <a:lstStyle/>
            <a:p>
              <a:endParaRPr lang="en-US"/>
            </a:p>
          </p:txBody>
        </p:sp>
      </p:grpSp>
      <p:sp>
        <p:nvSpPr>
          <p:cNvPr id="10" name="TextBox 10"/>
          <p:cNvSpPr txBox="1"/>
          <p:nvPr/>
        </p:nvSpPr>
        <p:spPr>
          <a:xfrm>
            <a:off x="15379456" y="9548714"/>
            <a:ext cx="1271165" cy="425450"/>
          </a:xfrm>
          <a:prstGeom prst="rect">
            <a:avLst/>
          </a:prstGeom>
        </p:spPr>
        <p:txBody>
          <a:bodyPr lIns="0" tIns="0" rIns="0" bIns="0" rtlCol="0" anchor="t">
            <a:spAutoFit/>
          </a:bodyPr>
          <a:lstStyle/>
          <a:p>
            <a:pPr algn="r">
              <a:lnSpc>
                <a:spcPts val="3400"/>
              </a:lnSpc>
            </a:pPr>
            <a:r>
              <a:rPr lang="en-US" sz="2000" dirty="0">
                <a:solidFill>
                  <a:srgbClr val="FFFFFF"/>
                </a:solidFill>
                <a:latin typeface="Poppins"/>
                <a:ea typeface="Poppins"/>
                <a:cs typeface="Poppins"/>
                <a:sym typeface="Poppins"/>
              </a:rPr>
              <a:t>Page</a:t>
            </a:r>
          </a:p>
        </p:txBody>
      </p:sp>
      <p:sp>
        <p:nvSpPr>
          <p:cNvPr id="11" name="TextBox 11"/>
          <p:cNvSpPr txBox="1"/>
          <p:nvPr/>
        </p:nvSpPr>
        <p:spPr>
          <a:xfrm>
            <a:off x="17112165" y="9658956"/>
            <a:ext cx="346022" cy="425450"/>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2</a:t>
            </a:r>
          </a:p>
        </p:txBody>
      </p:sp>
      <p:sp>
        <p:nvSpPr>
          <p:cNvPr id="13" name="TextBox 13"/>
          <p:cNvSpPr txBox="1"/>
          <p:nvPr/>
        </p:nvSpPr>
        <p:spPr>
          <a:xfrm>
            <a:off x="1769045" y="2858902"/>
            <a:ext cx="6664125" cy="971420"/>
          </a:xfrm>
          <a:prstGeom prst="rect">
            <a:avLst/>
          </a:prstGeom>
        </p:spPr>
        <p:txBody>
          <a:bodyPr lIns="0" tIns="0" rIns="0" bIns="0" rtlCol="0" anchor="t">
            <a:spAutoFit/>
          </a:bodyPr>
          <a:lstStyle/>
          <a:p>
            <a:pPr algn="l">
              <a:lnSpc>
                <a:spcPts val="856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Introduction</a:t>
            </a:r>
          </a:p>
        </p:txBody>
      </p:sp>
      <p:sp>
        <p:nvSpPr>
          <p:cNvPr id="14" name="TextBox 14"/>
          <p:cNvSpPr txBox="1"/>
          <p:nvPr/>
        </p:nvSpPr>
        <p:spPr>
          <a:xfrm>
            <a:off x="1537072" y="4401587"/>
            <a:ext cx="7128070" cy="4771306"/>
          </a:xfrm>
          <a:prstGeom prst="rect">
            <a:avLst/>
          </a:prstGeom>
        </p:spPr>
        <p:txBody>
          <a:bodyPr lIns="0" tIns="0" rIns="0" bIns="0" rtlCol="0" anchor="t">
            <a:spAutoFit/>
          </a:bodyPr>
          <a:lstStyle/>
          <a:p>
            <a:pPr marL="342900" indent="-342900" algn="just">
              <a:lnSpc>
                <a:spcPts val="34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A revolution has been created in the hospitality sector after the integration of automation and artificial intelligence as it has increased work efficiency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Limna</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2023). </a:t>
            </a:r>
          </a:p>
          <a:p>
            <a:pPr marL="342900" indent="-342900" algn="just">
              <a:lnSpc>
                <a:spcPts val="34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Currently, AI is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utilised</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in various departments of the hospitality sector such as Customer services, food preparation, cleaning services, and others. </a:t>
            </a:r>
          </a:p>
          <a:p>
            <a:pPr marL="342900" indent="-342900" algn="just">
              <a:lnSpc>
                <a:spcPts val="34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rising competition level is pushing hospitality businesses to adopt AI innovation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organisations</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t>
            </a:r>
          </a:p>
        </p:txBody>
      </p:sp>
      <p:sp>
        <p:nvSpPr>
          <p:cNvPr id="18" name="Freeform 18"/>
          <p:cNvSpPr/>
          <p:nvPr/>
        </p:nvSpPr>
        <p:spPr>
          <a:xfrm>
            <a:off x="8075395" y="7744550"/>
            <a:ext cx="2232546" cy="2232546"/>
          </a:xfrm>
          <a:custGeom>
            <a:avLst/>
            <a:gdLst/>
            <a:ahLst/>
            <a:cxnLst/>
            <a:rect l="l" t="t" r="r" b="b"/>
            <a:pathLst>
              <a:path w="2232546" h="2232546">
                <a:moveTo>
                  <a:pt x="0" y="0"/>
                </a:moveTo>
                <a:lnTo>
                  <a:pt x="2232546" y="0"/>
                </a:lnTo>
                <a:lnTo>
                  <a:pt x="2232546" y="2232545"/>
                </a:lnTo>
                <a:lnTo>
                  <a:pt x="0" y="22325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9" name="Freeform 19"/>
          <p:cNvSpPr/>
          <p:nvPr/>
        </p:nvSpPr>
        <p:spPr>
          <a:xfrm>
            <a:off x="16894849" y="4238445"/>
            <a:ext cx="557492" cy="557492"/>
          </a:xfrm>
          <a:custGeom>
            <a:avLst/>
            <a:gdLst/>
            <a:ahLst/>
            <a:cxnLst/>
            <a:rect l="l" t="t" r="r" b="b"/>
            <a:pathLst>
              <a:path w="557492" h="557492">
                <a:moveTo>
                  <a:pt x="0" y="0"/>
                </a:moveTo>
                <a:lnTo>
                  <a:pt x="557492" y="0"/>
                </a:lnTo>
                <a:lnTo>
                  <a:pt x="557492" y="557491"/>
                </a:lnTo>
                <a:lnTo>
                  <a:pt x="0" y="55749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0" name="Freeform 20"/>
          <p:cNvSpPr/>
          <p:nvPr/>
        </p:nvSpPr>
        <p:spPr>
          <a:xfrm>
            <a:off x="1228687" y="2108994"/>
            <a:ext cx="540358" cy="540358"/>
          </a:xfrm>
          <a:custGeom>
            <a:avLst/>
            <a:gdLst/>
            <a:ahLst/>
            <a:cxnLst/>
            <a:rect l="l" t="t" r="r" b="b"/>
            <a:pathLst>
              <a:path w="540358" h="540358">
                <a:moveTo>
                  <a:pt x="0" y="0"/>
                </a:moveTo>
                <a:lnTo>
                  <a:pt x="540358" y="0"/>
                </a:lnTo>
                <a:lnTo>
                  <a:pt x="540358" y="540358"/>
                </a:lnTo>
                <a:lnTo>
                  <a:pt x="0" y="5403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8" name="Freeform 28"/>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34" name="Group 5">
            <a:extLst>
              <a:ext uri="{FF2B5EF4-FFF2-40B4-BE49-F238E27FC236}">
                <a16:creationId xmlns:a16="http://schemas.microsoft.com/office/drawing/2014/main" id="{E7C0AA95-946C-3FDA-AD2F-D83DACA1EA7B}"/>
              </a:ext>
            </a:extLst>
          </p:cNvPr>
          <p:cNvGrpSpPr/>
          <p:nvPr/>
        </p:nvGrpSpPr>
        <p:grpSpPr>
          <a:xfrm>
            <a:off x="15644606" y="9390082"/>
            <a:ext cx="2274686" cy="694324"/>
            <a:chOff x="0" y="0"/>
            <a:chExt cx="655970" cy="200228"/>
          </a:xfrm>
        </p:grpSpPr>
        <p:sp>
          <p:nvSpPr>
            <p:cNvPr id="35" name="Freeform 6">
              <a:extLst>
                <a:ext uri="{FF2B5EF4-FFF2-40B4-BE49-F238E27FC236}">
                  <a16:creationId xmlns:a16="http://schemas.microsoft.com/office/drawing/2014/main" id="{1735E5B7-D8C0-3520-0EE6-7A476BBB9EDD}"/>
                </a:ext>
              </a:extLst>
            </p:cNvPr>
            <p:cNvSpPr/>
            <p:nvPr/>
          </p:nvSpPr>
          <p:spPr>
            <a:xfrm>
              <a:off x="0" y="0"/>
              <a:ext cx="655970" cy="200228"/>
            </a:xfrm>
            <a:custGeom>
              <a:avLst/>
              <a:gdLst/>
              <a:ahLst/>
              <a:cxnLst/>
              <a:rect l="l" t="t" r="r" b="b"/>
              <a:pathLst>
                <a:path w="655970" h="200228">
                  <a:moveTo>
                    <a:pt x="100114" y="0"/>
                  </a:moveTo>
                  <a:lnTo>
                    <a:pt x="555856" y="0"/>
                  </a:lnTo>
                  <a:cubicBezTo>
                    <a:pt x="611148" y="0"/>
                    <a:pt x="655970" y="44823"/>
                    <a:pt x="655970" y="100114"/>
                  </a:cubicBezTo>
                  <a:lnTo>
                    <a:pt x="655970" y="100114"/>
                  </a:lnTo>
                  <a:cubicBezTo>
                    <a:pt x="655970" y="126666"/>
                    <a:pt x="645422" y="152130"/>
                    <a:pt x="626647" y="170905"/>
                  </a:cubicBezTo>
                  <a:cubicBezTo>
                    <a:pt x="607872" y="189680"/>
                    <a:pt x="582408" y="200228"/>
                    <a:pt x="555856"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gradFill>
                <a:gsLst>
                  <a:gs pos="0">
                    <a:srgbClr val="164876">
                      <a:alpha val="100000"/>
                    </a:srgbClr>
                  </a:gs>
                  <a:gs pos="100000">
                    <a:srgbClr val="3099FA">
                      <a:alpha val="100000"/>
                    </a:srgbClr>
                  </a:gs>
                </a:gsLst>
                <a:lin ang="0"/>
              </a:gradFill>
              <a:prstDash val="solid"/>
              <a:round/>
            </a:ln>
          </p:spPr>
          <p:txBody>
            <a:bodyPr/>
            <a:lstStyle/>
            <a:p>
              <a:endParaRPr lang="en-IN" dirty="0"/>
            </a:p>
          </p:txBody>
        </p:sp>
        <p:sp>
          <p:nvSpPr>
            <p:cNvPr id="36" name="TextBox 7">
              <a:extLst>
                <a:ext uri="{FF2B5EF4-FFF2-40B4-BE49-F238E27FC236}">
                  <a16:creationId xmlns:a16="http://schemas.microsoft.com/office/drawing/2014/main" id="{1EBFB8C4-E2B6-609E-2EFA-885CDA1606EC}"/>
                </a:ext>
              </a:extLst>
            </p:cNvPr>
            <p:cNvSpPr txBox="1"/>
            <p:nvPr/>
          </p:nvSpPr>
          <p:spPr>
            <a:xfrm>
              <a:off x="0" y="-66675"/>
              <a:ext cx="655970" cy="266903"/>
            </a:xfrm>
            <a:prstGeom prst="rect">
              <a:avLst/>
            </a:prstGeom>
          </p:spPr>
          <p:txBody>
            <a:bodyPr lIns="50800" tIns="50800" rIns="50800" bIns="50800" rtlCol="0" anchor="ctr"/>
            <a:lstStyle/>
            <a:p>
              <a:pPr algn="ctr">
                <a:lnSpc>
                  <a:spcPts val="2800"/>
                </a:lnSpc>
              </a:pPr>
              <a:endParaRPr/>
            </a:p>
          </p:txBody>
        </p:sp>
      </p:grpSp>
      <p:pic>
        <p:nvPicPr>
          <p:cNvPr id="38" name="Picture 37">
            <a:extLst>
              <a:ext uri="{FF2B5EF4-FFF2-40B4-BE49-F238E27FC236}">
                <a16:creationId xmlns:a16="http://schemas.microsoft.com/office/drawing/2014/main" id="{2A170DD8-58E5-F69A-2083-EBCA606CC59D}"/>
              </a:ext>
            </a:extLst>
          </p:cNvPr>
          <p:cNvPicPr>
            <a:picLocks noChangeAspect="1"/>
          </p:cNvPicPr>
          <p:nvPr/>
        </p:nvPicPr>
        <p:blipFill>
          <a:blip r:embed="rId8"/>
          <a:stretch>
            <a:fillRect/>
          </a:stretch>
        </p:blipFill>
        <p:spPr>
          <a:xfrm>
            <a:off x="9144000" y="1072642"/>
            <a:ext cx="6346785" cy="4249195"/>
          </a:xfrm>
          <a:prstGeom prst="rect">
            <a:avLst/>
          </a:prstGeom>
          <a:ln>
            <a:noFill/>
          </a:ln>
          <a:effectLst>
            <a:softEdge rad="112500"/>
          </a:effectLst>
        </p:spPr>
      </p:pic>
      <p:sp>
        <p:nvSpPr>
          <p:cNvPr id="39" name="Freeform 30">
            <a:extLst>
              <a:ext uri="{FF2B5EF4-FFF2-40B4-BE49-F238E27FC236}">
                <a16:creationId xmlns:a16="http://schemas.microsoft.com/office/drawing/2014/main" id="{B955EF9F-BE97-B51A-294F-AF637D4A6C14}"/>
              </a:ext>
            </a:extLst>
          </p:cNvPr>
          <p:cNvSpPr/>
          <p:nvPr/>
        </p:nvSpPr>
        <p:spPr>
          <a:xfrm>
            <a:off x="16940473" y="800975"/>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graphicFrame>
        <p:nvGraphicFramePr>
          <p:cNvPr id="5" name="TextBox 14">
            <a:extLst>
              <a:ext uri="{FF2B5EF4-FFF2-40B4-BE49-F238E27FC236}">
                <a16:creationId xmlns:a16="http://schemas.microsoft.com/office/drawing/2014/main" id="{D70FF3DB-8330-B926-6E97-A1BA256C34D4}"/>
              </a:ext>
            </a:extLst>
          </p:cNvPr>
          <p:cNvGraphicFramePr/>
          <p:nvPr>
            <p:extLst>
              <p:ext uri="{D42A27DB-BD31-4B8C-83A1-F6EECF244321}">
                <p14:modId xmlns:p14="http://schemas.microsoft.com/office/powerpoint/2010/main" val="3574712505"/>
              </p:ext>
            </p:extLst>
          </p:nvPr>
        </p:nvGraphicFramePr>
        <p:xfrm>
          <a:off x="9375972" y="4978096"/>
          <a:ext cx="8513292" cy="4249195"/>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6650621" y="8762264"/>
            <a:ext cx="608679" cy="602564"/>
            <a:chOff x="0" y="0"/>
            <a:chExt cx="85797" cy="84935"/>
          </a:xfrm>
        </p:grpSpPr>
        <p:sp>
          <p:nvSpPr>
            <p:cNvPr id="3" name="Freeform 3"/>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4" name="TextBox 4"/>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3783164" y="2508669"/>
            <a:ext cx="2787304" cy="5574609"/>
            <a:chOff x="0" y="0"/>
            <a:chExt cx="3175000" cy="6350000"/>
          </a:xfrm>
        </p:grpSpPr>
        <p:sp>
          <p:nvSpPr>
            <p:cNvPr id="6" name="Freeform 6"/>
            <p:cNvSpPr/>
            <p:nvPr/>
          </p:nvSpPr>
          <p:spPr>
            <a:xfrm>
              <a:off x="0" y="0"/>
              <a:ext cx="3175000" cy="6350000"/>
            </a:xfrm>
            <a:custGeom>
              <a:avLst/>
              <a:gdLst/>
              <a:ahLst/>
              <a:cxnLst/>
              <a:rect l="l" t="t" r="r" b="b"/>
              <a:pathLst>
                <a:path w="3175000" h="6350000">
                  <a:moveTo>
                    <a:pt x="2667000" y="6350000"/>
                  </a:moveTo>
                  <a:lnTo>
                    <a:pt x="508000" y="6350000"/>
                  </a:lnTo>
                  <a:cubicBezTo>
                    <a:pt x="227330" y="6350000"/>
                    <a:pt x="0" y="6122670"/>
                    <a:pt x="0" y="5842000"/>
                  </a:cubicBezTo>
                  <a:lnTo>
                    <a:pt x="0" y="508000"/>
                  </a:lnTo>
                  <a:cubicBezTo>
                    <a:pt x="0" y="227330"/>
                    <a:pt x="227330" y="0"/>
                    <a:pt x="508000" y="0"/>
                  </a:cubicBezTo>
                  <a:lnTo>
                    <a:pt x="2667000" y="0"/>
                  </a:lnTo>
                  <a:cubicBezTo>
                    <a:pt x="2947670" y="0"/>
                    <a:pt x="3175000" y="227330"/>
                    <a:pt x="3175000" y="508000"/>
                  </a:cubicBezTo>
                  <a:lnTo>
                    <a:pt x="3175000" y="5842000"/>
                  </a:lnTo>
                  <a:cubicBezTo>
                    <a:pt x="3175000" y="6122670"/>
                    <a:pt x="2947670" y="6350000"/>
                    <a:pt x="2667000" y="6350000"/>
                  </a:cubicBezTo>
                  <a:close/>
                </a:path>
              </a:pathLst>
            </a:custGeom>
            <a:blipFill>
              <a:blip r:embed="rId3"/>
              <a:stretch>
                <a:fillRect l="-99906" r="-99906"/>
              </a:stretch>
            </a:blipFill>
          </p:spPr>
          <p:txBody>
            <a:bodyPr/>
            <a:lstStyle/>
            <a:p>
              <a:endParaRPr lang="en-US"/>
            </a:p>
          </p:txBody>
        </p:sp>
      </p:grpSp>
      <p:grpSp>
        <p:nvGrpSpPr>
          <p:cNvPr id="7" name="Group 7"/>
          <p:cNvGrpSpPr/>
          <p:nvPr/>
        </p:nvGrpSpPr>
        <p:grpSpPr>
          <a:xfrm>
            <a:off x="9144000" y="2508669"/>
            <a:ext cx="4053371" cy="4049786"/>
            <a:chOff x="0" y="0"/>
            <a:chExt cx="6350000" cy="6350000"/>
          </a:xfrm>
        </p:grpSpPr>
        <p:sp>
          <p:nvSpPr>
            <p:cNvPr id="8" name="Freeform 8"/>
            <p:cNvSpPr/>
            <p:nvPr/>
          </p:nvSpPr>
          <p:spPr>
            <a:xfrm>
              <a:off x="0" y="0"/>
              <a:ext cx="6350000" cy="6350000"/>
            </a:xfrm>
            <a:custGeom>
              <a:avLst/>
              <a:gdLst/>
              <a:ahLst/>
              <a:cxnLst/>
              <a:rect l="l" t="t" r="r" b="b"/>
              <a:pathLst>
                <a:path w="6350000" h="6350000">
                  <a:moveTo>
                    <a:pt x="5715000" y="6350000"/>
                  </a:moveTo>
                  <a:lnTo>
                    <a:pt x="635000" y="6350000"/>
                  </a:lnTo>
                  <a:cubicBezTo>
                    <a:pt x="284480" y="6350000"/>
                    <a:pt x="0" y="6065520"/>
                    <a:pt x="0" y="5715000"/>
                  </a:cubicBezTo>
                  <a:lnTo>
                    <a:pt x="0" y="635000"/>
                  </a:lnTo>
                  <a:cubicBezTo>
                    <a:pt x="0" y="284480"/>
                    <a:pt x="284480" y="0"/>
                    <a:pt x="635000" y="0"/>
                  </a:cubicBezTo>
                  <a:lnTo>
                    <a:pt x="5715000" y="0"/>
                  </a:lnTo>
                  <a:cubicBezTo>
                    <a:pt x="6065520" y="0"/>
                    <a:pt x="6350000" y="284480"/>
                    <a:pt x="6350000" y="635000"/>
                  </a:cubicBezTo>
                  <a:lnTo>
                    <a:pt x="6350000" y="5715000"/>
                  </a:lnTo>
                  <a:cubicBezTo>
                    <a:pt x="6350000" y="6065520"/>
                    <a:pt x="6065520" y="6350000"/>
                    <a:pt x="5715000" y="6350000"/>
                  </a:cubicBezTo>
                  <a:close/>
                </a:path>
              </a:pathLst>
            </a:custGeom>
            <a:blipFill>
              <a:blip r:embed="rId4"/>
              <a:stretch>
                <a:fillRect l="-43434" r="-6471"/>
              </a:stretch>
            </a:blipFill>
          </p:spPr>
          <p:txBody>
            <a:bodyPr/>
            <a:lstStyle/>
            <a:p>
              <a:endParaRPr lang="en-US"/>
            </a:p>
          </p:txBody>
        </p:sp>
      </p:grpSp>
      <p:sp>
        <p:nvSpPr>
          <p:cNvPr id="9" name="TextBox 9"/>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10" name="TextBox 10"/>
          <p:cNvSpPr txBox="1"/>
          <p:nvPr/>
        </p:nvSpPr>
        <p:spPr>
          <a:xfrm>
            <a:off x="16781949" y="8788909"/>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4</a:t>
            </a:r>
          </a:p>
        </p:txBody>
      </p:sp>
      <p:sp>
        <p:nvSpPr>
          <p:cNvPr id="12" name="TextBox 12"/>
          <p:cNvSpPr txBox="1"/>
          <p:nvPr/>
        </p:nvSpPr>
        <p:spPr>
          <a:xfrm>
            <a:off x="1795486" y="1592637"/>
            <a:ext cx="7102087" cy="959430"/>
          </a:xfrm>
          <a:prstGeom prst="rect">
            <a:avLst/>
          </a:prstGeom>
        </p:spPr>
        <p:txBody>
          <a:bodyPr lIns="0" tIns="0" rIns="0" bIns="0" rtlCol="0" anchor="t">
            <a:spAutoFit/>
          </a:bodyPr>
          <a:lstStyle/>
          <a:p>
            <a:pPr algn="l">
              <a:lnSpc>
                <a:spcPts val="8560"/>
              </a:lnSpc>
            </a:pPr>
            <a:r>
              <a:rPr lang="en-US" sz="4400" b="1" dirty="0">
                <a:solidFill>
                  <a:srgbClr val="FFFFFF"/>
                </a:solidFill>
                <a:latin typeface="Times New Roman" panose="02020603050405020304" pitchFamily="18" charset="0"/>
                <a:ea typeface="Poppins Bold"/>
                <a:cs typeface="Times New Roman" panose="02020603050405020304" pitchFamily="18" charset="0"/>
                <a:sym typeface="Poppins Bold"/>
              </a:rPr>
              <a:t>Literature Review Overview</a:t>
            </a:r>
          </a:p>
        </p:txBody>
      </p:sp>
      <p:sp>
        <p:nvSpPr>
          <p:cNvPr id="13" name="TextBox 13"/>
          <p:cNvSpPr txBox="1"/>
          <p:nvPr/>
        </p:nvSpPr>
        <p:spPr>
          <a:xfrm>
            <a:off x="1717532" y="3070383"/>
            <a:ext cx="7128070" cy="3800528"/>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AI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utilisation</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in the hospitality industry is going to be evaluated in this section.</a:t>
            </a:r>
          </a:p>
          <a:p>
            <a:pPr marL="342900" indent="-3429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AI has taken a significant role in serving customers in different departments due to its work efficacy in improving their experience with a particular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organisation</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(Li </a:t>
            </a:r>
            <a:r>
              <a:rPr lang="en-US" sz="2800" i="1" dirty="0">
                <a:solidFill>
                  <a:srgbClr val="FFFFFF"/>
                </a:solidFill>
                <a:latin typeface="Times New Roman" panose="02020603050405020304" pitchFamily="18" charset="0"/>
                <a:ea typeface="Poppins"/>
                <a:cs typeface="Times New Roman" panose="02020603050405020304" pitchFamily="18" charset="0"/>
                <a:sym typeface="Poppins"/>
              </a:rPr>
              <a:t>et al</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2021).</a:t>
            </a:r>
          </a:p>
        </p:txBody>
      </p:sp>
      <p:sp>
        <p:nvSpPr>
          <p:cNvPr id="14" name="TextBox 14"/>
          <p:cNvSpPr txBox="1"/>
          <p:nvPr/>
        </p:nvSpPr>
        <p:spPr>
          <a:xfrm>
            <a:off x="1489902" y="7426050"/>
            <a:ext cx="11479839" cy="1861535"/>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problem of incorporating AI in the hospitality sector is also going to be evaluated in this particular section to understand how data privacy problems and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labour</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layoff problems have increased over the years. </a:t>
            </a:r>
          </a:p>
        </p:txBody>
      </p:sp>
      <p:sp>
        <p:nvSpPr>
          <p:cNvPr id="22" name="Freeform 22"/>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4" name="Freeform 24"/>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28" name="Group 5">
            <a:extLst>
              <a:ext uri="{FF2B5EF4-FFF2-40B4-BE49-F238E27FC236}">
                <a16:creationId xmlns:a16="http://schemas.microsoft.com/office/drawing/2014/main" id="{8A3D706B-71FF-AAAD-B47B-F46CDE278082}"/>
              </a:ext>
            </a:extLst>
          </p:cNvPr>
          <p:cNvGrpSpPr/>
          <p:nvPr/>
        </p:nvGrpSpPr>
        <p:grpSpPr>
          <a:xfrm>
            <a:off x="15284977" y="8485177"/>
            <a:ext cx="2277013" cy="1004217"/>
            <a:chOff x="-27480" y="-66675"/>
            <a:chExt cx="655970" cy="233565"/>
          </a:xfrm>
        </p:grpSpPr>
        <p:sp>
          <p:nvSpPr>
            <p:cNvPr id="29" name="Freeform 6">
              <a:extLst>
                <a:ext uri="{FF2B5EF4-FFF2-40B4-BE49-F238E27FC236}">
                  <a16:creationId xmlns:a16="http://schemas.microsoft.com/office/drawing/2014/main" id="{37CF8396-D718-3EEF-B013-E2523F68B5A1}"/>
                </a:ext>
              </a:extLst>
            </p:cNvPr>
            <p:cNvSpPr/>
            <p:nvPr/>
          </p:nvSpPr>
          <p:spPr>
            <a:xfrm>
              <a:off x="-27480" y="-33338"/>
              <a:ext cx="655970" cy="200228"/>
            </a:xfrm>
            <a:custGeom>
              <a:avLst/>
              <a:gdLst/>
              <a:ahLst/>
              <a:cxnLst/>
              <a:rect l="l" t="t" r="r" b="b"/>
              <a:pathLst>
                <a:path w="655970" h="200228">
                  <a:moveTo>
                    <a:pt x="100114" y="0"/>
                  </a:moveTo>
                  <a:lnTo>
                    <a:pt x="555856" y="0"/>
                  </a:lnTo>
                  <a:cubicBezTo>
                    <a:pt x="611148" y="0"/>
                    <a:pt x="655970" y="44823"/>
                    <a:pt x="655970" y="100114"/>
                  </a:cubicBezTo>
                  <a:lnTo>
                    <a:pt x="655970" y="100114"/>
                  </a:lnTo>
                  <a:cubicBezTo>
                    <a:pt x="655970" y="126666"/>
                    <a:pt x="645422" y="152130"/>
                    <a:pt x="626647" y="170905"/>
                  </a:cubicBezTo>
                  <a:cubicBezTo>
                    <a:pt x="607872" y="189680"/>
                    <a:pt x="582408" y="200228"/>
                    <a:pt x="555856"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gradFill>
                <a:gsLst>
                  <a:gs pos="0">
                    <a:srgbClr val="164876">
                      <a:alpha val="100000"/>
                    </a:srgbClr>
                  </a:gs>
                  <a:gs pos="100000">
                    <a:srgbClr val="3099FA">
                      <a:alpha val="100000"/>
                    </a:srgbClr>
                  </a:gs>
                </a:gsLst>
                <a:lin ang="0"/>
              </a:gradFill>
              <a:prstDash val="solid"/>
              <a:round/>
            </a:ln>
          </p:spPr>
          <p:txBody>
            <a:bodyPr/>
            <a:lstStyle/>
            <a:p>
              <a:endParaRPr lang="en-IN" dirty="0"/>
            </a:p>
          </p:txBody>
        </p:sp>
        <p:sp>
          <p:nvSpPr>
            <p:cNvPr id="30" name="TextBox 7">
              <a:extLst>
                <a:ext uri="{FF2B5EF4-FFF2-40B4-BE49-F238E27FC236}">
                  <a16:creationId xmlns:a16="http://schemas.microsoft.com/office/drawing/2014/main" id="{F1260C4E-8D14-EC55-AE2F-2633080CBCBC}"/>
                </a:ext>
              </a:extLst>
            </p:cNvPr>
            <p:cNvSpPr txBox="1"/>
            <p:nvPr/>
          </p:nvSpPr>
          <p:spPr>
            <a:xfrm>
              <a:off x="0" y="-66675"/>
              <a:ext cx="628490" cy="233565"/>
            </a:xfrm>
            <a:prstGeom prst="rect">
              <a:avLst/>
            </a:prstGeom>
          </p:spPr>
          <p:txBody>
            <a:bodyPr lIns="50800" tIns="50800" rIns="50800" bIns="50800" rtlCol="0" anchor="ctr"/>
            <a:lstStyle/>
            <a:p>
              <a:pPr algn="ctr">
                <a:lnSpc>
                  <a:spcPts val="2800"/>
                </a:lnSpc>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a:extLst>
            <a:ext uri="{FF2B5EF4-FFF2-40B4-BE49-F238E27FC236}">
              <a16:creationId xmlns:a16="http://schemas.microsoft.com/office/drawing/2014/main" id="{80EF09EE-967A-208C-1C9F-746222BF586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082E9767-B725-6A92-A146-3A98310587B6}"/>
              </a:ext>
            </a:extLst>
          </p:cNvPr>
          <p:cNvGrpSpPr/>
          <p:nvPr/>
        </p:nvGrpSpPr>
        <p:grpSpPr>
          <a:xfrm>
            <a:off x="16650621" y="8762264"/>
            <a:ext cx="608679" cy="602564"/>
            <a:chOff x="0" y="0"/>
            <a:chExt cx="85797" cy="84935"/>
          </a:xfrm>
        </p:grpSpPr>
        <p:sp>
          <p:nvSpPr>
            <p:cNvPr id="3" name="Freeform 3">
              <a:extLst>
                <a:ext uri="{FF2B5EF4-FFF2-40B4-BE49-F238E27FC236}">
                  <a16:creationId xmlns:a16="http://schemas.microsoft.com/office/drawing/2014/main" id="{939235DF-E875-B8DA-4C1D-987AD688B1C6}"/>
                </a:ext>
              </a:extLst>
            </p:cNvPr>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4" name="TextBox 4">
              <a:extLst>
                <a:ext uri="{FF2B5EF4-FFF2-40B4-BE49-F238E27FC236}">
                  <a16:creationId xmlns:a16="http://schemas.microsoft.com/office/drawing/2014/main" id="{61B01F81-1758-F55E-0249-EB1BE0802334}"/>
                </a:ext>
              </a:extLst>
            </p:cNvPr>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a:extLst>
              <a:ext uri="{FF2B5EF4-FFF2-40B4-BE49-F238E27FC236}">
                <a16:creationId xmlns:a16="http://schemas.microsoft.com/office/drawing/2014/main" id="{B664C4AF-593B-F130-0152-F5B1FDCDE352}"/>
              </a:ext>
            </a:extLst>
          </p:cNvPr>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10" name="TextBox 10">
            <a:extLst>
              <a:ext uri="{FF2B5EF4-FFF2-40B4-BE49-F238E27FC236}">
                <a16:creationId xmlns:a16="http://schemas.microsoft.com/office/drawing/2014/main" id="{D4604BB7-53A4-53AB-FF9B-450A6E5F94B3}"/>
              </a:ext>
            </a:extLst>
          </p:cNvPr>
          <p:cNvSpPr txBox="1"/>
          <p:nvPr/>
        </p:nvSpPr>
        <p:spPr>
          <a:xfrm>
            <a:off x="16781949" y="8788909"/>
            <a:ext cx="346022" cy="834844"/>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5</a:t>
            </a:r>
          </a:p>
          <a:p>
            <a:pPr algn="ctr">
              <a:lnSpc>
                <a:spcPts val="3400"/>
              </a:lnSpc>
            </a:pPr>
            <a:endParaRPr lang="en-US" sz="2000" dirty="0">
              <a:solidFill>
                <a:srgbClr val="FFFFFF"/>
              </a:solidFill>
              <a:latin typeface="Poppins"/>
              <a:ea typeface="Poppins"/>
              <a:cs typeface="Poppins"/>
              <a:sym typeface="Poppins"/>
            </a:endParaRPr>
          </a:p>
        </p:txBody>
      </p:sp>
      <p:sp>
        <p:nvSpPr>
          <p:cNvPr id="12" name="TextBox 12">
            <a:extLst>
              <a:ext uri="{FF2B5EF4-FFF2-40B4-BE49-F238E27FC236}">
                <a16:creationId xmlns:a16="http://schemas.microsoft.com/office/drawing/2014/main" id="{A06A4B29-9CD0-F666-C603-BBEE718A821B}"/>
              </a:ext>
            </a:extLst>
          </p:cNvPr>
          <p:cNvSpPr txBox="1"/>
          <p:nvPr/>
        </p:nvSpPr>
        <p:spPr>
          <a:xfrm>
            <a:off x="1028700" y="1013107"/>
            <a:ext cx="8466083" cy="2050241"/>
          </a:xfrm>
          <a:prstGeom prst="rect">
            <a:avLst/>
          </a:prstGeom>
        </p:spPr>
        <p:txBody>
          <a:bodyPr wrap="square" lIns="0" tIns="0" rIns="0" bIns="0" rtlCol="0" anchor="t">
            <a:spAutoFit/>
          </a:bodyPr>
          <a:lstStyle/>
          <a:p>
            <a:pPr algn="l">
              <a:lnSpc>
                <a:spcPts val="856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Theme Analysis: Usages of AI in Hospitality and Customer Services</a:t>
            </a:r>
          </a:p>
        </p:txBody>
      </p:sp>
      <p:sp>
        <p:nvSpPr>
          <p:cNvPr id="13" name="TextBox 13">
            <a:extLst>
              <a:ext uri="{FF2B5EF4-FFF2-40B4-BE49-F238E27FC236}">
                <a16:creationId xmlns:a16="http://schemas.microsoft.com/office/drawing/2014/main" id="{1FDB316A-EE1F-B507-B599-8635724DFAD2}"/>
              </a:ext>
            </a:extLst>
          </p:cNvPr>
          <p:cNvSpPr txBox="1"/>
          <p:nvPr/>
        </p:nvSpPr>
        <p:spPr>
          <a:xfrm>
            <a:off x="1028700" y="3270881"/>
            <a:ext cx="7128070" cy="3800528"/>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AI streamlining operations along with forecasting probable customer check-in rates during peak tourism.</a:t>
            </a:r>
          </a:p>
          <a:p>
            <a:pPr marL="342900" indent="-3429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AI-driven forecasting helps hotel businesses accumulate resources to provide appropriate Customer services even during rush hours.</a:t>
            </a:r>
          </a:p>
        </p:txBody>
      </p:sp>
      <p:sp>
        <p:nvSpPr>
          <p:cNvPr id="14" name="TextBox 14">
            <a:extLst>
              <a:ext uri="{FF2B5EF4-FFF2-40B4-BE49-F238E27FC236}">
                <a16:creationId xmlns:a16="http://schemas.microsoft.com/office/drawing/2014/main" id="{687F9D35-CD2D-C005-0813-98F0FA1B984B}"/>
              </a:ext>
            </a:extLst>
          </p:cNvPr>
          <p:cNvSpPr txBox="1"/>
          <p:nvPr/>
        </p:nvSpPr>
        <p:spPr>
          <a:xfrm>
            <a:off x="827751" y="7426863"/>
            <a:ext cx="11479839" cy="2507866"/>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AI is currently being used in smart rooms and customer services as servers, chefs, auto-cleaners, front-desk management work, self-check-ins, check-outs and other functionalities in the hospitality businesses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Seyitoğlu</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t>
            </a:r>
            <a:r>
              <a:rPr lang="en-US" sz="2800" i="1" dirty="0">
                <a:solidFill>
                  <a:srgbClr val="FFFFFF"/>
                </a:solidFill>
                <a:latin typeface="Times New Roman" panose="02020603050405020304" pitchFamily="18" charset="0"/>
                <a:ea typeface="Poppins"/>
                <a:cs typeface="Times New Roman" panose="02020603050405020304" pitchFamily="18" charset="0"/>
                <a:sym typeface="Poppins"/>
              </a:rPr>
              <a:t>et al., </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2025). </a:t>
            </a:r>
          </a:p>
        </p:txBody>
      </p:sp>
      <p:sp>
        <p:nvSpPr>
          <p:cNvPr id="22" name="Freeform 22">
            <a:extLst>
              <a:ext uri="{FF2B5EF4-FFF2-40B4-BE49-F238E27FC236}">
                <a16:creationId xmlns:a16="http://schemas.microsoft.com/office/drawing/2014/main" id="{F57E94C0-D5CE-1BE8-2134-65C40A0D7F32}"/>
              </a:ext>
            </a:extLst>
          </p:cNvPr>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AE8735A3-5C60-0490-234F-705CB8587213}"/>
              </a:ext>
            </a:extLst>
          </p:cNvPr>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28" name="Group 5">
            <a:extLst>
              <a:ext uri="{FF2B5EF4-FFF2-40B4-BE49-F238E27FC236}">
                <a16:creationId xmlns:a16="http://schemas.microsoft.com/office/drawing/2014/main" id="{B511B6A9-2DC8-277D-970E-C3651C6E217C}"/>
              </a:ext>
            </a:extLst>
          </p:cNvPr>
          <p:cNvGrpSpPr/>
          <p:nvPr/>
        </p:nvGrpSpPr>
        <p:grpSpPr>
          <a:xfrm>
            <a:off x="15380365" y="8485177"/>
            <a:ext cx="2284469" cy="1004217"/>
            <a:chOff x="0" y="-66675"/>
            <a:chExt cx="658118" cy="233565"/>
          </a:xfrm>
        </p:grpSpPr>
        <p:sp>
          <p:nvSpPr>
            <p:cNvPr id="29" name="Freeform 6">
              <a:extLst>
                <a:ext uri="{FF2B5EF4-FFF2-40B4-BE49-F238E27FC236}">
                  <a16:creationId xmlns:a16="http://schemas.microsoft.com/office/drawing/2014/main" id="{C53B34C9-E396-A1DC-887A-26CBBEAAD74A}"/>
                </a:ext>
              </a:extLst>
            </p:cNvPr>
            <p:cNvSpPr/>
            <p:nvPr/>
          </p:nvSpPr>
          <p:spPr>
            <a:xfrm>
              <a:off x="2148" y="-33338"/>
              <a:ext cx="655970" cy="200228"/>
            </a:xfrm>
            <a:custGeom>
              <a:avLst/>
              <a:gdLst/>
              <a:ahLst/>
              <a:cxnLst/>
              <a:rect l="l" t="t" r="r" b="b"/>
              <a:pathLst>
                <a:path w="655970" h="200228">
                  <a:moveTo>
                    <a:pt x="100114" y="0"/>
                  </a:moveTo>
                  <a:lnTo>
                    <a:pt x="555856" y="0"/>
                  </a:lnTo>
                  <a:cubicBezTo>
                    <a:pt x="611148" y="0"/>
                    <a:pt x="655970" y="44823"/>
                    <a:pt x="655970" y="100114"/>
                  </a:cubicBezTo>
                  <a:lnTo>
                    <a:pt x="655970" y="100114"/>
                  </a:lnTo>
                  <a:cubicBezTo>
                    <a:pt x="655970" y="126666"/>
                    <a:pt x="645422" y="152130"/>
                    <a:pt x="626647" y="170905"/>
                  </a:cubicBezTo>
                  <a:cubicBezTo>
                    <a:pt x="607872" y="189680"/>
                    <a:pt x="582408" y="200228"/>
                    <a:pt x="555856"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gradFill>
                <a:gsLst>
                  <a:gs pos="0">
                    <a:srgbClr val="164876">
                      <a:alpha val="100000"/>
                    </a:srgbClr>
                  </a:gs>
                  <a:gs pos="100000">
                    <a:srgbClr val="3099FA">
                      <a:alpha val="100000"/>
                    </a:srgbClr>
                  </a:gs>
                </a:gsLst>
                <a:lin ang="0"/>
              </a:gradFill>
              <a:prstDash val="solid"/>
              <a:round/>
            </a:ln>
          </p:spPr>
          <p:txBody>
            <a:bodyPr/>
            <a:lstStyle/>
            <a:p>
              <a:endParaRPr lang="en-IN" dirty="0"/>
            </a:p>
          </p:txBody>
        </p:sp>
        <p:sp>
          <p:nvSpPr>
            <p:cNvPr id="30" name="TextBox 7">
              <a:extLst>
                <a:ext uri="{FF2B5EF4-FFF2-40B4-BE49-F238E27FC236}">
                  <a16:creationId xmlns:a16="http://schemas.microsoft.com/office/drawing/2014/main" id="{B9FAF93E-27E5-AC23-778F-375D45F9A3FE}"/>
                </a:ext>
              </a:extLst>
            </p:cNvPr>
            <p:cNvSpPr txBox="1"/>
            <p:nvPr/>
          </p:nvSpPr>
          <p:spPr>
            <a:xfrm>
              <a:off x="0" y="-66675"/>
              <a:ext cx="628490" cy="233565"/>
            </a:xfrm>
            <a:prstGeom prst="rect">
              <a:avLst/>
            </a:prstGeom>
          </p:spPr>
          <p:txBody>
            <a:bodyPr lIns="50800" tIns="50800" rIns="50800" bIns="50800" rtlCol="0" anchor="ctr"/>
            <a:lstStyle/>
            <a:p>
              <a:pPr algn="ctr">
                <a:lnSpc>
                  <a:spcPts val="2800"/>
                </a:lnSpc>
              </a:pPr>
              <a:endParaRPr/>
            </a:p>
          </p:txBody>
        </p:sp>
      </p:grpSp>
      <p:pic>
        <p:nvPicPr>
          <p:cNvPr id="1026" name="Picture 2">
            <a:extLst>
              <a:ext uri="{FF2B5EF4-FFF2-40B4-BE49-F238E27FC236}">
                <a16:creationId xmlns:a16="http://schemas.microsoft.com/office/drawing/2014/main" id="{E6952A2F-622F-6374-098B-33DD1732191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44000" y="2292076"/>
            <a:ext cx="4475484" cy="414025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5E1B4E9D-C09F-8CF8-ACE9-904F6377311D}"/>
              </a:ext>
            </a:extLst>
          </p:cNvPr>
          <p:cNvPicPr>
            <a:picLocks noChangeAspect="1"/>
          </p:cNvPicPr>
          <p:nvPr/>
        </p:nvPicPr>
        <p:blipFill>
          <a:blip r:embed="rId8"/>
          <a:stretch>
            <a:fillRect/>
          </a:stretch>
        </p:blipFill>
        <p:spPr>
          <a:xfrm>
            <a:off x="13895394" y="2317531"/>
            <a:ext cx="2999455" cy="589261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282888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a:extLst>
            <a:ext uri="{FF2B5EF4-FFF2-40B4-BE49-F238E27FC236}">
              <a16:creationId xmlns:a16="http://schemas.microsoft.com/office/drawing/2014/main" id="{51814D57-2F93-2AB3-4772-D4DF64F8E85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008AAB5-D619-AF7A-F612-EA3FAB2CFEA6}"/>
              </a:ext>
            </a:extLst>
          </p:cNvPr>
          <p:cNvGrpSpPr/>
          <p:nvPr/>
        </p:nvGrpSpPr>
        <p:grpSpPr>
          <a:xfrm>
            <a:off x="16650621" y="8762264"/>
            <a:ext cx="608679" cy="602564"/>
            <a:chOff x="0" y="0"/>
            <a:chExt cx="85797" cy="84935"/>
          </a:xfrm>
        </p:grpSpPr>
        <p:sp>
          <p:nvSpPr>
            <p:cNvPr id="3" name="Freeform 3">
              <a:extLst>
                <a:ext uri="{FF2B5EF4-FFF2-40B4-BE49-F238E27FC236}">
                  <a16:creationId xmlns:a16="http://schemas.microsoft.com/office/drawing/2014/main" id="{F9BE5712-9B1F-4D3C-EAF1-13343C839BCA}"/>
                </a:ext>
              </a:extLst>
            </p:cNvPr>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4" name="TextBox 4">
              <a:extLst>
                <a:ext uri="{FF2B5EF4-FFF2-40B4-BE49-F238E27FC236}">
                  <a16:creationId xmlns:a16="http://schemas.microsoft.com/office/drawing/2014/main" id="{23F1EB82-7244-D124-9FD0-FC1D9D8724C9}"/>
                </a:ext>
              </a:extLst>
            </p:cNvPr>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a:extLst>
              <a:ext uri="{FF2B5EF4-FFF2-40B4-BE49-F238E27FC236}">
                <a16:creationId xmlns:a16="http://schemas.microsoft.com/office/drawing/2014/main" id="{DA6852F7-B0DC-9585-F37B-6C9825DFCDC1}"/>
              </a:ext>
            </a:extLst>
          </p:cNvPr>
          <p:cNvGrpSpPr/>
          <p:nvPr/>
        </p:nvGrpSpPr>
        <p:grpSpPr>
          <a:xfrm>
            <a:off x="15388984" y="8701676"/>
            <a:ext cx="2274686" cy="694324"/>
            <a:chOff x="0" y="0"/>
            <a:chExt cx="655970" cy="200228"/>
          </a:xfrm>
        </p:grpSpPr>
        <p:sp>
          <p:nvSpPr>
            <p:cNvPr id="6" name="Freeform 6">
              <a:extLst>
                <a:ext uri="{FF2B5EF4-FFF2-40B4-BE49-F238E27FC236}">
                  <a16:creationId xmlns:a16="http://schemas.microsoft.com/office/drawing/2014/main" id="{25177D26-1C7A-DEA3-9816-7A838042326A}"/>
                </a:ext>
              </a:extLst>
            </p:cNvPr>
            <p:cNvSpPr/>
            <p:nvPr/>
          </p:nvSpPr>
          <p:spPr>
            <a:xfrm>
              <a:off x="0" y="0"/>
              <a:ext cx="655970" cy="200228"/>
            </a:xfrm>
            <a:custGeom>
              <a:avLst/>
              <a:gdLst/>
              <a:ahLst/>
              <a:cxnLst/>
              <a:rect l="l" t="t" r="r" b="b"/>
              <a:pathLst>
                <a:path w="655970" h="200228">
                  <a:moveTo>
                    <a:pt x="100114" y="0"/>
                  </a:moveTo>
                  <a:lnTo>
                    <a:pt x="555856" y="0"/>
                  </a:lnTo>
                  <a:cubicBezTo>
                    <a:pt x="611148" y="0"/>
                    <a:pt x="655970" y="44823"/>
                    <a:pt x="655970" y="100114"/>
                  </a:cubicBezTo>
                  <a:lnTo>
                    <a:pt x="655970" y="100114"/>
                  </a:lnTo>
                  <a:cubicBezTo>
                    <a:pt x="655970" y="126666"/>
                    <a:pt x="645422" y="152130"/>
                    <a:pt x="626647" y="170905"/>
                  </a:cubicBezTo>
                  <a:cubicBezTo>
                    <a:pt x="607872" y="189680"/>
                    <a:pt x="582408" y="200228"/>
                    <a:pt x="555856"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gradFill>
                <a:gsLst>
                  <a:gs pos="0">
                    <a:srgbClr val="164876">
                      <a:alpha val="100000"/>
                    </a:srgbClr>
                  </a:gs>
                  <a:gs pos="100000">
                    <a:srgbClr val="3099FA">
                      <a:alpha val="100000"/>
                    </a:srgbClr>
                  </a:gs>
                </a:gsLst>
                <a:lin ang="0"/>
              </a:gradFill>
              <a:prstDash val="solid"/>
              <a:round/>
            </a:ln>
          </p:spPr>
          <p:txBody>
            <a:bodyPr/>
            <a:lstStyle/>
            <a:p>
              <a:endParaRPr lang="en-US"/>
            </a:p>
          </p:txBody>
        </p:sp>
        <p:sp>
          <p:nvSpPr>
            <p:cNvPr id="7" name="TextBox 7">
              <a:extLst>
                <a:ext uri="{FF2B5EF4-FFF2-40B4-BE49-F238E27FC236}">
                  <a16:creationId xmlns:a16="http://schemas.microsoft.com/office/drawing/2014/main" id="{5994181E-8F06-A3C5-4540-673FB889E03B}"/>
                </a:ext>
              </a:extLst>
            </p:cNvPr>
            <p:cNvSpPr txBox="1"/>
            <p:nvPr/>
          </p:nvSpPr>
          <p:spPr>
            <a:xfrm>
              <a:off x="0" y="-66675"/>
              <a:ext cx="655970" cy="266903"/>
            </a:xfrm>
            <a:prstGeom prst="rect">
              <a:avLst/>
            </a:prstGeom>
          </p:spPr>
          <p:txBody>
            <a:bodyPr lIns="50800" tIns="50800" rIns="50800" bIns="50800" rtlCol="0" anchor="ctr"/>
            <a:lstStyle/>
            <a:p>
              <a:pPr algn="ctr">
                <a:lnSpc>
                  <a:spcPts val="2800"/>
                </a:lnSpc>
              </a:pPr>
              <a:endParaRPr/>
            </a:p>
          </p:txBody>
        </p:sp>
      </p:grpSp>
      <p:sp>
        <p:nvSpPr>
          <p:cNvPr id="10" name="TextBox 10">
            <a:extLst>
              <a:ext uri="{FF2B5EF4-FFF2-40B4-BE49-F238E27FC236}">
                <a16:creationId xmlns:a16="http://schemas.microsoft.com/office/drawing/2014/main" id="{ED1A751C-B751-A3E5-0CDB-4B7D84C18996}"/>
              </a:ext>
            </a:extLst>
          </p:cNvPr>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11" name="TextBox 11">
            <a:extLst>
              <a:ext uri="{FF2B5EF4-FFF2-40B4-BE49-F238E27FC236}">
                <a16:creationId xmlns:a16="http://schemas.microsoft.com/office/drawing/2014/main" id="{6339E971-67E6-0253-2DF5-264BEBC492AB}"/>
              </a:ext>
            </a:extLst>
          </p:cNvPr>
          <p:cNvSpPr txBox="1"/>
          <p:nvPr/>
        </p:nvSpPr>
        <p:spPr>
          <a:xfrm>
            <a:off x="16781949" y="8788909"/>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7</a:t>
            </a:r>
          </a:p>
        </p:txBody>
      </p:sp>
      <p:sp>
        <p:nvSpPr>
          <p:cNvPr id="13" name="TextBox 13">
            <a:extLst>
              <a:ext uri="{FF2B5EF4-FFF2-40B4-BE49-F238E27FC236}">
                <a16:creationId xmlns:a16="http://schemas.microsoft.com/office/drawing/2014/main" id="{D7DB8B5A-54A6-05A9-0AB7-28CE6B48B4E7}"/>
              </a:ext>
            </a:extLst>
          </p:cNvPr>
          <p:cNvSpPr txBox="1"/>
          <p:nvPr/>
        </p:nvSpPr>
        <p:spPr>
          <a:xfrm>
            <a:off x="8892320" y="594237"/>
            <a:ext cx="6169734" cy="3153107"/>
          </a:xfrm>
          <a:prstGeom prst="rect">
            <a:avLst/>
          </a:prstGeom>
        </p:spPr>
        <p:txBody>
          <a:bodyPr lIns="0" tIns="0" rIns="0" bIns="0" rtlCol="0" anchor="t">
            <a:spAutoFit/>
          </a:bodyPr>
          <a:lstStyle/>
          <a:p>
            <a:pPr algn="l">
              <a:lnSpc>
                <a:spcPts val="856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Theme Analysis: Challenges with AI Usages in the Hospitality Sector</a:t>
            </a:r>
          </a:p>
        </p:txBody>
      </p:sp>
      <p:sp>
        <p:nvSpPr>
          <p:cNvPr id="14" name="TextBox 14">
            <a:extLst>
              <a:ext uri="{FF2B5EF4-FFF2-40B4-BE49-F238E27FC236}">
                <a16:creationId xmlns:a16="http://schemas.microsoft.com/office/drawing/2014/main" id="{F75900C6-CE95-E29B-2828-0D04E755038A}"/>
              </a:ext>
            </a:extLst>
          </p:cNvPr>
          <p:cNvSpPr txBox="1"/>
          <p:nvPr/>
        </p:nvSpPr>
        <p:spPr>
          <a:xfrm>
            <a:off x="8841448" y="4072618"/>
            <a:ext cx="8113512" cy="4335289"/>
          </a:xfrm>
          <a:prstGeom prst="rect">
            <a:avLst/>
          </a:prstGeom>
        </p:spPr>
        <p:txBody>
          <a:bodyPr lIns="0" tIns="0" rIns="0" bIns="0" rtlCol="0" anchor="t">
            <a:spAutoFit/>
          </a:bodyPr>
          <a:lstStyle/>
          <a:p>
            <a:pPr marL="342900" indent="-342900" algn="just">
              <a:lnSpc>
                <a:spcPts val="34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high initial expense level of AI setup is a major problem for hotels and restaurants to implement artificial intelligence in their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organisations</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Buhalis</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and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Moldavska</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2022).</a:t>
            </a:r>
          </a:p>
          <a:p>
            <a:pPr marL="342900" indent="-342900" algn="just">
              <a:lnSpc>
                <a:spcPts val="34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Data privacy challenge is another major problem that is increasing in the hospitality sector after the popularity of AI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utilisation</a:t>
            </a:r>
            <a:endParaRPr lang="en-US" sz="2800" dirty="0">
              <a:solidFill>
                <a:srgbClr val="FFFFFF"/>
              </a:solidFill>
              <a:latin typeface="Times New Roman" panose="02020603050405020304" pitchFamily="18" charset="0"/>
              <a:ea typeface="Poppins"/>
              <a:cs typeface="Times New Roman" panose="02020603050405020304" pitchFamily="18" charset="0"/>
              <a:sym typeface="Poppins"/>
            </a:endParaRPr>
          </a:p>
          <a:p>
            <a:pPr marL="342900" indent="-342900" algn="just">
              <a:lnSpc>
                <a:spcPts val="34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resistance of customers can be another problem for hotels to implement AI in every sector, especially in customer services.</a:t>
            </a:r>
          </a:p>
        </p:txBody>
      </p:sp>
      <p:sp>
        <p:nvSpPr>
          <p:cNvPr id="18" name="Freeform 18">
            <a:extLst>
              <a:ext uri="{FF2B5EF4-FFF2-40B4-BE49-F238E27FC236}">
                <a16:creationId xmlns:a16="http://schemas.microsoft.com/office/drawing/2014/main" id="{4B238F63-B8B6-B4A1-9627-45558C64412D}"/>
              </a:ext>
            </a:extLst>
          </p:cNvPr>
          <p:cNvSpPr/>
          <p:nvPr/>
        </p:nvSpPr>
        <p:spPr>
          <a:xfrm>
            <a:off x="11876220" y="7322915"/>
            <a:ext cx="2232546" cy="2232546"/>
          </a:xfrm>
          <a:custGeom>
            <a:avLst/>
            <a:gdLst/>
            <a:ahLst/>
            <a:cxnLst/>
            <a:rect l="l" t="t" r="r" b="b"/>
            <a:pathLst>
              <a:path w="2232546" h="2232546">
                <a:moveTo>
                  <a:pt x="0" y="0"/>
                </a:moveTo>
                <a:lnTo>
                  <a:pt x="2232546" y="0"/>
                </a:lnTo>
                <a:lnTo>
                  <a:pt x="2232546" y="2232546"/>
                </a:lnTo>
                <a:lnTo>
                  <a:pt x="0" y="22325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9" name="Freeform 19">
            <a:extLst>
              <a:ext uri="{FF2B5EF4-FFF2-40B4-BE49-F238E27FC236}">
                <a16:creationId xmlns:a16="http://schemas.microsoft.com/office/drawing/2014/main" id="{F3821D6B-6F6B-51F0-6193-03104B26314B}"/>
              </a:ext>
            </a:extLst>
          </p:cNvPr>
          <p:cNvSpPr/>
          <p:nvPr/>
        </p:nvSpPr>
        <p:spPr>
          <a:xfrm>
            <a:off x="14895984" y="2708968"/>
            <a:ext cx="994760" cy="994760"/>
          </a:xfrm>
          <a:custGeom>
            <a:avLst/>
            <a:gdLst/>
            <a:ahLst/>
            <a:cxnLst/>
            <a:rect l="l" t="t" r="r" b="b"/>
            <a:pathLst>
              <a:path w="994760" h="994760">
                <a:moveTo>
                  <a:pt x="0" y="0"/>
                </a:moveTo>
                <a:lnTo>
                  <a:pt x="994760" y="0"/>
                </a:lnTo>
                <a:lnTo>
                  <a:pt x="994760" y="994761"/>
                </a:lnTo>
                <a:lnTo>
                  <a:pt x="0" y="9947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0" name="Freeform 20">
            <a:extLst>
              <a:ext uri="{FF2B5EF4-FFF2-40B4-BE49-F238E27FC236}">
                <a16:creationId xmlns:a16="http://schemas.microsoft.com/office/drawing/2014/main" id="{860CC4FA-ACD3-D80D-52FB-890C257A8F7D}"/>
              </a:ext>
            </a:extLst>
          </p:cNvPr>
          <p:cNvSpPr/>
          <p:nvPr/>
        </p:nvSpPr>
        <p:spPr>
          <a:xfrm>
            <a:off x="6055419" y="2708968"/>
            <a:ext cx="540358" cy="540358"/>
          </a:xfrm>
          <a:custGeom>
            <a:avLst/>
            <a:gdLst/>
            <a:ahLst/>
            <a:cxnLst/>
            <a:rect l="l" t="t" r="r" b="b"/>
            <a:pathLst>
              <a:path w="540358" h="540358">
                <a:moveTo>
                  <a:pt x="0" y="0"/>
                </a:moveTo>
                <a:lnTo>
                  <a:pt x="540357" y="0"/>
                </a:lnTo>
                <a:lnTo>
                  <a:pt x="540357" y="540358"/>
                </a:lnTo>
                <a:lnTo>
                  <a:pt x="0" y="5403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8" name="Freeform 28">
            <a:extLst>
              <a:ext uri="{FF2B5EF4-FFF2-40B4-BE49-F238E27FC236}">
                <a16:creationId xmlns:a16="http://schemas.microsoft.com/office/drawing/2014/main" id="{B714A71D-2052-F472-50B8-6BC1165CD44D}"/>
              </a:ext>
            </a:extLst>
          </p:cNvPr>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16" name="Group 16">
            <a:extLst>
              <a:ext uri="{FF2B5EF4-FFF2-40B4-BE49-F238E27FC236}">
                <a16:creationId xmlns:a16="http://schemas.microsoft.com/office/drawing/2014/main" id="{8634E561-9976-53AF-F4CE-ECEE94D44AA1}"/>
              </a:ext>
            </a:extLst>
          </p:cNvPr>
          <p:cNvGrpSpPr/>
          <p:nvPr/>
        </p:nvGrpSpPr>
        <p:grpSpPr>
          <a:xfrm>
            <a:off x="15819683" y="1567321"/>
            <a:ext cx="2150332" cy="1593129"/>
            <a:chOff x="0" y="0"/>
            <a:chExt cx="3175000" cy="6350000"/>
          </a:xfrm>
        </p:grpSpPr>
        <p:sp>
          <p:nvSpPr>
            <p:cNvPr id="17" name="Freeform 17">
              <a:extLst>
                <a:ext uri="{FF2B5EF4-FFF2-40B4-BE49-F238E27FC236}">
                  <a16:creationId xmlns:a16="http://schemas.microsoft.com/office/drawing/2014/main" id="{DE14A075-97DB-669D-4666-820496CEE9D4}"/>
                </a:ext>
              </a:extLst>
            </p:cNvPr>
            <p:cNvSpPr/>
            <p:nvPr/>
          </p:nvSpPr>
          <p:spPr>
            <a:xfrm>
              <a:off x="0" y="0"/>
              <a:ext cx="3175000" cy="6350000"/>
            </a:xfrm>
            <a:custGeom>
              <a:avLst/>
              <a:gdLst/>
              <a:ahLst/>
              <a:cxnLst/>
              <a:rect l="l" t="t" r="r" b="b"/>
              <a:pathLst>
                <a:path w="3175000" h="6350000">
                  <a:moveTo>
                    <a:pt x="2667000" y="6350000"/>
                  </a:moveTo>
                  <a:lnTo>
                    <a:pt x="508000" y="6350000"/>
                  </a:lnTo>
                  <a:cubicBezTo>
                    <a:pt x="227330" y="6350000"/>
                    <a:pt x="0" y="6122670"/>
                    <a:pt x="0" y="5842000"/>
                  </a:cubicBezTo>
                  <a:lnTo>
                    <a:pt x="0" y="508000"/>
                  </a:lnTo>
                  <a:cubicBezTo>
                    <a:pt x="0" y="227330"/>
                    <a:pt x="227330" y="0"/>
                    <a:pt x="508000" y="0"/>
                  </a:cubicBezTo>
                  <a:lnTo>
                    <a:pt x="2667000" y="0"/>
                  </a:lnTo>
                  <a:cubicBezTo>
                    <a:pt x="2947670" y="0"/>
                    <a:pt x="3175000" y="227330"/>
                    <a:pt x="3175000" y="508000"/>
                  </a:cubicBezTo>
                  <a:lnTo>
                    <a:pt x="3175000" y="5842000"/>
                  </a:lnTo>
                  <a:cubicBezTo>
                    <a:pt x="3175000" y="6122670"/>
                    <a:pt x="2947670" y="6350000"/>
                    <a:pt x="2667000" y="6350000"/>
                  </a:cubicBezTo>
                  <a:close/>
                </a:path>
              </a:pathLst>
            </a:custGeom>
            <a:blipFill>
              <a:blip r:embed="rId7"/>
              <a:stretch>
                <a:fillRect l="-16500" r="-16500"/>
              </a:stretch>
            </a:blipFill>
          </p:spPr>
          <p:txBody>
            <a:bodyPr/>
            <a:lstStyle/>
            <a:p>
              <a:endParaRPr lang="en-US"/>
            </a:p>
          </p:txBody>
        </p:sp>
      </p:grpSp>
      <p:sp>
        <p:nvSpPr>
          <p:cNvPr id="30" name="Freeform 30">
            <a:extLst>
              <a:ext uri="{FF2B5EF4-FFF2-40B4-BE49-F238E27FC236}">
                <a16:creationId xmlns:a16="http://schemas.microsoft.com/office/drawing/2014/main" id="{B67BE07F-568A-06DE-8D36-F22FAC308808}"/>
              </a:ext>
            </a:extLst>
          </p:cNvPr>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pic>
        <p:nvPicPr>
          <p:cNvPr id="15" name="Picture 14">
            <a:extLst>
              <a:ext uri="{FF2B5EF4-FFF2-40B4-BE49-F238E27FC236}">
                <a16:creationId xmlns:a16="http://schemas.microsoft.com/office/drawing/2014/main" id="{4D97069A-C42B-2E78-5CF6-887851DED32A}"/>
              </a:ext>
            </a:extLst>
          </p:cNvPr>
          <p:cNvPicPr>
            <a:picLocks noChangeAspect="1"/>
          </p:cNvPicPr>
          <p:nvPr/>
        </p:nvPicPr>
        <p:blipFill>
          <a:blip r:embed="rId10"/>
          <a:stretch>
            <a:fillRect/>
          </a:stretch>
        </p:blipFill>
        <p:spPr>
          <a:xfrm>
            <a:off x="12454051" y="8191969"/>
            <a:ext cx="2676817" cy="171373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9" name="TextBox 8">
            <a:extLst>
              <a:ext uri="{FF2B5EF4-FFF2-40B4-BE49-F238E27FC236}">
                <a16:creationId xmlns:a16="http://schemas.microsoft.com/office/drawing/2014/main" id="{A51F4883-D739-73B9-4131-196271CB3175}"/>
              </a:ext>
            </a:extLst>
          </p:cNvPr>
          <p:cNvSpPr txBox="1"/>
          <p:nvPr/>
        </p:nvSpPr>
        <p:spPr>
          <a:xfrm rot="10648637" flipV="1">
            <a:off x="1810865" y="1143490"/>
            <a:ext cx="5220470" cy="873572"/>
          </a:xfrm>
          <a:prstGeom prst="rect">
            <a:avLst/>
          </a:prstGeom>
          <a:noFill/>
        </p:spPr>
        <p:txBody>
          <a:bodyPr wrap="square">
            <a:spAutoFit/>
          </a:bodyPr>
          <a:lstStyle/>
          <a:p>
            <a:pPr>
              <a:lnSpc>
                <a:spcPct val="150000"/>
              </a:lnSpc>
            </a:pPr>
            <a:r>
              <a:rPr lang="en-US" sz="1800" b="1" dirty="0">
                <a:solidFill>
                  <a:srgbClr val="FFFFFF"/>
                </a:solidFill>
                <a:latin typeface="Times New Roman" panose="02020603050405020304" pitchFamily="18" charset="0"/>
                <a:ea typeface="Poppins Bold"/>
                <a:cs typeface="Times New Roman" panose="02020603050405020304" pitchFamily="18" charset="0"/>
                <a:sym typeface="Poppins Bold"/>
              </a:rPr>
              <a:t>Theme Analysis: Importance of AI in the Hospitality Sector</a:t>
            </a:r>
          </a:p>
        </p:txBody>
      </p:sp>
      <p:sp>
        <p:nvSpPr>
          <p:cNvPr id="21" name="TextBox 20">
            <a:extLst>
              <a:ext uri="{FF2B5EF4-FFF2-40B4-BE49-F238E27FC236}">
                <a16:creationId xmlns:a16="http://schemas.microsoft.com/office/drawing/2014/main" id="{0A95CD05-70EB-6ED5-CE3C-B6B224BFEAC5}"/>
              </a:ext>
            </a:extLst>
          </p:cNvPr>
          <p:cNvSpPr txBox="1"/>
          <p:nvPr/>
        </p:nvSpPr>
        <p:spPr>
          <a:xfrm>
            <a:off x="1301494" y="2590574"/>
            <a:ext cx="5617029" cy="6171690"/>
          </a:xfrm>
          <a:prstGeom prst="rect">
            <a:avLst/>
          </a:prstGeom>
          <a:noFill/>
        </p:spPr>
        <p:txBody>
          <a:bodyPr wrap="square">
            <a:spAutoFit/>
          </a:bodyPr>
          <a:lstStyle/>
          <a:p>
            <a:pPr marL="457200" marR="0" lvl="0" indent="-457200" algn="just" defTabSz="914400" rtl="0" eaLnBrk="1" fontAlgn="auto" latinLnBrk="0" hangingPunct="1">
              <a:lnSpc>
                <a:spcPts val="34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AI has the capability of </a:t>
            </a:r>
            <a:r>
              <a:rPr kumimoji="0" lang="en-US" sz="2800" b="0" i="0" u="none" strike="noStrike" kern="1200" cap="none" spc="0" normalizeH="0" baseline="0" noProof="0" dirty="0" err="1">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analysing</a:t>
            </a:r>
            <a:r>
              <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 the preferences of guests to provide them with </a:t>
            </a:r>
            <a:r>
              <a:rPr kumimoji="0" lang="en-US" sz="2800" b="0" i="0" u="none" strike="noStrike" kern="1200" cap="none" spc="0" normalizeH="0" baseline="0" noProof="0" dirty="0" err="1">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customised</a:t>
            </a:r>
            <a:r>
              <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 experiences.</a:t>
            </a:r>
          </a:p>
          <a:p>
            <a:pPr marL="457200" marR="0" lvl="0" indent="-457200" algn="just" defTabSz="914400" rtl="0" eaLnBrk="1" fontAlgn="auto" latinLnBrk="0" hangingPunct="1">
              <a:lnSpc>
                <a:spcPts val="34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Hotels converting themselves into smart hotels in order to use IoT to provide automatic room controls to their guests. </a:t>
            </a:r>
          </a:p>
          <a:p>
            <a:pPr marL="457200" marR="0" lvl="0" indent="-457200" algn="just" defTabSz="914400" rtl="0" eaLnBrk="1" fontAlgn="auto" latinLnBrk="0" hangingPunct="1">
              <a:lnSpc>
                <a:spcPts val="34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The check-in and check-out processes have become easier after the initiation of AI as face recognition technology has come which can fasten working speed (Gupta </a:t>
            </a:r>
            <a:r>
              <a:rPr kumimoji="0" lang="en-US" sz="2800" b="0" i="1" u="none" strike="noStrike" kern="1200" cap="none" spc="0" normalizeH="0" baseline="0" noProof="0" dirty="0">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et al., </a:t>
            </a:r>
            <a:r>
              <a:rPr kumimoji="0" lang="en-US" sz="2800" b="0" i="0" u="none" strike="noStrike" kern="1200" cap="none" spc="0" normalizeH="0" baseline="0" noProof="0" dirty="0">
                <a:ln>
                  <a:noFill/>
                </a:ln>
                <a:solidFill>
                  <a:srgbClr val="FFFFFF"/>
                </a:solidFill>
                <a:effectLst/>
                <a:uLnTx/>
                <a:uFillTx/>
                <a:latin typeface="Times New Roman" panose="02020603050405020304" pitchFamily="18" charset="0"/>
                <a:ea typeface="Poppins"/>
                <a:cs typeface="Times New Roman" panose="02020603050405020304" pitchFamily="18" charset="0"/>
                <a:sym typeface="Poppins"/>
              </a:rPr>
              <a:t>2023).</a:t>
            </a:r>
          </a:p>
        </p:txBody>
      </p:sp>
      <p:pic>
        <p:nvPicPr>
          <p:cNvPr id="22" name="Picture 21">
            <a:extLst>
              <a:ext uri="{FF2B5EF4-FFF2-40B4-BE49-F238E27FC236}">
                <a16:creationId xmlns:a16="http://schemas.microsoft.com/office/drawing/2014/main" id="{877FB145-29BD-DD12-F3F7-7D13FB0C4D16}"/>
              </a:ext>
            </a:extLst>
          </p:cNvPr>
          <p:cNvPicPr>
            <a:picLocks noChangeAspect="1"/>
          </p:cNvPicPr>
          <p:nvPr/>
        </p:nvPicPr>
        <p:blipFill>
          <a:blip r:embed="rId11"/>
          <a:stretch>
            <a:fillRect/>
          </a:stretch>
        </p:blipFill>
        <p:spPr>
          <a:xfrm>
            <a:off x="6138971" y="563124"/>
            <a:ext cx="2402212" cy="17137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3" name="Picture 22">
            <a:extLst>
              <a:ext uri="{FF2B5EF4-FFF2-40B4-BE49-F238E27FC236}">
                <a16:creationId xmlns:a16="http://schemas.microsoft.com/office/drawing/2014/main" id="{C29BC7CA-A77E-1F18-A0B9-1761A4CD9E30}"/>
              </a:ext>
            </a:extLst>
          </p:cNvPr>
          <p:cNvPicPr>
            <a:picLocks noChangeAspect="1"/>
          </p:cNvPicPr>
          <p:nvPr/>
        </p:nvPicPr>
        <p:blipFill>
          <a:blip r:embed="rId12"/>
          <a:stretch>
            <a:fillRect/>
          </a:stretch>
        </p:blipFill>
        <p:spPr>
          <a:xfrm flipH="1">
            <a:off x="6411781" y="8411018"/>
            <a:ext cx="2232547" cy="162058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972374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6650621" y="8762264"/>
            <a:ext cx="608679" cy="602564"/>
            <a:chOff x="0" y="0"/>
            <a:chExt cx="85797" cy="84935"/>
          </a:xfrm>
        </p:grpSpPr>
        <p:sp>
          <p:nvSpPr>
            <p:cNvPr id="3" name="Freeform 3"/>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IN" dirty="0"/>
            </a:p>
          </p:txBody>
        </p:sp>
        <p:sp>
          <p:nvSpPr>
            <p:cNvPr id="4" name="TextBox 4"/>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8" name="TextBox 8"/>
          <p:cNvSpPr txBox="1"/>
          <p:nvPr/>
        </p:nvSpPr>
        <p:spPr>
          <a:xfrm>
            <a:off x="16781949" y="8788909"/>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8</a:t>
            </a:r>
          </a:p>
        </p:txBody>
      </p:sp>
      <p:sp>
        <p:nvSpPr>
          <p:cNvPr id="12" name="TextBox 12"/>
          <p:cNvSpPr txBox="1"/>
          <p:nvPr/>
        </p:nvSpPr>
        <p:spPr>
          <a:xfrm>
            <a:off x="2041913" y="977962"/>
            <a:ext cx="8189908" cy="1736053"/>
          </a:xfrm>
          <a:prstGeom prst="rect">
            <a:avLst/>
          </a:prstGeom>
        </p:spPr>
        <p:txBody>
          <a:bodyPr wrap="square" lIns="0" tIns="0" rIns="0" bIns="0" rtlCol="0" anchor="t">
            <a:spAutoFit/>
          </a:bodyPr>
          <a:lstStyle/>
          <a:p>
            <a:pPr algn="l">
              <a:lnSpc>
                <a:spcPct val="15000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Theme Analysis: Recommendations to Improve AI Implementation</a:t>
            </a:r>
          </a:p>
        </p:txBody>
      </p:sp>
      <p:sp>
        <p:nvSpPr>
          <p:cNvPr id="13" name="TextBox 13"/>
          <p:cNvSpPr txBox="1"/>
          <p:nvPr/>
        </p:nvSpPr>
        <p:spPr>
          <a:xfrm>
            <a:off x="2041912" y="3963296"/>
            <a:ext cx="8189909" cy="1861535"/>
          </a:xfrm>
          <a:prstGeom prst="rect">
            <a:avLst/>
          </a:prstGeom>
        </p:spPr>
        <p:txBody>
          <a:bodyPr wrap="square" lIns="0" tIns="0" rIns="0" bIns="0" rtlCol="0" anchor="t">
            <a:spAutoFit/>
          </a:bodyPr>
          <a:lstStyle/>
          <a:p>
            <a:pPr algn="just">
              <a:lnSpc>
                <a:spcPct val="150000"/>
              </a:lnSpc>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inclusion of AI in any hotel or restaurant should be done in small phases to help customers adopt these AI interactions smoothly.</a:t>
            </a:r>
          </a:p>
        </p:txBody>
      </p:sp>
      <p:sp>
        <p:nvSpPr>
          <p:cNvPr id="14" name="TextBox 14"/>
          <p:cNvSpPr txBox="1"/>
          <p:nvPr/>
        </p:nvSpPr>
        <p:spPr>
          <a:xfrm>
            <a:off x="2041912" y="3442162"/>
            <a:ext cx="3680971" cy="411138"/>
          </a:xfrm>
          <a:prstGeom prst="rect">
            <a:avLst/>
          </a:prstGeom>
        </p:spPr>
        <p:txBody>
          <a:bodyPr wrap="square" lIns="0" tIns="0" rIns="0" bIns="0" rtlCol="0" anchor="t">
            <a:spAutoFit/>
          </a:bodyPr>
          <a:lstStyle/>
          <a:p>
            <a:pPr algn="just">
              <a:lnSpc>
                <a:spcPts val="3400"/>
              </a:lnSpc>
            </a:pPr>
            <a:r>
              <a:rPr lang="en-US" sz="2800" b="1" dirty="0">
                <a:solidFill>
                  <a:srgbClr val="FFFFFF"/>
                </a:solidFill>
                <a:latin typeface="Times New Roman" panose="02020603050405020304" pitchFamily="18" charset="0"/>
                <a:ea typeface="Poppins Bold"/>
                <a:cs typeface="Times New Roman" panose="02020603050405020304" pitchFamily="18" charset="0"/>
                <a:sym typeface="Poppins Bold"/>
              </a:rPr>
              <a:t>Gradual adaptation</a:t>
            </a:r>
          </a:p>
        </p:txBody>
      </p:sp>
      <p:sp>
        <p:nvSpPr>
          <p:cNvPr id="15" name="TextBox 15"/>
          <p:cNvSpPr txBox="1"/>
          <p:nvPr/>
        </p:nvSpPr>
        <p:spPr>
          <a:xfrm>
            <a:off x="2041912" y="6475131"/>
            <a:ext cx="8189908" cy="3154197"/>
          </a:xfrm>
          <a:prstGeom prst="rect">
            <a:avLst/>
          </a:prstGeom>
        </p:spPr>
        <p:txBody>
          <a:bodyPr wrap="square" lIns="0" tIns="0" rIns="0" bIns="0" rtlCol="0" anchor="t">
            <a:spAutoFit/>
          </a:bodyPr>
          <a:lstStyle/>
          <a:p>
            <a:pPr algn="just">
              <a:lnSpc>
                <a:spcPct val="150000"/>
              </a:lnSpc>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incorporation of a strong encryption system along with compliance with digital privacy regulations can be helpful for hotels to protect sensitive information such as payment information of customers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Bradić-Martinović</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2021). </a:t>
            </a:r>
          </a:p>
        </p:txBody>
      </p:sp>
      <p:sp>
        <p:nvSpPr>
          <p:cNvPr id="16" name="TextBox 16"/>
          <p:cNvSpPr txBox="1"/>
          <p:nvPr/>
        </p:nvSpPr>
        <p:spPr>
          <a:xfrm>
            <a:off x="2041912" y="5944412"/>
            <a:ext cx="6962757" cy="411138"/>
          </a:xfrm>
          <a:prstGeom prst="rect">
            <a:avLst/>
          </a:prstGeom>
        </p:spPr>
        <p:txBody>
          <a:bodyPr wrap="square" lIns="0" tIns="0" rIns="0" bIns="0" rtlCol="0" anchor="t">
            <a:spAutoFit/>
          </a:bodyPr>
          <a:lstStyle/>
          <a:p>
            <a:pPr algn="just">
              <a:lnSpc>
                <a:spcPts val="3400"/>
              </a:lnSpc>
            </a:pPr>
            <a:r>
              <a:rPr lang="en-US" sz="2800" b="1" dirty="0">
                <a:solidFill>
                  <a:srgbClr val="FFFFFF"/>
                </a:solidFill>
                <a:latin typeface="Times New Roman" panose="02020603050405020304" pitchFamily="18" charset="0"/>
                <a:ea typeface="Poppins Bold"/>
                <a:cs typeface="Times New Roman" panose="02020603050405020304" pitchFamily="18" charset="0"/>
                <a:sym typeface="Poppins Bold"/>
              </a:rPr>
              <a:t>Robust security implementation</a:t>
            </a:r>
          </a:p>
        </p:txBody>
      </p:sp>
      <p:sp>
        <p:nvSpPr>
          <p:cNvPr id="17" name="Freeform 17"/>
          <p:cNvSpPr/>
          <p:nvPr/>
        </p:nvSpPr>
        <p:spPr>
          <a:xfrm>
            <a:off x="6136866" y="9154776"/>
            <a:ext cx="1702382" cy="1702382"/>
          </a:xfrm>
          <a:custGeom>
            <a:avLst/>
            <a:gdLst/>
            <a:ahLst/>
            <a:cxnLst/>
            <a:rect l="l" t="t" r="r" b="b"/>
            <a:pathLst>
              <a:path w="1702382" h="1702382">
                <a:moveTo>
                  <a:pt x="0" y="0"/>
                </a:moveTo>
                <a:lnTo>
                  <a:pt x="1702382" y="0"/>
                </a:lnTo>
                <a:lnTo>
                  <a:pt x="1702382" y="1702382"/>
                </a:lnTo>
                <a:lnTo>
                  <a:pt x="0" y="170238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8" name="Freeform 18"/>
          <p:cNvSpPr/>
          <p:nvPr/>
        </p:nvSpPr>
        <p:spPr>
          <a:xfrm>
            <a:off x="16630591" y="2298609"/>
            <a:ext cx="994760" cy="994760"/>
          </a:xfrm>
          <a:custGeom>
            <a:avLst/>
            <a:gdLst/>
            <a:ahLst/>
            <a:cxnLst/>
            <a:rect l="l" t="t" r="r" b="b"/>
            <a:pathLst>
              <a:path w="994760" h="994760">
                <a:moveTo>
                  <a:pt x="0" y="0"/>
                </a:moveTo>
                <a:lnTo>
                  <a:pt x="994761" y="0"/>
                </a:lnTo>
                <a:lnTo>
                  <a:pt x="994761" y="994760"/>
                </a:lnTo>
                <a:lnTo>
                  <a:pt x="0" y="9947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9" name="Freeform 19"/>
          <p:cNvSpPr/>
          <p:nvPr/>
        </p:nvSpPr>
        <p:spPr>
          <a:xfrm>
            <a:off x="9180652" y="3106117"/>
            <a:ext cx="540358" cy="540358"/>
          </a:xfrm>
          <a:custGeom>
            <a:avLst/>
            <a:gdLst/>
            <a:ahLst/>
            <a:cxnLst/>
            <a:rect l="l" t="t" r="r" b="b"/>
            <a:pathLst>
              <a:path w="540358" h="540358">
                <a:moveTo>
                  <a:pt x="0" y="0"/>
                </a:moveTo>
                <a:lnTo>
                  <a:pt x="540358" y="0"/>
                </a:lnTo>
                <a:lnTo>
                  <a:pt x="540358" y="540358"/>
                </a:lnTo>
                <a:lnTo>
                  <a:pt x="0" y="5403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7" name="Freeform 27"/>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9" name="Freeform 29"/>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pic>
        <p:nvPicPr>
          <p:cNvPr id="36" name="Picture 35">
            <a:extLst>
              <a:ext uri="{FF2B5EF4-FFF2-40B4-BE49-F238E27FC236}">
                <a16:creationId xmlns:a16="http://schemas.microsoft.com/office/drawing/2014/main" id="{CB925642-503E-6B85-351F-CC306702655C}"/>
              </a:ext>
            </a:extLst>
          </p:cNvPr>
          <p:cNvPicPr>
            <a:picLocks noChangeAspect="1"/>
          </p:cNvPicPr>
          <p:nvPr/>
        </p:nvPicPr>
        <p:blipFill>
          <a:blip r:embed="rId9"/>
          <a:stretch>
            <a:fillRect/>
          </a:stretch>
        </p:blipFill>
        <p:spPr>
          <a:xfrm>
            <a:off x="11278055" y="2795989"/>
            <a:ext cx="5372566" cy="492294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6650621" y="8762264"/>
            <a:ext cx="608679" cy="602564"/>
            <a:chOff x="0" y="0"/>
            <a:chExt cx="85797" cy="84935"/>
          </a:xfrm>
        </p:grpSpPr>
        <p:sp>
          <p:nvSpPr>
            <p:cNvPr id="3" name="Freeform 3"/>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4" name="TextBox 4"/>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9" name="TextBox 9"/>
          <p:cNvSpPr txBox="1"/>
          <p:nvPr/>
        </p:nvSpPr>
        <p:spPr>
          <a:xfrm>
            <a:off x="16781949" y="8788909"/>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9</a:t>
            </a:r>
          </a:p>
        </p:txBody>
      </p:sp>
      <p:sp>
        <p:nvSpPr>
          <p:cNvPr id="11" name="TextBox 11"/>
          <p:cNvSpPr txBox="1"/>
          <p:nvPr/>
        </p:nvSpPr>
        <p:spPr>
          <a:xfrm>
            <a:off x="7969224" y="1406544"/>
            <a:ext cx="7102087" cy="1736053"/>
          </a:xfrm>
          <a:prstGeom prst="rect">
            <a:avLst/>
          </a:prstGeom>
        </p:spPr>
        <p:txBody>
          <a:bodyPr lIns="0" tIns="0" rIns="0" bIns="0" rtlCol="0" anchor="t">
            <a:spAutoFit/>
          </a:bodyPr>
          <a:lstStyle/>
          <a:p>
            <a:pPr algn="l">
              <a:lnSpc>
                <a:spcPct val="15000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 Theoretical Framework Analysis</a:t>
            </a:r>
          </a:p>
        </p:txBody>
      </p:sp>
      <p:grpSp>
        <p:nvGrpSpPr>
          <p:cNvPr id="15" name="Group 15"/>
          <p:cNvGrpSpPr/>
          <p:nvPr/>
        </p:nvGrpSpPr>
        <p:grpSpPr>
          <a:xfrm>
            <a:off x="15388984" y="8716384"/>
            <a:ext cx="2274686" cy="694324"/>
            <a:chOff x="0" y="0"/>
            <a:chExt cx="655970" cy="200228"/>
          </a:xfrm>
        </p:grpSpPr>
        <p:sp>
          <p:nvSpPr>
            <p:cNvPr id="16" name="Freeform 16"/>
            <p:cNvSpPr/>
            <p:nvPr/>
          </p:nvSpPr>
          <p:spPr>
            <a:xfrm>
              <a:off x="0" y="0"/>
              <a:ext cx="655970" cy="200228"/>
            </a:xfrm>
            <a:custGeom>
              <a:avLst/>
              <a:gdLst/>
              <a:ahLst/>
              <a:cxnLst/>
              <a:rect l="l" t="t" r="r" b="b"/>
              <a:pathLst>
                <a:path w="655970" h="200228">
                  <a:moveTo>
                    <a:pt x="100114" y="0"/>
                  </a:moveTo>
                  <a:lnTo>
                    <a:pt x="555856" y="0"/>
                  </a:lnTo>
                  <a:cubicBezTo>
                    <a:pt x="611148" y="0"/>
                    <a:pt x="655970" y="44823"/>
                    <a:pt x="655970" y="100114"/>
                  </a:cubicBezTo>
                  <a:lnTo>
                    <a:pt x="655970" y="100114"/>
                  </a:lnTo>
                  <a:cubicBezTo>
                    <a:pt x="655970" y="126666"/>
                    <a:pt x="645422" y="152130"/>
                    <a:pt x="626647" y="170905"/>
                  </a:cubicBezTo>
                  <a:cubicBezTo>
                    <a:pt x="607872" y="189680"/>
                    <a:pt x="582408" y="200228"/>
                    <a:pt x="555856"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gradFill>
                <a:gsLst>
                  <a:gs pos="0">
                    <a:srgbClr val="164876">
                      <a:alpha val="100000"/>
                    </a:srgbClr>
                  </a:gs>
                  <a:gs pos="100000">
                    <a:srgbClr val="3099FA">
                      <a:alpha val="100000"/>
                    </a:srgbClr>
                  </a:gs>
                </a:gsLst>
                <a:lin ang="0"/>
              </a:gradFill>
              <a:prstDash val="solid"/>
              <a:round/>
            </a:ln>
          </p:spPr>
          <p:txBody>
            <a:bodyPr/>
            <a:lstStyle/>
            <a:p>
              <a:endParaRPr lang="en-US"/>
            </a:p>
          </p:txBody>
        </p:sp>
        <p:sp>
          <p:nvSpPr>
            <p:cNvPr id="17" name="TextBox 17"/>
            <p:cNvSpPr txBox="1"/>
            <p:nvPr/>
          </p:nvSpPr>
          <p:spPr>
            <a:xfrm>
              <a:off x="0" y="-66675"/>
              <a:ext cx="655970" cy="266903"/>
            </a:xfrm>
            <a:prstGeom prst="rect">
              <a:avLst/>
            </a:prstGeom>
          </p:spPr>
          <p:txBody>
            <a:bodyPr lIns="50800" tIns="50800" rIns="50800" bIns="50800" rtlCol="0" anchor="ctr"/>
            <a:lstStyle/>
            <a:p>
              <a:pPr algn="ctr">
                <a:lnSpc>
                  <a:spcPts val="2800"/>
                </a:lnSpc>
              </a:pPr>
              <a:endParaRPr/>
            </a:p>
          </p:txBody>
        </p:sp>
      </p:grpSp>
      <p:sp>
        <p:nvSpPr>
          <p:cNvPr id="20" name="Freeform 20"/>
          <p:cNvSpPr/>
          <p:nvPr/>
        </p:nvSpPr>
        <p:spPr>
          <a:xfrm>
            <a:off x="12849406" y="7368904"/>
            <a:ext cx="2232546" cy="2232546"/>
          </a:xfrm>
          <a:custGeom>
            <a:avLst/>
            <a:gdLst/>
            <a:ahLst/>
            <a:cxnLst/>
            <a:rect l="l" t="t" r="r" b="b"/>
            <a:pathLst>
              <a:path w="2232546" h="2232546">
                <a:moveTo>
                  <a:pt x="0" y="0"/>
                </a:moveTo>
                <a:lnTo>
                  <a:pt x="2232546" y="0"/>
                </a:lnTo>
                <a:lnTo>
                  <a:pt x="2232546" y="2232546"/>
                </a:lnTo>
                <a:lnTo>
                  <a:pt x="0" y="22325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dirty="0"/>
          </a:p>
        </p:txBody>
      </p:sp>
      <p:sp>
        <p:nvSpPr>
          <p:cNvPr id="21" name="Freeform 21"/>
          <p:cNvSpPr/>
          <p:nvPr/>
        </p:nvSpPr>
        <p:spPr>
          <a:xfrm>
            <a:off x="14895984" y="2708968"/>
            <a:ext cx="994760" cy="994760"/>
          </a:xfrm>
          <a:custGeom>
            <a:avLst/>
            <a:gdLst/>
            <a:ahLst/>
            <a:cxnLst/>
            <a:rect l="l" t="t" r="r" b="b"/>
            <a:pathLst>
              <a:path w="994760" h="994760">
                <a:moveTo>
                  <a:pt x="0" y="0"/>
                </a:moveTo>
                <a:lnTo>
                  <a:pt x="994760" y="0"/>
                </a:lnTo>
                <a:lnTo>
                  <a:pt x="994760" y="994761"/>
                </a:lnTo>
                <a:lnTo>
                  <a:pt x="0" y="9947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2" name="Freeform 22"/>
          <p:cNvSpPr/>
          <p:nvPr/>
        </p:nvSpPr>
        <p:spPr>
          <a:xfrm>
            <a:off x="1466287" y="7816460"/>
            <a:ext cx="540358" cy="540358"/>
          </a:xfrm>
          <a:custGeom>
            <a:avLst/>
            <a:gdLst/>
            <a:ahLst/>
            <a:cxnLst/>
            <a:rect l="l" t="t" r="r" b="b"/>
            <a:pathLst>
              <a:path w="540358" h="540358">
                <a:moveTo>
                  <a:pt x="0" y="0"/>
                </a:moveTo>
                <a:lnTo>
                  <a:pt x="540358" y="0"/>
                </a:lnTo>
                <a:lnTo>
                  <a:pt x="540358" y="540358"/>
                </a:lnTo>
                <a:lnTo>
                  <a:pt x="0" y="5403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0" name="Freeform 30"/>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2" name="Freeform 32"/>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pic>
        <p:nvPicPr>
          <p:cNvPr id="19" name="Picture 18">
            <a:extLst>
              <a:ext uri="{FF2B5EF4-FFF2-40B4-BE49-F238E27FC236}">
                <a16:creationId xmlns:a16="http://schemas.microsoft.com/office/drawing/2014/main" id="{218D3A30-67A4-0093-AE1E-52A22917EAFB}"/>
              </a:ext>
            </a:extLst>
          </p:cNvPr>
          <p:cNvPicPr>
            <a:picLocks noChangeAspect="1"/>
          </p:cNvPicPr>
          <p:nvPr/>
        </p:nvPicPr>
        <p:blipFill>
          <a:blip r:embed="rId9"/>
          <a:stretch>
            <a:fillRect/>
          </a:stretch>
        </p:blipFill>
        <p:spPr>
          <a:xfrm>
            <a:off x="902448" y="3423040"/>
            <a:ext cx="6725763" cy="4276806"/>
          </a:xfrm>
          <a:prstGeom prst="rect">
            <a:avLst/>
          </a:prstGeom>
          <a:ln w="228600" cap="sq" cmpd="thickThin">
            <a:solidFill>
              <a:srgbClr val="000000"/>
            </a:solidFill>
            <a:prstDash val="solid"/>
            <a:miter lim="800000"/>
          </a:ln>
          <a:effectLst>
            <a:innerShdw blurRad="76200">
              <a:srgbClr val="000000"/>
            </a:innerShdw>
          </a:effectLst>
        </p:spPr>
      </p:pic>
      <p:graphicFrame>
        <p:nvGraphicFramePr>
          <p:cNvPr id="34" name="TextBox 18">
            <a:extLst>
              <a:ext uri="{FF2B5EF4-FFF2-40B4-BE49-F238E27FC236}">
                <a16:creationId xmlns:a16="http://schemas.microsoft.com/office/drawing/2014/main" id="{CA0EFF3D-A96B-66D5-0C23-3A8A64434A4B}"/>
              </a:ext>
            </a:extLst>
          </p:cNvPr>
          <p:cNvGraphicFramePr/>
          <p:nvPr>
            <p:extLst>
              <p:ext uri="{D42A27DB-BD31-4B8C-83A1-F6EECF244321}">
                <p14:modId xmlns:p14="http://schemas.microsoft.com/office/powerpoint/2010/main" val="313651665"/>
              </p:ext>
            </p:extLst>
          </p:nvPr>
        </p:nvGraphicFramePr>
        <p:xfrm>
          <a:off x="7906291" y="3355726"/>
          <a:ext cx="8113512" cy="509318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6650621" y="8762264"/>
            <a:ext cx="608679" cy="602564"/>
            <a:chOff x="0" y="0"/>
            <a:chExt cx="85797" cy="84935"/>
          </a:xfrm>
        </p:grpSpPr>
        <p:sp>
          <p:nvSpPr>
            <p:cNvPr id="3" name="Freeform 3"/>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4" name="TextBox 4"/>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05929" y="3152323"/>
            <a:ext cx="11747071" cy="6742669"/>
            <a:chOff x="0" y="0"/>
            <a:chExt cx="1590676" cy="374635"/>
          </a:xfrm>
        </p:grpSpPr>
        <p:sp>
          <p:nvSpPr>
            <p:cNvPr id="8" name="Freeform 8"/>
            <p:cNvSpPr/>
            <p:nvPr/>
          </p:nvSpPr>
          <p:spPr>
            <a:xfrm>
              <a:off x="0" y="0"/>
              <a:ext cx="1590676" cy="374635"/>
            </a:xfrm>
            <a:custGeom>
              <a:avLst/>
              <a:gdLst/>
              <a:ahLst/>
              <a:cxnLst/>
              <a:rect l="l" t="t" r="r" b="b"/>
              <a:pathLst>
                <a:path w="1590676" h="374635">
                  <a:moveTo>
                    <a:pt x="50081" y="0"/>
                  </a:moveTo>
                  <a:lnTo>
                    <a:pt x="1540595" y="0"/>
                  </a:lnTo>
                  <a:cubicBezTo>
                    <a:pt x="1553878" y="0"/>
                    <a:pt x="1566616" y="5276"/>
                    <a:pt x="1576008" y="14668"/>
                  </a:cubicBezTo>
                  <a:cubicBezTo>
                    <a:pt x="1585400" y="24060"/>
                    <a:pt x="1590676" y="36799"/>
                    <a:pt x="1590676" y="50081"/>
                  </a:cubicBezTo>
                  <a:lnTo>
                    <a:pt x="1590676" y="324554"/>
                  </a:lnTo>
                  <a:cubicBezTo>
                    <a:pt x="1590676" y="352213"/>
                    <a:pt x="1568254" y="374635"/>
                    <a:pt x="1540595" y="374635"/>
                  </a:cubicBezTo>
                  <a:lnTo>
                    <a:pt x="50081" y="374635"/>
                  </a:lnTo>
                  <a:cubicBezTo>
                    <a:pt x="36799" y="374635"/>
                    <a:pt x="24060" y="369359"/>
                    <a:pt x="14668" y="359967"/>
                  </a:cubicBezTo>
                  <a:cubicBezTo>
                    <a:pt x="5276" y="350575"/>
                    <a:pt x="0" y="337837"/>
                    <a:pt x="0" y="324554"/>
                  </a:cubicBezTo>
                  <a:lnTo>
                    <a:pt x="0" y="50081"/>
                  </a:lnTo>
                  <a:cubicBezTo>
                    <a:pt x="0" y="36799"/>
                    <a:pt x="5276" y="24060"/>
                    <a:pt x="14668" y="14668"/>
                  </a:cubicBezTo>
                  <a:cubicBezTo>
                    <a:pt x="24060" y="5276"/>
                    <a:pt x="36799" y="0"/>
                    <a:pt x="50081" y="0"/>
                  </a:cubicBezTo>
                  <a:close/>
                </a:path>
              </a:pathLst>
            </a:custGeom>
            <a:gradFill rotWithShape="1">
              <a:gsLst>
                <a:gs pos="0">
                  <a:srgbClr val="164876">
                    <a:alpha val="30000"/>
                  </a:srgbClr>
                </a:gs>
                <a:gs pos="100000">
                  <a:srgbClr val="3099FA">
                    <a:alpha val="30000"/>
                  </a:srgbClr>
                </a:gs>
              </a:gsLst>
              <a:lin ang="0"/>
            </a:gradFill>
            <a:ln w="38100" cap="rnd">
              <a:solidFill>
                <a:srgbClr val="FFFFFF">
                  <a:alpha val="29804"/>
                </a:srgbClr>
              </a:solidFill>
              <a:prstDash val="solid"/>
              <a:round/>
            </a:ln>
          </p:spPr>
          <p:txBody>
            <a:bodyPr/>
            <a:lstStyle/>
            <a:p>
              <a:endParaRPr lang="en-US"/>
            </a:p>
          </p:txBody>
        </p:sp>
        <p:sp>
          <p:nvSpPr>
            <p:cNvPr id="9" name="TextBox 9"/>
            <p:cNvSpPr txBox="1"/>
            <p:nvPr/>
          </p:nvSpPr>
          <p:spPr>
            <a:xfrm>
              <a:off x="0" y="-38100"/>
              <a:ext cx="1590676" cy="412735"/>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11" name="TextBox 11"/>
          <p:cNvSpPr txBox="1"/>
          <p:nvPr/>
        </p:nvSpPr>
        <p:spPr>
          <a:xfrm>
            <a:off x="16781949" y="8788909"/>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10</a:t>
            </a:r>
          </a:p>
        </p:txBody>
      </p:sp>
      <p:sp>
        <p:nvSpPr>
          <p:cNvPr id="13" name="TextBox 13"/>
          <p:cNvSpPr txBox="1"/>
          <p:nvPr/>
        </p:nvSpPr>
        <p:spPr>
          <a:xfrm>
            <a:off x="944244" y="1088508"/>
            <a:ext cx="10603407" cy="1736053"/>
          </a:xfrm>
          <a:prstGeom prst="rect">
            <a:avLst/>
          </a:prstGeom>
        </p:spPr>
        <p:txBody>
          <a:bodyPr wrap="square" lIns="0" tIns="0" rIns="0" bIns="0" rtlCol="0" anchor="t">
            <a:spAutoFit/>
          </a:bodyPr>
          <a:lstStyle/>
          <a:p>
            <a:pPr algn="l">
              <a:lnSpc>
                <a:spcPct val="15000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PESTLE Analysis to Observe AI in the Hotels and Hospitality</a:t>
            </a:r>
          </a:p>
        </p:txBody>
      </p:sp>
      <p:sp>
        <p:nvSpPr>
          <p:cNvPr id="14" name="TextBox 14"/>
          <p:cNvSpPr txBox="1"/>
          <p:nvPr/>
        </p:nvSpPr>
        <p:spPr>
          <a:xfrm>
            <a:off x="775402" y="3477374"/>
            <a:ext cx="10945489" cy="7032181"/>
          </a:xfrm>
          <a:prstGeom prst="rect">
            <a:avLst/>
          </a:prstGeom>
        </p:spPr>
        <p:txBody>
          <a:bodyPr wrap="square" lIns="0" tIns="0" rIns="0" bIns="0" rtlCol="0" anchor="t">
            <a:spAutoFit/>
          </a:bodyPr>
          <a:lstStyle/>
          <a:p>
            <a:pPr algn="just">
              <a:lnSpc>
                <a:spcPct val="150000"/>
              </a:lnSpc>
            </a:pPr>
            <a:r>
              <a:rPr lang="en-US" sz="2800" b="1" dirty="0">
                <a:solidFill>
                  <a:srgbClr val="FFFFFF"/>
                </a:solidFill>
                <a:latin typeface="Times New Roman" panose="02020603050405020304" pitchFamily="18" charset="0"/>
                <a:ea typeface="Poppins"/>
                <a:cs typeface="Times New Roman" panose="02020603050405020304" pitchFamily="18" charset="0"/>
                <a:sym typeface="Poppins"/>
              </a:rPr>
              <a:t>Political</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AI guidelines and policies impact the implementation process and levels of AI-driven machines and software in the hospitality sector (Soares et al., 2021).</a:t>
            </a:r>
          </a:p>
          <a:p>
            <a:pPr algn="just">
              <a:lnSpc>
                <a:spcPct val="150000"/>
              </a:lnSpc>
            </a:pPr>
            <a:r>
              <a:rPr lang="en-US" sz="2800" b="1" dirty="0">
                <a:solidFill>
                  <a:srgbClr val="FFFFFF"/>
                </a:solidFill>
                <a:latin typeface="Times New Roman" panose="02020603050405020304" pitchFamily="18" charset="0"/>
                <a:ea typeface="Poppins"/>
                <a:cs typeface="Times New Roman" panose="02020603050405020304" pitchFamily="18" charset="0"/>
                <a:sym typeface="Poppins"/>
              </a:rPr>
              <a:t>Economic</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AI incorporation has reduced operational costs of hotels and restaurants but in one-time investment costs. </a:t>
            </a:r>
          </a:p>
          <a:p>
            <a:pPr algn="just">
              <a:lnSpc>
                <a:spcPct val="150000"/>
              </a:lnSpc>
            </a:pPr>
            <a:r>
              <a:rPr lang="en-US" sz="2800" b="1" dirty="0">
                <a:solidFill>
                  <a:srgbClr val="FFFFFF"/>
                </a:solidFill>
                <a:latin typeface="Times New Roman" panose="02020603050405020304" pitchFamily="18" charset="0"/>
                <a:ea typeface="Poppins"/>
                <a:cs typeface="Times New Roman" panose="02020603050405020304" pitchFamily="18" charset="0"/>
                <a:sym typeface="Poppins"/>
              </a:rPr>
              <a:t>Social</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Visitors have started showing their interest in AI-driven machines and robots for services. </a:t>
            </a:r>
          </a:p>
          <a:p>
            <a:pPr algn="just">
              <a:lnSpc>
                <a:spcPct val="150000"/>
              </a:lnSpc>
            </a:pPr>
            <a:r>
              <a:rPr lang="en-US" sz="2800" b="1" dirty="0">
                <a:solidFill>
                  <a:srgbClr val="FFFFFF"/>
                </a:solidFill>
                <a:latin typeface="Times New Roman" panose="02020603050405020304" pitchFamily="18" charset="0"/>
                <a:ea typeface="Poppins"/>
                <a:cs typeface="Times New Roman" panose="02020603050405020304" pitchFamily="18" charset="0"/>
                <a:sym typeface="Poppins"/>
              </a:rPr>
              <a:t>Technological</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AI implementation increases sustainability in the hotel. </a:t>
            </a:r>
          </a:p>
          <a:p>
            <a:pPr algn="just">
              <a:lnSpc>
                <a:spcPct val="150000"/>
              </a:lnSpc>
            </a:pPr>
            <a:r>
              <a:rPr lang="en-US" sz="2800" b="1" dirty="0">
                <a:solidFill>
                  <a:srgbClr val="FFFFFF"/>
                </a:solidFill>
                <a:latin typeface="Times New Roman" panose="02020603050405020304" pitchFamily="18" charset="0"/>
                <a:ea typeface="Poppins"/>
                <a:cs typeface="Times New Roman" panose="02020603050405020304" pitchFamily="18" charset="0"/>
                <a:sym typeface="Poppins"/>
              </a:rPr>
              <a:t>Legal</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GDP policies and ethical use of AI need to be followed in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organisations</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to avoid legal challenges. </a:t>
            </a:r>
          </a:p>
          <a:p>
            <a:pPr algn="just">
              <a:lnSpc>
                <a:spcPct val="150000"/>
              </a:lnSpc>
            </a:pPr>
            <a:endParaRPr lang="en-US" sz="2800" dirty="0">
              <a:solidFill>
                <a:srgbClr val="FFFFFF"/>
              </a:solidFill>
              <a:latin typeface="Times New Roman" panose="02020603050405020304" pitchFamily="18" charset="0"/>
              <a:ea typeface="Poppins"/>
              <a:cs typeface="Times New Roman" panose="02020603050405020304" pitchFamily="18" charset="0"/>
              <a:sym typeface="Poppins"/>
            </a:endParaRPr>
          </a:p>
        </p:txBody>
      </p:sp>
      <p:sp>
        <p:nvSpPr>
          <p:cNvPr id="15" name="Freeform 15"/>
          <p:cNvSpPr/>
          <p:nvPr/>
        </p:nvSpPr>
        <p:spPr>
          <a:xfrm>
            <a:off x="6775129" y="8886790"/>
            <a:ext cx="1722485" cy="1693925"/>
          </a:xfrm>
          <a:custGeom>
            <a:avLst/>
            <a:gdLst/>
            <a:ahLst/>
            <a:cxnLst/>
            <a:rect l="l" t="t" r="r" b="b"/>
            <a:pathLst>
              <a:path w="2232546" h="2232546">
                <a:moveTo>
                  <a:pt x="0" y="0"/>
                </a:moveTo>
                <a:lnTo>
                  <a:pt x="2232546" y="0"/>
                </a:lnTo>
                <a:lnTo>
                  <a:pt x="2232546" y="2232545"/>
                </a:lnTo>
                <a:lnTo>
                  <a:pt x="0" y="22325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6" name="Freeform 16"/>
          <p:cNvSpPr/>
          <p:nvPr/>
        </p:nvSpPr>
        <p:spPr>
          <a:xfrm>
            <a:off x="603472" y="2410514"/>
            <a:ext cx="770038" cy="770038"/>
          </a:xfrm>
          <a:custGeom>
            <a:avLst/>
            <a:gdLst/>
            <a:ahLst/>
            <a:cxnLst/>
            <a:rect l="l" t="t" r="r" b="b"/>
            <a:pathLst>
              <a:path w="770038" h="770038">
                <a:moveTo>
                  <a:pt x="0" y="0"/>
                </a:moveTo>
                <a:lnTo>
                  <a:pt x="770038" y="0"/>
                </a:lnTo>
                <a:lnTo>
                  <a:pt x="770038" y="770037"/>
                </a:lnTo>
                <a:lnTo>
                  <a:pt x="0" y="7700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7" name="Freeform 17"/>
          <p:cNvSpPr/>
          <p:nvPr/>
        </p:nvSpPr>
        <p:spPr>
          <a:xfrm>
            <a:off x="8682766" y="1468662"/>
            <a:ext cx="922468" cy="1040217"/>
          </a:xfrm>
          <a:custGeom>
            <a:avLst/>
            <a:gdLst/>
            <a:ahLst/>
            <a:cxnLst/>
            <a:rect l="l" t="t" r="r" b="b"/>
            <a:pathLst>
              <a:path w="540358" h="540358">
                <a:moveTo>
                  <a:pt x="0" y="0"/>
                </a:moveTo>
                <a:lnTo>
                  <a:pt x="540358" y="0"/>
                </a:lnTo>
                <a:lnTo>
                  <a:pt x="540358" y="540357"/>
                </a:lnTo>
                <a:lnTo>
                  <a:pt x="0" y="54035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5" name="Freeform 25"/>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7" name="Freeform 27"/>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31" name="Group 15">
            <a:extLst>
              <a:ext uri="{FF2B5EF4-FFF2-40B4-BE49-F238E27FC236}">
                <a16:creationId xmlns:a16="http://schemas.microsoft.com/office/drawing/2014/main" id="{39FCA2D1-C617-7E55-CFE2-7DEE31F20891}"/>
              </a:ext>
            </a:extLst>
          </p:cNvPr>
          <p:cNvGrpSpPr/>
          <p:nvPr/>
        </p:nvGrpSpPr>
        <p:grpSpPr>
          <a:xfrm>
            <a:off x="15388984" y="8716384"/>
            <a:ext cx="2274686" cy="694324"/>
            <a:chOff x="0" y="0"/>
            <a:chExt cx="655970" cy="200228"/>
          </a:xfrm>
        </p:grpSpPr>
        <p:sp>
          <p:nvSpPr>
            <p:cNvPr id="32" name="Freeform 16">
              <a:extLst>
                <a:ext uri="{FF2B5EF4-FFF2-40B4-BE49-F238E27FC236}">
                  <a16:creationId xmlns:a16="http://schemas.microsoft.com/office/drawing/2014/main" id="{8EABF7C2-C2EE-87CD-60F2-990D4C9A54FD}"/>
                </a:ext>
              </a:extLst>
            </p:cNvPr>
            <p:cNvSpPr/>
            <p:nvPr/>
          </p:nvSpPr>
          <p:spPr>
            <a:xfrm>
              <a:off x="0" y="0"/>
              <a:ext cx="655970" cy="200228"/>
            </a:xfrm>
            <a:custGeom>
              <a:avLst/>
              <a:gdLst/>
              <a:ahLst/>
              <a:cxnLst/>
              <a:rect l="l" t="t" r="r" b="b"/>
              <a:pathLst>
                <a:path w="655970" h="200228">
                  <a:moveTo>
                    <a:pt x="100114" y="0"/>
                  </a:moveTo>
                  <a:lnTo>
                    <a:pt x="555856" y="0"/>
                  </a:lnTo>
                  <a:cubicBezTo>
                    <a:pt x="611148" y="0"/>
                    <a:pt x="655970" y="44823"/>
                    <a:pt x="655970" y="100114"/>
                  </a:cubicBezTo>
                  <a:lnTo>
                    <a:pt x="655970" y="100114"/>
                  </a:lnTo>
                  <a:cubicBezTo>
                    <a:pt x="655970" y="126666"/>
                    <a:pt x="645422" y="152130"/>
                    <a:pt x="626647" y="170905"/>
                  </a:cubicBezTo>
                  <a:cubicBezTo>
                    <a:pt x="607872" y="189680"/>
                    <a:pt x="582408" y="200228"/>
                    <a:pt x="555856"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gradFill>
                <a:gsLst>
                  <a:gs pos="0">
                    <a:srgbClr val="164876">
                      <a:alpha val="100000"/>
                    </a:srgbClr>
                  </a:gs>
                  <a:gs pos="100000">
                    <a:srgbClr val="3099FA">
                      <a:alpha val="100000"/>
                    </a:srgbClr>
                  </a:gs>
                </a:gsLst>
                <a:lin ang="0"/>
              </a:gradFill>
              <a:prstDash val="solid"/>
              <a:round/>
            </a:ln>
          </p:spPr>
          <p:txBody>
            <a:bodyPr/>
            <a:lstStyle/>
            <a:p>
              <a:endParaRPr lang="en-US"/>
            </a:p>
          </p:txBody>
        </p:sp>
        <p:sp>
          <p:nvSpPr>
            <p:cNvPr id="33" name="TextBox 17">
              <a:extLst>
                <a:ext uri="{FF2B5EF4-FFF2-40B4-BE49-F238E27FC236}">
                  <a16:creationId xmlns:a16="http://schemas.microsoft.com/office/drawing/2014/main" id="{9F824171-7164-2F3A-FB35-A046AD1D1F2E}"/>
                </a:ext>
              </a:extLst>
            </p:cNvPr>
            <p:cNvSpPr txBox="1"/>
            <p:nvPr/>
          </p:nvSpPr>
          <p:spPr>
            <a:xfrm>
              <a:off x="0" y="-66675"/>
              <a:ext cx="655970" cy="266903"/>
            </a:xfrm>
            <a:prstGeom prst="rect">
              <a:avLst/>
            </a:prstGeom>
          </p:spPr>
          <p:txBody>
            <a:bodyPr lIns="50800" tIns="50800" rIns="50800" bIns="50800" rtlCol="0" anchor="ctr"/>
            <a:lstStyle/>
            <a:p>
              <a:pPr algn="ctr">
                <a:lnSpc>
                  <a:spcPts val="2800"/>
                </a:lnSpc>
              </a:pPr>
              <a:endParaRPr/>
            </a:p>
          </p:txBody>
        </p:sp>
      </p:grpSp>
      <p:pic>
        <p:nvPicPr>
          <p:cNvPr id="18" name="Picture 17">
            <a:extLst>
              <a:ext uri="{FF2B5EF4-FFF2-40B4-BE49-F238E27FC236}">
                <a16:creationId xmlns:a16="http://schemas.microsoft.com/office/drawing/2014/main" id="{D6F1775E-11EF-1634-A942-F54D2F894111}"/>
              </a:ext>
            </a:extLst>
          </p:cNvPr>
          <p:cNvPicPr>
            <a:picLocks noChangeAspect="1"/>
          </p:cNvPicPr>
          <p:nvPr/>
        </p:nvPicPr>
        <p:blipFill>
          <a:blip r:embed="rId9"/>
          <a:stretch>
            <a:fillRect/>
          </a:stretch>
        </p:blipFill>
        <p:spPr>
          <a:xfrm>
            <a:off x="12557371" y="2410514"/>
            <a:ext cx="5014395" cy="566215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4BD3017C-235E-04AC-6BF1-FCF90769700C}"/>
              </a:ext>
            </a:extLst>
          </p:cNvPr>
          <p:cNvPicPr>
            <a:picLocks noChangeAspect="1"/>
          </p:cNvPicPr>
          <p:nvPr/>
        </p:nvPicPr>
        <p:blipFill>
          <a:blip r:embed="rId3"/>
          <a:stretch>
            <a:fillRect/>
          </a:stretch>
        </p:blipFill>
        <p:spPr>
          <a:xfrm>
            <a:off x="6174555" y="1986455"/>
            <a:ext cx="4027269" cy="6314593"/>
          </a:xfrm>
          <a:prstGeom prst="rect">
            <a:avLst/>
          </a:prstGeom>
        </p:spPr>
      </p:pic>
      <p:grpSp>
        <p:nvGrpSpPr>
          <p:cNvPr id="2" name="Group 2"/>
          <p:cNvGrpSpPr/>
          <p:nvPr/>
        </p:nvGrpSpPr>
        <p:grpSpPr>
          <a:xfrm>
            <a:off x="16590509" y="9060187"/>
            <a:ext cx="608679" cy="602564"/>
            <a:chOff x="0" y="0"/>
            <a:chExt cx="85797" cy="84935"/>
          </a:xfrm>
        </p:grpSpPr>
        <p:sp>
          <p:nvSpPr>
            <p:cNvPr id="3" name="Freeform 3"/>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4" name="TextBox 4"/>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9722573" y="2693590"/>
            <a:ext cx="608679" cy="602564"/>
            <a:chOff x="0" y="0"/>
            <a:chExt cx="85797" cy="84935"/>
          </a:xfrm>
        </p:grpSpPr>
        <p:sp>
          <p:nvSpPr>
            <p:cNvPr id="8" name="Freeform 8"/>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gradFill rotWithShape="1">
              <a:gsLst>
                <a:gs pos="0">
                  <a:srgbClr val="164876">
                    <a:alpha val="100000"/>
                  </a:srgbClr>
                </a:gs>
                <a:gs pos="100000">
                  <a:srgbClr val="3099FA">
                    <a:alpha val="100000"/>
                  </a:srgbClr>
                </a:gs>
              </a:gsLst>
              <a:lin ang="0"/>
            </a:gradFill>
            <a:ln w="9525" cap="sq">
              <a:solidFill>
                <a:srgbClr val="FFFFFF"/>
              </a:solidFill>
              <a:prstDash val="solid"/>
              <a:miter/>
            </a:ln>
          </p:spPr>
          <p:txBody>
            <a:bodyPr/>
            <a:lstStyle/>
            <a:p>
              <a:endParaRPr lang="en-US"/>
            </a:p>
          </p:txBody>
        </p:sp>
        <p:sp>
          <p:nvSpPr>
            <p:cNvPr id="9" name="TextBox 9"/>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9722573" y="6745473"/>
            <a:ext cx="608679" cy="602564"/>
            <a:chOff x="0" y="0"/>
            <a:chExt cx="85797" cy="84935"/>
          </a:xfrm>
        </p:grpSpPr>
        <p:sp>
          <p:nvSpPr>
            <p:cNvPr id="14" name="Freeform 14"/>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gradFill rotWithShape="1">
              <a:gsLst>
                <a:gs pos="0">
                  <a:srgbClr val="164876">
                    <a:alpha val="100000"/>
                  </a:srgbClr>
                </a:gs>
                <a:gs pos="100000">
                  <a:srgbClr val="3099FA">
                    <a:alpha val="100000"/>
                  </a:srgbClr>
                </a:gs>
              </a:gsLst>
              <a:lin ang="0"/>
            </a:gradFill>
            <a:ln w="9525" cap="sq">
              <a:solidFill>
                <a:srgbClr val="FFFFFF"/>
              </a:solidFill>
              <a:prstDash val="solid"/>
              <a:miter/>
            </a:ln>
          </p:spPr>
          <p:txBody>
            <a:bodyPr/>
            <a:lstStyle/>
            <a:p>
              <a:endParaRPr lang="en-US"/>
            </a:p>
          </p:txBody>
        </p:sp>
        <p:sp>
          <p:nvSpPr>
            <p:cNvPr id="15" name="TextBox 15"/>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a:off x="4902573" y="7511324"/>
            <a:ext cx="1401410" cy="1401410"/>
          </a:xfrm>
          <a:custGeom>
            <a:avLst/>
            <a:gdLst/>
            <a:ahLst/>
            <a:cxnLst/>
            <a:rect l="l" t="t" r="r" b="b"/>
            <a:pathLst>
              <a:path w="1401410" h="1401410">
                <a:moveTo>
                  <a:pt x="0" y="0"/>
                </a:moveTo>
                <a:lnTo>
                  <a:pt x="1401410" y="0"/>
                </a:lnTo>
                <a:lnTo>
                  <a:pt x="1401410" y="1401410"/>
                </a:lnTo>
                <a:lnTo>
                  <a:pt x="0" y="14014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7" name="Freeform 17"/>
          <p:cNvSpPr/>
          <p:nvPr/>
        </p:nvSpPr>
        <p:spPr>
          <a:xfrm>
            <a:off x="16385007" y="2178480"/>
            <a:ext cx="638700" cy="638700"/>
          </a:xfrm>
          <a:custGeom>
            <a:avLst/>
            <a:gdLst/>
            <a:ahLst/>
            <a:cxnLst/>
            <a:rect l="l" t="t" r="r" b="b"/>
            <a:pathLst>
              <a:path w="638700" h="638700">
                <a:moveTo>
                  <a:pt x="0" y="0"/>
                </a:moveTo>
                <a:lnTo>
                  <a:pt x="638700" y="0"/>
                </a:lnTo>
                <a:lnTo>
                  <a:pt x="638700" y="638699"/>
                </a:lnTo>
                <a:lnTo>
                  <a:pt x="0" y="63869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8" name="Freeform 18"/>
          <p:cNvSpPr/>
          <p:nvPr/>
        </p:nvSpPr>
        <p:spPr>
          <a:xfrm>
            <a:off x="488342" y="2405681"/>
            <a:ext cx="540358" cy="540358"/>
          </a:xfrm>
          <a:custGeom>
            <a:avLst/>
            <a:gdLst/>
            <a:ahLst/>
            <a:cxnLst/>
            <a:rect l="l" t="t" r="r" b="b"/>
            <a:pathLst>
              <a:path w="540358" h="540358">
                <a:moveTo>
                  <a:pt x="0" y="0"/>
                </a:moveTo>
                <a:lnTo>
                  <a:pt x="540358" y="0"/>
                </a:lnTo>
                <a:lnTo>
                  <a:pt x="540358" y="540358"/>
                </a:lnTo>
                <a:lnTo>
                  <a:pt x="0" y="5403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22" name="Group 22"/>
          <p:cNvGrpSpPr/>
          <p:nvPr/>
        </p:nvGrpSpPr>
        <p:grpSpPr>
          <a:xfrm>
            <a:off x="15458260" y="9014307"/>
            <a:ext cx="2092197" cy="694324"/>
            <a:chOff x="0" y="0"/>
            <a:chExt cx="507826" cy="200228"/>
          </a:xfrm>
        </p:grpSpPr>
        <p:sp>
          <p:nvSpPr>
            <p:cNvPr id="23" name="Freeform 23"/>
            <p:cNvSpPr/>
            <p:nvPr/>
          </p:nvSpPr>
          <p:spPr>
            <a:xfrm>
              <a:off x="0" y="0"/>
              <a:ext cx="507826" cy="200228"/>
            </a:xfrm>
            <a:custGeom>
              <a:avLst/>
              <a:gdLst/>
              <a:ahLst/>
              <a:cxnLst/>
              <a:rect l="l" t="t" r="r" b="b"/>
              <a:pathLst>
                <a:path w="507826" h="200228">
                  <a:moveTo>
                    <a:pt x="100114" y="0"/>
                  </a:moveTo>
                  <a:lnTo>
                    <a:pt x="407712" y="0"/>
                  </a:lnTo>
                  <a:cubicBezTo>
                    <a:pt x="434264" y="0"/>
                    <a:pt x="459729" y="10548"/>
                    <a:pt x="478504" y="29323"/>
                  </a:cubicBezTo>
                  <a:cubicBezTo>
                    <a:pt x="497279" y="48098"/>
                    <a:pt x="507826" y="73562"/>
                    <a:pt x="507826" y="100114"/>
                  </a:cubicBezTo>
                  <a:lnTo>
                    <a:pt x="507826" y="100114"/>
                  </a:lnTo>
                  <a:cubicBezTo>
                    <a:pt x="507826" y="155405"/>
                    <a:pt x="463004" y="200228"/>
                    <a:pt x="407712"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solidFill>
                <a:srgbClr val="FFFFFF">
                  <a:alpha val="29804"/>
                </a:srgbClr>
              </a:solidFill>
              <a:prstDash val="solid"/>
              <a:round/>
            </a:ln>
          </p:spPr>
          <p:txBody>
            <a:bodyPr/>
            <a:lstStyle/>
            <a:p>
              <a:endParaRPr lang="en-US"/>
            </a:p>
          </p:txBody>
        </p:sp>
        <p:sp>
          <p:nvSpPr>
            <p:cNvPr id="24" name="TextBox 24"/>
            <p:cNvSpPr txBox="1"/>
            <p:nvPr/>
          </p:nvSpPr>
          <p:spPr>
            <a:xfrm>
              <a:off x="0" y="-66675"/>
              <a:ext cx="507826" cy="266903"/>
            </a:xfrm>
            <a:prstGeom prst="rect">
              <a:avLst/>
            </a:prstGeom>
          </p:spPr>
          <p:txBody>
            <a:bodyPr lIns="50800" tIns="50800" rIns="50800" bIns="50800" rtlCol="0" anchor="ctr"/>
            <a:lstStyle/>
            <a:p>
              <a:pPr algn="ctr">
                <a:lnSpc>
                  <a:spcPts val="2800"/>
                </a:lnSpc>
              </a:pPr>
              <a:endParaRPr/>
            </a:p>
          </p:txBody>
        </p:sp>
      </p:grpSp>
      <p:sp>
        <p:nvSpPr>
          <p:cNvPr id="26" name="Freeform 26"/>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8" name="Freeform 28"/>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30" name="Freeform 30"/>
          <p:cNvSpPr/>
          <p:nvPr/>
        </p:nvSpPr>
        <p:spPr>
          <a:xfrm>
            <a:off x="9880651" y="2848920"/>
            <a:ext cx="292524" cy="292524"/>
          </a:xfrm>
          <a:custGeom>
            <a:avLst/>
            <a:gdLst/>
            <a:ahLst/>
            <a:cxnLst/>
            <a:rect l="l" t="t" r="r" b="b"/>
            <a:pathLst>
              <a:path w="292524" h="292524">
                <a:moveTo>
                  <a:pt x="0" y="0"/>
                </a:moveTo>
                <a:lnTo>
                  <a:pt x="292523" y="0"/>
                </a:lnTo>
                <a:lnTo>
                  <a:pt x="292523" y="292524"/>
                </a:lnTo>
                <a:lnTo>
                  <a:pt x="0" y="29252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31" name="Freeform 31"/>
          <p:cNvSpPr/>
          <p:nvPr/>
        </p:nvSpPr>
        <p:spPr>
          <a:xfrm>
            <a:off x="9893115" y="6916458"/>
            <a:ext cx="267594" cy="263215"/>
          </a:xfrm>
          <a:custGeom>
            <a:avLst/>
            <a:gdLst/>
            <a:ahLst/>
            <a:cxnLst/>
            <a:rect l="l" t="t" r="r" b="b"/>
            <a:pathLst>
              <a:path w="267594" h="263215">
                <a:moveTo>
                  <a:pt x="0" y="0"/>
                </a:moveTo>
                <a:lnTo>
                  <a:pt x="267594" y="0"/>
                </a:lnTo>
                <a:lnTo>
                  <a:pt x="267594" y="263215"/>
                </a:lnTo>
                <a:lnTo>
                  <a:pt x="0" y="26321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32" name="TextBox 32"/>
          <p:cNvSpPr txBox="1"/>
          <p:nvPr/>
        </p:nvSpPr>
        <p:spPr>
          <a:xfrm>
            <a:off x="15233194" y="9117661"/>
            <a:ext cx="1271165" cy="425450"/>
          </a:xfrm>
          <a:prstGeom prst="rect">
            <a:avLst/>
          </a:prstGeom>
        </p:spPr>
        <p:txBody>
          <a:bodyPr lIns="0" tIns="0" rIns="0" bIns="0" rtlCol="0" anchor="t">
            <a:spAutoFit/>
          </a:bodyPr>
          <a:lstStyle/>
          <a:p>
            <a:pPr algn="r">
              <a:lnSpc>
                <a:spcPts val="3400"/>
              </a:lnSpc>
            </a:pPr>
            <a:r>
              <a:rPr lang="en-US" sz="2000" dirty="0">
                <a:solidFill>
                  <a:srgbClr val="FFFFFF"/>
                </a:solidFill>
                <a:latin typeface="Poppins"/>
                <a:ea typeface="Poppins"/>
                <a:cs typeface="Poppins"/>
                <a:sym typeface="Poppins"/>
              </a:rPr>
              <a:t>Page</a:t>
            </a:r>
          </a:p>
        </p:txBody>
      </p:sp>
      <p:sp>
        <p:nvSpPr>
          <p:cNvPr id="33" name="TextBox 33"/>
          <p:cNvSpPr txBox="1"/>
          <p:nvPr/>
        </p:nvSpPr>
        <p:spPr>
          <a:xfrm>
            <a:off x="16721838" y="9104020"/>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11</a:t>
            </a:r>
          </a:p>
        </p:txBody>
      </p:sp>
      <p:sp>
        <p:nvSpPr>
          <p:cNvPr id="35" name="TextBox 35"/>
          <p:cNvSpPr txBox="1"/>
          <p:nvPr/>
        </p:nvSpPr>
        <p:spPr>
          <a:xfrm>
            <a:off x="1419804" y="2409449"/>
            <a:ext cx="5587872" cy="812723"/>
          </a:xfrm>
          <a:prstGeom prst="rect">
            <a:avLst/>
          </a:prstGeom>
        </p:spPr>
        <p:txBody>
          <a:bodyPr lIns="0" tIns="0" rIns="0" bIns="0" rtlCol="0" anchor="t">
            <a:spAutoFit/>
          </a:bodyPr>
          <a:lstStyle/>
          <a:p>
            <a:pPr algn="l">
              <a:lnSpc>
                <a:spcPct val="15000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Case Study Analysis</a:t>
            </a:r>
          </a:p>
        </p:txBody>
      </p:sp>
      <p:sp>
        <p:nvSpPr>
          <p:cNvPr id="36" name="TextBox 36"/>
          <p:cNvSpPr txBox="1"/>
          <p:nvPr/>
        </p:nvSpPr>
        <p:spPr>
          <a:xfrm>
            <a:off x="1028700" y="4287837"/>
            <a:ext cx="4920789" cy="2507866"/>
          </a:xfrm>
          <a:prstGeom prst="rect">
            <a:avLst/>
          </a:prstGeom>
        </p:spPr>
        <p:txBody>
          <a:bodyPr wrap="square" lIns="0" tIns="0" rIns="0" bIns="0" rtlCol="0" anchor="t">
            <a:spAutoFit/>
          </a:bodyPr>
          <a:lstStyle/>
          <a:p>
            <a:pPr marL="514350" indent="-51435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AI and Robotics have taken strong places in many popular hospitality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organisations</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across the globe.</a:t>
            </a:r>
          </a:p>
        </p:txBody>
      </p:sp>
      <p:sp>
        <p:nvSpPr>
          <p:cNvPr id="37" name="TextBox 37"/>
          <p:cNvSpPr txBox="1"/>
          <p:nvPr/>
        </p:nvSpPr>
        <p:spPr>
          <a:xfrm>
            <a:off x="10556318" y="3235915"/>
            <a:ext cx="5948041" cy="1861535"/>
          </a:xfrm>
          <a:prstGeom prst="rect">
            <a:avLst/>
          </a:prstGeom>
        </p:spPr>
        <p:txBody>
          <a:bodyPr lIns="0" tIns="0" rIns="0" bIns="0" rtlCol="0" anchor="t">
            <a:spAutoFit/>
          </a:bodyPr>
          <a:lstStyle/>
          <a:p>
            <a:pPr algn="just">
              <a:lnSpc>
                <a:spcPct val="150000"/>
              </a:lnSpc>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This is the first hotel in the world to use robots only in every department without taking help from humans (Wired, 2024). </a:t>
            </a:r>
          </a:p>
        </p:txBody>
      </p:sp>
      <p:sp>
        <p:nvSpPr>
          <p:cNvPr id="38" name="TextBox 38"/>
          <p:cNvSpPr txBox="1"/>
          <p:nvPr/>
        </p:nvSpPr>
        <p:spPr>
          <a:xfrm>
            <a:off x="10556317" y="2636440"/>
            <a:ext cx="4933937" cy="359073"/>
          </a:xfrm>
          <a:prstGeom prst="rect">
            <a:avLst/>
          </a:prstGeom>
        </p:spPr>
        <p:txBody>
          <a:bodyPr wrap="square" lIns="0" tIns="0" rIns="0" bIns="0" rtlCol="0" anchor="t">
            <a:spAutoFit/>
          </a:bodyPr>
          <a:lstStyle/>
          <a:p>
            <a:pPr algn="l">
              <a:lnSpc>
                <a:spcPts val="2799"/>
              </a:lnSpc>
              <a:spcBef>
                <a:spcPct val="0"/>
              </a:spcBef>
            </a:pPr>
            <a:r>
              <a:rPr lang="en-US" sz="2800" b="1" dirty="0">
                <a:solidFill>
                  <a:srgbClr val="FFFFFF"/>
                </a:solidFill>
                <a:latin typeface="Times New Roman" panose="02020603050405020304" pitchFamily="18" charset="0"/>
                <a:ea typeface="Poppins Bold"/>
                <a:cs typeface="Times New Roman" panose="02020603050405020304" pitchFamily="18" charset="0"/>
                <a:sym typeface="Poppins Bold"/>
              </a:rPr>
              <a:t>Henn-</a:t>
            </a:r>
            <a:r>
              <a:rPr lang="en-US" sz="2800" b="1" dirty="0" err="1">
                <a:solidFill>
                  <a:srgbClr val="FFFFFF"/>
                </a:solidFill>
                <a:latin typeface="Times New Roman" panose="02020603050405020304" pitchFamily="18" charset="0"/>
                <a:ea typeface="Poppins Bold"/>
                <a:cs typeface="Times New Roman" panose="02020603050405020304" pitchFamily="18" charset="0"/>
                <a:sym typeface="Poppins Bold"/>
              </a:rPr>
              <a:t>na</a:t>
            </a:r>
            <a:r>
              <a:rPr lang="en-US" sz="2800" b="1" dirty="0">
                <a:solidFill>
                  <a:srgbClr val="FFFFFF"/>
                </a:solidFill>
                <a:latin typeface="Times New Roman" panose="02020603050405020304" pitchFamily="18" charset="0"/>
                <a:ea typeface="Poppins Bold"/>
                <a:cs typeface="Times New Roman" panose="02020603050405020304" pitchFamily="18" charset="0"/>
                <a:sym typeface="Poppins Bold"/>
              </a:rPr>
              <a:t> Hotel, Japan</a:t>
            </a:r>
          </a:p>
        </p:txBody>
      </p:sp>
      <p:sp>
        <p:nvSpPr>
          <p:cNvPr id="41" name="TextBox 41"/>
          <p:cNvSpPr txBox="1"/>
          <p:nvPr/>
        </p:nvSpPr>
        <p:spPr>
          <a:xfrm>
            <a:off x="10326118" y="7365543"/>
            <a:ext cx="5948041" cy="1719189"/>
          </a:xfrm>
          <a:prstGeom prst="rect">
            <a:avLst/>
          </a:prstGeom>
        </p:spPr>
        <p:txBody>
          <a:bodyPr lIns="0" tIns="0" rIns="0" bIns="0" rtlCol="0" anchor="t">
            <a:spAutoFit/>
          </a:bodyPr>
          <a:lstStyle/>
          <a:p>
            <a:pPr algn="just">
              <a:lnSpc>
                <a:spcPts val="3400"/>
              </a:lnSpc>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Hilton has been using AI to provide a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personalised</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experience to guests using its “Hilton Connie” AI model (Forbes, 2024). </a:t>
            </a:r>
          </a:p>
        </p:txBody>
      </p:sp>
      <p:sp>
        <p:nvSpPr>
          <p:cNvPr id="42" name="TextBox 42"/>
          <p:cNvSpPr txBox="1"/>
          <p:nvPr/>
        </p:nvSpPr>
        <p:spPr>
          <a:xfrm>
            <a:off x="10556317" y="6688323"/>
            <a:ext cx="3459227" cy="568874"/>
          </a:xfrm>
          <a:prstGeom prst="rect">
            <a:avLst/>
          </a:prstGeom>
        </p:spPr>
        <p:txBody>
          <a:bodyPr wrap="square" lIns="0" tIns="0" rIns="0" bIns="0" rtlCol="0" anchor="t">
            <a:spAutoFit/>
          </a:bodyPr>
          <a:lstStyle/>
          <a:p>
            <a:pPr algn="just">
              <a:lnSpc>
                <a:spcPct val="150000"/>
              </a:lnSpc>
              <a:spcBef>
                <a:spcPct val="0"/>
              </a:spcBef>
            </a:pPr>
            <a:r>
              <a:rPr lang="en-US" sz="2800" b="1" dirty="0">
                <a:solidFill>
                  <a:srgbClr val="FFFFFF"/>
                </a:solidFill>
                <a:latin typeface="Times New Roman" panose="02020603050405020304" pitchFamily="18" charset="0"/>
                <a:ea typeface="Poppins Bold"/>
                <a:cs typeface="Times New Roman" panose="02020603050405020304" pitchFamily="18" charset="0"/>
                <a:sym typeface="Poppins Bold"/>
              </a:rPr>
              <a:t>Hilton Hotels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6650621" y="8762264"/>
            <a:ext cx="608679" cy="602564"/>
            <a:chOff x="0" y="0"/>
            <a:chExt cx="85797" cy="84935"/>
          </a:xfrm>
        </p:grpSpPr>
        <p:sp>
          <p:nvSpPr>
            <p:cNvPr id="3" name="Freeform 3"/>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US"/>
            </a:p>
          </p:txBody>
        </p:sp>
        <p:sp>
          <p:nvSpPr>
            <p:cNvPr id="4" name="TextBox 4"/>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a:grpSpLocks noChangeAspect="1"/>
          </p:cNvGrpSpPr>
          <p:nvPr/>
        </p:nvGrpSpPr>
        <p:grpSpPr>
          <a:xfrm>
            <a:off x="10342051" y="724074"/>
            <a:ext cx="7583342" cy="6425618"/>
            <a:chOff x="0" y="0"/>
            <a:chExt cx="19050000" cy="16141700"/>
          </a:xfrm>
        </p:grpSpPr>
        <p:sp>
          <p:nvSpPr>
            <p:cNvPr id="6" name="Freeform 6"/>
            <p:cNvSpPr/>
            <p:nvPr/>
          </p:nvSpPr>
          <p:spPr>
            <a:xfrm>
              <a:off x="367919" y="327025"/>
              <a:ext cx="18314288" cy="10660888"/>
            </a:xfrm>
            <a:custGeom>
              <a:avLst/>
              <a:gdLst/>
              <a:ahLst/>
              <a:cxnLst/>
              <a:rect l="l" t="t" r="r" b="b"/>
              <a:pathLst>
                <a:path w="18314288" h="10660888">
                  <a:moveTo>
                    <a:pt x="18314162" y="10660888"/>
                  </a:moveTo>
                  <a:lnTo>
                    <a:pt x="0" y="10660888"/>
                  </a:lnTo>
                  <a:lnTo>
                    <a:pt x="0" y="0"/>
                  </a:lnTo>
                  <a:lnTo>
                    <a:pt x="18314288" y="0"/>
                  </a:lnTo>
                  <a:lnTo>
                    <a:pt x="18314288" y="10660888"/>
                  </a:lnTo>
                  <a:close/>
                </a:path>
              </a:pathLst>
            </a:custGeom>
            <a:blipFill>
              <a:blip r:embed="rId3"/>
              <a:stretch>
                <a:fillRect l="-1742" r="-1742"/>
              </a:stretch>
            </a:blipFill>
          </p:spPr>
          <p:txBody>
            <a:bodyPr/>
            <a:lstStyle/>
            <a:p>
              <a:endParaRPr lang="en-US"/>
            </a:p>
          </p:txBody>
        </p:sp>
        <p:sp>
          <p:nvSpPr>
            <p:cNvPr id="7" name="Freeform 7"/>
            <p:cNvSpPr/>
            <p:nvPr/>
          </p:nvSpPr>
          <p:spPr>
            <a:xfrm>
              <a:off x="0" y="0"/>
              <a:ext cx="19050000" cy="16141700"/>
            </a:xfrm>
            <a:custGeom>
              <a:avLst/>
              <a:gdLst/>
              <a:ahLst/>
              <a:cxnLst/>
              <a:rect l="l" t="t" r="r" b="b"/>
              <a:pathLst>
                <a:path w="19050000" h="16141700">
                  <a:moveTo>
                    <a:pt x="19050000" y="16141700"/>
                  </a:moveTo>
                  <a:lnTo>
                    <a:pt x="0" y="16141700"/>
                  </a:lnTo>
                  <a:lnTo>
                    <a:pt x="0" y="0"/>
                  </a:lnTo>
                  <a:lnTo>
                    <a:pt x="19050000" y="0"/>
                  </a:lnTo>
                  <a:lnTo>
                    <a:pt x="19050000" y="16141700"/>
                  </a:lnTo>
                  <a:close/>
                </a:path>
              </a:pathLst>
            </a:custGeom>
            <a:blipFill>
              <a:blip r:embed="rId4"/>
              <a:stretch>
                <a:fillRect t="-9" b="-9"/>
              </a:stretch>
            </a:blipFill>
          </p:spPr>
          <p:txBody>
            <a:bodyPr/>
            <a:lstStyle/>
            <a:p>
              <a:endParaRPr lang="en-US"/>
            </a:p>
          </p:txBody>
        </p:sp>
      </p:grpSp>
      <p:pic>
        <p:nvPicPr>
          <p:cNvPr id="38" name="Picture 37">
            <a:extLst>
              <a:ext uri="{FF2B5EF4-FFF2-40B4-BE49-F238E27FC236}">
                <a16:creationId xmlns:a16="http://schemas.microsoft.com/office/drawing/2014/main" id="{66EF7AD3-0121-FB35-F82A-D3C7B9A0CA72}"/>
              </a:ext>
            </a:extLst>
          </p:cNvPr>
          <p:cNvPicPr>
            <a:picLocks noChangeAspect="1"/>
          </p:cNvPicPr>
          <p:nvPr/>
        </p:nvPicPr>
        <p:blipFill>
          <a:blip r:embed="rId5"/>
          <a:stretch>
            <a:fillRect/>
          </a:stretch>
        </p:blipFill>
        <p:spPr>
          <a:xfrm>
            <a:off x="10568375" y="986745"/>
            <a:ext cx="7090418" cy="3875734"/>
          </a:xfrm>
          <a:prstGeom prst="rect">
            <a:avLst/>
          </a:prstGeom>
        </p:spPr>
      </p:pic>
      <p:sp>
        <p:nvSpPr>
          <p:cNvPr id="8" name="TextBox 8"/>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9" name="TextBox 9"/>
          <p:cNvSpPr txBox="1"/>
          <p:nvPr/>
        </p:nvSpPr>
        <p:spPr>
          <a:xfrm>
            <a:off x="16781949" y="8788909"/>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13</a:t>
            </a:r>
          </a:p>
        </p:txBody>
      </p:sp>
      <p:sp>
        <p:nvSpPr>
          <p:cNvPr id="11" name="TextBox 11"/>
          <p:cNvSpPr txBox="1"/>
          <p:nvPr/>
        </p:nvSpPr>
        <p:spPr>
          <a:xfrm>
            <a:off x="1534324" y="0"/>
            <a:ext cx="5531328" cy="3153107"/>
          </a:xfrm>
          <a:prstGeom prst="rect">
            <a:avLst/>
          </a:prstGeom>
        </p:spPr>
        <p:txBody>
          <a:bodyPr wrap="square" lIns="0" tIns="0" rIns="0" bIns="0" rtlCol="0" anchor="t">
            <a:spAutoFit/>
          </a:bodyPr>
          <a:lstStyle/>
          <a:p>
            <a:pPr algn="l">
              <a:lnSpc>
                <a:spcPts val="856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Theme Impact Analysis: Challenges and Limitations of AI</a:t>
            </a:r>
          </a:p>
        </p:txBody>
      </p:sp>
      <p:grpSp>
        <p:nvGrpSpPr>
          <p:cNvPr id="12" name="Group 12"/>
          <p:cNvGrpSpPr/>
          <p:nvPr/>
        </p:nvGrpSpPr>
        <p:grpSpPr>
          <a:xfrm>
            <a:off x="669564" y="3126063"/>
            <a:ext cx="12422322" cy="5814013"/>
            <a:chOff x="-15323" y="-38100"/>
            <a:chExt cx="1809273" cy="565348"/>
          </a:xfrm>
        </p:grpSpPr>
        <p:sp>
          <p:nvSpPr>
            <p:cNvPr id="13" name="Freeform 13"/>
            <p:cNvSpPr/>
            <p:nvPr/>
          </p:nvSpPr>
          <p:spPr>
            <a:xfrm>
              <a:off x="-15323" y="17097"/>
              <a:ext cx="1793950" cy="510151"/>
            </a:xfrm>
            <a:custGeom>
              <a:avLst/>
              <a:gdLst/>
              <a:ahLst/>
              <a:cxnLst/>
              <a:rect l="l" t="t" r="r" b="b"/>
              <a:pathLst>
                <a:path w="1793950" h="510151">
                  <a:moveTo>
                    <a:pt x="44406" y="0"/>
                  </a:moveTo>
                  <a:lnTo>
                    <a:pt x="1749543" y="0"/>
                  </a:lnTo>
                  <a:cubicBezTo>
                    <a:pt x="1774068" y="0"/>
                    <a:pt x="1793950" y="19881"/>
                    <a:pt x="1793950" y="44406"/>
                  </a:cubicBezTo>
                  <a:lnTo>
                    <a:pt x="1793950" y="465745"/>
                  </a:lnTo>
                  <a:cubicBezTo>
                    <a:pt x="1793950" y="477522"/>
                    <a:pt x="1789271" y="488817"/>
                    <a:pt x="1780943" y="497144"/>
                  </a:cubicBezTo>
                  <a:cubicBezTo>
                    <a:pt x="1772616" y="505472"/>
                    <a:pt x="1761321" y="510151"/>
                    <a:pt x="1749543" y="510151"/>
                  </a:cubicBezTo>
                  <a:lnTo>
                    <a:pt x="44406" y="510151"/>
                  </a:lnTo>
                  <a:cubicBezTo>
                    <a:pt x="32629" y="510151"/>
                    <a:pt x="21334" y="505472"/>
                    <a:pt x="13006" y="497144"/>
                  </a:cubicBezTo>
                  <a:cubicBezTo>
                    <a:pt x="4678" y="488817"/>
                    <a:pt x="0" y="477522"/>
                    <a:pt x="0" y="465745"/>
                  </a:cubicBezTo>
                  <a:lnTo>
                    <a:pt x="0" y="44406"/>
                  </a:lnTo>
                  <a:cubicBezTo>
                    <a:pt x="0" y="32629"/>
                    <a:pt x="4678" y="21334"/>
                    <a:pt x="13006" y="13006"/>
                  </a:cubicBezTo>
                  <a:cubicBezTo>
                    <a:pt x="21334" y="4678"/>
                    <a:pt x="32629" y="0"/>
                    <a:pt x="44406" y="0"/>
                  </a:cubicBezTo>
                  <a:close/>
                </a:path>
              </a:pathLst>
            </a:custGeom>
            <a:gradFill rotWithShape="1">
              <a:gsLst>
                <a:gs pos="0">
                  <a:srgbClr val="164876">
                    <a:alpha val="64000"/>
                  </a:srgbClr>
                </a:gs>
                <a:gs pos="100000">
                  <a:srgbClr val="3099FA">
                    <a:alpha val="64000"/>
                  </a:srgbClr>
                </a:gs>
              </a:gsLst>
              <a:lin ang="0"/>
            </a:gradFill>
            <a:ln w="38100" cap="rnd">
              <a:solidFill>
                <a:srgbClr val="FFFFFF">
                  <a:alpha val="63922"/>
                </a:srgbClr>
              </a:solidFill>
              <a:prstDash val="solid"/>
              <a:round/>
            </a:ln>
          </p:spPr>
          <p:txBody>
            <a:bodyPr/>
            <a:lstStyle/>
            <a:p>
              <a:endParaRPr lang="en-US" dirty="0"/>
            </a:p>
          </p:txBody>
        </p:sp>
        <p:sp>
          <p:nvSpPr>
            <p:cNvPr id="14" name="TextBox 14"/>
            <p:cNvSpPr txBox="1"/>
            <p:nvPr/>
          </p:nvSpPr>
          <p:spPr>
            <a:xfrm>
              <a:off x="0" y="-38100"/>
              <a:ext cx="1793950" cy="548251"/>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a:off x="2188976" y="4980856"/>
            <a:ext cx="1189388" cy="1234271"/>
          </a:xfrm>
          <a:custGeom>
            <a:avLst/>
            <a:gdLst/>
            <a:ahLst/>
            <a:cxnLst/>
            <a:rect l="l" t="t" r="r" b="b"/>
            <a:pathLst>
              <a:path w="1189388" h="1234271">
                <a:moveTo>
                  <a:pt x="0" y="0"/>
                </a:moveTo>
                <a:lnTo>
                  <a:pt x="1189388" y="0"/>
                </a:lnTo>
                <a:lnTo>
                  <a:pt x="1189388" y="1234271"/>
                </a:lnTo>
                <a:lnTo>
                  <a:pt x="0" y="123427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6" name="Freeform 16"/>
          <p:cNvSpPr/>
          <p:nvPr/>
        </p:nvSpPr>
        <p:spPr>
          <a:xfrm>
            <a:off x="8314287" y="4956457"/>
            <a:ext cx="1014477" cy="1014477"/>
          </a:xfrm>
          <a:custGeom>
            <a:avLst/>
            <a:gdLst/>
            <a:ahLst/>
            <a:cxnLst/>
            <a:rect l="l" t="t" r="r" b="b"/>
            <a:pathLst>
              <a:path w="1014477" h="1014477">
                <a:moveTo>
                  <a:pt x="0" y="0"/>
                </a:moveTo>
                <a:lnTo>
                  <a:pt x="1014477" y="0"/>
                </a:lnTo>
                <a:lnTo>
                  <a:pt x="1014477" y="1014477"/>
                </a:lnTo>
                <a:lnTo>
                  <a:pt x="0" y="10144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7" name="TextBox 17"/>
          <p:cNvSpPr txBox="1"/>
          <p:nvPr/>
        </p:nvSpPr>
        <p:spPr>
          <a:xfrm>
            <a:off x="3539596" y="4509957"/>
            <a:ext cx="4596331" cy="3800528"/>
          </a:xfrm>
          <a:prstGeom prst="rect">
            <a:avLst/>
          </a:prstGeom>
        </p:spPr>
        <p:txBody>
          <a:bodyPr wrap="square" lIns="0" tIns="0" rIns="0" bIns="0" rtlCol="0" anchor="t">
            <a:spAutoFit/>
          </a:bodyPr>
          <a:lstStyle/>
          <a:p>
            <a:pPr algn="just">
              <a:lnSpc>
                <a:spcPct val="150000"/>
              </a:lnSpc>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From the findings, it is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visualised</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that the hospitality industry is facing the problem of decreasing human intelligence due to the sudden rise of artificial intelligence.</a:t>
            </a:r>
          </a:p>
        </p:txBody>
      </p:sp>
      <p:sp>
        <p:nvSpPr>
          <p:cNvPr id="18" name="TextBox 18"/>
          <p:cNvSpPr txBox="1"/>
          <p:nvPr/>
        </p:nvSpPr>
        <p:spPr>
          <a:xfrm>
            <a:off x="9436080" y="4458111"/>
            <a:ext cx="3505934" cy="3154197"/>
          </a:xfrm>
          <a:prstGeom prst="rect">
            <a:avLst/>
          </a:prstGeom>
        </p:spPr>
        <p:txBody>
          <a:bodyPr wrap="square" lIns="0" tIns="0" rIns="0" bIns="0" rtlCol="0" anchor="t">
            <a:spAutoFit/>
          </a:bodyPr>
          <a:lstStyle/>
          <a:p>
            <a:pPr algn="just">
              <a:lnSpc>
                <a:spcPct val="150000"/>
              </a:lnSpc>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The lack of creativity can be observed in customer service in many hotels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Pizam</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t>
            </a:r>
            <a:r>
              <a:rPr lang="en-US" sz="2800" i="1" dirty="0">
                <a:solidFill>
                  <a:srgbClr val="FFFFFF"/>
                </a:solidFill>
                <a:latin typeface="Times New Roman" panose="02020603050405020304" pitchFamily="18" charset="0"/>
                <a:ea typeface="Poppins"/>
                <a:cs typeface="Times New Roman" panose="02020603050405020304" pitchFamily="18" charset="0"/>
                <a:sym typeface="Poppins"/>
              </a:rPr>
              <a:t>et al., </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2022).</a:t>
            </a:r>
          </a:p>
        </p:txBody>
      </p:sp>
      <p:sp>
        <p:nvSpPr>
          <p:cNvPr id="19" name="TextBox 19"/>
          <p:cNvSpPr txBox="1"/>
          <p:nvPr/>
        </p:nvSpPr>
        <p:spPr>
          <a:xfrm>
            <a:off x="2928210" y="3983686"/>
            <a:ext cx="4283791" cy="359073"/>
          </a:xfrm>
          <a:prstGeom prst="rect">
            <a:avLst/>
          </a:prstGeom>
        </p:spPr>
        <p:txBody>
          <a:bodyPr wrap="square" lIns="0" tIns="0" rIns="0" bIns="0" rtlCol="0" anchor="t">
            <a:spAutoFit/>
          </a:bodyPr>
          <a:lstStyle/>
          <a:p>
            <a:pPr algn="l">
              <a:lnSpc>
                <a:spcPts val="2799"/>
              </a:lnSpc>
              <a:spcBef>
                <a:spcPct val="0"/>
              </a:spcBef>
            </a:pPr>
            <a:r>
              <a:rPr lang="en-US" sz="2800" b="1" dirty="0">
                <a:solidFill>
                  <a:srgbClr val="FFFFFF"/>
                </a:solidFill>
                <a:latin typeface="Times New Roman" panose="02020603050405020304" pitchFamily="18" charset="0"/>
                <a:ea typeface="Poppins Bold"/>
                <a:cs typeface="Times New Roman" panose="02020603050405020304" pitchFamily="18" charset="0"/>
                <a:sym typeface="Poppins Bold"/>
              </a:rPr>
              <a:t>Lack of Human Intelligence</a:t>
            </a:r>
          </a:p>
        </p:txBody>
      </p:sp>
      <p:sp>
        <p:nvSpPr>
          <p:cNvPr id="20" name="TextBox 20"/>
          <p:cNvSpPr txBox="1"/>
          <p:nvPr/>
        </p:nvSpPr>
        <p:spPr>
          <a:xfrm>
            <a:off x="9287061" y="4134026"/>
            <a:ext cx="3006439" cy="359073"/>
          </a:xfrm>
          <a:prstGeom prst="rect">
            <a:avLst/>
          </a:prstGeom>
        </p:spPr>
        <p:txBody>
          <a:bodyPr wrap="square" lIns="0" tIns="0" rIns="0" bIns="0" rtlCol="0" anchor="t">
            <a:spAutoFit/>
          </a:bodyPr>
          <a:lstStyle/>
          <a:p>
            <a:pPr algn="l">
              <a:lnSpc>
                <a:spcPts val="2799"/>
              </a:lnSpc>
              <a:spcBef>
                <a:spcPct val="0"/>
              </a:spcBef>
            </a:pPr>
            <a:r>
              <a:rPr lang="en-US" sz="2800" b="1" dirty="0">
                <a:solidFill>
                  <a:srgbClr val="FFFFFF"/>
                </a:solidFill>
                <a:latin typeface="Times New Roman" panose="02020603050405020304" pitchFamily="18" charset="0"/>
                <a:ea typeface="Poppins Bold"/>
                <a:cs typeface="Times New Roman" panose="02020603050405020304" pitchFamily="18" charset="0"/>
                <a:sym typeface="Poppins Bold"/>
              </a:rPr>
              <a:t>Loss of Creativity</a:t>
            </a:r>
          </a:p>
        </p:txBody>
      </p:sp>
      <p:sp>
        <p:nvSpPr>
          <p:cNvPr id="21" name="Freeform 21"/>
          <p:cNvSpPr/>
          <p:nvPr/>
        </p:nvSpPr>
        <p:spPr>
          <a:xfrm>
            <a:off x="17259300" y="5492815"/>
            <a:ext cx="2232546" cy="2232546"/>
          </a:xfrm>
          <a:custGeom>
            <a:avLst/>
            <a:gdLst/>
            <a:ahLst/>
            <a:cxnLst/>
            <a:rect l="l" t="t" r="r" b="b"/>
            <a:pathLst>
              <a:path w="2232546" h="2232546">
                <a:moveTo>
                  <a:pt x="0" y="0"/>
                </a:moveTo>
                <a:lnTo>
                  <a:pt x="2232546" y="0"/>
                </a:lnTo>
                <a:lnTo>
                  <a:pt x="2232546" y="2232545"/>
                </a:lnTo>
                <a:lnTo>
                  <a:pt x="0" y="223254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22" name="Freeform 22"/>
          <p:cNvSpPr/>
          <p:nvPr/>
        </p:nvSpPr>
        <p:spPr>
          <a:xfrm>
            <a:off x="8553846" y="2672789"/>
            <a:ext cx="994760" cy="994760"/>
          </a:xfrm>
          <a:custGeom>
            <a:avLst/>
            <a:gdLst/>
            <a:ahLst/>
            <a:cxnLst/>
            <a:rect l="l" t="t" r="r" b="b"/>
            <a:pathLst>
              <a:path w="994760" h="994760">
                <a:moveTo>
                  <a:pt x="0" y="0"/>
                </a:moveTo>
                <a:lnTo>
                  <a:pt x="994761" y="0"/>
                </a:lnTo>
                <a:lnTo>
                  <a:pt x="994761" y="994760"/>
                </a:lnTo>
                <a:lnTo>
                  <a:pt x="0" y="9947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23" name="Freeform 23"/>
          <p:cNvSpPr/>
          <p:nvPr/>
        </p:nvSpPr>
        <p:spPr>
          <a:xfrm>
            <a:off x="5779092" y="8717942"/>
            <a:ext cx="540358" cy="540358"/>
          </a:xfrm>
          <a:custGeom>
            <a:avLst/>
            <a:gdLst/>
            <a:ahLst/>
            <a:cxnLst/>
            <a:rect l="l" t="t" r="r" b="b"/>
            <a:pathLst>
              <a:path w="540358" h="540358">
                <a:moveTo>
                  <a:pt x="0" y="0"/>
                </a:moveTo>
                <a:lnTo>
                  <a:pt x="540357" y="0"/>
                </a:lnTo>
                <a:lnTo>
                  <a:pt x="540357" y="540358"/>
                </a:lnTo>
                <a:lnTo>
                  <a:pt x="0" y="54035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nvGrpSpPr>
          <p:cNvPr id="27" name="Group 27"/>
          <p:cNvGrpSpPr/>
          <p:nvPr/>
        </p:nvGrpSpPr>
        <p:grpSpPr>
          <a:xfrm>
            <a:off x="15536466" y="8638202"/>
            <a:ext cx="2075515" cy="848376"/>
            <a:chOff x="0" y="0"/>
            <a:chExt cx="507826" cy="200228"/>
          </a:xfrm>
        </p:grpSpPr>
        <p:sp>
          <p:nvSpPr>
            <p:cNvPr id="28" name="Freeform 28"/>
            <p:cNvSpPr/>
            <p:nvPr/>
          </p:nvSpPr>
          <p:spPr>
            <a:xfrm>
              <a:off x="0" y="0"/>
              <a:ext cx="507826" cy="200228"/>
            </a:xfrm>
            <a:custGeom>
              <a:avLst/>
              <a:gdLst/>
              <a:ahLst/>
              <a:cxnLst/>
              <a:rect l="l" t="t" r="r" b="b"/>
              <a:pathLst>
                <a:path w="507826" h="200228">
                  <a:moveTo>
                    <a:pt x="100114" y="0"/>
                  </a:moveTo>
                  <a:lnTo>
                    <a:pt x="407712" y="0"/>
                  </a:lnTo>
                  <a:cubicBezTo>
                    <a:pt x="434264" y="0"/>
                    <a:pt x="459729" y="10548"/>
                    <a:pt x="478504" y="29323"/>
                  </a:cubicBezTo>
                  <a:cubicBezTo>
                    <a:pt x="497279" y="48098"/>
                    <a:pt x="507826" y="73562"/>
                    <a:pt x="507826" y="100114"/>
                  </a:cubicBezTo>
                  <a:lnTo>
                    <a:pt x="507826" y="100114"/>
                  </a:lnTo>
                  <a:cubicBezTo>
                    <a:pt x="507826" y="155405"/>
                    <a:pt x="463004" y="200228"/>
                    <a:pt x="407712"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solidFill>
                <a:srgbClr val="FFFFFF">
                  <a:alpha val="29804"/>
                </a:srgbClr>
              </a:solidFill>
              <a:prstDash val="solid"/>
              <a:round/>
            </a:ln>
          </p:spPr>
          <p:txBody>
            <a:bodyPr/>
            <a:lstStyle/>
            <a:p>
              <a:endParaRPr lang="en-US"/>
            </a:p>
          </p:txBody>
        </p:sp>
        <p:sp>
          <p:nvSpPr>
            <p:cNvPr id="29" name="TextBox 29"/>
            <p:cNvSpPr txBox="1"/>
            <p:nvPr/>
          </p:nvSpPr>
          <p:spPr>
            <a:xfrm>
              <a:off x="0" y="-66675"/>
              <a:ext cx="507826" cy="266903"/>
            </a:xfrm>
            <a:prstGeom prst="rect">
              <a:avLst/>
            </a:prstGeom>
          </p:spPr>
          <p:txBody>
            <a:bodyPr lIns="50800" tIns="50800" rIns="50800" bIns="50800" rtlCol="0" anchor="ctr"/>
            <a:lstStyle/>
            <a:p>
              <a:pPr algn="ctr">
                <a:lnSpc>
                  <a:spcPts val="2800"/>
                </a:lnSpc>
              </a:pPr>
              <a:endParaRPr/>
            </a:p>
          </p:txBody>
        </p:sp>
      </p:grpSp>
      <p:sp>
        <p:nvSpPr>
          <p:cNvPr id="31" name="Freeform 31"/>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33" name="Freeform 33"/>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a:p>
        </p:txBody>
      </p:sp>
      <p:sp>
        <p:nvSpPr>
          <p:cNvPr id="26" name="TextBox 25">
            <a:extLst>
              <a:ext uri="{FF2B5EF4-FFF2-40B4-BE49-F238E27FC236}">
                <a16:creationId xmlns:a16="http://schemas.microsoft.com/office/drawing/2014/main" id="{935BD2B1-C326-DA07-D1AC-BB140F204D68}"/>
              </a:ext>
            </a:extLst>
          </p:cNvPr>
          <p:cNvSpPr txBox="1"/>
          <p:nvPr/>
        </p:nvSpPr>
        <p:spPr>
          <a:xfrm>
            <a:off x="13441002" y="4831709"/>
            <a:ext cx="4290996" cy="1039708"/>
          </a:xfrm>
          <a:prstGeom prst="rect">
            <a:avLst/>
          </a:prstGeom>
          <a:noFill/>
        </p:spPr>
        <p:txBody>
          <a:bodyPr wrap="square">
            <a:spAutoFit/>
          </a:bodyPr>
          <a:lstStyle/>
          <a:p>
            <a:pPr marL="0" marR="0" lvl="0" indent="0" algn="l" defTabSz="914400" rtl="0" eaLnBrk="1" fontAlgn="auto" latinLnBrk="0" hangingPunct="1">
              <a:lnSpc>
                <a:spcPts val="8560"/>
              </a:lnSpc>
              <a:spcBef>
                <a:spcPts val="0"/>
              </a:spcBef>
              <a:spcAft>
                <a:spcPts val="0"/>
              </a:spcAft>
              <a:buClrTx/>
              <a:buSzTx/>
              <a:buFontTx/>
              <a:buNone/>
              <a:tabLst/>
              <a:defRPr/>
            </a:pPr>
            <a:r>
              <a:rPr kumimoji="0" lang="en-US" sz="4000" b="1" i="0" u="none" strike="noStrike" kern="1200" cap="none" spc="0" normalizeH="0" baseline="0" noProof="0" dirty="0">
                <a:ln>
                  <a:noFill/>
                </a:ln>
                <a:effectLst/>
                <a:uLnTx/>
                <a:uFillTx/>
                <a:latin typeface="Times New Roman" panose="02020603050405020304" pitchFamily="18" charset="0"/>
                <a:ea typeface="Poppins Bold"/>
                <a:cs typeface="Times New Roman" panose="02020603050405020304" pitchFamily="18" charset="0"/>
                <a:sym typeface="Poppins Bold"/>
              </a:rPr>
              <a:t>Method Analysis </a:t>
            </a:r>
          </a:p>
        </p:txBody>
      </p:sp>
      <p:sp>
        <p:nvSpPr>
          <p:cNvPr id="32" name="TextBox 31">
            <a:extLst>
              <a:ext uri="{FF2B5EF4-FFF2-40B4-BE49-F238E27FC236}">
                <a16:creationId xmlns:a16="http://schemas.microsoft.com/office/drawing/2014/main" id="{74626951-30EB-3552-E32D-CA691192D328}"/>
              </a:ext>
            </a:extLst>
          </p:cNvPr>
          <p:cNvSpPr txBox="1"/>
          <p:nvPr/>
        </p:nvSpPr>
        <p:spPr>
          <a:xfrm>
            <a:off x="14157784" y="6152801"/>
            <a:ext cx="3355446" cy="1763431"/>
          </a:xfrm>
          <a:prstGeom prst="rect">
            <a:avLst/>
          </a:prstGeom>
          <a:solidFill>
            <a:schemeClr val="tx2">
              <a:lumMod val="40000"/>
              <a:lumOff val="60000"/>
            </a:schemeClr>
          </a:solidFill>
        </p:spPr>
        <p:txBody>
          <a:bodyPr wrap="square">
            <a:spAutoFit/>
          </a:bodyPr>
          <a:lstStyle/>
          <a:p>
            <a:pPr marL="0" marR="0" lvl="0" indent="0" algn="just" defTabSz="914400" rtl="0" eaLnBrk="1" fontAlgn="auto" latinLnBrk="0" hangingPunct="1">
              <a:lnSpc>
                <a:spcPts val="3400"/>
              </a:lnSpc>
              <a:spcBef>
                <a:spcPts val="0"/>
              </a:spcBef>
              <a:spcAft>
                <a:spcPts val="0"/>
              </a:spcAft>
              <a:buClrTx/>
              <a:buSzTx/>
              <a:buFontTx/>
              <a:buNone/>
              <a:tabLst/>
              <a:defRPr/>
            </a:pPr>
            <a:r>
              <a:rPr kumimoji="0" lang="en-US" sz="1200" b="1" i="0" u="none" strike="noStrike" kern="1200" cap="none" spc="0" normalizeH="0" baseline="0" noProof="0" dirty="0">
                <a:ln>
                  <a:noFill/>
                </a:ln>
                <a:effectLst/>
                <a:uLnTx/>
                <a:uFillTx/>
                <a:latin typeface="Times New Roman" panose="02020603050405020304" pitchFamily="18" charset="0"/>
                <a:ea typeface="Poppins"/>
                <a:cs typeface="Times New Roman" panose="02020603050405020304" pitchFamily="18" charset="0"/>
                <a:sym typeface="Poppins"/>
              </a:rPr>
              <a:t>Data Collection: The use of a secondary data collection process is conducted here. </a:t>
            </a:r>
          </a:p>
          <a:p>
            <a:pPr marL="0" marR="0" lvl="0" indent="0" algn="just" defTabSz="914400" rtl="0" eaLnBrk="1" fontAlgn="auto" latinLnBrk="0" hangingPunct="1">
              <a:lnSpc>
                <a:spcPts val="3400"/>
              </a:lnSpc>
              <a:spcBef>
                <a:spcPts val="0"/>
              </a:spcBef>
              <a:spcAft>
                <a:spcPts val="0"/>
              </a:spcAft>
              <a:buClrTx/>
              <a:buSzTx/>
              <a:buFontTx/>
              <a:buNone/>
              <a:tabLst/>
              <a:defRPr/>
            </a:pPr>
            <a:r>
              <a:rPr kumimoji="0" lang="en-US" sz="1200" b="1" i="0" u="none" strike="noStrike" kern="1200" cap="none" spc="0" normalizeH="0" baseline="0" noProof="0" dirty="0">
                <a:ln>
                  <a:noFill/>
                </a:ln>
                <a:effectLst/>
                <a:uLnTx/>
                <a:uFillTx/>
                <a:latin typeface="Times New Roman" panose="02020603050405020304" pitchFamily="18" charset="0"/>
                <a:ea typeface="Poppins"/>
                <a:cs typeface="Times New Roman" panose="02020603050405020304" pitchFamily="18" charset="0"/>
                <a:sym typeface="Poppins"/>
              </a:rPr>
              <a:t>Data Analysis: Thematic analysis method is given preference here. </a:t>
            </a:r>
          </a:p>
        </p:txBody>
      </p:sp>
      <p:sp>
        <p:nvSpPr>
          <p:cNvPr id="34" name="Freeform 5">
            <a:extLst>
              <a:ext uri="{FF2B5EF4-FFF2-40B4-BE49-F238E27FC236}">
                <a16:creationId xmlns:a16="http://schemas.microsoft.com/office/drawing/2014/main" id="{723355C0-7694-4C94-A83C-F3E8AE978977}"/>
              </a:ext>
            </a:extLst>
          </p:cNvPr>
          <p:cNvSpPr/>
          <p:nvPr/>
        </p:nvSpPr>
        <p:spPr>
          <a:xfrm rot="6085814">
            <a:off x="6832594" y="757303"/>
            <a:ext cx="1310708" cy="3189022"/>
          </a:xfrm>
          <a:custGeom>
            <a:avLst/>
            <a:gdLst/>
            <a:ahLst/>
            <a:cxnLst/>
            <a:rect l="l" t="t" r="r" b="b"/>
            <a:pathLst>
              <a:path w="3970782" h="8229600">
                <a:moveTo>
                  <a:pt x="0" y="0"/>
                </a:moveTo>
                <a:lnTo>
                  <a:pt x="3970782" y="0"/>
                </a:lnTo>
                <a:lnTo>
                  <a:pt x="3970782" y="8229600"/>
                </a:lnTo>
                <a:lnTo>
                  <a:pt x="0" y="8229600"/>
                </a:lnTo>
                <a:lnTo>
                  <a:pt x="0" y="0"/>
                </a:lnTo>
                <a:close/>
              </a:path>
            </a:pathLst>
          </a:custGeom>
          <a:blipFill>
            <a:blip r:embed="rId16"/>
            <a:stretch>
              <a:fillRect/>
            </a:stretch>
          </a:blipFill>
        </p:spPr>
        <p:txBody>
          <a:bodyPr/>
          <a:lstStyle/>
          <a:p>
            <a:endParaRPr lang="en-US"/>
          </a:p>
        </p:txBody>
      </p:sp>
      <p:grpSp>
        <p:nvGrpSpPr>
          <p:cNvPr id="35" name="Group 15">
            <a:extLst>
              <a:ext uri="{FF2B5EF4-FFF2-40B4-BE49-F238E27FC236}">
                <a16:creationId xmlns:a16="http://schemas.microsoft.com/office/drawing/2014/main" id="{079E1971-C5FB-E995-0558-1EBA9157D318}"/>
              </a:ext>
            </a:extLst>
          </p:cNvPr>
          <p:cNvGrpSpPr/>
          <p:nvPr/>
        </p:nvGrpSpPr>
        <p:grpSpPr>
          <a:xfrm>
            <a:off x="13294469" y="8064708"/>
            <a:ext cx="1960693" cy="1968501"/>
            <a:chOff x="0" y="0"/>
            <a:chExt cx="6350000" cy="6350000"/>
          </a:xfrm>
        </p:grpSpPr>
        <p:sp>
          <p:nvSpPr>
            <p:cNvPr id="36" name="Freeform 16">
              <a:extLst>
                <a:ext uri="{FF2B5EF4-FFF2-40B4-BE49-F238E27FC236}">
                  <a16:creationId xmlns:a16="http://schemas.microsoft.com/office/drawing/2014/main" id="{01AC4408-58C0-7FD1-FC26-F0E0C3C8E56E}"/>
                </a:ext>
              </a:extLst>
            </p:cNvPr>
            <p:cNvSpPr/>
            <p:nvPr/>
          </p:nvSpPr>
          <p:spPr>
            <a:xfrm>
              <a:off x="0" y="0"/>
              <a:ext cx="6350000" cy="6350000"/>
            </a:xfrm>
            <a:custGeom>
              <a:avLst/>
              <a:gdLst/>
              <a:ahLst/>
              <a:cxnLst/>
              <a:rect l="l" t="t" r="r" b="b"/>
              <a:pathLst>
                <a:path w="6350000" h="6350000">
                  <a:moveTo>
                    <a:pt x="5080000" y="6350000"/>
                  </a:moveTo>
                  <a:lnTo>
                    <a:pt x="1270000" y="6350000"/>
                  </a:lnTo>
                  <a:cubicBezTo>
                    <a:pt x="568960" y="6350000"/>
                    <a:pt x="0" y="5781040"/>
                    <a:pt x="0" y="5080000"/>
                  </a:cubicBezTo>
                  <a:lnTo>
                    <a:pt x="0" y="1270000"/>
                  </a:lnTo>
                  <a:cubicBezTo>
                    <a:pt x="0" y="568960"/>
                    <a:pt x="568960" y="0"/>
                    <a:pt x="1270000" y="0"/>
                  </a:cubicBezTo>
                  <a:lnTo>
                    <a:pt x="5080000" y="0"/>
                  </a:lnTo>
                  <a:cubicBezTo>
                    <a:pt x="5781040" y="0"/>
                    <a:pt x="6350000" y="568960"/>
                    <a:pt x="6350000" y="1270000"/>
                  </a:cubicBezTo>
                  <a:lnTo>
                    <a:pt x="6350000" y="5080000"/>
                  </a:lnTo>
                  <a:cubicBezTo>
                    <a:pt x="6350000" y="5781040"/>
                    <a:pt x="5781040" y="6350000"/>
                    <a:pt x="5080000" y="6350000"/>
                  </a:cubicBezTo>
                  <a:close/>
                </a:path>
              </a:pathLst>
            </a:custGeom>
            <a:blipFill>
              <a:blip r:embed="rId17"/>
              <a:stretch>
                <a:fillRect l="-16666" r="-16666"/>
              </a:stretch>
            </a:blipFill>
          </p:spPr>
          <p:txBody>
            <a:bodyPr/>
            <a:lstStyle/>
            <a:p>
              <a:endParaRPr lang="en-US"/>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a:extLst>
            <a:ext uri="{FF2B5EF4-FFF2-40B4-BE49-F238E27FC236}">
              <a16:creationId xmlns:a16="http://schemas.microsoft.com/office/drawing/2014/main" id="{3F9A43A2-6098-4925-759A-360F00C5CD5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0025D83-CDF4-8D31-884E-8F146BFCDD0D}"/>
              </a:ext>
            </a:extLst>
          </p:cNvPr>
          <p:cNvGrpSpPr/>
          <p:nvPr/>
        </p:nvGrpSpPr>
        <p:grpSpPr>
          <a:xfrm>
            <a:off x="16650621" y="8762264"/>
            <a:ext cx="608679" cy="602564"/>
            <a:chOff x="0" y="0"/>
            <a:chExt cx="85797" cy="84935"/>
          </a:xfrm>
        </p:grpSpPr>
        <p:sp>
          <p:nvSpPr>
            <p:cNvPr id="3" name="Freeform 3">
              <a:extLst>
                <a:ext uri="{FF2B5EF4-FFF2-40B4-BE49-F238E27FC236}">
                  <a16:creationId xmlns:a16="http://schemas.microsoft.com/office/drawing/2014/main" id="{622378D9-E09F-EA2B-D29B-D4BDADD5B6CD}"/>
                </a:ext>
              </a:extLst>
            </p:cNvPr>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IN" dirty="0"/>
            </a:p>
          </p:txBody>
        </p:sp>
        <p:sp>
          <p:nvSpPr>
            <p:cNvPr id="4" name="TextBox 4">
              <a:extLst>
                <a:ext uri="{FF2B5EF4-FFF2-40B4-BE49-F238E27FC236}">
                  <a16:creationId xmlns:a16="http://schemas.microsoft.com/office/drawing/2014/main" id="{9C2B7E72-0424-6B01-70CA-FA0663117244}"/>
                </a:ext>
              </a:extLst>
            </p:cNvPr>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a:extLst>
              <a:ext uri="{FF2B5EF4-FFF2-40B4-BE49-F238E27FC236}">
                <a16:creationId xmlns:a16="http://schemas.microsoft.com/office/drawing/2014/main" id="{1764E22B-411B-3D82-5042-0CC093AC24ED}"/>
              </a:ext>
            </a:extLst>
          </p:cNvPr>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9" name="TextBox 9">
            <a:extLst>
              <a:ext uri="{FF2B5EF4-FFF2-40B4-BE49-F238E27FC236}">
                <a16:creationId xmlns:a16="http://schemas.microsoft.com/office/drawing/2014/main" id="{8DB2B8D6-CE49-0100-775E-66A79B0D8127}"/>
              </a:ext>
            </a:extLst>
          </p:cNvPr>
          <p:cNvSpPr txBox="1"/>
          <p:nvPr/>
        </p:nvSpPr>
        <p:spPr>
          <a:xfrm>
            <a:off x="16781949" y="8788909"/>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15</a:t>
            </a:r>
          </a:p>
        </p:txBody>
      </p:sp>
      <p:sp>
        <p:nvSpPr>
          <p:cNvPr id="11" name="TextBox 11">
            <a:extLst>
              <a:ext uri="{FF2B5EF4-FFF2-40B4-BE49-F238E27FC236}">
                <a16:creationId xmlns:a16="http://schemas.microsoft.com/office/drawing/2014/main" id="{B53296EE-71A9-980A-0FD5-BF54E7A79984}"/>
              </a:ext>
            </a:extLst>
          </p:cNvPr>
          <p:cNvSpPr txBox="1"/>
          <p:nvPr/>
        </p:nvSpPr>
        <p:spPr>
          <a:xfrm>
            <a:off x="1835583" y="484184"/>
            <a:ext cx="8692310" cy="812723"/>
          </a:xfrm>
          <a:prstGeom prst="rect">
            <a:avLst/>
          </a:prstGeom>
        </p:spPr>
        <p:txBody>
          <a:bodyPr lIns="0" tIns="0" rIns="0" bIns="0" rtlCol="0" anchor="t">
            <a:spAutoFit/>
          </a:bodyPr>
          <a:lstStyle/>
          <a:p>
            <a:pPr algn="l">
              <a:lnSpc>
                <a:spcPct val="15000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Conclusion and </a:t>
            </a:r>
            <a:r>
              <a:rPr lang="en-US" sz="4000" b="1" dirty="0" err="1">
                <a:solidFill>
                  <a:srgbClr val="FFFFFF"/>
                </a:solidFill>
                <a:latin typeface="Times New Roman" panose="02020603050405020304" pitchFamily="18" charset="0"/>
                <a:ea typeface="Poppins Bold"/>
                <a:cs typeface="Times New Roman" panose="02020603050405020304" pitchFamily="18" charset="0"/>
                <a:sym typeface="Poppins Bold"/>
              </a:rPr>
              <a:t>recommandations</a:t>
            </a:r>
            <a:endPar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endParaRPr>
          </a:p>
        </p:txBody>
      </p:sp>
      <p:grpSp>
        <p:nvGrpSpPr>
          <p:cNvPr id="22" name="Group 22">
            <a:extLst>
              <a:ext uri="{FF2B5EF4-FFF2-40B4-BE49-F238E27FC236}">
                <a16:creationId xmlns:a16="http://schemas.microsoft.com/office/drawing/2014/main" id="{C4EAC57D-18C6-178A-E1D3-50A06DFDC25A}"/>
              </a:ext>
            </a:extLst>
          </p:cNvPr>
          <p:cNvGrpSpPr/>
          <p:nvPr/>
        </p:nvGrpSpPr>
        <p:grpSpPr>
          <a:xfrm>
            <a:off x="1532301" y="1377567"/>
            <a:ext cx="14358443" cy="5974207"/>
            <a:chOff x="-1008223" y="-228600"/>
            <a:chExt cx="1821023" cy="1651989"/>
          </a:xfrm>
        </p:grpSpPr>
        <p:sp>
          <p:nvSpPr>
            <p:cNvPr id="23" name="Freeform 23">
              <a:extLst>
                <a:ext uri="{FF2B5EF4-FFF2-40B4-BE49-F238E27FC236}">
                  <a16:creationId xmlns:a16="http://schemas.microsoft.com/office/drawing/2014/main" id="{42849696-C0F0-53C4-3763-61AF25A42F64}"/>
                </a:ext>
              </a:extLst>
            </p:cNvPr>
            <p:cNvSpPr/>
            <p:nvPr/>
          </p:nvSpPr>
          <p:spPr>
            <a:xfrm>
              <a:off x="-1008223" y="-114300"/>
              <a:ext cx="1535693" cy="1537689"/>
            </a:xfrm>
            <a:custGeom>
              <a:avLst/>
              <a:gdLst/>
              <a:ahLst/>
              <a:cxnLst/>
              <a:rect l="l" t="t" r="r" b="b"/>
              <a:pathLst>
                <a:path w="812800" h="812800">
                  <a:moveTo>
                    <a:pt x="127000" y="0"/>
                  </a:moveTo>
                  <a:lnTo>
                    <a:pt x="685800" y="0"/>
                  </a:lnTo>
                  <a:cubicBezTo>
                    <a:pt x="755940" y="0"/>
                    <a:pt x="812800" y="56860"/>
                    <a:pt x="812800" y="127000"/>
                  </a:cubicBezTo>
                  <a:lnTo>
                    <a:pt x="812800" y="685800"/>
                  </a:lnTo>
                  <a:cubicBezTo>
                    <a:pt x="812800" y="755940"/>
                    <a:pt x="755940" y="812800"/>
                    <a:pt x="685800" y="812800"/>
                  </a:cubicBezTo>
                  <a:lnTo>
                    <a:pt x="127000" y="812800"/>
                  </a:lnTo>
                  <a:cubicBezTo>
                    <a:pt x="56860" y="812800"/>
                    <a:pt x="0" y="755940"/>
                    <a:pt x="0" y="685800"/>
                  </a:cubicBezTo>
                  <a:lnTo>
                    <a:pt x="0" y="127000"/>
                  </a:lnTo>
                  <a:cubicBezTo>
                    <a:pt x="0" y="56860"/>
                    <a:pt x="56860" y="0"/>
                    <a:pt x="127000" y="0"/>
                  </a:cubicBezTo>
                  <a:close/>
                </a:path>
              </a:pathLst>
            </a:custGeom>
            <a:gradFill rotWithShape="1">
              <a:gsLst>
                <a:gs pos="0">
                  <a:srgbClr val="164876">
                    <a:alpha val="100000"/>
                  </a:srgbClr>
                </a:gs>
                <a:gs pos="100000">
                  <a:srgbClr val="3099FA">
                    <a:alpha val="100000"/>
                  </a:srgbClr>
                </a:gs>
              </a:gsLst>
              <a:lin ang="0"/>
            </a:gradFill>
            <a:ln cap="sq">
              <a:noFill/>
              <a:prstDash val="solid"/>
              <a:miter/>
            </a:ln>
          </p:spPr>
          <p:txBody>
            <a:bodyPr/>
            <a:lstStyle/>
            <a:p>
              <a:endParaRPr lang="en-US"/>
            </a:p>
          </p:txBody>
        </p:sp>
        <p:sp>
          <p:nvSpPr>
            <p:cNvPr id="24" name="TextBox 24">
              <a:extLst>
                <a:ext uri="{FF2B5EF4-FFF2-40B4-BE49-F238E27FC236}">
                  <a16:creationId xmlns:a16="http://schemas.microsoft.com/office/drawing/2014/main" id="{86035666-C257-C8EA-8676-4AB6ECA733D9}"/>
                </a:ext>
              </a:extLst>
            </p:cNvPr>
            <p:cNvSpPr txBox="1"/>
            <p:nvPr/>
          </p:nvSpPr>
          <p:spPr>
            <a:xfrm>
              <a:off x="0" y="-228600"/>
              <a:ext cx="812800" cy="1041400"/>
            </a:xfrm>
            <a:prstGeom prst="rect">
              <a:avLst/>
            </a:prstGeom>
          </p:spPr>
          <p:txBody>
            <a:bodyPr lIns="254000" tIns="254000" rIns="254000" bIns="254000" rtlCol="0" anchor="ctr"/>
            <a:lstStyle/>
            <a:p>
              <a:pPr algn="ctr">
                <a:lnSpc>
                  <a:spcPts val="11340"/>
                </a:lnSpc>
              </a:pPr>
              <a:endParaRPr/>
            </a:p>
          </p:txBody>
        </p:sp>
      </p:grpSp>
      <p:sp>
        <p:nvSpPr>
          <p:cNvPr id="32" name="TextBox 32">
            <a:extLst>
              <a:ext uri="{FF2B5EF4-FFF2-40B4-BE49-F238E27FC236}">
                <a16:creationId xmlns:a16="http://schemas.microsoft.com/office/drawing/2014/main" id="{8F585AC5-C227-E905-4BDA-FF8774E97CB7}"/>
              </a:ext>
            </a:extLst>
          </p:cNvPr>
          <p:cNvSpPr txBox="1"/>
          <p:nvPr/>
        </p:nvSpPr>
        <p:spPr>
          <a:xfrm>
            <a:off x="1835583" y="1790918"/>
            <a:ext cx="11240167" cy="5739520"/>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It can be concluded that AI has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revolutionised</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the hospitality sector through automation.</a:t>
            </a:r>
          </a:p>
          <a:p>
            <a:pPr marL="457200" indent="-4572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AI has enhanced efficiency however ethical challenges have also arrived in the sector.</a:t>
            </a:r>
          </a:p>
          <a:p>
            <a:pPr marL="457200" indent="-457200" algn="just">
              <a:lnSpc>
                <a:spcPct val="150000"/>
              </a:lnSpc>
              <a:buFont typeface="Arial" panose="020B0604020202020204" pitchFamily="34" charset="0"/>
              <a:buChar char="•"/>
            </a:pP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Future AI trends have the potential to focus on security and sustainability. </a:t>
            </a:r>
          </a:p>
          <a:p>
            <a:pPr marL="457200" indent="-457200" algn="just">
              <a:lnSpc>
                <a:spcPct val="150000"/>
              </a:lnSpc>
              <a:buFont typeface="Arial" panose="020B0604020202020204" pitchFamily="34" charset="0"/>
              <a:buChar char="•"/>
            </a:pPr>
            <a:r>
              <a:rPr lang="en-GB" sz="2800" dirty="0">
                <a:solidFill>
                  <a:srgbClr val="FFFFFF"/>
                </a:solidFill>
                <a:latin typeface="Times New Roman" panose="02020603050405020304" pitchFamily="18" charset="0"/>
                <a:ea typeface="Poppins"/>
                <a:cs typeface="Times New Roman" panose="02020603050405020304" pitchFamily="18" charset="0"/>
                <a:sym typeface="Poppins"/>
              </a:rPr>
              <a:t>AI cyber security improvement is important to secure guest data and Transaction IDs.</a:t>
            </a:r>
          </a:p>
          <a:p>
            <a:pPr marL="457200" indent="-457200" algn="just">
              <a:lnSpc>
                <a:spcPct val="150000"/>
              </a:lnSpc>
              <a:buFont typeface="Arial" panose="020B0604020202020204" pitchFamily="34" charset="0"/>
              <a:buChar char="•"/>
            </a:pPr>
            <a:endParaRPr lang="en-GB" sz="2800" dirty="0">
              <a:solidFill>
                <a:srgbClr val="FFFFFF"/>
              </a:solidFill>
              <a:latin typeface="Times New Roman" panose="02020603050405020304" pitchFamily="18" charset="0"/>
              <a:ea typeface="Poppins"/>
              <a:cs typeface="Times New Roman" panose="02020603050405020304" pitchFamily="18" charset="0"/>
              <a:sym typeface="Poppins"/>
            </a:endParaRPr>
          </a:p>
          <a:p>
            <a:pPr marL="457200" indent="-457200" algn="just">
              <a:lnSpc>
                <a:spcPct val="150000"/>
              </a:lnSpc>
              <a:buFont typeface="Arial" panose="020B0604020202020204" pitchFamily="34" charset="0"/>
              <a:buChar char="•"/>
            </a:pPr>
            <a:endParaRPr lang="en-US" sz="2800" dirty="0">
              <a:solidFill>
                <a:srgbClr val="FFFFFF"/>
              </a:solidFill>
              <a:latin typeface="Times New Roman" panose="02020603050405020304" pitchFamily="18" charset="0"/>
              <a:ea typeface="Poppins"/>
              <a:cs typeface="Times New Roman" panose="02020603050405020304" pitchFamily="18" charset="0"/>
              <a:sym typeface="Poppins"/>
            </a:endParaRPr>
          </a:p>
        </p:txBody>
      </p:sp>
      <p:sp>
        <p:nvSpPr>
          <p:cNvPr id="36" name="Freeform 36">
            <a:extLst>
              <a:ext uri="{FF2B5EF4-FFF2-40B4-BE49-F238E27FC236}">
                <a16:creationId xmlns:a16="http://schemas.microsoft.com/office/drawing/2014/main" id="{097EBCC9-61B5-D600-D0DA-80C2B761702C}"/>
              </a:ext>
            </a:extLst>
          </p:cNvPr>
          <p:cNvSpPr/>
          <p:nvPr/>
        </p:nvSpPr>
        <p:spPr>
          <a:xfrm>
            <a:off x="12826964" y="6003886"/>
            <a:ext cx="1347888" cy="1347888"/>
          </a:xfrm>
          <a:custGeom>
            <a:avLst/>
            <a:gdLst/>
            <a:ahLst/>
            <a:cxnLst/>
            <a:rect l="l" t="t" r="r" b="b"/>
            <a:pathLst>
              <a:path w="1347888" h="1347888">
                <a:moveTo>
                  <a:pt x="0" y="0"/>
                </a:moveTo>
                <a:lnTo>
                  <a:pt x="1347888" y="0"/>
                </a:lnTo>
                <a:lnTo>
                  <a:pt x="1347888" y="1347888"/>
                </a:lnTo>
                <a:lnTo>
                  <a:pt x="0" y="134788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7" name="Freeform 37">
            <a:extLst>
              <a:ext uri="{FF2B5EF4-FFF2-40B4-BE49-F238E27FC236}">
                <a16:creationId xmlns:a16="http://schemas.microsoft.com/office/drawing/2014/main" id="{1B7FC5E8-7953-CD8A-52A6-395A2D8A58D2}"/>
              </a:ext>
            </a:extLst>
          </p:cNvPr>
          <p:cNvSpPr/>
          <p:nvPr/>
        </p:nvSpPr>
        <p:spPr>
          <a:xfrm>
            <a:off x="9144000" y="2474316"/>
            <a:ext cx="994760" cy="994760"/>
          </a:xfrm>
          <a:custGeom>
            <a:avLst/>
            <a:gdLst/>
            <a:ahLst/>
            <a:cxnLst/>
            <a:rect l="l" t="t" r="r" b="b"/>
            <a:pathLst>
              <a:path w="994760" h="994760">
                <a:moveTo>
                  <a:pt x="0" y="0"/>
                </a:moveTo>
                <a:lnTo>
                  <a:pt x="994760" y="0"/>
                </a:lnTo>
                <a:lnTo>
                  <a:pt x="994760" y="994761"/>
                </a:lnTo>
                <a:lnTo>
                  <a:pt x="0" y="9947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8" name="Freeform 38">
            <a:extLst>
              <a:ext uri="{FF2B5EF4-FFF2-40B4-BE49-F238E27FC236}">
                <a16:creationId xmlns:a16="http://schemas.microsoft.com/office/drawing/2014/main" id="{9DC7BF2C-B1D8-B989-C2FD-0CB560738D9B}"/>
              </a:ext>
            </a:extLst>
          </p:cNvPr>
          <p:cNvSpPr/>
          <p:nvPr/>
        </p:nvSpPr>
        <p:spPr>
          <a:xfrm>
            <a:off x="488342" y="2405681"/>
            <a:ext cx="540358" cy="540358"/>
          </a:xfrm>
          <a:custGeom>
            <a:avLst/>
            <a:gdLst/>
            <a:ahLst/>
            <a:cxnLst/>
            <a:rect l="l" t="t" r="r" b="b"/>
            <a:pathLst>
              <a:path w="540358" h="540358">
                <a:moveTo>
                  <a:pt x="0" y="0"/>
                </a:moveTo>
                <a:lnTo>
                  <a:pt x="540358" y="0"/>
                </a:lnTo>
                <a:lnTo>
                  <a:pt x="540358" y="540358"/>
                </a:lnTo>
                <a:lnTo>
                  <a:pt x="0" y="5403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42" name="Group 42">
            <a:extLst>
              <a:ext uri="{FF2B5EF4-FFF2-40B4-BE49-F238E27FC236}">
                <a16:creationId xmlns:a16="http://schemas.microsoft.com/office/drawing/2014/main" id="{134C16A9-5528-DD94-4C45-526A1F11D0EB}"/>
              </a:ext>
            </a:extLst>
          </p:cNvPr>
          <p:cNvGrpSpPr/>
          <p:nvPr/>
        </p:nvGrpSpPr>
        <p:grpSpPr>
          <a:xfrm>
            <a:off x="15566940" y="8138070"/>
            <a:ext cx="3379603" cy="1302537"/>
            <a:chOff x="-332209" y="-66675"/>
            <a:chExt cx="840035" cy="288317"/>
          </a:xfrm>
        </p:grpSpPr>
        <p:sp>
          <p:nvSpPr>
            <p:cNvPr id="43" name="Freeform 43">
              <a:extLst>
                <a:ext uri="{FF2B5EF4-FFF2-40B4-BE49-F238E27FC236}">
                  <a16:creationId xmlns:a16="http://schemas.microsoft.com/office/drawing/2014/main" id="{78B735A8-8E77-D57F-5842-01D6969F7A74}"/>
                </a:ext>
              </a:extLst>
            </p:cNvPr>
            <p:cNvSpPr/>
            <p:nvPr/>
          </p:nvSpPr>
          <p:spPr>
            <a:xfrm>
              <a:off x="-332209" y="21414"/>
              <a:ext cx="507826" cy="200228"/>
            </a:xfrm>
            <a:custGeom>
              <a:avLst/>
              <a:gdLst/>
              <a:ahLst/>
              <a:cxnLst/>
              <a:rect l="l" t="t" r="r" b="b"/>
              <a:pathLst>
                <a:path w="507826" h="200228">
                  <a:moveTo>
                    <a:pt x="100114" y="0"/>
                  </a:moveTo>
                  <a:lnTo>
                    <a:pt x="407712" y="0"/>
                  </a:lnTo>
                  <a:cubicBezTo>
                    <a:pt x="434264" y="0"/>
                    <a:pt x="459729" y="10548"/>
                    <a:pt x="478504" y="29323"/>
                  </a:cubicBezTo>
                  <a:cubicBezTo>
                    <a:pt x="497279" y="48098"/>
                    <a:pt x="507826" y="73562"/>
                    <a:pt x="507826" y="100114"/>
                  </a:cubicBezTo>
                  <a:lnTo>
                    <a:pt x="507826" y="100114"/>
                  </a:lnTo>
                  <a:cubicBezTo>
                    <a:pt x="507826" y="155405"/>
                    <a:pt x="463004" y="200228"/>
                    <a:pt x="407712"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solidFill>
                <a:srgbClr val="FFFFFF">
                  <a:alpha val="29804"/>
                </a:srgbClr>
              </a:solidFill>
              <a:prstDash val="solid"/>
              <a:round/>
            </a:ln>
          </p:spPr>
          <p:txBody>
            <a:bodyPr/>
            <a:lstStyle/>
            <a:p>
              <a:endParaRPr lang="en-IN" dirty="0"/>
            </a:p>
          </p:txBody>
        </p:sp>
        <p:sp>
          <p:nvSpPr>
            <p:cNvPr id="44" name="TextBox 44">
              <a:extLst>
                <a:ext uri="{FF2B5EF4-FFF2-40B4-BE49-F238E27FC236}">
                  <a16:creationId xmlns:a16="http://schemas.microsoft.com/office/drawing/2014/main" id="{D4FFF704-D548-66F8-6766-6D3C6FAD1204}"/>
                </a:ext>
              </a:extLst>
            </p:cNvPr>
            <p:cNvSpPr txBox="1"/>
            <p:nvPr/>
          </p:nvSpPr>
          <p:spPr>
            <a:xfrm>
              <a:off x="0" y="-66675"/>
              <a:ext cx="507826" cy="266903"/>
            </a:xfrm>
            <a:prstGeom prst="rect">
              <a:avLst/>
            </a:prstGeom>
          </p:spPr>
          <p:txBody>
            <a:bodyPr lIns="50800" tIns="50800" rIns="50800" bIns="50800" rtlCol="0" anchor="ctr"/>
            <a:lstStyle/>
            <a:p>
              <a:pPr algn="ctr">
                <a:lnSpc>
                  <a:spcPts val="2800"/>
                </a:lnSpc>
              </a:pPr>
              <a:endParaRPr/>
            </a:p>
          </p:txBody>
        </p:sp>
      </p:grpSp>
      <p:sp>
        <p:nvSpPr>
          <p:cNvPr id="46" name="Freeform 46">
            <a:extLst>
              <a:ext uri="{FF2B5EF4-FFF2-40B4-BE49-F238E27FC236}">
                <a16:creationId xmlns:a16="http://schemas.microsoft.com/office/drawing/2014/main" id="{F9D3A945-8EDB-DFAB-C714-2C81C720185B}"/>
              </a:ext>
            </a:extLst>
          </p:cNvPr>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8" name="Freeform 48">
            <a:extLst>
              <a:ext uri="{FF2B5EF4-FFF2-40B4-BE49-F238E27FC236}">
                <a16:creationId xmlns:a16="http://schemas.microsoft.com/office/drawing/2014/main" id="{D40D4DD0-4CBD-21B0-E028-3B27F4087B07}"/>
              </a:ext>
            </a:extLst>
          </p:cNvPr>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702211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01B56">
                <a:alpha val="100000"/>
              </a:srgbClr>
            </a:gs>
          </a:gsLst>
          <a:lin ang="0"/>
        </a:gradFill>
        <a:effectLst/>
      </p:bgPr>
    </p:bg>
    <p:spTree>
      <p:nvGrpSpPr>
        <p:cNvPr id="1" name="">
          <a:extLst>
            <a:ext uri="{FF2B5EF4-FFF2-40B4-BE49-F238E27FC236}">
              <a16:creationId xmlns:a16="http://schemas.microsoft.com/office/drawing/2014/main" id="{7829645F-D8E1-99FB-D87F-ECF73C41AB1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B0C407E-EC49-8EC1-8929-E040B5201EBB}"/>
              </a:ext>
            </a:extLst>
          </p:cNvPr>
          <p:cNvGrpSpPr/>
          <p:nvPr/>
        </p:nvGrpSpPr>
        <p:grpSpPr>
          <a:xfrm>
            <a:off x="16650621" y="8762264"/>
            <a:ext cx="608679" cy="602564"/>
            <a:chOff x="0" y="0"/>
            <a:chExt cx="85797" cy="84935"/>
          </a:xfrm>
        </p:grpSpPr>
        <p:sp>
          <p:nvSpPr>
            <p:cNvPr id="3" name="Freeform 3">
              <a:extLst>
                <a:ext uri="{FF2B5EF4-FFF2-40B4-BE49-F238E27FC236}">
                  <a16:creationId xmlns:a16="http://schemas.microsoft.com/office/drawing/2014/main" id="{BBBE584F-9CEE-7065-2CF9-43F000CCBD50}"/>
                </a:ext>
              </a:extLst>
            </p:cNvPr>
            <p:cNvSpPr/>
            <p:nvPr/>
          </p:nvSpPr>
          <p:spPr>
            <a:xfrm>
              <a:off x="0" y="0"/>
              <a:ext cx="85797" cy="84935"/>
            </a:xfrm>
            <a:custGeom>
              <a:avLst/>
              <a:gdLst/>
              <a:ahLst/>
              <a:cxnLst/>
              <a:rect l="l" t="t" r="r" b="b"/>
              <a:pathLst>
                <a:path w="85797" h="84935">
                  <a:moveTo>
                    <a:pt x="42467" y="0"/>
                  </a:moveTo>
                  <a:lnTo>
                    <a:pt x="43329" y="0"/>
                  </a:lnTo>
                  <a:cubicBezTo>
                    <a:pt x="54592" y="0"/>
                    <a:pt x="65394" y="4474"/>
                    <a:pt x="73358" y="12438"/>
                  </a:cubicBezTo>
                  <a:cubicBezTo>
                    <a:pt x="81322" y="20403"/>
                    <a:pt x="85797" y="31204"/>
                    <a:pt x="85797" y="42467"/>
                  </a:cubicBezTo>
                  <a:lnTo>
                    <a:pt x="85797" y="42467"/>
                  </a:lnTo>
                  <a:cubicBezTo>
                    <a:pt x="85797" y="65921"/>
                    <a:pt x="66783" y="84935"/>
                    <a:pt x="43329" y="84935"/>
                  </a:cubicBezTo>
                  <a:lnTo>
                    <a:pt x="42467" y="84935"/>
                  </a:lnTo>
                  <a:cubicBezTo>
                    <a:pt x="19013" y="84935"/>
                    <a:pt x="0" y="65921"/>
                    <a:pt x="0" y="42467"/>
                  </a:cubicBezTo>
                  <a:lnTo>
                    <a:pt x="0" y="42467"/>
                  </a:lnTo>
                  <a:cubicBezTo>
                    <a:pt x="0" y="19013"/>
                    <a:pt x="19013" y="0"/>
                    <a:pt x="42467" y="0"/>
                  </a:cubicBezTo>
                  <a:close/>
                </a:path>
              </a:pathLst>
            </a:custGeom>
            <a:solidFill>
              <a:srgbClr val="000000">
                <a:alpha val="0"/>
              </a:srgbClr>
            </a:solidFill>
            <a:ln w="38100" cap="sq">
              <a:gradFill>
                <a:gsLst>
                  <a:gs pos="0">
                    <a:srgbClr val="164876">
                      <a:alpha val="100000"/>
                    </a:srgbClr>
                  </a:gs>
                  <a:gs pos="100000">
                    <a:srgbClr val="3099FA">
                      <a:alpha val="100000"/>
                    </a:srgbClr>
                  </a:gs>
                </a:gsLst>
                <a:lin ang="0"/>
              </a:gradFill>
              <a:prstDash val="solid"/>
              <a:miter/>
            </a:ln>
          </p:spPr>
          <p:txBody>
            <a:bodyPr/>
            <a:lstStyle/>
            <a:p>
              <a:endParaRPr lang="en-IN" dirty="0"/>
            </a:p>
          </p:txBody>
        </p:sp>
        <p:sp>
          <p:nvSpPr>
            <p:cNvPr id="4" name="TextBox 4">
              <a:extLst>
                <a:ext uri="{FF2B5EF4-FFF2-40B4-BE49-F238E27FC236}">
                  <a16:creationId xmlns:a16="http://schemas.microsoft.com/office/drawing/2014/main" id="{EF545061-5874-D521-1A0F-B421A4CF2EF5}"/>
                </a:ext>
              </a:extLst>
            </p:cNvPr>
            <p:cNvSpPr txBox="1"/>
            <p:nvPr/>
          </p:nvSpPr>
          <p:spPr>
            <a:xfrm>
              <a:off x="0" y="-57150"/>
              <a:ext cx="85797" cy="142085"/>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a:extLst>
              <a:ext uri="{FF2B5EF4-FFF2-40B4-BE49-F238E27FC236}">
                <a16:creationId xmlns:a16="http://schemas.microsoft.com/office/drawing/2014/main" id="{E4CDF358-3EDB-0533-40C0-DAA9A9373F36}"/>
              </a:ext>
            </a:extLst>
          </p:cNvPr>
          <p:cNvSpPr txBox="1"/>
          <p:nvPr/>
        </p:nvSpPr>
        <p:spPr>
          <a:xfrm>
            <a:off x="15255162" y="8788908"/>
            <a:ext cx="1271165" cy="425450"/>
          </a:xfrm>
          <a:prstGeom prst="rect">
            <a:avLst/>
          </a:prstGeom>
        </p:spPr>
        <p:txBody>
          <a:bodyPr lIns="0" tIns="0" rIns="0" bIns="0" rtlCol="0" anchor="t">
            <a:spAutoFit/>
          </a:bodyPr>
          <a:lstStyle/>
          <a:p>
            <a:pPr algn="r">
              <a:lnSpc>
                <a:spcPts val="3400"/>
              </a:lnSpc>
            </a:pPr>
            <a:r>
              <a:rPr lang="en-US" sz="2000">
                <a:solidFill>
                  <a:srgbClr val="FFFFFF"/>
                </a:solidFill>
                <a:latin typeface="Poppins"/>
                <a:ea typeface="Poppins"/>
                <a:cs typeface="Poppins"/>
                <a:sym typeface="Poppins"/>
              </a:rPr>
              <a:t>Page</a:t>
            </a:r>
          </a:p>
        </p:txBody>
      </p:sp>
      <p:sp>
        <p:nvSpPr>
          <p:cNvPr id="9" name="TextBox 9">
            <a:extLst>
              <a:ext uri="{FF2B5EF4-FFF2-40B4-BE49-F238E27FC236}">
                <a16:creationId xmlns:a16="http://schemas.microsoft.com/office/drawing/2014/main" id="{A12CA84D-5278-1D68-F40D-E0D1A0064697}"/>
              </a:ext>
            </a:extLst>
          </p:cNvPr>
          <p:cNvSpPr txBox="1"/>
          <p:nvPr/>
        </p:nvSpPr>
        <p:spPr>
          <a:xfrm>
            <a:off x="16781949" y="8788909"/>
            <a:ext cx="346022" cy="398827"/>
          </a:xfrm>
          <a:prstGeom prst="rect">
            <a:avLst/>
          </a:prstGeom>
        </p:spPr>
        <p:txBody>
          <a:bodyPr lIns="0" tIns="0" rIns="0" bIns="0" rtlCol="0" anchor="t">
            <a:spAutoFit/>
          </a:bodyPr>
          <a:lstStyle/>
          <a:p>
            <a:pPr algn="ctr">
              <a:lnSpc>
                <a:spcPts val="3400"/>
              </a:lnSpc>
            </a:pPr>
            <a:r>
              <a:rPr lang="en-US" sz="2000" dirty="0">
                <a:solidFill>
                  <a:srgbClr val="FFFFFF"/>
                </a:solidFill>
                <a:latin typeface="Poppins"/>
                <a:ea typeface="Poppins"/>
                <a:cs typeface="Poppins"/>
                <a:sym typeface="Poppins"/>
              </a:rPr>
              <a:t>17</a:t>
            </a:r>
          </a:p>
        </p:txBody>
      </p:sp>
      <p:sp>
        <p:nvSpPr>
          <p:cNvPr id="11" name="TextBox 11">
            <a:extLst>
              <a:ext uri="{FF2B5EF4-FFF2-40B4-BE49-F238E27FC236}">
                <a16:creationId xmlns:a16="http://schemas.microsoft.com/office/drawing/2014/main" id="{D73EF857-CE43-7451-F8C1-59372E62A61E}"/>
              </a:ext>
            </a:extLst>
          </p:cNvPr>
          <p:cNvSpPr txBox="1"/>
          <p:nvPr/>
        </p:nvSpPr>
        <p:spPr>
          <a:xfrm>
            <a:off x="1675925" y="1369496"/>
            <a:ext cx="8692310" cy="812723"/>
          </a:xfrm>
          <a:prstGeom prst="rect">
            <a:avLst/>
          </a:prstGeom>
        </p:spPr>
        <p:txBody>
          <a:bodyPr lIns="0" tIns="0" rIns="0" bIns="0" rtlCol="0" anchor="t">
            <a:spAutoFit/>
          </a:bodyPr>
          <a:lstStyle/>
          <a:p>
            <a:pPr algn="l">
              <a:lnSpc>
                <a:spcPct val="150000"/>
              </a:lnSpc>
            </a:pPr>
            <a:r>
              <a:rPr lang="en-US" sz="4000" b="1" dirty="0">
                <a:solidFill>
                  <a:srgbClr val="FFFFFF"/>
                </a:solidFill>
                <a:latin typeface="Times New Roman" panose="02020603050405020304" pitchFamily="18" charset="0"/>
                <a:ea typeface="Poppins Bold"/>
                <a:cs typeface="Times New Roman" panose="02020603050405020304" pitchFamily="18" charset="0"/>
                <a:sym typeface="Poppins Bold"/>
              </a:rPr>
              <a:t>References</a:t>
            </a:r>
          </a:p>
        </p:txBody>
      </p:sp>
      <p:sp>
        <p:nvSpPr>
          <p:cNvPr id="32" name="TextBox 32">
            <a:extLst>
              <a:ext uri="{FF2B5EF4-FFF2-40B4-BE49-F238E27FC236}">
                <a16:creationId xmlns:a16="http://schemas.microsoft.com/office/drawing/2014/main" id="{15E4CFFF-A184-A5DB-E768-4B64DFDE3271}"/>
              </a:ext>
            </a:extLst>
          </p:cNvPr>
          <p:cNvSpPr txBox="1"/>
          <p:nvPr/>
        </p:nvSpPr>
        <p:spPr>
          <a:xfrm>
            <a:off x="1613589" y="2417567"/>
            <a:ext cx="13637949" cy="7032181"/>
          </a:xfrm>
          <a:prstGeom prst="rect">
            <a:avLst/>
          </a:prstGeom>
        </p:spPr>
        <p:txBody>
          <a:bodyPr wrap="square" lIns="0" tIns="0" rIns="0" bIns="0" rtlCol="0" anchor="t">
            <a:spAutoFit/>
          </a:bodyPr>
          <a:lstStyle/>
          <a:p>
            <a:pPr algn="just">
              <a:lnSpc>
                <a:spcPct val="150000"/>
              </a:lnSpc>
            </a:pP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Bradić-Martinović</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A., 2021. Personal Data Protection in Serbian Hotels. http://ebooks.ien.bg.ac.rs/1673/1/BISEC%202021%20ABMartinovic.pdf</a:t>
            </a:r>
          </a:p>
          <a:p>
            <a:pPr algn="just">
              <a:lnSpc>
                <a:spcPct val="150000"/>
              </a:lnSpc>
            </a:pP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Buhalis</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D. and </a:t>
            </a: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Moldavska</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I., 2022. Voice assistants in hospitality: using artificial intelligence for customer service. Journal of Hospitality and Tourism Technology, 13(3), pp.386-403. https://eprints.bournemouth.ac.uk/36952/3/Voice%20Assistants%20in%20Hospitality%208NOV21%20CLEAN.pdf</a:t>
            </a:r>
          </a:p>
          <a:p>
            <a:pPr algn="just">
              <a:lnSpc>
                <a:spcPct val="150000"/>
              </a:lnSpc>
            </a:pP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Consulterce</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2024. PESTLE Analysis: The Macro-Environmental Analysis Explained Available at: https://consulterce.com/pestle-analysis/ [Accessed on: 05 February 2025]</a:t>
            </a:r>
          </a:p>
          <a:p>
            <a:pPr algn="just">
              <a:lnSpc>
                <a:spcPct val="150000"/>
              </a:lnSpc>
            </a:pPr>
            <a:r>
              <a:rPr lang="en-US" sz="2800" dirty="0" err="1">
                <a:solidFill>
                  <a:srgbClr val="FFFFFF"/>
                </a:solidFill>
                <a:latin typeface="Times New Roman" panose="02020603050405020304" pitchFamily="18" charset="0"/>
                <a:ea typeface="Poppins"/>
                <a:cs typeface="Times New Roman" panose="02020603050405020304" pitchFamily="18" charset="0"/>
                <a:sym typeface="Poppins"/>
              </a:rPr>
              <a:t>Copperdigital</a:t>
            </a:r>
            <a:r>
              <a:rPr lang="en-US" sz="2800" dirty="0">
                <a:solidFill>
                  <a:srgbClr val="FFFFFF"/>
                </a:solidFill>
                <a:latin typeface="Times New Roman" panose="02020603050405020304" pitchFamily="18" charset="0"/>
                <a:ea typeface="Poppins"/>
                <a:cs typeface="Times New Roman" panose="02020603050405020304" pitchFamily="18" charset="0"/>
                <a:sym typeface="Poppins"/>
              </a:rPr>
              <a:t>, 2025. The limitation of AI: Understanding the Boundaries of Machine Learning Available at: https://copperdigital.com/blog/the-limitations-of-ai-and-machine-learning/ [Accessed on: 05 February 2025]</a:t>
            </a:r>
          </a:p>
        </p:txBody>
      </p:sp>
      <p:sp>
        <p:nvSpPr>
          <p:cNvPr id="36" name="Freeform 36">
            <a:extLst>
              <a:ext uri="{FF2B5EF4-FFF2-40B4-BE49-F238E27FC236}">
                <a16:creationId xmlns:a16="http://schemas.microsoft.com/office/drawing/2014/main" id="{B9E65CF8-3E60-9205-319F-C3E355E7FC27}"/>
              </a:ext>
            </a:extLst>
          </p:cNvPr>
          <p:cNvSpPr/>
          <p:nvPr/>
        </p:nvSpPr>
        <p:spPr>
          <a:xfrm>
            <a:off x="12826964" y="6003886"/>
            <a:ext cx="1347888" cy="1347888"/>
          </a:xfrm>
          <a:custGeom>
            <a:avLst/>
            <a:gdLst/>
            <a:ahLst/>
            <a:cxnLst/>
            <a:rect l="l" t="t" r="r" b="b"/>
            <a:pathLst>
              <a:path w="1347888" h="1347888">
                <a:moveTo>
                  <a:pt x="0" y="0"/>
                </a:moveTo>
                <a:lnTo>
                  <a:pt x="1347888" y="0"/>
                </a:lnTo>
                <a:lnTo>
                  <a:pt x="1347888" y="1347888"/>
                </a:lnTo>
                <a:lnTo>
                  <a:pt x="0" y="134788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7" name="Freeform 37">
            <a:extLst>
              <a:ext uri="{FF2B5EF4-FFF2-40B4-BE49-F238E27FC236}">
                <a16:creationId xmlns:a16="http://schemas.microsoft.com/office/drawing/2014/main" id="{FE695F94-1791-EA57-67A5-9AB100FCC769}"/>
              </a:ext>
            </a:extLst>
          </p:cNvPr>
          <p:cNvSpPr/>
          <p:nvPr/>
        </p:nvSpPr>
        <p:spPr>
          <a:xfrm>
            <a:off x="9144000" y="2474316"/>
            <a:ext cx="994760" cy="994760"/>
          </a:xfrm>
          <a:custGeom>
            <a:avLst/>
            <a:gdLst/>
            <a:ahLst/>
            <a:cxnLst/>
            <a:rect l="l" t="t" r="r" b="b"/>
            <a:pathLst>
              <a:path w="994760" h="994760">
                <a:moveTo>
                  <a:pt x="0" y="0"/>
                </a:moveTo>
                <a:lnTo>
                  <a:pt x="994760" y="0"/>
                </a:lnTo>
                <a:lnTo>
                  <a:pt x="994760" y="994761"/>
                </a:lnTo>
                <a:lnTo>
                  <a:pt x="0" y="9947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8" name="Freeform 38">
            <a:extLst>
              <a:ext uri="{FF2B5EF4-FFF2-40B4-BE49-F238E27FC236}">
                <a16:creationId xmlns:a16="http://schemas.microsoft.com/office/drawing/2014/main" id="{ED4BA5E8-DD52-208A-6A54-778D42CE4C46}"/>
              </a:ext>
            </a:extLst>
          </p:cNvPr>
          <p:cNvSpPr/>
          <p:nvPr/>
        </p:nvSpPr>
        <p:spPr>
          <a:xfrm>
            <a:off x="488342" y="2405681"/>
            <a:ext cx="540358" cy="540358"/>
          </a:xfrm>
          <a:custGeom>
            <a:avLst/>
            <a:gdLst/>
            <a:ahLst/>
            <a:cxnLst/>
            <a:rect l="l" t="t" r="r" b="b"/>
            <a:pathLst>
              <a:path w="540358" h="540358">
                <a:moveTo>
                  <a:pt x="0" y="0"/>
                </a:moveTo>
                <a:lnTo>
                  <a:pt x="540358" y="0"/>
                </a:lnTo>
                <a:lnTo>
                  <a:pt x="540358" y="540358"/>
                </a:lnTo>
                <a:lnTo>
                  <a:pt x="0" y="5403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42" name="Group 42">
            <a:extLst>
              <a:ext uri="{FF2B5EF4-FFF2-40B4-BE49-F238E27FC236}">
                <a16:creationId xmlns:a16="http://schemas.microsoft.com/office/drawing/2014/main" id="{16D838FD-A572-E1E8-B99D-12479426DA1E}"/>
              </a:ext>
            </a:extLst>
          </p:cNvPr>
          <p:cNvGrpSpPr/>
          <p:nvPr/>
        </p:nvGrpSpPr>
        <p:grpSpPr>
          <a:xfrm>
            <a:off x="15438169" y="8147211"/>
            <a:ext cx="3379603" cy="1302537"/>
            <a:chOff x="-332209" y="-66675"/>
            <a:chExt cx="840035" cy="288317"/>
          </a:xfrm>
        </p:grpSpPr>
        <p:sp>
          <p:nvSpPr>
            <p:cNvPr id="43" name="Freeform 43">
              <a:extLst>
                <a:ext uri="{FF2B5EF4-FFF2-40B4-BE49-F238E27FC236}">
                  <a16:creationId xmlns:a16="http://schemas.microsoft.com/office/drawing/2014/main" id="{7522D565-07E6-D040-F90E-8F207855B6D7}"/>
                </a:ext>
              </a:extLst>
            </p:cNvPr>
            <p:cNvSpPr/>
            <p:nvPr/>
          </p:nvSpPr>
          <p:spPr>
            <a:xfrm>
              <a:off x="-332209" y="21414"/>
              <a:ext cx="507826" cy="200228"/>
            </a:xfrm>
            <a:custGeom>
              <a:avLst/>
              <a:gdLst/>
              <a:ahLst/>
              <a:cxnLst/>
              <a:rect l="l" t="t" r="r" b="b"/>
              <a:pathLst>
                <a:path w="507826" h="200228">
                  <a:moveTo>
                    <a:pt x="100114" y="0"/>
                  </a:moveTo>
                  <a:lnTo>
                    <a:pt x="407712" y="0"/>
                  </a:lnTo>
                  <a:cubicBezTo>
                    <a:pt x="434264" y="0"/>
                    <a:pt x="459729" y="10548"/>
                    <a:pt x="478504" y="29323"/>
                  </a:cubicBezTo>
                  <a:cubicBezTo>
                    <a:pt x="497279" y="48098"/>
                    <a:pt x="507826" y="73562"/>
                    <a:pt x="507826" y="100114"/>
                  </a:cubicBezTo>
                  <a:lnTo>
                    <a:pt x="507826" y="100114"/>
                  </a:lnTo>
                  <a:cubicBezTo>
                    <a:pt x="507826" y="155405"/>
                    <a:pt x="463004" y="200228"/>
                    <a:pt x="407712" y="200228"/>
                  </a:cubicBezTo>
                  <a:lnTo>
                    <a:pt x="100114" y="200228"/>
                  </a:lnTo>
                  <a:cubicBezTo>
                    <a:pt x="44823" y="200228"/>
                    <a:pt x="0" y="155405"/>
                    <a:pt x="0" y="100114"/>
                  </a:cubicBezTo>
                  <a:lnTo>
                    <a:pt x="0" y="100114"/>
                  </a:lnTo>
                  <a:cubicBezTo>
                    <a:pt x="0" y="44823"/>
                    <a:pt x="44823" y="0"/>
                    <a:pt x="100114" y="0"/>
                  </a:cubicBezTo>
                  <a:close/>
                </a:path>
              </a:pathLst>
            </a:custGeom>
            <a:solidFill>
              <a:srgbClr val="000000">
                <a:alpha val="0"/>
              </a:srgbClr>
            </a:solidFill>
            <a:ln w="19050" cap="rnd">
              <a:solidFill>
                <a:srgbClr val="FFFFFF">
                  <a:alpha val="29804"/>
                </a:srgbClr>
              </a:solidFill>
              <a:prstDash val="solid"/>
              <a:round/>
            </a:ln>
          </p:spPr>
          <p:txBody>
            <a:bodyPr/>
            <a:lstStyle/>
            <a:p>
              <a:endParaRPr lang="en-IN" dirty="0"/>
            </a:p>
          </p:txBody>
        </p:sp>
        <p:sp>
          <p:nvSpPr>
            <p:cNvPr id="44" name="TextBox 44">
              <a:extLst>
                <a:ext uri="{FF2B5EF4-FFF2-40B4-BE49-F238E27FC236}">
                  <a16:creationId xmlns:a16="http://schemas.microsoft.com/office/drawing/2014/main" id="{D8B9BBB9-B619-C83C-2AE2-AA4030FF6CBF}"/>
                </a:ext>
              </a:extLst>
            </p:cNvPr>
            <p:cNvSpPr txBox="1"/>
            <p:nvPr/>
          </p:nvSpPr>
          <p:spPr>
            <a:xfrm>
              <a:off x="0" y="-66675"/>
              <a:ext cx="507826" cy="266903"/>
            </a:xfrm>
            <a:prstGeom prst="rect">
              <a:avLst/>
            </a:prstGeom>
          </p:spPr>
          <p:txBody>
            <a:bodyPr lIns="50800" tIns="50800" rIns="50800" bIns="50800" rtlCol="0" anchor="ctr"/>
            <a:lstStyle/>
            <a:p>
              <a:pPr algn="ctr">
                <a:lnSpc>
                  <a:spcPts val="2800"/>
                </a:lnSpc>
              </a:pPr>
              <a:endParaRPr/>
            </a:p>
          </p:txBody>
        </p:sp>
      </p:grpSp>
      <p:sp>
        <p:nvSpPr>
          <p:cNvPr id="46" name="Freeform 46">
            <a:extLst>
              <a:ext uri="{FF2B5EF4-FFF2-40B4-BE49-F238E27FC236}">
                <a16:creationId xmlns:a16="http://schemas.microsoft.com/office/drawing/2014/main" id="{496406FF-E22F-E818-0CA9-414DE6307BE6}"/>
              </a:ext>
            </a:extLst>
          </p:cNvPr>
          <p:cNvSpPr/>
          <p:nvPr/>
        </p:nvSpPr>
        <p:spPr>
          <a:xfrm>
            <a:off x="1028700" y="727108"/>
            <a:ext cx="272794" cy="326877"/>
          </a:xfrm>
          <a:custGeom>
            <a:avLst/>
            <a:gdLst/>
            <a:ahLst/>
            <a:cxnLst/>
            <a:rect l="l" t="t" r="r" b="b"/>
            <a:pathLst>
              <a:path w="363725" h="435836">
                <a:moveTo>
                  <a:pt x="0" y="0"/>
                </a:moveTo>
                <a:lnTo>
                  <a:pt x="363725" y="0"/>
                </a:lnTo>
                <a:lnTo>
                  <a:pt x="363725" y="435836"/>
                </a:lnTo>
                <a:lnTo>
                  <a:pt x="0" y="4358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8" name="Freeform 48">
            <a:extLst>
              <a:ext uri="{FF2B5EF4-FFF2-40B4-BE49-F238E27FC236}">
                <a16:creationId xmlns:a16="http://schemas.microsoft.com/office/drawing/2014/main" id="{079FFCAB-7FFE-9918-EF7B-B68B329EA499}"/>
              </a:ext>
            </a:extLst>
          </p:cNvPr>
          <p:cNvSpPr/>
          <p:nvPr/>
        </p:nvSpPr>
        <p:spPr>
          <a:xfrm>
            <a:off x="16894849" y="784153"/>
            <a:ext cx="233122" cy="233122"/>
          </a:xfrm>
          <a:custGeom>
            <a:avLst/>
            <a:gdLst/>
            <a:ahLst/>
            <a:cxnLst/>
            <a:rect l="l" t="t" r="r" b="b"/>
            <a:pathLst>
              <a:path w="233122" h="233122">
                <a:moveTo>
                  <a:pt x="0" y="0"/>
                </a:moveTo>
                <a:lnTo>
                  <a:pt x="233122" y="0"/>
                </a:lnTo>
                <a:lnTo>
                  <a:pt x="233122" y="233122"/>
                </a:lnTo>
                <a:lnTo>
                  <a:pt x="0" y="23312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694120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3044</Words>
  <Application>Microsoft Office PowerPoint</Application>
  <PresentationFormat>Custom</PresentationFormat>
  <Paragraphs>150</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Poppins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2025-02-23T21:09:17Z</dcterms:modified>
</cp:coreProperties>
</file>