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microsoft.com/office/2020/02/relationships/classificationlabels" Target="docMetadata/LabelInfo.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89" r:id="rId2"/>
    <p:sldId id="290" r:id="rId3"/>
    <p:sldId id="291" r:id="rId4"/>
    <p:sldId id="292" r:id="rId5"/>
    <p:sldId id="293" r:id="rId6"/>
    <p:sldId id="294" r:id="rId7"/>
    <p:sldId id="295" r:id="rId8"/>
    <p:sldId id="296" r:id="rId9"/>
    <p:sldId id="297" r:id="rId10"/>
    <p:sldId id="29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266" autoAdjust="0"/>
    <p:restoredTop sz="97563"/>
  </p:normalViewPr>
  <p:slideViewPr>
    <p:cSldViewPr snapToGrid="0">
      <p:cViewPr varScale="1">
        <p:scale>
          <a:sx n="127" d="100"/>
          <a:sy n="127" d="100"/>
        </p:scale>
        <p:origin x="1192" y="192"/>
      </p:cViewPr>
      <p:guideLst/>
    </p:cSldViewPr>
  </p:slideViewPr>
  <p:notesTextViewPr>
    <p:cViewPr>
      <p:scale>
        <a:sx n="130" d="100"/>
        <a:sy n="13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D1EA99-5E61-B546-874B-6042AE4D9C5C}" type="datetimeFigureOut">
              <a:rPr lang="en-US" smtClean="0"/>
              <a:t>8/9/26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2967EF-1382-7642-A5CA-E15A9B0A6499}" type="slidenum">
              <a:rPr lang="en-US" smtClean="0"/>
              <a:t>‹#›</a:t>
            </a:fld>
            <a:endParaRPr lang="en-US"/>
          </a:p>
        </p:txBody>
      </p:sp>
    </p:spTree>
    <p:extLst>
      <p:ext uri="{BB962C8B-B14F-4D97-AF65-F5344CB8AC3E}">
        <p14:creationId xmlns:p14="http://schemas.microsoft.com/office/powerpoint/2010/main" val="2092652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10B8E-2CD4-A381-5DBA-4EA56A04BF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C5B1C0-6BC8-3958-B6F3-2C6E05445E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03F338-7345-DE61-6BA5-51670CB632FE}"/>
              </a:ext>
            </a:extLst>
          </p:cNvPr>
          <p:cNvSpPr>
            <a:spLocks noGrp="1"/>
          </p:cNvSpPr>
          <p:nvPr>
            <p:ph type="dt" sz="half" idx="10"/>
          </p:nvPr>
        </p:nvSpPr>
        <p:spPr/>
        <p:txBody>
          <a:bodyPr/>
          <a:lstStyle/>
          <a:p>
            <a:fld id="{6CD6C34D-D6A3-4364-94BE-B972A086586D}" type="datetimeFigureOut">
              <a:rPr lang="en-GB" smtClean="0"/>
              <a:t>09/08/2026</a:t>
            </a:fld>
            <a:endParaRPr lang="en-GB"/>
          </a:p>
        </p:txBody>
      </p:sp>
      <p:sp>
        <p:nvSpPr>
          <p:cNvPr id="5" name="Footer Placeholder 4">
            <a:extLst>
              <a:ext uri="{FF2B5EF4-FFF2-40B4-BE49-F238E27FC236}">
                <a16:creationId xmlns:a16="http://schemas.microsoft.com/office/drawing/2014/main" id="{92441A4C-1796-21E7-88E7-7B10E69523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D05F7C-560A-5FD0-41C5-3ADF47235F9D}"/>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537799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3A5E7-0A75-9AA1-DA9D-823F3FE61F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B4FF9C-8B57-E454-B4C6-3505A1E6E5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031AF5-5186-9A7B-4451-D13FD7BB275A}"/>
              </a:ext>
            </a:extLst>
          </p:cNvPr>
          <p:cNvSpPr>
            <a:spLocks noGrp="1"/>
          </p:cNvSpPr>
          <p:nvPr>
            <p:ph type="dt" sz="half" idx="10"/>
          </p:nvPr>
        </p:nvSpPr>
        <p:spPr/>
        <p:txBody>
          <a:bodyPr/>
          <a:lstStyle/>
          <a:p>
            <a:fld id="{6CD6C34D-D6A3-4364-94BE-B972A086586D}" type="datetimeFigureOut">
              <a:rPr lang="en-GB" smtClean="0"/>
              <a:t>09/08/2026</a:t>
            </a:fld>
            <a:endParaRPr lang="en-GB"/>
          </a:p>
        </p:txBody>
      </p:sp>
      <p:sp>
        <p:nvSpPr>
          <p:cNvPr id="5" name="Footer Placeholder 4">
            <a:extLst>
              <a:ext uri="{FF2B5EF4-FFF2-40B4-BE49-F238E27FC236}">
                <a16:creationId xmlns:a16="http://schemas.microsoft.com/office/drawing/2014/main" id="{6F351B69-16B6-37CA-99A3-E8CAA27662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A36A9-59AA-282E-E224-C2D376341F9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703823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0B4B2-6972-5FAB-1130-043C2945A8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72A5CB-479E-5727-31BB-B9BE81B7E0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746E8-8F7B-BB7F-069E-AECF98700FF4}"/>
              </a:ext>
            </a:extLst>
          </p:cNvPr>
          <p:cNvSpPr>
            <a:spLocks noGrp="1"/>
          </p:cNvSpPr>
          <p:nvPr>
            <p:ph type="dt" sz="half" idx="10"/>
          </p:nvPr>
        </p:nvSpPr>
        <p:spPr/>
        <p:txBody>
          <a:bodyPr/>
          <a:lstStyle/>
          <a:p>
            <a:fld id="{6CD6C34D-D6A3-4364-94BE-B972A086586D}" type="datetimeFigureOut">
              <a:rPr lang="en-GB" smtClean="0"/>
              <a:t>09/08/2026</a:t>
            </a:fld>
            <a:endParaRPr lang="en-GB"/>
          </a:p>
        </p:txBody>
      </p:sp>
      <p:sp>
        <p:nvSpPr>
          <p:cNvPr id="5" name="Footer Placeholder 4">
            <a:extLst>
              <a:ext uri="{FF2B5EF4-FFF2-40B4-BE49-F238E27FC236}">
                <a16:creationId xmlns:a16="http://schemas.microsoft.com/office/drawing/2014/main" id="{0A253A9B-2D7F-EC42-057A-A9901988A1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3938C2-2E24-261B-2DAA-4B3E2F423C12}"/>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685650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35CD5-6D58-A352-B2E1-B36D1EFCA3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B5C726-06D7-1E3B-E166-12DB6001E6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CC56F7-2AC3-2B9E-0FD2-C9B99DC8D4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45F5A6-76F5-17CC-EBE9-9F9601D6CB8C}"/>
              </a:ext>
            </a:extLst>
          </p:cNvPr>
          <p:cNvSpPr>
            <a:spLocks noGrp="1"/>
          </p:cNvSpPr>
          <p:nvPr>
            <p:ph type="dt" sz="half" idx="10"/>
          </p:nvPr>
        </p:nvSpPr>
        <p:spPr/>
        <p:txBody>
          <a:bodyPr/>
          <a:lstStyle/>
          <a:p>
            <a:fld id="{6CD6C34D-D6A3-4364-94BE-B972A086586D}" type="datetimeFigureOut">
              <a:rPr lang="en-GB" smtClean="0"/>
              <a:t>09/08/2026</a:t>
            </a:fld>
            <a:endParaRPr lang="en-GB"/>
          </a:p>
        </p:txBody>
      </p:sp>
      <p:sp>
        <p:nvSpPr>
          <p:cNvPr id="6" name="Footer Placeholder 5">
            <a:extLst>
              <a:ext uri="{FF2B5EF4-FFF2-40B4-BE49-F238E27FC236}">
                <a16:creationId xmlns:a16="http://schemas.microsoft.com/office/drawing/2014/main" id="{7FCE93D4-462A-7FBD-F0F3-B5374DE087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147950-9784-8DC7-BEB2-B260C5F6A3E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74055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C2D57-3E26-8D4E-EE8D-58D5743F93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49C5EB-8B48-76D3-4533-E43070BB99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88E185-044C-9342-4585-9DEEABE5C2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434EE4-A1AE-5FC6-D526-9E200343DC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99C57B-1E3F-6BBE-5F1E-F7A8323609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C527A1-0326-6B0C-D73A-3E301863DFE7}"/>
              </a:ext>
            </a:extLst>
          </p:cNvPr>
          <p:cNvSpPr>
            <a:spLocks noGrp="1"/>
          </p:cNvSpPr>
          <p:nvPr>
            <p:ph type="dt" sz="half" idx="10"/>
          </p:nvPr>
        </p:nvSpPr>
        <p:spPr/>
        <p:txBody>
          <a:bodyPr/>
          <a:lstStyle/>
          <a:p>
            <a:fld id="{6CD6C34D-D6A3-4364-94BE-B972A086586D}" type="datetimeFigureOut">
              <a:rPr lang="en-GB" smtClean="0"/>
              <a:t>09/08/2026</a:t>
            </a:fld>
            <a:endParaRPr lang="en-GB"/>
          </a:p>
        </p:txBody>
      </p:sp>
      <p:sp>
        <p:nvSpPr>
          <p:cNvPr id="8" name="Footer Placeholder 7">
            <a:extLst>
              <a:ext uri="{FF2B5EF4-FFF2-40B4-BE49-F238E27FC236}">
                <a16:creationId xmlns:a16="http://schemas.microsoft.com/office/drawing/2014/main" id="{9AF43E37-1D7C-A357-BBDC-CBCB6E1FFC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4B1F53-7079-CEC7-47AD-5C71838C0308}"/>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482079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BD16E-1200-A847-FC83-23FDF3D873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A4BA67-C4E1-6A4E-A167-1D8A75E10FF5}"/>
              </a:ext>
            </a:extLst>
          </p:cNvPr>
          <p:cNvSpPr>
            <a:spLocks noGrp="1"/>
          </p:cNvSpPr>
          <p:nvPr>
            <p:ph type="dt" sz="half" idx="10"/>
          </p:nvPr>
        </p:nvSpPr>
        <p:spPr/>
        <p:txBody>
          <a:bodyPr/>
          <a:lstStyle/>
          <a:p>
            <a:fld id="{6CD6C34D-D6A3-4364-94BE-B972A086586D}" type="datetimeFigureOut">
              <a:rPr lang="en-GB" smtClean="0"/>
              <a:t>09/08/2026</a:t>
            </a:fld>
            <a:endParaRPr lang="en-GB"/>
          </a:p>
        </p:txBody>
      </p:sp>
      <p:sp>
        <p:nvSpPr>
          <p:cNvPr id="4" name="Footer Placeholder 3">
            <a:extLst>
              <a:ext uri="{FF2B5EF4-FFF2-40B4-BE49-F238E27FC236}">
                <a16:creationId xmlns:a16="http://schemas.microsoft.com/office/drawing/2014/main" id="{BA52B622-514E-B28E-25AE-1A9CC83739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80313B-5C7E-F333-99CF-E37A4787C0C5}"/>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86153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71F0C0-3E53-950D-07E7-887FDD0D878B}"/>
              </a:ext>
            </a:extLst>
          </p:cNvPr>
          <p:cNvSpPr>
            <a:spLocks noGrp="1"/>
          </p:cNvSpPr>
          <p:nvPr>
            <p:ph type="dt" sz="half" idx="10"/>
          </p:nvPr>
        </p:nvSpPr>
        <p:spPr/>
        <p:txBody>
          <a:bodyPr/>
          <a:lstStyle/>
          <a:p>
            <a:fld id="{6CD6C34D-D6A3-4364-94BE-B972A086586D}" type="datetimeFigureOut">
              <a:rPr lang="en-GB" smtClean="0"/>
              <a:t>09/08/2026</a:t>
            </a:fld>
            <a:endParaRPr lang="en-GB"/>
          </a:p>
        </p:txBody>
      </p:sp>
      <p:sp>
        <p:nvSpPr>
          <p:cNvPr id="3" name="Footer Placeholder 2">
            <a:extLst>
              <a:ext uri="{FF2B5EF4-FFF2-40B4-BE49-F238E27FC236}">
                <a16:creationId xmlns:a16="http://schemas.microsoft.com/office/drawing/2014/main" id="{43C74C96-037F-C10D-D1DF-48E7F556FF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569C53-41B7-3FC0-4E7B-630DC70A82B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052500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7D87D-18B4-0909-90E4-6224004E76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1F9A35-FCF4-2AA7-382B-65A9FA41C5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A2B91B-67EC-6C65-4B62-49E44D70BC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0C96FA-FED4-B5FF-3291-A7577EB4511D}"/>
              </a:ext>
            </a:extLst>
          </p:cNvPr>
          <p:cNvSpPr>
            <a:spLocks noGrp="1"/>
          </p:cNvSpPr>
          <p:nvPr>
            <p:ph type="dt" sz="half" idx="10"/>
          </p:nvPr>
        </p:nvSpPr>
        <p:spPr/>
        <p:txBody>
          <a:bodyPr/>
          <a:lstStyle/>
          <a:p>
            <a:fld id="{6CD6C34D-D6A3-4364-94BE-B972A086586D}" type="datetimeFigureOut">
              <a:rPr lang="en-GB" smtClean="0"/>
              <a:t>09/08/2026</a:t>
            </a:fld>
            <a:endParaRPr lang="en-GB"/>
          </a:p>
        </p:txBody>
      </p:sp>
      <p:sp>
        <p:nvSpPr>
          <p:cNvPr id="6" name="Footer Placeholder 5">
            <a:extLst>
              <a:ext uri="{FF2B5EF4-FFF2-40B4-BE49-F238E27FC236}">
                <a16:creationId xmlns:a16="http://schemas.microsoft.com/office/drawing/2014/main" id="{9F8983CE-3DC0-020D-1822-FFD53FE03E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91712C-D30D-C634-2FC6-21CD18E6BB9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948332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9E3E6-F2BA-8DCA-3DE2-9A5434ADBE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C62BBD-31BD-4DA5-7A2F-35CFD7A895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776F34-0936-B6F2-E9CC-1D2B8E68F5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8D9E5E-A8A4-68ED-7B9E-374327D64D4B}"/>
              </a:ext>
            </a:extLst>
          </p:cNvPr>
          <p:cNvSpPr>
            <a:spLocks noGrp="1"/>
          </p:cNvSpPr>
          <p:nvPr>
            <p:ph type="dt" sz="half" idx="10"/>
          </p:nvPr>
        </p:nvSpPr>
        <p:spPr/>
        <p:txBody>
          <a:bodyPr/>
          <a:lstStyle/>
          <a:p>
            <a:fld id="{6CD6C34D-D6A3-4364-94BE-B972A086586D}" type="datetimeFigureOut">
              <a:rPr lang="en-GB" smtClean="0"/>
              <a:t>09/08/2026</a:t>
            </a:fld>
            <a:endParaRPr lang="en-GB"/>
          </a:p>
        </p:txBody>
      </p:sp>
      <p:sp>
        <p:nvSpPr>
          <p:cNvPr id="6" name="Footer Placeholder 5">
            <a:extLst>
              <a:ext uri="{FF2B5EF4-FFF2-40B4-BE49-F238E27FC236}">
                <a16:creationId xmlns:a16="http://schemas.microsoft.com/office/drawing/2014/main" id="{4663C12C-8EBD-F06F-DB3C-9A164F5610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7E1C15-AA35-0299-393A-AF9940211341}"/>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589788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5BF0E-570D-8BC4-6CDE-F7DB70392B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3FA0E7-F635-FC58-F309-97C4B75274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7D47D6-4D90-4174-8DC4-E389794B4565}"/>
              </a:ext>
            </a:extLst>
          </p:cNvPr>
          <p:cNvSpPr>
            <a:spLocks noGrp="1"/>
          </p:cNvSpPr>
          <p:nvPr>
            <p:ph type="dt" sz="half" idx="10"/>
          </p:nvPr>
        </p:nvSpPr>
        <p:spPr/>
        <p:txBody>
          <a:bodyPr/>
          <a:lstStyle/>
          <a:p>
            <a:fld id="{6CD6C34D-D6A3-4364-94BE-B972A086586D}" type="datetimeFigureOut">
              <a:rPr lang="en-GB" smtClean="0"/>
              <a:t>09/08/2026</a:t>
            </a:fld>
            <a:endParaRPr lang="en-GB"/>
          </a:p>
        </p:txBody>
      </p:sp>
      <p:sp>
        <p:nvSpPr>
          <p:cNvPr id="5" name="Footer Placeholder 4">
            <a:extLst>
              <a:ext uri="{FF2B5EF4-FFF2-40B4-BE49-F238E27FC236}">
                <a16:creationId xmlns:a16="http://schemas.microsoft.com/office/drawing/2014/main" id="{1860E04A-D7D8-0FB1-1EC0-65373A828C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23F5E-4D8B-75C9-10B7-E6EAADC51690}"/>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132466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52446E-C41B-868D-F662-0336FDAC17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BF9219-209F-9110-134E-1F4319903CE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C8AEB1-B4D8-9830-EC11-8E758C07D287}"/>
              </a:ext>
            </a:extLst>
          </p:cNvPr>
          <p:cNvSpPr>
            <a:spLocks noGrp="1"/>
          </p:cNvSpPr>
          <p:nvPr>
            <p:ph type="dt" sz="half" idx="10"/>
          </p:nvPr>
        </p:nvSpPr>
        <p:spPr/>
        <p:txBody>
          <a:bodyPr/>
          <a:lstStyle/>
          <a:p>
            <a:fld id="{6CD6C34D-D6A3-4364-94BE-B972A086586D}" type="datetimeFigureOut">
              <a:rPr lang="en-GB" smtClean="0"/>
              <a:t>09/08/2026</a:t>
            </a:fld>
            <a:endParaRPr lang="en-GB"/>
          </a:p>
        </p:txBody>
      </p:sp>
      <p:sp>
        <p:nvSpPr>
          <p:cNvPr id="5" name="Footer Placeholder 4">
            <a:extLst>
              <a:ext uri="{FF2B5EF4-FFF2-40B4-BE49-F238E27FC236}">
                <a16:creationId xmlns:a16="http://schemas.microsoft.com/office/drawing/2014/main" id="{8FA15607-8196-132F-9FC6-3169F6605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80DD75-1701-8953-0B59-7E3D185AE784}"/>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432211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6DC6-C980-4960-3664-D5CDAE7AB8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30F093-C2A2-CAB8-DA87-45B0BAD949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DD3BE0-C811-AA39-1C65-455F07B34D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D6C34D-D6A3-4364-94BE-B972A086586D}" type="datetimeFigureOut">
              <a:rPr lang="en-GB" smtClean="0"/>
              <a:t>09/08/2026</a:t>
            </a:fld>
            <a:endParaRPr lang="en-GB"/>
          </a:p>
        </p:txBody>
      </p:sp>
      <p:sp>
        <p:nvSpPr>
          <p:cNvPr id="5" name="Footer Placeholder 4">
            <a:extLst>
              <a:ext uri="{FF2B5EF4-FFF2-40B4-BE49-F238E27FC236}">
                <a16:creationId xmlns:a16="http://schemas.microsoft.com/office/drawing/2014/main" id="{AE22CA03-8CB8-4ACD-0643-131BC2BDAD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C0FD6C-99AB-FD10-45BB-AEF1095506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4682FA-2E9E-4DCC-AFA0-70701551065F}" type="slidenum">
              <a:rPr lang="en-GB" smtClean="0"/>
              <a:t>‹#›</a:t>
            </a:fld>
            <a:endParaRPr lang="en-GB"/>
          </a:p>
        </p:txBody>
      </p:sp>
    </p:spTree>
    <p:extLst>
      <p:ext uri="{BB962C8B-B14F-4D97-AF65-F5344CB8AC3E}">
        <p14:creationId xmlns:p14="http://schemas.microsoft.com/office/powerpoint/2010/main" val="101159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93FB99E-C224-0D49-B035-4B379DA4BCB9}"/>
              </a:ext>
            </a:extLst>
          </p:cNvPr>
          <p:cNvSpPr/>
          <p:nvPr/>
        </p:nvSpPr>
        <p:spPr>
          <a:xfrm>
            <a:off x="0" y="0"/>
            <a:ext cx="12192000" cy="6858000"/>
          </a:xfrm>
          <a:prstGeom prst="rect">
            <a:avLst/>
          </a:prstGeom>
          <a:solidFill>
            <a:srgbClr val="163A31"/>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 name="Rectangle 4">
            <a:extLst>
              <a:ext uri="{FF2B5EF4-FFF2-40B4-BE49-F238E27FC236}">
                <a16:creationId xmlns:a16="http://schemas.microsoft.com/office/drawing/2014/main" id="{5A08EC85-8BC9-DC4F-92AB-EFF55851BB96}"/>
              </a:ext>
            </a:extLst>
          </p:cNvPr>
          <p:cNvSpPr/>
          <p:nvPr/>
        </p:nvSpPr>
        <p:spPr>
          <a:xfrm>
            <a:off x="0" y="0"/>
            <a:ext cx="177800" cy="68580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 name="TextBox 5">
            <a:extLst>
              <a:ext uri="{FF2B5EF4-FFF2-40B4-BE49-F238E27FC236}">
                <a16:creationId xmlns:a16="http://schemas.microsoft.com/office/drawing/2014/main" id="{4D727ABF-F9E3-E349-B3A1-EC4162688ED5}"/>
              </a:ext>
            </a:extLst>
          </p:cNvPr>
          <p:cNvSpPr txBox="1"/>
          <p:nvPr/>
        </p:nvSpPr>
        <p:spPr>
          <a:xfrm>
            <a:off x="1016000" y="889000"/>
            <a:ext cx="9652000" cy="304800"/>
          </a:xfrm>
          <a:prstGeom prst="rect">
            <a:avLst/>
          </a:prstGeom>
          <a:noFill/>
          <a:ln>
            <a:noFill/>
          </a:ln>
        </p:spPr>
        <p:txBody>
          <a:bodyPr vertOverflow="overflow" vert="horz" wrap="square" rtlCol="0" anchor="t" anchorCtr="0">
            <a:spAutoFit/>
          </a:bodyPr>
          <a:lstStyle/>
          <a:p>
            <a:r>
              <a:rPr lang="en-US" sz="1500" b="1">
                <a:solidFill>
                  <a:srgbClr val="C9A44C"/>
                </a:solidFill>
                <a:latin typeface="Calibri"/>
                <a:cs typeface="Calibri"/>
              </a:rPr>
              <a:t>LCLM4003: EFFECTIVE TEAMWORK AND COMMUNICATION</a:t>
            </a:r>
          </a:p>
        </p:txBody>
      </p:sp>
      <p:sp>
        <p:nvSpPr>
          <p:cNvPr id="7" name="TextBox 6">
            <a:extLst>
              <a:ext uri="{FF2B5EF4-FFF2-40B4-BE49-F238E27FC236}">
                <a16:creationId xmlns:a16="http://schemas.microsoft.com/office/drawing/2014/main" id="{02F4B8A7-E161-574D-8CBB-7ABD976E768D}"/>
              </a:ext>
            </a:extLst>
          </p:cNvPr>
          <p:cNvSpPr txBox="1"/>
          <p:nvPr/>
        </p:nvSpPr>
        <p:spPr>
          <a:xfrm>
            <a:off x="1016000" y="1905000"/>
            <a:ext cx="10160000" cy="1524000"/>
          </a:xfrm>
          <a:prstGeom prst="rect">
            <a:avLst/>
          </a:prstGeom>
          <a:noFill/>
          <a:ln>
            <a:noFill/>
          </a:ln>
        </p:spPr>
        <p:txBody>
          <a:bodyPr vertOverflow="overflow" vert="horz" wrap="square" rtlCol="0" anchor="t" anchorCtr="0">
            <a:spAutoFit/>
          </a:bodyPr>
          <a:lstStyle/>
          <a:p>
            <a:r>
              <a:rPr lang="en-US" sz="4400" b="1" dirty="0">
                <a:solidFill>
                  <a:srgbClr val="FFFFFF"/>
                </a:solidFill>
                <a:latin typeface="Calibri"/>
                <a:cs typeface="Calibri"/>
              </a:rPr>
              <a:t>Communication Barriers at Flight Foods Ltd</a:t>
            </a:r>
          </a:p>
        </p:txBody>
      </p:sp>
      <p:sp>
        <p:nvSpPr>
          <p:cNvPr id="8" name="Rectangle 7">
            <a:extLst>
              <a:ext uri="{FF2B5EF4-FFF2-40B4-BE49-F238E27FC236}">
                <a16:creationId xmlns:a16="http://schemas.microsoft.com/office/drawing/2014/main" id="{CE26AB35-822F-DA42-B7AB-71F3B945305F}"/>
              </a:ext>
            </a:extLst>
          </p:cNvPr>
          <p:cNvSpPr/>
          <p:nvPr/>
        </p:nvSpPr>
        <p:spPr>
          <a:xfrm>
            <a:off x="1066800" y="3556000"/>
            <a:ext cx="2286000" cy="508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 name="TextBox 8">
            <a:extLst>
              <a:ext uri="{FF2B5EF4-FFF2-40B4-BE49-F238E27FC236}">
                <a16:creationId xmlns:a16="http://schemas.microsoft.com/office/drawing/2014/main" id="{6D176E53-BC7D-254F-88C2-3840697FDDC9}"/>
              </a:ext>
            </a:extLst>
          </p:cNvPr>
          <p:cNvSpPr txBox="1"/>
          <p:nvPr/>
        </p:nvSpPr>
        <p:spPr>
          <a:xfrm>
            <a:off x="1016000" y="3810000"/>
            <a:ext cx="10160000" cy="381000"/>
          </a:xfrm>
          <a:prstGeom prst="rect">
            <a:avLst/>
          </a:prstGeom>
          <a:noFill/>
          <a:ln>
            <a:noFill/>
          </a:ln>
        </p:spPr>
        <p:txBody>
          <a:bodyPr vertOverflow="overflow" vert="horz" wrap="square" rtlCol="0" anchor="t" anchorCtr="0">
            <a:spAutoFit/>
          </a:bodyPr>
          <a:lstStyle/>
          <a:p>
            <a:r>
              <a:rPr lang="en-US">
                <a:solidFill>
                  <a:srgbClr val="D9D2C2"/>
                </a:solidFill>
                <a:latin typeface="Calibri"/>
                <a:cs typeface="Calibri"/>
              </a:rPr>
              <a:t>Group Presentation, Assignment 2, Case-Study Analysis</a:t>
            </a:r>
          </a:p>
        </p:txBody>
      </p:sp>
      <p:sp>
        <p:nvSpPr>
          <p:cNvPr id="10" name="TextBox 9">
            <a:extLst>
              <a:ext uri="{FF2B5EF4-FFF2-40B4-BE49-F238E27FC236}">
                <a16:creationId xmlns:a16="http://schemas.microsoft.com/office/drawing/2014/main" id="{268FD215-20BB-0B4E-B291-419B80834184}"/>
              </a:ext>
            </a:extLst>
          </p:cNvPr>
          <p:cNvSpPr txBox="1"/>
          <p:nvPr/>
        </p:nvSpPr>
        <p:spPr>
          <a:xfrm>
            <a:off x="1016000" y="4699000"/>
            <a:ext cx="3810000" cy="304800"/>
          </a:xfrm>
          <a:prstGeom prst="rect">
            <a:avLst/>
          </a:prstGeom>
          <a:noFill/>
          <a:ln>
            <a:noFill/>
          </a:ln>
        </p:spPr>
        <p:txBody>
          <a:bodyPr vertOverflow="overflow" vert="horz" wrap="square" rtlCol="0" anchor="t" anchorCtr="0">
            <a:spAutoFit/>
          </a:bodyPr>
          <a:lstStyle/>
          <a:p>
            <a:r>
              <a:rPr lang="en-US" sz="1400" b="1">
                <a:solidFill>
                  <a:srgbClr val="C9A44C"/>
                </a:solidFill>
                <a:latin typeface="Calibri"/>
                <a:cs typeface="Calibri"/>
              </a:rPr>
              <a:t>Presented by:</a:t>
            </a:r>
          </a:p>
        </p:txBody>
      </p:sp>
      <p:sp>
        <p:nvSpPr>
          <p:cNvPr id="11" name="TextBox 10">
            <a:extLst>
              <a:ext uri="{FF2B5EF4-FFF2-40B4-BE49-F238E27FC236}">
                <a16:creationId xmlns:a16="http://schemas.microsoft.com/office/drawing/2014/main" id="{707FD7DB-4313-4A48-B370-155BEED55519}"/>
              </a:ext>
            </a:extLst>
          </p:cNvPr>
          <p:cNvSpPr txBox="1"/>
          <p:nvPr/>
        </p:nvSpPr>
        <p:spPr>
          <a:xfrm>
            <a:off x="1016000" y="5054600"/>
            <a:ext cx="4064000" cy="1524000"/>
          </a:xfrm>
          <a:prstGeom prst="rect">
            <a:avLst/>
          </a:prstGeom>
          <a:noFill/>
          <a:ln>
            <a:noFill/>
          </a:ln>
        </p:spPr>
        <p:txBody>
          <a:bodyPr vertOverflow="overflow" vert="horz" wrap="square" rtlCol="0" anchor="t" anchorCtr="0">
            <a:spAutoFit/>
          </a:bodyPr>
          <a:lstStyle/>
          <a:p>
            <a:r>
              <a:rPr lang="en-US" sz="1250">
                <a:solidFill>
                  <a:srgbClr val="EDE8DC"/>
                </a:solidFill>
                <a:latin typeface="Calibri"/>
                <a:cs typeface="Calibri"/>
              </a:rPr>
              <a:t>1.  Przemyslaw Maksymowicz
2.  Robertas Valaitis
3.  Rami Kouaieder
4.  Abdul Kader Mohamad Alhaj
5.  Ashraf Said Abdel Mohaymen Shaftar</a:t>
            </a:r>
            <a:endParaRPr lang="en-US" sz="1250" dirty="0">
              <a:solidFill>
                <a:srgbClr val="EDE8DC"/>
              </a:solidFill>
              <a:latin typeface="Calibri"/>
              <a:cs typeface="Calibri"/>
            </a:endParaRPr>
          </a:p>
        </p:txBody>
      </p:sp>
      <p:sp>
        <p:nvSpPr>
          <p:cNvPr id="12" name="TextBox 11">
            <a:extLst>
              <a:ext uri="{FF2B5EF4-FFF2-40B4-BE49-F238E27FC236}">
                <a16:creationId xmlns:a16="http://schemas.microsoft.com/office/drawing/2014/main" id="{E31C6ABE-A380-8940-9B19-4B590A2CECCB}"/>
              </a:ext>
            </a:extLst>
          </p:cNvPr>
          <p:cNvSpPr txBox="1"/>
          <p:nvPr/>
        </p:nvSpPr>
        <p:spPr>
          <a:xfrm>
            <a:off x="8636000" y="5054600"/>
            <a:ext cx="2794000" cy="762000"/>
          </a:xfrm>
          <a:prstGeom prst="rect">
            <a:avLst/>
          </a:prstGeom>
          <a:noFill/>
          <a:ln>
            <a:noFill/>
          </a:ln>
        </p:spPr>
        <p:txBody>
          <a:bodyPr vertOverflow="overflow" vert="horz" wrap="square" rtlCol="0" anchor="t" anchorCtr="0">
            <a:spAutoFit/>
          </a:bodyPr>
          <a:lstStyle/>
          <a:p>
            <a:r>
              <a:rPr lang="en-US" sz="1250" dirty="0">
                <a:solidFill>
                  <a:srgbClr val="EDE8DC"/>
                </a:solidFill>
                <a:latin typeface="Calibri"/>
                <a:cs typeface="Calibri"/>
              </a:rPr>
              <a:t>Tutor:</a:t>
            </a:r>
            <a:r>
              <a:rPr lang="en-US" sz="1250">
                <a:solidFill>
                  <a:srgbClr val="EDE8DC"/>
                </a:solidFill>
                <a:latin typeface="Calibri"/>
                <a:cs typeface="Calibri"/>
              </a:rPr>
              <a:t>
Lloyd Beharry</a:t>
            </a:r>
            <a:endParaRPr lang="en-US" sz="1250" dirty="0">
              <a:solidFill>
                <a:srgbClr val="EDE8DC"/>
              </a:solidFill>
              <a:latin typeface="Calibri"/>
              <a:cs typeface="Calibri"/>
            </a:endParaRPr>
          </a:p>
        </p:txBody>
      </p:sp>
      <p:sp>
        <p:nvSpPr>
          <p:cNvPr id="2" name="TextBox Presenter IDs">
            <a:extLst>
              <a:ext uri="{FF2B5EF4-FFF2-40B4-BE49-F238E27FC236}">
                <a16:creationId xmlns:a16="http://schemas.microsoft.com/office/drawing/2014/main" id="{6FFD4353-B567-324C-B29A-485279CF18ED}"/>
              </a:ext>
            </a:extLst>
          </p:cNvPr>
          <p:cNvSpPr txBox="1"/>
          <p:nvPr/>
        </p:nvSpPr>
        <p:spPr>
          <a:xfrm>
            <a:off x="5207000" y="5054600"/>
            <a:ext cx="2540000" cy="1524000"/>
          </a:xfrm>
          <a:prstGeom prst="rect">
            <a:avLst/>
          </a:prstGeom>
          <a:noFill/>
        </p:spPr>
        <p:txBody>
          <a:bodyPr vertOverflow="overflow" vert="horz" wrap="none" rtlCol="0" anchor="t" anchorCtr="0">
            <a:spAutoFit/>
          </a:bodyPr>
          <a:lstStyle/>
          <a:p>
            <a:pPr algn="l"/>
            <a:r>
              <a:rPr lang="en-US" sz="1250">
                <a:solidFill>
                  <a:srgbClr val="EDE8DC"/>
                </a:solidFill>
                <a:latin typeface="Calibri"/>
                <a:cs typeface="Calibri"/>
              </a:rPr>
              <a:t>ID: 2519263
ID: 2532688
ID: 2530258
ID: 2533028
ID: 2532178</a:t>
            </a:r>
          </a:p>
        </p:txBody>
      </p:sp>
    </p:spTree>
    <p:extLst>
      <p:ext uri="{BB962C8B-B14F-4D97-AF65-F5344CB8AC3E}">
        <p14:creationId xmlns:p14="http://schemas.microsoft.com/office/powerpoint/2010/main" val="4115583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C9ECD8E-AB5C-6C44-8917-39AA9BCB5CD0}"/>
              </a:ext>
            </a:extLst>
          </p:cNvPr>
          <p:cNvSpPr/>
          <p:nvPr/>
        </p:nvSpPr>
        <p:spPr>
          <a:xfrm>
            <a:off x="0" y="0"/>
            <a:ext cx="12192000" cy="6858000"/>
          </a:xfrm>
          <a:prstGeom prst="rect">
            <a:avLst/>
          </a:prstGeom>
          <a:solidFill>
            <a:srgbClr val="F5F4EF"/>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 name="Rectangle 4">
            <a:extLst>
              <a:ext uri="{FF2B5EF4-FFF2-40B4-BE49-F238E27FC236}">
                <a16:creationId xmlns:a16="http://schemas.microsoft.com/office/drawing/2014/main" id="{5613E5F9-8BB8-7843-81F6-943F88ADF75B}"/>
              </a:ext>
            </a:extLst>
          </p:cNvPr>
          <p:cNvSpPr/>
          <p:nvPr/>
        </p:nvSpPr>
        <p:spPr>
          <a:xfrm>
            <a:off x="0" y="0"/>
            <a:ext cx="12192000" cy="1066800"/>
          </a:xfrm>
          <a:prstGeom prst="rect">
            <a:avLst/>
          </a:prstGeom>
          <a:solidFill>
            <a:srgbClr val="163A31"/>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 name="Rectangle 5">
            <a:extLst>
              <a:ext uri="{FF2B5EF4-FFF2-40B4-BE49-F238E27FC236}">
                <a16:creationId xmlns:a16="http://schemas.microsoft.com/office/drawing/2014/main" id="{A91AEBB3-41D7-8646-BDD9-E63800BD11E8}"/>
              </a:ext>
            </a:extLst>
          </p:cNvPr>
          <p:cNvSpPr/>
          <p:nvPr/>
        </p:nvSpPr>
        <p:spPr>
          <a:xfrm>
            <a:off x="0" y="1066800"/>
            <a:ext cx="12192000" cy="508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TextBox 6">
            <a:extLst>
              <a:ext uri="{FF2B5EF4-FFF2-40B4-BE49-F238E27FC236}">
                <a16:creationId xmlns:a16="http://schemas.microsoft.com/office/drawing/2014/main" id="{FD24828C-E4DB-C645-AB70-7D43DEE0FB4E}"/>
              </a:ext>
            </a:extLst>
          </p:cNvPr>
          <p:cNvSpPr txBox="1"/>
          <p:nvPr/>
        </p:nvSpPr>
        <p:spPr>
          <a:xfrm>
            <a:off x="508000" y="0"/>
            <a:ext cx="10414000" cy="1066800"/>
          </a:xfrm>
          <a:prstGeom prst="rect">
            <a:avLst/>
          </a:prstGeom>
          <a:noFill/>
          <a:ln>
            <a:noFill/>
          </a:ln>
        </p:spPr>
        <p:txBody>
          <a:bodyPr vertOverflow="overflow" vert="horz" wrap="square" rtlCol="0" anchor="ctr" anchorCtr="0">
            <a:spAutoFit/>
          </a:bodyPr>
          <a:lstStyle/>
          <a:p>
            <a:r>
              <a:rPr lang="en-US" sz="2600" b="1">
                <a:solidFill>
                  <a:srgbClr val="FFFFFF"/>
                </a:solidFill>
                <a:latin typeface="Calibri"/>
                <a:cs typeface="Calibri"/>
              </a:rPr>
              <a:t>Overview</a:t>
            </a:r>
          </a:p>
        </p:txBody>
      </p:sp>
      <p:sp>
        <p:nvSpPr>
          <p:cNvPr id="8" name="Rectangle 7">
            <a:extLst>
              <a:ext uri="{FF2B5EF4-FFF2-40B4-BE49-F238E27FC236}">
                <a16:creationId xmlns:a16="http://schemas.microsoft.com/office/drawing/2014/main" id="{EF7DB616-E194-5C4E-B3A6-91E3FEF7E63C}"/>
              </a:ext>
            </a:extLst>
          </p:cNvPr>
          <p:cNvSpPr/>
          <p:nvPr/>
        </p:nvSpPr>
        <p:spPr>
          <a:xfrm>
            <a:off x="762000" y="1473200"/>
            <a:ext cx="431800" cy="431800"/>
          </a:xfrm>
          <a:prstGeom prst="rect">
            <a:avLst/>
          </a:prstGeom>
          <a:solidFill>
            <a:srgbClr val="22574A"/>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 name="TextBox 8">
            <a:extLst>
              <a:ext uri="{FF2B5EF4-FFF2-40B4-BE49-F238E27FC236}">
                <a16:creationId xmlns:a16="http://schemas.microsoft.com/office/drawing/2014/main" id="{F9A77529-A811-5249-BE46-BD2EA36C2A2C}"/>
              </a:ext>
            </a:extLst>
          </p:cNvPr>
          <p:cNvSpPr txBox="1"/>
          <p:nvPr/>
        </p:nvSpPr>
        <p:spPr>
          <a:xfrm>
            <a:off x="762000" y="1473200"/>
            <a:ext cx="431800" cy="431800"/>
          </a:xfrm>
          <a:prstGeom prst="rect">
            <a:avLst/>
          </a:prstGeom>
          <a:noFill/>
          <a:ln>
            <a:noFill/>
          </a:ln>
        </p:spPr>
        <p:txBody>
          <a:bodyPr vertOverflow="overflow" vert="horz" wrap="square" rtlCol="0" anchor="ctr" anchorCtr="0">
            <a:spAutoFit/>
          </a:bodyPr>
          <a:lstStyle/>
          <a:p>
            <a:pPr algn="ctr"/>
            <a:r>
              <a:rPr lang="en-US" sz="1500" b="1">
                <a:solidFill>
                  <a:srgbClr val="FFFFFF"/>
                </a:solidFill>
                <a:latin typeface="Calibri"/>
                <a:cs typeface="Calibri"/>
              </a:rPr>
              <a:t>1</a:t>
            </a:r>
          </a:p>
        </p:txBody>
      </p:sp>
      <p:sp>
        <p:nvSpPr>
          <p:cNvPr id="10" name="TextBox 9">
            <a:extLst>
              <a:ext uri="{FF2B5EF4-FFF2-40B4-BE49-F238E27FC236}">
                <a16:creationId xmlns:a16="http://schemas.microsoft.com/office/drawing/2014/main" id="{2B2073AF-CAB2-204D-8FB9-6BD1B532493D}"/>
              </a:ext>
            </a:extLst>
          </p:cNvPr>
          <p:cNvSpPr txBox="1"/>
          <p:nvPr/>
        </p:nvSpPr>
        <p:spPr>
          <a:xfrm>
            <a:off x="1397000" y="1422400"/>
            <a:ext cx="7874000" cy="330200"/>
          </a:xfrm>
          <a:prstGeom prst="rect">
            <a:avLst/>
          </a:prstGeom>
          <a:noFill/>
          <a:ln>
            <a:noFill/>
          </a:ln>
        </p:spPr>
        <p:txBody>
          <a:bodyPr vertOverflow="overflow" vert="horz" wrap="square" rtlCol="0" anchor="ctr" anchorCtr="0">
            <a:spAutoFit/>
          </a:bodyPr>
          <a:lstStyle/>
          <a:p>
            <a:r>
              <a:rPr lang="en-US" sz="1600" b="1">
                <a:solidFill>
                  <a:srgbClr val="20241F"/>
                </a:solidFill>
                <a:latin typeface="Calibri"/>
                <a:cs typeface="Calibri"/>
              </a:rPr>
              <a:t>Introduction: the Flight Foods case</a:t>
            </a:r>
          </a:p>
        </p:txBody>
      </p:sp>
      <p:sp>
        <p:nvSpPr>
          <p:cNvPr id="11" name="TextBox 10">
            <a:extLst>
              <a:ext uri="{FF2B5EF4-FFF2-40B4-BE49-F238E27FC236}">
                <a16:creationId xmlns:a16="http://schemas.microsoft.com/office/drawing/2014/main" id="{90BA032F-A888-294D-BC5B-D00C488500BF}"/>
              </a:ext>
            </a:extLst>
          </p:cNvPr>
          <p:cNvSpPr txBox="1"/>
          <p:nvPr/>
        </p:nvSpPr>
        <p:spPr>
          <a:xfrm>
            <a:off x="9525000" y="1422400"/>
            <a:ext cx="2540000" cy="330200"/>
          </a:xfrm>
          <a:prstGeom prst="rect">
            <a:avLst/>
          </a:prstGeom>
          <a:noFill/>
          <a:ln>
            <a:noFill/>
          </a:ln>
        </p:spPr>
        <p:txBody>
          <a:bodyPr vertOverflow="overflow" vert="horz" wrap="square" rtlCol="0" anchor="ctr" anchorCtr="0">
            <a:spAutoFit/>
          </a:bodyPr>
          <a:lstStyle/>
          <a:p>
            <a:pPr algn="r"/>
            <a:r>
              <a:rPr lang="en-US" sz="1200" i="1">
                <a:solidFill>
                  <a:srgbClr val="55605A"/>
                </a:solidFill>
                <a:latin typeface="Calibri"/>
                <a:cs typeface="Calibri"/>
              </a:rPr>
              <a:t>Setting the scene</a:t>
            </a:r>
          </a:p>
        </p:txBody>
      </p:sp>
      <p:sp>
        <p:nvSpPr>
          <p:cNvPr id="12" name="Rectangle 11">
            <a:extLst>
              <a:ext uri="{FF2B5EF4-FFF2-40B4-BE49-F238E27FC236}">
                <a16:creationId xmlns:a16="http://schemas.microsoft.com/office/drawing/2014/main" id="{93AFE4CE-DE0C-5F4F-8F97-EEFA2379E409}"/>
              </a:ext>
            </a:extLst>
          </p:cNvPr>
          <p:cNvSpPr/>
          <p:nvPr/>
        </p:nvSpPr>
        <p:spPr>
          <a:xfrm>
            <a:off x="762000" y="2057400"/>
            <a:ext cx="431800" cy="431800"/>
          </a:xfrm>
          <a:prstGeom prst="rect">
            <a:avLst/>
          </a:prstGeom>
          <a:solidFill>
            <a:srgbClr val="22574A"/>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 name="TextBox 12">
            <a:extLst>
              <a:ext uri="{FF2B5EF4-FFF2-40B4-BE49-F238E27FC236}">
                <a16:creationId xmlns:a16="http://schemas.microsoft.com/office/drawing/2014/main" id="{E8250593-2279-1F45-8FB9-D78D21107DAB}"/>
              </a:ext>
            </a:extLst>
          </p:cNvPr>
          <p:cNvSpPr txBox="1"/>
          <p:nvPr/>
        </p:nvSpPr>
        <p:spPr>
          <a:xfrm>
            <a:off x="762000" y="2057400"/>
            <a:ext cx="431800" cy="431800"/>
          </a:xfrm>
          <a:prstGeom prst="rect">
            <a:avLst/>
          </a:prstGeom>
          <a:noFill/>
          <a:ln>
            <a:noFill/>
          </a:ln>
        </p:spPr>
        <p:txBody>
          <a:bodyPr vertOverflow="overflow" vert="horz" wrap="square" rtlCol="0" anchor="ctr" anchorCtr="0">
            <a:spAutoFit/>
          </a:bodyPr>
          <a:lstStyle/>
          <a:p>
            <a:pPr algn="ctr"/>
            <a:r>
              <a:rPr lang="en-US" sz="1500" b="1">
                <a:solidFill>
                  <a:srgbClr val="FFFFFF"/>
                </a:solidFill>
                <a:latin typeface="Calibri"/>
                <a:cs typeface="Calibri"/>
              </a:rPr>
              <a:t>2</a:t>
            </a:r>
          </a:p>
        </p:txBody>
      </p:sp>
      <p:sp>
        <p:nvSpPr>
          <p:cNvPr id="14" name="TextBox 13">
            <a:extLst>
              <a:ext uri="{FF2B5EF4-FFF2-40B4-BE49-F238E27FC236}">
                <a16:creationId xmlns:a16="http://schemas.microsoft.com/office/drawing/2014/main" id="{FA9E7E31-6470-C84C-94B0-297AE417DA21}"/>
              </a:ext>
            </a:extLst>
          </p:cNvPr>
          <p:cNvSpPr txBox="1"/>
          <p:nvPr/>
        </p:nvSpPr>
        <p:spPr>
          <a:xfrm>
            <a:off x="1397000" y="2006600"/>
            <a:ext cx="7874000" cy="330200"/>
          </a:xfrm>
          <a:prstGeom prst="rect">
            <a:avLst/>
          </a:prstGeom>
          <a:noFill/>
          <a:ln>
            <a:noFill/>
          </a:ln>
        </p:spPr>
        <p:txBody>
          <a:bodyPr vertOverflow="overflow" vert="horz" wrap="square" rtlCol="0" anchor="ctr" anchorCtr="0">
            <a:spAutoFit/>
          </a:bodyPr>
          <a:lstStyle/>
          <a:p>
            <a:r>
              <a:rPr lang="en-US" sz="1600" b="1">
                <a:solidFill>
                  <a:srgbClr val="20241F"/>
                </a:solidFill>
                <a:latin typeface="Calibri"/>
                <a:cs typeface="Calibri"/>
              </a:rPr>
              <a:t>Barrier 1: Environmental (Physical) Noise</a:t>
            </a:r>
          </a:p>
        </p:txBody>
      </p:sp>
      <p:sp>
        <p:nvSpPr>
          <p:cNvPr id="15" name="TextBox 14">
            <a:extLst>
              <a:ext uri="{FF2B5EF4-FFF2-40B4-BE49-F238E27FC236}">
                <a16:creationId xmlns:a16="http://schemas.microsoft.com/office/drawing/2014/main" id="{4B3D384B-5C50-A04F-990A-EE1B08A9D70E}"/>
              </a:ext>
            </a:extLst>
          </p:cNvPr>
          <p:cNvSpPr txBox="1"/>
          <p:nvPr/>
        </p:nvSpPr>
        <p:spPr>
          <a:xfrm>
            <a:off x="9525000" y="2006600"/>
            <a:ext cx="2540000" cy="330200"/>
          </a:xfrm>
          <a:prstGeom prst="rect">
            <a:avLst/>
          </a:prstGeom>
          <a:noFill/>
          <a:ln>
            <a:noFill/>
          </a:ln>
        </p:spPr>
        <p:txBody>
          <a:bodyPr vertOverflow="overflow" vert="horz" wrap="square" rtlCol="0" anchor="ctr" anchorCtr="0">
            <a:spAutoFit/>
          </a:bodyPr>
          <a:lstStyle/>
          <a:p>
            <a:pPr algn="r"/>
            <a:r>
              <a:rPr lang="en-US" sz="1200" i="1">
                <a:solidFill>
                  <a:srgbClr val="55605A"/>
                </a:solidFill>
                <a:latin typeface="Calibri"/>
                <a:cs typeface="Calibri"/>
              </a:rPr>
              <a:t>Shannon and Weaver (1949)</a:t>
            </a:r>
          </a:p>
        </p:txBody>
      </p:sp>
      <p:sp>
        <p:nvSpPr>
          <p:cNvPr id="16" name="Rectangle 15">
            <a:extLst>
              <a:ext uri="{FF2B5EF4-FFF2-40B4-BE49-F238E27FC236}">
                <a16:creationId xmlns:a16="http://schemas.microsoft.com/office/drawing/2014/main" id="{56E76064-8557-AF41-895E-04BE99128747}"/>
              </a:ext>
            </a:extLst>
          </p:cNvPr>
          <p:cNvSpPr/>
          <p:nvPr/>
        </p:nvSpPr>
        <p:spPr>
          <a:xfrm>
            <a:off x="762000" y="2641600"/>
            <a:ext cx="431800" cy="431800"/>
          </a:xfrm>
          <a:prstGeom prst="rect">
            <a:avLst/>
          </a:prstGeom>
          <a:solidFill>
            <a:srgbClr val="22574A"/>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 name="TextBox 16">
            <a:extLst>
              <a:ext uri="{FF2B5EF4-FFF2-40B4-BE49-F238E27FC236}">
                <a16:creationId xmlns:a16="http://schemas.microsoft.com/office/drawing/2014/main" id="{2A06D0F9-B6C6-2F4F-8F5F-7C13627B579D}"/>
              </a:ext>
            </a:extLst>
          </p:cNvPr>
          <p:cNvSpPr txBox="1"/>
          <p:nvPr/>
        </p:nvSpPr>
        <p:spPr>
          <a:xfrm>
            <a:off x="762000" y="2641600"/>
            <a:ext cx="431800" cy="431800"/>
          </a:xfrm>
          <a:prstGeom prst="rect">
            <a:avLst/>
          </a:prstGeom>
          <a:noFill/>
          <a:ln>
            <a:noFill/>
          </a:ln>
        </p:spPr>
        <p:txBody>
          <a:bodyPr vertOverflow="overflow" vert="horz" wrap="square" rtlCol="0" anchor="ctr" anchorCtr="0">
            <a:spAutoFit/>
          </a:bodyPr>
          <a:lstStyle/>
          <a:p>
            <a:pPr algn="ctr"/>
            <a:r>
              <a:rPr lang="en-US" sz="1500" b="1">
                <a:solidFill>
                  <a:srgbClr val="FFFFFF"/>
                </a:solidFill>
                <a:latin typeface="Calibri"/>
                <a:cs typeface="Calibri"/>
              </a:rPr>
              <a:t>3</a:t>
            </a:r>
          </a:p>
        </p:txBody>
      </p:sp>
      <p:sp>
        <p:nvSpPr>
          <p:cNvPr id="18" name="TextBox 17">
            <a:extLst>
              <a:ext uri="{FF2B5EF4-FFF2-40B4-BE49-F238E27FC236}">
                <a16:creationId xmlns:a16="http://schemas.microsoft.com/office/drawing/2014/main" id="{94A74D01-70B6-E34A-BD5A-F18A53EFD8F0}"/>
              </a:ext>
            </a:extLst>
          </p:cNvPr>
          <p:cNvSpPr txBox="1"/>
          <p:nvPr/>
        </p:nvSpPr>
        <p:spPr>
          <a:xfrm>
            <a:off x="1397000" y="2590800"/>
            <a:ext cx="7874000" cy="330200"/>
          </a:xfrm>
          <a:prstGeom prst="rect">
            <a:avLst/>
          </a:prstGeom>
          <a:noFill/>
          <a:ln>
            <a:noFill/>
          </a:ln>
        </p:spPr>
        <p:txBody>
          <a:bodyPr vertOverflow="overflow" vert="horz" wrap="square" rtlCol="0" anchor="ctr" anchorCtr="0">
            <a:spAutoFit/>
          </a:bodyPr>
          <a:lstStyle/>
          <a:p>
            <a:r>
              <a:rPr lang="en-US" sz="1600" b="1">
                <a:solidFill>
                  <a:srgbClr val="20241F"/>
                </a:solidFill>
                <a:latin typeface="Calibri"/>
                <a:cs typeface="Calibri"/>
              </a:rPr>
              <a:t>Barrier 2: Language &amp; Communication</a:t>
            </a:r>
          </a:p>
        </p:txBody>
      </p:sp>
      <p:sp>
        <p:nvSpPr>
          <p:cNvPr id="19" name="TextBox 18">
            <a:extLst>
              <a:ext uri="{FF2B5EF4-FFF2-40B4-BE49-F238E27FC236}">
                <a16:creationId xmlns:a16="http://schemas.microsoft.com/office/drawing/2014/main" id="{5CA9D52D-4947-1C42-A4A3-614B966664AF}"/>
              </a:ext>
            </a:extLst>
          </p:cNvPr>
          <p:cNvSpPr txBox="1"/>
          <p:nvPr/>
        </p:nvSpPr>
        <p:spPr>
          <a:xfrm>
            <a:off x="9525000" y="2590800"/>
            <a:ext cx="2540000" cy="330200"/>
          </a:xfrm>
          <a:prstGeom prst="rect">
            <a:avLst/>
          </a:prstGeom>
          <a:noFill/>
          <a:ln>
            <a:noFill/>
          </a:ln>
        </p:spPr>
        <p:txBody>
          <a:bodyPr vertOverflow="overflow" vert="horz" wrap="square" rtlCol="0" anchor="ctr" anchorCtr="0">
            <a:spAutoFit/>
          </a:bodyPr>
          <a:lstStyle/>
          <a:p>
            <a:pPr algn="r"/>
            <a:r>
              <a:rPr lang="en-US" sz="1200" i="1">
                <a:solidFill>
                  <a:srgbClr val="55605A"/>
                </a:solidFill>
                <a:latin typeface="Calibri"/>
                <a:cs typeface="Calibri"/>
              </a:rPr>
              <a:t>Berlo’s S-M-C-R (1960)</a:t>
            </a:r>
          </a:p>
        </p:txBody>
      </p:sp>
      <p:sp>
        <p:nvSpPr>
          <p:cNvPr id="20" name="Rectangle 19">
            <a:extLst>
              <a:ext uri="{FF2B5EF4-FFF2-40B4-BE49-F238E27FC236}">
                <a16:creationId xmlns:a16="http://schemas.microsoft.com/office/drawing/2014/main" id="{20EB6C55-B9BA-E647-8E26-C5B056DB8B3E}"/>
              </a:ext>
            </a:extLst>
          </p:cNvPr>
          <p:cNvSpPr/>
          <p:nvPr/>
        </p:nvSpPr>
        <p:spPr>
          <a:xfrm>
            <a:off x="762000" y="3225800"/>
            <a:ext cx="431800" cy="431800"/>
          </a:xfrm>
          <a:prstGeom prst="rect">
            <a:avLst/>
          </a:prstGeom>
          <a:solidFill>
            <a:srgbClr val="22574A"/>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 name="TextBox 20">
            <a:extLst>
              <a:ext uri="{FF2B5EF4-FFF2-40B4-BE49-F238E27FC236}">
                <a16:creationId xmlns:a16="http://schemas.microsoft.com/office/drawing/2014/main" id="{696E48F2-6BD0-5C45-B946-4DF8FCE4272D}"/>
              </a:ext>
            </a:extLst>
          </p:cNvPr>
          <p:cNvSpPr txBox="1"/>
          <p:nvPr/>
        </p:nvSpPr>
        <p:spPr>
          <a:xfrm>
            <a:off x="762000" y="3225800"/>
            <a:ext cx="431800" cy="431800"/>
          </a:xfrm>
          <a:prstGeom prst="rect">
            <a:avLst/>
          </a:prstGeom>
          <a:noFill/>
          <a:ln>
            <a:noFill/>
          </a:ln>
        </p:spPr>
        <p:txBody>
          <a:bodyPr vertOverflow="overflow" vert="horz" wrap="square" rtlCol="0" anchor="ctr" anchorCtr="0">
            <a:spAutoFit/>
          </a:bodyPr>
          <a:lstStyle/>
          <a:p>
            <a:pPr algn="ctr"/>
            <a:r>
              <a:rPr lang="en-US" sz="1500" b="1">
                <a:solidFill>
                  <a:srgbClr val="FFFFFF"/>
                </a:solidFill>
                <a:latin typeface="Calibri"/>
                <a:cs typeface="Calibri"/>
              </a:rPr>
              <a:t>4</a:t>
            </a:r>
          </a:p>
        </p:txBody>
      </p:sp>
      <p:sp>
        <p:nvSpPr>
          <p:cNvPr id="22" name="TextBox 21">
            <a:extLst>
              <a:ext uri="{FF2B5EF4-FFF2-40B4-BE49-F238E27FC236}">
                <a16:creationId xmlns:a16="http://schemas.microsoft.com/office/drawing/2014/main" id="{C3670E24-91FB-7146-B81B-0D912DF3272D}"/>
              </a:ext>
            </a:extLst>
          </p:cNvPr>
          <p:cNvSpPr txBox="1"/>
          <p:nvPr/>
        </p:nvSpPr>
        <p:spPr>
          <a:xfrm>
            <a:off x="1397000" y="3175000"/>
            <a:ext cx="7874000" cy="330200"/>
          </a:xfrm>
          <a:prstGeom prst="rect">
            <a:avLst/>
          </a:prstGeom>
          <a:noFill/>
          <a:ln>
            <a:noFill/>
          </a:ln>
        </p:spPr>
        <p:txBody>
          <a:bodyPr vertOverflow="overflow" vert="horz" wrap="square" rtlCol="0" anchor="ctr" anchorCtr="0">
            <a:spAutoFit/>
          </a:bodyPr>
          <a:lstStyle/>
          <a:p>
            <a:r>
              <a:rPr lang="en-US" sz="1600" b="1">
                <a:solidFill>
                  <a:srgbClr val="20241F"/>
                </a:solidFill>
                <a:latin typeface="Calibri"/>
                <a:cs typeface="Calibri"/>
              </a:rPr>
              <a:t>Barrier 3: Age / Generational</a:t>
            </a:r>
          </a:p>
        </p:txBody>
      </p:sp>
      <p:sp>
        <p:nvSpPr>
          <p:cNvPr id="23" name="TextBox 22">
            <a:extLst>
              <a:ext uri="{FF2B5EF4-FFF2-40B4-BE49-F238E27FC236}">
                <a16:creationId xmlns:a16="http://schemas.microsoft.com/office/drawing/2014/main" id="{40B8BD3A-3494-C44B-9DAB-1BA05055EB41}"/>
              </a:ext>
            </a:extLst>
          </p:cNvPr>
          <p:cNvSpPr txBox="1"/>
          <p:nvPr/>
        </p:nvSpPr>
        <p:spPr>
          <a:xfrm>
            <a:off x="9525000" y="3175000"/>
            <a:ext cx="2540000" cy="330200"/>
          </a:xfrm>
          <a:prstGeom prst="rect">
            <a:avLst/>
          </a:prstGeom>
          <a:noFill/>
          <a:ln>
            <a:noFill/>
          </a:ln>
        </p:spPr>
        <p:txBody>
          <a:bodyPr vertOverflow="overflow" vert="horz" wrap="square" rtlCol="0" anchor="ctr" anchorCtr="0">
            <a:spAutoFit/>
          </a:bodyPr>
          <a:lstStyle/>
          <a:p>
            <a:pPr algn="r"/>
            <a:r>
              <a:rPr lang="en-US" sz="1200" i="1">
                <a:solidFill>
                  <a:srgbClr val="55605A"/>
                </a:solidFill>
                <a:latin typeface="Calibri"/>
                <a:cs typeface="Calibri"/>
              </a:rPr>
              <a:t>Berlo (1960) and Schramm (1954)</a:t>
            </a:r>
          </a:p>
        </p:txBody>
      </p:sp>
      <p:sp>
        <p:nvSpPr>
          <p:cNvPr id="24" name="Rectangle 23">
            <a:extLst>
              <a:ext uri="{FF2B5EF4-FFF2-40B4-BE49-F238E27FC236}">
                <a16:creationId xmlns:a16="http://schemas.microsoft.com/office/drawing/2014/main" id="{280E1432-52F7-944F-B49A-239349409535}"/>
              </a:ext>
            </a:extLst>
          </p:cNvPr>
          <p:cNvSpPr/>
          <p:nvPr/>
        </p:nvSpPr>
        <p:spPr>
          <a:xfrm>
            <a:off x="762000" y="3810000"/>
            <a:ext cx="431800" cy="431800"/>
          </a:xfrm>
          <a:prstGeom prst="rect">
            <a:avLst/>
          </a:prstGeom>
          <a:solidFill>
            <a:srgbClr val="22574A"/>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 name="TextBox 24">
            <a:extLst>
              <a:ext uri="{FF2B5EF4-FFF2-40B4-BE49-F238E27FC236}">
                <a16:creationId xmlns:a16="http://schemas.microsoft.com/office/drawing/2014/main" id="{614FC629-410A-9F40-A240-D32D330E74A6}"/>
              </a:ext>
            </a:extLst>
          </p:cNvPr>
          <p:cNvSpPr txBox="1"/>
          <p:nvPr/>
        </p:nvSpPr>
        <p:spPr>
          <a:xfrm>
            <a:off x="762000" y="3810000"/>
            <a:ext cx="431800" cy="431800"/>
          </a:xfrm>
          <a:prstGeom prst="rect">
            <a:avLst/>
          </a:prstGeom>
          <a:noFill/>
          <a:ln>
            <a:noFill/>
          </a:ln>
        </p:spPr>
        <p:txBody>
          <a:bodyPr vertOverflow="overflow" vert="horz" wrap="square" rtlCol="0" anchor="ctr" anchorCtr="0">
            <a:spAutoFit/>
          </a:bodyPr>
          <a:lstStyle/>
          <a:p>
            <a:pPr algn="ctr"/>
            <a:r>
              <a:rPr lang="en-US" sz="1500" b="1">
                <a:solidFill>
                  <a:srgbClr val="FFFFFF"/>
                </a:solidFill>
                <a:latin typeface="Calibri"/>
                <a:cs typeface="Calibri"/>
              </a:rPr>
              <a:t>5</a:t>
            </a:r>
          </a:p>
        </p:txBody>
      </p:sp>
      <p:sp>
        <p:nvSpPr>
          <p:cNvPr id="26" name="TextBox 25">
            <a:extLst>
              <a:ext uri="{FF2B5EF4-FFF2-40B4-BE49-F238E27FC236}">
                <a16:creationId xmlns:a16="http://schemas.microsoft.com/office/drawing/2014/main" id="{8367AF4E-67CF-634F-99A7-AF10432E2EE2}"/>
              </a:ext>
            </a:extLst>
          </p:cNvPr>
          <p:cNvSpPr txBox="1"/>
          <p:nvPr/>
        </p:nvSpPr>
        <p:spPr>
          <a:xfrm>
            <a:off x="1397000" y="3759200"/>
            <a:ext cx="7874000" cy="330200"/>
          </a:xfrm>
          <a:prstGeom prst="rect">
            <a:avLst/>
          </a:prstGeom>
          <a:noFill/>
          <a:ln>
            <a:noFill/>
          </a:ln>
        </p:spPr>
        <p:txBody>
          <a:bodyPr vertOverflow="overflow" vert="horz" wrap="square" rtlCol="0" anchor="ctr" anchorCtr="0">
            <a:spAutoFit/>
          </a:bodyPr>
          <a:lstStyle/>
          <a:p>
            <a:r>
              <a:rPr lang="en-US" sz="1600" b="1">
                <a:solidFill>
                  <a:srgbClr val="20241F"/>
                </a:solidFill>
                <a:latin typeface="Calibri"/>
                <a:cs typeface="Calibri"/>
              </a:rPr>
              <a:t>Barrier 4: Cultural Standards &amp; Practices</a:t>
            </a:r>
          </a:p>
        </p:txBody>
      </p:sp>
      <p:sp>
        <p:nvSpPr>
          <p:cNvPr id="27" name="TextBox 26">
            <a:extLst>
              <a:ext uri="{FF2B5EF4-FFF2-40B4-BE49-F238E27FC236}">
                <a16:creationId xmlns:a16="http://schemas.microsoft.com/office/drawing/2014/main" id="{675E94BD-ED96-AC43-A2F4-7C1525BA1D2B}"/>
              </a:ext>
            </a:extLst>
          </p:cNvPr>
          <p:cNvSpPr txBox="1"/>
          <p:nvPr/>
        </p:nvSpPr>
        <p:spPr>
          <a:xfrm>
            <a:off x="9525000" y="3759200"/>
            <a:ext cx="2540000" cy="330200"/>
          </a:xfrm>
          <a:prstGeom prst="rect">
            <a:avLst/>
          </a:prstGeom>
          <a:noFill/>
          <a:ln>
            <a:noFill/>
          </a:ln>
        </p:spPr>
        <p:txBody>
          <a:bodyPr vertOverflow="overflow" vert="horz" wrap="square" rtlCol="0" anchor="ctr" anchorCtr="0">
            <a:spAutoFit/>
          </a:bodyPr>
          <a:lstStyle/>
          <a:p>
            <a:pPr algn="r"/>
            <a:r>
              <a:rPr lang="en-US" sz="1200" i="1">
                <a:solidFill>
                  <a:srgbClr val="55605A"/>
                </a:solidFill>
                <a:latin typeface="Calibri"/>
                <a:cs typeface="Calibri"/>
              </a:rPr>
              <a:t>Schramm (1954)</a:t>
            </a:r>
          </a:p>
        </p:txBody>
      </p:sp>
      <p:sp>
        <p:nvSpPr>
          <p:cNvPr id="28" name="Rectangle 27">
            <a:extLst>
              <a:ext uri="{FF2B5EF4-FFF2-40B4-BE49-F238E27FC236}">
                <a16:creationId xmlns:a16="http://schemas.microsoft.com/office/drawing/2014/main" id="{9B2CC3DE-A31A-A14C-80AF-1F044833E23D}"/>
              </a:ext>
            </a:extLst>
          </p:cNvPr>
          <p:cNvSpPr/>
          <p:nvPr/>
        </p:nvSpPr>
        <p:spPr>
          <a:xfrm>
            <a:off x="762000" y="4394200"/>
            <a:ext cx="431800" cy="431800"/>
          </a:xfrm>
          <a:prstGeom prst="rect">
            <a:avLst/>
          </a:prstGeom>
          <a:solidFill>
            <a:srgbClr val="22574A"/>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 name="TextBox 28">
            <a:extLst>
              <a:ext uri="{FF2B5EF4-FFF2-40B4-BE49-F238E27FC236}">
                <a16:creationId xmlns:a16="http://schemas.microsoft.com/office/drawing/2014/main" id="{BC6CE0B9-BAAD-DA4D-B617-7135BAF9FDF0}"/>
              </a:ext>
            </a:extLst>
          </p:cNvPr>
          <p:cNvSpPr txBox="1"/>
          <p:nvPr/>
        </p:nvSpPr>
        <p:spPr>
          <a:xfrm>
            <a:off x="762000" y="4394200"/>
            <a:ext cx="431800" cy="431800"/>
          </a:xfrm>
          <a:prstGeom prst="rect">
            <a:avLst/>
          </a:prstGeom>
          <a:noFill/>
          <a:ln>
            <a:noFill/>
          </a:ln>
        </p:spPr>
        <p:txBody>
          <a:bodyPr vertOverflow="overflow" vert="horz" wrap="square" rtlCol="0" anchor="ctr" anchorCtr="0">
            <a:spAutoFit/>
          </a:bodyPr>
          <a:lstStyle/>
          <a:p>
            <a:pPr algn="ctr"/>
            <a:r>
              <a:rPr lang="en-US" sz="1500" b="1">
                <a:solidFill>
                  <a:srgbClr val="FFFFFF"/>
                </a:solidFill>
                <a:latin typeface="Calibri"/>
                <a:cs typeface="Calibri"/>
              </a:rPr>
              <a:t>6</a:t>
            </a:r>
          </a:p>
        </p:txBody>
      </p:sp>
      <p:sp>
        <p:nvSpPr>
          <p:cNvPr id="30" name="TextBox 29">
            <a:extLst>
              <a:ext uri="{FF2B5EF4-FFF2-40B4-BE49-F238E27FC236}">
                <a16:creationId xmlns:a16="http://schemas.microsoft.com/office/drawing/2014/main" id="{03908DF2-FBF9-C742-B69F-713C8CF883B7}"/>
              </a:ext>
            </a:extLst>
          </p:cNvPr>
          <p:cNvSpPr txBox="1"/>
          <p:nvPr/>
        </p:nvSpPr>
        <p:spPr>
          <a:xfrm>
            <a:off x="1397000" y="4343400"/>
            <a:ext cx="7874000" cy="330200"/>
          </a:xfrm>
          <a:prstGeom prst="rect">
            <a:avLst/>
          </a:prstGeom>
          <a:noFill/>
          <a:ln>
            <a:noFill/>
          </a:ln>
        </p:spPr>
        <p:txBody>
          <a:bodyPr vertOverflow="overflow" vert="horz" wrap="square" rtlCol="0" anchor="ctr" anchorCtr="0">
            <a:spAutoFit/>
          </a:bodyPr>
          <a:lstStyle/>
          <a:p>
            <a:r>
              <a:rPr lang="en-US" sz="1600" b="1">
                <a:solidFill>
                  <a:srgbClr val="20241F"/>
                </a:solidFill>
                <a:latin typeface="Calibri"/>
                <a:cs typeface="Calibri"/>
              </a:rPr>
              <a:t>Barrier 5: Emotional &amp; Psychological</a:t>
            </a:r>
          </a:p>
        </p:txBody>
      </p:sp>
      <p:sp>
        <p:nvSpPr>
          <p:cNvPr id="31" name="TextBox 30">
            <a:extLst>
              <a:ext uri="{FF2B5EF4-FFF2-40B4-BE49-F238E27FC236}">
                <a16:creationId xmlns:a16="http://schemas.microsoft.com/office/drawing/2014/main" id="{A40E67DB-AC36-8B46-B43C-235FFDAAE6A0}"/>
              </a:ext>
            </a:extLst>
          </p:cNvPr>
          <p:cNvSpPr txBox="1"/>
          <p:nvPr/>
        </p:nvSpPr>
        <p:spPr>
          <a:xfrm>
            <a:off x="9525000" y="4343400"/>
            <a:ext cx="2540000" cy="330200"/>
          </a:xfrm>
          <a:prstGeom prst="rect">
            <a:avLst/>
          </a:prstGeom>
          <a:noFill/>
          <a:ln>
            <a:noFill/>
          </a:ln>
        </p:spPr>
        <p:txBody>
          <a:bodyPr vertOverflow="overflow" vert="horz" wrap="square" rtlCol="0" anchor="ctr" anchorCtr="0">
            <a:spAutoFit/>
          </a:bodyPr>
          <a:lstStyle/>
          <a:p>
            <a:pPr algn="r"/>
            <a:r>
              <a:rPr lang="en-US" sz="1200" i="1">
                <a:solidFill>
                  <a:srgbClr val="55605A"/>
                </a:solidFill>
                <a:latin typeface="Calibri"/>
                <a:cs typeface="Calibri"/>
              </a:rPr>
              <a:t>Berlo (1960): Attitudes of the Source</a:t>
            </a:r>
          </a:p>
        </p:txBody>
      </p:sp>
      <p:sp>
        <p:nvSpPr>
          <p:cNvPr id="32" name="Rectangle 31">
            <a:extLst>
              <a:ext uri="{FF2B5EF4-FFF2-40B4-BE49-F238E27FC236}">
                <a16:creationId xmlns:a16="http://schemas.microsoft.com/office/drawing/2014/main" id="{7DF9116E-0E3F-DF43-B150-B5269BB20993}"/>
              </a:ext>
            </a:extLst>
          </p:cNvPr>
          <p:cNvSpPr/>
          <p:nvPr/>
        </p:nvSpPr>
        <p:spPr>
          <a:xfrm>
            <a:off x="762000" y="4978400"/>
            <a:ext cx="431800" cy="431800"/>
          </a:xfrm>
          <a:prstGeom prst="rect">
            <a:avLst/>
          </a:prstGeom>
          <a:solidFill>
            <a:srgbClr val="22574A"/>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 name="TextBox 32">
            <a:extLst>
              <a:ext uri="{FF2B5EF4-FFF2-40B4-BE49-F238E27FC236}">
                <a16:creationId xmlns:a16="http://schemas.microsoft.com/office/drawing/2014/main" id="{B34CA1D1-73DC-3C40-8B7E-4084EE83101E}"/>
              </a:ext>
            </a:extLst>
          </p:cNvPr>
          <p:cNvSpPr txBox="1"/>
          <p:nvPr/>
        </p:nvSpPr>
        <p:spPr>
          <a:xfrm>
            <a:off x="762000" y="4978400"/>
            <a:ext cx="431800" cy="431800"/>
          </a:xfrm>
          <a:prstGeom prst="rect">
            <a:avLst/>
          </a:prstGeom>
          <a:noFill/>
          <a:ln>
            <a:noFill/>
          </a:ln>
        </p:spPr>
        <p:txBody>
          <a:bodyPr vertOverflow="overflow" vert="horz" wrap="square" rtlCol="0" anchor="ctr" anchorCtr="0">
            <a:spAutoFit/>
          </a:bodyPr>
          <a:lstStyle/>
          <a:p>
            <a:pPr algn="ctr"/>
            <a:r>
              <a:rPr lang="en-US" sz="1500" b="1">
                <a:solidFill>
                  <a:srgbClr val="FFFFFF"/>
                </a:solidFill>
                <a:latin typeface="Calibri"/>
                <a:cs typeface="Calibri"/>
              </a:rPr>
              <a:t>7</a:t>
            </a:r>
          </a:p>
        </p:txBody>
      </p:sp>
      <p:sp>
        <p:nvSpPr>
          <p:cNvPr id="34" name="TextBox 33">
            <a:extLst>
              <a:ext uri="{FF2B5EF4-FFF2-40B4-BE49-F238E27FC236}">
                <a16:creationId xmlns:a16="http://schemas.microsoft.com/office/drawing/2014/main" id="{5DBC1EE6-4447-5E42-81E5-88B0B34D40FC}"/>
              </a:ext>
            </a:extLst>
          </p:cNvPr>
          <p:cNvSpPr txBox="1"/>
          <p:nvPr/>
        </p:nvSpPr>
        <p:spPr>
          <a:xfrm>
            <a:off x="1397000" y="4927600"/>
            <a:ext cx="7874000" cy="330200"/>
          </a:xfrm>
          <a:prstGeom prst="rect">
            <a:avLst/>
          </a:prstGeom>
          <a:noFill/>
          <a:ln>
            <a:noFill/>
          </a:ln>
        </p:spPr>
        <p:txBody>
          <a:bodyPr vertOverflow="overflow" vert="horz" wrap="square" rtlCol="0" anchor="ctr" anchorCtr="0">
            <a:spAutoFit/>
          </a:bodyPr>
          <a:lstStyle/>
          <a:p>
            <a:r>
              <a:rPr lang="en-US" sz="1600" b="1">
                <a:solidFill>
                  <a:srgbClr val="20241F"/>
                </a:solidFill>
                <a:latin typeface="Calibri"/>
                <a:cs typeface="Calibri"/>
              </a:rPr>
              <a:t>Conclusion &amp; Recommendations</a:t>
            </a:r>
          </a:p>
        </p:txBody>
      </p:sp>
      <p:sp>
        <p:nvSpPr>
          <p:cNvPr id="35" name="Rectangle 34">
            <a:extLst>
              <a:ext uri="{FF2B5EF4-FFF2-40B4-BE49-F238E27FC236}">
                <a16:creationId xmlns:a16="http://schemas.microsoft.com/office/drawing/2014/main" id="{9FA64F16-6E32-794D-AEB4-2012B856E5A8}"/>
              </a:ext>
            </a:extLst>
          </p:cNvPr>
          <p:cNvSpPr/>
          <p:nvPr/>
        </p:nvSpPr>
        <p:spPr>
          <a:xfrm>
            <a:off x="762000" y="5562600"/>
            <a:ext cx="431800" cy="431800"/>
          </a:xfrm>
          <a:prstGeom prst="rect">
            <a:avLst/>
          </a:prstGeom>
          <a:solidFill>
            <a:srgbClr val="22574A"/>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 name="TextBox 35">
            <a:extLst>
              <a:ext uri="{FF2B5EF4-FFF2-40B4-BE49-F238E27FC236}">
                <a16:creationId xmlns:a16="http://schemas.microsoft.com/office/drawing/2014/main" id="{8430E97B-0F0C-A348-8277-CB117188AA64}"/>
              </a:ext>
            </a:extLst>
          </p:cNvPr>
          <p:cNvSpPr txBox="1"/>
          <p:nvPr/>
        </p:nvSpPr>
        <p:spPr>
          <a:xfrm>
            <a:off x="762000" y="5562600"/>
            <a:ext cx="431800" cy="431800"/>
          </a:xfrm>
          <a:prstGeom prst="rect">
            <a:avLst/>
          </a:prstGeom>
          <a:noFill/>
          <a:ln>
            <a:noFill/>
          </a:ln>
        </p:spPr>
        <p:txBody>
          <a:bodyPr vertOverflow="overflow" vert="horz" wrap="square" rtlCol="0" anchor="ctr" anchorCtr="0">
            <a:spAutoFit/>
          </a:bodyPr>
          <a:lstStyle/>
          <a:p>
            <a:pPr algn="ctr"/>
            <a:r>
              <a:rPr lang="en-US" sz="1500" b="1">
                <a:solidFill>
                  <a:srgbClr val="FFFFFF"/>
                </a:solidFill>
                <a:latin typeface="Calibri"/>
                <a:cs typeface="Calibri"/>
              </a:rPr>
              <a:t>8</a:t>
            </a:r>
          </a:p>
        </p:txBody>
      </p:sp>
      <p:sp>
        <p:nvSpPr>
          <p:cNvPr id="37" name="TextBox 36">
            <a:extLst>
              <a:ext uri="{FF2B5EF4-FFF2-40B4-BE49-F238E27FC236}">
                <a16:creationId xmlns:a16="http://schemas.microsoft.com/office/drawing/2014/main" id="{BDF72382-EB1C-E34D-BFA5-ED462B4B8218}"/>
              </a:ext>
            </a:extLst>
          </p:cNvPr>
          <p:cNvSpPr txBox="1"/>
          <p:nvPr/>
        </p:nvSpPr>
        <p:spPr>
          <a:xfrm>
            <a:off x="1397000" y="5511800"/>
            <a:ext cx="7874000" cy="330200"/>
          </a:xfrm>
          <a:prstGeom prst="rect">
            <a:avLst/>
          </a:prstGeom>
          <a:noFill/>
          <a:ln>
            <a:noFill/>
          </a:ln>
        </p:spPr>
        <p:txBody>
          <a:bodyPr vertOverflow="overflow" vert="horz" wrap="square" rtlCol="0" anchor="ctr" anchorCtr="0">
            <a:spAutoFit/>
          </a:bodyPr>
          <a:lstStyle/>
          <a:p>
            <a:r>
              <a:rPr lang="en-US" sz="1600" b="1">
                <a:solidFill>
                  <a:srgbClr val="20241F"/>
                </a:solidFill>
                <a:latin typeface="Calibri"/>
                <a:cs typeface="Calibri"/>
              </a:rPr>
              <a:t>Reference List</a:t>
            </a:r>
          </a:p>
        </p:txBody>
      </p:sp>
      <p:sp>
        <p:nvSpPr>
          <p:cNvPr id="38" name="TextBox 37">
            <a:extLst>
              <a:ext uri="{FF2B5EF4-FFF2-40B4-BE49-F238E27FC236}">
                <a16:creationId xmlns:a16="http://schemas.microsoft.com/office/drawing/2014/main" id="{E697C329-E679-0949-9E5E-C9C7E7A3509F}"/>
              </a:ext>
            </a:extLst>
          </p:cNvPr>
          <p:cNvSpPr txBox="1"/>
          <p:nvPr/>
        </p:nvSpPr>
        <p:spPr>
          <a:xfrm>
            <a:off x="762000" y="6375400"/>
            <a:ext cx="10922000" cy="304800"/>
          </a:xfrm>
          <a:prstGeom prst="rect">
            <a:avLst/>
          </a:prstGeom>
          <a:noFill/>
          <a:ln>
            <a:noFill/>
          </a:ln>
        </p:spPr>
        <p:txBody>
          <a:bodyPr vertOverflow="overflow" vert="horz" wrap="square" rtlCol="0" anchor="t" anchorCtr="0">
            <a:spAutoFit/>
          </a:bodyPr>
          <a:lstStyle/>
          <a:p>
            <a:r>
              <a:rPr lang="en-US" sz="1100" i="1">
                <a:solidFill>
                  <a:srgbClr val="55605A"/>
                </a:solidFill>
                <a:latin typeface="Calibri"/>
                <a:cs typeface="Calibri"/>
              </a:rPr>
              <a:t>Each team member presents one barrier, the relevant theory, and how Gary can overcome it.</a:t>
            </a:r>
          </a:p>
        </p:txBody>
      </p:sp>
    </p:spTree>
    <p:extLst>
      <p:ext uri="{BB962C8B-B14F-4D97-AF65-F5344CB8AC3E}">
        <p14:creationId xmlns:p14="http://schemas.microsoft.com/office/powerpoint/2010/main" val="469479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6E376EE-2879-7746-8E64-3E4912B22BDD}"/>
              </a:ext>
            </a:extLst>
          </p:cNvPr>
          <p:cNvSpPr/>
          <p:nvPr/>
        </p:nvSpPr>
        <p:spPr>
          <a:xfrm>
            <a:off x="0" y="0"/>
            <a:ext cx="12192000" cy="6858000"/>
          </a:xfrm>
          <a:prstGeom prst="rect">
            <a:avLst/>
          </a:prstGeom>
          <a:solidFill>
            <a:srgbClr val="F5F4EF"/>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 name="Rectangle 4">
            <a:extLst>
              <a:ext uri="{FF2B5EF4-FFF2-40B4-BE49-F238E27FC236}">
                <a16:creationId xmlns:a16="http://schemas.microsoft.com/office/drawing/2014/main" id="{047F0220-5096-6743-8C06-27C5AD4F8529}"/>
              </a:ext>
            </a:extLst>
          </p:cNvPr>
          <p:cNvSpPr/>
          <p:nvPr/>
        </p:nvSpPr>
        <p:spPr>
          <a:xfrm>
            <a:off x="0" y="0"/>
            <a:ext cx="12192000" cy="1066800"/>
          </a:xfrm>
          <a:prstGeom prst="rect">
            <a:avLst/>
          </a:prstGeom>
          <a:solidFill>
            <a:srgbClr val="163A31"/>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 name="Rectangle 5">
            <a:extLst>
              <a:ext uri="{FF2B5EF4-FFF2-40B4-BE49-F238E27FC236}">
                <a16:creationId xmlns:a16="http://schemas.microsoft.com/office/drawing/2014/main" id="{CA7782A6-B878-C748-9831-7C0ACD93B008}"/>
              </a:ext>
            </a:extLst>
          </p:cNvPr>
          <p:cNvSpPr/>
          <p:nvPr/>
        </p:nvSpPr>
        <p:spPr>
          <a:xfrm>
            <a:off x="0" y="1066800"/>
            <a:ext cx="12192000" cy="508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TextBox 6">
            <a:extLst>
              <a:ext uri="{FF2B5EF4-FFF2-40B4-BE49-F238E27FC236}">
                <a16:creationId xmlns:a16="http://schemas.microsoft.com/office/drawing/2014/main" id="{7948EAE1-8EB9-5B46-88E4-654C0BB642AC}"/>
              </a:ext>
            </a:extLst>
          </p:cNvPr>
          <p:cNvSpPr txBox="1"/>
          <p:nvPr/>
        </p:nvSpPr>
        <p:spPr>
          <a:xfrm>
            <a:off x="508000" y="254000"/>
            <a:ext cx="762000" cy="558800"/>
          </a:xfrm>
          <a:prstGeom prst="rect">
            <a:avLst/>
          </a:prstGeom>
          <a:noFill/>
          <a:ln>
            <a:noFill/>
          </a:ln>
        </p:spPr>
        <p:txBody>
          <a:bodyPr vertOverflow="overflow" vert="horz" wrap="square" rtlCol="0" anchor="ctr" anchorCtr="0">
            <a:spAutoFit/>
          </a:bodyPr>
          <a:lstStyle/>
          <a:p>
            <a:r>
              <a:rPr lang="en-US" sz="3000" b="1">
                <a:solidFill>
                  <a:srgbClr val="C9A44C"/>
                </a:solidFill>
                <a:latin typeface="Calibri"/>
                <a:cs typeface="Calibri"/>
              </a:rPr>
              <a:t>1</a:t>
            </a:r>
          </a:p>
        </p:txBody>
      </p:sp>
      <p:sp>
        <p:nvSpPr>
          <p:cNvPr id="8" name="TextBox 7">
            <a:extLst>
              <a:ext uri="{FF2B5EF4-FFF2-40B4-BE49-F238E27FC236}">
                <a16:creationId xmlns:a16="http://schemas.microsoft.com/office/drawing/2014/main" id="{5EAAD42C-1F3F-314C-AC7F-AD7F6A7857B1}"/>
              </a:ext>
            </a:extLst>
          </p:cNvPr>
          <p:cNvSpPr txBox="1"/>
          <p:nvPr/>
        </p:nvSpPr>
        <p:spPr>
          <a:xfrm>
            <a:off x="1219200" y="0"/>
            <a:ext cx="10414000" cy="1066800"/>
          </a:xfrm>
          <a:prstGeom prst="rect">
            <a:avLst/>
          </a:prstGeom>
          <a:noFill/>
          <a:ln>
            <a:noFill/>
          </a:ln>
        </p:spPr>
        <p:txBody>
          <a:bodyPr vertOverflow="overflow" vert="horz" wrap="square" rtlCol="0" anchor="ctr" anchorCtr="0">
            <a:spAutoFit/>
          </a:bodyPr>
          <a:lstStyle/>
          <a:p>
            <a:r>
              <a:rPr lang="en-US" sz="2600" b="1">
                <a:solidFill>
                  <a:srgbClr val="FFFFFF"/>
                </a:solidFill>
                <a:latin typeface="Calibri"/>
                <a:cs typeface="Calibri"/>
              </a:rPr>
              <a:t>Introduction</a:t>
            </a:r>
          </a:p>
        </p:txBody>
      </p:sp>
      <p:sp>
        <p:nvSpPr>
          <p:cNvPr id="9" name="Rectangle 8">
            <a:extLst>
              <a:ext uri="{FF2B5EF4-FFF2-40B4-BE49-F238E27FC236}">
                <a16:creationId xmlns:a16="http://schemas.microsoft.com/office/drawing/2014/main" id="{E8C6E5DF-9E4A-0843-B420-EECBBD56AB56}"/>
              </a:ext>
            </a:extLst>
          </p:cNvPr>
          <p:cNvSpPr/>
          <p:nvPr/>
        </p:nvSpPr>
        <p:spPr>
          <a:xfrm>
            <a:off x="711200" y="1397000"/>
            <a:ext cx="5334000" cy="1905000"/>
          </a:xfrm>
          <a:prstGeom prst="rect">
            <a:avLst/>
          </a:prstGeom>
          <a:solidFill>
            <a:srgbClr val="FFFFFF"/>
          </a:solidFill>
          <a:ln w="12700" cap="flat" cmpd="sng" algn="ctr">
            <a:solidFill>
              <a:srgbClr val="E0DCC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 name="Rectangle 9">
            <a:extLst>
              <a:ext uri="{FF2B5EF4-FFF2-40B4-BE49-F238E27FC236}">
                <a16:creationId xmlns:a16="http://schemas.microsoft.com/office/drawing/2014/main" id="{D44EC0FD-8C23-3049-B355-362B2A46086B}"/>
              </a:ext>
            </a:extLst>
          </p:cNvPr>
          <p:cNvSpPr/>
          <p:nvPr/>
        </p:nvSpPr>
        <p:spPr>
          <a:xfrm>
            <a:off x="711200" y="1397000"/>
            <a:ext cx="5334000" cy="762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 name="TextBox 10">
            <a:extLst>
              <a:ext uri="{FF2B5EF4-FFF2-40B4-BE49-F238E27FC236}">
                <a16:creationId xmlns:a16="http://schemas.microsoft.com/office/drawing/2014/main" id="{4CE6AA15-7A55-E64C-81D8-EC25C75E3312}"/>
              </a:ext>
            </a:extLst>
          </p:cNvPr>
          <p:cNvSpPr txBox="1"/>
          <p:nvPr/>
        </p:nvSpPr>
        <p:spPr>
          <a:xfrm>
            <a:off x="939800" y="1600200"/>
            <a:ext cx="4876800" cy="304800"/>
          </a:xfrm>
          <a:prstGeom prst="rect">
            <a:avLst/>
          </a:prstGeom>
          <a:noFill/>
          <a:ln>
            <a:noFill/>
          </a:ln>
        </p:spPr>
        <p:txBody>
          <a:bodyPr vertOverflow="overflow" vert="horz" wrap="square" rtlCol="0" anchor="t" anchorCtr="0">
            <a:spAutoFit/>
          </a:bodyPr>
          <a:lstStyle/>
          <a:p>
            <a:r>
              <a:rPr lang="en-US" sz="1500" b="1">
                <a:solidFill>
                  <a:srgbClr val="163A31"/>
                </a:solidFill>
                <a:latin typeface="Calibri"/>
                <a:cs typeface="Calibri"/>
              </a:rPr>
              <a:t>The Company</a:t>
            </a:r>
          </a:p>
        </p:txBody>
      </p:sp>
      <p:sp>
        <p:nvSpPr>
          <p:cNvPr id="12" name="TextBox 11">
            <a:extLst>
              <a:ext uri="{FF2B5EF4-FFF2-40B4-BE49-F238E27FC236}">
                <a16:creationId xmlns:a16="http://schemas.microsoft.com/office/drawing/2014/main" id="{3EB010DA-9984-5148-A128-02E57BC0CDDB}"/>
              </a:ext>
            </a:extLst>
          </p:cNvPr>
          <p:cNvSpPr txBox="1"/>
          <p:nvPr/>
        </p:nvSpPr>
        <p:spPr>
          <a:xfrm>
            <a:off x="939800" y="1981200"/>
            <a:ext cx="4876800" cy="1143000"/>
          </a:xfrm>
          <a:prstGeom prst="rect">
            <a:avLst/>
          </a:prstGeom>
          <a:noFill/>
          <a:ln>
            <a:noFill/>
          </a:ln>
        </p:spPr>
        <p:txBody>
          <a:bodyPr vertOverflow="overflow" vert="horz" wrap="square" rtlCol="0" anchor="t" anchorCtr="0">
            <a:spAutoFit/>
          </a:bodyPr>
          <a:lstStyle/>
          <a:p>
            <a:r>
              <a:rPr lang="en-US" sz="1250">
                <a:solidFill>
                  <a:srgbClr val="20241F"/>
                </a:solidFill>
                <a:latin typeface="Calibri"/>
                <a:cs typeface="Calibri"/>
              </a:rPr>
              <a:t>Flight Foods Ltd is a medium-sized manufacturer that makes and sells ready meals to airlines.
The factory floor is large, well-lit and ventilated, but is packed with old, noisy machines.</a:t>
            </a:r>
          </a:p>
        </p:txBody>
      </p:sp>
      <p:sp>
        <p:nvSpPr>
          <p:cNvPr id="13" name="Rectangle 12">
            <a:extLst>
              <a:ext uri="{FF2B5EF4-FFF2-40B4-BE49-F238E27FC236}">
                <a16:creationId xmlns:a16="http://schemas.microsoft.com/office/drawing/2014/main" id="{089AE092-25EF-0D40-AD9C-6B2B08CC4FC6}"/>
              </a:ext>
            </a:extLst>
          </p:cNvPr>
          <p:cNvSpPr/>
          <p:nvPr/>
        </p:nvSpPr>
        <p:spPr>
          <a:xfrm>
            <a:off x="711200" y="3454400"/>
            <a:ext cx="5334000" cy="2667000"/>
          </a:xfrm>
          <a:prstGeom prst="rect">
            <a:avLst/>
          </a:prstGeom>
          <a:solidFill>
            <a:srgbClr val="FFFFFF"/>
          </a:solidFill>
          <a:ln w="12700" cap="flat" cmpd="sng" algn="ctr">
            <a:solidFill>
              <a:srgbClr val="E0DCC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 name="Rectangle 13">
            <a:extLst>
              <a:ext uri="{FF2B5EF4-FFF2-40B4-BE49-F238E27FC236}">
                <a16:creationId xmlns:a16="http://schemas.microsoft.com/office/drawing/2014/main" id="{101E618F-6C5D-E344-82DB-6AC2BBA9EA73}"/>
              </a:ext>
            </a:extLst>
          </p:cNvPr>
          <p:cNvSpPr/>
          <p:nvPr/>
        </p:nvSpPr>
        <p:spPr>
          <a:xfrm>
            <a:off x="711200" y="3454400"/>
            <a:ext cx="5334000" cy="762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 name="TextBox 14">
            <a:extLst>
              <a:ext uri="{FF2B5EF4-FFF2-40B4-BE49-F238E27FC236}">
                <a16:creationId xmlns:a16="http://schemas.microsoft.com/office/drawing/2014/main" id="{A1C1B39B-2939-BD49-B2F5-517FED667C62}"/>
              </a:ext>
            </a:extLst>
          </p:cNvPr>
          <p:cNvSpPr txBox="1"/>
          <p:nvPr/>
        </p:nvSpPr>
        <p:spPr>
          <a:xfrm>
            <a:off x="939800" y="3657600"/>
            <a:ext cx="4876800" cy="304800"/>
          </a:xfrm>
          <a:prstGeom prst="rect">
            <a:avLst/>
          </a:prstGeom>
          <a:noFill/>
          <a:ln>
            <a:noFill/>
          </a:ln>
        </p:spPr>
        <p:txBody>
          <a:bodyPr vertOverflow="overflow" vert="horz" wrap="square" rtlCol="0" anchor="t" anchorCtr="0">
            <a:spAutoFit/>
          </a:bodyPr>
          <a:lstStyle/>
          <a:p>
            <a:r>
              <a:rPr lang="en-US" sz="1500" b="1">
                <a:solidFill>
                  <a:srgbClr val="163A31"/>
                </a:solidFill>
                <a:latin typeface="Calibri"/>
                <a:cs typeface="Calibri"/>
              </a:rPr>
              <a:t>The Problem</a:t>
            </a:r>
          </a:p>
        </p:txBody>
      </p:sp>
      <p:sp>
        <p:nvSpPr>
          <p:cNvPr id="16" name="TextBox 15">
            <a:extLst>
              <a:ext uri="{FF2B5EF4-FFF2-40B4-BE49-F238E27FC236}">
                <a16:creationId xmlns:a16="http://schemas.microsoft.com/office/drawing/2014/main" id="{369C41BD-324F-FF45-B9F4-DD2A7166A62A}"/>
              </a:ext>
            </a:extLst>
          </p:cNvPr>
          <p:cNvSpPr txBox="1"/>
          <p:nvPr/>
        </p:nvSpPr>
        <p:spPr>
          <a:xfrm>
            <a:off x="939800" y="4038600"/>
            <a:ext cx="4876800" cy="1905000"/>
          </a:xfrm>
          <a:prstGeom prst="rect">
            <a:avLst/>
          </a:prstGeom>
          <a:noFill/>
          <a:ln>
            <a:noFill/>
          </a:ln>
        </p:spPr>
        <p:txBody>
          <a:bodyPr vertOverflow="overflow" vert="horz" wrap="square" rtlCol="0" anchor="t" anchorCtr="0">
            <a:spAutoFit/>
          </a:bodyPr>
          <a:lstStyle/>
          <a:p>
            <a:r>
              <a:rPr lang="en-US" sz="1250">
                <a:solidFill>
                  <a:srgbClr val="20241F"/>
                </a:solidFill>
                <a:latin typeface="Calibri"/>
                <a:cs typeface="Calibri"/>
              </a:rPr>
              <a:t>Instead of growing, the company is losing market share.
Airlines complain of poor food standards:
•  Food being under-cooked
•  Poor packaging
•  Meat found in vegetarian meals</a:t>
            </a:r>
          </a:p>
        </p:txBody>
      </p:sp>
      <p:sp>
        <p:nvSpPr>
          <p:cNvPr id="17" name="Rectangle 16">
            <a:extLst>
              <a:ext uri="{FF2B5EF4-FFF2-40B4-BE49-F238E27FC236}">
                <a16:creationId xmlns:a16="http://schemas.microsoft.com/office/drawing/2014/main" id="{6DEAC158-B3DE-FD4D-B152-282DDA6CFF01}"/>
              </a:ext>
            </a:extLst>
          </p:cNvPr>
          <p:cNvSpPr/>
          <p:nvPr/>
        </p:nvSpPr>
        <p:spPr>
          <a:xfrm>
            <a:off x="6299200" y="1397000"/>
            <a:ext cx="5181600" cy="4724400"/>
          </a:xfrm>
          <a:prstGeom prst="rect">
            <a:avLst/>
          </a:prstGeom>
          <a:solidFill>
            <a:srgbClr val="FFFFFF"/>
          </a:solidFill>
          <a:ln w="12700" cap="flat" cmpd="sng" algn="ctr">
            <a:solidFill>
              <a:srgbClr val="E0DCC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 name="Rectangle 17">
            <a:extLst>
              <a:ext uri="{FF2B5EF4-FFF2-40B4-BE49-F238E27FC236}">
                <a16:creationId xmlns:a16="http://schemas.microsoft.com/office/drawing/2014/main" id="{D400E8D7-A778-544E-96B1-E3CCCBD50AA3}"/>
              </a:ext>
            </a:extLst>
          </p:cNvPr>
          <p:cNvSpPr/>
          <p:nvPr/>
        </p:nvSpPr>
        <p:spPr>
          <a:xfrm>
            <a:off x="6299200" y="1397000"/>
            <a:ext cx="5181600" cy="762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 name="TextBox 18">
            <a:extLst>
              <a:ext uri="{FF2B5EF4-FFF2-40B4-BE49-F238E27FC236}">
                <a16:creationId xmlns:a16="http://schemas.microsoft.com/office/drawing/2014/main" id="{5649EBCE-9ECB-6744-A690-FD0AEA86619A}"/>
              </a:ext>
            </a:extLst>
          </p:cNvPr>
          <p:cNvSpPr txBox="1"/>
          <p:nvPr/>
        </p:nvSpPr>
        <p:spPr>
          <a:xfrm>
            <a:off x="6527800" y="1600200"/>
            <a:ext cx="4724400" cy="304800"/>
          </a:xfrm>
          <a:prstGeom prst="rect">
            <a:avLst/>
          </a:prstGeom>
          <a:noFill/>
          <a:ln>
            <a:noFill/>
          </a:ln>
        </p:spPr>
        <p:txBody>
          <a:bodyPr vertOverflow="overflow" vert="horz" wrap="square" rtlCol="0" anchor="t" anchorCtr="0">
            <a:spAutoFit/>
          </a:bodyPr>
          <a:lstStyle/>
          <a:p>
            <a:r>
              <a:rPr lang="en-US" sz="1500" b="1">
                <a:solidFill>
                  <a:srgbClr val="163A31"/>
                </a:solidFill>
                <a:latin typeface="Calibri"/>
                <a:cs typeface="Calibri"/>
              </a:rPr>
              <a:t>Our Focus</a:t>
            </a:r>
          </a:p>
        </p:txBody>
      </p:sp>
      <p:sp>
        <p:nvSpPr>
          <p:cNvPr id="20" name="TextBox 19">
            <a:extLst>
              <a:ext uri="{FF2B5EF4-FFF2-40B4-BE49-F238E27FC236}">
                <a16:creationId xmlns:a16="http://schemas.microsoft.com/office/drawing/2014/main" id="{5F527DB6-5776-5547-B199-1041BC535E2A}"/>
              </a:ext>
            </a:extLst>
          </p:cNvPr>
          <p:cNvSpPr txBox="1"/>
          <p:nvPr/>
        </p:nvSpPr>
        <p:spPr>
          <a:xfrm>
            <a:off x="6527800" y="1981200"/>
            <a:ext cx="4724400" cy="3962400"/>
          </a:xfrm>
          <a:prstGeom prst="rect">
            <a:avLst/>
          </a:prstGeom>
          <a:noFill/>
          <a:ln>
            <a:noFill/>
          </a:ln>
        </p:spPr>
        <p:txBody>
          <a:bodyPr vertOverflow="overflow" vert="horz" wrap="square" rtlCol="0" anchor="t" anchorCtr="0">
            <a:spAutoFit/>
          </a:bodyPr>
          <a:lstStyle/>
          <a:p>
            <a:r>
              <a:rPr lang="en-US" sz="1250">
                <a:solidFill>
                  <a:srgbClr val="20241F"/>
                </a:solidFill>
                <a:latin typeface="Calibri"/>
                <a:cs typeface="Calibri"/>
              </a:rPr>
              <a:t>A consultancy firm traced these failures to a breakdown in communication on the factory floor.
The workforce of 40 people (aged 16-60) is drawn mainly from five distinct cultural groups, and the floor manager, Gary, struggles to make instructions understood.
This presentation identifies five communication barriers in the case, explains each with established communication models (Shannon and Weaver, 1949; Schramm, 1954; Berlo, 1960) and recommends how Gary can overcome them.</a:t>
            </a:r>
          </a:p>
        </p:txBody>
      </p:sp>
    </p:spTree>
    <p:extLst>
      <p:ext uri="{BB962C8B-B14F-4D97-AF65-F5344CB8AC3E}">
        <p14:creationId xmlns:p14="http://schemas.microsoft.com/office/powerpoint/2010/main" val="700236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EAEF45E-8AA4-B94B-A84C-B744F7E36052}"/>
              </a:ext>
            </a:extLst>
          </p:cNvPr>
          <p:cNvSpPr/>
          <p:nvPr/>
        </p:nvSpPr>
        <p:spPr>
          <a:xfrm>
            <a:off x="0" y="0"/>
            <a:ext cx="12192000" cy="6858000"/>
          </a:xfrm>
          <a:prstGeom prst="rect">
            <a:avLst/>
          </a:prstGeom>
          <a:solidFill>
            <a:srgbClr val="F5F4EF"/>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 name="Rectangle 4">
            <a:extLst>
              <a:ext uri="{FF2B5EF4-FFF2-40B4-BE49-F238E27FC236}">
                <a16:creationId xmlns:a16="http://schemas.microsoft.com/office/drawing/2014/main" id="{36F8979C-6719-B84C-A345-5EFB76B75197}"/>
              </a:ext>
            </a:extLst>
          </p:cNvPr>
          <p:cNvSpPr/>
          <p:nvPr/>
        </p:nvSpPr>
        <p:spPr>
          <a:xfrm>
            <a:off x="0" y="0"/>
            <a:ext cx="12192000" cy="1066800"/>
          </a:xfrm>
          <a:prstGeom prst="rect">
            <a:avLst/>
          </a:prstGeom>
          <a:solidFill>
            <a:srgbClr val="163A31"/>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 name="Rectangle 5">
            <a:extLst>
              <a:ext uri="{FF2B5EF4-FFF2-40B4-BE49-F238E27FC236}">
                <a16:creationId xmlns:a16="http://schemas.microsoft.com/office/drawing/2014/main" id="{085D75F1-530D-EE42-BEED-0401607F051A}"/>
              </a:ext>
            </a:extLst>
          </p:cNvPr>
          <p:cNvSpPr/>
          <p:nvPr/>
        </p:nvSpPr>
        <p:spPr>
          <a:xfrm>
            <a:off x="0" y="1066800"/>
            <a:ext cx="12192000" cy="508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TextBox 6">
            <a:extLst>
              <a:ext uri="{FF2B5EF4-FFF2-40B4-BE49-F238E27FC236}">
                <a16:creationId xmlns:a16="http://schemas.microsoft.com/office/drawing/2014/main" id="{07E286E7-285C-1643-A22D-A8222D54CDEB}"/>
              </a:ext>
            </a:extLst>
          </p:cNvPr>
          <p:cNvSpPr txBox="1"/>
          <p:nvPr/>
        </p:nvSpPr>
        <p:spPr>
          <a:xfrm>
            <a:off x="508000" y="254000"/>
            <a:ext cx="762000" cy="558800"/>
          </a:xfrm>
          <a:prstGeom prst="rect">
            <a:avLst/>
          </a:prstGeom>
          <a:noFill/>
          <a:ln>
            <a:noFill/>
          </a:ln>
        </p:spPr>
        <p:txBody>
          <a:bodyPr vertOverflow="overflow" vert="horz" wrap="square" rtlCol="0" anchor="ctr" anchorCtr="0">
            <a:spAutoFit/>
          </a:bodyPr>
          <a:lstStyle/>
          <a:p>
            <a:r>
              <a:rPr lang="en-US" sz="3000" b="1">
                <a:solidFill>
                  <a:srgbClr val="C9A44C"/>
                </a:solidFill>
                <a:latin typeface="Calibri"/>
                <a:cs typeface="Calibri"/>
              </a:rPr>
              <a:t>2</a:t>
            </a:r>
          </a:p>
        </p:txBody>
      </p:sp>
      <p:sp>
        <p:nvSpPr>
          <p:cNvPr id="8" name="TextBox 7">
            <a:extLst>
              <a:ext uri="{FF2B5EF4-FFF2-40B4-BE49-F238E27FC236}">
                <a16:creationId xmlns:a16="http://schemas.microsoft.com/office/drawing/2014/main" id="{93B61542-9BA3-D54F-B1D3-99572A53BC33}"/>
              </a:ext>
            </a:extLst>
          </p:cNvPr>
          <p:cNvSpPr txBox="1"/>
          <p:nvPr/>
        </p:nvSpPr>
        <p:spPr>
          <a:xfrm>
            <a:off x="1219200" y="0"/>
            <a:ext cx="7620000" cy="1066800"/>
          </a:xfrm>
          <a:prstGeom prst="rect">
            <a:avLst/>
          </a:prstGeom>
          <a:noFill/>
          <a:ln>
            <a:noFill/>
          </a:ln>
        </p:spPr>
        <p:txBody>
          <a:bodyPr vertOverflow="overflow" vert="horz" wrap="square" rtlCol="0" anchor="ctr" anchorCtr="0">
            <a:spAutoFit/>
          </a:bodyPr>
          <a:lstStyle/>
          <a:p>
            <a:r>
              <a:rPr lang="en-US" sz="2400" b="1">
                <a:solidFill>
                  <a:srgbClr val="FFFFFF"/>
                </a:solidFill>
                <a:latin typeface="Calibri"/>
                <a:cs typeface="Calibri"/>
              </a:rPr>
              <a:t>Barrier 1: Environmental (Physical) Noise</a:t>
            </a:r>
          </a:p>
        </p:txBody>
      </p:sp>
      <p:sp>
        <p:nvSpPr>
          <p:cNvPr id="9" name="Rectangle 8">
            <a:extLst>
              <a:ext uri="{FF2B5EF4-FFF2-40B4-BE49-F238E27FC236}">
                <a16:creationId xmlns:a16="http://schemas.microsoft.com/office/drawing/2014/main" id="{573BD72B-2B53-0645-9488-8527EB2A4851}"/>
              </a:ext>
            </a:extLst>
          </p:cNvPr>
          <p:cNvSpPr/>
          <p:nvPr/>
        </p:nvSpPr>
        <p:spPr>
          <a:xfrm>
            <a:off x="7874000" y="330200"/>
            <a:ext cx="3810000" cy="4064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 name="TextBox 9">
            <a:extLst>
              <a:ext uri="{FF2B5EF4-FFF2-40B4-BE49-F238E27FC236}">
                <a16:creationId xmlns:a16="http://schemas.microsoft.com/office/drawing/2014/main" id="{5A1209DB-F0AB-5A40-A694-D5B1E62E95B4}"/>
              </a:ext>
            </a:extLst>
          </p:cNvPr>
          <p:cNvSpPr txBox="1"/>
          <p:nvPr/>
        </p:nvSpPr>
        <p:spPr>
          <a:xfrm>
            <a:off x="7874000" y="330200"/>
            <a:ext cx="3810000" cy="406400"/>
          </a:xfrm>
          <a:prstGeom prst="rect">
            <a:avLst/>
          </a:prstGeom>
          <a:noFill/>
          <a:ln>
            <a:noFill/>
          </a:ln>
        </p:spPr>
        <p:txBody>
          <a:bodyPr vertOverflow="overflow" vert="horz" wrap="square" rtlCol="0" anchor="ctr" anchorCtr="0">
            <a:spAutoFit/>
          </a:bodyPr>
          <a:lstStyle/>
          <a:p>
            <a:pPr algn="ctr"/>
            <a:r>
              <a:rPr lang="en-US" sz="1250" b="1">
                <a:solidFill>
                  <a:srgbClr val="163A31"/>
                </a:solidFill>
                <a:latin typeface="Calibri"/>
                <a:cs typeface="Calibri"/>
              </a:rPr>
              <a:t>Shannon and Weaver (1949)</a:t>
            </a:r>
          </a:p>
        </p:txBody>
      </p:sp>
      <p:sp>
        <p:nvSpPr>
          <p:cNvPr id="11" name="Rectangle 10">
            <a:extLst>
              <a:ext uri="{FF2B5EF4-FFF2-40B4-BE49-F238E27FC236}">
                <a16:creationId xmlns:a16="http://schemas.microsoft.com/office/drawing/2014/main" id="{42AE4F76-BC28-3E44-BACF-205A1E4193BA}"/>
              </a:ext>
            </a:extLst>
          </p:cNvPr>
          <p:cNvSpPr/>
          <p:nvPr/>
        </p:nvSpPr>
        <p:spPr>
          <a:xfrm>
            <a:off x="508000" y="1397000"/>
            <a:ext cx="3572933" cy="4724400"/>
          </a:xfrm>
          <a:prstGeom prst="rect">
            <a:avLst/>
          </a:prstGeom>
          <a:solidFill>
            <a:srgbClr val="FFFFFF"/>
          </a:solidFill>
          <a:ln w="12700" cap="flat" cmpd="sng" algn="ctr">
            <a:solidFill>
              <a:srgbClr val="E0DCC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 name="Rectangle 11">
            <a:extLst>
              <a:ext uri="{FF2B5EF4-FFF2-40B4-BE49-F238E27FC236}">
                <a16:creationId xmlns:a16="http://schemas.microsoft.com/office/drawing/2014/main" id="{FDD36E2A-CF85-3B4E-AAA8-1CA0D249DC43}"/>
              </a:ext>
            </a:extLst>
          </p:cNvPr>
          <p:cNvSpPr/>
          <p:nvPr/>
        </p:nvSpPr>
        <p:spPr>
          <a:xfrm>
            <a:off x="508000" y="1397000"/>
            <a:ext cx="3572933" cy="431800"/>
          </a:xfrm>
          <a:prstGeom prst="rect">
            <a:avLst/>
          </a:prstGeom>
          <a:solidFill>
            <a:srgbClr val="22574A"/>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 name="TextBox 12">
            <a:extLst>
              <a:ext uri="{FF2B5EF4-FFF2-40B4-BE49-F238E27FC236}">
                <a16:creationId xmlns:a16="http://schemas.microsoft.com/office/drawing/2014/main" id="{CB2F9D77-516C-BF49-9C32-CD470EDA6772}"/>
              </a:ext>
            </a:extLst>
          </p:cNvPr>
          <p:cNvSpPr txBox="1"/>
          <p:nvPr/>
        </p:nvSpPr>
        <p:spPr>
          <a:xfrm>
            <a:off x="685800" y="1397000"/>
            <a:ext cx="3217333" cy="431800"/>
          </a:xfrm>
          <a:prstGeom prst="rect">
            <a:avLst/>
          </a:prstGeom>
          <a:noFill/>
          <a:ln>
            <a:noFill/>
          </a:ln>
        </p:spPr>
        <p:txBody>
          <a:bodyPr vertOverflow="overflow" vert="horz" wrap="square" rtlCol="0" anchor="ctr" anchorCtr="0">
            <a:spAutoFit/>
          </a:bodyPr>
          <a:lstStyle/>
          <a:p>
            <a:r>
              <a:rPr lang="en-US" sz="1200" b="1">
                <a:solidFill>
                  <a:srgbClr val="FFFFFF"/>
                </a:solidFill>
                <a:latin typeface="Calibri"/>
                <a:cs typeface="Calibri"/>
              </a:rPr>
              <a:t>IN THE CASE STUDY</a:t>
            </a:r>
          </a:p>
        </p:txBody>
      </p:sp>
      <p:sp>
        <p:nvSpPr>
          <p:cNvPr id="14" name="TextBox 13">
            <a:extLst>
              <a:ext uri="{FF2B5EF4-FFF2-40B4-BE49-F238E27FC236}">
                <a16:creationId xmlns:a16="http://schemas.microsoft.com/office/drawing/2014/main" id="{E60929FB-D7EB-9C42-B3EF-56AF9D3771BE}"/>
              </a:ext>
            </a:extLst>
          </p:cNvPr>
          <p:cNvSpPr txBox="1"/>
          <p:nvPr/>
        </p:nvSpPr>
        <p:spPr>
          <a:xfrm>
            <a:off x="711200" y="1981200"/>
            <a:ext cx="3166533" cy="3962400"/>
          </a:xfrm>
          <a:prstGeom prst="rect">
            <a:avLst/>
          </a:prstGeom>
          <a:noFill/>
          <a:ln>
            <a:noFill/>
          </a:ln>
        </p:spPr>
        <p:txBody>
          <a:bodyPr vertOverflow="overflow" vert="horz" wrap="square" rtlCol="0" anchor="t" anchorCtr="0">
            <a:spAutoFit/>
          </a:bodyPr>
          <a:lstStyle/>
          <a:p>
            <a:r>
              <a:rPr lang="en-US" sz="1200">
                <a:solidFill>
                  <a:srgbClr val="20241F"/>
                </a:solidFill>
                <a:latin typeface="Calibri"/>
                <a:cs typeface="Calibri"/>
              </a:rPr>
              <a:t>The factory floor is packed with old machines that are constantly “clanking and banging.”
Gary describes trying to shout instructions across “this madhouse.”
The physical noise drowns out his spoken messages before workers can receive them.</a:t>
            </a:r>
          </a:p>
        </p:txBody>
      </p:sp>
      <p:sp>
        <p:nvSpPr>
          <p:cNvPr id="15" name="Rectangle 14">
            <a:extLst>
              <a:ext uri="{FF2B5EF4-FFF2-40B4-BE49-F238E27FC236}">
                <a16:creationId xmlns:a16="http://schemas.microsoft.com/office/drawing/2014/main" id="{6C523614-7025-064D-A736-43DF36D0378A}"/>
              </a:ext>
            </a:extLst>
          </p:cNvPr>
          <p:cNvSpPr/>
          <p:nvPr/>
        </p:nvSpPr>
        <p:spPr>
          <a:xfrm>
            <a:off x="4309533" y="1397000"/>
            <a:ext cx="3572933" cy="4724400"/>
          </a:xfrm>
          <a:prstGeom prst="rect">
            <a:avLst/>
          </a:prstGeom>
          <a:solidFill>
            <a:srgbClr val="FFFFFF"/>
          </a:solidFill>
          <a:ln w="12700" cap="flat" cmpd="sng" algn="ctr">
            <a:solidFill>
              <a:srgbClr val="E0DCC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 name="Rectangle 15">
            <a:extLst>
              <a:ext uri="{FF2B5EF4-FFF2-40B4-BE49-F238E27FC236}">
                <a16:creationId xmlns:a16="http://schemas.microsoft.com/office/drawing/2014/main" id="{B8741A62-A619-CB48-A0A6-72FFBB363A86}"/>
              </a:ext>
            </a:extLst>
          </p:cNvPr>
          <p:cNvSpPr/>
          <p:nvPr/>
        </p:nvSpPr>
        <p:spPr>
          <a:xfrm>
            <a:off x="4309533" y="1397000"/>
            <a:ext cx="3572933" cy="4318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 name="TextBox 16">
            <a:extLst>
              <a:ext uri="{FF2B5EF4-FFF2-40B4-BE49-F238E27FC236}">
                <a16:creationId xmlns:a16="http://schemas.microsoft.com/office/drawing/2014/main" id="{66140713-34CD-FE42-AC85-3578BD7CA580}"/>
              </a:ext>
            </a:extLst>
          </p:cNvPr>
          <p:cNvSpPr txBox="1"/>
          <p:nvPr/>
        </p:nvSpPr>
        <p:spPr>
          <a:xfrm>
            <a:off x="4487333" y="1397000"/>
            <a:ext cx="3217333" cy="431800"/>
          </a:xfrm>
          <a:prstGeom prst="rect">
            <a:avLst/>
          </a:prstGeom>
          <a:noFill/>
          <a:ln>
            <a:noFill/>
          </a:ln>
        </p:spPr>
        <p:txBody>
          <a:bodyPr vertOverflow="overflow" vert="horz" wrap="square" rtlCol="0" anchor="ctr" anchorCtr="0">
            <a:spAutoFit/>
          </a:bodyPr>
          <a:lstStyle/>
          <a:p>
            <a:r>
              <a:rPr lang="en-US" sz="1200" b="1">
                <a:solidFill>
                  <a:srgbClr val="FFFFFF"/>
                </a:solidFill>
                <a:latin typeface="Calibri"/>
                <a:cs typeface="Calibri"/>
              </a:rPr>
              <a:t>THE THEORY</a:t>
            </a:r>
          </a:p>
        </p:txBody>
      </p:sp>
      <p:sp>
        <p:nvSpPr>
          <p:cNvPr id="18" name="TextBox 17">
            <a:extLst>
              <a:ext uri="{FF2B5EF4-FFF2-40B4-BE49-F238E27FC236}">
                <a16:creationId xmlns:a16="http://schemas.microsoft.com/office/drawing/2014/main" id="{14BBBB81-AEC1-554B-A0E7-F357AC512288}"/>
              </a:ext>
            </a:extLst>
          </p:cNvPr>
          <p:cNvSpPr txBox="1"/>
          <p:nvPr/>
        </p:nvSpPr>
        <p:spPr>
          <a:xfrm>
            <a:off x="4512733" y="1981200"/>
            <a:ext cx="3166533" cy="1754326"/>
          </a:xfrm>
          <a:prstGeom prst="rect">
            <a:avLst/>
          </a:prstGeom>
          <a:noFill/>
          <a:ln>
            <a:noFill/>
          </a:ln>
        </p:spPr>
        <p:txBody>
          <a:bodyPr vertOverflow="overflow" vert="horz" wrap="square" rtlCol="0" anchor="t" anchorCtr="0">
            <a:spAutoFit/>
          </a:bodyPr>
          <a:lstStyle/>
          <a:p>
            <a:r>
              <a:rPr lang="en-US" sz="1200" dirty="0">
                <a:solidFill>
                  <a:srgbClr val="20241F"/>
                </a:solidFill>
                <a:latin typeface="Calibri"/>
                <a:cs typeface="Calibri"/>
              </a:rPr>
              <a:t>Shannon and Weaver (1949) describe communication as a linear process: a Sender encodes a Message, sends it through a Channel to a Receiver.
They identified NOISE as the main cause of a message received not matching the message sent: here, literal environmental noise distorting the channel (Stanton, 2009).</a:t>
            </a:r>
          </a:p>
        </p:txBody>
      </p:sp>
      <p:sp>
        <p:nvSpPr>
          <p:cNvPr id="19" name="Rectangle 18">
            <a:extLst>
              <a:ext uri="{FF2B5EF4-FFF2-40B4-BE49-F238E27FC236}">
                <a16:creationId xmlns:a16="http://schemas.microsoft.com/office/drawing/2014/main" id="{A53E3802-08FA-9F46-B464-4DC7CF5577FB}"/>
              </a:ext>
            </a:extLst>
          </p:cNvPr>
          <p:cNvSpPr/>
          <p:nvPr/>
        </p:nvSpPr>
        <p:spPr>
          <a:xfrm>
            <a:off x="8111066" y="1397000"/>
            <a:ext cx="3572933" cy="4724400"/>
          </a:xfrm>
          <a:prstGeom prst="rect">
            <a:avLst/>
          </a:prstGeom>
          <a:solidFill>
            <a:srgbClr val="EAF1EA"/>
          </a:solidFill>
          <a:ln w="12700" cap="flat" cmpd="sng" algn="ctr">
            <a:solidFill>
              <a:srgbClr val="E0DCC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 name="Rectangle 19">
            <a:extLst>
              <a:ext uri="{FF2B5EF4-FFF2-40B4-BE49-F238E27FC236}">
                <a16:creationId xmlns:a16="http://schemas.microsoft.com/office/drawing/2014/main" id="{0FB47D0B-A610-5245-BED3-50D0A672DF36}"/>
              </a:ext>
            </a:extLst>
          </p:cNvPr>
          <p:cNvSpPr/>
          <p:nvPr/>
        </p:nvSpPr>
        <p:spPr>
          <a:xfrm>
            <a:off x="8111066" y="1397000"/>
            <a:ext cx="3572933" cy="431800"/>
          </a:xfrm>
          <a:prstGeom prst="rect">
            <a:avLst/>
          </a:prstGeom>
          <a:solidFill>
            <a:srgbClr val="2E5A3E"/>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 name="TextBox 20">
            <a:extLst>
              <a:ext uri="{FF2B5EF4-FFF2-40B4-BE49-F238E27FC236}">
                <a16:creationId xmlns:a16="http://schemas.microsoft.com/office/drawing/2014/main" id="{5054C88D-AA87-7844-9B93-7FD17483BD76}"/>
              </a:ext>
            </a:extLst>
          </p:cNvPr>
          <p:cNvSpPr txBox="1"/>
          <p:nvPr/>
        </p:nvSpPr>
        <p:spPr>
          <a:xfrm>
            <a:off x="8288866" y="1397000"/>
            <a:ext cx="3217333" cy="431800"/>
          </a:xfrm>
          <a:prstGeom prst="rect">
            <a:avLst/>
          </a:prstGeom>
          <a:noFill/>
          <a:ln>
            <a:noFill/>
          </a:ln>
        </p:spPr>
        <p:txBody>
          <a:bodyPr vertOverflow="overflow" vert="horz" wrap="square" rtlCol="0" anchor="ctr" anchorCtr="0">
            <a:spAutoFit/>
          </a:bodyPr>
          <a:lstStyle/>
          <a:p>
            <a:r>
              <a:rPr lang="en-US" sz="1200" b="1">
                <a:solidFill>
                  <a:srgbClr val="FFFFFF"/>
                </a:solidFill>
                <a:latin typeface="Calibri"/>
                <a:cs typeface="Calibri"/>
              </a:rPr>
              <a:t>HOW GARY CAN OVERCOME IT</a:t>
            </a:r>
          </a:p>
        </p:txBody>
      </p:sp>
      <p:sp>
        <p:nvSpPr>
          <p:cNvPr id="22" name="TextBox 21">
            <a:extLst>
              <a:ext uri="{FF2B5EF4-FFF2-40B4-BE49-F238E27FC236}">
                <a16:creationId xmlns:a16="http://schemas.microsoft.com/office/drawing/2014/main" id="{C2FE1838-9A77-124F-BB05-30B05CF5FDB5}"/>
              </a:ext>
            </a:extLst>
          </p:cNvPr>
          <p:cNvSpPr txBox="1"/>
          <p:nvPr/>
        </p:nvSpPr>
        <p:spPr>
          <a:xfrm>
            <a:off x="8314266" y="1981200"/>
            <a:ext cx="3166533" cy="3962400"/>
          </a:xfrm>
          <a:prstGeom prst="rect">
            <a:avLst/>
          </a:prstGeom>
          <a:noFill/>
          <a:ln>
            <a:noFill/>
          </a:ln>
        </p:spPr>
        <p:txBody>
          <a:bodyPr vertOverflow="overflow" vert="horz" wrap="square" rtlCol="0" anchor="t" anchorCtr="0">
            <a:spAutoFit/>
          </a:bodyPr>
          <a:lstStyle/>
          <a:p>
            <a:r>
              <a:rPr lang="en-US" sz="1200">
                <a:solidFill>
                  <a:srgbClr val="20241F"/>
                </a:solidFill>
                <a:latin typeface="Calibri"/>
                <a:cs typeface="Calibri"/>
              </a:rPr>
              <a:t>•  Reduce the noise: service, replace or enclose the oldest machines.
•  Use non-verbal channels: clear visual signs, hand signals and demonstrations.
•  Brief workers in a quiet room before shifts, away from the machinery.
•  Check the message was received, not just sent.</a:t>
            </a:r>
          </a:p>
        </p:txBody>
      </p:sp>
    </p:spTree>
    <p:extLst>
      <p:ext uri="{BB962C8B-B14F-4D97-AF65-F5344CB8AC3E}">
        <p14:creationId xmlns:p14="http://schemas.microsoft.com/office/powerpoint/2010/main" val="175811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85C5719-50E7-9843-A214-38913C0CE2AC}"/>
              </a:ext>
            </a:extLst>
          </p:cNvPr>
          <p:cNvSpPr/>
          <p:nvPr/>
        </p:nvSpPr>
        <p:spPr>
          <a:xfrm>
            <a:off x="0" y="0"/>
            <a:ext cx="12192000" cy="6858000"/>
          </a:xfrm>
          <a:prstGeom prst="rect">
            <a:avLst/>
          </a:prstGeom>
          <a:solidFill>
            <a:srgbClr val="F5F4EF"/>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 name="Rectangle 4">
            <a:extLst>
              <a:ext uri="{FF2B5EF4-FFF2-40B4-BE49-F238E27FC236}">
                <a16:creationId xmlns:a16="http://schemas.microsoft.com/office/drawing/2014/main" id="{A64A3AA7-5CFE-1040-886D-662867EBFF71}"/>
              </a:ext>
            </a:extLst>
          </p:cNvPr>
          <p:cNvSpPr/>
          <p:nvPr/>
        </p:nvSpPr>
        <p:spPr>
          <a:xfrm>
            <a:off x="0" y="0"/>
            <a:ext cx="12192000" cy="1066800"/>
          </a:xfrm>
          <a:prstGeom prst="rect">
            <a:avLst/>
          </a:prstGeom>
          <a:solidFill>
            <a:srgbClr val="163A31"/>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 name="Rectangle 5">
            <a:extLst>
              <a:ext uri="{FF2B5EF4-FFF2-40B4-BE49-F238E27FC236}">
                <a16:creationId xmlns:a16="http://schemas.microsoft.com/office/drawing/2014/main" id="{B81517A3-C09D-E543-8413-60DFDA8809C0}"/>
              </a:ext>
            </a:extLst>
          </p:cNvPr>
          <p:cNvSpPr/>
          <p:nvPr/>
        </p:nvSpPr>
        <p:spPr>
          <a:xfrm>
            <a:off x="0" y="1066800"/>
            <a:ext cx="12192000" cy="508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TextBox 6">
            <a:extLst>
              <a:ext uri="{FF2B5EF4-FFF2-40B4-BE49-F238E27FC236}">
                <a16:creationId xmlns:a16="http://schemas.microsoft.com/office/drawing/2014/main" id="{7D6A4592-6690-3C4D-8747-4D31DDDFB22D}"/>
              </a:ext>
            </a:extLst>
          </p:cNvPr>
          <p:cNvSpPr txBox="1"/>
          <p:nvPr/>
        </p:nvSpPr>
        <p:spPr>
          <a:xfrm>
            <a:off x="508000" y="254000"/>
            <a:ext cx="762000" cy="558800"/>
          </a:xfrm>
          <a:prstGeom prst="rect">
            <a:avLst/>
          </a:prstGeom>
          <a:noFill/>
          <a:ln>
            <a:noFill/>
          </a:ln>
        </p:spPr>
        <p:txBody>
          <a:bodyPr vertOverflow="overflow" vert="horz" wrap="square" rtlCol="0" anchor="ctr" anchorCtr="0">
            <a:spAutoFit/>
          </a:bodyPr>
          <a:lstStyle/>
          <a:p>
            <a:r>
              <a:rPr lang="en-US" sz="3000" b="1">
                <a:solidFill>
                  <a:srgbClr val="C9A44C"/>
                </a:solidFill>
                <a:latin typeface="Calibri"/>
                <a:cs typeface="Calibri"/>
              </a:rPr>
              <a:t>3</a:t>
            </a:r>
          </a:p>
        </p:txBody>
      </p:sp>
      <p:sp>
        <p:nvSpPr>
          <p:cNvPr id="8" name="TextBox 7">
            <a:extLst>
              <a:ext uri="{FF2B5EF4-FFF2-40B4-BE49-F238E27FC236}">
                <a16:creationId xmlns:a16="http://schemas.microsoft.com/office/drawing/2014/main" id="{79F5E8D9-DA2A-F34C-B30F-C8D4CAEFE2B0}"/>
              </a:ext>
            </a:extLst>
          </p:cNvPr>
          <p:cNvSpPr txBox="1"/>
          <p:nvPr/>
        </p:nvSpPr>
        <p:spPr>
          <a:xfrm>
            <a:off x="1219200" y="0"/>
            <a:ext cx="7620000" cy="1066800"/>
          </a:xfrm>
          <a:prstGeom prst="rect">
            <a:avLst/>
          </a:prstGeom>
          <a:noFill/>
          <a:ln>
            <a:noFill/>
          </a:ln>
        </p:spPr>
        <p:txBody>
          <a:bodyPr vertOverflow="overflow" vert="horz" wrap="square" rtlCol="0" anchor="ctr" anchorCtr="0">
            <a:spAutoFit/>
          </a:bodyPr>
          <a:lstStyle/>
          <a:p>
            <a:r>
              <a:rPr lang="en-US" sz="2400" b="1">
                <a:solidFill>
                  <a:srgbClr val="FFFFFF"/>
                </a:solidFill>
                <a:latin typeface="Calibri"/>
                <a:cs typeface="Calibri"/>
              </a:rPr>
              <a:t>Barrier 2: Language &amp; Communication</a:t>
            </a:r>
          </a:p>
        </p:txBody>
      </p:sp>
      <p:sp>
        <p:nvSpPr>
          <p:cNvPr id="9" name="Rectangle 8">
            <a:extLst>
              <a:ext uri="{FF2B5EF4-FFF2-40B4-BE49-F238E27FC236}">
                <a16:creationId xmlns:a16="http://schemas.microsoft.com/office/drawing/2014/main" id="{6A20806B-9F61-8046-916D-D4C8DB739D74}"/>
              </a:ext>
            </a:extLst>
          </p:cNvPr>
          <p:cNvSpPr/>
          <p:nvPr/>
        </p:nvSpPr>
        <p:spPr>
          <a:xfrm>
            <a:off x="7874000" y="330200"/>
            <a:ext cx="3810000" cy="4064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 name="TextBox 9">
            <a:extLst>
              <a:ext uri="{FF2B5EF4-FFF2-40B4-BE49-F238E27FC236}">
                <a16:creationId xmlns:a16="http://schemas.microsoft.com/office/drawing/2014/main" id="{DCABD0E0-469F-7E47-A4E0-9424801C4A53}"/>
              </a:ext>
            </a:extLst>
          </p:cNvPr>
          <p:cNvSpPr txBox="1"/>
          <p:nvPr/>
        </p:nvSpPr>
        <p:spPr>
          <a:xfrm>
            <a:off x="7874000" y="330200"/>
            <a:ext cx="3810000" cy="406400"/>
          </a:xfrm>
          <a:prstGeom prst="rect">
            <a:avLst/>
          </a:prstGeom>
          <a:noFill/>
          <a:ln>
            <a:noFill/>
          </a:ln>
        </p:spPr>
        <p:txBody>
          <a:bodyPr vertOverflow="overflow" vert="horz" wrap="square" rtlCol="0" anchor="ctr" anchorCtr="0">
            <a:spAutoFit/>
          </a:bodyPr>
          <a:lstStyle/>
          <a:p>
            <a:pPr algn="ctr"/>
            <a:r>
              <a:rPr lang="en-US" sz="1250" b="1">
                <a:solidFill>
                  <a:srgbClr val="163A31"/>
                </a:solidFill>
                <a:latin typeface="Calibri"/>
                <a:cs typeface="Calibri"/>
              </a:rPr>
              <a:t>Berlo’s S-M-C-R (1960)</a:t>
            </a:r>
          </a:p>
        </p:txBody>
      </p:sp>
      <p:sp>
        <p:nvSpPr>
          <p:cNvPr id="11" name="Rectangle 10">
            <a:extLst>
              <a:ext uri="{FF2B5EF4-FFF2-40B4-BE49-F238E27FC236}">
                <a16:creationId xmlns:a16="http://schemas.microsoft.com/office/drawing/2014/main" id="{48A07B32-60D0-B244-8606-63FDF21FC900}"/>
              </a:ext>
            </a:extLst>
          </p:cNvPr>
          <p:cNvSpPr/>
          <p:nvPr/>
        </p:nvSpPr>
        <p:spPr>
          <a:xfrm>
            <a:off x="508000" y="1397000"/>
            <a:ext cx="3572933" cy="4724400"/>
          </a:xfrm>
          <a:prstGeom prst="rect">
            <a:avLst/>
          </a:prstGeom>
          <a:solidFill>
            <a:srgbClr val="FFFFFF"/>
          </a:solidFill>
          <a:ln w="12700" cap="flat" cmpd="sng" algn="ctr">
            <a:solidFill>
              <a:srgbClr val="E0DCC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 name="Rectangle 11">
            <a:extLst>
              <a:ext uri="{FF2B5EF4-FFF2-40B4-BE49-F238E27FC236}">
                <a16:creationId xmlns:a16="http://schemas.microsoft.com/office/drawing/2014/main" id="{BF09F456-45B1-174B-A378-F76FFEE78F5E}"/>
              </a:ext>
            </a:extLst>
          </p:cNvPr>
          <p:cNvSpPr/>
          <p:nvPr/>
        </p:nvSpPr>
        <p:spPr>
          <a:xfrm>
            <a:off x="508000" y="1397000"/>
            <a:ext cx="3572933" cy="431800"/>
          </a:xfrm>
          <a:prstGeom prst="rect">
            <a:avLst/>
          </a:prstGeom>
          <a:solidFill>
            <a:srgbClr val="22574A"/>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 name="TextBox 12">
            <a:extLst>
              <a:ext uri="{FF2B5EF4-FFF2-40B4-BE49-F238E27FC236}">
                <a16:creationId xmlns:a16="http://schemas.microsoft.com/office/drawing/2014/main" id="{A92D6B2B-4ABD-F144-899A-C937BA82B5A9}"/>
              </a:ext>
            </a:extLst>
          </p:cNvPr>
          <p:cNvSpPr txBox="1"/>
          <p:nvPr/>
        </p:nvSpPr>
        <p:spPr>
          <a:xfrm>
            <a:off x="685800" y="1397000"/>
            <a:ext cx="3217333" cy="431800"/>
          </a:xfrm>
          <a:prstGeom prst="rect">
            <a:avLst/>
          </a:prstGeom>
          <a:noFill/>
          <a:ln>
            <a:noFill/>
          </a:ln>
        </p:spPr>
        <p:txBody>
          <a:bodyPr vertOverflow="overflow" vert="horz" wrap="square" rtlCol="0" anchor="ctr" anchorCtr="0">
            <a:spAutoFit/>
          </a:bodyPr>
          <a:lstStyle/>
          <a:p>
            <a:r>
              <a:rPr lang="en-US" sz="1200" b="1">
                <a:solidFill>
                  <a:srgbClr val="FFFFFF"/>
                </a:solidFill>
                <a:latin typeface="Calibri"/>
                <a:cs typeface="Calibri"/>
              </a:rPr>
              <a:t>IN THE CASE STUDY</a:t>
            </a:r>
          </a:p>
        </p:txBody>
      </p:sp>
      <p:sp>
        <p:nvSpPr>
          <p:cNvPr id="14" name="TextBox 13">
            <a:extLst>
              <a:ext uri="{FF2B5EF4-FFF2-40B4-BE49-F238E27FC236}">
                <a16:creationId xmlns:a16="http://schemas.microsoft.com/office/drawing/2014/main" id="{F98D2C65-7C59-8449-AF6E-1054228DA7FB}"/>
              </a:ext>
            </a:extLst>
          </p:cNvPr>
          <p:cNvSpPr txBox="1"/>
          <p:nvPr/>
        </p:nvSpPr>
        <p:spPr>
          <a:xfrm>
            <a:off x="711200" y="1981200"/>
            <a:ext cx="3166533" cy="3962400"/>
          </a:xfrm>
          <a:prstGeom prst="rect">
            <a:avLst/>
          </a:prstGeom>
          <a:noFill/>
          <a:ln>
            <a:noFill/>
          </a:ln>
        </p:spPr>
        <p:txBody>
          <a:bodyPr vertOverflow="overflow" vert="horz" wrap="square" rtlCol="0" anchor="t" anchorCtr="0">
            <a:spAutoFit/>
          </a:bodyPr>
          <a:lstStyle/>
          <a:p>
            <a:r>
              <a:rPr lang="en-US" sz="1200">
                <a:solidFill>
                  <a:srgbClr val="20241F"/>
                </a:solidFill>
                <a:latin typeface="Calibri"/>
                <a:cs typeface="Calibri"/>
              </a:rPr>
              <a:t>Most workers “speak their own language with a few English words thrown in.”
Gary’s wall signs (“Keep your hairnets on...”) are written only in English.
Instructions are given, but the workers cannot decode them.</a:t>
            </a:r>
          </a:p>
        </p:txBody>
      </p:sp>
      <p:sp>
        <p:nvSpPr>
          <p:cNvPr id="15" name="Rectangle 14">
            <a:extLst>
              <a:ext uri="{FF2B5EF4-FFF2-40B4-BE49-F238E27FC236}">
                <a16:creationId xmlns:a16="http://schemas.microsoft.com/office/drawing/2014/main" id="{63D728F7-4442-6D4A-BB45-CB67C1006C59}"/>
              </a:ext>
            </a:extLst>
          </p:cNvPr>
          <p:cNvSpPr/>
          <p:nvPr/>
        </p:nvSpPr>
        <p:spPr>
          <a:xfrm>
            <a:off x="4309533" y="1397000"/>
            <a:ext cx="3572933" cy="4724400"/>
          </a:xfrm>
          <a:prstGeom prst="rect">
            <a:avLst/>
          </a:prstGeom>
          <a:solidFill>
            <a:srgbClr val="FFFFFF"/>
          </a:solidFill>
          <a:ln w="12700" cap="flat" cmpd="sng" algn="ctr">
            <a:solidFill>
              <a:srgbClr val="E0DCC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 name="Rectangle 15">
            <a:extLst>
              <a:ext uri="{FF2B5EF4-FFF2-40B4-BE49-F238E27FC236}">
                <a16:creationId xmlns:a16="http://schemas.microsoft.com/office/drawing/2014/main" id="{016680BF-835D-A543-B244-896A7D3F081C}"/>
              </a:ext>
            </a:extLst>
          </p:cNvPr>
          <p:cNvSpPr/>
          <p:nvPr/>
        </p:nvSpPr>
        <p:spPr>
          <a:xfrm>
            <a:off x="4309533" y="1397000"/>
            <a:ext cx="3572933" cy="4318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 name="TextBox 16">
            <a:extLst>
              <a:ext uri="{FF2B5EF4-FFF2-40B4-BE49-F238E27FC236}">
                <a16:creationId xmlns:a16="http://schemas.microsoft.com/office/drawing/2014/main" id="{0F9DAF8E-B406-2444-B161-AF5436C1F7C0}"/>
              </a:ext>
            </a:extLst>
          </p:cNvPr>
          <p:cNvSpPr txBox="1"/>
          <p:nvPr/>
        </p:nvSpPr>
        <p:spPr>
          <a:xfrm>
            <a:off x="4487333" y="1397000"/>
            <a:ext cx="3217333" cy="431800"/>
          </a:xfrm>
          <a:prstGeom prst="rect">
            <a:avLst/>
          </a:prstGeom>
          <a:noFill/>
          <a:ln>
            <a:noFill/>
          </a:ln>
        </p:spPr>
        <p:txBody>
          <a:bodyPr vertOverflow="overflow" vert="horz" wrap="square" rtlCol="0" anchor="ctr" anchorCtr="0">
            <a:spAutoFit/>
          </a:bodyPr>
          <a:lstStyle/>
          <a:p>
            <a:r>
              <a:rPr lang="en-US" sz="1200" b="1">
                <a:solidFill>
                  <a:srgbClr val="FFFFFF"/>
                </a:solidFill>
                <a:latin typeface="Calibri"/>
                <a:cs typeface="Calibri"/>
              </a:rPr>
              <a:t>THE THEORY</a:t>
            </a:r>
          </a:p>
        </p:txBody>
      </p:sp>
      <p:sp>
        <p:nvSpPr>
          <p:cNvPr id="18" name="TextBox 17">
            <a:extLst>
              <a:ext uri="{FF2B5EF4-FFF2-40B4-BE49-F238E27FC236}">
                <a16:creationId xmlns:a16="http://schemas.microsoft.com/office/drawing/2014/main" id="{9A50A8B8-98F7-F443-822A-B3DCEB6DC3A2}"/>
              </a:ext>
            </a:extLst>
          </p:cNvPr>
          <p:cNvSpPr txBox="1"/>
          <p:nvPr/>
        </p:nvSpPr>
        <p:spPr>
          <a:xfrm>
            <a:off x="4512733" y="1981200"/>
            <a:ext cx="3166533" cy="3962400"/>
          </a:xfrm>
          <a:prstGeom prst="rect">
            <a:avLst/>
          </a:prstGeom>
          <a:noFill/>
          <a:ln>
            <a:noFill/>
          </a:ln>
        </p:spPr>
        <p:txBody>
          <a:bodyPr vertOverflow="overflow" vert="horz" wrap="square" rtlCol="0" anchor="t" anchorCtr="0">
            <a:spAutoFit/>
          </a:bodyPr>
          <a:lstStyle/>
          <a:p>
            <a:r>
              <a:rPr lang="en-US" sz="1200">
                <a:solidFill>
                  <a:srgbClr val="20241F"/>
                </a:solidFill>
                <a:latin typeface="Calibri"/>
                <a:cs typeface="Calibri"/>
              </a:rPr>
              <a:t>Berlo (1960) humanised the model, stressing that the Source and Receiver must share communication skills, knowledge and a common code.
If sender and receiver do not share the same language or vocabulary, the message cannot be decoded: this is an internal barrier, not just physical noise (Ludlow and Panton, 1992).</a:t>
            </a:r>
          </a:p>
        </p:txBody>
      </p:sp>
      <p:sp>
        <p:nvSpPr>
          <p:cNvPr id="19" name="Rectangle 18">
            <a:extLst>
              <a:ext uri="{FF2B5EF4-FFF2-40B4-BE49-F238E27FC236}">
                <a16:creationId xmlns:a16="http://schemas.microsoft.com/office/drawing/2014/main" id="{244D544C-27D1-3244-82EA-918071EE502B}"/>
              </a:ext>
            </a:extLst>
          </p:cNvPr>
          <p:cNvSpPr/>
          <p:nvPr/>
        </p:nvSpPr>
        <p:spPr>
          <a:xfrm>
            <a:off x="8111066" y="1397000"/>
            <a:ext cx="3572933" cy="4724400"/>
          </a:xfrm>
          <a:prstGeom prst="rect">
            <a:avLst/>
          </a:prstGeom>
          <a:solidFill>
            <a:srgbClr val="EAF1EA"/>
          </a:solidFill>
          <a:ln w="12700" cap="flat" cmpd="sng" algn="ctr">
            <a:solidFill>
              <a:srgbClr val="E0DCC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 name="Rectangle 19">
            <a:extLst>
              <a:ext uri="{FF2B5EF4-FFF2-40B4-BE49-F238E27FC236}">
                <a16:creationId xmlns:a16="http://schemas.microsoft.com/office/drawing/2014/main" id="{B4483BE2-4E90-A942-9262-4396AC7A4CF5}"/>
              </a:ext>
            </a:extLst>
          </p:cNvPr>
          <p:cNvSpPr/>
          <p:nvPr/>
        </p:nvSpPr>
        <p:spPr>
          <a:xfrm>
            <a:off x="8111066" y="1397000"/>
            <a:ext cx="3572933" cy="431800"/>
          </a:xfrm>
          <a:prstGeom prst="rect">
            <a:avLst/>
          </a:prstGeom>
          <a:solidFill>
            <a:srgbClr val="2E5A3E"/>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 name="TextBox 20">
            <a:extLst>
              <a:ext uri="{FF2B5EF4-FFF2-40B4-BE49-F238E27FC236}">
                <a16:creationId xmlns:a16="http://schemas.microsoft.com/office/drawing/2014/main" id="{16321BA9-FBB5-224C-8D77-6469412E1AD7}"/>
              </a:ext>
            </a:extLst>
          </p:cNvPr>
          <p:cNvSpPr txBox="1"/>
          <p:nvPr/>
        </p:nvSpPr>
        <p:spPr>
          <a:xfrm>
            <a:off x="8288866" y="1397000"/>
            <a:ext cx="3217333" cy="431800"/>
          </a:xfrm>
          <a:prstGeom prst="rect">
            <a:avLst/>
          </a:prstGeom>
          <a:noFill/>
          <a:ln>
            <a:noFill/>
          </a:ln>
        </p:spPr>
        <p:txBody>
          <a:bodyPr vertOverflow="overflow" vert="horz" wrap="square" rtlCol="0" anchor="ctr" anchorCtr="0">
            <a:spAutoFit/>
          </a:bodyPr>
          <a:lstStyle/>
          <a:p>
            <a:r>
              <a:rPr lang="en-US" sz="1200" b="1">
                <a:solidFill>
                  <a:srgbClr val="FFFFFF"/>
                </a:solidFill>
                <a:latin typeface="Calibri"/>
                <a:cs typeface="Calibri"/>
              </a:rPr>
              <a:t>HOW GARY CAN OVERCOME IT</a:t>
            </a:r>
          </a:p>
        </p:txBody>
      </p:sp>
      <p:sp>
        <p:nvSpPr>
          <p:cNvPr id="22" name="TextBox 21">
            <a:extLst>
              <a:ext uri="{FF2B5EF4-FFF2-40B4-BE49-F238E27FC236}">
                <a16:creationId xmlns:a16="http://schemas.microsoft.com/office/drawing/2014/main" id="{90D7D4F6-B40D-D741-B7CA-D20AABAEF290}"/>
              </a:ext>
            </a:extLst>
          </p:cNvPr>
          <p:cNvSpPr txBox="1"/>
          <p:nvPr/>
        </p:nvSpPr>
        <p:spPr>
          <a:xfrm>
            <a:off x="8314266" y="1981200"/>
            <a:ext cx="3166533" cy="3962400"/>
          </a:xfrm>
          <a:prstGeom prst="rect">
            <a:avLst/>
          </a:prstGeom>
          <a:noFill/>
          <a:ln>
            <a:noFill/>
          </a:ln>
        </p:spPr>
        <p:txBody>
          <a:bodyPr vertOverflow="overflow" vert="horz" wrap="square" rtlCol="0" anchor="t" anchorCtr="0">
            <a:spAutoFit/>
          </a:bodyPr>
          <a:lstStyle/>
          <a:p>
            <a:r>
              <a:rPr lang="en-US" sz="1200">
                <a:solidFill>
                  <a:srgbClr val="20241F"/>
                </a:solidFill>
                <a:latin typeface="Calibri"/>
                <a:cs typeface="Calibri"/>
              </a:rPr>
              <a:t>•  Translate key signs into the workers’ main languages; add pictures/symbols.
•  Use plain English; demonstrate tasks and use gestures and body language.
•  Appoint bilingual team leaders to relay instructions.
•  Confirm understanding by asking workers to show the task back.</a:t>
            </a:r>
          </a:p>
        </p:txBody>
      </p:sp>
    </p:spTree>
    <p:extLst>
      <p:ext uri="{BB962C8B-B14F-4D97-AF65-F5344CB8AC3E}">
        <p14:creationId xmlns:p14="http://schemas.microsoft.com/office/powerpoint/2010/main" val="1833528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070EB87-A2A4-F141-ADA5-370F00D18B62}"/>
              </a:ext>
            </a:extLst>
          </p:cNvPr>
          <p:cNvSpPr/>
          <p:nvPr/>
        </p:nvSpPr>
        <p:spPr>
          <a:xfrm>
            <a:off x="0" y="0"/>
            <a:ext cx="12192000" cy="6858000"/>
          </a:xfrm>
          <a:prstGeom prst="rect">
            <a:avLst/>
          </a:prstGeom>
          <a:solidFill>
            <a:srgbClr val="F5F4EF"/>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 name="Rectangle 4">
            <a:extLst>
              <a:ext uri="{FF2B5EF4-FFF2-40B4-BE49-F238E27FC236}">
                <a16:creationId xmlns:a16="http://schemas.microsoft.com/office/drawing/2014/main" id="{1B0D80A6-4B60-A84F-8AD3-7F1C760D9A95}"/>
              </a:ext>
            </a:extLst>
          </p:cNvPr>
          <p:cNvSpPr/>
          <p:nvPr/>
        </p:nvSpPr>
        <p:spPr>
          <a:xfrm>
            <a:off x="0" y="0"/>
            <a:ext cx="12192000" cy="1066800"/>
          </a:xfrm>
          <a:prstGeom prst="rect">
            <a:avLst/>
          </a:prstGeom>
          <a:solidFill>
            <a:srgbClr val="163A31"/>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 name="Rectangle 5">
            <a:extLst>
              <a:ext uri="{FF2B5EF4-FFF2-40B4-BE49-F238E27FC236}">
                <a16:creationId xmlns:a16="http://schemas.microsoft.com/office/drawing/2014/main" id="{E8BDCC1D-1DA4-5D4D-B985-F255B10A782F}"/>
              </a:ext>
            </a:extLst>
          </p:cNvPr>
          <p:cNvSpPr/>
          <p:nvPr/>
        </p:nvSpPr>
        <p:spPr>
          <a:xfrm>
            <a:off x="0" y="1066800"/>
            <a:ext cx="12192000" cy="508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TextBox 6">
            <a:extLst>
              <a:ext uri="{FF2B5EF4-FFF2-40B4-BE49-F238E27FC236}">
                <a16:creationId xmlns:a16="http://schemas.microsoft.com/office/drawing/2014/main" id="{F1A3F694-88FB-C642-8B03-14E5420540DD}"/>
              </a:ext>
            </a:extLst>
          </p:cNvPr>
          <p:cNvSpPr txBox="1"/>
          <p:nvPr/>
        </p:nvSpPr>
        <p:spPr>
          <a:xfrm>
            <a:off x="508000" y="254000"/>
            <a:ext cx="762000" cy="558800"/>
          </a:xfrm>
          <a:prstGeom prst="rect">
            <a:avLst/>
          </a:prstGeom>
          <a:noFill/>
          <a:ln>
            <a:noFill/>
          </a:ln>
        </p:spPr>
        <p:txBody>
          <a:bodyPr vertOverflow="overflow" vert="horz" wrap="square" rtlCol="0" anchor="ctr" anchorCtr="0">
            <a:spAutoFit/>
          </a:bodyPr>
          <a:lstStyle/>
          <a:p>
            <a:r>
              <a:rPr lang="en-US" sz="3000" b="1">
                <a:solidFill>
                  <a:srgbClr val="C9A44C"/>
                </a:solidFill>
                <a:latin typeface="Calibri"/>
                <a:cs typeface="Calibri"/>
              </a:rPr>
              <a:t>4</a:t>
            </a:r>
          </a:p>
        </p:txBody>
      </p:sp>
      <p:sp>
        <p:nvSpPr>
          <p:cNvPr id="8" name="TextBox 7">
            <a:extLst>
              <a:ext uri="{FF2B5EF4-FFF2-40B4-BE49-F238E27FC236}">
                <a16:creationId xmlns:a16="http://schemas.microsoft.com/office/drawing/2014/main" id="{ADC02C91-7A7D-9F43-BA0F-8ACAFD72249F}"/>
              </a:ext>
            </a:extLst>
          </p:cNvPr>
          <p:cNvSpPr txBox="1"/>
          <p:nvPr/>
        </p:nvSpPr>
        <p:spPr>
          <a:xfrm>
            <a:off x="1219200" y="0"/>
            <a:ext cx="7620000" cy="1066800"/>
          </a:xfrm>
          <a:prstGeom prst="rect">
            <a:avLst/>
          </a:prstGeom>
          <a:noFill/>
          <a:ln>
            <a:noFill/>
          </a:ln>
        </p:spPr>
        <p:txBody>
          <a:bodyPr vertOverflow="overflow" vert="horz" wrap="square" rtlCol="0" anchor="ctr" anchorCtr="0">
            <a:spAutoFit/>
          </a:bodyPr>
          <a:lstStyle/>
          <a:p>
            <a:r>
              <a:rPr lang="en-US" sz="2400" b="1">
                <a:solidFill>
                  <a:srgbClr val="FFFFFF"/>
                </a:solidFill>
                <a:latin typeface="Calibri"/>
                <a:cs typeface="Calibri"/>
              </a:rPr>
              <a:t>Barrier 3: Age / Generational</a:t>
            </a:r>
          </a:p>
        </p:txBody>
      </p:sp>
      <p:sp>
        <p:nvSpPr>
          <p:cNvPr id="9" name="Rectangle 8">
            <a:extLst>
              <a:ext uri="{FF2B5EF4-FFF2-40B4-BE49-F238E27FC236}">
                <a16:creationId xmlns:a16="http://schemas.microsoft.com/office/drawing/2014/main" id="{58B31832-AA58-AA46-9ABB-D7EE853F5FBF}"/>
              </a:ext>
            </a:extLst>
          </p:cNvPr>
          <p:cNvSpPr/>
          <p:nvPr/>
        </p:nvSpPr>
        <p:spPr>
          <a:xfrm>
            <a:off x="7874000" y="330200"/>
            <a:ext cx="3810000" cy="4064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 name="TextBox 9">
            <a:extLst>
              <a:ext uri="{FF2B5EF4-FFF2-40B4-BE49-F238E27FC236}">
                <a16:creationId xmlns:a16="http://schemas.microsoft.com/office/drawing/2014/main" id="{29218DC1-1EAE-BA4D-AE6B-A9AC62F07B5B}"/>
              </a:ext>
            </a:extLst>
          </p:cNvPr>
          <p:cNvSpPr txBox="1"/>
          <p:nvPr/>
        </p:nvSpPr>
        <p:spPr>
          <a:xfrm>
            <a:off x="7874000" y="330200"/>
            <a:ext cx="3810000" cy="406400"/>
          </a:xfrm>
          <a:prstGeom prst="rect">
            <a:avLst/>
          </a:prstGeom>
          <a:noFill/>
          <a:ln>
            <a:noFill/>
          </a:ln>
        </p:spPr>
        <p:txBody>
          <a:bodyPr vertOverflow="overflow" vert="horz" wrap="square" rtlCol="0" anchor="ctr" anchorCtr="0">
            <a:spAutoFit/>
          </a:bodyPr>
          <a:lstStyle/>
          <a:p>
            <a:pPr algn="ctr"/>
            <a:r>
              <a:rPr lang="en-US" sz="1250" b="1">
                <a:solidFill>
                  <a:srgbClr val="163A31"/>
                </a:solidFill>
                <a:latin typeface="Calibri"/>
                <a:cs typeface="Calibri"/>
              </a:rPr>
              <a:t>Berlo (1960) and Schramm (1954)</a:t>
            </a:r>
          </a:p>
        </p:txBody>
      </p:sp>
      <p:sp>
        <p:nvSpPr>
          <p:cNvPr id="11" name="Rectangle 10">
            <a:extLst>
              <a:ext uri="{FF2B5EF4-FFF2-40B4-BE49-F238E27FC236}">
                <a16:creationId xmlns:a16="http://schemas.microsoft.com/office/drawing/2014/main" id="{54D21A80-D0E5-3A4F-B833-8F6DCBA84D03}"/>
              </a:ext>
            </a:extLst>
          </p:cNvPr>
          <p:cNvSpPr/>
          <p:nvPr/>
        </p:nvSpPr>
        <p:spPr>
          <a:xfrm>
            <a:off x="508000" y="1397000"/>
            <a:ext cx="3572933" cy="4724400"/>
          </a:xfrm>
          <a:prstGeom prst="rect">
            <a:avLst/>
          </a:prstGeom>
          <a:solidFill>
            <a:srgbClr val="FFFFFF"/>
          </a:solidFill>
          <a:ln w="12700" cap="flat" cmpd="sng" algn="ctr">
            <a:solidFill>
              <a:srgbClr val="E0DCC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 name="Rectangle 11">
            <a:extLst>
              <a:ext uri="{FF2B5EF4-FFF2-40B4-BE49-F238E27FC236}">
                <a16:creationId xmlns:a16="http://schemas.microsoft.com/office/drawing/2014/main" id="{AA8B1A32-DCCF-2348-8EE5-724C425DE1B9}"/>
              </a:ext>
            </a:extLst>
          </p:cNvPr>
          <p:cNvSpPr/>
          <p:nvPr/>
        </p:nvSpPr>
        <p:spPr>
          <a:xfrm>
            <a:off x="508000" y="1397000"/>
            <a:ext cx="3572933" cy="431800"/>
          </a:xfrm>
          <a:prstGeom prst="rect">
            <a:avLst/>
          </a:prstGeom>
          <a:solidFill>
            <a:srgbClr val="22574A"/>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 name="TextBox 12">
            <a:extLst>
              <a:ext uri="{FF2B5EF4-FFF2-40B4-BE49-F238E27FC236}">
                <a16:creationId xmlns:a16="http://schemas.microsoft.com/office/drawing/2014/main" id="{9D8B17F9-EF56-A640-9103-9845A79CD069}"/>
              </a:ext>
            </a:extLst>
          </p:cNvPr>
          <p:cNvSpPr txBox="1"/>
          <p:nvPr/>
        </p:nvSpPr>
        <p:spPr>
          <a:xfrm>
            <a:off x="685800" y="1397000"/>
            <a:ext cx="3217333" cy="431800"/>
          </a:xfrm>
          <a:prstGeom prst="rect">
            <a:avLst/>
          </a:prstGeom>
          <a:noFill/>
          <a:ln>
            <a:noFill/>
          </a:ln>
        </p:spPr>
        <p:txBody>
          <a:bodyPr vertOverflow="overflow" vert="horz" wrap="square" rtlCol="0" anchor="ctr" anchorCtr="0">
            <a:spAutoFit/>
          </a:bodyPr>
          <a:lstStyle/>
          <a:p>
            <a:r>
              <a:rPr lang="en-US" sz="1200" b="1">
                <a:solidFill>
                  <a:srgbClr val="FFFFFF"/>
                </a:solidFill>
                <a:latin typeface="Calibri"/>
                <a:cs typeface="Calibri"/>
              </a:rPr>
              <a:t>IN THE CASE STUDY</a:t>
            </a:r>
          </a:p>
        </p:txBody>
      </p:sp>
      <p:sp>
        <p:nvSpPr>
          <p:cNvPr id="14" name="TextBox 13">
            <a:extLst>
              <a:ext uri="{FF2B5EF4-FFF2-40B4-BE49-F238E27FC236}">
                <a16:creationId xmlns:a16="http://schemas.microsoft.com/office/drawing/2014/main" id="{890564AA-A6F7-0D49-AB3C-F2F7435F2B26}"/>
              </a:ext>
            </a:extLst>
          </p:cNvPr>
          <p:cNvSpPr txBox="1"/>
          <p:nvPr/>
        </p:nvSpPr>
        <p:spPr>
          <a:xfrm>
            <a:off x="711200" y="1981200"/>
            <a:ext cx="3166533" cy="3962400"/>
          </a:xfrm>
          <a:prstGeom prst="rect">
            <a:avLst/>
          </a:prstGeom>
          <a:noFill/>
          <a:ln>
            <a:noFill/>
          </a:ln>
        </p:spPr>
        <p:txBody>
          <a:bodyPr vertOverflow="overflow" vert="horz" wrap="square" rtlCol="0" anchor="t" anchorCtr="0">
            <a:spAutoFit/>
          </a:bodyPr>
          <a:lstStyle/>
          <a:p>
            <a:r>
              <a:rPr lang="en-US" sz="1200">
                <a:solidFill>
                  <a:srgbClr val="20241F"/>
                </a:solidFill>
                <a:latin typeface="Calibri"/>
                <a:cs typeface="Calibri"/>
              </a:rPr>
              <a:t>The workforce ranges from 16 to 60 years old.
Gary notes “the older ones seem to understand, but the problem seems to be with the younger ones.”
Different generations receive and respond to instructions differently.</a:t>
            </a:r>
          </a:p>
        </p:txBody>
      </p:sp>
      <p:sp>
        <p:nvSpPr>
          <p:cNvPr id="15" name="Rectangle 14">
            <a:extLst>
              <a:ext uri="{FF2B5EF4-FFF2-40B4-BE49-F238E27FC236}">
                <a16:creationId xmlns:a16="http://schemas.microsoft.com/office/drawing/2014/main" id="{ECC08CBA-4F7C-A64B-89DE-DBF0756D447D}"/>
              </a:ext>
            </a:extLst>
          </p:cNvPr>
          <p:cNvSpPr/>
          <p:nvPr/>
        </p:nvSpPr>
        <p:spPr>
          <a:xfrm>
            <a:off x="4309533" y="1397000"/>
            <a:ext cx="3572933" cy="4724400"/>
          </a:xfrm>
          <a:prstGeom prst="rect">
            <a:avLst/>
          </a:prstGeom>
          <a:solidFill>
            <a:srgbClr val="FFFFFF"/>
          </a:solidFill>
          <a:ln w="12700" cap="flat" cmpd="sng" algn="ctr">
            <a:solidFill>
              <a:srgbClr val="E0DCC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 name="Rectangle 15">
            <a:extLst>
              <a:ext uri="{FF2B5EF4-FFF2-40B4-BE49-F238E27FC236}">
                <a16:creationId xmlns:a16="http://schemas.microsoft.com/office/drawing/2014/main" id="{131AB459-1AFE-3A4C-BF47-82DAD4230A84}"/>
              </a:ext>
            </a:extLst>
          </p:cNvPr>
          <p:cNvSpPr/>
          <p:nvPr/>
        </p:nvSpPr>
        <p:spPr>
          <a:xfrm>
            <a:off x="4309533" y="1397000"/>
            <a:ext cx="3572933" cy="4318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 name="TextBox 16">
            <a:extLst>
              <a:ext uri="{FF2B5EF4-FFF2-40B4-BE49-F238E27FC236}">
                <a16:creationId xmlns:a16="http://schemas.microsoft.com/office/drawing/2014/main" id="{FE797D49-9CF0-DC46-B798-95A01F4D6A0D}"/>
              </a:ext>
            </a:extLst>
          </p:cNvPr>
          <p:cNvSpPr txBox="1"/>
          <p:nvPr/>
        </p:nvSpPr>
        <p:spPr>
          <a:xfrm>
            <a:off x="4487333" y="1397000"/>
            <a:ext cx="3217333" cy="431800"/>
          </a:xfrm>
          <a:prstGeom prst="rect">
            <a:avLst/>
          </a:prstGeom>
          <a:noFill/>
          <a:ln>
            <a:noFill/>
          </a:ln>
        </p:spPr>
        <p:txBody>
          <a:bodyPr vertOverflow="overflow" vert="horz" wrap="square" rtlCol="0" anchor="ctr" anchorCtr="0">
            <a:spAutoFit/>
          </a:bodyPr>
          <a:lstStyle/>
          <a:p>
            <a:r>
              <a:rPr lang="en-US" sz="1200" b="1">
                <a:solidFill>
                  <a:srgbClr val="FFFFFF"/>
                </a:solidFill>
                <a:latin typeface="Calibri"/>
                <a:cs typeface="Calibri"/>
              </a:rPr>
              <a:t>THE THEORY</a:t>
            </a:r>
          </a:p>
        </p:txBody>
      </p:sp>
      <p:sp>
        <p:nvSpPr>
          <p:cNvPr id="18" name="TextBox 17">
            <a:extLst>
              <a:ext uri="{FF2B5EF4-FFF2-40B4-BE49-F238E27FC236}">
                <a16:creationId xmlns:a16="http://schemas.microsoft.com/office/drawing/2014/main" id="{A144F963-707F-AB4D-BD29-D39DEF01D351}"/>
              </a:ext>
            </a:extLst>
          </p:cNvPr>
          <p:cNvSpPr txBox="1"/>
          <p:nvPr/>
        </p:nvSpPr>
        <p:spPr>
          <a:xfrm>
            <a:off x="4512733" y="1981200"/>
            <a:ext cx="3166533" cy="3962400"/>
          </a:xfrm>
          <a:prstGeom prst="rect">
            <a:avLst/>
          </a:prstGeom>
          <a:noFill/>
          <a:ln>
            <a:noFill/>
          </a:ln>
        </p:spPr>
        <p:txBody>
          <a:bodyPr vertOverflow="overflow" vert="horz" wrap="square" rtlCol="0" anchor="t" anchorCtr="0">
            <a:spAutoFit/>
          </a:bodyPr>
          <a:lstStyle/>
          <a:p>
            <a:r>
              <a:rPr lang="en-US" sz="1200">
                <a:solidFill>
                  <a:srgbClr val="20241F"/>
                </a:solidFill>
                <a:latin typeface="Calibri"/>
                <a:cs typeface="Calibri"/>
              </a:rPr>
              <a:t>Berlo (1960) humanised the communication process: the Source and the Receiver each bring their own communication skills, attitudes, knowledge, social system and culture.
Where these differ, the same instruction is decoded differently by different people.
Schramm (1954) adds that success depends on the participants’ shared field of experience, and a 16-year-old and a 60-year-old share very little.</a:t>
            </a:r>
          </a:p>
        </p:txBody>
      </p:sp>
      <p:sp>
        <p:nvSpPr>
          <p:cNvPr id="19" name="Rectangle 18">
            <a:extLst>
              <a:ext uri="{FF2B5EF4-FFF2-40B4-BE49-F238E27FC236}">
                <a16:creationId xmlns:a16="http://schemas.microsoft.com/office/drawing/2014/main" id="{63CBC965-1D62-7042-A69B-D35DB5EA49A4}"/>
              </a:ext>
            </a:extLst>
          </p:cNvPr>
          <p:cNvSpPr/>
          <p:nvPr/>
        </p:nvSpPr>
        <p:spPr>
          <a:xfrm>
            <a:off x="8111066" y="1397000"/>
            <a:ext cx="3572933" cy="4724400"/>
          </a:xfrm>
          <a:prstGeom prst="rect">
            <a:avLst/>
          </a:prstGeom>
          <a:solidFill>
            <a:srgbClr val="EAF1EA"/>
          </a:solidFill>
          <a:ln w="12700" cap="flat" cmpd="sng" algn="ctr">
            <a:solidFill>
              <a:srgbClr val="E0DCC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 name="Rectangle 19">
            <a:extLst>
              <a:ext uri="{FF2B5EF4-FFF2-40B4-BE49-F238E27FC236}">
                <a16:creationId xmlns:a16="http://schemas.microsoft.com/office/drawing/2014/main" id="{AF01F099-3B8E-2D4D-92E0-114B42C0B9A7}"/>
              </a:ext>
            </a:extLst>
          </p:cNvPr>
          <p:cNvSpPr/>
          <p:nvPr/>
        </p:nvSpPr>
        <p:spPr>
          <a:xfrm>
            <a:off x="8111066" y="1397000"/>
            <a:ext cx="3572933" cy="431800"/>
          </a:xfrm>
          <a:prstGeom prst="rect">
            <a:avLst/>
          </a:prstGeom>
          <a:solidFill>
            <a:srgbClr val="2E5A3E"/>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 name="TextBox 20">
            <a:extLst>
              <a:ext uri="{FF2B5EF4-FFF2-40B4-BE49-F238E27FC236}">
                <a16:creationId xmlns:a16="http://schemas.microsoft.com/office/drawing/2014/main" id="{65C22723-0F06-3545-92B6-A5EE15C9AE99}"/>
              </a:ext>
            </a:extLst>
          </p:cNvPr>
          <p:cNvSpPr txBox="1"/>
          <p:nvPr/>
        </p:nvSpPr>
        <p:spPr>
          <a:xfrm>
            <a:off x="8288866" y="1397000"/>
            <a:ext cx="3217333" cy="431800"/>
          </a:xfrm>
          <a:prstGeom prst="rect">
            <a:avLst/>
          </a:prstGeom>
          <a:noFill/>
          <a:ln>
            <a:noFill/>
          </a:ln>
        </p:spPr>
        <p:txBody>
          <a:bodyPr vertOverflow="overflow" vert="horz" wrap="square" rtlCol="0" anchor="ctr" anchorCtr="0">
            <a:spAutoFit/>
          </a:bodyPr>
          <a:lstStyle/>
          <a:p>
            <a:r>
              <a:rPr lang="en-US" sz="1200" b="1">
                <a:solidFill>
                  <a:srgbClr val="FFFFFF"/>
                </a:solidFill>
                <a:latin typeface="Calibri"/>
                <a:cs typeface="Calibri"/>
              </a:rPr>
              <a:t>HOW GARY CAN OVERCOME IT</a:t>
            </a:r>
          </a:p>
        </p:txBody>
      </p:sp>
      <p:sp>
        <p:nvSpPr>
          <p:cNvPr id="22" name="TextBox 21">
            <a:extLst>
              <a:ext uri="{FF2B5EF4-FFF2-40B4-BE49-F238E27FC236}">
                <a16:creationId xmlns:a16="http://schemas.microsoft.com/office/drawing/2014/main" id="{96B1C28E-CAE3-B548-B913-27432D792F18}"/>
              </a:ext>
            </a:extLst>
          </p:cNvPr>
          <p:cNvSpPr txBox="1"/>
          <p:nvPr/>
        </p:nvSpPr>
        <p:spPr>
          <a:xfrm>
            <a:off x="8314266" y="1981200"/>
            <a:ext cx="3166533" cy="3962400"/>
          </a:xfrm>
          <a:prstGeom prst="rect">
            <a:avLst/>
          </a:prstGeom>
          <a:noFill/>
          <a:ln>
            <a:noFill/>
          </a:ln>
        </p:spPr>
        <p:txBody>
          <a:bodyPr vertOverflow="overflow" vert="horz" wrap="square" rtlCol="0" anchor="t" anchorCtr="0">
            <a:spAutoFit/>
          </a:bodyPr>
          <a:lstStyle/>
          <a:p>
            <a:r>
              <a:rPr lang="en-US" sz="1200">
                <a:solidFill>
                  <a:srgbClr val="20241F"/>
                </a:solidFill>
                <a:latin typeface="Calibri"/>
                <a:cs typeface="Calibri"/>
              </a:rPr>
              <a:t>•  Vary the communication method to suit each group.
•  Pair experienced older workers with younger ones (mentoring).
•  Use short visual guides, videos or on-screen prompts for younger staff.
•  Give feedback and encouragement rather than only issuing orders.</a:t>
            </a:r>
          </a:p>
        </p:txBody>
      </p:sp>
    </p:spTree>
    <p:extLst>
      <p:ext uri="{BB962C8B-B14F-4D97-AF65-F5344CB8AC3E}">
        <p14:creationId xmlns:p14="http://schemas.microsoft.com/office/powerpoint/2010/main" val="2898518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22A95D9-4F4F-BA42-9611-8F8973B3F986}"/>
              </a:ext>
            </a:extLst>
          </p:cNvPr>
          <p:cNvSpPr/>
          <p:nvPr/>
        </p:nvSpPr>
        <p:spPr>
          <a:xfrm>
            <a:off x="0" y="0"/>
            <a:ext cx="12192000" cy="6858000"/>
          </a:xfrm>
          <a:prstGeom prst="rect">
            <a:avLst/>
          </a:prstGeom>
          <a:solidFill>
            <a:srgbClr val="F5F4EF"/>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 name="Rectangle 4">
            <a:extLst>
              <a:ext uri="{FF2B5EF4-FFF2-40B4-BE49-F238E27FC236}">
                <a16:creationId xmlns:a16="http://schemas.microsoft.com/office/drawing/2014/main" id="{64E97DD9-2D7A-724F-89D5-DFAF3125FE70}"/>
              </a:ext>
            </a:extLst>
          </p:cNvPr>
          <p:cNvSpPr/>
          <p:nvPr/>
        </p:nvSpPr>
        <p:spPr>
          <a:xfrm>
            <a:off x="0" y="0"/>
            <a:ext cx="12192000" cy="1066800"/>
          </a:xfrm>
          <a:prstGeom prst="rect">
            <a:avLst/>
          </a:prstGeom>
          <a:solidFill>
            <a:srgbClr val="163A31"/>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 name="Rectangle 5">
            <a:extLst>
              <a:ext uri="{FF2B5EF4-FFF2-40B4-BE49-F238E27FC236}">
                <a16:creationId xmlns:a16="http://schemas.microsoft.com/office/drawing/2014/main" id="{23EA7130-F3B5-8142-8678-20342B5A77EF}"/>
              </a:ext>
            </a:extLst>
          </p:cNvPr>
          <p:cNvSpPr/>
          <p:nvPr/>
        </p:nvSpPr>
        <p:spPr>
          <a:xfrm>
            <a:off x="0" y="1066800"/>
            <a:ext cx="12192000" cy="508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TextBox 6">
            <a:extLst>
              <a:ext uri="{FF2B5EF4-FFF2-40B4-BE49-F238E27FC236}">
                <a16:creationId xmlns:a16="http://schemas.microsoft.com/office/drawing/2014/main" id="{D314C7B7-911D-0240-AE7B-FBC05B86B63E}"/>
              </a:ext>
            </a:extLst>
          </p:cNvPr>
          <p:cNvSpPr txBox="1"/>
          <p:nvPr/>
        </p:nvSpPr>
        <p:spPr>
          <a:xfrm>
            <a:off x="508000" y="254000"/>
            <a:ext cx="762000" cy="558800"/>
          </a:xfrm>
          <a:prstGeom prst="rect">
            <a:avLst/>
          </a:prstGeom>
          <a:noFill/>
          <a:ln>
            <a:noFill/>
          </a:ln>
        </p:spPr>
        <p:txBody>
          <a:bodyPr vertOverflow="overflow" vert="horz" wrap="square" rtlCol="0" anchor="ctr" anchorCtr="0">
            <a:spAutoFit/>
          </a:bodyPr>
          <a:lstStyle/>
          <a:p>
            <a:r>
              <a:rPr lang="en-US" sz="3000" b="1">
                <a:solidFill>
                  <a:srgbClr val="C9A44C"/>
                </a:solidFill>
                <a:latin typeface="Calibri"/>
                <a:cs typeface="Calibri"/>
              </a:rPr>
              <a:t>5</a:t>
            </a:r>
          </a:p>
        </p:txBody>
      </p:sp>
      <p:sp>
        <p:nvSpPr>
          <p:cNvPr id="8" name="TextBox 7">
            <a:extLst>
              <a:ext uri="{FF2B5EF4-FFF2-40B4-BE49-F238E27FC236}">
                <a16:creationId xmlns:a16="http://schemas.microsoft.com/office/drawing/2014/main" id="{A5DB85E7-6C0A-F44C-BFCC-95C118D35D09}"/>
              </a:ext>
            </a:extLst>
          </p:cNvPr>
          <p:cNvSpPr txBox="1"/>
          <p:nvPr/>
        </p:nvSpPr>
        <p:spPr>
          <a:xfrm>
            <a:off x="1219200" y="0"/>
            <a:ext cx="7620000" cy="1066800"/>
          </a:xfrm>
          <a:prstGeom prst="rect">
            <a:avLst/>
          </a:prstGeom>
          <a:noFill/>
          <a:ln>
            <a:noFill/>
          </a:ln>
        </p:spPr>
        <p:txBody>
          <a:bodyPr vertOverflow="overflow" vert="horz" wrap="square" rtlCol="0" anchor="ctr" anchorCtr="0">
            <a:spAutoFit/>
          </a:bodyPr>
          <a:lstStyle/>
          <a:p>
            <a:r>
              <a:rPr lang="en-US" sz="2400" b="1">
                <a:solidFill>
                  <a:srgbClr val="FFFFFF"/>
                </a:solidFill>
                <a:latin typeface="Calibri"/>
                <a:cs typeface="Calibri"/>
              </a:rPr>
              <a:t>Barrier 4: Cultural Standards &amp; Practices</a:t>
            </a:r>
          </a:p>
        </p:txBody>
      </p:sp>
      <p:sp>
        <p:nvSpPr>
          <p:cNvPr id="9" name="Rectangle 8">
            <a:extLst>
              <a:ext uri="{FF2B5EF4-FFF2-40B4-BE49-F238E27FC236}">
                <a16:creationId xmlns:a16="http://schemas.microsoft.com/office/drawing/2014/main" id="{F059071A-1EEC-4B41-9944-C21F56EB8074}"/>
              </a:ext>
            </a:extLst>
          </p:cNvPr>
          <p:cNvSpPr/>
          <p:nvPr/>
        </p:nvSpPr>
        <p:spPr>
          <a:xfrm>
            <a:off x="7874000" y="330200"/>
            <a:ext cx="3810000" cy="4064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 name="TextBox 9">
            <a:extLst>
              <a:ext uri="{FF2B5EF4-FFF2-40B4-BE49-F238E27FC236}">
                <a16:creationId xmlns:a16="http://schemas.microsoft.com/office/drawing/2014/main" id="{D420635E-B65D-9D4B-8FD8-F80EE46A744F}"/>
              </a:ext>
            </a:extLst>
          </p:cNvPr>
          <p:cNvSpPr txBox="1"/>
          <p:nvPr/>
        </p:nvSpPr>
        <p:spPr>
          <a:xfrm>
            <a:off x="7874000" y="330200"/>
            <a:ext cx="3810000" cy="406400"/>
          </a:xfrm>
          <a:prstGeom prst="rect">
            <a:avLst/>
          </a:prstGeom>
          <a:noFill/>
          <a:ln>
            <a:noFill/>
          </a:ln>
        </p:spPr>
        <p:txBody>
          <a:bodyPr vertOverflow="overflow" vert="horz" wrap="square" rtlCol="0" anchor="ctr" anchorCtr="0">
            <a:spAutoFit/>
          </a:bodyPr>
          <a:lstStyle/>
          <a:p>
            <a:pPr algn="ctr"/>
            <a:r>
              <a:rPr lang="en-US" sz="1250" b="1">
                <a:solidFill>
                  <a:srgbClr val="163A31"/>
                </a:solidFill>
                <a:latin typeface="Calibri"/>
                <a:cs typeface="Calibri"/>
              </a:rPr>
              <a:t>Schramm (1954)</a:t>
            </a:r>
          </a:p>
        </p:txBody>
      </p:sp>
      <p:sp>
        <p:nvSpPr>
          <p:cNvPr id="11" name="Rectangle 10">
            <a:extLst>
              <a:ext uri="{FF2B5EF4-FFF2-40B4-BE49-F238E27FC236}">
                <a16:creationId xmlns:a16="http://schemas.microsoft.com/office/drawing/2014/main" id="{9F22C079-32E1-AD47-ACDD-2D8D7DA52111}"/>
              </a:ext>
            </a:extLst>
          </p:cNvPr>
          <p:cNvSpPr/>
          <p:nvPr/>
        </p:nvSpPr>
        <p:spPr>
          <a:xfrm>
            <a:off x="508000" y="1397000"/>
            <a:ext cx="3572933" cy="4724400"/>
          </a:xfrm>
          <a:prstGeom prst="rect">
            <a:avLst/>
          </a:prstGeom>
          <a:solidFill>
            <a:srgbClr val="FFFFFF"/>
          </a:solidFill>
          <a:ln w="12700" cap="flat" cmpd="sng" algn="ctr">
            <a:solidFill>
              <a:srgbClr val="E0DCC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 name="Rectangle 11">
            <a:extLst>
              <a:ext uri="{FF2B5EF4-FFF2-40B4-BE49-F238E27FC236}">
                <a16:creationId xmlns:a16="http://schemas.microsoft.com/office/drawing/2014/main" id="{92B0409D-8F90-CF43-82A7-AFF005662020}"/>
              </a:ext>
            </a:extLst>
          </p:cNvPr>
          <p:cNvSpPr/>
          <p:nvPr/>
        </p:nvSpPr>
        <p:spPr>
          <a:xfrm>
            <a:off x="508000" y="1397000"/>
            <a:ext cx="3572933" cy="431800"/>
          </a:xfrm>
          <a:prstGeom prst="rect">
            <a:avLst/>
          </a:prstGeom>
          <a:solidFill>
            <a:srgbClr val="22574A"/>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 name="TextBox 12">
            <a:extLst>
              <a:ext uri="{FF2B5EF4-FFF2-40B4-BE49-F238E27FC236}">
                <a16:creationId xmlns:a16="http://schemas.microsoft.com/office/drawing/2014/main" id="{B04D5522-7405-614A-893C-1F34D0219E1F}"/>
              </a:ext>
            </a:extLst>
          </p:cNvPr>
          <p:cNvSpPr txBox="1"/>
          <p:nvPr/>
        </p:nvSpPr>
        <p:spPr>
          <a:xfrm>
            <a:off x="685800" y="1397000"/>
            <a:ext cx="3217333" cy="431800"/>
          </a:xfrm>
          <a:prstGeom prst="rect">
            <a:avLst/>
          </a:prstGeom>
          <a:noFill/>
          <a:ln>
            <a:noFill/>
          </a:ln>
        </p:spPr>
        <p:txBody>
          <a:bodyPr vertOverflow="overflow" vert="horz" wrap="square" rtlCol="0" anchor="ctr" anchorCtr="0">
            <a:spAutoFit/>
          </a:bodyPr>
          <a:lstStyle/>
          <a:p>
            <a:r>
              <a:rPr lang="en-US" sz="1200" b="1">
                <a:solidFill>
                  <a:srgbClr val="FFFFFF"/>
                </a:solidFill>
                <a:latin typeface="Calibri"/>
                <a:cs typeface="Calibri"/>
              </a:rPr>
              <a:t>IN THE CASE STUDY</a:t>
            </a:r>
          </a:p>
        </p:txBody>
      </p:sp>
      <p:sp>
        <p:nvSpPr>
          <p:cNvPr id="14" name="TextBox 13">
            <a:extLst>
              <a:ext uri="{FF2B5EF4-FFF2-40B4-BE49-F238E27FC236}">
                <a16:creationId xmlns:a16="http://schemas.microsoft.com/office/drawing/2014/main" id="{B004F33B-F8D7-7046-A028-CF239F0B6668}"/>
              </a:ext>
            </a:extLst>
          </p:cNvPr>
          <p:cNvSpPr txBox="1"/>
          <p:nvPr/>
        </p:nvSpPr>
        <p:spPr>
          <a:xfrm>
            <a:off x="711200" y="1981200"/>
            <a:ext cx="3166533" cy="3962400"/>
          </a:xfrm>
          <a:prstGeom prst="rect">
            <a:avLst/>
          </a:prstGeom>
          <a:noFill/>
          <a:ln>
            <a:noFill/>
          </a:ln>
        </p:spPr>
        <p:txBody>
          <a:bodyPr vertOverflow="overflow" vert="horz" wrap="square" rtlCol="0" anchor="t" anchorCtr="0">
            <a:spAutoFit/>
          </a:bodyPr>
          <a:lstStyle/>
          <a:p>
            <a:r>
              <a:rPr lang="en-US" sz="1200">
                <a:solidFill>
                  <a:srgbClr val="20241F"/>
                </a:solidFill>
                <a:latin typeface="Calibri"/>
                <a:cs typeface="Calibri"/>
              </a:rPr>
              <a:t>The workforce is drawn mainly from five distinct cultural groups.
Food-hygiene standards and practices differ between cultures; for example, why fresh meat must be kept chilled may not be obvious to everyone.
This links directly to the under-cooking and hygiene failures.</a:t>
            </a:r>
          </a:p>
        </p:txBody>
      </p:sp>
      <p:sp>
        <p:nvSpPr>
          <p:cNvPr id="15" name="Rectangle 14">
            <a:extLst>
              <a:ext uri="{FF2B5EF4-FFF2-40B4-BE49-F238E27FC236}">
                <a16:creationId xmlns:a16="http://schemas.microsoft.com/office/drawing/2014/main" id="{E9FD30F3-9B4B-8745-8726-DC0FF1CC0512}"/>
              </a:ext>
            </a:extLst>
          </p:cNvPr>
          <p:cNvSpPr/>
          <p:nvPr/>
        </p:nvSpPr>
        <p:spPr>
          <a:xfrm>
            <a:off x="4309533" y="1397000"/>
            <a:ext cx="3572933" cy="4724400"/>
          </a:xfrm>
          <a:prstGeom prst="rect">
            <a:avLst/>
          </a:prstGeom>
          <a:solidFill>
            <a:srgbClr val="FFFFFF"/>
          </a:solidFill>
          <a:ln w="12700" cap="flat" cmpd="sng" algn="ctr">
            <a:solidFill>
              <a:srgbClr val="E0DCC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 name="Rectangle 15">
            <a:extLst>
              <a:ext uri="{FF2B5EF4-FFF2-40B4-BE49-F238E27FC236}">
                <a16:creationId xmlns:a16="http://schemas.microsoft.com/office/drawing/2014/main" id="{8A3ED5CD-1252-5643-9599-9B6253A27445}"/>
              </a:ext>
            </a:extLst>
          </p:cNvPr>
          <p:cNvSpPr/>
          <p:nvPr/>
        </p:nvSpPr>
        <p:spPr>
          <a:xfrm>
            <a:off x="4309533" y="1397000"/>
            <a:ext cx="3572933" cy="4318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 name="TextBox 16">
            <a:extLst>
              <a:ext uri="{FF2B5EF4-FFF2-40B4-BE49-F238E27FC236}">
                <a16:creationId xmlns:a16="http://schemas.microsoft.com/office/drawing/2014/main" id="{460552CF-4635-ED4B-AEB1-DD5336CE1AD2}"/>
              </a:ext>
            </a:extLst>
          </p:cNvPr>
          <p:cNvSpPr txBox="1"/>
          <p:nvPr/>
        </p:nvSpPr>
        <p:spPr>
          <a:xfrm>
            <a:off x="4487333" y="1397000"/>
            <a:ext cx="3217333" cy="431800"/>
          </a:xfrm>
          <a:prstGeom prst="rect">
            <a:avLst/>
          </a:prstGeom>
          <a:noFill/>
          <a:ln>
            <a:noFill/>
          </a:ln>
        </p:spPr>
        <p:txBody>
          <a:bodyPr vertOverflow="overflow" vert="horz" wrap="square" rtlCol="0" anchor="ctr" anchorCtr="0">
            <a:spAutoFit/>
          </a:bodyPr>
          <a:lstStyle/>
          <a:p>
            <a:r>
              <a:rPr lang="en-US" sz="1200" b="1">
                <a:solidFill>
                  <a:srgbClr val="FFFFFF"/>
                </a:solidFill>
                <a:latin typeface="Calibri"/>
                <a:cs typeface="Calibri"/>
              </a:rPr>
              <a:t>THE THEORY</a:t>
            </a:r>
          </a:p>
        </p:txBody>
      </p:sp>
      <p:sp>
        <p:nvSpPr>
          <p:cNvPr id="18" name="TextBox 17">
            <a:extLst>
              <a:ext uri="{FF2B5EF4-FFF2-40B4-BE49-F238E27FC236}">
                <a16:creationId xmlns:a16="http://schemas.microsoft.com/office/drawing/2014/main" id="{0194BEF0-AC33-B34C-9757-EF2689933B4E}"/>
              </a:ext>
            </a:extLst>
          </p:cNvPr>
          <p:cNvSpPr txBox="1"/>
          <p:nvPr/>
        </p:nvSpPr>
        <p:spPr>
          <a:xfrm>
            <a:off x="4512733" y="1981200"/>
            <a:ext cx="3166533" cy="3962400"/>
          </a:xfrm>
          <a:prstGeom prst="rect">
            <a:avLst/>
          </a:prstGeom>
          <a:noFill/>
          <a:ln>
            <a:noFill/>
          </a:ln>
        </p:spPr>
        <p:txBody>
          <a:bodyPr vertOverflow="overflow" vert="horz" wrap="square" rtlCol="0" anchor="t" anchorCtr="0">
            <a:spAutoFit/>
          </a:bodyPr>
          <a:lstStyle/>
          <a:p>
            <a:r>
              <a:rPr lang="en-US" sz="1200">
                <a:solidFill>
                  <a:srgbClr val="20241F"/>
                </a:solidFill>
                <a:latin typeface="Calibri"/>
                <a:cs typeface="Calibri"/>
              </a:rPr>
              <a:t>Schramm (1954) argued that successful communication depends on the shared “field of experience” of sender and receiver: their culture, attitudes and beliefs.
He added that communication is only complete when the receiver sends FEEDBACK to confirm the message was understood.</a:t>
            </a:r>
          </a:p>
        </p:txBody>
      </p:sp>
      <p:sp>
        <p:nvSpPr>
          <p:cNvPr id="19" name="Rectangle 18">
            <a:extLst>
              <a:ext uri="{FF2B5EF4-FFF2-40B4-BE49-F238E27FC236}">
                <a16:creationId xmlns:a16="http://schemas.microsoft.com/office/drawing/2014/main" id="{A2EB7D0E-5A7A-F24E-B0D8-52F374B63FCD}"/>
              </a:ext>
            </a:extLst>
          </p:cNvPr>
          <p:cNvSpPr/>
          <p:nvPr/>
        </p:nvSpPr>
        <p:spPr>
          <a:xfrm>
            <a:off x="8111066" y="1397000"/>
            <a:ext cx="3572933" cy="4724400"/>
          </a:xfrm>
          <a:prstGeom prst="rect">
            <a:avLst/>
          </a:prstGeom>
          <a:solidFill>
            <a:srgbClr val="EAF1EA"/>
          </a:solidFill>
          <a:ln w="12700" cap="flat" cmpd="sng" algn="ctr">
            <a:solidFill>
              <a:srgbClr val="E0DCC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 name="Rectangle 19">
            <a:extLst>
              <a:ext uri="{FF2B5EF4-FFF2-40B4-BE49-F238E27FC236}">
                <a16:creationId xmlns:a16="http://schemas.microsoft.com/office/drawing/2014/main" id="{CC4B6F64-71B4-8244-8B48-2B4DFC237172}"/>
              </a:ext>
            </a:extLst>
          </p:cNvPr>
          <p:cNvSpPr/>
          <p:nvPr/>
        </p:nvSpPr>
        <p:spPr>
          <a:xfrm>
            <a:off x="8111066" y="1397000"/>
            <a:ext cx="3572933" cy="431800"/>
          </a:xfrm>
          <a:prstGeom prst="rect">
            <a:avLst/>
          </a:prstGeom>
          <a:solidFill>
            <a:srgbClr val="2E5A3E"/>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 name="TextBox 20">
            <a:extLst>
              <a:ext uri="{FF2B5EF4-FFF2-40B4-BE49-F238E27FC236}">
                <a16:creationId xmlns:a16="http://schemas.microsoft.com/office/drawing/2014/main" id="{8FD1C783-123E-ED45-BBD1-F057795C8185}"/>
              </a:ext>
            </a:extLst>
          </p:cNvPr>
          <p:cNvSpPr txBox="1"/>
          <p:nvPr/>
        </p:nvSpPr>
        <p:spPr>
          <a:xfrm>
            <a:off x="8288866" y="1397000"/>
            <a:ext cx="3217333" cy="431800"/>
          </a:xfrm>
          <a:prstGeom prst="rect">
            <a:avLst/>
          </a:prstGeom>
          <a:noFill/>
          <a:ln>
            <a:noFill/>
          </a:ln>
        </p:spPr>
        <p:txBody>
          <a:bodyPr vertOverflow="overflow" vert="horz" wrap="square" rtlCol="0" anchor="ctr" anchorCtr="0">
            <a:spAutoFit/>
          </a:bodyPr>
          <a:lstStyle/>
          <a:p>
            <a:r>
              <a:rPr lang="en-US" sz="1200" b="1">
                <a:solidFill>
                  <a:srgbClr val="FFFFFF"/>
                </a:solidFill>
                <a:latin typeface="Calibri"/>
                <a:cs typeface="Calibri"/>
              </a:rPr>
              <a:t>HOW GARY CAN OVERCOME IT</a:t>
            </a:r>
          </a:p>
        </p:txBody>
      </p:sp>
      <p:sp>
        <p:nvSpPr>
          <p:cNvPr id="22" name="TextBox 21">
            <a:extLst>
              <a:ext uri="{FF2B5EF4-FFF2-40B4-BE49-F238E27FC236}">
                <a16:creationId xmlns:a16="http://schemas.microsoft.com/office/drawing/2014/main" id="{A014A561-E504-AF4A-8623-0319A60C51F5}"/>
              </a:ext>
            </a:extLst>
          </p:cNvPr>
          <p:cNvSpPr txBox="1"/>
          <p:nvPr/>
        </p:nvSpPr>
        <p:spPr>
          <a:xfrm>
            <a:off x="8314266" y="1981200"/>
            <a:ext cx="3166533" cy="3962400"/>
          </a:xfrm>
          <a:prstGeom prst="rect">
            <a:avLst/>
          </a:prstGeom>
          <a:noFill/>
          <a:ln>
            <a:noFill/>
          </a:ln>
        </p:spPr>
        <p:txBody>
          <a:bodyPr vertOverflow="overflow" vert="horz" wrap="square" rtlCol="0" anchor="t" anchorCtr="0">
            <a:spAutoFit/>
          </a:bodyPr>
          <a:lstStyle/>
          <a:p>
            <a:r>
              <a:rPr lang="en-US" sz="1200">
                <a:solidFill>
                  <a:srgbClr val="20241F"/>
                </a:solidFill>
                <a:latin typeface="Calibri"/>
                <a:cs typeface="Calibri"/>
              </a:rPr>
              <a:t>•  Provide food-hygiene training in each culture’s context before staff start.
•  Explain the reason behind each rule, not just the rule.
•  Build in feedback loops: have workers confirm and question instructions.
•  Foster mutual respect for different cultural practices.</a:t>
            </a:r>
          </a:p>
        </p:txBody>
      </p:sp>
    </p:spTree>
    <p:extLst>
      <p:ext uri="{BB962C8B-B14F-4D97-AF65-F5344CB8AC3E}">
        <p14:creationId xmlns:p14="http://schemas.microsoft.com/office/powerpoint/2010/main" val="1809882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1E8E98-2C5F-EB48-921D-E84355E5B00A}"/>
              </a:ext>
            </a:extLst>
          </p:cNvPr>
          <p:cNvSpPr/>
          <p:nvPr/>
        </p:nvSpPr>
        <p:spPr>
          <a:xfrm>
            <a:off x="0" y="0"/>
            <a:ext cx="12192000" cy="6858000"/>
          </a:xfrm>
          <a:prstGeom prst="rect">
            <a:avLst/>
          </a:prstGeom>
          <a:solidFill>
            <a:srgbClr val="F5F4EF"/>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 name="Rectangle 4">
            <a:extLst>
              <a:ext uri="{FF2B5EF4-FFF2-40B4-BE49-F238E27FC236}">
                <a16:creationId xmlns:a16="http://schemas.microsoft.com/office/drawing/2014/main" id="{03FE31B2-265B-2548-957C-59CB027C0430}"/>
              </a:ext>
            </a:extLst>
          </p:cNvPr>
          <p:cNvSpPr/>
          <p:nvPr/>
        </p:nvSpPr>
        <p:spPr>
          <a:xfrm>
            <a:off x="0" y="0"/>
            <a:ext cx="12192000" cy="1066800"/>
          </a:xfrm>
          <a:prstGeom prst="rect">
            <a:avLst/>
          </a:prstGeom>
          <a:solidFill>
            <a:srgbClr val="163A31"/>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 name="Rectangle 5">
            <a:extLst>
              <a:ext uri="{FF2B5EF4-FFF2-40B4-BE49-F238E27FC236}">
                <a16:creationId xmlns:a16="http://schemas.microsoft.com/office/drawing/2014/main" id="{0F4717A3-39B9-B14E-9C97-A7206AD35575}"/>
              </a:ext>
            </a:extLst>
          </p:cNvPr>
          <p:cNvSpPr/>
          <p:nvPr/>
        </p:nvSpPr>
        <p:spPr>
          <a:xfrm>
            <a:off x="0" y="1066800"/>
            <a:ext cx="12192000" cy="508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TextBox 6">
            <a:extLst>
              <a:ext uri="{FF2B5EF4-FFF2-40B4-BE49-F238E27FC236}">
                <a16:creationId xmlns:a16="http://schemas.microsoft.com/office/drawing/2014/main" id="{6D2A78DB-2BEE-C940-B0E5-B05FB97A6781}"/>
              </a:ext>
            </a:extLst>
          </p:cNvPr>
          <p:cNvSpPr txBox="1"/>
          <p:nvPr/>
        </p:nvSpPr>
        <p:spPr>
          <a:xfrm>
            <a:off x="508000" y="254000"/>
            <a:ext cx="762000" cy="558800"/>
          </a:xfrm>
          <a:prstGeom prst="rect">
            <a:avLst/>
          </a:prstGeom>
          <a:noFill/>
          <a:ln>
            <a:noFill/>
          </a:ln>
        </p:spPr>
        <p:txBody>
          <a:bodyPr vertOverflow="overflow" vert="horz" wrap="square" rtlCol="0" anchor="ctr" anchorCtr="0">
            <a:spAutoFit/>
          </a:bodyPr>
          <a:lstStyle/>
          <a:p>
            <a:r>
              <a:rPr lang="en-US" sz="3000" b="1">
                <a:solidFill>
                  <a:srgbClr val="C9A44C"/>
                </a:solidFill>
                <a:latin typeface="Calibri"/>
                <a:cs typeface="Calibri"/>
              </a:rPr>
              <a:t>6</a:t>
            </a:r>
          </a:p>
        </p:txBody>
      </p:sp>
      <p:sp>
        <p:nvSpPr>
          <p:cNvPr id="8" name="TextBox 7">
            <a:extLst>
              <a:ext uri="{FF2B5EF4-FFF2-40B4-BE49-F238E27FC236}">
                <a16:creationId xmlns:a16="http://schemas.microsoft.com/office/drawing/2014/main" id="{0AE14BBB-F535-4F46-9449-F894341E958E}"/>
              </a:ext>
            </a:extLst>
          </p:cNvPr>
          <p:cNvSpPr txBox="1"/>
          <p:nvPr/>
        </p:nvSpPr>
        <p:spPr>
          <a:xfrm>
            <a:off x="1219200" y="0"/>
            <a:ext cx="7620000" cy="1066800"/>
          </a:xfrm>
          <a:prstGeom prst="rect">
            <a:avLst/>
          </a:prstGeom>
          <a:noFill/>
          <a:ln>
            <a:noFill/>
          </a:ln>
        </p:spPr>
        <p:txBody>
          <a:bodyPr vertOverflow="overflow" vert="horz" wrap="square" rtlCol="0" anchor="ctr" anchorCtr="0">
            <a:spAutoFit/>
          </a:bodyPr>
          <a:lstStyle/>
          <a:p>
            <a:r>
              <a:rPr lang="en-US" sz="2400" b="1">
                <a:solidFill>
                  <a:srgbClr val="FFFFFF"/>
                </a:solidFill>
                <a:latin typeface="Calibri"/>
                <a:cs typeface="Calibri"/>
              </a:rPr>
              <a:t>Barrier 5: Emotional &amp; Psychological</a:t>
            </a:r>
          </a:p>
        </p:txBody>
      </p:sp>
      <p:sp>
        <p:nvSpPr>
          <p:cNvPr id="9" name="Rectangle 8">
            <a:extLst>
              <a:ext uri="{FF2B5EF4-FFF2-40B4-BE49-F238E27FC236}">
                <a16:creationId xmlns:a16="http://schemas.microsoft.com/office/drawing/2014/main" id="{C99D2A98-F036-EA4C-AB31-23938AB9A083}"/>
              </a:ext>
            </a:extLst>
          </p:cNvPr>
          <p:cNvSpPr/>
          <p:nvPr/>
        </p:nvSpPr>
        <p:spPr>
          <a:xfrm>
            <a:off x="7874000" y="330200"/>
            <a:ext cx="3810000" cy="4064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 name="TextBox 9">
            <a:extLst>
              <a:ext uri="{FF2B5EF4-FFF2-40B4-BE49-F238E27FC236}">
                <a16:creationId xmlns:a16="http://schemas.microsoft.com/office/drawing/2014/main" id="{899FF0AD-D27B-F244-AECF-7F165FDAB1C9}"/>
              </a:ext>
            </a:extLst>
          </p:cNvPr>
          <p:cNvSpPr txBox="1"/>
          <p:nvPr/>
        </p:nvSpPr>
        <p:spPr>
          <a:xfrm>
            <a:off x="7874000" y="330200"/>
            <a:ext cx="3810000" cy="406400"/>
          </a:xfrm>
          <a:prstGeom prst="rect">
            <a:avLst/>
          </a:prstGeom>
          <a:noFill/>
          <a:ln>
            <a:noFill/>
          </a:ln>
        </p:spPr>
        <p:txBody>
          <a:bodyPr vertOverflow="overflow" vert="horz" wrap="square" rtlCol="0" anchor="ctr" anchorCtr="0">
            <a:spAutoFit/>
          </a:bodyPr>
          <a:lstStyle/>
          <a:p>
            <a:pPr algn="ctr"/>
            <a:r>
              <a:rPr lang="en-US" sz="1250" b="1">
                <a:solidFill>
                  <a:srgbClr val="163A31"/>
                </a:solidFill>
                <a:latin typeface="Calibri"/>
                <a:cs typeface="Calibri"/>
              </a:rPr>
              <a:t>Berlo (1960): Attitudes of the Source</a:t>
            </a:r>
          </a:p>
        </p:txBody>
      </p:sp>
      <p:sp>
        <p:nvSpPr>
          <p:cNvPr id="11" name="Rectangle 10">
            <a:extLst>
              <a:ext uri="{FF2B5EF4-FFF2-40B4-BE49-F238E27FC236}">
                <a16:creationId xmlns:a16="http://schemas.microsoft.com/office/drawing/2014/main" id="{219C7540-60FF-D64A-AD46-293DCA80F01D}"/>
              </a:ext>
            </a:extLst>
          </p:cNvPr>
          <p:cNvSpPr/>
          <p:nvPr/>
        </p:nvSpPr>
        <p:spPr>
          <a:xfrm>
            <a:off x="508000" y="1397000"/>
            <a:ext cx="3572933" cy="4724400"/>
          </a:xfrm>
          <a:prstGeom prst="rect">
            <a:avLst/>
          </a:prstGeom>
          <a:solidFill>
            <a:srgbClr val="FFFFFF"/>
          </a:solidFill>
          <a:ln w="12700" cap="flat" cmpd="sng" algn="ctr">
            <a:solidFill>
              <a:srgbClr val="E0DCC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 name="Rectangle 11">
            <a:extLst>
              <a:ext uri="{FF2B5EF4-FFF2-40B4-BE49-F238E27FC236}">
                <a16:creationId xmlns:a16="http://schemas.microsoft.com/office/drawing/2014/main" id="{43E451DB-D7AF-5E44-A4C0-8972DCF0F54C}"/>
              </a:ext>
            </a:extLst>
          </p:cNvPr>
          <p:cNvSpPr/>
          <p:nvPr/>
        </p:nvSpPr>
        <p:spPr>
          <a:xfrm>
            <a:off x="508000" y="1397000"/>
            <a:ext cx="3572933" cy="431800"/>
          </a:xfrm>
          <a:prstGeom prst="rect">
            <a:avLst/>
          </a:prstGeom>
          <a:solidFill>
            <a:srgbClr val="22574A"/>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 name="TextBox 12">
            <a:extLst>
              <a:ext uri="{FF2B5EF4-FFF2-40B4-BE49-F238E27FC236}">
                <a16:creationId xmlns:a16="http://schemas.microsoft.com/office/drawing/2014/main" id="{050E4B9D-58D9-9E42-9239-F0FB5024610F}"/>
              </a:ext>
            </a:extLst>
          </p:cNvPr>
          <p:cNvSpPr txBox="1"/>
          <p:nvPr/>
        </p:nvSpPr>
        <p:spPr>
          <a:xfrm>
            <a:off x="685800" y="1397000"/>
            <a:ext cx="3217333" cy="431800"/>
          </a:xfrm>
          <a:prstGeom prst="rect">
            <a:avLst/>
          </a:prstGeom>
          <a:noFill/>
          <a:ln>
            <a:noFill/>
          </a:ln>
        </p:spPr>
        <p:txBody>
          <a:bodyPr vertOverflow="overflow" vert="horz" wrap="square" rtlCol="0" anchor="ctr" anchorCtr="0">
            <a:spAutoFit/>
          </a:bodyPr>
          <a:lstStyle/>
          <a:p>
            <a:r>
              <a:rPr lang="en-US" sz="1200" b="1">
                <a:solidFill>
                  <a:srgbClr val="FFFFFF"/>
                </a:solidFill>
                <a:latin typeface="Calibri"/>
                <a:cs typeface="Calibri"/>
              </a:rPr>
              <a:t>IN THE CASE STUDY</a:t>
            </a:r>
          </a:p>
        </p:txBody>
      </p:sp>
      <p:sp>
        <p:nvSpPr>
          <p:cNvPr id="14" name="TextBox 13">
            <a:extLst>
              <a:ext uri="{FF2B5EF4-FFF2-40B4-BE49-F238E27FC236}">
                <a16:creationId xmlns:a16="http://schemas.microsoft.com/office/drawing/2014/main" id="{98028584-E3B9-BA4A-A561-956E90024302}"/>
              </a:ext>
            </a:extLst>
          </p:cNvPr>
          <p:cNvSpPr txBox="1"/>
          <p:nvPr/>
        </p:nvSpPr>
        <p:spPr>
          <a:xfrm>
            <a:off x="711200" y="1974526"/>
            <a:ext cx="3166533" cy="3962400"/>
          </a:xfrm>
          <a:prstGeom prst="rect">
            <a:avLst/>
          </a:prstGeom>
          <a:noFill/>
          <a:ln>
            <a:noFill/>
          </a:ln>
        </p:spPr>
        <p:txBody>
          <a:bodyPr vertOverflow="overflow" vert="horz" wrap="square" rtlCol="0" anchor="t" anchorCtr="0">
            <a:spAutoFit/>
          </a:bodyPr>
          <a:lstStyle/>
          <a:p>
            <a:r>
              <a:rPr lang="en-US" sz="1200">
                <a:solidFill>
                  <a:srgbClr val="20241F"/>
                </a:solidFill>
                <a:latin typeface="Calibri"/>
                <a:cs typeface="Calibri"/>
              </a:rPr>
              <a:t>Gary is tired and stressed, “running around in this madhouse.”
He loses control, pulls at his hair and screams “Idiots!” at the staff.
His frustration and his assumptions about the workers block calm, effective communication.</a:t>
            </a:r>
          </a:p>
        </p:txBody>
      </p:sp>
      <p:sp>
        <p:nvSpPr>
          <p:cNvPr id="15" name="Rectangle 14">
            <a:extLst>
              <a:ext uri="{FF2B5EF4-FFF2-40B4-BE49-F238E27FC236}">
                <a16:creationId xmlns:a16="http://schemas.microsoft.com/office/drawing/2014/main" id="{77AEFE4D-F460-9449-A6A2-782A4F28127F}"/>
              </a:ext>
            </a:extLst>
          </p:cNvPr>
          <p:cNvSpPr/>
          <p:nvPr/>
        </p:nvSpPr>
        <p:spPr>
          <a:xfrm>
            <a:off x="4309533" y="1397000"/>
            <a:ext cx="3572933" cy="4724400"/>
          </a:xfrm>
          <a:prstGeom prst="rect">
            <a:avLst/>
          </a:prstGeom>
          <a:solidFill>
            <a:srgbClr val="FFFFFF"/>
          </a:solidFill>
          <a:ln w="12700" cap="flat" cmpd="sng" algn="ctr">
            <a:solidFill>
              <a:srgbClr val="E0DCC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 name="Rectangle 15">
            <a:extLst>
              <a:ext uri="{FF2B5EF4-FFF2-40B4-BE49-F238E27FC236}">
                <a16:creationId xmlns:a16="http://schemas.microsoft.com/office/drawing/2014/main" id="{983ECDAB-912C-8E40-A07D-43D06E80CED8}"/>
              </a:ext>
            </a:extLst>
          </p:cNvPr>
          <p:cNvSpPr/>
          <p:nvPr/>
        </p:nvSpPr>
        <p:spPr>
          <a:xfrm>
            <a:off x="4309533" y="1397000"/>
            <a:ext cx="3572933" cy="4318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 name="TextBox 16">
            <a:extLst>
              <a:ext uri="{FF2B5EF4-FFF2-40B4-BE49-F238E27FC236}">
                <a16:creationId xmlns:a16="http://schemas.microsoft.com/office/drawing/2014/main" id="{CCF17C5D-9873-3A44-AC88-029B1460CCC5}"/>
              </a:ext>
            </a:extLst>
          </p:cNvPr>
          <p:cNvSpPr txBox="1"/>
          <p:nvPr/>
        </p:nvSpPr>
        <p:spPr>
          <a:xfrm>
            <a:off x="4487333" y="1397000"/>
            <a:ext cx="3217333" cy="431800"/>
          </a:xfrm>
          <a:prstGeom prst="rect">
            <a:avLst/>
          </a:prstGeom>
          <a:noFill/>
          <a:ln>
            <a:noFill/>
          </a:ln>
        </p:spPr>
        <p:txBody>
          <a:bodyPr vertOverflow="overflow" vert="horz" wrap="square" rtlCol="0" anchor="ctr" anchorCtr="0">
            <a:spAutoFit/>
          </a:bodyPr>
          <a:lstStyle/>
          <a:p>
            <a:r>
              <a:rPr lang="en-US" sz="1200" b="1">
                <a:solidFill>
                  <a:srgbClr val="FFFFFF"/>
                </a:solidFill>
                <a:latin typeface="Calibri"/>
                <a:cs typeface="Calibri"/>
              </a:rPr>
              <a:t>THE THEORY</a:t>
            </a:r>
          </a:p>
        </p:txBody>
      </p:sp>
      <p:sp>
        <p:nvSpPr>
          <p:cNvPr id="18" name="TextBox 17">
            <a:extLst>
              <a:ext uri="{FF2B5EF4-FFF2-40B4-BE49-F238E27FC236}">
                <a16:creationId xmlns:a16="http://schemas.microsoft.com/office/drawing/2014/main" id="{6E45C0FD-D0F2-8A4F-8BD1-8DCC33BD836D}"/>
              </a:ext>
            </a:extLst>
          </p:cNvPr>
          <p:cNvSpPr txBox="1"/>
          <p:nvPr/>
        </p:nvSpPr>
        <p:spPr>
          <a:xfrm>
            <a:off x="4512733" y="1981200"/>
            <a:ext cx="3166533" cy="2492990"/>
          </a:xfrm>
          <a:prstGeom prst="rect">
            <a:avLst/>
          </a:prstGeom>
          <a:noFill/>
          <a:ln>
            <a:noFill/>
          </a:ln>
        </p:spPr>
        <p:txBody>
          <a:bodyPr vertOverflow="overflow" vert="horz" wrap="square" rtlCol="0" anchor="t" anchorCtr="0">
            <a:spAutoFit/>
          </a:bodyPr>
          <a:lstStyle/>
          <a:p>
            <a:r>
              <a:rPr lang="en-US" sz="1200" dirty="0">
                <a:solidFill>
                  <a:srgbClr val="20241F"/>
                </a:solidFill>
                <a:latin typeface="Calibri"/>
                <a:cs typeface="Calibri"/>
              </a:rPr>
              <a:t>Berlo (1960) makes Attitudes an attribute of the Source</a:t>
            </a:r>
            <a:r>
              <a:rPr lang="en-US" sz="1200">
                <a:solidFill>
                  <a:srgbClr val="20241F"/>
                </a:solidFill>
                <a:latin typeface="Calibri"/>
                <a:cs typeface="Calibri"/>
              </a:rPr>
              <a:t>, alongside communication skills, knowledge, social system and culture.</a:t>
            </a:r>
            <a:r>
              <a:rPr lang="en-US" sz="1200" dirty="0">
                <a:solidFill>
                  <a:srgbClr val="20241F"/>
                </a:solidFill>
                <a:latin typeface="Calibri"/>
                <a:cs typeface="Calibri"/>
              </a:rPr>
              <a:t>
Gary’s stress and his attitude towards his staff therefore distort the message as he encodes it</a:t>
            </a:r>
            <a:r>
              <a:rPr lang="en-US" sz="1200">
                <a:solidFill>
                  <a:srgbClr val="20241F"/>
                </a:solidFill>
                <a:latin typeface="Calibri"/>
                <a:cs typeface="Calibri"/>
              </a:rPr>
              <a:t>: noise that originates inside the sender rather than in the channel (Shannon and Weaver, 1949).</a:t>
            </a:r>
            <a:r>
              <a:rPr lang="en-US" sz="1200" dirty="0">
                <a:solidFill>
                  <a:srgbClr val="20241F"/>
                </a:solidFill>
                <a:latin typeface="Calibri"/>
                <a:cs typeface="Calibri"/>
              </a:rPr>
              <a:t>
Schramm (1954) likewise holds that success depends on the participants’ attitudes and beliefs and is complete only once feedback returns.</a:t>
            </a:r>
          </a:p>
        </p:txBody>
      </p:sp>
      <p:sp>
        <p:nvSpPr>
          <p:cNvPr id="19" name="Rectangle 18">
            <a:extLst>
              <a:ext uri="{FF2B5EF4-FFF2-40B4-BE49-F238E27FC236}">
                <a16:creationId xmlns:a16="http://schemas.microsoft.com/office/drawing/2014/main" id="{24DE4CC7-A618-D644-899E-19E93DCB3BA6}"/>
              </a:ext>
            </a:extLst>
          </p:cNvPr>
          <p:cNvSpPr/>
          <p:nvPr/>
        </p:nvSpPr>
        <p:spPr>
          <a:xfrm>
            <a:off x="8111066" y="1397000"/>
            <a:ext cx="3572933" cy="4724400"/>
          </a:xfrm>
          <a:prstGeom prst="rect">
            <a:avLst/>
          </a:prstGeom>
          <a:solidFill>
            <a:srgbClr val="EAF1EA"/>
          </a:solidFill>
          <a:ln w="12700" cap="flat" cmpd="sng" algn="ctr">
            <a:solidFill>
              <a:srgbClr val="E0DCC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 name="Rectangle 19">
            <a:extLst>
              <a:ext uri="{FF2B5EF4-FFF2-40B4-BE49-F238E27FC236}">
                <a16:creationId xmlns:a16="http://schemas.microsoft.com/office/drawing/2014/main" id="{43483367-87A0-F849-8FDE-4CCDCACFAD12}"/>
              </a:ext>
            </a:extLst>
          </p:cNvPr>
          <p:cNvSpPr/>
          <p:nvPr/>
        </p:nvSpPr>
        <p:spPr>
          <a:xfrm>
            <a:off x="8111066" y="1397000"/>
            <a:ext cx="3572933" cy="431800"/>
          </a:xfrm>
          <a:prstGeom prst="rect">
            <a:avLst/>
          </a:prstGeom>
          <a:solidFill>
            <a:srgbClr val="2E5A3E"/>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 name="TextBox 20">
            <a:extLst>
              <a:ext uri="{FF2B5EF4-FFF2-40B4-BE49-F238E27FC236}">
                <a16:creationId xmlns:a16="http://schemas.microsoft.com/office/drawing/2014/main" id="{C15CAFA0-7ACC-3C45-A5D1-D3FA24EFE08C}"/>
              </a:ext>
            </a:extLst>
          </p:cNvPr>
          <p:cNvSpPr txBox="1"/>
          <p:nvPr/>
        </p:nvSpPr>
        <p:spPr>
          <a:xfrm>
            <a:off x="8288866" y="1397000"/>
            <a:ext cx="3217333" cy="431800"/>
          </a:xfrm>
          <a:prstGeom prst="rect">
            <a:avLst/>
          </a:prstGeom>
          <a:noFill/>
          <a:ln>
            <a:noFill/>
          </a:ln>
        </p:spPr>
        <p:txBody>
          <a:bodyPr vertOverflow="overflow" vert="horz" wrap="square" rtlCol="0" anchor="ctr" anchorCtr="0">
            <a:spAutoFit/>
          </a:bodyPr>
          <a:lstStyle/>
          <a:p>
            <a:r>
              <a:rPr lang="en-US" sz="1200" b="1">
                <a:solidFill>
                  <a:srgbClr val="FFFFFF"/>
                </a:solidFill>
                <a:latin typeface="Calibri"/>
                <a:cs typeface="Calibri"/>
              </a:rPr>
              <a:t>HOW GARY CAN OVERCOME IT</a:t>
            </a:r>
          </a:p>
        </p:txBody>
      </p:sp>
      <p:sp>
        <p:nvSpPr>
          <p:cNvPr id="22" name="TextBox 21">
            <a:extLst>
              <a:ext uri="{FF2B5EF4-FFF2-40B4-BE49-F238E27FC236}">
                <a16:creationId xmlns:a16="http://schemas.microsoft.com/office/drawing/2014/main" id="{3E25B0BA-655C-BC4A-960E-E827E29CC1E7}"/>
              </a:ext>
            </a:extLst>
          </p:cNvPr>
          <p:cNvSpPr txBox="1"/>
          <p:nvPr/>
        </p:nvSpPr>
        <p:spPr>
          <a:xfrm>
            <a:off x="8314266" y="1981200"/>
            <a:ext cx="3166533" cy="3962400"/>
          </a:xfrm>
          <a:prstGeom prst="rect">
            <a:avLst/>
          </a:prstGeom>
          <a:noFill/>
          <a:ln>
            <a:noFill/>
          </a:ln>
        </p:spPr>
        <p:txBody>
          <a:bodyPr vertOverflow="overflow" vert="horz" wrap="square" rtlCol="0" anchor="t" anchorCtr="0">
            <a:spAutoFit/>
          </a:bodyPr>
          <a:lstStyle/>
          <a:p>
            <a:r>
              <a:rPr lang="en-US" sz="1200">
                <a:solidFill>
                  <a:srgbClr val="20241F"/>
                </a:solidFill>
                <a:latin typeface="Calibri"/>
                <a:cs typeface="Calibri"/>
              </a:rPr>
              <a:t>•  Manage workload and stress so instructions stay calm and clear.
•  Replace blame with patient, empathetic listening.
•  Avoid negative assumptions about workers’ ability.
•  Request more training resources and staffing from management.</a:t>
            </a:r>
          </a:p>
        </p:txBody>
      </p:sp>
    </p:spTree>
    <p:extLst>
      <p:ext uri="{BB962C8B-B14F-4D97-AF65-F5344CB8AC3E}">
        <p14:creationId xmlns:p14="http://schemas.microsoft.com/office/powerpoint/2010/main" val="4238422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EED3244-0D50-3240-B01E-FB913951D759}"/>
              </a:ext>
            </a:extLst>
          </p:cNvPr>
          <p:cNvSpPr/>
          <p:nvPr/>
        </p:nvSpPr>
        <p:spPr>
          <a:xfrm>
            <a:off x="0" y="0"/>
            <a:ext cx="12192000" cy="6858000"/>
          </a:xfrm>
          <a:prstGeom prst="rect">
            <a:avLst/>
          </a:prstGeom>
          <a:solidFill>
            <a:srgbClr val="F5F4EF"/>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 name="Rectangle 4">
            <a:extLst>
              <a:ext uri="{FF2B5EF4-FFF2-40B4-BE49-F238E27FC236}">
                <a16:creationId xmlns:a16="http://schemas.microsoft.com/office/drawing/2014/main" id="{6D119841-6AF9-6F49-B6FB-9FB959AFC614}"/>
              </a:ext>
            </a:extLst>
          </p:cNvPr>
          <p:cNvSpPr/>
          <p:nvPr/>
        </p:nvSpPr>
        <p:spPr>
          <a:xfrm>
            <a:off x="0" y="0"/>
            <a:ext cx="12192000" cy="1066800"/>
          </a:xfrm>
          <a:prstGeom prst="rect">
            <a:avLst/>
          </a:prstGeom>
          <a:solidFill>
            <a:srgbClr val="163A31"/>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 name="Rectangle 5">
            <a:extLst>
              <a:ext uri="{FF2B5EF4-FFF2-40B4-BE49-F238E27FC236}">
                <a16:creationId xmlns:a16="http://schemas.microsoft.com/office/drawing/2014/main" id="{BE3FF493-2AC5-FC4F-98A1-36518F0F53E2}"/>
              </a:ext>
            </a:extLst>
          </p:cNvPr>
          <p:cNvSpPr/>
          <p:nvPr/>
        </p:nvSpPr>
        <p:spPr>
          <a:xfrm>
            <a:off x="0" y="1066800"/>
            <a:ext cx="12192000" cy="508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TextBox 6">
            <a:extLst>
              <a:ext uri="{FF2B5EF4-FFF2-40B4-BE49-F238E27FC236}">
                <a16:creationId xmlns:a16="http://schemas.microsoft.com/office/drawing/2014/main" id="{9A628341-6A98-2C41-8441-2A4E917DEAC3}"/>
              </a:ext>
            </a:extLst>
          </p:cNvPr>
          <p:cNvSpPr txBox="1"/>
          <p:nvPr/>
        </p:nvSpPr>
        <p:spPr>
          <a:xfrm>
            <a:off x="508000" y="254000"/>
            <a:ext cx="762000" cy="558800"/>
          </a:xfrm>
          <a:prstGeom prst="rect">
            <a:avLst/>
          </a:prstGeom>
          <a:noFill/>
          <a:ln>
            <a:noFill/>
          </a:ln>
        </p:spPr>
        <p:txBody>
          <a:bodyPr vertOverflow="overflow" vert="horz" wrap="square" rtlCol="0" anchor="ctr" anchorCtr="0">
            <a:spAutoFit/>
          </a:bodyPr>
          <a:lstStyle/>
          <a:p>
            <a:r>
              <a:rPr lang="en-US" sz="3000" b="1">
                <a:solidFill>
                  <a:srgbClr val="C9A44C"/>
                </a:solidFill>
                <a:latin typeface="Calibri"/>
                <a:cs typeface="Calibri"/>
              </a:rPr>
              <a:t>7</a:t>
            </a:r>
          </a:p>
        </p:txBody>
      </p:sp>
      <p:sp>
        <p:nvSpPr>
          <p:cNvPr id="8" name="TextBox 7">
            <a:extLst>
              <a:ext uri="{FF2B5EF4-FFF2-40B4-BE49-F238E27FC236}">
                <a16:creationId xmlns:a16="http://schemas.microsoft.com/office/drawing/2014/main" id="{FB4169EA-99AD-DA4D-B026-BE4826A4E4F4}"/>
              </a:ext>
            </a:extLst>
          </p:cNvPr>
          <p:cNvSpPr txBox="1"/>
          <p:nvPr/>
        </p:nvSpPr>
        <p:spPr>
          <a:xfrm>
            <a:off x="1219200" y="0"/>
            <a:ext cx="10414000" cy="1066800"/>
          </a:xfrm>
          <a:prstGeom prst="rect">
            <a:avLst/>
          </a:prstGeom>
          <a:noFill/>
          <a:ln>
            <a:noFill/>
          </a:ln>
        </p:spPr>
        <p:txBody>
          <a:bodyPr vertOverflow="overflow" vert="horz" wrap="square" rtlCol="0" anchor="ctr" anchorCtr="0">
            <a:spAutoFit/>
          </a:bodyPr>
          <a:lstStyle/>
          <a:p>
            <a:r>
              <a:rPr lang="en-US" sz="2600" b="1">
                <a:solidFill>
                  <a:srgbClr val="FFFFFF"/>
                </a:solidFill>
                <a:latin typeface="Calibri"/>
                <a:cs typeface="Calibri"/>
              </a:rPr>
              <a:t>Conclusion &amp; Recommendations</a:t>
            </a:r>
          </a:p>
        </p:txBody>
      </p:sp>
      <p:sp>
        <p:nvSpPr>
          <p:cNvPr id="9" name="Rectangle 8">
            <a:extLst>
              <a:ext uri="{FF2B5EF4-FFF2-40B4-BE49-F238E27FC236}">
                <a16:creationId xmlns:a16="http://schemas.microsoft.com/office/drawing/2014/main" id="{1C978419-B4BA-B045-A9A2-AB45942B4D07}"/>
              </a:ext>
            </a:extLst>
          </p:cNvPr>
          <p:cNvSpPr/>
          <p:nvPr/>
        </p:nvSpPr>
        <p:spPr>
          <a:xfrm>
            <a:off x="508000" y="1397000"/>
            <a:ext cx="5969000" cy="4724400"/>
          </a:xfrm>
          <a:prstGeom prst="rect">
            <a:avLst/>
          </a:prstGeom>
          <a:solidFill>
            <a:srgbClr val="FFFFFF"/>
          </a:solidFill>
          <a:ln w="12700" cap="flat" cmpd="sng" algn="ctr">
            <a:solidFill>
              <a:srgbClr val="E0DCC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 name="Rectangle 9">
            <a:extLst>
              <a:ext uri="{FF2B5EF4-FFF2-40B4-BE49-F238E27FC236}">
                <a16:creationId xmlns:a16="http://schemas.microsoft.com/office/drawing/2014/main" id="{06C46D96-2354-7B48-8FAD-723BF7930666}"/>
              </a:ext>
            </a:extLst>
          </p:cNvPr>
          <p:cNvSpPr/>
          <p:nvPr/>
        </p:nvSpPr>
        <p:spPr>
          <a:xfrm>
            <a:off x="508000" y="1397000"/>
            <a:ext cx="5969000" cy="762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 name="TextBox 10">
            <a:extLst>
              <a:ext uri="{FF2B5EF4-FFF2-40B4-BE49-F238E27FC236}">
                <a16:creationId xmlns:a16="http://schemas.microsoft.com/office/drawing/2014/main" id="{FBE4BAA0-AC61-6843-BDC8-61FFACA8DFA4}"/>
              </a:ext>
            </a:extLst>
          </p:cNvPr>
          <p:cNvSpPr txBox="1"/>
          <p:nvPr/>
        </p:nvSpPr>
        <p:spPr>
          <a:xfrm>
            <a:off x="736600" y="1600200"/>
            <a:ext cx="5511800" cy="304800"/>
          </a:xfrm>
          <a:prstGeom prst="rect">
            <a:avLst/>
          </a:prstGeom>
          <a:noFill/>
          <a:ln>
            <a:noFill/>
          </a:ln>
        </p:spPr>
        <p:txBody>
          <a:bodyPr vertOverflow="overflow" vert="horz" wrap="square" rtlCol="0" anchor="t" anchorCtr="0">
            <a:spAutoFit/>
          </a:bodyPr>
          <a:lstStyle/>
          <a:p>
            <a:r>
              <a:rPr lang="en-US" sz="1500" b="1">
                <a:solidFill>
                  <a:srgbClr val="163A31"/>
                </a:solidFill>
                <a:latin typeface="Calibri"/>
                <a:cs typeface="Calibri"/>
              </a:rPr>
              <a:t>What the case shows</a:t>
            </a:r>
          </a:p>
        </p:txBody>
      </p:sp>
      <p:sp>
        <p:nvSpPr>
          <p:cNvPr id="12" name="TextBox 11">
            <a:extLst>
              <a:ext uri="{FF2B5EF4-FFF2-40B4-BE49-F238E27FC236}">
                <a16:creationId xmlns:a16="http://schemas.microsoft.com/office/drawing/2014/main" id="{28E50A2F-0032-DB42-936A-FBDF842F0EF7}"/>
              </a:ext>
            </a:extLst>
          </p:cNvPr>
          <p:cNvSpPr txBox="1"/>
          <p:nvPr/>
        </p:nvSpPr>
        <p:spPr>
          <a:xfrm>
            <a:off x="736600" y="2006600"/>
            <a:ext cx="5537200" cy="3937000"/>
          </a:xfrm>
          <a:prstGeom prst="rect">
            <a:avLst/>
          </a:prstGeom>
          <a:noFill/>
          <a:ln>
            <a:noFill/>
          </a:ln>
        </p:spPr>
        <p:txBody>
          <a:bodyPr vertOverflow="overflow" vert="horz" wrap="square" rtlCol="0" anchor="t" anchorCtr="0">
            <a:spAutoFit/>
          </a:bodyPr>
          <a:lstStyle/>
          <a:p>
            <a:r>
              <a:rPr lang="en-US" sz="1300">
                <a:solidFill>
                  <a:srgbClr val="20241F"/>
                </a:solidFill>
                <a:latin typeface="Calibri"/>
                <a:cs typeface="Calibri"/>
              </a:rPr>
              <a:t>Flight Foods’ poor food standards are not simply a training failure; they stem from five overlapping communication barriers on the factory floor.
Applying the models of Shannon and Weaver (1949), Schramm (1954) and Berlo (1960) shows that Gary’s messages are being lost to physical noise, language gaps, generational and cultural differences, and his own stress.
Until the message that is sent is actually received, understood and confirmed, hygiene standards will keep slipping.</a:t>
            </a:r>
          </a:p>
        </p:txBody>
      </p:sp>
      <p:sp>
        <p:nvSpPr>
          <p:cNvPr id="13" name="Rectangle 12">
            <a:extLst>
              <a:ext uri="{FF2B5EF4-FFF2-40B4-BE49-F238E27FC236}">
                <a16:creationId xmlns:a16="http://schemas.microsoft.com/office/drawing/2014/main" id="{F0631E25-BCD6-234E-A46E-C7496A67C96E}"/>
              </a:ext>
            </a:extLst>
          </p:cNvPr>
          <p:cNvSpPr/>
          <p:nvPr/>
        </p:nvSpPr>
        <p:spPr>
          <a:xfrm>
            <a:off x="6731000" y="1397000"/>
            <a:ext cx="4953000" cy="4724400"/>
          </a:xfrm>
          <a:prstGeom prst="rect">
            <a:avLst/>
          </a:prstGeom>
          <a:solidFill>
            <a:srgbClr val="163A31"/>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 name="Rectangle 13">
            <a:extLst>
              <a:ext uri="{FF2B5EF4-FFF2-40B4-BE49-F238E27FC236}">
                <a16:creationId xmlns:a16="http://schemas.microsoft.com/office/drawing/2014/main" id="{CB760409-B72B-6444-A161-C5EBC8939D38}"/>
              </a:ext>
            </a:extLst>
          </p:cNvPr>
          <p:cNvSpPr/>
          <p:nvPr/>
        </p:nvSpPr>
        <p:spPr>
          <a:xfrm>
            <a:off x="6731000" y="1397000"/>
            <a:ext cx="4953000" cy="762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 name="TextBox 14">
            <a:extLst>
              <a:ext uri="{FF2B5EF4-FFF2-40B4-BE49-F238E27FC236}">
                <a16:creationId xmlns:a16="http://schemas.microsoft.com/office/drawing/2014/main" id="{F8632059-B290-F14D-93B1-DB7703EE52B1}"/>
              </a:ext>
            </a:extLst>
          </p:cNvPr>
          <p:cNvSpPr txBox="1"/>
          <p:nvPr/>
        </p:nvSpPr>
        <p:spPr>
          <a:xfrm>
            <a:off x="7010400" y="1600200"/>
            <a:ext cx="4394200" cy="304800"/>
          </a:xfrm>
          <a:prstGeom prst="rect">
            <a:avLst/>
          </a:prstGeom>
          <a:noFill/>
          <a:ln>
            <a:noFill/>
          </a:ln>
        </p:spPr>
        <p:txBody>
          <a:bodyPr vertOverflow="overflow" vert="horz" wrap="square" rtlCol="0" anchor="t" anchorCtr="0">
            <a:spAutoFit/>
          </a:bodyPr>
          <a:lstStyle/>
          <a:p>
            <a:r>
              <a:rPr lang="en-US" sz="1500" b="1">
                <a:solidFill>
                  <a:srgbClr val="C9A44C"/>
                </a:solidFill>
                <a:latin typeface="Calibri"/>
                <a:cs typeface="Calibri"/>
              </a:rPr>
              <a:t>Key recommendations</a:t>
            </a:r>
          </a:p>
        </p:txBody>
      </p:sp>
      <p:sp>
        <p:nvSpPr>
          <p:cNvPr id="16" name="Rectangle 15">
            <a:extLst>
              <a:ext uri="{FF2B5EF4-FFF2-40B4-BE49-F238E27FC236}">
                <a16:creationId xmlns:a16="http://schemas.microsoft.com/office/drawing/2014/main" id="{4384CB7B-D1CB-F74E-8251-1B9310CC717C}"/>
              </a:ext>
            </a:extLst>
          </p:cNvPr>
          <p:cNvSpPr/>
          <p:nvPr/>
        </p:nvSpPr>
        <p:spPr>
          <a:xfrm>
            <a:off x="7010400" y="2095500"/>
            <a:ext cx="127000" cy="1270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 name="TextBox 16">
            <a:extLst>
              <a:ext uri="{FF2B5EF4-FFF2-40B4-BE49-F238E27FC236}">
                <a16:creationId xmlns:a16="http://schemas.microsoft.com/office/drawing/2014/main" id="{56A05A60-3D43-6341-9515-6EF19DFD42D5}"/>
              </a:ext>
            </a:extLst>
          </p:cNvPr>
          <p:cNvSpPr txBox="1"/>
          <p:nvPr/>
        </p:nvSpPr>
        <p:spPr>
          <a:xfrm>
            <a:off x="7289800" y="2006600"/>
            <a:ext cx="4191000" cy="558800"/>
          </a:xfrm>
          <a:prstGeom prst="rect">
            <a:avLst/>
          </a:prstGeom>
          <a:noFill/>
          <a:ln>
            <a:noFill/>
          </a:ln>
        </p:spPr>
        <p:txBody>
          <a:bodyPr vertOverflow="overflow" vert="horz" wrap="square" rtlCol="0" anchor="t" anchorCtr="0">
            <a:spAutoFit/>
          </a:bodyPr>
          <a:lstStyle/>
          <a:p>
            <a:r>
              <a:rPr lang="en-US" sz="1250">
                <a:solidFill>
                  <a:srgbClr val="FFFFFF"/>
                </a:solidFill>
                <a:latin typeface="Calibri"/>
                <a:cs typeface="Calibri"/>
              </a:rPr>
              <a:t>Reduce noise and use visual, non-verbal channels</a:t>
            </a:r>
          </a:p>
        </p:txBody>
      </p:sp>
      <p:sp>
        <p:nvSpPr>
          <p:cNvPr id="18" name="Rectangle 17">
            <a:extLst>
              <a:ext uri="{FF2B5EF4-FFF2-40B4-BE49-F238E27FC236}">
                <a16:creationId xmlns:a16="http://schemas.microsoft.com/office/drawing/2014/main" id="{7928FB6B-C727-CA47-8632-B6C95CA9BB22}"/>
              </a:ext>
            </a:extLst>
          </p:cNvPr>
          <p:cNvSpPr/>
          <p:nvPr/>
        </p:nvSpPr>
        <p:spPr>
          <a:xfrm>
            <a:off x="7010400" y="2755900"/>
            <a:ext cx="127000" cy="1270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 name="TextBox 18">
            <a:extLst>
              <a:ext uri="{FF2B5EF4-FFF2-40B4-BE49-F238E27FC236}">
                <a16:creationId xmlns:a16="http://schemas.microsoft.com/office/drawing/2014/main" id="{5EDF22AA-64F7-B246-93AF-9BB5ACF61825}"/>
              </a:ext>
            </a:extLst>
          </p:cNvPr>
          <p:cNvSpPr txBox="1"/>
          <p:nvPr/>
        </p:nvSpPr>
        <p:spPr>
          <a:xfrm>
            <a:off x="7289800" y="2667000"/>
            <a:ext cx="4191000" cy="558800"/>
          </a:xfrm>
          <a:prstGeom prst="rect">
            <a:avLst/>
          </a:prstGeom>
          <a:noFill/>
          <a:ln>
            <a:noFill/>
          </a:ln>
        </p:spPr>
        <p:txBody>
          <a:bodyPr vertOverflow="overflow" vert="horz" wrap="square" rtlCol="0" anchor="t" anchorCtr="0">
            <a:spAutoFit/>
          </a:bodyPr>
          <a:lstStyle/>
          <a:p>
            <a:r>
              <a:rPr lang="en-US" sz="1250">
                <a:solidFill>
                  <a:srgbClr val="FFFFFF"/>
                </a:solidFill>
                <a:latin typeface="Calibri"/>
                <a:cs typeface="Calibri"/>
              </a:rPr>
              <a:t>Translate signs; use plain English and symbols</a:t>
            </a:r>
          </a:p>
        </p:txBody>
      </p:sp>
      <p:sp>
        <p:nvSpPr>
          <p:cNvPr id="20" name="Rectangle 19">
            <a:extLst>
              <a:ext uri="{FF2B5EF4-FFF2-40B4-BE49-F238E27FC236}">
                <a16:creationId xmlns:a16="http://schemas.microsoft.com/office/drawing/2014/main" id="{91C25EB7-E84E-4D48-B435-330C8E1C1D96}"/>
              </a:ext>
            </a:extLst>
          </p:cNvPr>
          <p:cNvSpPr/>
          <p:nvPr/>
        </p:nvSpPr>
        <p:spPr>
          <a:xfrm>
            <a:off x="7010400" y="3416300"/>
            <a:ext cx="127000" cy="1270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 name="TextBox 20">
            <a:extLst>
              <a:ext uri="{FF2B5EF4-FFF2-40B4-BE49-F238E27FC236}">
                <a16:creationId xmlns:a16="http://schemas.microsoft.com/office/drawing/2014/main" id="{8C476B1A-C7E3-6242-B028-A2C1EC68C8B1}"/>
              </a:ext>
            </a:extLst>
          </p:cNvPr>
          <p:cNvSpPr txBox="1"/>
          <p:nvPr/>
        </p:nvSpPr>
        <p:spPr>
          <a:xfrm>
            <a:off x="7289800" y="3327400"/>
            <a:ext cx="4191000" cy="558800"/>
          </a:xfrm>
          <a:prstGeom prst="rect">
            <a:avLst/>
          </a:prstGeom>
          <a:noFill/>
          <a:ln>
            <a:noFill/>
          </a:ln>
        </p:spPr>
        <p:txBody>
          <a:bodyPr vertOverflow="overflow" vert="horz" wrap="square" rtlCol="0" anchor="t" anchorCtr="0">
            <a:spAutoFit/>
          </a:bodyPr>
          <a:lstStyle/>
          <a:p>
            <a:r>
              <a:rPr lang="en-US" sz="1250">
                <a:solidFill>
                  <a:srgbClr val="FFFFFF"/>
                </a:solidFill>
                <a:latin typeface="Calibri"/>
                <a:cs typeface="Calibri"/>
              </a:rPr>
              <a:t>Deliver food-hygiene training before staff start</a:t>
            </a:r>
          </a:p>
        </p:txBody>
      </p:sp>
      <p:sp>
        <p:nvSpPr>
          <p:cNvPr id="22" name="Rectangle 21">
            <a:extLst>
              <a:ext uri="{FF2B5EF4-FFF2-40B4-BE49-F238E27FC236}">
                <a16:creationId xmlns:a16="http://schemas.microsoft.com/office/drawing/2014/main" id="{580B1126-2F73-6743-A6DD-8FB13371DE55}"/>
              </a:ext>
            </a:extLst>
          </p:cNvPr>
          <p:cNvSpPr/>
          <p:nvPr/>
        </p:nvSpPr>
        <p:spPr>
          <a:xfrm>
            <a:off x="7010400" y="4076700"/>
            <a:ext cx="127000" cy="1270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 name="TextBox 22">
            <a:extLst>
              <a:ext uri="{FF2B5EF4-FFF2-40B4-BE49-F238E27FC236}">
                <a16:creationId xmlns:a16="http://schemas.microsoft.com/office/drawing/2014/main" id="{47110696-3F41-AE42-BED3-68A7AF112699}"/>
              </a:ext>
            </a:extLst>
          </p:cNvPr>
          <p:cNvSpPr txBox="1"/>
          <p:nvPr/>
        </p:nvSpPr>
        <p:spPr>
          <a:xfrm>
            <a:off x="7289800" y="3987800"/>
            <a:ext cx="4191000" cy="558800"/>
          </a:xfrm>
          <a:prstGeom prst="rect">
            <a:avLst/>
          </a:prstGeom>
          <a:noFill/>
          <a:ln>
            <a:noFill/>
          </a:ln>
        </p:spPr>
        <p:txBody>
          <a:bodyPr vertOverflow="overflow" vert="horz" wrap="square" rtlCol="0" anchor="t" anchorCtr="0">
            <a:spAutoFit/>
          </a:bodyPr>
          <a:lstStyle/>
          <a:p>
            <a:r>
              <a:rPr lang="en-US" sz="1250">
                <a:solidFill>
                  <a:srgbClr val="FFFFFF"/>
                </a:solidFill>
                <a:latin typeface="Calibri"/>
                <a:cs typeface="Calibri"/>
              </a:rPr>
              <a:t>Explain the reason behind every rule</a:t>
            </a:r>
          </a:p>
        </p:txBody>
      </p:sp>
      <p:sp>
        <p:nvSpPr>
          <p:cNvPr id="24" name="Rectangle 23">
            <a:extLst>
              <a:ext uri="{FF2B5EF4-FFF2-40B4-BE49-F238E27FC236}">
                <a16:creationId xmlns:a16="http://schemas.microsoft.com/office/drawing/2014/main" id="{519F63D2-7ADB-6044-8883-2B878410827B}"/>
              </a:ext>
            </a:extLst>
          </p:cNvPr>
          <p:cNvSpPr/>
          <p:nvPr/>
        </p:nvSpPr>
        <p:spPr>
          <a:xfrm>
            <a:off x="7010400" y="4737100"/>
            <a:ext cx="127000" cy="1270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 name="TextBox 24">
            <a:extLst>
              <a:ext uri="{FF2B5EF4-FFF2-40B4-BE49-F238E27FC236}">
                <a16:creationId xmlns:a16="http://schemas.microsoft.com/office/drawing/2014/main" id="{8D3222C4-25FB-0649-A95E-BE7B6593021C}"/>
              </a:ext>
            </a:extLst>
          </p:cNvPr>
          <p:cNvSpPr txBox="1"/>
          <p:nvPr/>
        </p:nvSpPr>
        <p:spPr>
          <a:xfrm>
            <a:off x="7289800" y="4648200"/>
            <a:ext cx="4191000" cy="558800"/>
          </a:xfrm>
          <a:prstGeom prst="rect">
            <a:avLst/>
          </a:prstGeom>
          <a:noFill/>
          <a:ln>
            <a:noFill/>
          </a:ln>
        </p:spPr>
        <p:txBody>
          <a:bodyPr vertOverflow="overflow" vert="horz" wrap="square" rtlCol="0" anchor="t" anchorCtr="0">
            <a:spAutoFit/>
          </a:bodyPr>
          <a:lstStyle/>
          <a:p>
            <a:r>
              <a:rPr lang="en-US" sz="1250">
                <a:solidFill>
                  <a:srgbClr val="FFFFFF"/>
                </a:solidFill>
                <a:latin typeface="Calibri"/>
                <a:cs typeface="Calibri"/>
              </a:rPr>
              <a:t>Build in feedback: confirm the message landed</a:t>
            </a:r>
          </a:p>
        </p:txBody>
      </p:sp>
      <p:sp>
        <p:nvSpPr>
          <p:cNvPr id="26" name="Rectangle 25">
            <a:extLst>
              <a:ext uri="{FF2B5EF4-FFF2-40B4-BE49-F238E27FC236}">
                <a16:creationId xmlns:a16="http://schemas.microsoft.com/office/drawing/2014/main" id="{11669FF7-09DE-D24F-842F-1781DA19E710}"/>
              </a:ext>
            </a:extLst>
          </p:cNvPr>
          <p:cNvSpPr/>
          <p:nvPr/>
        </p:nvSpPr>
        <p:spPr>
          <a:xfrm>
            <a:off x="7010400" y="5397500"/>
            <a:ext cx="127000" cy="1270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 name="TextBox 26">
            <a:extLst>
              <a:ext uri="{FF2B5EF4-FFF2-40B4-BE49-F238E27FC236}">
                <a16:creationId xmlns:a16="http://schemas.microsoft.com/office/drawing/2014/main" id="{9F197401-EA94-7345-8BAF-C7C3EFADDD65}"/>
              </a:ext>
            </a:extLst>
          </p:cNvPr>
          <p:cNvSpPr txBox="1"/>
          <p:nvPr/>
        </p:nvSpPr>
        <p:spPr>
          <a:xfrm>
            <a:off x="7289800" y="5308600"/>
            <a:ext cx="4191000" cy="558800"/>
          </a:xfrm>
          <a:prstGeom prst="rect">
            <a:avLst/>
          </a:prstGeom>
          <a:noFill/>
          <a:ln>
            <a:noFill/>
          </a:ln>
        </p:spPr>
        <p:txBody>
          <a:bodyPr vertOverflow="overflow" vert="horz" wrap="square" rtlCol="0" anchor="t" anchorCtr="0">
            <a:spAutoFit/>
          </a:bodyPr>
          <a:lstStyle/>
          <a:p>
            <a:r>
              <a:rPr lang="en-US" sz="1250">
                <a:solidFill>
                  <a:srgbClr val="FFFFFF"/>
                </a:solidFill>
                <a:latin typeface="Calibri"/>
                <a:cs typeface="Calibri"/>
              </a:rPr>
              <a:t>Lead calmly and listen empathetically</a:t>
            </a:r>
          </a:p>
        </p:txBody>
      </p:sp>
    </p:spTree>
    <p:extLst>
      <p:ext uri="{BB962C8B-B14F-4D97-AF65-F5344CB8AC3E}">
        <p14:creationId xmlns:p14="http://schemas.microsoft.com/office/powerpoint/2010/main" val="42788075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37429A3-06FC-1947-98CC-81FCA508B5C5}"/>
              </a:ext>
            </a:extLst>
          </p:cNvPr>
          <p:cNvSpPr/>
          <p:nvPr/>
        </p:nvSpPr>
        <p:spPr>
          <a:xfrm>
            <a:off x="0" y="0"/>
            <a:ext cx="12192000" cy="6858000"/>
          </a:xfrm>
          <a:prstGeom prst="rect">
            <a:avLst/>
          </a:prstGeom>
          <a:solidFill>
            <a:srgbClr val="F5F4EF"/>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 name="Rectangle 4">
            <a:extLst>
              <a:ext uri="{FF2B5EF4-FFF2-40B4-BE49-F238E27FC236}">
                <a16:creationId xmlns:a16="http://schemas.microsoft.com/office/drawing/2014/main" id="{FEAEA849-726C-4743-AB61-D368CE2355C3}"/>
              </a:ext>
            </a:extLst>
          </p:cNvPr>
          <p:cNvSpPr/>
          <p:nvPr/>
        </p:nvSpPr>
        <p:spPr>
          <a:xfrm>
            <a:off x="0" y="0"/>
            <a:ext cx="12192000" cy="1066800"/>
          </a:xfrm>
          <a:prstGeom prst="rect">
            <a:avLst/>
          </a:prstGeom>
          <a:solidFill>
            <a:srgbClr val="163A31"/>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 name="Rectangle 5">
            <a:extLst>
              <a:ext uri="{FF2B5EF4-FFF2-40B4-BE49-F238E27FC236}">
                <a16:creationId xmlns:a16="http://schemas.microsoft.com/office/drawing/2014/main" id="{7E9BD3D4-F582-9A41-A471-99E856D5942C}"/>
              </a:ext>
            </a:extLst>
          </p:cNvPr>
          <p:cNvSpPr/>
          <p:nvPr/>
        </p:nvSpPr>
        <p:spPr>
          <a:xfrm>
            <a:off x="0" y="1066800"/>
            <a:ext cx="12192000" cy="50800"/>
          </a:xfrm>
          <a:prstGeom prst="rect">
            <a:avLst/>
          </a:prstGeom>
          <a:solidFill>
            <a:srgbClr val="C9A44C"/>
          </a:solidFill>
          <a:ln w="19050" cap="flat" cmpd="sng" algn="ctr">
            <a:no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TextBox 6">
            <a:extLst>
              <a:ext uri="{FF2B5EF4-FFF2-40B4-BE49-F238E27FC236}">
                <a16:creationId xmlns:a16="http://schemas.microsoft.com/office/drawing/2014/main" id="{FE220649-DDF6-994E-82E3-60FA475BE261}"/>
              </a:ext>
            </a:extLst>
          </p:cNvPr>
          <p:cNvSpPr txBox="1"/>
          <p:nvPr/>
        </p:nvSpPr>
        <p:spPr>
          <a:xfrm>
            <a:off x="508000" y="254000"/>
            <a:ext cx="762000" cy="558800"/>
          </a:xfrm>
          <a:prstGeom prst="rect">
            <a:avLst/>
          </a:prstGeom>
          <a:noFill/>
          <a:ln>
            <a:noFill/>
          </a:ln>
        </p:spPr>
        <p:txBody>
          <a:bodyPr vertOverflow="overflow" vert="horz" wrap="square" rtlCol="0" anchor="ctr" anchorCtr="0">
            <a:spAutoFit/>
          </a:bodyPr>
          <a:lstStyle/>
          <a:p>
            <a:r>
              <a:rPr lang="en-US" sz="3000" b="1">
                <a:solidFill>
                  <a:srgbClr val="C9A44C"/>
                </a:solidFill>
                <a:latin typeface="Calibri"/>
                <a:cs typeface="Calibri"/>
              </a:rPr>
              <a:t>8</a:t>
            </a:r>
          </a:p>
        </p:txBody>
      </p:sp>
      <p:sp>
        <p:nvSpPr>
          <p:cNvPr id="8" name="TextBox 7">
            <a:extLst>
              <a:ext uri="{FF2B5EF4-FFF2-40B4-BE49-F238E27FC236}">
                <a16:creationId xmlns:a16="http://schemas.microsoft.com/office/drawing/2014/main" id="{AF1AEB1E-46CA-0947-A597-11028A45F09F}"/>
              </a:ext>
            </a:extLst>
          </p:cNvPr>
          <p:cNvSpPr txBox="1"/>
          <p:nvPr/>
        </p:nvSpPr>
        <p:spPr>
          <a:xfrm>
            <a:off x="1219200" y="287179"/>
            <a:ext cx="10414000" cy="492443"/>
          </a:xfrm>
          <a:prstGeom prst="rect">
            <a:avLst/>
          </a:prstGeom>
          <a:noFill/>
          <a:ln>
            <a:noFill/>
          </a:ln>
        </p:spPr>
        <p:txBody>
          <a:bodyPr vertOverflow="overflow" vert="horz" wrap="square" rtlCol="0" anchor="ctr" anchorCtr="0">
            <a:spAutoFit/>
          </a:bodyPr>
          <a:lstStyle/>
          <a:p>
            <a:r>
              <a:rPr lang="en-US" sz="2600" b="1" dirty="0">
                <a:solidFill>
                  <a:srgbClr val="FFFFFF"/>
                </a:solidFill>
                <a:latin typeface="Calibri"/>
                <a:cs typeface="Calibri"/>
              </a:rPr>
              <a:t>Reference List</a:t>
            </a:r>
          </a:p>
        </p:txBody>
      </p:sp>
      <p:sp>
        <p:nvSpPr>
          <p:cNvPr id="10" name="TextBox 9">
            <a:extLst>
              <a:ext uri="{FF2B5EF4-FFF2-40B4-BE49-F238E27FC236}">
                <a16:creationId xmlns:a16="http://schemas.microsoft.com/office/drawing/2014/main" id="{158A1338-2972-114D-8977-8B350E41E67E}"/>
              </a:ext>
            </a:extLst>
          </p:cNvPr>
          <p:cNvSpPr txBox="1"/>
          <p:nvPr/>
        </p:nvSpPr>
        <p:spPr>
          <a:xfrm>
            <a:off x="508000" y="1651000"/>
            <a:ext cx="11176000" cy="1754326"/>
          </a:xfrm>
          <a:prstGeom prst="rect">
            <a:avLst/>
          </a:prstGeom>
          <a:noFill/>
          <a:ln>
            <a:noFill/>
          </a:ln>
        </p:spPr>
        <p:txBody>
          <a:bodyPr vertOverflow="overflow" vert="horz" wrap="square" rtlCol="0" anchor="t" anchorCtr="0">
            <a:spAutoFit/>
          </a:bodyPr>
          <a:lstStyle/>
          <a:p>
            <a:r>
              <a:rPr lang="en-US" sz="1200" dirty="0">
                <a:solidFill>
                  <a:srgbClr val="20241F"/>
                </a:solidFill>
                <a:latin typeface="Calibri"/>
                <a:cs typeface="Calibri"/>
              </a:rPr>
              <a:t>Berlo, D.K. (1960) </a:t>
            </a:r>
            <a:r>
              <a:rPr lang="en-US" sz="1200" i="1" dirty="0">
                <a:solidFill>
                  <a:srgbClr val="20241F"/>
                </a:solidFill>
                <a:latin typeface="Calibri"/>
                <a:cs typeface="Calibri"/>
              </a:rPr>
              <a:t>The Process of Communication: An Introduction to Theory and Practice</a:t>
            </a:r>
            <a:r>
              <a:rPr lang="en-US" sz="1200" dirty="0">
                <a:solidFill>
                  <a:srgbClr val="20241F"/>
                </a:solidFill>
                <a:latin typeface="Calibri"/>
                <a:cs typeface="Calibri"/>
              </a:rPr>
              <a:t>. New York: Holt, Rinehart and Winston.
</a:t>
            </a:r>
          </a:p>
          <a:p>
            <a:r>
              <a:rPr lang="en-US" sz="1200" dirty="0">
                <a:solidFill>
                  <a:srgbClr val="20241F"/>
                </a:solidFill>
                <a:latin typeface="Calibri"/>
                <a:cs typeface="Calibri"/>
              </a:rPr>
              <a:t>Ludlow, R. and Panton, F. (1992) </a:t>
            </a:r>
            <a:r>
              <a:rPr lang="en-US" sz="1200" i="1" dirty="0">
                <a:solidFill>
                  <a:srgbClr val="20241F"/>
                </a:solidFill>
                <a:latin typeface="Calibri"/>
                <a:cs typeface="Calibri"/>
              </a:rPr>
              <a:t>The Essence of Effective Communication</a:t>
            </a:r>
            <a:r>
              <a:rPr lang="en-US" sz="1200" dirty="0">
                <a:solidFill>
                  <a:srgbClr val="20241F"/>
                </a:solidFill>
                <a:latin typeface="Calibri"/>
                <a:cs typeface="Calibri"/>
              </a:rPr>
              <a:t>. New York: Prentice Hall.
</a:t>
            </a:r>
          </a:p>
          <a:p>
            <a:r>
              <a:rPr lang="en-US" sz="1200" dirty="0">
                <a:solidFill>
                  <a:srgbClr val="20241F"/>
                </a:solidFill>
                <a:latin typeface="Calibri"/>
                <a:cs typeface="Calibri"/>
              </a:rPr>
              <a:t>Schramm, W. (1954) ‘How Communication Works’, in Schramm, W. (ed.) </a:t>
            </a:r>
            <a:r>
              <a:rPr lang="en-US" sz="1200" i="1" dirty="0">
                <a:solidFill>
                  <a:srgbClr val="20241F"/>
                </a:solidFill>
                <a:latin typeface="Calibri"/>
                <a:cs typeface="Calibri"/>
              </a:rPr>
              <a:t>The Process and Effects of Mass Communication</a:t>
            </a:r>
            <a:r>
              <a:rPr lang="en-US" sz="1200" dirty="0">
                <a:solidFill>
                  <a:srgbClr val="20241F"/>
                </a:solidFill>
                <a:latin typeface="Calibri"/>
                <a:cs typeface="Calibri"/>
              </a:rPr>
              <a:t>. Urbana: University of Illinois Press, pp. 3–26.
</a:t>
            </a:r>
          </a:p>
          <a:p>
            <a:r>
              <a:rPr lang="en-US" sz="1200" dirty="0">
                <a:solidFill>
                  <a:srgbClr val="20241F"/>
                </a:solidFill>
                <a:latin typeface="Calibri"/>
                <a:cs typeface="Calibri"/>
              </a:rPr>
              <a:t>Shannon, C.E. and Weaver, W. (1949) </a:t>
            </a:r>
            <a:r>
              <a:rPr lang="en-US" sz="1200" i="1" dirty="0">
                <a:solidFill>
                  <a:srgbClr val="20241F"/>
                </a:solidFill>
                <a:latin typeface="Calibri"/>
                <a:cs typeface="Calibri"/>
              </a:rPr>
              <a:t>The Mathematical Theory of Communication</a:t>
            </a:r>
            <a:r>
              <a:rPr lang="en-US" sz="1200" dirty="0">
                <a:solidFill>
                  <a:srgbClr val="20241F"/>
                </a:solidFill>
                <a:latin typeface="Calibri"/>
                <a:cs typeface="Calibri"/>
              </a:rPr>
              <a:t>. Urbana: University of Illinois Press.
</a:t>
            </a:r>
          </a:p>
          <a:p>
            <a:r>
              <a:rPr lang="en-US" sz="1200" dirty="0">
                <a:solidFill>
                  <a:srgbClr val="20241F"/>
                </a:solidFill>
                <a:latin typeface="Calibri"/>
                <a:cs typeface="Calibri"/>
              </a:rPr>
              <a:t>Stanton, N. (2009) </a:t>
            </a:r>
            <a:r>
              <a:rPr lang="en-US" sz="1200" i="1" dirty="0">
                <a:solidFill>
                  <a:srgbClr val="20241F"/>
                </a:solidFill>
                <a:latin typeface="Calibri"/>
                <a:cs typeface="Calibri"/>
              </a:rPr>
              <a:t>Mastering Communication</a:t>
            </a:r>
            <a:r>
              <a:rPr lang="en-US" sz="1200" dirty="0">
                <a:solidFill>
                  <a:srgbClr val="20241F"/>
                </a:solidFill>
                <a:latin typeface="Calibri"/>
                <a:cs typeface="Calibri"/>
              </a:rPr>
              <a:t>. 5th edn. Basingstoke: Palgrave Macmillan.</a:t>
            </a:r>
          </a:p>
        </p:txBody>
      </p:sp>
    </p:spTree>
    <p:extLst>
      <p:ext uri="{BB962C8B-B14F-4D97-AF65-F5344CB8AC3E}">
        <p14:creationId xmlns:p14="http://schemas.microsoft.com/office/powerpoint/2010/main" val="9226206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B2225A51-9B82-974A-AFF4-65CEB4CA66B6}">
  <we:reference id="WA200008399" version="1.0.0.5" store="Omex" storeType="OMEX"/>
  <we:alternateReferences>
    <we:reference id="WA200008399" version="1.0.0.5" store="WA200008399" storeType="OMEX"/>
  </we:alternateReferences>
  <we:properties/>
  <we:bindings/>
  <we:snapshot xmlns:r="http://schemas.openxmlformats.org/officeDocument/2006/relationships"/>
</we:webextension>
</file>

<file path=docMetadata/LabelInfo.xml><?xml version="1.0" encoding="utf-8"?>
<clbl:labelList xmlns:clbl="http://schemas.microsoft.com/office/2020/mipLabelMetadata">
  <clbl:label id="{defa4170-0d19-0005-0004-bc88714345d2}" enabled="1" method="Standard" siteId="{6e3b16ca-426c-4cd5-85a6-83cb2c321e92}" contentBits="0" removed="0"/>
</clbl:labelList>
</file>

<file path=docProps/app.xml><?xml version="1.0" encoding="utf-8"?>
<Properties xmlns="http://schemas.openxmlformats.org/officeDocument/2006/extended-properties" xmlns:vt="http://schemas.openxmlformats.org/officeDocument/2006/docPropsVTypes">
  <TotalTime>593</TotalTime>
  <Words>1584</Words>
  <Application>Microsoft Macintosh PowerPoint</Application>
  <PresentationFormat>Widescreen</PresentationFormat>
  <Paragraphs>102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Lloyd Beharry</dc:creator>
  <cp:keywords/>
  <dc:description/>
  <cp:lastModifiedBy>MAKSYMOWICZ, Przemyslaw</cp:lastModifiedBy>
  <cp:revision>31</cp:revision>
  <dcterms:created xsi:type="dcterms:W3CDTF">2025-03-30T08:53:31Z</dcterms:created>
  <dcterms:modified xsi:type="dcterms:W3CDTF">2026-08-09T19:49:22Z</dcterms:modified>
  <cp:category/>
</cp:coreProperties>
</file>