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51206400" cy="32004000"/>
  <p:notesSz cx="32918400" cy="51206400"/>
  <p:defaultTextStyle>
    <a:defPPr>
      <a:defRPr lang="en-US"/>
    </a:defPPr>
    <a:lvl1pPr algn="l" rtl="0" eaLnBrk="0" fontAlgn="base" hangingPunct="0">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5pPr>
    <a:lvl6pPr marL="22860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6pPr>
    <a:lvl7pPr marL="27432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7pPr>
    <a:lvl8pPr marL="32004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8pPr>
    <a:lvl9pPr marL="36576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697">
          <p15:clr>
            <a:srgbClr val="A4A3A4"/>
          </p15:clr>
        </p15:guide>
        <p15:guide id="2" orient="horz" pos="19087">
          <p15:clr>
            <a:srgbClr val="A4A3A4"/>
          </p15:clr>
        </p15:guide>
        <p15:guide id="3" orient="horz" pos="3625">
          <p15:clr>
            <a:srgbClr val="A4A3A4"/>
          </p15:clr>
        </p15:guide>
        <p15:guide id="4" orient="horz" pos="2070">
          <p15:clr>
            <a:srgbClr val="A4A3A4"/>
          </p15:clr>
        </p15:guide>
        <p15:guide id="5" pos="7439">
          <p15:clr>
            <a:srgbClr val="A4A3A4"/>
          </p15:clr>
        </p15:guide>
        <p15:guide id="6" pos="8412">
          <p15:clr>
            <a:srgbClr val="A4A3A4"/>
          </p15:clr>
        </p15:guide>
        <p15:guide id="7" pos="15311">
          <p15:clr>
            <a:srgbClr val="A4A3A4"/>
          </p15:clr>
        </p15:guide>
        <p15:guide id="8" pos="24535">
          <p15:clr>
            <a:srgbClr val="A4A3A4"/>
          </p15:clr>
        </p15:guide>
        <p15:guide id="9" pos="1150">
          <p15:clr>
            <a:srgbClr val="A4A3A4"/>
          </p15:clr>
        </p15:guide>
        <p15:guide id="10" pos="16330">
          <p15:clr>
            <a:srgbClr val="A4A3A4"/>
          </p15:clr>
        </p15:guide>
        <p15:guide id="11" pos="23563">
          <p15:clr>
            <a:srgbClr val="A4A3A4"/>
          </p15:clr>
        </p15:guide>
        <p15:guide id="12" pos="3087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1"/>
    <a:srgbClr val="FFFF66"/>
    <a:srgbClr val="191919"/>
    <a:srgbClr val="FFF3F3"/>
    <a:srgbClr val="800040"/>
    <a:srgbClr val="004080"/>
    <a:srgbClr val="FF6FC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 d="100"/>
          <a:sy n="13" d="100"/>
        </p:scale>
        <p:origin x="1164" y="64"/>
      </p:cViewPr>
      <p:guideLst>
        <p:guide orient="horz" pos="697"/>
        <p:guide orient="horz" pos="19087"/>
        <p:guide orient="horz" pos="3625"/>
        <p:guide orient="horz" pos="2070"/>
        <p:guide pos="7439"/>
        <p:guide pos="8412"/>
        <p:guide pos="15311"/>
        <p:guide pos="24535"/>
        <p:guide pos="1150"/>
        <p:guide pos="16330"/>
        <p:guide pos="23563"/>
        <p:guide pos="30871"/>
      </p:guideLst>
    </p:cSldViewPr>
  </p:slideViewPr>
  <p:outlineViewPr>
    <p:cViewPr>
      <p:scale>
        <a:sx n="33" d="100"/>
        <a:sy n="33" d="100"/>
      </p:scale>
      <p:origin x="0" y="0"/>
    </p:cViewPr>
  </p:outlin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3437C5A-6BF2-48A0-A528-9C5817BDA6FC}"/>
              </a:ext>
            </a:extLst>
          </p:cNvPr>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8F53B417-5955-4698-8B6E-85F30AD9960B}"/>
              </a:ext>
            </a:extLst>
          </p:cNvPr>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panose="020F0502020204030204" pitchFamily="34" charset="0"/>
              </a:defRPr>
            </a:lvl1pPr>
          </a:lstStyle>
          <a:p>
            <a:pPr>
              <a:defRPr/>
            </a:pPr>
            <a:fld id="{4558A4F7-A891-42EC-B826-666F171EC903}" type="datetime1">
              <a:rPr lang="en-US"/>
              <a:pPr>
                <a:defRPr/>
              </a:pPr>
              <a:t>5/9/2019</a:t>
            </a:fld>
            <a:endParaRPr lang="en-US"/>
          </a:p>
        </p:txBody>
      </p:sp>
      <p:sp>
        <p:nvSpPr>
          <p:cNvPr id="4" name="Slide Image Placeholder 3">
            <a:extLst>
              <a:ext uri="{FF2B5EF4-FFF2-40B4-BE49-F238E27FC236}">
                <a16:creationId xmlns:a16="http://schemas.microsoft.com/office/drawing/2014/main" id="{264B8237-86DE-44D1-B270-0034D614AC8F}"/>
              </a:ext>
            </a:extLst>
          </p:cNvPr>
          <p:cNvSpPr>
            <a:spLocks noGrp="1" noRot="1" noChangeAspect="1"/>
          </p:cNvSpPr>
          <p:nvPr>
            <p:ph type="sldImg" idx="2"/>
          </p:nvPr>
        </p:nvSpPr>
        <p:spPr>
          <a:xfrm>
            <a:off x="1098550" y="3840163"/>
            <a:ext cx="307213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id="{FF453EC3-22C1-4ECC-86A9-46884FD95A31}"/>
              </a:ext>
            </a:extLst>
          </p:cNvPr>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6048F27F-E35C-43BE-A4B2-0C9535C0104F}"/>
              </a:ext>
            </a:extLst>
          </p:cNvPr>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F68E7A4A-6B79-4E09-AAB6-2ED93D7FD998}"/>
              </a:ext>
            </a:extLst>
          </p:cNvPr>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EBE5E673-2C66-4F23-9C89-783E9E90AB0D}"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pitchFamily="-111" charset="-128"/>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E7646D2C-A5B1-4FC9-9316-6CC4736B37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77A4D598-F726-4528-BDD6-49ED2134B1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z="9600">
                <a:solidFill>
                  <a:srgbClr val="000000"/>
                </a:solidFill>
              </a:rPr>
              <a:t>Copyright Colin Purrington (</a:t>
            </a:r>
            <a:r>
              <a:rPr lang="en-US" altLang="en-US" sz="9600">
                <a:solidFill>
                  <a:srgbClr val="000000"/>
                </a:solidFill>
                <a:latin typeface="Times New Roman" panose="02020603050405020304" pitchFamily="18" charset="0"/>
                <a:cs typeface="Calibri" panose="020F0502020204030204" pitchFamily="34" charset="0"/>
              </a:rPr>
              <a:t>http://colinpurrington.com/tips/academic/posterdesign).</a:t>
            </a:r>
            <a:endParaRPr lang="en-US" altLang="en-US" sz="9600">
              <a:solidFill>
                <a:srgbClr val="000000"/>
              </a:solidFill>
            </a:endParaRPr>
          </a:p>
        </p:txBody>
      </p:sp>
      <p:sp>
        <p:nvSpPr>
          <p:cNvPr id="4100" name="Slide Number Placeholder 3">
            <a:extLst>
              <a:ext uri="{FF2B5EF4-FFF2-40B4-BE49-F238E27FC236}">
                <a16:creationId xmlns:a16="http://schemas.microsoft.com/office/drawing/2014/main" id="{274FB238-5663-4DFC-862D-FA83AB3E1E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495D4F4C-E299-4F0E-8A78-0EE2B9EDAFEA}" type="slidenum">
              <a:rPr lang="en-US" altLang="en-US" smtClean="0"/>
              <a:pPr>
                <a:spcBef>
                  <a:spcPct val="0"/>
                </a:spcBef>
              </a:pPr>
              <a:t>1</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40164" y="9942601"/>
            <a:ext cx="43526075" cy="6858882"/>
          </a:xfrm>
        </p:spPr>
        <p:txBody>
          <a:bodyPr/>
          <a:lstStyle/>
          <a:p>
            <a:r>
              <a:rPr lang="en-US"/>
              <a:t>Click to edit Master title style</a:t>
            </a:r>
          </a:p>
        </p:txBody>
      </p:sp>
      <p:sp>
        <p:nvSpPr>
          <p:cNvPr id="3" name="Subtitle 2"/>
          <p:cNvSpPr>
            <a:spLocks noGrp="1"/>
          </p:cNvSpPr>
          <p:nvPr>
            <p:ph type="subTitle" idx="1"/>
          </p:nvPr>
        </p:nvSpPr>
        <p:spPr>
          <a:xfrm>
            <a:off x="7680325" y="18134983"/>
            <a:ext cx="35845750" cy="818003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C22742C9-4687-4449-BA5A-9F24DEAD704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E4815201-1A3C-4FA0-811A-40D215D5B53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22675B55-B0C5-46B4-A594-DD0258EFFCEB}"/>
              </a:ext>
            </a:extLst>
          </p:cNvPr>
          <p:cNvSpPr>
            <a:spLocks noGrp="1" noChangeArrowheads="1"/>
          </p:cNvSpPr>
          <p:nvPr>
            <p:ph type="sldNum" sz="quarter" idx="12"/>
          </p:nvPr>
        </p:nvSpPr>
        <p:spPr>
          <a:ln/>
        </p:spPr>
        <p:txBody>
          <a:bodyPr/>
          <a:lstStyle>
            <a:lvl1pPr>
              <a:defRPr/>
            </a:lvl1pPr>
          </a:lstStyle>
          <a:p>
            <a:pPr>
              <a:defRPr/>
            </a:pPr>
            <a:fld id="{4E514A5B-16F8-4AA3-BC45-29A31F59DB11}" type="slidenum">
              <a:rPr lang="en-US"/>
              <a:pPr>
                <a:defRPr/>
              </a:pPr>
              <a:t>‹#›</a:t>
            </a:fld>
            <a:endParaRPr lang="en-US"/>
          </a:p>
        </p:txBody>
      </p:sp>
    </p:spTree>
    <p:extLst>
      <p:ext uri="{BB962C8B-B14F-4D97-AF65-F5344CB8AC3E}">
        <p14:creationId xmlns:p14="http://schemas.microsoft.com/office/powerpoint/2010/main" val="469359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D29B083-27FE-4E0B-884A-5F1964BF463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210E484F-C63D-4CF2-89FB-45D81E77A6B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25F23AE-6FF5-4C82-8CEB-7C3D06D998F5}"/>
              </a:ext>
            </a:extLst>
          </p:cNvPr>
          <p:cNvSpPr>
            <a:spLocks noGrp="1" noChangeArrowheads="1"/>
          </p:cNvSpPr>
          <p:nvPr>
            <p:ph type="sldNum" sz="quarter" idx="12"/>
          </p:nvPr>
        </p:nvSpPr>
        <p:spPr>
          <a:ln/>
        </p:spPr>
        <p:txBody>
          <a:bodyPr/>
          <a:lstStyle>
            <a:lvl1pPr>
              <a:defRPr/>
            </a:lvl1pPr>
          </a:lstStyle>
          <a:p>
            <a:pPr>
              <a:defRPr/>
            </a:pPr>
            <a:fld id="{8E41A34E-4CC2-4CDE-B641-D79E29E3A223}" type="slidenum">
              <a:rPr lang="en-US"/>
              <a:pPr>
                <a:defRPr/>
              </a:pPr>
              <a:t>‹#›</a:t>
            </a:fld>
            <a:endParaRPr lang="en-US"/>
          </a:p>
        </p:txBody>
      </p:sp>
    </p:spTree>
    <p:extLst>
      <p:ext uri="{BB962C8B-B14F-4D97-AF65-F5344CB8AC3E}">
        <p14:creationId xmlns:p14="http://schemas.microsoft.com/office/powerpoint/2010/main" val="2844455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1" y="20565843"/>
            <a:ext cx="43526075" cy="635573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1" y="13564968"/>
            <a:ext cx="43526075" cy="70008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2593645E-2ECA-4AA5-94A6-6F0DCE549357}"/>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9F990E87-D7A6-4431-91FF-EA732E6E08D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D228802E-1EEF-4CC7-9BCD-577ECB9539A9}"/>
              </a:ext>
            </a:extLst>
          </p:cNvPr>
          <p:cNvSpPr>
            <a:spLocks noGrp="1" noChangeArrowheads="1"/>
          </p:cNvSpPr>
          <p:nvPr>
            <p:ph type="sldNum" sz="quarter" idx="12"/>
          </p:nvPr>
        </p:nvSpPr>
        <p:spPr>
          <a:ln/>
        </p:spPr>
        <p:txBody>
          <a:bodyPr/>
          <a:lstStyle>
            <a:lvl1pPr>
              <a:defRPr/>
            </a:lvl1pPr>
          </a:lstStyle>
          <a:p>
            <a:pPr>
              <a:defRPr/>
            </a:pPr>
            <a:fld id="{44354F4B-5C82-4B6B-A5DC-40E79D14012B}" type="slidenum">
              <a:rPr lang="en-US"/>
              <a:pPr>
                <a:defRPr/>
              </a:pPr>
              <a:t>‹#›</a:t>
            </a:fld>
            <a:endParaRPr lang="en-US"/>
          </a:p>
        </p:txBody>
      </p:sp>
    </p:spTree>
    <p:extLst>
      <p:ext uri="{BB962C8B-B14F-4D97-AF65-F5344CB8AC3E}">
        <p14:creationId xmlns:p14="http://schemas.microsoft.com/office/powerpoint/2010/main" val="3293824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40164" y="9246527"/>
            <a:ext cx="21686837" cy="192014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246527"/>
            <a:ext cx="21686838" cy="192014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21008966-52B6-4CF0-8F57-D015D658125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05642B34-171F-4B46-BCE7-85C2827B0F9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0C760F7B-0142-4B5B-9599-8BBBBCE24F82}"/>
              </a:ext>
            </a:extLst>
          </p:cNvPr>
          <p:cNvSpPr>
            <a:spLocks noGrp="1" noChangeArrowheads="1"/>
          </p:cNvSpPr>
          <p:nvPr>
            <p:ph type="sldNum" sz="quarter" idx="12"/>
          </p:nvPr>
        </p:nvSpPr>
        <p:spPr>
          <a:ln/>
        </p:spPr>
        <p:txBody>
          <a:bodyPr/>
          <a:lstStyle>
            <a:lvl1pPr>
              <a:defRPr/>
            </a:lvl1pPr>
          </a:lstStyle>
          <a:p>
            <a:pPr>
              <a:defRPr/>
            </a:pPr>
            <a:fld id="{60D59FC7-C6E9-429E-9463-9B470864CA9E}" type="slidenum">
              <a:rPr lang="en-US"/>
              <a:pPr>
                <a:defRPr/>
              </a:pPr>
              <a:t>‹#›</a:t>
            </a:fld>
            <a:endParaRPr lang="en-US"/>
          </a:p>
        </p:txBody>
      </p:sp>
    </p:spTree>
    <p:extLst>
      <p:ext uri="{BB962C8B-B14F-4D97-AF65-F5344CB8AC3E}">
        <p14:creationId xmlns:p14="http://schemas.microsoft.com/office/powerpoint/2010/main" val="66150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9" y="1281024"/>
            <a:ext cx="46085125" cy="5334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164476"/>
            <a:ext cx="22625050" cy="298494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149417"/>
            <a:ext cx="22625050" cy="1843903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164476"/>
            <a:ext cx="22632988" cy="298494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149417"/>
            <a:ext cx="22632988" cy="1843903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42CB28A3-23E9-43D4-A694-0933C5D2BAD7}"/>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3F383130-AEA7-433B-A287-B269A3C7963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2743BB62-D673-4F4E-988E-53E5235A8CC1}"/>
              </a:ext>
            </a:extLst>
          </p:cNvPr>
          <p:cNvSpPr>
            <a:spLocks noGrp="1" noChangeArrowheads="1"/>
          </p:cNvSpPr>
          <p:nvPr>
            <p:ph type="sldNum" sz="quarter" idx="12"/>
          </p:nvPr>
        </p:nvSpPr>
        <p:spPr>
          <a:ln/>
        </p:spPr>
        <p:txBody>
          <a:bodyPr/>
          <a:lstStyle>
            <a:lvl1pPr>
              <a:defRPr/>
            </a:lvl1pPr>
          </a:lstStyle>
          <a:p>
            <a:pPr>
              <a:defRPr/>
            </a:pPr>
            <a:fld id="{948BEEC7-84DB-42D0-B8F1-9F67B9B37C7D}" type="slidenum">
              <a:rPr lang="en-US"/>
              <a:pPr>
                <a:defRPr/>
              </a:pPr>
              <a:t>‹#›</a:t>
            </a:fld>
            <a:endParaRPr lang="en-US"/>
          </a:p>
        </p:txBody>
      </p:sp>
    </p:spTree>
    <p:extLst>
      <p:ext uri="{BB962C8B-B14F-4D97-AF65-F5344CB8AC3E}">
        <p14:creationId xmlns:p14="http://schemas.microsoft.com/office/powerpoint/2010/main" val="377493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D629E36F-0B62-4CC0-A0E7-BA89FA015D7B}"/>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0194E941-4C0D-44A2-BB2D-944D70EE6ED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47608B4F-B21E-4EF2-A222-56FF02C10363}"/>
              </a:ext>
            </a:extLst>
          </p:cNvPr>
          <p:cNvSpPr>
            <a:spLocks noGrp="1" noChangeArrowheads="1"/>
          </p:cNvSpPr>
          <p:nvPr>
            <p:ph type="sldNum" sz="quarter" idx="12"/>
          </p:nvPr>
        </p:nvSpPr>
        <p:spPr>
          <a:ln/>
        </p:spPr>
        <p:txBody>
          <a:bodyPr/>
          <a:lstStyle>
            <a:lvl1pPr>
              <a:defRPr/>
            </a:lvl1pPr>
          </a:lstStyle>
          <a:p>
            <a:pPr>
              <a:defRPr/>
            </a:pPr>
            <a:fld id="{45CDDBD4-E03C-4400-91A5-391E512C408A}" type="slidenum">
              <a:rPr lang="en-US"/>
              <a:pPr>
                <a:defRPr/>
              </a:pPr>
              <a:t>‹#›</a:t>
            </a:fld>
            <a:endParaRPr lang="en-US"/>
          </a:p>
        </p:txBody>
      </p:sp>
    </p:spTree>
    <p:extLst>
      <p:ext uri="{BB962C8B-B14F-4D97-AF65-F5344CB8AC3E}">
        <p14:creationId xmlns:p14="http://schemas.microsoft.com/office/powerpoint/2010/main" val="1230001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F7A437A1-3C5C-4F5F-B572-066A18A77406}"/>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8FC221B4-660C-4915-9C86-EE3961F7224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A664AEA3-5B47-4F4F-99E5-F6B53529F2E3}"/>
              </a:ext>
            </a:extLst>
          </p:cNvPr>
          <p:cNvSpPr>
            <a:spLocks noGrp="1" noChangeArrowheads="1"/>
          </p:cNvSpPr>
          <p:nvPr>
            <p:ph type="sldNum" sz="quarter" idx="12"/>
          </p:nvPr>
        </p:nvSpPr>
        <p:spPr>
          <a:ln/>
        </p:spPr>
        <p:txBody>
          <a:bodyPr/>
          <a:lstStyle>
            <a:lvl1pPr>
              <a:defRPr/>
            </a:lvl1pPr>
          </a:lstStyle>
          <a:p>
            <a:pPr>
              <a:defRPr/>
            </a:pPr>
            <a:fld id="{C0A22E34-951D-4D10-95AC-91D92EC9A51B}" type="slidenum">
              <a:rPr lang="en-US"/>
              <a:pPr>
                <a:defRPr/>
              </a:pPr>
              <a:t>‹#›</a:t>
            </a:fld>
            <a:endParaRPr lang="en-US"/>
          </a:p>
        </p:txBody>
      </p:sp>
    </p:spTree>
    <p:extLst>
      <p:ext uri="{BB962C8B-B14F-4D97-AF65-F5344CB8AC3E}">
        <p14:creationId xmlns:p14="http://schemas.microsoft.com/office/powerpoint/2010/main" val="2282582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274851"/>
            <a:ext cx="16846550" cy="5421974"/>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274851"/>
            <a:ext cx="28625800" cy="27313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696825"/>
            <a:ext cx="16846550" cy="218916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EA7DA15-3A1A-4427-958A-2E436E369AE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8517E848-0776-492B-ADE1-08442C15D81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3487E068-8FD0-4B5D-90D0-00678E1C1023}"/>
              </a:ext>
            </a:extLst>
          </p:cNvPr>
          <p:cNvSpPr>
            <a:spLocks noGrp="1" noChangeArrowheads="1"/>
          </p:cNvSpPr>
          <p:nvPr>
            <p:ph type="sldNum" sz="quarter" idx="12"/>
          </p:nvPr>
        </p:nvSpPr>
        <p:spPr>
          <a:ln/>
        </p:spPr>
        <p:txBody>
          <a:bodyPr/>
          <a:lstStyle>
            <a:lvl1pPr>
              <a:defRPr/>
            </a:lvl1pPr>
          </a:lstStyle>
          <a:p>
            <a:pPr>
              <a:defRPr/>
            </a:pPr>
            <a:fld id="{5B196645-2B0D-4F5C-B89F-84C196232FC1}" type="slidenum">
              <a:rPr lang="en-US"/>
              <a:pPr>
                <a:defRPr/>
              </a:pPr>
              <a:t>‹#›</a:t>
            </a:fld>
            <a:endParaRPr lang="en-US"/>
          </a:p>
        </p:txBody>
      </p:sp>
    </p:spTree>
    <p:extLst>
      <p:ext uri="{BB962C8B-B14F-4D97-AF65-F5344CB8AC3E}">
        <p14:creationId xmlns:p14="http://schemas.microsoft.com/office/powerpoint/2010/main" val="944437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6" y="22402492"/>
            <a:ext cx="30724475" cy="2645392"/>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6" y="2859927"/>
            <a:ext cx="30724475" cy="1920147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6" y="25047885"/>
            <a:ext cx="30724475" cy="375509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4E69A5D1-DA19-4AB7-9BFD-4178D54A12F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E571F2E5-5FDA-4C0F-8628-BE1FD02DDB4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02806ED2-DF51-4603-9ABE-8F4105467E2D}"/>
              </a:ext>
            </a:extLst>
          </p:cNvPr>
          <p:cNvSpPr>
            <a:spLocks noGrp="1" noChangeArrowheads="1"/>
          </p:cNvSpPr>
          <p:nvPr>
            <p:ph type="sldNum" sz="quarter" idx="12"/>
          </p:nvPr>
        </p:nvSpPr>
        <p:spPr>
          <a:ln/>
        </p:spPr>
        <p:txBody>
          <a:bodyPr/>
          <a:lstStyle>
            <a:lvl1pPr>
              <a:defRPr/>
            </a:lvl1pPr>
          </a:lstStyle>
          <a:p>
            <a:pPr>
              <a:defRPr/>
            </a:pPr>
            <a:fld id="{0800B8D5-7E67-43C3-B396-FE0A36C6D40A}" type="slidenum">
              <a:rPr lang="en-US"/>
              <a:pPr>
                <a:defRPr/>
              </a:pPr>
              <a:t>‹#›</a:t>
            </a:fld>
            <a:endParaRPr lang="en-US"/>
          </a:p>
        </p:txBody>
      </p:sp>
    </p:spTree>
    <p:extLst>
      <p:ext uri="{BB962C8B-B14F-4D97-AF65-F5344CB8AC3E}">
        <p14:creationId xmlns:p14="http://schemas.microsoft.com/office/powerpoint/2010/main" val="618445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51D434AA-0E47-42F9-8245-80F84BF9633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EFDE7285-B6FD-4DB4-805F-5E59BE345EE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B92EF3D-D5A8-457D-8119-45268CEE29A8}"/>
              </a:ext>
            </a:extLst>
          </p:cNvPr>
          <p:cNvSpPr>
            <a:spLocks noGrp="1" noChangeArrowheads="1"/>
          </p:cNvSpPr>
          <p:nvPr>
            <p:ph type="sldNum" sz="quarter" idx="12"/>
          </p:nvPr>
        </p:nvSpPr>
        <p:spPr>
          <a:ln/>
        </p:spPr>
        <p:txBody>
          <a:bodyPr/>
          <a:lstStyle>
            <a:lvl1pPr>
              <a:defRPr/>
            </a:lvl1pPr>
          </a:lstStyle>
          <a:p>
            <a:pPr>
              <a:defRPr/>
            </a:pPr>
            <a:fld id="{14275704-3B30-4317-A8B3-18EFAC4DCBBC}" type="slidenum">
              <a:rPr lang="en-US"/>
              <a:pPr>
                <a:defRPr/>
              </a:pPr>
              <a:t>‹#›</a:t>
            </a:fld>
            <a:endParaRPr lang="en-US"/>
          </a:p>
        </p:txBody>
      </p:sp>
    </p:spTree>
    <p:extLst>
      <p:ext uri="{BB962C8B-B14F-4D97-AF65-F5344CB8AC3E}">
        <p14:creationId xmlns:p14="http://schemas.microsoft.com/office/powerpoint/2010/main" val="2771541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485514" y="2844492"/>
            <a:ext cx="10880725" cy="2560350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40163" y="2844492"/>
            <a:ext cx="32492950" cy="2560350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89F3A662-890F-4192-B608-E5A6004292F6}"/>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16A610D-7E7E-4863-BD38-98D059366AA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305A29D4-3423-40D8-A577-87074DB5AEB3}"/>
              </a:ext>
            </a:extLst>
          </p:cNvPr>
          <p:cNvSpPr>
            <a:spLocks noGrp="1" noChangeArrowheads="1"/>
          </p:cNvSpPr>
          <p:nvPr>
            <p:ph type="sldNum" sz="quarter" idx="12"/>
          </p:nvPr>
        </p:nvSpPr>
        <p:spPr>
          <a:ln/>
        </p:spPr>
        <p:txBody>
          <a:bodyPr/>
          <a:lstStyle>
            <a:lvl1pPr>
              <a:defRPr/>
            </a:lvl1pPr>
          </a:lstStyle>
          <a:p>
            <a:pPr>
              <a:defRPr/>
            </a:pPr>
            <a:fld id="{35B6DB52-655B-4B82-ACA2-DBB3CEE892A5}" type="slidenum">
              <a:rPr lang="en-US"/>
              <a:pPr>
                <a:defRPr/>
              </a:pPr>
              <a:t>‹#›</a:t>
            </a:fld>
            <a:endParaRPr lang="en-US"/>
          </a:p>
        </p:txBody>
      </p:sp>
    </p:spTree>
    <p:extLst>
      <p:ext uri="{BB962C8B-B14F-4D97-AF65-F5344CB8AC3E}">
        <p14:creationId xmlns:p14="http://schemas.microsoft.com/office/powerpoint/2010/main" val="419096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BA590381-1646-4A9D-8CC3-F6B15916CE85}"/>
              </a:ext>
            </a:extLst>
          </p:cNvPr>
          <p:cNvSpPr>
            <a:spLocks noGrp="1" noChangeArrowheads="1"/>
          </p:cNvSpPr>
          <p:nvPr>
            <p:ph type="title"/>
          </p:nvPr>
        </p:nvSpPr>
        <p:spPr bwMode="auto">
          <a:xfrm>
            <a:off x="3840163" y="2844800"/>
            <a:ext cx="43526075"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07557" tIns="203779" rIns="407557" bIns="203779"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2CE4F213-3672-48CB-905D-066028E09204}"/>
              </a:ext>
            </a:extLst>
          </p:cNvPr>
          <p:cNvSpPr>
            <a:spLocks noGrp="1" noChangeArrowheads="1"/>
          </p:cNvSpPr>
          <p:nvPr>
            <p:ph type="body" idx="1"/>
          </p:nvPr>
        </p:nvSpPr>
        <p:spPr bwMode="auto">
          <a:xfrm>
            <a:off x="3840163" y="9247188"/>
            <a:ext cx="43526075" cy="1920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07557" tIns="203779" rIns="407557" bIns="20377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0B74EBDB-4887-4310-8278-CE9B1C0863A7}"/>
              </a:ext>
            </a:extLst>
          </p:cNvPr>
          <p:cNvSpPr>
            <a:spLocks noGrp="1" noChangeArrowheads="1"/>
          </p:cNvSpPr>
          <p:nvPr>
            <p:ph type="dt" sz="half" idx="2"/>
          </p:nvPr>
        </p:nvSpPr>
        <p:spPr bwMode="auto">
          <a:xfrm>
            <a:off x="3840163" y="29159200"/>
            <a:ext cx="10668000" cy="213360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eaLnBrk="1" hangingPunct="1">
              <a:defRPr sz="6200">
                <a:latin typeface="Times New Roman" charset="0"/>
                <a:ea typeface="ＭＳ Ｐゴシック" charset="0"/>
                <a:cs typeface="ＭＳ Ｐゴシック" charset="0"/>
              </a:defRPr>
            </a:lvl1pPr>
          </a:lstStyle>
          <a:p>
            <a:pPr>
              <a:defRPr/>
            </a:pPr>
            <a:endParaRPr lang="en-US"/>
          </a:p>
        </p:txBody>
      </p:sp>
      <p:sp>
        <p:nvSpPr>
          <p:cNvPr id="1029" name="Rectangle 5">
            <a:extLst>
              <a:ext uri="{FF2B5EF4-FFF2-40B4-BE49-F238E27FC236}">
                <a16:creationId xmlns:a16="http://schemas.microsoft.com/office/drawing/2014/main" id="{FBEF3D15-071E-4349-842C-E504BFAA585B}"/>
              </a:ext>
            </a:extLst>
          </p:cNvPr>
          <p:cNvSpPr>
            <a:spLocks noGrp="1" noChangeArrowheads="1"/>
          </p:cNvSpPr>
          <p:nvPr>
            <p:ph type="ftr" sz="quarter" idx="3"/>
          </p:nvPr>
        </p:nvSpPr>
        <p:spPr bwMode="auto">
          <a:xfrm>
            <a:off x="17495838" y="29159200"/>
            <a:ext cx="16214725" cy="213360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lgn="ctr" eaLnBrk="1" hangingPunct="1">
              <a:defRPr sz="6200">
                <a:latin typeface="Times New Roman" charset="0"/>
                <a:ea typeface="ＭＳ Ｐゴシック" charset="0"/>
                <a:cs typeface="ＭＳ Ｐゴシック" charset="0"/>
              </a:defRPr>
            </a:lvl1pPr>
          </a:lstStyle>
          <a:p>
            <a:pPr>
              <a:defRPr/>
            </a:pPr>
            <a:endParaRPr lang="en-US"/>
          </a:p>
        </p:txBody>
      </p:sp>
      <p:sp>
        <p:nvSpPr>
          <p:cNvPr id="1030" name="Rectangle 6">
            <a:extLst>
              <a:ext uri="{FF2B5EF4-FFF2-40B4-BE49-F238E27FC236}">
                <a16:creationId xmlns:a16="http://schemas.microsoft.com/office/drawing/2014/main" id="{388B8882-52B7-42BA-BAF9-4E52CD79D446}"/>
              </a:ext>
            </a:extLst>
          </p:cNvPr>
          <p:cNvSpPr>
            <a:spLocks noGrp="1" noChangeArrowheads="1"/>
          </p:cNvSpPr>
          <p:nvPr>
            <p:ph type="sldNum" sz="quarter" idx="4"/>
          </p:nvPr>
        </p:nvSpPr>
        <p:spPr bwMode="auto">
          <a:xfrm>
            <a:off x="36698238" y="29159200"/>
            <a:ext cx="10668000" cy="213360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lgn="r" eaLnBrk="1" hangingPunct="1">
              <a:defRPr sz="6200">
                <a:latin typeface="Times New Roman" panose="02020603050405020304" pitchFamily="18" charset="0"/>
              </a:defRPr>
            </a:lvl1pPr>
          </a:lstStyle>
          <a:p>
            <a:pPr>
              <a:defRPr/>
            </a:pPr>
            <a:fld id="{953109BD-0986-4897-90D3-12533AA663B7}"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075113" rtl="0" eaLnBrk="0" fontAlgn="base" hangingPunct="0">
        <a:spcBef>
          <a:spcPct val="0"/>
        </a:spcBef>
        <a:spcAft>
          <a:spcPct val="0"/>
        </a:spcAft>
        <a:defRPr sz="19600">
          <a:solidFill>
            <a:schemeClr val="tx2"/>
          </a:solidFill>
          <a:latin typeface="+mj-lt"/>
          <a:ea typeface="MS PGothic" panose="020B0600070205080204" pitchFamily="34" charset="-128"/>
          <a:cs typeface="ＭＳ Ｐゴシック" pitchFamily="-65" charset="-128"/>
        </a:defRPr>
      </a:lvl1pPr>
      <a:lvl2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2pPr>
      <a:lvl3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3pPr>
      <a:lvl4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4pPr>
      <a:lvl5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5pPr>
      <a:lvl6pPr marL="457200" algn="ctr" defTabSz="4075113" rtl="0" fontAlgn="base">
        <a:spcBef>
          <a:spcPct val="0"/>
        </a:spcBef>
        <a:spcAft>
          <a:spcPct val="0"/>
        </a:spcAft>
        <a:defRPr sz="19600">
          <a:solidFill>
            <a:schemeClr val="tx2"/>
          </a:solidFill>
          <a:latin typeface="Times New Roman" pitchFamily="-65" charset="0"/>
        </a:defRPr>
      </a:lvl6pPr>
      <a:lvl7pPr marL="914400" algn="ctr" defTabSz="4075113" rtl="0" fontAlgn="base">
        <a:spcBef>
          <a:spcPct val="0"/>
        </a:spcBef>
        <a:spcAft>
          <a:spcPct val="0"/>
        </a:spcAft>
        <a:defRPr sz="19600">
          <a:solidFill>
            <a:schemeClr val="tx2"/>
          </a:solidFill>
          <a:latin typeface="Times New Roman" pitchFamily="-65" charset="0"/>
        </a:defRPr>
      </a:lvl7pPr>
      <a:lvl8pPr marL="1371600" algn="ctr" defTabSz="4075113" rtl="0" fontAlgn="base">
        <a:spcBef>
          <a:spcPct val="0"/>
        </a:spcBef>
        <a:spcAft>
          <a:spcPct val="0"/>
        </a:spcAft>
        <a:defRPr sz="19600">
          <a:solidFill>
            <a:schemeClr val="tx2"/>
          </a:solidFill>
          <a:latin typeface="Times New Roman" pitchFamily="-65" charset="0"/>
        </a:defRPr>
      </a:lvl8pPr>
      <a:lvl9pPr marL="1828800" algn="ctr" defTabSz="4075113" rtl="0" fontAlgn="base">
        <a:spcBef>
          <a:spcPct val="0"/>
        </a:spcBef>
        <a:spcAft>
          <a:spcPct val="0"/>
        </a:spcAft>
        <a:defRPr sz="19600">
          <a:solidFill>
            <a:schemeClr val="tx2"/>
          </a:solidFill>
          <a:latin typeface="Times New Roman" pitchFamily="-65" charset="0"/>
        </a:defRPr>
      </a:lvl9pPr>
    </p:titleStyle>
    <p:bodyStyle>
      <a:lvl1pPr marL="1528763" indent="-1528763" algn="l" defTabSz="4075113" rtl="0" eaLnBrk="0" fontAlgn="base" hangingPunct="0">
        <a:spcBef>
          <a:spcPct val="20000"/>
        </a:spcBef>
        <a:spcAft>
          <a:spcPct val="0"/>
        </a:spcAft>
        <a:buChar char="•"/>
        <a:defRPr sz="14300">
          <a:solidFill>
            <a:schemeClr val="tx1"/>
          </a:solidFill>
          <a:latin typeface="+mn-lt"/>
          <a:ea typeface="MS PGothic" panose="020B0600070205080204" pitchFamily="34" charset="-128"/>
          <a:cs typeface="ＭＳ Ｐゴシック" pitchFamily="-65" charset="-128"/>
        </a:defRPr>
      </a:lvl1pPr>
      <a:lvl2pPr marL="3311525" indent="-1273175" algn="l" defTabSz="4075113" rtl="0" eaLnBrk="0" fontAlgn="base" hangingPunct="0">
        <a:spcBef>
          <a:spcPct val="20000"/>
        </a:spcBef>
        <a:spcAft>
          <a:spcPct val="0"/>
        </a:spcAft>
        <a:buChar char="–"/>
        <a:defRPr sz="12500">
          <a:solidFill>
            <a:schemeClr val="tx1"/>
          </a:solidFill>
          <a:latin typeface="+mn-lt"/>
          <a:ea typeface="MS PGothic" panose="020B0600070205080204" pitchFamily="34" charset="-128"/>
        </a:defRPr>
      </a:lvl2pPr>
      <a:lvl3pPr marL="5094288" indent="-1019175" algn="l" defTabSz="4075113" rtl="0" eaLnBrk="0" fontAlgn="base" hangingPunct="0">
        <a:spcBef>
          <a:spcPct val="20000"/>
        </a:spcBef>
        <a:spcAft>
          <a:spcPct val="0"/>
        </a:spcAft>
        <a:buChar char="•"/>
        <a:defRPr sz="10700">
          <a:solidFill>
            <a:schemeClr val="tx1"/>
          </a:solidFill>
          <a:latin typeface="+mn-lt"/>
          <a:ea typeface="MS PGothic" panose="020B0600070205080204" pitchFamily="34" charset="-128"/>
        </a:defRPr>
      </a:lvl3pPr>
      <a:lvl4pPr marL="7132638" indent="-1019175" algn="l" defTabSz="4075113" rtl="0" eaLnBrk="0" fontAlgn="base" hangingPunct="0">
        <a:spcBef>
          <a:spcPct val="20000"/>
        </a:spcBef>
        <a:spcAft>
          <a:spcPct val="0"/>
        </a:spcAft>
        <a:buChar char="–"/>
        <a:defRPr sz="8900">
          <a:solidFill>
            <a:schemeClr val="tx1"/>
          </a:solidFill>
          <a:latin typeface="+mn-lt"/>
          <a:ea typeface="MS PGothic" panose="020B0600070205080204" pitchFamily="34" charset="-128"/>
        </a:defRPr>
      </a:lvl4pPr>
      <a:lvl5pPr marL="9169400" indent="-1017588" algn="l" defTabSz="4075113" rtl="0" eaLnBrk="0" fontAlgn="base" hangingPunct="0">
        <a:spcBef>
          <a:spcPct val="20000"/>
        </a:spcBef>
        <a:spcAft>
          <a:spcPct val="0"/>
        </a:spcAft>
        <a:buChar char="»"/>
        <a:defRPr sz="8900">
          <a:solidFill>
            <a:schemeClr val="tx1"/>
          </a:solidFill>
          <a:latin typeface="+mn-lt"/>
          <a:ea typeface="MS PGothic" panose="020B0600070205080204" pitchFamily="34" charset="-128"/>
        </a:defRPr>
      </a:lvl5pPr>
      <a:lvl6pPr marL="9626600" indent="-1017588" algn="l" defTabSz="4075113" rtl="0" fontAlgn="base">
        <a:spcBef>
          <a:spcPct val="20000"/>
        </a:spcBef>
        <a:spcAft>
          <a:spcPct val="0"/>
        </a:spcAft>
        <a:buChar char="»"/>
        <a:defRPr sz="8900">
          <a:solidFill>
            <a:schemeClr val="tx1"/>
          </a:solidFill>
          <a:latin typeface="+mn-lt"/>
          <a:ea typeface="ＭＳ Ｐゴシック" pitchFamily="-65" charset="-128"/>
        </a:defRPr>
      </a:lvl6pPr>
      <a:lvl7pPr marL="10083800" indent="-1017588" algn="l" defTabSz="4075113" rtl="0" fontAlgn="base">
        <a:spcBef>
          <a:spcPct val="20000"/>
        </a:spcBef>
        <a:spcAft>
          <a:spcPct val="0"/>
        </a:spcAft>
        <a:buChar char="»"/>
        <a:defRPr sz="8900">
          <a:solidFill>
            <a:schemeClr val="tx1"/>
          </a:solidFill>
          <a:latin typeface="+mn-lt"/>
          <a:ea typeface="ＭＳ Ｐゴシック" pitchFamily="-65" charset="-128"/>
        </a:defRPr>
      </a:lvl7pPr>
      <a:lvl8pPr marL="10541000" indent="-1017588" algn="l" defTabSz="4075113" rtl="0" fontAlgn="base">
        <a:spcBef>
          <a:spcPct val="20000"/>
        </a:spcBef>
        <a:spcAft>
          <a:spcPct val="0"/>
        </a:spcAft>
        <a:buChar char="»"/>
        <a:defRPr sz="8900">
          <a:solidFill>
            <a:schemeClr val="tx1"/>
          </a:solidFill>
          <a:latin typeface="+mn-lt"/>
          <a:ea typeface="ＭＳ Ｐゴシック" pitchFamily="-65" charset="-128"/>
        </a:defRPr>
      </a:lvl8pPr>
      <a:lvl9pPr marL="10998200" indent="-1017588" algn="l" defTabSz="4075113" rtl="0" fontAlgn="base">
        <a:spcBef>
          <a:spcPct val="20000"/>
        </a:spcBef>
        <a:spcAft>
          <a:spcPct val="0"/>
        </a:spcAft>
        <a:buChar char="»"/>
        <a:defRPr sz="8900">
          <a:solidFill>
            <a:schemeClr val="tx1"/>
          </a:solidFill>
          <a:latin typeface="+mn-lt"/>
          <a:ea typeface="ＭＳ Ｐゴシック" pitchFamily="-65"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png"/><Relationship Id="rId3" Type="http://schemas.openxmlformats.org/officeDocument/2006/relationships/notesSlide" Target="../notesSlides/notesSlide1.xml"/><Relationship Id="rId7" Type="http://schemas.openxmlformats.org/officeDocument/2006/relationships/image" Target="../media/image4.png"/><Relationship Id="rId12" Type="http://schemas.openxmlformats.org/officeDocument/2006/relationships/image" Target="../media/image9.png"/><Relationship Id="rId2" Type="http://schemas.openxmlformats.org/officeDocument/2006/relationships/slideLayout" Target="../slideLayouts/slideLayout7.xml"/><Relationship Id="rId16" Type="http://schemas.openxmlformats.org/officeDocument/2006/relationships/image" Target="../media/image13.png"/><Relationship Id="rId1" Type="http://schemas.openxmlformats.org/officeDocument/2006/relationships/themeOverride" Target="../theme/themeOverride1.xml"/><Relationship Id="rId6" Type="http://schemas.openxmlformats.org/officeDocument/2006/relationships/image" Target="../media/image3.png"/><Relationship Id="rId11" Type="http://schemas.openxmlformats.org/officeDocument/2006/relationships/image" Target="../media/image8.png"/><Relationship Id="rId5" Type="http://schemas.openxmlformats.org/officeDocument/2006/relationships/image" Target="../media/image2.png"/><Relationship Id="rId15" Type="http://schemas.openxmlformats.org/officeDocument/2006/relationships/image" Target="../media/image12.pn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6.png"/><Relationship Id="rId1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BFDAC253-65D3-4F43-8D8D-27DF4B5BC3EF}"/>
              </a:ext>
            </a:extLst>
          </p:cNvPr>
          <p:cNvSpPr>
            <a:spLocks noChangeArrowheads="1"/>
          </p:cNvSpPr>
          <p:nvPr/>
        </p:nvSpPr>
        <p:spPr bwMode="auto">
          <a:xfrm>
            <a:off x="122149" y="2681809"/>
            <a:ext cx="51206400" cy="32004000"/>
          </a:xfrm>
          <a:prstGeom prst="rect">
            <a:avLst/>
          </a:prstGeom>
          <a:solidFill>
            <a:srgbClr val="191919">
              <a:alpha val="7843"/>
            </a:srgbClr>
          </a:solidFill>
          <a:ln w="9525">
            <a:solidFill>
              <a:srgbClr val="D8D8D8"/>
            </a:solidFill>
            <a:miter lim="800000"/>
            <a:headEnd/>
            <a:tailEnd/>
          </a:ln>
          <a:effectLst>
            <a:outerShdw blurRad="40000" dist="23000" dir="5400000" rotWithShape="0">
              <a:srgbClr val="808080">
                <a:alpha val="34999"/>
              </a:srgbClr>
            </a:outerShdw>
          </a:effectLst>
        </p:spPr>
        <p:txBody>
          <a:bodyPr anchor="ctr"/>
          <a:lstStyle/>
          <a:p>
            <a:pPr algn="ctr" eaLnBrk="1" hangingPunct="1">
              <a:defRPr/>
            </a:pPr>
            <a:endParaRPr lang="en-US">
              <a:solidFill>
                <a:srgbClr val="FFFFFF"/>
              </a:solidFill>
              <a:latin typeface="Times New Roman" charset="0"/>
              <a:ea typeface="ＭＳ Ｐゴシック" charset="0"/>
              <a:cs typeface="ＭＳ Ｐゴシック" charset="0"/>
            </a:endParaRPr>
          </a:p>
        </p:txBody>
      </p:sp>
      <p:sp>
        <p:nvSpPr>
          <p:cNvPr id="3075" name="Text Box 7">
            <a:extLst>
              <a:ext uri="{FF2B5EF4-FFF2-40B4-BE49-F238E27FC236}">
                <a16:creationId xmlns:a16="http://schemas.microsoft.com/office/drawing/2014/main" id="{21668F1F-05A4-44C6-9348-63956E8D9BB8}"/>
              </a:ext>
            </a:extLst>
          </p:cNvPr>
          <p:cNvSpPr txBox="1">
            <a:spLocks noChangeArrowheads="1"/>
          </p:cNvSpPr>
          <p:nvPr/>
        </p:nvSpPr>
        <p:spPr bwMode="auto">
          <a:xfrm>
            <a:off x="1995488" y="6929438"/>
            <a:ext cx="10512425" cy="9090025"/>
          </a:xfrm>
          <a:prstGeom prst="rect">
            <a:avLst/>
          </a:prstGeom>
          <a:solidFill>
            <a:schemeClr val="bg1"/>
          </a:solidFill>
          <a:ln w="38100">
            <a:solidFill>
              <a:srgbClr val="000000"/>
            </a:solidFill>
            <a:round/>
            <a:headEnd/>
            <a:tailEnd/>
          </a:ln>
        </p:spPr>
        <p:txBody>
          <a:bodyPr lIns="914400" tIns="457200" rIns="914400" bIns="91440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just" eaLnBrk="1" hangingPunct="1">
              <a:spcBef>
                <a:spcPct val="50000"/>
              </a:spcBef>
              <a:buFontTx/>
              <a:buNone/>
              <a:defRPr/>
            </a:pPr>
            <a:r>
              <a:rPr lang="en-US" altLang="en-US" sz="4800" b="1" dirty="0">
                <a:latin typeface="Calibri" panose="020F0502020204030204" pitchFamily="34" charset="0"/>
              </a:rPr>
              <a:t>Introduction</a:t>
            </a:r>
          </a:p>
          <a:p>
            <a:pPr algn="just">
              <a:spcBef>
                <a:spcPct val="0"/>
              </a:spcBef>
              <a:buNone/>
              <a:defRPr/>
            </a:pPr>
            <a:r>
              <a:rPr lang="en-GB" altLang="en-US" sz="2800" dirty="0">
                <a:latin typeface="+mn-lt"/>
              </a:rPr>
              <a:t>Data mining involves finding unexpected but interesting patterns within enormous amounts of data that are stored in databases and data warehouses [1]. Datasets obtained from Malaysian Open Data Portal were used to predict the unemployment rate. Tableau, a Business Intelligence software allows users to do data visualization and analysis without coding is used as the data mining tool in this project. Data Mining for Predicting Unemployment Rate is mainly targeted to forecast the rate of unemployment to minimize the potential decrease in economy growth. </a:t>
            </a:r>
            <a:r>
              <a:rPr lang="en-GB" altLang="en-US" sz="2800">
                <a:latin typeface="+mn-lt"/>
              </a:rPr>
              <a:t>The </a:t>
            </a:r>
            <a:r>
              <a:rPr lang="en-GB" altLang="en-US" sz="2800" dirty="0">
                <a:latin typeface="+mn-lt"/>
              </a:rPr>
              <a:t>forecasted unemployment rate will then be visualized through Geographical Information Systems (GIS) to alert the government on significant affected areas.</a:t>
            </a:r>
            <a:r>
              <a:rPr lang="en-US" altLang="en-US" sz="2800" dirty="0"/>
              <a:t> To mine the data from datasets to predict the unemployment rate in Malaysia from 2016 until 2023 based on several categories – </a:t>
            </a:r>
            <a:r>
              <a:rPr lang="en-US" altLang="en-US" sz="2800" dirty="0" err="1"/>
              <a:t>labour</a:t>
            </a:r>
            <a:r>
              <a:rPr lang="en-US" altLang="en-US" sz="2800" dirty="0"/>
              <a:t> force, previous years’ unemployment rate, outside </a:t>
            </a:r>
            <a:r>
              <a:rPr lang="en-US" altLang="en-US" sz="2800" dirty="0" err="1"/>
              <a:t>labour</a:t>
            </a:r>
            <a:r>
              <a:rPr lang="en-US" altLang="en-US" sz="2800" dirty="0"/>
              <a:t> force, number of employed persons, education level, rural urban classification, and marital status.</a:t>
            </a:r>
          </a:p>
          <a:p>
            <a:pPr algn="just">
              <a:spcBef>
                <a:spcPct val="0"/>
              </a:spcBef>
              <a:buNone/>
              <a:defRPr/>
            </a:pPr>
            <a:endParaRPr lang="en-US" altLang="ja-JP" sz="2800" dirty="0"/>
          </a:p>
          <a:p>
            <a:pPr eaLnBrk="1" hangingPunct="1">
              <a:spcBef>
                <a:spcPct val="10000"/>
              </a:spcBef>
              <a:buFontTx/>
              <a:buNone/>
              <a:defRPr/>
            </a:pPr>
            <a:r>
              <a:rPr lang="en-US" altLang="en-US" sz="2800" dirty="0"/>
              <a:t>		</a:t>
            </a:r>
            <a:endParaRPr lang="en-US" altLang="en-US" sz="2800" i="1" dirty="0">
              <a:solidFill>
                <a:schemeClr val="accent2"/>
              </a:solidFill>
            </a:endParaRPr>
          </a:p>
          <a:p>
            <a:pPr eaLnBrk="1" hangingPunct="1">
              <a:spcBef>
                <a:spcPct val="10000"/>
              </a:spcBef>
              <a:buFontTx/>
              <a:buNone/>
              <a:defRPr/>
            </a:pPr>
            <a:endParaRPr lang="en-US" altLang="en-US" sz="2800" dirty="0"/>
          </a:p>
        </p:txBody>
      </p:sp>
      <p:sp>
        <p:nvSpPr>
          <p:cNvPr id="3076" name="Text Box 11">
            <a:extLst>
              <a:ext uri="{FF2B5EF4-FFF2-40B4-BE49-F238E27FC236}">
                <a16:creationId xmlns:a16="http://schemas.microsoft.com/office/drawing/2014/main" id="{F9783572-9718-42DC-9623-D517F05B6AAB}"/>
              </a:ext>
            </a:extLst>
          </p:cNvPr>
          <p:cNvSpPr txBox="1">
            <a:spLocks noChangeArrowheads="1"/>
          </p:cNvSpPr>
          <p:nvPr/>
        </p:nvSpPr>
        <p:spPr bwMode="auto">
          <a:xfrm>
            <a:off x="1995488" y="16351250"/>
            <a:ext cx="10512425" cy="9224963"/>
          </a:xfrm>
          <a:prstGeom prst="rect">
            <a:avLst/>
          </a:prstGeom>
          <a:solidFill>
            <a:schemeClr val="bg1"/>
          </a:solidFill>
          <a:ln w="38100">
            <a:solidFill>
              <a:srgbClr val="000000"/>
            </a:solidFill>
            <a:round/>
            <a:headEnd/>
            <a:tailEnd/>
          </a:ln>
        </p:spPr>
        <p:txBody>
          <a:bodyPr lIns="914400" tIns="457200" rIns="914400" bIns="914400"/>
          <a:lstStyle>
            <a:lvl1pPr>
              <a:spcBef>
                <a:spcPct val="20000"/>
              </a:spcBef>
              <a:buChar char="•"/>
              <a:tabLst>
                <a:tab pos="508000"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8000"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8000"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8000"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8000"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8000"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8000"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8000"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8000" algn="l"/>
              </a:tabLst>
              <a:defRPr sz="8900">
                <a:solidFill>
                  <a:schemeClr val="tx1"/>
                </a:solidFill>
                <a:latin typeface="Times New Roman" panose="02020603050405020304" pitchFamily="18" charset="0"/>
                <a:ea typeface="MS PGothic" panose="020B0600070205080204" pitchFamily="34" charset="-128"/>
              </a:defRPr>
            </a:lvl9pPr>
          </a:lstStyle>
          <a:p>
            <a:pPr algn="just" eaLnBrk="1" hangingPunct="1">
              <a:spcBef>
                <a:spcPct val="50000"/>
              </a:spcBef>
              <a:buFontTx/>
              <a:buNone/>
              <a:defRPr/>
            </a:pPr>
            <a:r>
              <a:rPr lang="en-US" altLang="en-US" sz="4400" b="1" dirty="0">
                <a:solidFill>
                  <a:srgbClr val="000000"/>
                </a:solidFill>
                <a:latin typeface="Calibri" panose="020F0502020204030204" pitchFamily="34" charset="0"/>
              </a:rPr>
              <a:t>Materials and methods</a:t>
            </a:r>
            <a:r>
              <a:rPr lang="en-US" altLang="en-US" sz="2400" dirty="0">
                <a:solidFill>
                  <a:srgbClr val="FF8000"/>
                </a:solidFill>
              </a:rPr>
              <a:t>	</a:t>
            </a:r>
            <a:endParaRPr lang="en-US" altLang="en-US" sz="2400" dirty="0"/>
          </a:p>
          <a:p>
            <a:pPr marL="457200" indent="-457200" algn="just">
              <a:lnSpc>
                <a:spcPct val="107000"/>
              </a:lnSpc>
              <a:defRPr/>
            </a:pPr>
            <a:r>
              <a:rPr lang="ms-MY" altLang="en-US" sz="2800" dirty="0">
                <a:solidFill>
                  <a:srgbClr val="000000"/>
                </a:solidFill>
                <a:ea typeface="Calibri" panose="020F0502020204030204" pitchFamily="34" charset="0"/>
                <a:cs typeface="Times New Roman" panose="02020603050405020304" pitchFamily="18" charset="0"/>
              </a:rPr>
              <a:t>Positivism approach is used to study the statistics on the unemployment rate of Malaysia for the past 16 years (2000 to 2016) and is used to reveal the future predictions.</a:t>
            </a:r>
            <a:endParaRPr lang="en-MY" altLang="en-US" sz="2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defRPr/>
            </a:pPr>
            <a:r>
              <a:rPr lang="en-GB" altLang="en-US" sz="2800" dirty="0">
                <a:solidFill>
                  <a:srgbClr val="000000"/>
                </a:solidFill>
                <a:cs typeface="Times New Roman" panose="02020603050405020304" pitchFamily="18" charset="0"/>
              </a:rPr>
              <a:t>In the initial stage, the statistical data set obtained from a verified government website were analysed using the inductive approach. </a:t>
            </a:r>
          </a:p>
          <a:p>
            <a:pPr marL="457200" indent="-457200" algn="just">
              <a:lnSpc>
                <a:spcPct val="107000"/>
              </a:lnSpc>
              <a:defRPr/>
            </a:pPr>
            <a:r>
              <a:rPr lang="en-GB" altLang="en-US" sz="2800" dirty="0">
                <a:solidFill>
                  <a:srgbClr val="000000"/>
                </a:solidFill>
                <a:cs typeface="Times New Roman" panose="02020603050405020304" pitchFamily="18" charset="0"/>
              </a:rPr>
              <a:t>Mono methods is then used to uncover patterns from the data collected. </a:t>
            </a:r>
          </a:p>
          <a:p>
            <a:pPr marL="457200" indent="-457200" algn="just">
              <a:lnSpc>
                <a:spcPct val="107000"/>
              </a:lnSpc>
              <a:defRPr/>
            </a:pPr>
            <a:r>
              <a:rPr lang="en-GB" altLang="en-US" sz="2800" dirty="0">
                <a:solidFill>
                  <a:srgbClr val="000000"/>
                </a:solidFill>
                <a:cs typeface="Times New Roman" panose="02020603050405020304" pitchFamily="18" charset="0"/>
              </a:rPr>
              <a:t>In the prediction stage, </a:t>
            </a:r>
            <a:r>
              <a:rPr lang="ms-MY" altLang="en-US" sz="2800" dirty="0">
                <a:cs typeface="Calibri" panose="020F0502020204030204" pitchFamily="34" charset="0"/>
              </a:rPr>
              <a:t>Tableau </a:t>
            </a:r>
            <a:r>
              <a:rPr lang="en-GB" altLang="en-US" sz="2800" dirty="0">
                <a:cs typeface="Times New Roman" panose="02020603050405020304" pitchFamily="18" charset="0"/>
              </a:rPr>
              <a:t>is </a:t>
            </a:r>
            <a:r>
              <a:rPr lang="ms-MY" altLang="en-US" sz="2800" dirty="0">
                <a:cs typeface="Calibri" panose="020F0502020204030204" pitchFamily="34" charset="0"/>
              </a:rPr>
              <a:t>used to forecast in real-time the unemployment rate in Malaysia over the span of 5 years.</a:t>
            </a:r>
            <a:r>
              <a:rPr lang="ms-MY" altLang="en-US" sz="2800" dirty="0">
                <a:cs typeface="Times New Roman" panose="02020603050405020304" pitchFamily="18" charset="0"/>
              </a:rPr>
              <a:t> </a:t>
            </a:r>
            <a:r>
              <a:rPr lang="en-GB" altLang="en-US" sz="2800" dirty="0">
                <a:cs typeface="Times New Roman" panose="02020603050405020304" pitchFamily="18" charset="0"/>
              </a:rPr>
              <a:t>Tableau supports most data formats and allows users to connect from various servers.  </a:t>
            </a:r>
            <a:r>
              <a:rPr lang="en-GB" altLang="en-US" sz="2800" dirty="0">
                <a:solidFill>
                  <a:srgbClr val="000000"/>
                </a:solidFill>
                <a:cs typeface="Times New Roman" panose="02020603050405020304" pitchFamily="18" charset="0"/>
              </a:rPr>
              <a:t>Once the forecasted rates are generated in Tableau, they are further geocoded to be displayed on a Geographic Information Systems (GIS) software, MapInfo. GIS helps to visualize the information that were obtained from Tableau.</a:t>
            </a:r>
            <a:endParaRPr lang="en-MY" altLang="en-US" sz="2400" dirty="0">
              <a:latin typeface="Calibri" panose="020F0502020204030204" pitchFamily="34" charset="0"/>
              <a:cs typeface="Calibri" panose="020F0502020204030204" pitchFamily="34" charset="0"/>
            </a:endParaRPr>
          </a:p>
          <a:p>
            <a:pPr algn="just" eaLnBrk="1" hangingPunct="1">
              <a:spcBef>
                <a:spcPct val="10000"/>
              </a:spcBef>
              <a:buFontTx/>
              <a:buNone/>
              <a:defRPr/>
            </a:pPr>
            <a:endParaRPr lang="en-US" altLang="en-US" sz="2800" dirty="0">
              <a:cs typeface="Calibri" panose="020F0502020204030204" pitchFamily="34" charset="0"/>
            </a:endParaRPr>
          </a:p>
        </p:txBody>
      </p:sp>
      <p:sp>
        <p:nvSpPr>
          <p:cNvPr id="3077" name="Text Box 16">
            <a:extLst>
              <a:ext uri="{FF2B5EF4-FFF2-40B4-BE49-F238E27FC236}">
                <a16:creationId xmlns:a16="http://schemas.microsoft.com/office/drawing/2014/main" id="{D5190076-0BA3-4CEB-AC9B-21CA9425563D}"/>
              </a:ext>
            </a:extLst>
          </p:cNvPr>
          <p:cNvSpPr txBox="1">
            <a:spLocks noChangeArrowheads="1"/>
          </p:cNvSpPr>
          <p:nvPr/>
        </p:nvSpPr>
        <p:spPr bwMode="auto">
          <a:xfrm>
            <a:off x="26647775" y="26136600"/>
            <a:ext cx="10512425" cy="5307013"/>
          </a:xfrm>
          <a:prstGeom prst="rect">
            <a:avLst/>
          </a:prstGeom>
          <a:solidFill>
            <a:schemeClr val="bg1"/>
          </a:solidFill>
          <a:ln w="38100">
            <a:solidFill>
              <a:srgbClr val="000000"/>
            </a:solidFill>
            <a:round/>
            <a:headEnd/>
            <a:tailEnd/>
          </a:ln>
        </p:spPr>
        <p:txBody>
          <a:bodyPr lIns="914400" tIns="457200" rIns="914400" bIns="914400"/>
          <a:lstStyle>
            <a:lvl1pPr>
              <a:spcBef>
                <a:spcPct val="20000"/>
              </a:spcBef>
              <a:buChar char="•"/>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9pPr>
          </a:lstStyle>
          <a:p>
            <a:pPr eaLnBrk="1" hangingPunct="1">
              <a:spcBef>
                <a:spcPct val="50000"/>
              </a:spcBef>
              <a:buFontTx/>
              <a:buNone/>
            </a:pPr>
            <a:r>
              <a:rPr lang="en-US" altLang="en-US" sz="4400" b="1" dirty="0">
                <a:solidFill>
                  <a:srgbClr val="000000"/>
                </a:solidFill>
                <a:latin typeface="Calibri" panose="020F0502020204030204" pitchFamily="34" charset="0"/>
              </a:rPr>
              <a:t>Acknowledgements</a:t>
            </a:r>
          </a:p>
          <a:p>
            <a:pPr eaLnBrk="1" hangingPunct="1">
              <a:spcBef>
                <a:spcPct val="10000"/>
              </a:spcBef>
              <a:buFontTx/>
              <a:buNone/>
            </a:pPr>
            <a:r>
              <a:rPr lang="ms-MY" altLang="en-US" sz="2800" dirty="0">
                <a:solidFill>
                  <a:srgbClr val="000000"/>
                </a:solidFill>
                <a:cs typeface="Calibri" panose="020F0502020204030204" pitchFamily="34" charset="0"/>
              </a:rPr>
              <a:t>My deepest appreciation </a:t>
            </a:r>
            <a:r>
              <a:rPr lang="ms-MY" altLang="en-US" sz="2800" dirty="0">
                <a:cs typeface="Calibri" panose="020F0502020204030204" pitchFamily="34" charset="0"/>
              </a:rPr>
              <a:t>to my supervisor, </a:t>
            </a:r>
            <a:r>
              <a:rPr lang="ms-MY" altLang="en-US" sz="2800" dirty="0">
                <a:solidFill>
                  <a:srgbClr val="000000"/>
                </a:solidFill>
                <a:cs typeface="Calibri" panose="020F0502020204030204" pitchFamily="34" charset="0"/>
              </a:rPr>
              <a:t>Beverley Holland for her </a:t>
            </a:r>
            <a:r>
              <a:rPr lang="en-GB" altLang="en-US" sz="2800" dirty="0">
                <a:solidFill>
                  <a:srgbClr val="000000"/>
                </a:solidFill>
                <a:cs typeface="Times New Roman" panose="02020603050405020304" pitchFamily="18" charset="0"/>
              </a:rPr>
              <a:t>constructive comments and suggestions</a:t>
            </a:r>
            <a:r>
              <a:rPr lang="en-GB" altLang="en-US" sz="2800" dirty="0">
                <a:solidFill>
                  <a:srgbClr val="000000"/>
                </a:solidFill>
                <a:cs typeface="Calibri" panose="020F0502020204030204" pitchFamily="34" charset="0"/>
              </a:rPr>
              <a:t> </a:t>
            </a:r>
            <a:r>
              <a:rPr lang="ms-MY" altLang="en-US" sz="2800" dirty="0">
                <a:solidFill>
                  <a:srgbClr val="000000"/>
                </a:solidFill>
                <a:cs typeface="Calibri" panose="020F0502020204030204" pitchFamily="34" charset="0"/>
              </a:rPr>
              <a:t>that enable me to complete this project. I would like to also extend my appreciation to </a:t>
            </a:r>
            <a:r>
              <a:rPr lang="en-GB" altLang="en-US" sz="2800" dirty="0">
                <a:solidFill>
                  <a:srgbClr val="000000"/>
                </a:solidFill>
                <a:cs typeface="Times New Roman" panose="02020603050405020304" pitchFamily="18" charset="0"/>
              </a:rPr>
              <a:t>my friends and my families who have given  </a:t>
            </a:r>
            <a:r>
              <a:rPr lang="ms-MY" altLang="en-US" sz="2800" dirty="0">
                <a:solidFill>
                  <a:srgbClr val="000000"/>
                </a:solidFill>
                <a:cs typeface="Calibri" panose="020F0502020204030204" pitchFamily="34" charset="0"/>
              </a:rPr>
              <a:t>strong support and encouragement to help me during difficult times.</a:t>
            </a:r>
            <a:r>
              <a:rPr lang="en-US" altLang="en-US" sz="2800" dirty="0">
                <a:cs typeface="Calibri" panose="020F0502020204030204" pitchFamily="34" charset="0"/>
              </a:rPr>
              <a:t>. </a:t>
            </a:r>
          </a:p>
        </p:txBody>
      </p:sp>
      <p:sp>
        <p:nvSpPr>
          <p:cNvPr id="3078" name="Text Box 12">
            <a:extLst>
              <a:ext uri="{FF2B5EF4-FFF2-40B4-BE49-F238E27FC236}">
                <a16:creationId xmlns:a16="http://schemas.microsoft.com/office/drawing/2014/main" id="{7ADA1E80-143A-4082-93B7-5AD4829DF070}"/>
              </a:ext>
            </a:extLst>
          </p:cNvPr>
          <p:cNvSpPr txBox="1">
            <a:spLocks noChangeArrowheads="1"/>
          </p:cNvSpPr>
          <p:nvPr/>
        </p:nvSpPr>
        <p:spPr bwMode="auto">
          <a:xfrm>
            <a:off x="13822362" y="6908800"/>
            <a:ext cx="35225037" cy="18302514"/>
          </a:xfrm>
          <a:prstGeom prst="rect">
            <a:avLst/>
          </a:prstGeom>
          <a:solidFill>
            <a:schemeClr val="bg1"/>
          </a:solidFill>
          <a:ln w="38100">
            <a:solidFill>
              <a:srgbClr val="000000"/>
            </a:solidFill>
            <a:round/>
            <a:headEnd/>
            <a:tailEnd/>
          </a:ln>
        </p:spPr>
        <p:txBody>
          <a:bodyPr lIns="914400" tIns="457200" rIns="914400" bIns="914400" numCol="3" spcCol="72000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just" eaLnBrk="1" hangingPunct="1">
              <a:spcBef>
                <a:spcPct val="0"/>
              </a:spcBef>
              <a:buFontTx/>
              <a:buNone/>
              <a:defRPr/>
            </a:pPr>
            <a:r>
              <a:rPr lang="en-US" altLang="en-US" sz="4800" b="1" dirty="0">
                <a:solidFill>
                  <a:srgbClr val="000000"/>
                </a:solidFill>
                <a:latin typeface="Calibri" panose="020F0502020204030204" pitchFamily="34" charset="0"/>
              </a:rPr>
              <a:t>Results</a:t>
            </a:r>
          </a:p>
          <a:p>
            <a:pPr algn="just" eaLnBrk="1" hangingPunct="1">
              <a:spcBef>
                <a:spcPct val="0"/>
              </a:spcBef>
              <a:buFontTx/>
              <a:buNone/>
              <a:defRPr/>
            </a:pPr>
            <a:r>
              <a:rPr lang="en-US" altLang="en-US" sz="3200" b="1" u="sng" dirty="0">
                <a:solidFill>
                  <a:srgbClr val="000000"/>
                </a:solidFill>
                <a:latin typeface="Calibri" panose="020F0502020204030204" pitchFamily="34" charset="0"/>
              </a:rPr>
              <a:t>Tableau</a:t>
            </a:r>
          </a:p>
          <a:p>
            <a:pPr algn="just" eaLnBrk="1" hangingPunct="1">
              <a:spcBef>
                <a:spcPct val="10000"/>
              </a:spcBef>
              <a:buFontTx/>
              <a:buNone/>
              <a:defRPr/>
            </a:pPr>
            <a:r>
              <a:rPr lang="en-US" altLang="en-US" sz="2800" dirty="0"/>
              <a:t>Cleansed datasets were imported into Tableau for analysis. Line graphs for different states in Malaysia were generated and forecasts were made. Some states have higher unemployment rate than other states, and some have lower unemployment rate compared to other states. Examples of significant trends of unemployment rate are as below:</a:t>
            </a:r>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algn="ctr" eaLnBrk="1" hangingPunct="1">
              <a:spcBef>
                <a:spcPct val="10000"/>
              </a:spcBef>
              <a:buFontTx/>
              <a:buNone/>
              <a:defRPr/>
            </a:pPr>
            <a:r>
              <a:rPr lang="en-US" altLang="en-US" sz="2800" dirty="0"/>
              <a:t>Figure 1: Male Unemployment Rate in Melaka</a:t>
            </a:r>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ctr" eaLnBrk="1" hangingPunct="1">
              <a:spcBef>
                <a:spcPct val="10000"/>
              </a:spcBef>
              <a:buFontTx/>
              <a:buNone/>
              <a:defRPr/>
            </a:pPr>
            <a:endParaRPr lang="en-US" altLang="en-US" sz="2800" dirty="0"/>
          </a:p>
          <a:p>
            <a:pPr algn="ctr" eaLnBrk="1" hangingPunct="1">
              <a:spcBef>
                <a:spcPct val="10000"/>
              </a:spcBef>
              <a:buFontTx/>
              <a:buNone/>
              <a:defRPr/>
            </a:pPr>
            <a:endParaRPr lang="en-US" altLang="en-US" sz="2800" dirty="0"/>
          </a:p>
          <a:p>
            <a:pPr algn="ctr" eaLnBrk="1" hangingPunct="1">
              <a:spcBef>
                <a:spcPct val="10000"/>
              </a:spcBef>
              <a:buFontTx/>
              <a:buNone/>
              <a:defRPr/>
            </a:pPr>
            <a:r>
              <a:rPr lang="en-US" altLang="en-US" sz="2800" dirty="0"/>
              <a:t>Figure 2: Female Unemployment Rate in Melaka</a:t>
            </a:r>
          </a:p>
          <a:p>
            <a:pPr algn="just" eaLnBrk="1" hangingPunct="1">
              <a:spcBef>
                <a:spcPct val="10000"/>
              </a:spcBef>
              <a:buFontTx/>
              <a:buNone/>
              <a:defRPr/>
            </a:pPr>
            <a:r>
              <a:rPr lang="en-US" altLang="en-US" sz="2800" dirty="0"/>
              <a:t>Figures above show one of the states that has a low unemployment rate in Malaysia, Melaka. After the financial crisis, Melaka keeps the unemployment rate below 5% for both sexes. Terengganu, on the other hand, continues a high unemployment rate after the recovery of the financial crisis. </a:t>
            </a:r>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r>
              <a:rPr lang="en-US" altLang="en-US" sz="2800" dirty="0"/>
              <a:t>The most populated state in Malaysia, Selangor, is also one of the states that has high unemployment rate from 2000 until 2016.</a:t>
            </a:r>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ctr" eaLnBrk="1" hangingPunct="1">
              <a:spcBef>
                <a:spcPct val="10000"/>
              </a:spcBef>
              <a:buNone/>
              <a:defRPr/>
            </a:pPr>
            <a:r>
              <a:rPr lang="en-US" altLang="en-US" sz="2800" dirty="0"/>
              <a:t>Figure 5: Male Unemployment Rate in Selangor</a:t>
            </a:r>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ctr" eaLnBrk="1" hangingPunct="1">
              <a:spcBef>
                <a:spcPct val="10000"/>
              </a:spcBef>
              <a:buFontTx/>
              <a:buNone/>
              <a:defRPr/>
            </a:pPr>
            <a:r>
              <a:rPr lang="en-US" altLang="en-US" sz="2800" dirty="0"/>
              <a:t>Figure 6: Female Unemployment Rate in Selangor</a:t>
            </a:r>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lvl="0" algn="just" eaLnBrk="1" hangingPunct="1">
              <a:spcBef>
                <a:spcPct val="0"/>
              </a:spcBef>
              <a:buNone/>
              <a:tabLst/>
              <a:defRPr/>
            </a:pPr>
            <a:r>
              <a:rPr lang="en-US" altLang="en-US" sz="3200" b="1" u="sng" dirty="0">
                <a:solidFill>
                  <a:srgbClr val="000000"/>
                </a:solidFill>
                <a:latin typeface="Calibri" panose="020F0502020204030204" pitchFamily="34" charset="0"/>
              </a:rPr>
              <a:t>Geographical Information Systems (MapInfo)</a:t>
            </a:r>
          </a:p>
          <a:p>
            <a:pPr algn="just" eaLnBrk="1" hangingPunct="1">
              <a:spcBef>
                <a:spcPct val="10000"/>
              </a:spcBef>
              <a:buFontTx/>
              <a:buNone/>
              <a:defRPr/>
            </a:pPr>
            <a:endParaRPr lang="en-US" altLang="en-US" sz="2800" dirty="0"/>
          </a:p>
          <a:p>
            <a:pPr algn="just" eaLnBrk="1" hangingPunct="1">
              <a:spcBef>
                <a:spcPct val="10000"/>
              </a:spcBef>
              <a:buFontTx/>
              <a:buNone/>
              <a:defRPr/>
            </a:pPr>
            <a:r>
              <a:rPr lang="en-US" altLang="en-US" sz="2800" dirty="0"/>
              <a:t>GIS is used as a spatial visualization to display information gathered from data. A few comparisons have been done to focus on different aspects and how it affects different states of Malaysia. Figures below shows comparison between education level and number of people employed in urban areas. </a:t>
            </a:r>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endParaRPr lang="en-US" altLang="en-US" sz="2800" dirty="0"/>
          </a:p>
          <a:p>
            <a:pPr algn="just" eaLnBrk="1" hangingPunct="1">
              <a:spcBef>
                <a:spcPct val="10000"/>
              </a:spcBef>
              <a:buFontTx/>
              <a:buNone/>
              <a:defRPr/>
            </a:pPr>
            <a:r>
              <a:rPr lang="en-US" altLang="en-US" sz="2800" dirty="0"/>
              <a:t>The forecasts generated from Tableau were exported in Excel format, and was cleansed according to MapInfo’s format. It was added as a layer in GIS to visualize the data in spatial form. </a:t>
            </a:r>
          </a:p>
        </p:txBody>
      </p:sp>
      <p:sp>
        <p:nvSpPr>
          <p:cNvPr id="3080" name="Text Box 14">
            <a:extLst>
              <a:ext uri="{FF2B5EF4-FFF2-40B4-BE49-F238E27FC236}">
                <a16:creationId xmlns:a16="http://schemas.microsoft.com/office/drawing/2014/main" id="{0F95AD72-6621-4EAF-82FE-947E9A1AC539}"/>
              </a:ext>
            </a:extLst>
          </p:cNvPr>
          <p:cNvSpPr txBox="1">
            <a:spLocks noChangeArrowheads="1"/>
          </p:cNvSpPr>
          <p:nvPr/>
        </p:nvSpPr>
        <p:spPr bwMode="auto">
          <a:xfrm>
            <a:off x="1744663" y="3998913"/>
            <a:ext cx="47701200" cy="2400300"/>
          </a:xfrm>
          <a:prstGeom prst="rect">
            <a:avLst/>
          </a:prstGeom>
          <a:solidFill>
            <a:schemeClr val="accent6">
              <a:lumMod val="40000"/>
              <a:lumOff val="60000"/>
            </a:schemeClr>
          </a:solidFill>
          <a:ln>
            <a:noFill/>
          </a:ln>
        </p:spPr>
        <p:txBody>
          <a:bodyPr lIns="274320" tIns="274320" rIns="274320" bIns="274320" anchor="ctr">
            <a:spAutoFit/>
          </a:bodyPr>
          <a:lstStyle>
            <a:lvl1pPr>
              <a:spcBef>
                <a:spcPct val="20000"/>
              </a:spcBef>
              <a:buChar char="•"/>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spcAft>
                <a:spcPts val="600"/>
              </a:spcAft>
              <a:buFontTx/>
              <a:buNone/>
              <a:defRPr/>
            </a:pPr>
            <a:r>
              <a:rPr lang="en-GB" altLang="en-US" sz="6000" dirty="0">
                <a:latin typeface="Arial" panose="020B0604020202020204" pitchFamily="34" charset="0"/>
                <a:cs typeface="Arial" panose="020B0604020202020204" pitchFamily="34" charset="0"/>
              </a:rPr>
              <a:t>Sabrina </a:t>
            </a:r>
            <a:r>
              <a:rPr lang="en-GB" altLang="en-US" sz="6000" dirty="0" err="1">
                <a:latin typeface="Arial" panose="020B0604020202020204" pitchFamily="34" charset="0"/>
                <a:cs typeface="Arial" panose="020B0604020202020204" pitchFamily="34" charset="0"/>
              </a:rPr>
              <a:t>Hanim</a:t>
            </a:r>
            <a:r>
              <a:rPr lang="en-GB" altLang="en-US" sz="6000" dirty="0">
                <a:latin typeface="Arial" panose="020B0604020202020204" pitchFamily="34" charset="0"/>
                <a:cs typeface="Arial" panose="020B0604020202020204" pitchFamily="34" charset="0"/>
              </a:rPr>
              <a:t> Abdul Malek (1802593), BSc Applied Computing</a:t>
            </a:r>
            <a:br>
              <a:rPr lang="en-US" altLang="en-US" sz="6000" b="1" dirty="0">
                <a:latin typeface="Calibri" panose="020F0502020204030204" pitchFamily="34" charset="0"/>
              </a:rPr>
            </a:br>
            <a:r>
              <a:rPr lang="en-US" altLang="en-US" sz="6000" dirty="0">
                <a:latin typeface="Calibri" panose="020F0502020204030204" pitchFamily="34" charset="0"/>
              </a:rPr>
              <a:t>University of Wales Trinity Saint David, Swansea Campus</a:t>
            </a:r>
          </a:p>
        </p:txBody>
      </p:sp>
      <p:sp>
        <p:nvSpPr>
          <p:cNvPr id="2" name="Text Box 15">
            <a:extLst>
              <a:ext uri="{FF2B5EF4-FFF2-40B4-BE49-F238E27FC236}">
                <a16:creationId xmlns:a16="http://schemas.microsoft.com/office/drawing/2014/main" id="{687B7A66-85BC-4756-9742-6F87E67BA6B3}"/>
              </a:ext>
            </a:extLst>
          </p:cNvPr>
          <p:cNvSpPr txBox="1">
            <a:spLocks noChangeArrowheads="1"/>
          </p:cNvSpPr>
          <p:nvPr/>
        </p:nvSpPr>
        <p:spPr bwMode="auto">
          <a:xfrm>
            <a:off x="1996056" y="26136599"/>
            <a:ext cx="23256081" cy="5307563"/>
          </a:xfrm>
          <a:prstGeom prst="rect">
            <a:avLst/>
          </a:prstGeom>
          <a:solidFill>
            <a:schemeClr val="bg1"/>
          </a:solidFill>
          <a:ln w="38100" cap="flat" cmpd="sng" algn="ctr">
            <a:solidFill>
              <a:srgbClr val="000000"/>
            </a:solidFill>
            <a:prstDash val="solid"/>
            <a:round/>
            <a:headEnd type="none" w="med" len="med"/>
            <a:tailEnd type="none" w="med" len="med"/>
          </a:ln>
        </p:spPr>
        <p:txBody>
          <a:bodyPr lIns="914400" tIns="457200" rIns="914400" bIns="914400" numCol="2" spcCol="914400"/>
          <a:lstStyle/>
          <a:p>
            <a:pPr marL="500063" indent="-500063" eaLnBrk="1" hangingPunct="1">
              <a:spcBef>
                <a:spcPct val="50000"/>
              </a:spcBef>
              <a:defRPr/>
            </a:pPr>
            <a:r>
              <a:rPr lang="en-US" sz="4400" b="1" dirty="0">
                <a:solidFill>
                  <a:srgbClr val="000000"/>
                </a:solidFill>
                <a:latin typeface="Calibri"/>
                <a:ea typeface="ＭＳ Ｐゴシック" pitchFamily="-111" charset="-128"/>
                <a:cs typeface="ＭＳ Ｐゴシック" pitchFamily="-111" charset="-128"/>
              </a:rPr>
              <a:t>Literature cited</a:t>
            </a:r>
          </a:p>
          <a:p>
            <a:pPr marL="500063" indent="-500063" eaLnBrk="1" hangingPunct="1">
              <a:spcBef>
                <a:spcPts val="1200"/>
              </a:spcBef>
              <a:defRPr/>
            </a:pPr>
            <a:r>
              <a:rPr lang="en-GB" sz="2800" dirty="0">
                <a:latin typeface="+mn-lt"/>
              </a:rPr>
              <a:t>"Department of Statistics Malaysia Official Portal", Dosm.gov.my, 2019. [Online]. Available: https://www.dosm.gov.my/v1/index.php?r=column/cone&amp;menu_id=d1dTR0JMK2hUUUFnTnp5WUR2d3VBQT09. [Accessed: 01- May- 2019].</a:t>
            </a:r>
            <a:r>
              <a:rPr lang="en-US" sz="2800" dirty="0">
                <a:latin typeface="Times New Roman" pitchFamily="-111" charset="0"/>
                <a:ea typeface="ＭＳ Ｐゴシック" pitchFamily="-111" charset="-128"/>
                <a:cs typeface="ＭＳ Ｐゴシック" pitchFamily="-111" charset="-128"/>
              </a:rPr>
              <a:t>.</a:t>
            </a:r>
          </a:p>
          <a:p>
            <a:pPr marL="500063" indent="-500063" eaLnBrk="1" hangingPunct="1">
              <a:defRPr/>
            </a:pPr>
            <a:r>
              <a:rPr lang="en-GB" sz="2800" dirty="0">
                <a:latin typeface="+mn-lt"/>
              </a:rPr>
              <a:t>H. Abdullah, M. </a:t>
            </a:r>
            <a:r>
              <a:rPr lang="en-GB" sz="2800" dirty="0" err="1">
                <a:latin typeface="+mn-lt"/>
              </a:rPr>
              <a:t>Azam</a:t>
            </a:r>
            <a:r>
              <a:rPr lang="en-GB" sz="2800" dirty="0">
                <a:latin typeface="+mn-lt"/>
              </a:rPr>
              <a:t> and M. Abdullah, "The Impact of Foreign Labour on the Unskilled Labour Demand in Malaysia", Mediterranean Journal of Social Sciences, 2015. Available: 10.5901/mjss.2016.v7n1p264.</a:t>
            </a:r>
          </a:p>
          <a:p>
            <a:pPr marL="500063" indent="-500063" eaLnBrk="1" hangingPunct="1">
              <a:defRPr/>
            </a:pPr>
            <a:endParaRPr lang="en-GB" sz="2800" dirty="0">
              <a:latin typeface="+mn-lt"/>
              <a:ea typeface="ＭＳ Ｐゴシック" pitchFamily="-111" charset="-128"/>
              <a:cs typeface="ＭＳ Ｐゴシック" pitchFamily="-111" charset="-128"/>
            </a:endParaRPr>
          </a:p>
          <a:p>
            <a:pPr marL="500063" indent="-500063" eaLnBrk="1" hangingPunct="1">
              <a:defRPr/>
            </a:pPr>
            <a:endParaRPr lang="en-US" sz="2800" dirty="0">
              <a:latin typeface="Times New Roman" pitchFamily="-111" charset="0"/>
              <a:ea typeface="ＭＳ Ｐゴシック" pitchFamily="-111" charset="-128"/>
              <a:cs typeface="ＭＳ Ｐゴシック" pitchFamily="-111" charset="-128"/>
            </a:endParaRPr>
          </a:p>
          <a:p>
            <a:pPr marL="500063" indent="-500063" eaLnBrk="1" hangingPunct="1">
              <a:defRPr/>
            </a:pPr>
            <a:r>
              <a:rPr lang="en-GB" sz="2800" dirty="0">
                <a:latin typeface="+mn-lt"/>
              </a:rPr>
              <a:t>S. </a:t>
            </a:r>
            <a:r>
              <a:rPr lang="en-GB" sz="2800" dirty="0" err="1">
                <a:latin typeface="+mn-lt"/>
              </a:rPr>
              <a:t>Biju</a:t>
            </a:r>
            <a:r>
              <a:rPr lang="en-GB" sz="2800" dirty="0">
                <a:latin typeface="+mn-lt"/>
              </a:rPr>
              <a:t> and A. Matthew, "COMPARATIVE ANALYSIS OF SELECTED BIG DATA ANALYTICS TOOLS", Journal of International Technology and Information Management;, vol. 26, no. 2, pp. 1-5, 2017. Available: https://search-proquest-com.ezproxy.uwtsd.ac.uk/docview/1981610257?accountid=130472&amp;rfr_id=info%3Axri%2Fsid%3Aprimo. [Accessed 12 April 2019]</a:t>
            </a:r>
            <a:r>
              <a:rPr lang="en-US" sz="2800" dirty="0">
                <a:latin typeface="+mn-lt"/>
                <a:ea typeface="ＭＳ Ｐゴシック" pitchFamily="-111" charset="-128"/>
                <a:cs typeface="ＭＳ Ｐゴシック" pitchFamily="-111" charset="-128"/>
              </a:rPr>
              <a:t>.</a:t>
            </a:r>
          </a:p>
          <a:p>
            <a:pPr marL="500063" indent="-500063" eaLnBrk="1" hangingPunct="1">
              <a:defRPr/>
            </a:pPr>
            <a:r>
              <a:rPr lang="en-GB" sz="2800" dirty="0">
                <a:latin typeface="+mn-lt"/>
              </a:rPr>
              <a:t>B. Jena, "An Approach for Forecast Prediction in Data Analytics Field by Tableau Software", International Journal of Information Engineering and Electronic Business, vol. 11, no. 1, pp. 19-26, 2019. Available: 10.5815/ijieeb.2019.01.03</a:t>
            </a:r>
            <a:r>
              <a:rPr lang="en-US" sz="2800" dirty="0">
                <a:latin typeface="+mn-lt"/>
                <a:ea typeface="ＭＳ Ｐゴシック" pitchFamily="-111" charset="-128"/>
                <a:cs typeface="ＭＳ Ｐゴシック" pitchFamily="-111" charset="-128"/>
              </a:rPr>
              <a:t>.</a:t>
            </a:r>
          </a:p>
          <a:p>
            <a:pPr marL="500063" indent="-500063" eaLnBrk="1" hangingPunct="1">
              <a:defRPr/>
            </a:pPr>
            <a:endParaRPr lang="en-US" sz="2800" dirty="0">
              <a:latin typeface="Times New Roman" pitchFamily="-111" charset="0"/>
              <a:ea typeface="ＭＳ Ｐゴシック" pitchFamily="-111" charset="-128"/>
              <a:cs typeface="ＭＳ Ｐゴシック" pitchFamily="-111" charset="-128"/>
            </a:endParaRPr>
          </a:p>
          <a:p>
            <a:pPr marL="500063" indent="-500063" eaLnBrk="1" hangingPunct="1">
              <a:spcBef>
                <a:spcPct val="10000"/>
              </a:spcBef>
              <a:defRPr/>
            </a:pPr>
            <a:endParaRPr lang="en-US" sz="2800" dirty="0">
              <a:latin typeface="Times New Roman" pitchFamily="-111" charset="0"/>
              <a:ea typeface="ＭＳ Ｐゴシック" pitchFamily="-111" charset="-128"/>
              <a:cs typeface="ＭＳ Ｐゴシック" pitchFamily="-111" charset="-128"/>
            </a:endParaRPr>
          </a:p>
        </p:txBody>
      </p:sp>
      <p:sp>
        <p:nvSpPr>
          <p:cNvPr id="3082" name="Text Box 70">
            <a:extLst>
              <a:ext uri="{FF2B5EF4-FFF2-40B4-BE49-F238E27FC236}">
                <a16:creationId xmlns:a16="http://schemas.microsoft.com/office/drawing/2014/main" id="{924AC2EB-A13B-4867-9C21-18F259D266B1}"/>
              </a:ext>
            </a:extLst>
          </p:cNvPr>
          <p:cNvSpPr txBox="1">
            <a:spLocks noChangeArrowheads="1"/>
          </p:cNvSpPr>
          <p:nvPr/>
        </p:nvSpPr>
        <p:spPr bwMode="auto">
          <a:xfrm>
            <a:off x="38534975" y="26136600"/>
            <a:ext cx="10512425" cy="5307013"/>
          </a:xfrm>
          <a:prstGeom prst="rect">
            <a:avLst/>
          </a:prstGeom>
          <a:solidFill>
            <a:schemeClr val="bg1"/>
          </a:solidFill>
          <a:ln w="38100">
            <a:solidFill>
              <a:srgbClr val="000000"/>
            </a:solidFill>
            <a:round/>
            <a:headEnd/>
            <a:tailEnd/>
          </a:ln>
        </p:spPr>
        <p:txBody>
          <a:bodyPr lIns="914400" tIns="457200" rIns="914400" bIns="914400"/>
          <a:lstStyle>
            <a:lvl1pPr>
              <a:spcBef>
                <a:spcPct val="20000"/>
              </a:spcBef>
              <a:buChar char="•"/>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defRPr sz="8900">
                <a:solidFill>
                  <a:schemeClr val="tx1"/>
                </a:solidFill>
                <a:latin typeface="Times New Roman" panose="02020603050405020304" pitchFamily="18" charset="0"/>
                <a:ea typeface="MS PGothic" panose="020B0600070205080204" pitchFamily="34" charset="-128"/>
              </a:defRPr>
            </a:lvl9pPr>
          </a:lstStyle>
          <a:p>
            <a:pPr eaLnBrk="1" hangingPunct="1">
              <a:spcBef>
                <a:spcPct val="50000"/>
              </a:spcBef>
              <a:buFontTx/>
              <a:buNone/>
              <a:defRPr/>
            </a:pPr>
            <a:r>
              <a:rPr lang="en-US" altLang="en-US" sz="4400" b="1" dirty="0">
                <a:solidFill>
                  <a:srgbClr val="000000"/>
                </a:solidFill>
                <a:latin typeface="Calibri" panose="020F0502020204030204" pitchFamily="34" charset="0"/>
              </a:rPr>
              <a:t>Conclusions</a:t>
            </a:r>
          </a:p>
          <a:p>
            <a:pPr marL="457200" indent="-457200" algn="just">
              <a:defRPr/>
            </a:pPr>
            <a:r>
              <a:rPr lang="en-GB" altLang="en-US" sz="2800" dirty="0">
                <a:cs typeface="Times New Roman" panose="02020603050405020304" pitchFamily="18" charset="0"/>
              </a:rPr>
              <a:t>With this information, the government could plan to reduce the unemployment rate in the future to provide better life for its citizens. </a:t>
            </a:r>
          </a:p>
          <a:p>
            <a:pPr marL="457200" indent="-457200" algn="just">
              <a:defRPr/>
            </a:pPr>
            <a:r>
              <a:rPr lang="en-GB" altLang="en-US" sz="2800" dirty="0">
                <a:cs typeface="Times New Roman" panose="02020603050405020304" pitchFamily="18" charset="0"/>
              </a:rPr>
              <a:t>The government can target deprived areas, build more infrastructure and provide more job opportunities. </a:t>
            </a:r>
          </a:p>
          <a:p>
            <a:pPr marL="457200" indent="-457200" algn="just">
              <a:defRPr/>
            </a:pPr>
            <a:r>
              <a:rPr lang="en-GB" altLang="en-US" sz="2800" dirty="0">
                <a:cs typeface="Times New Roman" panose="02020603050405020304" pitchFamily="18" charset="0"/>
              </a:rPr>
              <a:t>States like Selangor has high number of people employed, but also high unemployment rate. Selangor is a concentrated state; most unemployed persons move into the its cities to find jobs. </a:t>
            </a:r>
          </a:p>
        </p:txBody>
      </p:sp>
      <p:sp>
        <p:nvSpPr>
          <p:cNvPr id="3" name="Rectangle 180">
            <a:extLst>
              <a:ext uri="{FF2B5EF4-FFF2-40B4-BE49-F238E27FC236}">
                <a16:creationId xmlns:a16="http://schemas.microsoft.com/office/drawing/2014/main" id="{339C850C-B6F1-4670-94B1-21C4931EA002}"/>
              </a:ext>
            </a:extLst>
          </p:cNvPr>
          <p:cNvSpPr>
            <a:spLocks noChangeArrowheads="1"/>
          </p:cNvSpPr>
          <p:nvPr/>
        </p:nvSpPr>
        <p:spPr bwMode="auto">
          <a:xfrm>
            <a:off x="896938" y="614075"/>
            <a:ext cx="49450625" cy="3046988"/>
          </a:xfrm>
          <a:prstGeom prst="rect">
            <a:avLst/>
          </a:prstGeom>
          <a:solidFill>
            <a:srgbClr val="002060"/>
          </a:solidFill>
          <a:ln>
            <a:noFill/>
          </a:ln>
          <a:extLst>
            <a:ext uri="{909E8E84-426E-40dd-AFC4-6F175D3DCCD1}"/>
            <a:ext uri="{91240B29-F687-4f45-9708-019B960494DF}"/>
          </a:extLst>
        </p:spPr>
        <p:txBody>
          <a:bodyPr anchor="ctr">
            <a:spAutoFit/>
          </a:bodyPr>
          <a:lstStyle/>
          <a:p>
            <a:pPr algn="ctr" eaLnBrk="1" hangingPunct="1">
              <a:defRPr/>
            </a:pPr>
            <a:r>
              <a:rPr lang="en-GB" sz="9600" b="1" dirty="0">
                <a:solidFill>
                  <a:schemeClr val="bg1"/>
                </a:solidFill>
                <a:latin typeface="Arial" panose="020B0604020202020204" pitchFamily="34" charset="0"/>
                <a:cs typeface="Arial" panose="020B0604020202020204" pitchFamily="34" charset="0"/>
              </a:rPr>
              <a:t>Data Mining for Predicting Unemployment Rate in Malaysia using Tableau and Geographical Information Systems (GIS)</a:t>
            </a:r>
            <a:endParaRPr lang="en-US" sz="11000" b="1" dirty="0">
              <a:ln>
                <a:solidFill>
                  <a:schemeClr val="bg1"/>
                </a:solidFill>
              </a:ln>
              <a:solidFill>
                <a:schemeClr val="bg1"/>
              </a:solidFill>
              <a:latin typeface="Arial" panose="020B0604020202020204" pitchFamily="34" charset="0"/>
              <a:ea typeface="ＭＳ Ｐゴシック" charset="0"/>
              <a:cs typeface="Arial" panose="020B0604020202020204" pitchFamily="34" charset="0"/>
            </a:endParaRPr>
          </a:p>
        </p:txBody>
      </p:sp>
      <p:pic>
        <p:nvPicPr>
          <p:cNvPr id="3083" name="Picture 4">
            <a:extLst>
              <a:ext uri="{FF2B5EF4-FFF2-40B4-BE49-F238E27FC236}">
                <a16:creationId xmlns:a16="http://schemas.microsoft.com/office/drawing/2014/main" id="{C465006B-D66C-445C-ACFA-979630701B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87700" y="4129088"/>
            <a:ext cx="6718300" cy="234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6">
            <a:extLst>
              <a:ext uri="{FF2B5EF4-FFF2-40B4-BE49-F238E27FC236}">
                <a16:creationId xmlns:a16="http://schemas.microsoft.com/office/drawing/2014/main" id="{0DA71E7F-3AAB-4099-A059-BEB38BCBC4B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830500" y="4321175"/>
            <a:ext cx="5981700" cy="161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6" name="Picture 24">
            <a:extLst>
              <a:ext uri="{FF2B5EF4-FFF2-40B4-BE49-F238E27FC236}">
                <a16:creationId xmlns:a16="http://schemas.microsoft.com/office/drawing/2014/main" id="{2CF2B9CE-C0BB-4D44-94FF-45193307824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28625" b="15587"/>
          <a:stretch>
            <a:fillRect/>
          </a:stretch>
        </p:blipFill>
        <p:spPr bwMode="auto">
          <a:xfrm>
            <a:off x="38282441" y="7066707"/>
            <a:ext cx="9275093" cy="305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7" name="Picture 25">
            <a:extLst>
              <a:ext uri="{FF2B5EF4-FFF2-40B4-BE49-F238E27FC236}">
                <a16:creationId xmlns:a16="http://schemas.microsoft.com/office/drawing/2014/main" id="{598000F0-5AD3-497C-A5A4-DA2986CDFD6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29926" b="15269"/>
          <a:stretch>
            <a:fillRect/>
          </a:stretch>
        </p:blipFill>
        <p:spPr bwMode="auto">
          <a:xfrm>
            <a:off x="38280277" y="10432507"/>
            <a:ext cx="9275093" cy="305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9" name="TextBox 27">
            <a:extLst>
              <a:ext uri="{FF2B5EF4-FFF2-40B4-BE49-F238E27FC236}">
                <a16:creationId xmlns:a16="http://schemas.microsoft.com/office/drawing/2014/main" id="{EE1F4002-ED0F-4394-B70D-201CED115FE6}"/>
              </a:ext>
            </a:extLst>
          </p:cNvPr>
          <p:cNvSpPr txBox="1">
            <a:spLocks noChangeArrowheads="1"/>
          </p:cNvSpPr>
          <p:nvPr/>
        </p:nvSpPr>
        <p:spPr bwMode="auto">
          <a:xfrm>
            <a:off x="30395862" y="24181063"/>
            <a:ext cx="32385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Helvetica" panose="020B0604020202020204" pitchFamily="34" charset="0"/>
                <a:ea typeface="MS PGothic" panose="020B0600070205080204" pitchFamily="34" charset="-128"/>
              </a:defRPr>
            </a:lvl1pPr>
            <a:lvl2pPr marL="742950" indent="-285750">
              <a:defRPr sz="3200">
                <a:solidFill>
                  <a:schemeClr val="tx1"/>
                </a:solidFill>
                <a:latin typeface="Helvetica" panose="020B0604020202020204" pitchFamily="34" charset="0"/>
                <a:ea typeface="MS PGothic" panose="020B0600070205080204" pitchFamily="34" charset="-128"/>
              </a:defRPr>
            </a:lvl2pPr>
            <a:lvl3pPr marL="1143000" indent="-228600">
              <a:defRPr sz="3200">
                <a:solidFill>
                  <a:schemeClr val="tx1"/>
                </a:solidFill>
                <a:latin typeface="Helvetica" panose="020B0604020202020204" pitchFamily="34" charset="0"/>
                <a:ea typeface="MS PGothic" panose="020B0600070205080204" pitchFamily="34" charset="-128"/>
              </a:defRPr>
            </a:lvl3pPr>
            <a:lvl4pPr marL="1600200" indent="-228600">
              <a:defRPr sz="3200">
                <a:solidFill>
                  <a:schemeClr val="tx1"/>
                </a:solidFill>
                <a:latin typeface="Helvetica" panose="020B0604020202020204" pitchFamily="34" charset="0"/>
                <a:ea typeface="MS PGothic" panose="020B0600070205080204" pitchFamily="34" charset="-128"/>
              </a:defRPr>
            </a:lvl4pPr>
            <a:lvl5pPr marL="2057400" indent="-22860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r>
              <a:rPr lang="en-MY" altLang="en-US" sz="1400" dirty="0"/>
              <a:t>NO FORMAL EDUCATION</a:t>
            </a:r>
          </a:p>
        </p:txBody>
      </p:sp>
      <p:sp>
        <p:nvSpPr>
          <p:cNvPr id="3090" name="TextBox 28">
            <a:extLst>
              <a:ext uri="{FF2B5EF4-FFF2-40B4-BE49-F238E27FC236}">
                <a16:creationId xmlns:a16="http://schemas.microsoft.com/office/drawing/2014/main" id="{AC08F7CC-C5CA-4DCD-8CA0-52AF04F78356}"/>
              </a:ext>
            </a:extLst>
          </p:cNvPr>
          <p:cNvSpPr txBox="1">
            <a:spLocks noChangeArrowheads="1"/>
          </p:cNvSpPr>
          <p:nvPr/>
        </p:nvSpPr>
        <p:spPr bwMode="auto">
          <a:xfrm>
            <a:off x="42084673" y="10150419"/>
            <a:ext cx="25733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Helvetica" panose="020B0604020202020204" pitchFamily="34" charset="0"/>
                <a:ea typeface="MS PGothic" panose="020B0600070205080204" pitchFamily="34" charset="-128"/>
              </a:defRPr>
            </a:lvl1pPr>
            <a:lvl2pPr marL="742950" indent="-285750">
              <a:defRPr sz="3200">
                <a:solidFill>
                  <a:schemeClr val="tx1"/>
                </a:solidFill>
                <a:latin typeface="Helvetica" panose="020B0604020202020204" pitchFamily="34" charset="0"/>
                <a:ea typeface="MS PGothic" panose="020B0600070205080204" pitchFamily="34" charset="-128"/>
              </a:defRPr>
            </a:lvl2pPr>
            <a:lvl3pPr marL="1143000" indent="-228600">
              <a:defRPr sz="3200">
                <a:solidFill>
                  <a:schemeClr val="tx1"/>
                </a:solidFill>
                <a:latin typeface="Helvetica" panose="020B0604020202020204" pitchFamily="34" charset="0"/>
                <a:ea typeface="MS PGothic" panose="020B0600070205080204" pitchFamily="34" charset="-128"/>
              </a:defRPr>
            </a:lvl3pPr>
            <a:lvl4pPr marL="1600200" indent="-228600">
              <a:defRPr sz="3200">
                <a:solidFill>
                  <a:schemeClr val="tx1"/>
                </a:solidFill>
                <a:latin typeface="Helvetica" panose="020B0604020202020204" pitchFamily="34" charset="0"/>
                <a:ea typeface="MS PGothic" panose="020B0600070205080204" pitchFamily="34" charset="-128"/>
              </a:defRPr>
            </a:lvl4pPr>
            <a:lvl5pPr marL="2057400" indent="-22860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r>
              <a:rPr lang="en-MY" altLang="en-US" sz="1400" dirty="0"/>
              <a:t>PRIMARY EDUCATION</a:t>
            </a:r>
          </a:p>
        </p:txBody>
      </p:sp>
      <p:sp>
        <p:nvSpPr>
          <p:cNvPr id="3091" name="TextBox 29">
            <a:extLst>
              <a:ext uri="{FF2B5EF4-FFF2-40B4-BE49-F238E27FC236}">
                <a16:creationId xmlns:a16="http://schemas.microsoft.com/office/drawing/2014/main" id="{EEAB5CB3-96A1-4433-88CC-6D47FABC4B40}"/>
              </a:ext>
            </a:extLst>
          </p:cNvPr>
          <p:cNvSpPr txBox="1">
            <a:spLocks noChangeArrowheads="1"/>
          </p:cNvSpPr>
          <p:nvPr/>
        </p:nvSpPr>
        <p:spPr bwMode="auto">
          <a:xfrm>
            <a:off x="41627185" y="13473238"/>
            <a:ext cx="25812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Helvetica" panose="020B0604020202020204" pitchFamily="34" charset="0"/>
                <a:ea typeface="MS PGothic" panose="020B0600070205080204" pitchFamily="34" charset="-128"/>
              </a:defRPr>
            </a:lvl1pPr>
            <a:lvl2pPr marL="742950" indent="-285750">
              <a:defRPr sz="3200">
                <a:solidFill>
                  <a:schemeClr val="tx1"/>
                </a:solidFill>
                <a:latin typeface="Helvetica" panose="020B0604020202020204" pitchFamily="34" charset="0"/>
                <a:ea typeface="MS PGothic" panose="020B0600070205080204" pitchFamily="34" charset="-128"/>
              </a:defRPr>
            </a:lvl2pPr>
            <a:lvl3pPr marL="1143000" indent="-228600">
              <a:defRPr sz="3200">
                <a:solidFill>
                  <a:schemeClr val="tx1"/>
                </a:solidFill>
                <a:latin typeface="Helvetica" panose="020B0604020202020204" pitchFamily="34" charset="0"/>
                <a:ea typeface="MS PGothic" panose="020B0600070205080204" pitchFamily="34" charset="-128"/>
              </a:defRPr>
            </a:lvl3pPr>
            <a:lvl4pPr marL="1600200" indent="-228600">
              <a:defRPr sz="3200">
                <a:solidFill>
                  <a:schemeClr val="tx1"/>
                </a:solidFill>
                <a:latin typeface="Helvetica" panose="020B0604020202020204" pitchFamily="34" charset="0"/>
                <a:ea typeface="MS PGothic" panose="020B0600070205080204" pitchFamily="34" charset="-128"/>
              </a:defRPr>
            </a:lvl4pPr>
            <a:lvl5pPr marL="2057400" indent="-22860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r>
              <a:rPr lang="en-MY" altLang="en-US" sz="1400" dirty="0"/>
              <a:t>SECONDARY EDUCATION</a:t>
            </a:r>
          </a:p>
        </p:txBody>
      </p:sp>
      <p:sp>
        <p:nvSpPr>
          <p:cNvPr id="3092" name="TextBox 30">
            <a:extLst>
              <a:ext uri="{FF2B5EF4-FFF2-40B4-BE49-F238E27FC236}">
                <a16:creationId xmlns:a16="http://schemas.microsoft.com/office/drawing/2014/main" id="{AEA78DC8-F47A-44DF-907A-A9DE9D023A0A}"/>
              </a:ext>
            </a:extLst>
          </p:cNvPr>
          <p:cNvSpPr txBox="1">
            <a:spLocks noChangeArrowheads="1"/>
          </p:cNvSpPr>
          <p:nvPr/>
        </p:nvSpPr>
        <p:spPr bwMode="auto">
          <a:xfrm>
            <a:off x="42084673" y="16882019"/>
            <a:ext cx="24288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Helvetica" panose="020B0604020202020204" pitchFamily="34" charset="0"/>
                <a:ea typeface="MS PGothic" panose="020B0600070205080204" pitchFamily="34" charset="-128"/>
              </a:defRPr>
            </a:lvl1pPr>
            <a:lvl2pPr marL="742950" indent="-285750">
              <a:defRPr sz="3200">
                <a:solidFill>
                  <a:schemeClr val="tx1"/>
                </a:solidFill>
                <a:latin typeface="Helvetica" panose="020B0604020202020204" pitchFamily="34" charset="0"/>
                <a:ea typeface="MS PGothic" panose="020B0600070205080204" pitchFamily="34" charset="-128"/>
              </a:defRPr>
            </a:lvl2pPr>
            <a:lvl3pPr marL="1143000" indent="-228600">
              <a:defRPr sz="3200">
                <a:solidFill>
                  <a:schemeClr val="tx1"/>
                </a:solidFill>
                <a:latin typeface="Helvetica" panose="020B0604020202020204" pitchFamily="34" charset="0"/>
                <a:ea typeface="MS PGothic" panose="020B0600070205080204" pitchFamily="34" charset="-128"/>
              </a:defRPr>
            </a:lvl3pPr>
            <a:lvl4pPr marL="1600200" indent="-228600">
              <a:defRPr sz="3200">
                <a:solidFill>
                  <a:schemeClr val="tx1"/>
                </a:solidFill>
                <a:latin typeface="Helvetica" panose="020B0604020202020204" pitchFamily="34" charset="0"/>
                <a:ea typeface="MS PGothic" panose="020B0600070205080204" pitchFamily="34" charset="-128"/>
              </a:defRPr>
            </a:lvl4pPr>
            <a:lvl5pPr marL="2057400" indent="-22860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r>
              <a:rPr lang="en-MY" altLang="en-US" sz="1400" dirty="0"/>
              <a:t>TERTIARY EDUCATION</a:t>
            </a:r>
          </a:p>
        </p:txBody>
      </p:sp>
      <p:pic>
        <p:nvPicPr>
          <p:cNvPr id="3093" name="Picture 31">
            <a:extLst>
              <a:ext uri="{FF2B5EF4-FFF2-40B4-BE49-F238E27FC236}">
                <a16:creationId xmlns:a16="http://schemas.microsoft.com/office/drawing/2014/main" id="{95332FCF-5F0C-42D5-AB45-EECC506127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r="12885" b="3253"/>
          <a:stretch>
            <a:fillRect/>
          </a:stretch>
        </p:blipFill>
        <p:spPr bwMode="auto">
          <a:xfrm>
            <a:off x="17766145" y="10813218"/>
            <a:ext cx="5320434" cy="32090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4" name="Picture 33">
            <a:extLst>
              <a:ext uri="{FF2B5EF4-FFF2-40B4-BE49-F238E27FC236}">
                <a16:creationId xmlns:a16="http://schemas.microsoft.com/office/drawing/2014/main" id="{C202CA7C-E041-4D79-ADB9-360C2071389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r="11526"/>
          <a:stretch>
            <a:fillRect/>
          </a:stretch>
        </p:blipFill>
        <p:spPr bwMode="auto">
          <a:xfrm>
            <a:off x="15273770" y="21016912"/>
            <a:ext cx="4984750" cy="322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6" name="Picture 24">
            <a:extLst>
              <a:ext uri="{FF2B5EF4-FFF2-40B4-BE49-F238E27FC236}">
                <a16:creationId xmlns:a16="http://schemas.microsoft.com/office/drawing/2014/main" id="{F0D638FE-35AD-4A69-9D5B-75D4FA8CADB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r="12885"/>
          <a:stretch>
            <a:fillRect/>
          </a:stretch>
        </p:blipFill>
        <p:spPr bwMode="auto">
          <a:xfrm>
            <a:off x="17766145" y="14819588"/>
            <a:ext cx="5320434" cy="3209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7" name="Picture 26">
            <a:extLst>
              <a:ext uri="{FF2B5EF4-FFF2-40B4-BE49-F238E27FC236}">
                <a16:creationId xmlns:a16="http://schemas.microsoft.com/office/drawing/2014/main" id="{5A251D3B-C10A-42DC-9388-165642E904F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r="13045"/>
          <a:stretch>
            <a:fillRect/>
          </a:stretch>
        </p:blipFill>
        <p:spPr bwMode="auto">
          <a:xfrm>
            <a:off x="20426362" y="20989141"/>
            <a:ext cx="4984750" cy="322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8" name="Picture 26">
            <a:extLst>
              <a:ext uri="{FF2B5EF4-FFF2-40B4-BE49-F238E27FC236}">
                <a16:creationId xmlns:a16="http://schemas.microsoft.com/office/drawing/2014/main" id="{6BB413FA-0B03-4B01-9CDD-927305B55F08}"/>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r="12140" b="-245"/>
          <a:stretch/>
        </p:blipFill>
        <p:spPr bwMode="auto">
          <a:xfrm>
            <a:off x="28897661" y="8339514"/>
            <a:ext cx="5318736" cy="3621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9" name="Picture 27">
            <a:extLst>
              <a:ext uri="{FF2B5EF4-FFF2-40B4-BE49-F238E27FC236}">
                <a16:creationId xmlns:a16="http://schemas.microsoft.com/office/drawing/2014/main" id="{C44E1248-B56D-4C89-85CE-F37BA1B26F94}"/>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r="11639" b="-245"/>
          <a:stretch/>
        </p:blipFill>
        <p:spPr bwMode="auto">
          <a:xfrm>
            <a:off x="28897661" y="12588818"/>
            <a:ext cx="5318737" cy="362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TextBox 27">
            <a:extLst>
              <a:ext uri="{FF2B5EF4-FFF2-40B4-BE49-F238E27FC236}">
                <a16:creationId xmlns:a16="http://schemas.microsoft.com/office/drawing/2014/main" id="{51C7E542-9BFC-4520-A110-F5212AA04AF2}"/>
              </a:ext>
            </a:extLst>
          </p:cNvPr>
          <p:cNvSpPr txBox="1">
            <a:spLocks noChangeArrowheads="1"/>
          </p:cNvSpPr>
          <p:nvPr/>
        </p:nvSpPr>
        <p:spPr bwMode="auto">
          <a:xfrm>
            <a:off x="16146895" y="24294083"/>
            <a:ext cx="32385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Helvetica" panose="020B0604020202020204" pitchFamily="34" charset="0"/>
                <a:ea typeface="MS PGothic" panose="020B0600070205080204" pitchFamily="34" charset="-128"/>
              </a:defRPr>
            </a:lvl1pPr>
            <a:lvl2pPr marL="742950" indent="-285750">
              <a:defRPr sz="3200">
                <a:solidFill>
                  <a:schemeClr val="tx1"/>
                </a:solidFill>
                <a:latin typeface="Helvetica" panose="020B0604020202020204" pitchFamily="34" charset="0"/>
                <a:ea typeface="MS PGothic" panose="020B0600070205080204" pitchFamily="34" charset="-128"/>
              </a:defRPr>
            </a:lvl2pPr>
            <a:lvl3pPr marL="1143000" indent="-228600">
              <a:defRPr sz="3200">
                <a:solidFill>
                  <a:schemeClr val="tx1"/>
                </a:solidFill>
                <a:latin typeface="Helvetica" panose="020B0604020202020204" pitchFamily="34" charset="0"/>
                <a:ea typeface="MS PGothic" panose="020B0600070205080204" pitchFamily="34" charset="-128"/>
              </a:defRPr>
            </a:lvl3pPr>
            <a:lvl4pPr marL="1600200" indent="-228600">
              <a:defRPr sz="3200">
                <a:solidFill>
                  <a:schemeClr val="tx1"/>
                </a:solidFill>
                <a:latin typeface="Helvetica" panose="020B0604020202020204" pitchFamily="34" charset="0"/>
                <a:ea typeface="MS PGothic" panose="020B0600070205080204" pitchFamily="34" charset="-128"/>
              </a:defRPr>
            </a:lvl4pPr>
            <a:lvl5pPr marL="2057400" indent="-22860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algn="ctr"/>
            <a:r>
              <a:rPr lang="en-MY" altLang="en-US" sz="1400" dirty="0"/>
              <a:t>Figure 3: Male Unemployment Rate in Terengganu</a:t>
            </a:r>
          </a:p>
        </p:txBody>
      </p:sp>
      <p:sp>
        <p:nvSpPr>
          <p:cNvPr id="29" name="TextBox 27">
            <a:extLst>
              <a:ext uri="{FF2B5EF4-FFF2-40B4-BE49-F238E27FC236}">
                <a16:creationId xmlns:a16="http://schemas.microsoft.com/office/drawing/2014/main" id="{053C0937-10E6-4548-9C8C-34CA17FECB16}"/>
              </a:ext>
            </a:extLst>
          </p:cNvPr>
          <p:cNvSpPr txBox="1">
            <a:spLocks noChangeArrowheads="1"/>
          </p:cNvSpPr>
          <p:nvPr/>
        </p:nvSpPr>
        <p:spPr bwMode="auto">
          <a:xfrm>
            <a:off x="21299487" y="24231083"/>
            <a:ext cx="32385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Helvetica" panose="020B0604020202020204" pitchFamily="34" charset="0"/>
                <a:ea typeface="MS PGothic" panose="020B0600070205080204" pitchFamily="34" charset="-128"/>
              </a:defRPr>
            </a:lvl1pPr>
            <a:lvl2pPr marL="742950" indent="-285750">
              <a:defRPr sz="3200">
                <a:solidFill>
                  <a:schemeClr val="tx1"/>
                </a:solidFill>
                <a:latin typeface="Helvetica" panose="020B0604020202020204" pitchFamily="34" charset="0"/>
                <a:ea typeface="MS PGothic" panose="020B0600070205080204" pitchFamily="34" charset="-128"/>
              </a:defRPr>
            </a:lvl2pPr>
            <a:lvl3pPr marL="1143000" indent="-228600">
              <a:defRPr sz="3200">
                <a:solidFill>
                  <a:schemeClr val="tx1"/>
                </a:solidFill>
                <a:latin typeface="Helvetica" panose="020B0604020202020204" pitchFamily="34" charset="0"/>
                <a:ea typeface="MS PGothic" panose="020B0600070205080204" pitchFamily="34" charset="-128"/>
              </a:defRPr>
            </a:lvl3pPr>
            <a:lvl4pPr marL="1600200" indent="-228600">
              <a:defRPr sz="3200">
                <a:solidFill>
                  <a:schemeClr val="tx1"/>
                </a:solidFill>
                <a:latin typeface="Helvetica" panose="020B0604020202020204" pitchFamily="34" charset="0"/>
                <a:ea typeface="MS PGothic" panose="020B0600070205080204" pitchFamily="34" charset="-128"/>
              </a:defRPr>
            </a:lvl4pPr>
            <a:lvl5pPr marL="2057400" indent="-22860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algn="ctr"/>
            <a:r>
              <a:rPr lang="en-MY" altLang="en-US" sz="1400" dirty="0"/>
              <a:t>Figure 4: Female Unemployment Rate in Terengganu</a:t>
            </a:r>
          </a:p>
        </p:txBody>
      </p:sp>
      <p:pic>
        <p:nvPicPr>
          <p:cNvPr id="39" name="Picture 38">
            <a:extLst>
              <a:ext uri="{FF2B5EF4-FFF2-40B4-BE49-F238E27FC236}">
                <a16:creationId xmlns:a16="http://schemas.microsoft.com/office/drawing/2014/main" id="{0C9668CB-FAF1-44C8-9B90-161C1E565D15}"/>
              </a:ext>
            </a:extLst>
          </p:cNvPr>
          <p:cNvPicPr/>
          <p:nvPr/>
        </p:nvPicPr>
        <p:blipFill>
          <a:blip r:embed="rId14">
            <a:extLst>
              <a:ext uri="{28A0092B-C50C-407E-A947-70E740481C1C}">
                <a14:useLocalDpi xmlns:a14="http://schemas.microsoft.com/office/drawing/2010/main" val="0"/>
              </a:ext>
            </a:extLst>
          </a:blip>
          <a:stretch>
            <a:fillRect/>
          </a:stretch>
        </p:blipFill>
        <p:spPr>
          <a:xfrm>
            <a:off x="38280279" y="18744793"/>
            <a:ext cx="9275093" cy="5810900"/>
          </a:xfrm>
          <a:prstGeom prst="rect">
            <a:avLst/>
          </a:prstGeom>
        </p:spPr>
      </p:pic>
      <p:pic>
        <p:nvPicPr>
          <p:cNvPr id="3085" name="Picture 23">
            <a:extLst>
              <a:ext uri="{FF2B5EF4-FFF2-40B4-BE49-F238E27FC236}">
                <a16:creationId xmlns:a16="http://schemas.microsoft.com/office/drawing/2014/main" id="{CFAD55A4-ED82-4A80-A980-4CDB5EB5AD65}"/>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t="31036" b="16920"/>
          <a:stretch>
            <a:fillRect/>
          </a:stretch>
        </p:blipFill>
        <p:spPr bwMode="auto">
          <a:xfrm>
            <a:off x="26797333" y="21016912"/>
            <a:ext cx="9275093" cy="305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77863657-BD8C-4FC2-AD31-928F12E90E7F}"/>
              </a:ext>
            </a:extLst>
          </p:cNvPr>
          <p:cNvPicPr>
            <a:picLocks noChangeAspect="1"/>
          </p:cNvPicPr>
          <p:nvPr/>
        </p:nvPicPr>
        <p:blipFill rotWithShape="1">
          <a:blip r:embed="rId16"/>
          <a:srcRect t="26110" b="23725"/>
          <a:stretch/>
        </p:blipFill>
        <p:spPr>
          <a:xfrm>
            <a:off x="38280276" y="13736058"/>
            <a:ext cx="9275093" cy="3182324"/>
          </a:xfrm>
          <a:prstGeom prst="rect">
            <a:avLst/>
          </a:prstGeom>
        </p:spPr>
      </p:pic>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themeOverride>
</file>

<file path=docProps/app.xml><?xml version="1.0" encoding="utf-8"?>
<Properties xmlns="http://schemas.openxmlformats.org/officeDocument/2006/extended-properties" xmlns:vt="http://schemas.openxmlformats.org/officeDocument/2006/docPropsVTypes">
  <TotalTime>6628</TotalTime>
  <Words>859</Words>
  <Application>Microsoft Office PowerPoint</Application>
  <PresentationFormat>Custom</PresentationFormat>
  <Paragraphs>113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Helvetica</vt:lpstr>
      <vt:lpstr>Times New Roman</vt:lpstr>
      <vt:lpstr>Default Design</vt:lpstr>
      <vt:lpstr>PowerPoint Presentation</vt:lpstr>
    </vt:vector>
  </TitlesOfParts>
  <Manager/>
  <Company/>
  <LinksUpToDate>false</LinksUpToDate>
  <SharedDoc>false</SharedDoc>
  <HyperlinkBase>http://colinpurrington.com/tips/academic/posterdesign</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template</dc:title>
  <dc:subject>conference poster</dc:subject>
  <dc:creator>Colin Purrington</dc:creator>
  <cp:keywords>poster, conference, session, meeting, symposium, research, presentation</cp:keywords>
  <dc:description>This template is free for you to use to create your poster.  Do not host this file on your own server, even in adapted form. If you need to post a template, please steal somebody else's or just make your own (it's easy).  Thanks!</dc:description>
  <cp:lastModifiedBy>Sabrina Malek</cp:lastModifiedBy>
  <cp:revision>594</cp:revision>
  <cp:lastPrinted>2011-10-30T12:54:45Z</cp:lastPrinted>
  <dcterms:created xsi:type="dcterms:W3CDTF">2012-06-12T14:08:55Z</dcterms:created>
  <dcterms:modified xsi:type="dcterms:W3CDTF">2019-05-09T15:38:57Z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