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1"/>
  </p:notesMasterIdLst>
  <p:sldIdLst>
    <p:sldId id="256" r:id="rId5"/>
    <p:sldId id="267" r:id="rId6"/>
    <p:sldId id="277" r:id="rId7"/>
    <p:sldId id="257" r:id="rId8"/>
    <p:sldId id="278" r:id="rId9"/>
    <p:sldId id="268" r:id="rId10"/>
    <p:sldId id="260" r:id="rId11"/>
    <p:sldId id="258" r:id="rId12"/>
    <p:sldId id="261" r:id="rId13"/>
    <p:sldId id="262" r:id="rId14"/>
    <p:sldId id="263" r:id="rId15"/>
    <p:sldId id="269" r:id="rId16"/>
    <p:sldId id="273" r:id="rId17"/>
    <p:sldId id="283" r:id="rId18"/>
    <p:sldId id="265" r:id="rId19"/>
    <p:sldId id="284" r:id="rId2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265B74-4C9A-6849-6369-3440AB949056}" v="79" dt="2022-03-04T10:44:23.893"/>
    <p1510:client id="{0F8873AA-B3C4-3716-9B11-884D74E64E46}" v="40" dt="2022-03-03T15:07:57.492"/>
    <p1510:client id="{17260607-D028-432B-9623-00F929CA2295}" v="1" dt="2022-02-23T12:51:31.098"/>
    <p1510:client id="{1CD16E95-63CF-4742-AEA5-503996426C63}" v="51" dt="2022-03-04T10:09:29.953"/>
    <p1510:client id="{3BF98972-9BFE-4B0D-99EF-E6FC99CFDC5B}" v="4" dt="2022-02-23T14:30:26.746"/>
    <p1510:client id="{4DD8A95C-A1B3-AEDC-6E5D-402DC4C1974E}" v="59" dt="2022-02-25T13:05:13.483"/>
    <p1510:client id="{52EF020B-C28C-4AEE-8AB3-4F3BFB6D37DA}" v="8" dt="2022-03-01T13:37:31.614"/>
    <p1510:client id="{5673C321-CC8C-4BE9-B4C8-C3058ED0093B}" v="493" dt="2022-02-23T16:03:47.785"/>
    <p1510:client id="{5A012380-D5C2-7145-B752-4D53C4874D06}" v="411" dt="2022-03-03T14:54:58.720"/>
    <p1510:client id="{5BB9A67A-3DBB-4828-AF29-2123F40C67F7}" v="77" dt="2022-03-03T07:07:12.679"/>
    <p1510:client id="{5F844DC8-CD96-5A09-F48A-AD90FF47EE31}" v="2" dt="2022-03-04T12:56:51.004"/>
    <p1510:client id="{6886B71E-F8BD-E63A-3887-23E48E7F73BE}" v="21" dt="2022-03-04T10:53:39.471"/>
    <p1510:client id="{A407BC9E-CA7C-48D4-B170-C7E987C781D8}" v="4" dt="2022-02-23T16:08:18.150"/>
    <p1510:client id="{E1EB06F5-7454-8875-5BFE-4283E84822ED}" v="167" dt="2022-03-03T19:06:38.3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92A2FAD-B093-471E-A29B-FC0E14BBAD05}" type="doc">
      <dgm:prSet loTypeId="urn:microsoft.com/office/officeart/2016/7/layout/VerticalSolidActionList" loCatId="List" qsTypeId="urn:microsoft.com/office/officeart/2005/8/quickstyle/simple1" qsCatId="simple" csTypeId="urn:microsoft.com/office/officeart/2005/8/colors/accent1_2" csCatId="accent1"/>
      <dgm:spPr/>
      <dgm:t>
        <a:bodyPr/>
        <a:lstStyle/>
        <a:p>
          <a:endParaRPr lang="en-US"/>
        </a:p>
      </dgm:t>
    </dgm:pt>
    <dgm:pt modelId="{906B7B1F-967E-457B-90F7-7E66687FB693}">
      <dgm:prSet/>
      <dgm:spPr/>
      <dgm:t>
        <a:bodyPr/>
        <a:lstStyle/>
        <a:p>
          <a:r>
            <a:rPr lang="en-US"/>
            <a:t>Improve</a:t>
          </a:r>
        </a:p>
      </dgm:t>
    </dgm:pt>
    <dgm:pt modelId="{5CC07F9B-DE19-41A5-80E4-C60C14E7D2F3}" type="parTrans" cxnId="{1EA99667-700E-407F-8045-052022C9FEC6}">
      <dgm:prSet/>
      <dgm:spPr/>
      <dgm:t>
        <a:bodyPr/>
        <a:lstStyle/>
        <a:p>
          <a:endParaRPr lang="en-US"/>
        </a:p>
      </dgm:t>
    </dgm:pt>
    <dgm:pt modelId="{A03D317A-7BF3-4B05-BE0A-E798ABBCD811}" type="sibTrans" cxnId="{1EA99667-700E-407F-8045-052022C9FEC6}">
      <dgm:prSet/>
      <dgm:spPr/>
      <dgm:t>
        <a:bodyPr/>
        <a:lstStyle/>
        <a:p>
          <a:endParaRPr lang="en-US"/>
        </a:p>
      </dgm:t>
    </dgm:pt>
    <dgm:pt modelId="{3B04F7E5-A9C9-4905-AB51-B5C87260B280}">
      <dgm:prSet/>
      <dgm:spPr/>
      <dgm:t>
        <a:bodyPr/>
        <a:lstStyle/>
        <a:p>
          <a:r>
            <a:rPr lang="en-US"/>
            <a:t>Improve your quality of life</a:t>
          </a:r>
        </a:p>
      </dgm:t>
    </dgm:pt>
    <dgm:pt modelId="{20C612BB-A245-4C63-9F1F-11DD860A7118}" type="parTrans" cxnId="{2624A066-15E4-4FD5-ACAD-0957EB687439}">
      <dgm:prSet/>
      <dgm:spPr/>
      <dgm:t>
        <a:bodyPr/>
        <a:lstStyle/>
        <a:p>
          <a:endParaRPr lang="en-US"/>
        </a:p>
      </dgm:t>
    </dgm:pt>
    <dgm:pt modelId="{49518EEF-CE84-44D0-88EB-B45D08DE849E}" type="sibTrans" cxnId="{2624A066-15E4-4FD5-ACAD-0957EB687439}">
      <dgm:prSet/>
      <dgm:spPr/>
      <dgm:t>
        <a:bodyPr/>
        <a:lstStyle/>
        <a:p>
          <a:endParaRPr lang="en-US"/>
        </a:p>
      </dgm:t>
    </dgm:pt>
    <dgm:pt modelId="{F1B471DC-19C7-46CE-A214-4ED1D1348476}">
      <dgm:prSet/>
      <dgm:spPr/>
      <dgm:t>
        <a:bodyPr/>
        <a:lstStyle/>
        <a:p>
          <a:r>
            <a:rPr lang="en-US"/>
            <a:t>Boost</a:t>
          </a:r>
        </a:p>
      </dgm:t>
    </dgm:pt>
    <dgm:pt modelId="{705A334D-608E-4902-A1E6-C070F4A656EF}" type="parTrans" cxnId="{9AFFB9CB-1B2F-40D8-A0F8-DF2DC1B2D948}">
      <dgm:prSet/>
      <dgm:spPr/>
      <dgm:t>
        <a:bodyPr/>
        <a:lstStyle/>
        <a:p>
          <a:endParaRPr lang="en-US"/>
        </a:p>
      </dgm:t>
    </dgm:pt>
    <dgm:pt modelId="{830C55CF-7325-40B1-9B9E-20E88BE13576}" type="sibTrans" cxnId="{9AFFB9CB-1B2F-40D8-A0F8-DF2DC1B2D948}">
      <dgm:prSet/>
      <dgm:spPr/>
      <dgm:t>
        <a:bodyPr/>
        <a:lstStyle/>
        <a:p>
          <a:endParaRPr lang="en-US"/>
        </a:p>
      </dgm:t>
    </dgm:pt>
    <dgm:pt modelId="{6FB789F9-DF9D-47A9-A468-8BAD1DB8E716}">
      <dgm:prSet/>
      <dgm:spPr/>
      <dgm:t>
        <a:bodyPr/>
        <a:lstStyle/>
        <a:p>
          <a:r>
            <a:rPr lang="en-US"/>
            <a:t>Boost your mental health</a:t>
          </a:r>
        </a:p>
      </dgm:t>
    </dgm:pt>
    <dgm:pt modelId="{EB96A200-57FD-4CAF-A30E-83DD6162B75E}" type="parTrans" cxnId="{433F7DB6-1502-48F8-BB0A-19A70A5068FD}">
      <dgm:prSet/>
      <dgm:spPr/>
      <dgm:t>
        <a:bodyPr/>
        <a:lstStyle/>
        <a:p>
          <a:endParaRPr lang="en-US"/>
        </a:p>
      </dgm:t>
    </dgm:pt>
    <dgm:pt modelId="{0A312507-D60C-4DF6-8B00-C54B0DB1380B}" type="sibTrans" cxnId="{433F7DB6-1502-48F8-BB0A-19A70A5068FD}">
      <dgm:prSet/>
      <dgm:spPr/>
      <dgm:t>
        <a:bodyPr/>
        <a:lstStyle/>
        <a:p>
          <a:endParaRPr lang="en-US"/>
        </a:p>
      </dgm:t>
    </dgm:pt>
    <dgm:pt modelId="{6196A705-1757-43F5-B274-71D6B27D0E79}">
      <dgm:prSet/>
      <dgm:spPr/>
      <dgm:t>
        <a:bodyPr/>
        <a:lstStyle/>
        <a:p>
          <a:r>
            <a:rPr lang="en-US"/>
            <a:t>Help</a:t>
          </a:r>
        </a:p>
      </dgm:t>
    </dgm:pt>
    <dgm:pt modelId="{5804BD85-F708-4835-A88F-D0A52BE6E26B}" type="parTrans" cxnId="{996DB6DD-DA0C-48CC-A588-875BC4765F7B}">
      <dgm:prSet/>
      <dgm:spPr/>
      <dgm:t>
        <a:bodyPr/>
        <a:lstStyle/>
        <a:p>
          <a:endParaRPr lang="en-US"/>
        </a:p>
      </dgm:t>
    </dgm:pt>
    <dgm:pt modelId="{43A7156D-3765-404C-A726-E8C28FBEFDFC}" type="sibTrans" cxnId="{996DB6DD-DA0C-48CC-A588-875BC4765F7B}">
      <dgm:prSet/>
      <dgm:spPr/>
      <dgm:t>
        <a:bodyPr/>
        <a:lstStyle/>
        <a:p>
          <a:endParaRPr lang="en-US"/>
        </a:p>
      </dgm:t>
    </dgm:pt>
    <dgm:pt modelId="{9B5D3DBE-37F4-4D4A-BCE4-D3E64F2AB8EF}">
      <dgm:prSet/>
      <dgm:spPr/>
      <dgm:t>
        <a:bodyPr/>
        <a:lstStyle/>
        <a:p>
          <a:r>
            <a:rPr lang="en-US"/>
            <a:t>Help you live longer</a:t>
          </a:r>
        </a:p>
      </dgm:t>
    </dgm:pt>
    <dgm:pt modelId="{2D1C08EB-22DF-4B24-8400-517A1D95AD3F}" type="parTrans" cxnId="{BA56CA8A-451B-4A7B-9751-2FF6B59E8F19}">
      <dgm:prSet/>
      <dgm:spPr/>
      <dgm:t>
        <a:bodyPr/>
        <a:lstStyle/>
        <a:p>
          <a:endParaRPr lang="en-US"/>
        </a:p>
      </dgm:t>
    </dgm:pt>
    <dgm:pt modelId="{DA77C355-E348-4CAA-AADB-EABA45D6B919}" type="sibTrans" cxnId="{BA56CA8A-451B-4A7B-9751-2FF6B59E8F19}">
      <dgm:prSet/>
      <dgm:spPr/>
      <dgm:t>
        <a:bodyPr/>
        <a:lstStyle/>
        <a:p>
          <a:endParaRPr lang="en-US"/>
        </a:p>
      </dgm:t>
    </dgm:pt>
    <dgm:pt modelId="{A89D261F-15B6-49F1-942F-6B4CAAE6E9F9}">
      <dgm:prSet/>
      <dgm:spPr/>
      <dgm:t>
        <a:bodyPr/>
        <a:lstStyle/>
        <a:p>
          <a:r>
            <a:rPr lang="en-US"/>
            <a:t>Decrease</a:t>
          </a:r>
        </a:p>
      </dgm:t>
    </dgm:pt>
    <dgm:pt modelId="{722DC2BC-BCA8-4205-A89B-70D23219F8F1}" type="parTrans" cxnId="{06BDA666-B228-464C-A1D8-BA9E3A1343C0}">
      <dgm:prSet/>
      <dgm:spPr/>
      <dgm:t>
        <a:bodyPr/>
        <a:lstStyle/>
        <a:p>
          <a:endParaRPr lang="en-US"/>
        </a:p>
      </dgm:t>
    </dgm:pt>
    <dgm:pt modelId="{87D5EBC2-5256-4BB7-9548-FA51BE0F2E83}" type="sibTrans" cxnId="{06BDA666-B228-464C-A1D8-BA9E3A1343C0}">
      <dgm:prSet/>
      <dgm:spPr/>
      <dgm:t>
        <a:bodyPr/>
        <a:lstStyle/>
        <a:p>
          <a:endParaRPr lang="en-US"/>
        </a:p>
      </dgm:t>
    </dgm:pt>
    <dgm:pt modelId="{130B1CBE-C712-4100-B651-62887B387839}">
      <dgm:prSet/>
      <dgm:spPr/>
      <dgm:t>
        <a:bodyPr/>
        <a:lstStyle/>
        <a:p>
          <a:r>
            <a:rPr lang="en-US"/>
            <a:t>Decrease your risk of suicide</a:t>
          </a:r>
        </a:p>
      </dgm:t>
    </dgm:pt>
    <dgm:pt modelId="{0829D4A2-F172-4E38-A5A3-284589243BEF}" type="parTrans" cxnId="{28E05CDA-60F3-4333-ADFD-215E380E7A93}">
      <dgm:prSet/>
      <dgm:spPr/>
      <dgm:t>
        <a:bodyPr/>
        <a:lstStyle/>
        <a:p>
          <a:endParaRPr lang="en-US"/>
        </a:p>
      </dgm:t>
    </dgm:pt>
    <dgm:pt modelId="{429788FD-B5D0-43FE-94F4-71DE3DE6B170}" type="sibTrans" cxnId="{28E05CDA-60F3-4333-ADFD-215E380E7A93}">
      <dgm:prSet/>
      <dgm:spPr/>
      <dgm:t>
        <a:bodyPr/>
        <a:lstStyle/>
        <a:p>
          <a:endParaRPr lang="en-US"/>
        </a:p>
      </dgm:t>
    </dgm:pt>
    <dgm:pt modelId="{B377867F-3F2D-4871-BC99-FB811E6A8A2C}" type="pres">
      <dgm:prSet presAssocID="{692A2FAD-B093-471E-A29B-FC0E14BBAD05}" presName="Name0" presStyleCnt="0">
        <dgm:presLayoutVars>
          <dgm:dir/>
          <dgm:animLvl val="lvl"/>
          <dgm:resizeHandles val="exact"/>
        </dgm:presLayoutVars>
      </dgm:prSet>
      <dgm:spPr/>
    </dgm:pt>
    <dgm:pt modelId="{FB83C831-63BE-436C-B4D8-7A427F93D581}" type="pres">
      <dgm:prSet presAssocID="{906B7B1F-967E-457B-90F7-7E66687FB693}" presName="linNode" presStyleCnt="0"/>
      <dgm:spPr/>
    </dgm:pt>
    <dgm:pt modelId="{0710B03E-CBAB-4BDE-9D3E-8A059439F7A5}" type="pres">
      <dgm:prSet presAssocID="{906B7B1F-967E-457B-90F7-7E66687FB693}" presName="parentText" presStyleLbl="alignNode1" presStyleIdx="0" presStyleCnt="4">
        <dgm:presLayoutVars>
          <dgm:chMax val="1"/>
          <dgm:bulletEnabled/>
        </dgm:presLayoutVars>
      </dgm:prSet>
      <dgm:spPr/>
    </dgm:pt>
    <dgm:pt modelId="{D694126C-F630-44D0-8ED3-4B10D7E8FC5C}" type="pres">
      <dgm:prSet presAssocID="{906B7B1F-967E-457B-90F7-7E66687FB693}" presName="descendantText" presStyleLbl="alignAccFollowNode1" presStyleIdx="0" presStyleCnt="4">
        <dgm:presLayoutVars>
          <dgm:bulletEnabled/>
        </dgm:presLayoutVars>
      </dgm:prSet>
      <dgm:spPr/>
    </dgm:pt>
    <dgm:pt modelId="{99A95D12-D554-4736-BF4E-04F9DCF9EC32}" type="pres">
      <dgm:prSet presAssocID="{A03D317A-7BF3-4B05-BE0A-E798ABBCD811}" presName="sp" presStyleCnt="0"/>
      <dgm:spPr/>
    </dgm:pt>
    <dgm:pt modelId="{4C7981F7-3886-4CE4-B7E0-F8CA6AB2787B}" type="pres">
      <dgm:prSet presAssocID="{F1B471DC-19C7-46CE-A214-4ED1D1348476}" presName="linNode" presStyleCnt="0"/>
      <dgm:spPr/>
    </dgm:pt>
    <dgm:pt modelId="{48DFB197-ECF1-4CE0-9634-D453CE825AB6}" type="pres">
      <dgm:prSet presAssocID="{F1B471DC-19C7-46CE-A214-4ED1D1348476}" presName="parentText" presStyleLbl="alignNode1" presStyleIdx="1" presStyleCnt="4">
        <dgm:presLayoutVars>
          <dgm:chMax val="1"/>
          <dgm:bulletEnabled/>
        </dgm:presLayoutVars>
      </dgm:prSet>
      <dgm:spPr/>
    </dgm:pt>
    <dgm:pt modelId="{B72CB974-890D-491F-A169-CF8CBF85239D}" type="pres">
      <dgm:prSet presAssocID="{F1B471DC-19C7-46CE-A214-4ED1D1348476}" presName="descendantText" presStyleLbl="alignAccFollowNode1" presStyleIdx="1" presStyleCnt="4">
        <dgm:presLayoutVars>
          <dgm:bulletEnabled/>
        </dgm:presLayoutVars>
      </dgm:prSet>
      <dgm:spPr/>
    </dgm:pt>
    <dgm:pt modelId="{0E0458D7-116E-4225-B243-CFE58DF96BDA}" type="pres">
      <dgm:prSet presAssocID="{830C55CF-7325-40B1-9B9E-20E88BE13576}" presName="sp" presStyleCnt="0"/>
      <dgm:spPr/>
    </dgm:pt>
    <dgm:pt modelId="{95A6D9A5-07A5-4004-A6BB-15D99CE236E9}" type="pres">
      <dgm:prSet presAssocID="{6196A705-1757-43F5-B274-71D6B27D0E79}" presName="linNode" presStyleCnt="0"/>
      <dgm:spPr/>
    </dgm:pt>
    <dgm:pt modelId="{9348F8F6-43D0-4998-AF92-0399344F94EB}" type="pres">
      <dgm:prSet presAssocID="{6196A705-1757-43F5-B274-71D6B27D0E79}" presName="parentText" presStyleLbl="alignNode1" presStyleIdx="2" presStyleCnt="4">
        <dgm:presLayoutVars>
          <dgm:chMax val="1"/>
          <dgm:bulletEnabled/>
        </dgm:presLayoutVars>
      </dgm:prSet>
      <dgm:spPr/>
    </dgm:pt>
    <dgm:pt modelId="{CC513D9A-94EE-4BA5-8791-A9CBBE7E8F7B}" type="pres">
      <dgm:prSet presAssocID="{6196A705-1757-43F5-B274-71D6B27D0E79}" presName="descendantText" presStyleLbl="alignAccFollowNode1" presStyleIdx="2" presStyleCnt="4">
        <dgm:presLayoutVars>
          <dgm:bulletEnabled/>
        </dgm:presLayoutVars>
      </dgm:prSet>
      <dgm:spPr/>
    </dgm:pt>
    <dgm:pt modelId="{349AA2E8-538A-4C69-A8C1-4A77084C5EC9}" type="pres">
      <dgm:prSet presAssocID="{43A7156D-3765-404C-A726-E8C28FBEFDFC}" presName="sp" presStyleCnt="0"/>
      <dgm:spPr/>
    </dgm:pt>
    <dgm:pt modelId="{D367413E-D6B4-4E3D-A67E-843C911E685A}" type="pres">
      <dgm:prSet presAssocID="{A89D261F-15B6-49F1-942F-6B4CAAE6E9F9}" presName="linNode" presStyleCnt="0"/>
      <dgm:spPr/>
    </dgm:pt>
    <dgm:pt modelId="{85315BF6-ED92-4411-95DC-2C41A9923D70}" type="pres">
      <dgm:prSet presAssocID="{A89D261F-15B6-49F1-942F-6B4CAAE6E9F9}" presName="parentText" presStyleLbl="alignNode1" presStyleIdx="3" presStyleCnt="4">
        <dgm:presLayoutVars>
          <dgm:chMax val="1"/>
          <dgm:bulletEnabled/>
        </dgm:presLayoutVars>
      </dgm:prSet>
      <dgm:spPr/>
    </dgm:pt>
    <dgm:pt modelId="{478160DC-5A8B-4AF4-8F9A-448671D7E110}" type="pres">
      <dgm:prSet presAssocID="{A89D261F-15B6-49F1-942F-6B4CAAE6E9F9}" presName="descendantText" presStyleLbl="alignAccFollowNode1" presStyleIdx="3" presStyleCnt="4">
        <dgm:presLayoutVars>
          <dgm:bulletEnabled/>
        </dgm:presLayoutVars>
      </dgm:prSet>
      <dgm:spPr/>
    </dgm:pt>
  </dgm:ptLst>
  <dgm:cxnLst>
    <dgm:cxn modelId="{BF720908-9DE4-4D62-BD6D-26AD7E632A9C}" type="presOf" srcId="{130B1CBE-C712-4100-B651-62887B387839}" destId="{478160DC-5A8B-4AF4-8F9A-448671D7E110}" srcOrd="0" destOrd="0" presId="urn:microsoft.com/office/officeart/2016/7/layout/VerticalSolidActionList"/>
    <dgm:cxn modelId="{5BC7A420-B24E-4BF2-8BD1-1F2FCFDC6C8D}" type="presOf" srcId="{F1B471DC-19C7-46CE-A214-4ED1D1348476}" destId="{48DFB197-ECF1-4CE0-9634-D453CE825AB6}" srcOrd="0" destOrd="0" presId="urn:microsoft.com/office/officeart/2016/7/layout/VerticalSolidActionList"/>
    <dgm:cxn modelId="{B379B543-0CEC-468B-9128-4C2EC9A40D99}" type="presOf" srcId="{9B5D3DBE-37F4-4D4A-BCE4-D3E64F2AB8EF}" destId="{CC513D9A-94EE-4BA5-8791-A9CBBE7E8F7B}" srcOrd="0" destOrd="0" presId="urn:microsoft.com/office/officeart/2016/7/layout/VerticalSolidActionList"/>
    <dgm:cxn modelId="{2624A066-15E4-4FD5-ACAD-0957EB687439}" srcId="{906B7B1F-967E-457B-90F7-7E66687FB693}" destId="{3B04F7E5-A9C9-4905-AB51-B5C87260B280}" srcOrd="0" destOrd="0" parTransId="{20C612BB-A245-4C63-9F1F-11DD860A7118}" sibTransId="{49518EEF-CE84-44D0-88EB-B45D08DE849E}"/>
    <dgm:cxn modelId="{06BDA666-B228-464C-A1D8-BA9E3A1343C0}" srcId="{692A2FAD-B093-471E-A29B-FC0E14BBAD05}" destId="{A89D261F-15B6-49F1-942F-6B4CAAE6E9F9}" srcOrd="3" destOrd="0" parTransId="{722DC2BC-BCA8-4205-A89B-70D23219F8F1}" sibTransId="{87D5EBC2-5256-4BB7-9548-FA51BE0F2E83}"/>
    <dgm:cxn modelId="{1EA99667-700E-407F-8045-052022C9FEC6}" srcId="{692A2FAD-B093-471E-A29B-FC0E14BBAD05}" destId="{906B7B1F-967E-457B-90F7-7E66687FB693}" srcOrd="0" destOrd="0" parTransId="{5CC07F9B-DE19-41A5-80E4-C60C14E7D2F3}" sibTransId="{A03D317A-7BF3-4B05-BE0A-E798ABBCD811}"/>
    <dgm:cxn modelId="{E8FC3881-D472-4B3F-9907-055461509F96}" type="presOf" srcId="{A89D261F-15B6-49F1-942F-6B4CAAE6E9F9}" destId="{85315BF6-ED92-4411-95DC-2C41A9923D70}" srcOrd="0" destOrd="0" presId="urn:microsoft.com/office/officeart/2016/7/layout/VerticalSolidActionList"/>
    <dgm:cxn modelId="{8920EF89-89D3-45FA-8876-12111D405B6F}" type="presOf" srcId="{6FB789F9-DF9D-47A9-A468-8BAD1DB8E716}" destId="{B72CB974-890D-491F-A169-CF8CBF85239D}" srcOrd="0" destOrd="0" presId="urn:microsoft.com/office/officeart/2016/7/layout/VerticalSolidActionList"/>
    <dgm:cxn modelId="{BA56CA8A-451B-4A7B-9751-2FF6B59E8F19}" srcId="{6196A705-1757-43F5-B274-71D6B27D0E79}" destId="{9B5D3DBE-37F4-4D4A-BCE4-D3E64F2AB8EF}" srcOrd="0" destOrd="0" parTransId="{2D1C08EB-22DF-4B24-8400-517A1D95AD3F}" sibTransId="{DA77C355-E348-4CAA-AADB-EABA45D6B919}"/>
    <dgm:cxn modelId="{B7821494-9E17-4FCB-ACCD-EBFDE79F6CC7}" type="presOf" srcId="{6196A705-1757-43F5-B274-71D6B27D0E79}" destId="{9348F8F6-43D0-4998-AF92-0399344F94EB}" srcOrd="0" destOrd="0" presId="urn:microsoft.com/office/officeart/2016/7/layout/VerticalSolidActionList"/>
    <dgm:cxn modelId="{39674CAB-65CD-4C35-B51D-9A6CCDA4647C}" type="presOf" srcId="{3B04F7E5-A9C9-4905-AB51-B5C87260B280}" destId="{D694126C-F630-44D0-8ED3-4B10D7E8FC5C}" srcOrd="0" destOrd="0" presId="urn:microsoft.com/office/officeart/2016/7/layout/VerticalSolidActionList"/>
    <dgm:cxn modelId="{433F7DB6-1502-48F8-BB0A-19A70A5068FD}" srcId="{F1B471DC-19C7-46CE-A214-4ED1D1348476}" destId="{6FB789F9-DF9D-47A9-A468-8BAD1DB8E716}" srcOrd="0" destOrd="0" parTransId="{EB96A200-57FD-4CAF-A30E-83DD6162B75E}" sibTransId="{0A312507-D60C-4DF6-8B00-C54B0DB1380B}"/>
    <dgm:cxn modelId="{9AFFB9CB-1B2F-40D8-A0F8-DF2DC1B2D948}" srcId="{692A2FAD-B093-471E-A29B-FC0E14BBAD05}" destId="{F1B471DC-19C7-46CE-A214-4ED1D1348476}" srcOrd="1" destOrd="0" parTransId="{705A334D-608E-4902-A1E6-C070F4A656EF}" sibTransId="{830C55CF-7325-40B1-9B9E-20E88BE13576}"/>
    <dgm:cxn modelId="{28E05CDA-60F3-4333-ADFD-215E380E7A93}" srcId="{A89D261F-15B6-49F1-942F-6B4CAAE6E9F9}" destId="{130B1CBE-C712-4100-B651-62887B387839}" srcOrd="0" destOrd="0" parTransId="{0829D4A2-F172-4E38-A5A3-284589243BEF}" sibTransId="{429788FD-B5D0-43FE-94F4-71DE3DE6B170}"/>
    <dgm:cxn modelId="{996DB6DD-DA0C-48CC-A588-875BC4765F7B}" srcId="{692A2FAD-B093-471E-A29B-FC0E14BBAD05}" destId="{6196A705-1757-43F5-B274-71D6B27D0E79}" srcOrd="2" destOrd="0" parTransId="{5804BD85-F708-4835-A88F-D0A52BE6E26B}" sibTransId="{43A7156D-3765-404C-A726-E8C28FBEFDFC}"/>
    <dgm:cxn modelId="{E6AB16EE-9682-4EE7-B6CD-6A4D6E681F24}" type="presOf" srcId="{906B7B1F-967E-457B-90F7-7E66687FB693}" destId="{0710B03E-CBAB-4BDE-9D3E-8A059439F7A5}" srcOrd="0" destOrd="0" presId="urn:microsoft.com/office/officeart/2016/7/layout/VerticalSolidActionList"/>
    <dgm:cxn modelId="{99C4D8FB-6675-4911-995A-0F45A64B3710}" type="presOf" srcId="{692A2FAD-B093-471E-A29B-FC0E14BBAD05}" destId="{B377867F-3F2D-4871-BC99-FB811E6A8A2C}" srcOrd="0" destOrd="0" presId="urn:microsoft.com/office/officeart/2016/7/layout/VerticalSolidActionList"/>
    <dgm:cxn modelId="{CC341C27-42A9-4507-BB62-DC2F7E38DF21}" type="presParOf" srcId="{B377867F-3F2D-4871-BC99-FB811E6A8A2C}" destId="{FB83C831-63BE-436C-B4D8-7A427F93D581}" srcOrd="0" destOrd="0" presId="urn:microsoft.com/office/officeart/2016/7/layout/VerticalSolidActionList"/>
    <dgm:cxn modelId="{FC5DF50E-03A8-4305-8BA0-AEB0DFB4A98E}" type="presParOf" srcId="{FB83C831-63BE-436C-B4D8-7A427F93D581}" destId="{0710B03E-CBAB-4BDE-9D3E-8A059439F7A5}" srcOrd="0" destOrd="0" presId="urn:microsoft.com/office/officeart/2016/7/layout/VerticalSolidActionList"/>
    <dgm:cxn modelId="{4C344AB2-7FF4-4A5F-A573-AFC4ECFA3DF1}" type="presParOf" srcId="{FB83C831-63BE-436C-B4D8-7A427F93D581}" destId="{D694126C-F630-44D0-8ED3-4B10D7E8FC5C}" srcOrd="1" destOrd="0" presId="urn:microsoft.com/office/officeart/2016/7/layout/VerticalSolidActionList"/>
    <dgm:cxn modelId="{3C3164E1-C0E4-41D8-859D-9F5D356B67E6}" type="presParOf" srcId="{B377867F-3F2D-4871-BC99-FB811E6A8A2C}" destId="{99A95D12-D554-4736-BF4E-04F9DCF9EC32}" srcOrd="1" destOrd="0" presId="urn:microsoft.com/office/officeart/2016/7/layout/VerticalSolidActionList"/>
    <dgm:cxn modelId="{54C26531-4E84-48B9-A9D7-F32ADBA68E2C}" type="presParOf" srcId="{B377867F-3F2D-4871-BC99-FB811E6A8A2C}" destId="{4C7981F7-3886-4CE4-B7E0-F8CA6AB2787B}" srcOrd="2" destOrd="0" presId="urn:microsoft.com/office/officeart/2016/7/layout/VerticalSolidActionList"/>
    <dgm:cxn modelId="{59844938-FEBD-4955-91BC-5B35FF6711B4}" type="presParOf" srcId="{4C7981F7-3886-4CE4-B7E0-F8CA6AB2787B}" destId="{48DFB197-ECF1-4CE0-9634-D453CE825AB6}" srcOrd="0" destOrd="0" presId="urn:microsoft.com/office/officeart/2016/7/layout/VerticalSolidActionList"/>
    <dgm:cxn modelId="{C06EB9C8-FAFD-4B87-B107-6E1A957FE0B5}" type="presParOf" srcId="{4C7981F7-3886-4CE4-B7E0-F8CA6AB2787B}" destId="{B72CB974-890D-491F-A169-CF8CBF85239D}" srcOrd="1" destOrd="0" presId="urn:microsoft.com/office/officeart/2016/7/layout/VerticalSolidActionList"/>
    <dgm:cxn modelId="{13D80AD3-DEE0-49A8-AC49-E4E908C72A80}" type="presParOf" srcId="{B377867F-3F2D-4871-BC99-FB811E6A8A2C}" destId="{0E0458D7-116E-4225-B243-CFE58DF96BDA}" srcOrd="3" destOrd="0" presId="urn:microsoft.com/office/officeart/2016/7/layout/VerticalSolidActionList"/>
    <dgm:cxn modelId="{6A743EA4-5519-4442-9561-EEC87C5CDBC7}" type="presParOf" srcId="{B377867F-3F2D-4871-BC99-FB811E6A8A2C}" destId="{95A6D9A5-07A5-4004-A6BB-15D99CE236E9}" srcOrd="4" destOrd="0" presId="urn:microsoft.com/office/officeart/2016/7/layout/VerticalSolidActionList"/>
    <dgm:cxn modelId="{860AF7EF-8040-4DEB-98DD-89B44535A2FD}" type="presParOf" srcId="{95A6D9A5-07A5-4004-A6BB-15D99CE236E9}" destId="{9348F8F6-43D0-4998-AF92-0399344F94EB}" srcOrd="0" destOrd="0" presId="urn:microsoft.com/office/officeart/2016/7/layout/VerticalSolidActionList"/>
    <dgm:cxn modelId="{93C9A52D-B356-45CE-BA05-32A7D4AAFCAA}" type="presParOf" srcId="{95A6D9A5-07A5-4004-A6BB-15D99CE236E9}" destId="{CC513D9A-94EE-4BA5-8791-A9CBBE7E8F7B}" srcOrd="1" destOrd="0" presId="urn:microsoft.com/office/officeart/2016/7/layout/VerticalSolidActionList"/>
    <dgm:cxn modelId="{77185798-634C-4671-BD68-7CFB38772AB9}" type="presParOf" srcId="{B377867F-3F2D-4871-BC99-FB811E6A8A2C}" destId="{349AA2E8-538A-4C69-A8C1-4A77084C5EC9}" srcOrd="5" destOrd="0" presId="urn:microsoft.com/office/officeart/2016/7/layout/VerticalSolidActionList"/>
    <dgm:cxn modelId="{EF69FB35-63A4-4116-9B4C-62C33F3975CC}" type="presParOf" srcId="{B377867F-3F2D-4871-BC99-FB811E6A8A2C}" destId="{D367413E-D6B4-4E3D-A67E-843C911E685A}" srcOrd="6" destOrd="0" presId="urn:microsoft.com/office/officeart/2016/7/layout/VerticalSolidActionList"/>
    <dgm:cxn modelId="{A711BE10-BBB4-457F-A73F-BEC272D19CB1}" type="presParOf" srcId="{D367413E-D6B4-4E3D-A67E-843C911E685A}" destId="{85315BF6-ED92-4411-95DC-2C41A9923D70}" srcOrd="0" destOrd="0" presId="urn:microsoft.com/office/officeart/2016/7/layout/VerticalSolidActionList"/>
    <dgm:cxn modelId="{41DB66A9-4ECB-4DB9-89E8-E647A48D786C}" type="presParOf" srcId="{D367413E-D6B4-4E3D-A67E-843C911E685A}" destId="{478160DC-5A8B-4AF4-8F9A-448671D7E110}" srcOrd="1" destOrd="0" presId="urn:microsoft.com/office/officeart/2016/7/layout/VerticalSolidAction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F893C22-45DF-440A-8928-2FB8337902DE}" type="doc">
      <dgm:prSet loTypeId="urn:microsoft.com/office/officeart/2005/8/layout/default" loCatId="list" qsTypeId="urn:microsoft.com/office/officeart/2005/8/quickstyle/simple1" qsCatId="simple" csTypeId="urn:microsoft.com/office/officeart/2005/8/colors/accent1_5" csCatId="accent1"/>
      <dgm:spPr/>
      <dgm:t>
        <a:bodyPr/>
        <a:lstStyle/>
        <a:p>
          <a:endParaRPr lang="en-US"/>
        </a:p>
      </dgm:t>
    </dgm:pt>
    <dgm:pt modelId="{34DB5973-BAB7-4449-858D-6EF5C4E84527}">
      <dgm:prSet/>
      <dgm:spPr/>
      <dgm:t>
        <a:bodyPr/>
        <a:lstStyle/>
        <a:p>
          <a:r>
            <a:rPr lang="en-GB">
              <a:latin typeface="Calibri Light" panose="020F0302020204030204"/>
            </a:rPr>
            <a:t>Safeguarding</a:t>
          </a:r>
          <a:r>
            <a:rPr lang="en-GB"/>
            <a:t> and </a:t>
          </a:r>
          <a:r>
            <a:rPr lang="en-GB">
              <a:latin typeface="Calibri Light" panose="020F0302020204030204"/>
            </a:rPr>
            <a:t>Protection</a:t>
          </a:r>
          <a:endParaRPr lang="en-US"/>
        </a:p>
      </dgm:t>
    </dgm:pt>
    <dgm:pt modelId="{03C3DF81-DBB0-4A7C-B60D-7F0EE9E5B266}" type="parTrans" cxnId="{1C1E2F41-2383-4349-B1FA-1B50702E82A1}">
      <dgm:prSet/>
      <dgm:spPr/>
      <dgm:t>
        <a:bodyPr/>
        <a:lstStyle/>
        <a:p>
          <a:endParaRPr lang="en-US"/>
        </a:p>
      </dgm:t>
    </dgm:pt>
    <dgm:pt modelId="{D8C212C7-E426-4022-88BA-29A4DE7F72FC}" type="sibTrans" cxnId="{1C1E2F41-2383-4349-B1FA-1B50702E82A1}">
      <dgm:prSet/>
      <dgm:spPr/>
      <dgm:t>
        <a:bodyPr/>
        <a:lstStyle/>
        <a:p>
          <a:endParaRPr lang="en-US"/>
        </a:p>
      </dgm:t>
    </dgm:pt>
    <dgm:pt modelId="{395D1242-5ED7-401D-8BD3-64438BF1BEA1}">
      <dgm:prSet/>
      <dgm:spPr/>
      <dgm:t>
        <a:bodyPr/>
        <a:lstStyle/>
        <a:p>
          <a:r>
            <a:rPr lang="en-GB">
              <a:latin typeface="Calibri Light" panose="020F0302020204030204"/>
            </a:rPr>
            <a:t>Equal</a:t>
          </a:r>
          <a:r>
            <a:rPr lang="en-GB"/>
            <a:t> </a:t>
          </a:r>
          <a:r>
            <a:rPr lang="en-GB">
              <a:latin typeface="Calibri Light" panose="020F0302020204030204"/>
            </a:rPr>
            <a:t>Opportunities</a:t>
          </a:r>
          <a:endParaRPr lang="en-US"/>
        </a:p>
      </dgm:t>
    </dgm:pt>
    <dgm:pt modelId="{DAA8348D-4D94-4F59-87B6-2B339524793A}" type="parTrans" cxnId="{41B49FC0-11FE-45E4-84B1-28ADACC884F4}">
      <dgm:prSet/>
      <dgm:spPr/>
      <dgm:t>
        <a:bodyPr/>
        <a:lstStyle/>
        <a:p>
          <a:endParaRPr lang="en-US"/>
        </a:p>
      </dgm:t>
    </dgm:pt>
    <dgm:pt modelId="{A077FC5B-0B6C-4800-BDBE-55AA823F4CA8}" type="sibTrans" cxnId="{41B49FC0-11FE-45E4-84B1-28ADACC884F4}">
      <dgm:prSet/>
      <dgm:spPr/>
      <dgm:t>
        <a:bodyPr/>
        <a:lstStyle/>
        <a:p>
          <a:endParaRPr lang="en-US"/>
        </a:p>
      </dgm:t>
    </dgm:pt>
    <dgm:pt modelId="{8026048A-33A3-4D20-91BC-1BFCB8ABF024}">
      <dgm:prSet/>
      <dgm:spPr/>
      <dgm:t>
        <a:bodyPr/>
        <a:lstStyle/>
        <a:p>
          <a:r>
            <a:rPr lang="en-GB">
              <a:latin typeface="Calibri Light" panose="020F0302020204030204"/>
            </a:rPr>
            <a:t>Confidentiality</a:t>
          </a:r>
          <a:endParaRPr lang="en-US"/>
        </a:p>
      </dgm:t>
    </dgm:pt>
    <dgm:pt modelId="{75999290-DF78-4607-9DDA-F5D9DF348AB1}" type="parTrans" cxnId="{99EAD121-9A4C-439E-8F43-7FC14682EEFE}">
      <dgm:prSet/>
      <dgm:spPr/>
      <dgm:t>
        <a:bodyPr/>
        <a:lstStyle/>
        <a:p>
          <a:endParaRPr lang="en-US"/>
        </a:p>
      </dgm:t>
    </dgm:pt>
    <dgm:pt modelId="{47DB1643-03CA-40D7-8AB3-805C7DD72A04}" type="sibTrans" cxnId="{99EAD121-9A4C-439E-8F43-7FC14682EEFE}">
      <dgm:prSet/>
      <dgm:spPr/>
      <dgm:t>
        <a:bodyPr/>
        <a:lstStyle/>
        <a:p>
          <a:endParaRPr lang="en-US"/>
        </a:p>
      </dgm:t>
    </dgm:pt>
    <dgm:pt modelId="{AB0E98A2-ADCC-4122-9DC9-9E58D7A8C685}">
      <dgm:prSet/>
      <dgm:spPr/>
      <dgm:t>
        <a:bodyPr/>
        <a:lstStyle/>
        <a:p>
          <a:r>
            <a:rPr lang="en-GB">
              <a:latin typeface="Calibri Light" panose="020F0302020204030204"/>
            </a:rPr>
            <a:t>Record</a:t>
          </a:r>
          <a:r>
            <a:rPr lang="en-GB"/>
            <a:t> keeping</a:t>
          </a:r>
          <a:endParaRPr lang="en-US"/>
        </a:p>
      </dgm:t>
    </dgm:pt>
    <dgm:pt modelId="{132B7E7F-4DC9-494B-99BC-82824231068F}" type="parTrans" cxnId="{A598539D-B54B-403F-BE48-9E3AFE770402}">
      <dgm:prSet/>
      <dgm:spPr/>
      <dgm:t>
        <a:bodyPr/>
        <a:lstStyle/>
        <a:p>
          <a:endParaRPr lang="en-US"/>
        </a:p>
      </dgm:t>
    </dgm:pt>
    <dgm:pt modelId="{CDA3C2FD-1A30-4614-8C6A-2721D9FA1131}" type="sibTrans" cxnId="{A598539D-B54B-403F-BE48-9E3AFE770402}">
      <dgm:prSet/>
      <dgm:spPr/>
      <dgm:t>
        <a:bodyPr/>
        <a:lstStyle/>
        <a:p>
          <a:endParaRPr lang="en-US"/>
        </a:p>
      </dgm:t>
    </dgm:pt>
    <dgm:pt modelId="{A67FB21F-A0C8-46C4-9DB3-80733A780033}">
      <dgm:prSet/>
      <dgm:spPr/>
      <dgm:t>
        <a:bodyPr/>
        <a:lstStyle/>
        <a:p>
          <a:pPr rtl="0"/>
          <a:r>
            <a:rPr lang="en-GB">
              <a:latin typeface="Calibri Light" panose="020F0302020204030204"/>
            </a:rPr>
            <a:t>Medicines administration</a:t>
          </a:r>
          <a:endParaRPr lang="en-US"/>
        </a:p>
      </dgm:t>
    </dgm:pt>
    <dgm:pt modelId="{EFF8DC72-6CB2-47D4-9979-E18EA38315F7}" type="parTrans" cxnId="{C0214D1F-74BC-430E-AF57-643A4910A7BE}">
      <dgm:prSet/>
      <dgm:spPr/>
      <dgm:t>
        <a:bodyPr/>
        <a:lstStyle/>
        <a:p>
          <a:endParaRPr lang="en-US"/>
        </a:p>
      </dgm:t>
    </dgm:pt>
    <dgm:pt modelId="{73AD9372-DE04-4489-BA31-B0A377BCC208}" type="sibTrans" cxnId="{C0214D1F-74BC-430E-AF57-643A4910A7BE}">
      <dgm:prSet/>
      <dgm:spPr/>
      <dgm:t>
        <a:bodyPr/>
        <a:lstStyle/>
        <a:p>
          <a:endParaRPr lang="en-US"/>
        </a:p>
      </dgm:t>
    </dgm:pt>
    <dgm:pt modelId="{05428A4A-FCA8-4213-8DE4-AD994EBA70FF}">
      <dgm:prSet/>
      <dgm:spPr/>
      <dgm:t>
        <a:bodyPr/>
        <a:lstStyle/>
        <a:p>
          <a:r>
            <a:rPr lang="en-GB">
              <a:latin typeface="Calibri Light" panose="020F0302020204030204"/>
            </a:rPr>
            <a:t>First</a:t>
          </a:r>
          <a:r>
            <a:rPr lang="en-GB"/>
            <a:t> </a:t>
          </a:r>
          <a:r>
            <a:rPr lang="en-GB">
              <a:latin typeface="Calibri Light" panose="020F0302020204030204"/>
            </a:rPr>
            <a:t>Aid</a:t>
          </a:r>
          <a:endParaRPr lang="en-US"/>
        </a:p>
      </dgm:t>
    </dgm:pt>
    <dgm:pt modelId="{4511CF09-666B-4527-A853-D281848470B3}" type="parTrans" cxnId="{BE560327-C942-4F6E-9373-DD6354DFADCF}">
      <dgm:prSet/>
      <dgm:spPr/>
      <dgm:t>
        <a:bodyPr/>
        <a:lstStyle/>
        <a:p>
          <a:endParaRPr lang="en-US"/>
        </a:p>
      </dgm:t>
    </dgm:pt>
    <dgm:pt modelId="{2435E3A7-4C9F-41F8-BDFC-3891A209E0E3}" type="sibTrans" cxnId="{BE560327-C942-4F6E-9373-DD6354DFADCF}">
      <dgm:prSet/>
      <dgm:spPr/>
      <dgm:t>
        <a:bodyPr/>
        <a:lstStyle/>
        <a:p>
          <a:endParaRPr lang="en-US"/>
        </a:p>
      </dgm:t>
    </dgm:pt>
    <dgm:pt modelId="{E0056B5D-AEAF-4F33-9039-532A7F3EAA6E}">
      <dgm:prSet/>
      <dgm:spPr/>
      <dgm:t>
        <a:bodyPr/>
        <a:lstStyle/>
        <a:p>
          <a:r>
            <a:rPr lang="en-GB">
              <a:latin typeface="Calibri Light" panose="020F0302020204030204"/>
            </a:rPr>
            <a:t>Concerns</a:t>
          </a:r>
          <a:r>
            <a:rPr lang="en-GB"/>
            <a:t> and complaints</a:t>
          </a:r>
          <a:endParaRPr lang="en-US"/>
        </a:p>
      </dgm:t>
    </dgm:pt>
    <dgm:pt modelId="{AEE61334-D67F-4D3A-8BEF-614C3BDC94B9}" type="parTrans" cxnId="{8C3CCDEB-F3F8-4D38-869E-38CB3996A116}">
      <dgm:prSet/>
      <dgm:spPr/>
      <dgm:t>
        <a:bodyPr/>
        <a:lstStyle/>
        <a:p>
          <a:endParaRPr lang="en-US"/>
        </a:p>
      </dgm:t>
    </dgm:pt>
    <dgm:pt modelId="{472CE89B-0002-4B7C-808C-0165CDB548A5}" type="sibTrans" cxnId="{8C3CCDEB-F3F8-4D38-869E-38CB3996A116}">
      <dgm:prSet/>
      <dgm:spPr/>
      <dgm:t>
        <a:bodyPr/>
        <a:lstStyle/>
        <a:p>
          <a:endParaRPr lang="en-US"/>
        </a:p>
      </dgm:t>
    </dgm:pt>
    <dgm:pt modelId="{1187FC23-8ABA-4CDA-B53F-CB030F9CADC0}">
      <dgm:prSet/>
      <dgm:spPr/>
      <dgm:t>
        <a:bodyPr/>
        <a:lstStyle/>
        <a:p>
          <a:r>
            <a:rPr lang="en-GB">
              <a:latin typeface="Calibri Light" panose="020F0302020204030204"/>
            </a:rPr>
            <a:t>Missing</a:t>
          </a:r>
          <a:r>
            <a:rPr lang="en-GB"/>
            <a:t> individuals</a:t>
          </a:r>
          <a:endParaRPr lang="en-US"/>
        </a:p>
      </dgm:t>
    </dgm:pt>
    <dgm:pt modelId="{A9A6E5CB-EF3D-451F-AC07-7A57127C78A3}" type="parTrans" cxnId="{82E97360-993A-4CF2-8424-2E8B4C96371F}">
      <dgm:prSet/>
      <dgm:spPr/>
      <dgm:t>
        <a:bodyPr/>
        <a:lstStyle/>
        <a:p>
          <a:endParaRPr lang="en-US"/>
        </a:p>
      </dgm:t>
    </dgm:pt>
    <dgm:pt modelId="{68E56558-A090-4A1D-847C-CCA4CB6A312A}" type="sibTrans" cxnId="{82E97360-993A-4CF2-8424-2E8B4C96371F}">
      <dgm:prSet/>
      <dgm:spPr/>
      <dgm:t>
        <a:bodyPr/>
        <a:lstStyle/>
        <a:p>
          <a:endParaRPr lang="en-US"/>
        </a:p>
      </dgm:t>
    </dgm:pt>
    <dgm:pt modelId="{45181025-FD24-456D-9664-D1F90EBE55A9}">
      <dgm:prSet/>
      <dgm:spPr/>
      <dgm:t>
        <a:bodyPr/>
        <a:lstStyle/>
        <a:p>
          <a:r>
            <a:rPr lang="en-GB">
              <a:latin typeface="Calibri Light" panose="020F0302020204030204"/>
            </a:rPr>
            <a:t>Emergency</a:t>
          </a:r>
          <a:r>
            <a:rPr lang="en-GB"/>
            <a:t> evacuation.</a:t>
          </a:r>
          <a:endParaRPr lang="en-US"/>
        </a:p>
      </dgm:t>
    </dgm:pt>
    <dgm:pt modelId="{3ED02A11-8FCF-4AB8-AA2D-92D6DFDAA68B}" type="parTrans" cxnId="{A3D61772-0B08-4645-960A-B35F38AB1CF2}">
      <dgm:prSet/>
      <dgm:spPr/>
      <dgm:t>
        <a:bodyPr/>
        <a:lstStyle/>
        <a:p>
          <a:endParaRPr lang="en-US"/>
        </a:p>
      </dgm:t>
    </dgm:pt>
    <dgm:pt modelId="{E7AFD932-B3EC-47C3-89D6-12FFF3B61A23}" type="sibTrans" cxnId="{A3D61772-0B08-4645-960A-B35F38AB1CF2}">
      <dgm:prSet/>
      <dgm:spPr/>
      <dgm:t>
        <a:bodyPr/>
        <a:lstStyle/>
        <a:p>
          <a:endParaRPr lang="en-US"/>
        </a:p>
      </dgm:t>
    </dgm:pt>
    <dgm:pt modelId="{FECA8A28-C3E2-40E3-9395-FC7C4C2EFBA6}" type="pres">
      <dgm:prSet presAssocID="{FF893C22-45DF-440A-8928-2FB8337902DE}" presName="diagram" presStyleCnt="0">
        <dgm:presLayoutVars>
          <dgm:dir/>
          <dgm:resizeHandles val="exact"/>
        </dgm:presLayoutVars>
      </dgm:prSet>
      <dgm:spPr/>
    </dgm:pt>
    <dgm:pt modelId="{BB39342E-0C9A-4162-8703-0971721AFED8}" type="pres">
      <dgm:prSet presAssocID="{34DB5973-BAB7-4449-858D-6EF5C4E84527}" presName="node" presStyleLbl="node1" presStyleIdx="0" presStyleCnt="9">
        <dgm:presLayoutVars>
          <dgm:bulletEnabled val="1"/>
        </dgm:presLayoutVars>
      </dgm:prSet>
      <dgm:spPr/>
    </dgm:pt>
    <dgm:pt modelId="{4D5180EE-486E-4DA8-B992-A503C624C9A6}" type="pres">
      <dgm:prSet presAssocID="{D8C212C7-E426-4022-88BA-29A4DE7F72FC}" presName="sibTrans" presStyleCnt="0"/>
      <dgm:spPr/>
    </dgm:pt>
    <dgm:pt modelId="{23A32D9B-076D-4133-A166-34A0337F8F26}" type="pres">
      <dgm:prSet presAssocID="{395D1242-5ED7-401D-8BD3-64438BF1BEA1}" presName="node" presStyleLbl="node1" presStyleIdx="1" presStyleCnt="9">
        <dgm:presLayoutVars>
          <dgm:bulletEnabled val="1"/>
        </dgm:presLayoutVars>
      </dgm:prSet>
      <dgm:spPr/>
    </dgm:pt>
    <dgm:pt modelId="{E6B2F20A-47F8-47D0-BAD9-3FCD85DD2789}" type="pres">
      <dgm:prSet presAssocID="{A077FC5B-0B6C-4800-BDBE-55AA823F4CA8}" presName="sibTrans" presStyleCnt="0"/>
      <dgm:spPr/>
    </dgm:pt>
    <dgm:pt modelId="{494D0B9D-C1C4-4591-9913-C2B6CE01128C}" type="pres">
      <dgm:prSet presAssocID="{8026048A-33A3-4D20-91BC-1BFCB8ABF024}" presName="node" presStyleLbl="node1" presStyleIdx="2" presStyleCnt="9">
        <dgm:presLayoutVars>
          <dgm:bulletEnabled val="1"/>
        </dgm:presLayoutVars>
      </dgm:prSet>
      <dgm:spPr/>
    </dgm:pt>
    <dgm:pt modelId="{7FA1CB6C-CED9-4363-803C-10AAFD3D4C79}" type="pres">
      <dgm:prSet presAssocID="{47DB1643-03CA-40D7-8AB3-805C7DD72A04}" presName="sibTrans" presStyleCnt="0"/>
      <dgm:spPr/>
    </dgm:pt>
    <dgm:pt modelId="{20C234E9-858B-4914-BE12-224F76B882CC}" type="pres">
      <dgm:prSet presAssocID="{AB0E98A2-ADCC-4122-9DC9-9E58D7A8C685}" presName="node" presStyleLbl="node1" presStyleIdx="3" presStyleCnt="9">
        <dgm:presLayoutVars>
          <dgm:bulletEnabled val="1"/>
        </dgm:presLayoutVars>
      </dgm:prSet>
      <dgm:spPr/>
    </dgm:pt>
    <dgm:pt modelId="{51B3B871-F335-4A59-9500-EDF74169C0BE}" type="pres">
      <dgm:prSet presAssocID="{CDA3C2FD-1A30-4614-8C6A-2721D9FA1131}" presName="sibTrans" presStyleCnt="0"/>
      <dgm:spPr/>
    </dgm:pt>
    <dgm:pt modelId="{EF983496-E833-4D0A-AB53-8B9C182D6953}" type="pres">
      <dgm:prSet presAssocID="{A67FB21F-A0C8-46C4-9DB3-80733A780033}" presName="node" presStyleLbl="node1" presStyleIdx="4" presStyleCnt="9">
        <dgm:presLayoutVars>
          <dgm:bulletEnabled val="1"/>
        </dgm:presLayoutVars>
      </dgm:prSet>
      <dgm:spPr/>
    </dgm:pt>
    <dgm:pt modelId="{C00ED558-3148-442D-9D19-6BFB7BEEE724}" type="pres">
      <dgm:prSet presAssocID="{73AD9372-DE04-4489-BA31-B0A377BCC208}" presName="sibTrans" presStyleCnt="0"/>
      <dgm:spPr/>
    </dgm:pt>
    <dgm:pt modelId="{918E03F2-955A-4D86-9982-CF3BAE715538}" type="pres">
      <dgm:prSet presAssocID="{05428A4A-FCA8-4213-8DE4-AD994EBA70FF}" presName="node" presStyleLbl="node1" presStyleIdx="5" presStyleCnt="9">
        <dgm:presLayoutVars>
          <dgm:bulletEnabled val="1"/>
        </dgm:presLayoutVars>
      </dgm:prSet>
      <dgm:spPr/>
    </dgm:pt>
    <dgm:pt modelId="{D5E11C34-48DE-4E7B-9447-BDC1B0A6E3EB}" type="pres">
      <dgm:prSet presAssocID="{2435E3A7-4C9F-41F8-BDFC-3891A209E0E3}" presName="sibTrans" presStyleCnt="0"/>
      <dgm:spPr/>
    </dgm:pt>
    <dgm:pt modelId="{E7EEE24A-4E9F-4796-9649-1C5B5E0239F6}" type="pres">
      <dgm:prSet presAssocID="{E0056B5D-AEAF-4F33-9039-532A7F3EAA6E}" presName="node" presStyleLbl="node1" presStyleIdx="6" presStyleCnt="9">
        <dgm:presLayoutVars>
          <dgm:bulletEnabled val="1"/>
        </dgm:presLayoutVars>
      </dgm:prSet>
      <dgm:spPr/>
    </dgm:pt>
    <dgm:pt modelId="{E8A5A033-D1A1-4C15-85B5-7E7F12D5E2C3}" type="pres">
      <dgm:prSet presAssocID="{472CE89B-0002-4B7C-808C-0165CDB548A5}" presName="sibTrans" presStyleCnt="0"/>
      <dgm:spPr/>
    </dgm:pt>
    <dgm:pt modelId="{C878267C-153F-4001-9D4C-8EB802ABEF08}" type="pres">
      <dgm:prSet presAssocID="{1187FC23-8ABA-4CDA-B53F-CB030F9CADC0}" presName="node" presStyleLbl="node1" presStyleIdx="7" presStyleCnt="9">
        <dgm:presLayoutVars>
          <dgm:bulletEnabled val="1"/>
        </dgm:presLayoutVars>
      </dgm:prSet>
      <dgm:spPr/>
    </dgm:pt>
    <dgm:pt modelId="{B3B0E75F-523D-484B-BAFB-108369CD169B}" type="pres">
      <dgm:prSet presAssocID="{68E56558-A090-4A1D-847C-CCA4CB6A312A}" presName="sibTrans" presStyleCnt="0"/>
      <dgm:spPr/>
    </dgm:pt>
    <dgm:pt modelId="{54B33889-2B7F-496D-A1F0-ADBD753F7264}" type="pres">
      <dgm:prSet presAssocID="{45181025-FD24-456D-9664-D1F90EBE55A9}" presName="node" presStyleLbl="node1" presStyleIdx="8" presStyleCnt="9">
        <dgm:presLayoutVars>
          <dgm:bulletEnabled val="1"/>
        </dgm:presLayoutVars>
      </dgm:prSet>
      <dgm:spPr/>
    </dgm:pt>
  </dgm:ptLst>
  <dgm:cxnLst>
    <dgm:cxn modelId="{EFFCA514-5E5B-49BC-8F99-29675B226A39}" type="presOf" srcId="{E0056B5D-AEAF-4F33-9039-532A7F3EAA6E}" destId="{E7EEE24A-4E9F-4796-9649-1C5B5E0239F6}" srcOrd="0" destOrd="0" presId="urn:microsoft.com/office/officeart/2005/8/layout/default"/>
    <dgm:cxn modelId="{C0214D1F-74BC-430E-AF57-643A4910A7BE}" srcId="{FF893C22-45DF-440A-8928-2FB8337902DE}" destId="{A67FB21F-A0C8-46C4-9DB3-80733A780033}" srcOrd="4" destOrd="0" parTransId="{EFF8DC72-6CB2-47D4-9979-E18EA38315F7}" sibTransId="{73AD9372-DE04-4489-BA31-B0A377BCC208}"/>
    <dgm:cxn modelId="{99EAD121-9A4C-439E-8F43-7FC14682EEFE}" srcId="{FF893C22-45DF-440A-8928-2FB8337902DE}" destId="{8026048A-33A3-4D20-91BC-1BFCB8ABF024}" srcOrd="2" destOrd="0" parTransId="{75999290-DF78-4607-9DDA-F5D9DF348AB1}" sibTransId="{47DB1643-03CA-40D7-8AB3-805C7DD72A04}"/>
    <dgm:cxn modelId="{BE560327-C942-4F6E-9373-DD6354DFADCF}" srcId="{FF893C22-45DF-440A-8928-2FB8337902DE}" destId="{05428A4A-FCA8-4213-8DE4-AD994EBA70FF}" srcOrd="5" destOrd="0" parTransId="{4511CF09-666B-4527-A853-D281848470B3}" sibTransId="{2435E3A7-4C9F-41F8-BDFC-3891A209E0E3}"/>
    <dgm:cxn modelId="{82E97360-993A-4CF2-8424-2E8B4C96371F}" srcId="{FF893C22-45DF-440A-8928-2FB8337902DE}" destId="{1187FC23-8ABA-4CDA-B53F-CB030F9CADC0}" srcOrd="7" destOrd="0" parTransId="{A9A6E5CB-EF3D-451F-AC07-7A57127C78A3}" sibTransId="{68E56558-A090-4A1D-847C-CCA4CB6A312A}"/>
    <dgm:cxn modelId="{1C1E2F41-2383-4349-B1FA-1B50702E82A1}" srcId="{FF893C22-45DF-440A-8928-2FB8337902DE}" destId="{34DB5973-BAB7-4449-858D-6EF5C4E84527}" srcOrd="0" destOrd="0" parTransId="{03C3DF81-DBB0-4A7C-B60D-7F0EE9E5B266}" sibTransId="{D8C212C7-E426-4022-88BA-29A4DE7F72FC}"/>
    <dgm:cxn modelId="{25A9636A-9483-4E7C-94CC-FFBEA095FA1A}" type="presOf" srcId="{05428A4A-FCA8-4213-8DE4-AD994EBA70FF}" destId="{918E03F2-955A-4D86-9982-CF3BAE715538}" srcOrd="0" destOrd="0" presId="urn:microsoft.com/office/officeart/2005/8/layout/default"/>
    <dgm:cxn modelId="{407E3B50-B47E-4894-BB37-0172DAFAAE9D}" type="presOf" srcId="{AB0E98A2-ADCC-4122-9DC9-9E58D7A8C685}" destId="{20C234E9-858B-4914-BE12-224F76B882CC}" srcOrd="0" destOrd="0" presId="urn:microsoft.com/office/officeart/2005/8/layout/default"/>
    <dgm:cxn modelId="{A3D61772-0B08-4645-960A-B35F38AB1CF2}" srcId="{FF893C22-45DF-440A-8928-2FB8337902DE}" destId="{45181025-FD24-456D-9664-D1F90EBE55A9}" srcOrd="8" destOrd="0" parTransId="{3ED02A11-8FCF-4AB8-AA2D-92D6DFDAA68B}" sibTransId="{E7AFD932-B3EC-47C3-89D6-12FFF3B61A23}"/>
    <dgm:cxn modelId="{A99B2674-48CE-418A-A9EA-69B678BD09B7}" type="presOf" srcId="{A67FB21F-A0C8-46C4-9DB3-80733A780033}" destId="{EF983496-E833-4D0A-AB53-8B9C182D6953}" srcOrd="0" destOrd="0" presId="urn:microsoft.com/office/officeart/2005/8/layout/default"/>
    <dgm:cxn modelId="{84E8E878-9491-40B1-A0DF-CE4CF5B44EB8}" type="presOf" srcId="{FF893C22-45DF-440A-8928-2FB8337902DE}" destId="{FECA8A28-C3E2-40E3-9395-FC7C4C2EFBA6}" srcOrd="0" destOrd="0" presId="urn:microsoft.com/office/officeart/2005/8/layout/default"/>
    <dgm:cxn modelId="{4164585A-2DAF-4A35-956B-53E28F528F8B}" type="presOf" srcId="{1187FC23-8ABA-4CDA-B53F-CB030F9CADC0}" destId="{C878267C-153F-4001-9D4C-8EB802ABEF08}" srcOrd="0" destOrd="0" presId="urn:microsoft.com/office/officeart/2005/8/layout/default"/>
    <dgm:cxn modelId="{32343681-4244-4188-959A-D34487AFAACB}" type="presOf" srcId="{8026048A-33A3-4D20-91BC-1BFCB8ABF024}" destId="{494D0B9D-C1C4-4591-9913-C2B6CE01128C}" srcOrd="0" destOrd="0" presId="urn:microsoft.com/office/officeart/2005/8/layout/default"/>
    <dgm:cxn modelId="{A598539D-B54B-403F-BE48-9E3AFE770402}" srcId="{FF893C22-45DF-440A-8928-2FB8337902DE}" destId="{AB0E98A2-ADCC-4122-9DC9-9E58D7A8C685}" srcOrd="3" destOrd="0" parTransId="{132B7E7F-4DC9-494B-99BC-82824231068F}" sibTransId="{CDA3C2FD-1A30-4614-8C6A-2721D9FA1131}"/>
    <dgm:cxn modelId="{3C62859E-751E-479B-8E46-CF06A181A599}" type="presOf" srcId="{395D1242-5ED7-401D-8BD3-64438BF1BEA1}" destId="{23A32D9B-076D-4133-A166-34A0337F8F26}" srcOrd="0" destOrd="0" presId="urn:microsoft.com/office/officeart/2005/8/layout/default"/>
    <dgm:cxn modelId="{1E7A3FBB-CE5D-48C5-9295-C2EB848DB620}" type="presOf" srcId="{34DB5973-BAB7-4449-858D-6EF5C4E84527}" destId="{BB39342E-0C9A-4162-8703-0971721AFED8}" srcOrd="0" destOrd="0" presId="urn:microsoft.com/office/officeart/2005/8/layout/default"/>
    <dgm:cxn modelId="{41B49FC0-11FE-45E4-84B1-28ADACC884F4}" srcId="{FF893C22-45DF-440A-8928-2FB8337902DE}" destId="{395D1242-5ED7-401D-8BD3-64438BF1BEA1}" srcOrd="1" destOrd="0" parTransId="{DAA8348D-4D94-4F59-87B6-2B339524793A}" sibTransId="{A077FC5B-0B6C-4800-BDBE-55AA823F4CA8}"/>
    <dgm:cxn modelId="{46A98ECD-B90D-4E2F-8AEC-C5A35B352120}" type="presOf" srcId="{45181025-FD24-456D-9664-D1F90EBE55A9}" destId="{54B33889-2B7F-496D-A1F0-ADBD753F7264}" srcOrd="0" destOrd="0" presId="urn:microsoft.com/office/officeart/2005/8/layout/default"/>
    <dgm:cxn modelId="{8C3CCDEB-F3F8-4D38-869E-38CB3996A116}" srcId="{FF893C22-45DF-440A-8928-2FB8337902DE}" destId="{E0056B5D-AEAF-4F33-9039-532A7F3EAA6E}" srcOrd="6" destOrd="0" parTransId="{AEE61334-D67F-4D3A-8BEF-614C3BDC94B9}" sibTransId="{472CE89B-0002-4B7C-808C-0165CDB548A5}"/>
    <dgm:cxn modelId="{4012DF89-5B91-4A10-AD15-7721E78A7C7E}" type="presParOf" srcId="{FECA8A28-C3E2-40E3-9395-FC7C4C2EFBA6}" destId="{BB39342E-0C9A-4162-8703-0971721AFED8}" srcOrd="0" destOrd="0" presId="urn:microsoft.com/office/officeart/2005/8/layout/default"/>
    <dgm:cxn modelId="{32DFBA61-BCA6-49A7-A9F4-6A6AF9E2A728}" type="presParOf" srcId="{FECA8A28-C3E2-40E3-9395-FC7C4C2EFBA6}" destId="{4D5180EE-486E-4DA8-B992-A503C624C9A6}" srcOrd="1" destOrd="0" presId="urn:microsoft.com/office/officeart/2005/8/layout/default"/>
    <dgm:cxn modelId="{AC74AB88-2EB6-48D7-B68B-D0406430F364}" type="presParOf" srcId="{FECA8A28-C3E2-40E3-9395-FC7C4C2EFBA6}" destId="{23A32D9B-076D-4133-A166-34A0337F8F26}" srcOrd="2" destOrd="0" presId="urn:microsoft.com/office/officeart/2005/8/layout/default"/>
    <dgm:cxn modelId="{02E8310A-E23C-4919-8EF5-5CC1A67CBA97}" type="presParOf" srcId="{FECA8A28-C3E2-40E3-9395-FC7C4C2EFBA6}" destId="{E6B2F20A-47F8-47D0-BAD9-3FCD85DD2789}" srcOrd="3" destOrd="0" presId="urn:microsoft.com/office/officeart/2005/8/layout/default"/>
    <dgm:cxn modelId="{75122D77-9258-4622-9BD3-DEB919ED42A3}" type="presParOf" srcId="{FECA8A28-C3E2-40E3-9395-FC7C4C2EFBA6}" destId="{494D0B9D-C1C4-4591-9913-C2B6CE01128C}" srcOrd="4" destOrd="0" presId="urn:microsoft.com/office/officeart/2005/8/layout/default"/>
    <dgm:cxn modelId="{CD1AB2DD-8E05-4623-BAF1-3727A72ECECD}" type="presParOf" srcId="{FECA8A28-C3E2-40E3-9395-FC7C4C2EFBA6}" destId="{7FA1CB6C-CED9-4363-803C-10AAFD3D4C79}" srcOrd="5" destOrd="0" presId="urn:microsoft.com/office/officeart/2005/8/layout/default"/>
    <dgm:cxn modelId="{2A48BF10-5E02-461A-AA95-36027111A55D}" type="presParOf" srcId="{FECA8A28-C3E2-40E3-9395-FC7C4C2EFBA6}" destId="{20C234E9-858B-4914-BE12-224F76B882CC}" srcOrd="6" destOrd="0" presId="urn:microsoft.com/office/officeart/2005/8/layout/default"/>
    <dgm:cxn modelId="{915CDC46-8198-48FF-B71A-70D18094919C}" type="presParOf" srcId="{FECA8A28-C3E2-40E3-9395-FC7C4C2EFBA6}" destId="{51B3B871-F335-4A59-9500-EDF74169C0BE}" srcOrd="7" destOrd="0" presId="urn:microsoft.com/office/officeart/2005/8/layout/default"/>
    <dgm:cxn modelId="{0E24DF7F-9020-4280-B143-48751E13FECA}" type="presParOf" srcId="{FECA8A28-C3E2-40E3-9395-FC7C4C2EFBA6}" destId="{EF983496-E833-4D0A-AB53-8B9C182D6953}" srcOrd="8" destOrd="0" presId="urn:microsoft.com/office/officeart/2005/8/layout/default"/>
    <dgm:cxn modelId="{9F9C9BFC-0D56-4ADE-8329-EA6C30D8DCEC}" type="presParOf" srcId="{FECA8A28-C3E2-40E3-9395-FC7C4C2EFBA6}" destId="{C00ED558-3148-442D-9D19-6BFB7BEEE724}" srcOrd="9" destOrd="0" presId="urn:microsoft.com/office/officeart/2005/8/layout/default"/>
    <dgm:cxn modelId="{C657B3B6-AC6E-49B5-A0C9-9F6836741EAC}" type="presParOf" srcId="{FECA8A28-C3E2-40E3-9395-FC7C4C2EFBA6}" destId="{918E03F2-955A-4D86-9982-CF3BAE715538}" srcOrd="10" destOrd="0" presId="urn:microsoft.com/office/officeart/2005/8/layout/default"/>
    <dgm:cxn modelId="{61CBD2D5-B5D7-4A49-B0F2-D89DA31102E5}" type="presParOf" srcId="{FECA8A28-C3E2-40E3-9395-FC7C4C2EFBA6}" destId="{D5E11C34-48DE-4E7B-9447-BDC1B0A6E3EB}" srcOrd="11" destOrd="0" presId="urn:microsoft.com/office/officeart/2005/8/layout/default"/>
    <dgm:cxn modelId="{E81E11FD-FFAE-4A7F-B2D3-F61F84E4B21D}" type="presParOf" srcId="{FECA8A28-C3E2-40E3-9395-FC7C4C2EFBA6}" destId="{E7EEE24A-4E9F-4796-9649-1C5B5E0239F6}" srcOrd="12" destOrd="0" presId="urn:microsoft.com/office/officeart/2005/8/layout/default"/>
    <dgm:cxn modelId="{C8B2D4E8-17AD-4B09-A612-B709B757F9B5}" type="presParOf" srcId="{FECA8A28-C3E2-40E3-9395-FC7C4C2EFBA6}" destId="{E8A5A033-D1A1-4C15-85B5-7E7F12D5E2C3}" srcOrd="13" destOrd="0" presId="urn:microsoft.com/office/officeart/2005/8/layout/default"/>
    <dgm:cxn modelId="{70118B67-85D0-4458-BC36-12EE78D1ADF3}" type="presParOf" srcId="{FECA8A28-C3E2-40E3-9395-FC7C4C2EFBA6}" destId="{C878267C-153F-4001-9D4C-8EB802ABEF08}" srcOrd="14" destOrd="0" presId="urn:microsoft.com/office/officeart/2005/8/layout/default"/>
    <dgm:cxn modelId="{AE83511A-0A5E-4508-B4B0-DDEBF2238893}" type="presParOf" srcId="{FECA8A28-C3E2-40E3-9395-FC7C4C2EFBA6}" destId="{B3B0E75F-523D-484B-BAFB-108369CD169B}" srcOrd="15" destOrd="0" presId="urn:microsoft.com/office/officeart/2005/8/layout/default"/>
    <dgm:cxn modelId="{2294B6C3-F031-4E8E-AB96-6BEB716F7AE0}" type="presParOf" srcId="{FECA8A28-C3E2-40E3-9395-FC7C4C2EFBA6}" destId="{54B33889-2B7F-496D-A1F0-ADBD753F7264}"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893C22-45DF-440A-8928-2FB8337902DE}"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en-US"/>
        </a:p>
      </dgm:t>
    </dgm:pt>
    <dgm:pt modelId="{30410E67-CE8D-4E69-8334-A2AB16292EC8}">
      <dgm:prSet/>
      <dgm:spPr/>
      <dgm:t>
        <a:bodyPr/>
        <a:lstStyle/>
        <a:p>
          <a:r>
            <a:rPr lang="en-US" b="0" i="0"/>
            <a:t>A multidisciplinary team or MDT for short is simply a diverse group of professionals working together</a:t>
          </a:r>
          <a:endParaRPr lang="en-US" b="0"/>
        </a:p>
      </dgm:t>
    </dgm:pt>
    <dgm:pt modelId="{6E3BF9DE-076C-475E-9690-0E8A8F705F3A}" type="parTrans" cxnId="{58E35A33-5F2E-43D0-B1F0-EED1023C09BB}">
      <dgm:prSet/>
      <dgm:spPr/>
      <dgm:t>
        <a:bodyPr/>
        <a:lstStyle/>
        <a:p>
          <a:endParaRPr lang="en-US"/>
        </a:p>
      </dgm:t>
    </dgm:pt>
    <dgm:pt modelId="{671914C2-241E-4219-8CDB-7B65C462CD03}" type="sibTrans" cxnId="{58E35A33-5F2E-43D0-B1F0-EED1023C09BB}">
      <dgm:prSet/>
      <dgm:spPr/>
      <dgm:t>
        <a:bodyPr/>
        <a:lstStyle/>
        <a:p>
          <a:endParaRPr lang="en-US"/>
        </a:p>
      </dgm:t>
    </dgm:pt>
    <dgm:pt modelId="{FECA8A28-C3E2-40E3-9395-FC7C4C2EFBA6}" type="pres">
      <dgm:prSet presAssocID="{FF893C22-45DF-440A-8928-2FB8337902DE}" presName="diagram" presStyleCnt="0">
        <dgm:presLayoutVars>
          <dgm:dir/>
          <dgm:resizeHandles val="exact"/>
        </dgm:presLayoutVars>
      </dgm:prSet>
      <dgm:spPr/>
    </dgm:pt>
    <dgm:pt modelId="{99BAD630-2F30-413D-8603-D930CB00D403}" type="pres">
      <dgm:prSet presAssocID="{30410E67-CE8D-4E69-8334-A2AB16292EC8}" presName="node" presStyleLbl="node1" presStyleIdx="0" presStyleCnt="1">
        <dgm:presLayoutVars>
          <dgm:bulletEnabled val="1"/>
        </dgm:presLayoutVars>
      </dgm:prSet>
      <dgm:spPr/>
    </dgm:pt>
  </dgm:ptLst>
  <dgm:cxnLst>
    <dgm:cxn modelId="{BBAF1F0E-EFEA-4280-9084-36AFAA33B984}" type="presOf" srcId="{FF893C22-45DF-440A-8928-2FB8337902DE}" destId="{FECA8A28-C3E2-40E3-9395-FC7C4C2EFBA6}" srcOrd="0" destOrd="0" presId="urn:microsoft.com/office/officeart/2005/8/layout/default#1"/>
    <dgm:cxn modelId="{47E70015-4C51-4503-AB78-2CD814C1D603}" type="presOf" srcId="{30410E67-CE8D-4E69-8334-A2AB16292EC8}" destId="{99BAD630-2F30-413D-8603-D930CB00D403}" srcOrd="0" destOrd="0" presId="urn:microsoft.com/office/officeart/2005/8/layout/default#1"/>
    <dgm:cxn modelId="{58E35A33-5F2E-43D0-B1F0-EED1023C09BB}" srcId="{FF893C22-45DF-440A-8928-2FB8337902DE}" destId="{30410E67-CE8D-4E69-8334-A2AB16292EC8}" srcOrd="0" destOrd="0" parTransId="{6E3BF9DE-076C-475E-9690-0E8A8F705F3A}" sibTransId="{671914C2-241E-4219-8CDB-7B65C462CD03}"/>
    <dgm:cxn modelId="{A93D9B5C-C960-4326-ADA8-652FAE1CF936}" type="presParOf" srcId="{FECA8A28-C3E2-40E3-9395-FC7C4C2EFBA6}" destId="{99BAD630-2F30-413D-8603-D930CB00D403}" srcOrd="0" destOrd="0" presId="urn:microsoft.com/office/officeart/2005/8/layout/defaul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BBF683A-3711-4011-B13A-5809326C17C7}" type="doc">
      <dgm:prSet loTypeId="urn:microsoft.com/office/officeart/2005/8/layout/vList2" loCatId="list" qsTypeId="urn:microsoft.com/office/officeart/2005/8/quickstyle/simple1" qsCatId="simple" csTypeId="urn:microsoft.com/office/officeart/2005/8/colors/accent1_3" csCatId="accent1" phldr="1"/>
      <dgm:spPr/>
      <dgm:t>
        <a:bodyPr/>
        <a:lstStyle/>
        <a:p>
          <a:endParaRPr lang="en-US"/>
        </a:p>
      </dgm:t>
    </dgm:pt>
    <dgm:pt modelId="{40A9A1A3-43DB-4F82-B67A-34B86FCC03C5}">
      <dgm:prSet/>
      <dgm:spPr/>
      <dgm:t>
        <a:bodyPr/>
        <a:lstStyle/>
        <a:p>
          <a:r>
            <a:rPr lang="en-GB"/>
            <a:t>GPS </a:t>
          </a:r>
          <a:endParaRPr lang="en-US"/>
        </a:p>
      </dgm:t>
    </dgm:pt>
    <dgm:pt modelId="{2697C53A-8BCE-456B-8893-9D3B6EEFC6A0}" type="parTrans" cxnId="{EC763133-589B-4712-A7F8-699D6BB6B7F9}">
      <dgm:prSet/>
      <dgm:spPr/>
      <dgm:t>
        <a:bodyPr/>
        <a:lstStyle/>
        <a:p>
          <a:endParaRPr lang="en-US"/>
        </a:p>
      </dgm:t>
    </dgm:pt>
    <dgm:pt modelId="{F668E5B1-8FFD-4B99-B3CE-D8C0696EFCAA}" type="sibTrans" cxnId="{EC763133-589B-4712-A7F8-699D6BB6B7F9}">
      <dgm:prSet/>
      <dgm:spPr/>
      <dgm:t>
        <a:bodyPr/>
        <a:lstStyle/>
        <a:p>
          <a:endParaRPr lang="en-US"/>
        </a:p>
      </dgm:t>
    </dgm:pt>
    <dgm:pt modelId="{429E3A56-F579-4746-AEBB-02F0EA94E6BA}">
      <dgm:prSet/>
      <dgm:spPr/>
      <dgm:t>
        <a:bodyPr/>
        <a:lstStyle/>
        <a:p>
          <a:r>
            <a:rPr lang="en-GB"/>
            <a:t>Nurses </a:t>
          </a:r>
          <a:endParaRPr lang="en-US"/>
        </a:p>
      </dgm:t>
    </dgm:pt>
    <dgm:pt modelId="{5241BCC6-B89C-4868-B3CD-5E14C677A9BC}" type="parTrans" cxnId="{98169F33-28A4-43FC-BD71-933CC9846F9A}">
      <dgm:prSet/>
      <dgm:spPr/>
      <dgm:t>
        <a:bodyPr/>
        <a:lstStyle/>
        <a:p>
          <a:endParaRPr lang="en-US"/>
        </a:p>
      </dgm:t>
    </dgm:pt>
    <dgm:pt modelId="{3AEF1700-F59E-4F19-B20C-572D56D5E12F}" type="sibTrans" cxnId="{98169F33-28A4-43FC-BD71-933CC9846F9A}">
      <dgm:prSet/>
      <dgm:spPr/>
      <dgm:t>
        <a:bodyPr/>
        <a:lstStyle/>
        <a:p>
          <a:endParaRPr lang="en-US"/>
        </a:p>
      </dgm:t>
    </dgm:pt>
    <dgm:pt modelId="{5236732C-F301-46A2-A360-A62C204093FE}">
      <dgm:prSet/>
      <dgm:spPr/>
      <dgm:t>
        <a:bodyPr/>
        <a:lstStyle/>
        <a:p>
          <a:r>
            <a:rPr lang="en-GB"/>
            <a:t>Social workers </a:t>
          </a:r>
          <a:endParaRPr lang="en-US"/>
        </a:p>
      </dgm:t>
    </dgm:pt>
    <dgm:pt modelId="{5074BBB1-513D-47A1-A576-F9541A8FC8EF}" type="parTrans" cxnId="{484F0A60-9C1B-428C-A74D-44451233DAE7}">
      <dgm:prSet/>
      <dgm:spPr/>
      <dgm:t>
        <a:bodyPr/>
        <a:lstStyle/>
        <a:p>
          <a:endParaRPr lang="en-US"/>
        </a:p>
      </dgm:t>
    </dgm:pt>
    <dgm:pt modelId="{BE12150A-29D9-4EE6-83C5-6CCE5BC789E6}" type="sibTrans" cxnId="{484F0A60-9C1B-428C-A74D-44451233DAE7}">
      <dgm:prSet/>
      <dgm:spPr/>
      <dgm:t>
        <a:bodyPr/>
        <a:lstStyle/>
        <a:p>
          <a:endParaRPr lang="en-US"/>
        </a:p>
      </dgm:t>
    </dgm:pt>
    <dgm:pt modelId="{D439CFA0-D6D4-44C5-908B-9623DD77CD75}">
      <dgm:prSet/>
      <dgm:spPr/>
      <dgm:t>
        <a:bodyPr/>
        <a:lstStyle/>
        <a:p>
          <a:r>
            <a:rPr lang="en-GB"/>
            <a:t>Occupational therapist </a:t>
          </a:r>
          <a:endParaRPr lang="en-US"/>
        </a:p>
      </dgm:t>
    </dgm:pt>
    <dgm:pt modelId="{5261956A-8792-4591-9CCB-2CB906170CA0}" type="parTrans" cxnId="{9F33D528-0527-4171-89F8-97EF3024C5AE}">
      <dgm:prSet/>
      <dgm:spPr/>
      <dgm:t>
        <a:bodyPr/>
        <a:lstStyle/>
        <a:p>
          <a:endParaRPr lang="en-US"/>
        </a:p>
      </dgm:t>
    </dgm:pt>
    <dgm:pt modelId="{CDA2D57E-B022-4BE4-BC34-D7F81BDE2D30}" type="sibTrans" cxnId="{9F33D528-0527-4171-89F8-97EF3024C5AE}">
      <dgm:prSet/>
      <dgm:spPr/>
      <dgm:t>
        <a:bodyPr/>
        <a:lstStyle/>
        <a:p>
          <a:endParaRPr lang="en-US"/>
        </a:p>
      </dgm:t>
    </dgm:pt>
    <dgm:pt modelId="{00544717-CB04-4CF3-9E14-9519DA8BE5F2}">
      <dgm:prSet/>
      <dgm:spPr/>
      <dgm:t>
        <a:bodyPr/>
        <a:lstStyle/>
        <a:p>
          <a:r>
            <a:rPr lang="en-GB"/>
            <a:t>Pharmacist's</a:t>
          </a:r>
          <a:endParaRPr lang="en-US"/>
        </a:p>
      </dgm:t>
    </dgm:pt>
    <dgm:pt modelId="{1A08BFDC-907F-4C64-A947-DA059666D4A5}" type="parTrans" cxnId="{8D03505F-9B1A-4655-8EC9-1254355EEA9D}">
      <dgm:prSet/>
      <dgm:spPr/>
      <dgm:t>
        <a:bodyPr/>
        <a:lstStyle/>
        <a:p>
          <a:endParaRPr lang="en-US"/>
        </a:p>
      </dgm:t>
    </dgm:pt>
    <dgm:pt modelId="{EEC19627-F726-4EE8-9222-704829CF5329}" type="sibTrans" cxnId="{8D03505F-9B1A-4655-8EC9-1254355EEA9D}">
      <dgm:prSet/>
      <dgm:spPr/>
      <dgm:t>
        <a:bodyPr/>
        <a:lstStyle/>
        <a:p>
          <a:endParaRPr lang="en-US"/>
        </a:p>
      </dgm:t>
    </dgm:pt>
    <dgm:pt modelId="{0EEEC5F5-8EBA-40D0-8957-02F7CA170FD9}">
      <dgm:prSet/>
      <dgm:spPr/>
      <dgm:t>
        <a:bodyPr/>
        <a:lstStyle/>
        <a:p>
          <a:r>
            <a:rPr lang="en-GB"/>
            <a:t>Plus, many more  </a:t>
          </a:r>
        </a:p>
      </dgm:t>
    </dgm:pt>
    <dgm:pt modelId="{193DB0D3-8101-440C-A6F6-80EC890A03DE}" type="parTrans" cxnId="{E00BD305-3FCD-4B5F-A1C3-44FD74AE57A3}">
      <dgm:prSet/>
      <dgm:spPr/>
      <dgm:t>
        <a:bodyPr/>
        <a:lstStyle/>
        <a:p>
          <a:endParaRPr lang="en-US"/>
        </a:p>
      </dgm:t>
    </dgm:pt>
    <dgm:pt modelId="{21DFB8B1-6899-4F98-AC16-7780F814C5F4}" type="sibTrans" cxnId="{E00BD305-3FCD-4B5F-A1C3-44FD74AE57A3}">
      <dgm:prSet/>
      <dgm:spPr/>
      <dgm:t>
        <a:bodyPr/>
        <a:lstStyle/>
        <a:p>
          <a:endParaRPr lang="en-US"/>
        </a:p>
      </dgm:t>
    </dgm:pt>
    <dgm:pt modelId="{65A6D0EF-D4B3-4F72-B572-519B2E2C1B92}" type="pres">
      <dgm:prSet presAssocID="{1BBF683A-3711-4011-B13A-5809326C17C7}" presName="linear" presStyleCnt="0">
        <dgm:presLayoutVars>
          <dgm:animLvl val="lvl"/>
          <dgm:resizeHandles val="exact"/>
        </dgm:presLayoutVars>
      </dgm:prSet>
      <dgm:spPr/>
    </dgm:pt>
    <dgm:pt modelId="{B5BAC2E3-1BDC-44EF-94E9-1DAD40C3D877}" type="pres">
      <dgm:prSet presAssocID="{40A9A1A3-43DB-4F82-B67A-34B86FCC03C5}" presName="parentText" presStyleLbl="node1" presStyleIdx="0" presStyleCnt="6">
        <dgm:presLayoutVars>
          <dgm:chMax val="0"/>
          <dgm:bulletEnabled val="1"/>
        </dgm:presLayoutVars>
      </dgm:prSet>
      <dgm:spPr/>
    </dgm:pt>
    <dgm:pt modelId="{70A5909C-1C2B-4FB4-B4D8-A18068A6649F}" type="pres">
      <dgm:prSet presAssocID="{F668E5B1-8FFD-4B99-B3CE-D8C0696EFCAA}" presName="spacer" presStyleCnt="0"/>
      <dgm:spPr/>
    </dgm:pt>
    <dgm:pt modelId="{5C332B12-B094-4646-94FD-78AADEF84D98}" type="pres">
      <dgm:prSet presAssocID="{429E3A56-F579-4746-AEBB-02F0EA94E6BA}" presName="parentText" presStyleLbl="node1" presStyleIdx="1" presStyleCnt="6">
        <dgm:presLayoutVars>
          <dgm:chMax val="0"/>
          <dgm:bulletEnabled val="1"/>
        </dgm:presLayoutVars>
      </dgm:prSet>
      <dgm:spPr/>
    </dgm:pt>
    <dgm:pt modelId="{EB52D04F-A79A-4FC0-BDDF-2F64029AA32C}" type="pres">
      <dgm:prSet presAssocID="{3AEF1700-F59E-4F19-B20C-572D56D5E12F}" presName="spacer" presStyleCnt="0"/>
      <dgm:spPr/>
    </dgm:pt>
    <dgm:pt modelId="{D066F3CF-FCC9-407A-9C53-7C52B4802688}" type="pres">
      <dgm:prSet presAssocID="{5236732C-F301-46A2-A360-A62C204093FE}" presName="parentText" presStyleLbl="node1" presStyleIdx="2" presStyleCnt="6">
        <dgm:presLayoutVars>
          <dgm:chMax val="0"/>
          <dgm:bulletEnabled val="1"/>
        </dgm:presLayoutVars>
      </dgm:prSet>
      <dgm:spPr/>
    </dgm:pt>
    <dgm:pt modelId="{14A51F97-1DD5-426A-849B-7A218AE64543}" type="pres">
      <dgm:prSet presAssocID="{BE12150A-29D9-4EE6-83C5-6CCE5BC789E6}" presName="spacer" presStyleCnt="0"/>
      <dgm:spPr/>
    </dgm:pt>
    <dgm:pt modelId="{C03D854E-9D85-44C9-87D7-C7845B0956E2}" type="pres">
      <dgm:prSet presAssocID="{D439CFA0-D6D4-44C5-908B-9623DD77CD75}" presName="parentText" presStyleLbl="node1" presStyleIdx="3" presStyleCnt="6">
        <dgm:presLayoutVars>
          <dgm:chMax val="0"/>
          <dgm:bulletEnabled val="1"/>
        </dgm:presLayoutVars>
      </dgm:prSet>
      <dgm:spPr/>
    </dgm:pt>
    <dgm:pt modelId="{04E171BD-B7DC-4DCC-BCBD-90DB7B74ED40}" type="pres">
      <dgm:prSet presAssocID="{CDA2D57E-B022-4BE4-BC34-D7F81BDE2D30}" presName="spacer" presStyleCnt="0"/>
      <dgm:spPr/>
    </dgm:pt>
    <dgm:pt modelId="{C2533ECB-6BC0-4E4E-93FF-539F62B55CA7}" type="pres">
      <dgm:prSet presAssocID="{00544717-CB04-4CF3-9E14-9519DA8BE5F2}" presName="parentText" presStyleLbl="node1" presStyleIdx="4" presStyleCnt="6">
        <dgm:presLayoutVars>
          <dgm:chMax val="0"/>
          <dgm:bulletEnabled val="1"/>
        </dgm:presLayoutVars>
      </dgm:prSet>
      <dgm:spPr/>
    </dgm:pt>
    <dgm:pt modelId="{615E8E64-A656-49B0-BE50-32C1DF8E132C}" type="pres">
      <dgm:prSet presAssocID="{EEC19627-F726-4EE8-9222-704829CF5329}" presName="spacer" presStyleCnt="0"/>
      <dgm:spPr/>
    </dgm:pt>
    <dgm:pt modelId="{12903776-EFA3-4400-9AC1-3496EFA49C41}" type="pres">
      <dgm:prSet presAssocID="{0EEEC5F5-8EBA-40D0-8957-02F7CA170FD9}" presName="parentText" presStyleLbl="node1" presStyleIdx="5" presStyleCnt="6">
        <dgm:presLayoutVars>
          <dgm:chMax val="0"/>
          <dgm:bulletEnabled val="1"/>
        </dgm:presLayoutVars>
      </dgm:prSet>
      <dgm:spPr/>
    </dgm:pt>
  </dgm:ptLst>
  <dgm:cxnLst>
    <dgm:cxn modelId="{E00BD305-3FCD-4B5F-A1C3-44FD74AE57A3}" srcId="{1BBF683A-3711-4011-B13A-5809326C17C7}" destId="{0EEEC5F5-8EBA-40D0-8957-02F7CA170FD9}" srcOrd="5" destOrd="0" parTransId="{193DB0D3-8101-440C-A6F6-80EC890A03DE}" sibTransId="{21DFB8B1-6899-4F98-AC16-7780F814C5F4}"/>
    <dgm:cxn modelId="{78D22E13-6DF6-4712-8855-B654063BF64B}" type="presOf" srcId="{1BBF683A-3711-4011-B13A-5809326C17C7}" destId="{65A6D0EF-D4B3-4F72-B572-519B2E2C1B92}" srcOrd="0" destOrd="0" presId="urn:microsoft.com/office/officeart/2005/8/layout/vList2"/>
    <dgm:cxn modelId="{C1C69F15-06C9-4F86-AFCD-21615E7E7F1B}" type="presOf" srcId="{5236732C-F301-46A2-A360-A62C204093FE}" destId="{D066F3CF-FCC9-407A-9C53-7C52B4802688}" srcOrd="0" destOrd="0" presId="urn:microsoft.com/office/officeart/2005/8/layout/vList2"/>
    <dgm:cxn modelId="{9F33D528-0527-4171-89F8-97EF3024C5AE}" srcId="{1BBF683A-3711-4011-B13A-5809326C17C7}" destId="{D439CFA0-D6D4-44C5-908B-9623DD77CD75}" srcOrd="3" destOrd="0" parTransId="{5261956A-8792-4591-9CCB-2CB906170CA0}" sibTransId="{CDA2D57E-B022-4BE4-BC34-D7F81BDE2D30}"/>
    <dgm:cxn modelId="{EC763133-589B-4712-A7F8-699D6BB6B7F9}" srcId="{1BBF683A-3711-4011-B13A-5809326C17C7}" destId="{40A9A1A3-43DB-4F82-B67A-34B86FCC03C5}" srcOrd="0" destOrd="0" parTransId="{2697C53A-8BCE-456B-8893-9D3B6EEFC6A0}" sibTransId="{F668E5B1-8FFD-4B99-B3CE-D8C0696EFCAA}"/>
    <dgm:cxn modelId="{98169F33-28A4-43FC-BD71-933CC9846F9A}" srcId="{1BBF683A-3711-4011-B13A-5809326C17C7}" destId="{429E3A56-F579-4746-AEBB-02F0EA94E6BA}" srcOrd="1" destOrd="0" parTransId="{5241BCC6-B89C-4868-B3CD-5E14C677A9BC}" sibTransId="{3AEF1700-F59E-4F19-B20C-572D56D5E12F}"/>
    <dgm:cxn modelId="{8D03505F-9B1A-4655-8EC9-1254355EEA9D}" srcId="{1BBF683A-3711-4011-B13A-5809326C17C7}" destId="{00544717-CB04-4CF3-9E14-9519DA8BE5F2}" srcOrd="4" destOrd="0" parTransId="{1A08BFDC-907F-4C64-A947-DA059666D4A5}" sibTransId="{EEC19627-F726-4EE8-9222-704829CF5329}"/>
    <dgm:cxn modelId="{484F0A60-9C1B-428C-A74D-44451233DAE7}" srcId="{1BBF683A-3711-4011-B13A-5809326C17C7}" destId="{5236732C-F301-46A2-A360-A62C204093FE}" srcOrd="2" destOrd="0" parTransId="{5074BBB1-513D-47A1-A576-F9541A8FC8EF}" sibTransId="{BE12150A-29D9-4EE6-83C5-6CCE5BC789E6}"/>
    <dgm:cxn modelId="{64645080-EBE1-4B25-8F6F-DD0EE2D9864E}" type="presOf" srcId="{0EEEC5F5-8EBA-40D0-8957-02F7CA170FD9}" destId="{12903776-EFA3-4400-9AC1-3496EFA49C41}" srcOrd="0" destOrd="0" presId="urn:microsoft.com/office/officeart/2005/8/layout/vList2"/>
    <dgm:cxn modelId="{B196DC8A-591A-483E-85E2-AE335B25DE3A}" type="presOf" srcId="{00544717-CB04-4CF3-9E14-9519DA8BE5F2}" destId="{C2533ECB-6BC0-4E4E-93FF-539F62B55CA7}" srcOrd="0" destOrd="0" presId="urn:microsoft.com/office/officeart/2005/8/layout/vList2"/>
    <dgm:cxn modelId="{021040AB-B1B0-428B-A403-7006F370EB3D}" type="presOf" srcId="{429E3A56-F579-4746-AEBB-02F0EA94E6BA}" destId="{5C332B12-B094-4646-94FD-78AADEF84D98}" srcOrd="0" destOrd="0" presId="urn:microsoft.com/office/officeart/2005/8/layout/vList2"/>
    <dgm:cxn modelId="{3EB6E9C5-5AF1-41A7-A141-550C3318CF9C}" type="presOf" srcId="{D439CFA0-D6D4-44C5-908B-9623DD77CD75}" destId="{C03D854E-9D85-44C9-87D7-C7845B0956E2}" srcOrd="0" destOrd="0" presId="urn:microsoft.com/office/officeart/2005/8/layout/vList2"/>
    <dgm:cxn modelId="{E6E279CB-45CA-42C1-B72B-5689C5E18AE1}" type="presOf" srcId="{40A9A1A3-43DB-4F82-B67A-34B86FCC03C5}" destId="{B5BAC2E3-1BDC-44EF-94E9-1DAD40C3D877}" srcOrd="0" destOrd="0" presId="urn:microsoft.com/office/officeart/2005/8/layout/vList2"/>
    <dgm:cxn modelId="{EB605DD5-A20A-4116-A6E1-844C0DB9C9F8}" type="presParOf" srcId="{65A6D0EF-D4B3-4F72-B572-519B2E2C1B92}" destId="{B5BAC2E3-1BDC-44EF-94E9-1DAD40C3D877}" srcOrd="0" destOrd="0" presId="urn:microsoft.com/office/officeart/2005/8/layout/vList2"/>
    <dgm:cxn modelId="{65C3CD95-ABBB-40FD-A6AD-053E0DB4D864}" type="presParOf" srcId="{65A6D0EF-D4B3-4F72-B572-519B2E2C1B92}" destId="{70A5909C-1C2B-4FB4-B4D8-A18068A6649F}" srcOrd="1" destOrd="0" presId="urn:microsoft.com/office/officeart/2005/8/layout/vList2"/>
    <dgm:cxn modelId="{A87260E2-3ABD-43CD-A8B0-A0367AF47BB2}" type="presParOf" srcId="{65A6D0EF-D4B3-4F72-B572-519B2E2C1B92}" destId="{5C332B12-B094-4646-94FD-78AADEF84D98}" srcOrd="2" destOrd="0" presId="urn:microsoft.com/office/officeart/2005/8/layout/vList2"/>
    <dgm:cxn modelId="{19CFD835-1C66-4053-BB7B-8A5208DB2120}" type="presParOf" srcId="{65A6D0EF-D4B3-4F72-B572-519B2E2C1B92}" destId="{EB52D04F-A79A-4FC0-BDDF-2F64029AA32C}" srcOrd="3" destOrd="0" presId="urn:microsoft.com/office/officeart/2005/8/layout/vList2"/>
    <dgm:cxn modelId="{40530429-77AC-4905-BB1C-31DD39B5B99B}" type="presParOf" srcId="{65A6D0EF-D4B3-4F72-B572-519B2E2C1B92}" destId="{D066F3CF-FCC9-407A-9C53-7C52B4802688}" srcOrd="4" destOrd="0" presId="urn:microsoft.com/office/officeart/2005/8/layout/vList2"/>
    <dgm:cxn modelId="{2278ED41-0615-4755-A980-80AB7C14B1EE}" type="presParOf" srcId="{65A6D0EF-D4B3-4F72-B572-519B2E2C1B92}" destId="{14A51F97-1DD5-426A-849B-7A218AE64543}" srcOrd="5" destOrd="0" presId="urn:microsoft.com/office/officeart/2005/8/layout/vList2"/>
    <dgm:cxn modelId="{E6B6F742-4F61-4F24-A77A-BB5821D61696}" type="presParOf" srcId="{65A6D0EF-D4B3-4F72-B572-519B2E2C1B92}" destId="{C03D854E-9D85-44C9-87D7-C7845B0956E2}" srcOrd="6" destOrd="0" presId="urn:microsoft.com/office/officeart/2005/8/layout/vList2"/>
    <dgm:cxn modelId="{1B99A007-5952-4495-95BA-A671AC8C7324}" type="presParOf" srcId="{65A6D0EF-D4B3-4F72-B572-519B2E2C1B92}" destId="{04E171BD-B7DC-4DCC-BCBD-90DB7B74ED40}" srcOrd="7" destOrd="0" presId="urn:microsoft.com/office/officeart/2005/8/layout/vList2"/>
    <dgm:cxn modelId="{ED87EC01-00CC-42F9-9BBF-7F186A055DD1}" type="presParOf" srcId="{65A6D0EF-D4B3-4F72-B572-519B2E2C1B92}" destId="{C2533ECB-6BC0-4E4E-93FF-539F62B55CA7}" srcOrd="8" destOrd="0" presId="urn:microsoft.com/office/officeart/2005/8/layout/vList2"/>
    <dgm:cxn modelId="{61C2BD2C-E033-4075-A20A-EFAFF66852F0}" type="presParOf" srcId="{65A6D0EF-D4B3-4F72-B572-519B2E2C1B92}" destId="{615E8E64-A656-49B0-BE50-32C1DF8E132C}" srcOrd="9" destOrd="0" presId="urn:microsoft.com/office/officeart/2005/8/layout/vList2"/>
    <dgm:cxn modelId="{AEC4702E-93C4-4D12-8D6A-2EBBBA95F7B3}" type="presParOf" srcId="{65A6D0EF-D4B3-4F72-B572-519B2E2C1B92}" destId="{12903776-EFA3-4400-9AC1-3496EFA49C41}"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94126C-F630-44D0-8ED3-4B10D7E8FC5C}">
      <dsp:nvSpPr>
        <dsp:cNvPr id="0" name=""/>
        <dsp:cNvSpPr/>
      </dsp:nvSpPr>
      <dsp:spPr>
        <a:xfrm>
          <a:off x="1143397" y="1974"/>
          <a:ext cx="4573590" cy="102290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740" tIns="259819" rIns="88740" bIns="259819" numCol="1" spcCol="1270" anchor="ctr" anchorCtr="0">
          <a:noAutofit/>
        </a:bodyPr>
        <a:lstStyle/>
        <a:p>
          <a:pPr marL="0" lvl="0" indent="0" algn="l" defTabSz="755650">
            <a:lnSpc>
              <a:spcPct val="90000"/>
            </a:lnSpc>
            <a:spcBef>
              <a:spcPct val="0"/>
            </a:spcBef>
            <a:spcAft>
              <a:spcPct val="35000"/>
            </a:spcAft>
            <a:buNone/>
          </a:pPr>
          <a:r>
            <a:rPr lang="en-US" sz="1700" kern="1200"/>
            <a:t>Improve your quality of life</a:t>
          </a:r>
        </a:p>
      </dsp:txBody>
      <dsp:txXfrm>
        <a:off x="1143397" y="1974"/>
        <a:ext cx="4573590" cy="1022908"/>
      </dsp:txXfrm>
    </dsp:sp>
    <dsp:sp modelId="{0710B03E-CBAB-4BDE-9D3E-8A059439F7A5}">
      <dsp:nvSpPr>
        <dsp:cNvPr id="0" name=""/>
        <dsp:cNvSpPr/>
      </dsp:nvSpPr>
      <dsp:spPr>
        <a:xfrm>
          <a:off x="0" y="1974"/>
          <a:ext cx="1143397" cy="1022908"/>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505" tIns="101041" rIns="60505" bIns="101041" numCol="1" spcCol="1270" anchor="ctr" anchorCtr="0">
          <a:noAutofit/>
        </a:bodyPr>
        <a:lstStyle/>
        <a:p>
          <a:pPr marL="0" lvl="0" indent="0" algn="ctr" defTabSz="933450">
            <a:lnSpc>
              <a:spcPct val="90000"/>
            </a:lnSpc>
            <a:spcBef>
              <a:spcPct val="0"/>
            </a:spcBef>
            <a:spcAft>
              <a:spcPct val="35000"/>
            </a:spcAft>
            <a:buNone/>
          </a:pPr>
          <a:r>
            <a:rPr lang="en-US" sz="2100" kern="1200"/>
            <a:t>Improve</a:t>
          </a:r>
        </a:p>
      </dsp:txBody>
      <dsp:txXfrm>
        <a:off x="0" y="1974"/>
        <a:ext cx="1143397" cy="1022908"/>
      </dsp:txXfrm>
    </dsp:sp>
    <dsp:sp modelId="{B72CB974-890D-491F-A169-CF8CBF85239D}">
      <dsp:nvSpPr>
        <dsp:cNvPr id="0" name=""/>
        <dsp:cNvSpPr/>
      </dsp:nvSpPr>
      <dsp:spPr>
        <a:xfrm>
          <a:off x="1143397" y="1086258"/>
          <a:ext cx="4573590" cy="102290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740" tIns="259819" rIns="88740" bIns="259819" numCol="1" spcCol="1270" anchor="ctr" anchorCtr="0">
          <a:noAutofit/>
        </a:bodyPr>
        <a:lstStyle/>
        <a:p>
          <a:pPr marL="0" lvl="0" indent="0" algn="l" defTabSz="755650">
            <a:lnSpc>
              <a:spcPct val="90000"/>
            </a:lnSpc>
            <a:spcBef>
              <a:spcPct val="0"/>
            </a:spcBef>
            <a:spcAft>
              <a:spcPct val="35000"/>
            </a:spcAft>
            <a:buNone/>
          </a:pPr>
          <a:r>
            <a:rPr lang="en-US" sz="1700" kern="1200"/>
            <a:t>Boost your mental health</a:t>
          </a:r>
        </a:p>
      </dsp:txBody>
      <dsp:txXfrm>
        <a:off x="1143397" y="1086258"/>
        <a:ext cx="4573590" cy="1022908"/>
      </dsp:txXfrm>
    </dsp:sp>
    <dsp:sp modelId="{48DFB197-ECF1-4CE0-9634-D453CE825AB6}">
      <dsp:nvSpPr>
        <dsp:cNvPr id="0" name=""/>
        <dsp:cNvSpPr/>
      </dsp:nvSpPr>
      <dsp:spPr>
        <a:xfrm>
          <a:off x="0" y="1086258"/>
          <a:ext cx="1143397" cy="1022908"/>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505" tIns="101041" rIns="60505" bIns="101041" numCol="1" spcCol="1270" anchor="ctr" anchorCtr="0">
          <a:noAutofit/>
        </a:bodyPr>
        <a:lstStyle/>
        <a:p>
          <a:pPr marL="0" lvl="0" indent="0" algn="ctr" defTabSz="933450">
            <a:lnSpc>
              <a:spcPct val="90000"/>
            </a:lnSpc>
            <a:spcBef>
              <a:spcPct val="0"/>
            </a:spcBef>
            <a:spcAft>
              <a:spcPct val="35000"/>
            </a:spcAft>
            <a:buNone/>
          </a:pPr>
          <a:r>
            <a:rPr lang="en-US" sz="2100" kern="1200"/>
            <a:t>Boost</a:t>
          </a:r>
        </a:p>
      </dsp:txBody>
      <dsp:txXfrm>
        <a:off x="0" y="1086258"/>
        <a:ext cx="1143397" cy="1022908"/>
      </dsp:txXfrm>
    </dsp:sp>
    <dsp:sp modelId="{CC513D9A-94EE-4BA5-8791-A9CBBE7E8F7B}">
      <dsp:nvSpPr>
        <dsp:cNvPr id="0" name=""/>
        <dsp:cNvSpPr/>
      </dsp:nvSpPr>
      <dsp:spPr>
        <a:xfrm>
          <a:off x="1143397" y="2170541"/>
          <a:ext cx="4573590" cy="102290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740" tIns="259819" rIns="88740" bIns="259819" numCol="1" spcCol="1270" anchor="ctr" anchorCtr="0">
          <a:noAutofit/>
        </a:bodyPr>
        <a:lstStyle/>
        <a:p>
          <a:pPr marL="0" lvl="0" indent="0" algn="l" defTabSz="755650">
            <a:lnSpc>
              <a:spcPct val="90000"/>
            </a:lnSpc>
            <a:spcBef>
              <a:spcPct val="0"/>
            </a:spcBef>
            <a:spcAft>
              <a:spcPct val="35000"/>
            </a:spcAft>
            <a:buNone/>
          </a:pPr>
          <a:r>
            <a:rPr lang="en-US" sz="1700" kern="1200"/>
            <a:t>Help you live longer</a:t>
          </a:r>
        </a:p>
      </dsp:txBody>
      <dsp:txXfrm>
        <a:off x="1143397" y="2170541"/>
        <a:ext cx="4573590" cy="1022908"/>
      </dsp:txXfrm>
    </dsp:sp>
    <dsp:sp modelId="{9348F8F6-43D0-4998-AF92-0399344F94EB}">
      <dsp:nvSpPr>
        <dsp:cNvPr id="0" name=""/>
        <dsp:cNvSpPr/>
      </dsp:nvSpPr>
      <dsp:spPr>
        <a:xfrm>
          <a:off x="0" y="2170541"/>
          <a:ext cx="1143397" cy="1022908"/>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505" tIns="101041" rIns="60505" bIns="101041" numCol="1" spcCol="1270" anchor="ctr" anchorCtr="0">
          <a:noAutofit/>
        </a:bodyPr>
        <a:lstStyle/>
        <a:p>
          <a:pPr marL="0" lvl="0" indent="0" algn="ctr" defTabSz="933450">
            <a:lnSpc>
              <a:spcPct val="90000"/>
            </a:lnSpc>
            <a:spcBef>
              <a:spcPct val="0"/>
            </a:spcBef>
            <a:spcAft>
              <a:spcPct val="35000"/>
            </a:spcAft>
            <a:buNone/>
          </a:pPr>
          <a:r>
            <a:rPr lang="en-US" sz="2100" kern="1200"/>
            <a:t>Help</a:t>
          </a:r>
        </a:p>
      </dsp:txBody>
      <dsp:txXfrm>
        <a:off x="0" y="2170541"/>
        <a:ext cx="1143397" cy="1022908"/>
      </dsp:txXfrm>
    </dsp:sp>
    <dsp:sp modelId="{478160DC-5A8B-4AF4-8F9A-448671D7E110}">
      <dsp:nvSpPr>
        <dsp:cNvPr id="0" name=""/>
        <dsp:cNvSpPr/>
      </dsp:nvSpPr>
      <dsp:spPr>
        <a:xfrm>
          <a:off x="1143397" y="3254825"/>
          <a:ext cx="4573590" cy="1022908"/>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8740" tIns="259819" rIns="88740" bIns="259819" numCol="1" spcCol="1270" anchor="ctr" anchorCtr="0">
          <a:noAutofit/>
        </a:bodyPr>
        <a:lstStyle/>
        <a:p>
          <a:pPr marL="0" lvl="0" indent="0" algn="l" defTabSz="755650">
            <a:lnSpc>
              <a:spcPct val="90000"/>
            </a:lnSpc>
            <a:spcBef>
              <a:spcPct val="0"/>
            </a:spcBef>
            <a:spcAft>
              <a:spcPct val="35000"/>
            </a:spcAft>
            <a:buNone/>
          </a:pPr>
          <a:r>
            <a:rPr lang="en-US" sz="1700" kern="1200"/>
            <a:t>Decrease your risk of suicide</a:t>
          </a:r>
        </a:p>
      </dsp:txBody>
      <dsp:txXfrm>
        <a:off x="1143397" y="3254825"/>
        <a:ext cx="4573590" cy="1022908"/>
      </dsp:txXfrm>
    </dsp:sp>
    <dsp:sp modelId="{85315BF6-ED92-4411-95DC-2C41A9923D70}">
      <dsp:nvSpPr>
        <dsp:cNvPr id="0" name=""/>
        <dsp:cNvSpPr/>
      </dsp:nvSpPr>
      <dsp:spPr>
        <a:xfrm>
          <a:off x="0" y="3254825"/>
          <a:ext cx="1143397" cy="1022908"/>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505" tIns="101041" rIns="60505" bIns="101041" numCol="1" spcCol="1270" anchor="ctr" anchorCtr="0">
          <a:noAutofit/>
        </a:bodyPr>
        <a:lstStyle/>
        <a:p>
          <a:pPr marL="0" lvl="0" indent="0" algn="ctr" defTabSz="933450">
            <a:lnSpc>
              <a:spcPct val="90000"/>
            </a:lnSpc>
            <a:spcBef>
              <a:spcPct val="0"/>
            </a:spcBef>
            <a:spcAft>
              <a:spcPct val="35000"/>
            </a:spcAft>
            <a:buNone/>
          </a:pPr>
          <a:r>
            <a:rPr lang="en-US" sz="2100" kern="1200"/>
            <a:t>Decrease</a:t>
          </a:r>
        </a:p>
      </dsp:txBody>
      <dsp:txXfrm>
        <a:off x="0" y="3254825"/>
        <a:ext cx="1143397" cy="10229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39342E-0C9A-4162-8703-0971721AFED8}">
      <dsp:nvSpPr>
        <dsp:cNvPr id="0" name=""/>
        <dsp:cNvSpPr/>
      </dsp:nvSpPr>
      <dsp:spPr>
        <a:xfrm>
          <a:off x="0" y="892167"/>
          <a:ext cx="1492722" cy="895633"/>
        </a:xfrm>
        <a:prstGeom prst="rect">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Light" panose="020F0302020204030204"/>
            </a:rPr>
            <a:t>Safeguarding</a:t>
          </a:r>
          <a:r>
            <a:rPr lang="en-GB" sz="1800" kern="1200"/>
            <a:t> and </a:t>
          </a:r>
          <a:r>
            <a:rPr lang="en-GB" sz="1800" kern="1200">
              <a:latin typeface="Calibri Light" panose="020F0302020204030204"/>
            </a:rPr>
            <a:t>Protection</a:t>
          </a:r>
          <a:endParaRPr lang="en-US" sz="1800" kern="1200"/>
        </a:p>
      </dsp:txBody>
      <dsp:txXfrm>
        <a:off x="0" y="892167"/>
        <a:ext cx="1492722" cy="895633"/>
      </dsp:txXfrm>
    </dsp:sp>
    <dsp:sp modelId="{23A32D9B-076D-4133-A166-34A0337F8F26}">
      <dsp:nvSpPr>
        <dsp:cNvPr id="0" name=""/>
        <dsp:cNvSpPr/>
      </dsp:nvSpPr>
      <dsp:spPr>
        <a:xfrm>
          <a:off x="1641994" y="892167"/>
          <a:ext cx="1492722" cy="895633"/>
        </a:xfrm>
        <a:prstGeom prst="rect">
          <a:avLst/>
        </a:prstGeom>
        <a:solidFill>
          <a:schemeClr val="accent1">
            <a:alpha val="90000"/>
            <a:hueOff val="0"/>
            <a:satOff val="0"/>
            <a:lumOff val="0"/>
            <a:alphaOff val="-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Light" panose="020F0302020204030204"/>
            </a:rPr>
            <a:t>Equal</a:t>
          </a:r>
          <a:r>
            <a:rPr lang="en-GB" sz="1800" kern="1200"/>
            <a:t> </a:t>
          </a:r>
          <a:r>
            <a:rPr lang="en-GB" sz="1800" kern="1200">
              <a:latin typeface="Calibri Light" panose="020F0302020204030204"/>
            </a:rPr>
            <a:t>Opportunities</a:t>
          </a:r>
          <a:endParaRPr lang="en-US" sz="1800" kern="1200"/>
        </a:p>
      </dsp:txBody>
      <dsp:txXfrm>
        <a:off x="1641994" y="892167"/>
        <a:ext cx="1492722" cy="895633"/>
      </dsp:txXfrm>
    </dsp:sp>
    <dsp:sp modelId="{494D0B9D-C1C4-4591-9913-C2B6CE01128C}">
      <dsp:nvSpPr>
        <dsp:cNvPr id="0" name=""/>
        <dsp:cNvSpPr/>
      </dsp:nvSpPr>
      <dsp:spPr>
        <a:xfrm>
          <a:off x="3283988" y="892167"/>
          <a:ext cx="1492722" cy="895633"/>
        </a:xfrm>
        <a:prstGeom prst="rect">
          <a:avLst/>
        </a:prstGeom>
        <a:solidFill>
          <a:schemeClr val="accent1">
            <a:alpha val="90000"/>
            <a:hueOff val="0"/>
            <a:satOff val="0"/>
            <a:lumOff val="0"/>
            <a:alphaOff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Light" panose="020F0302020204030204"/>
            </a:rPr>
            <a:t>Confidentiality</a:t>
          </a:r>
          <a:endParaRPr lang="en-US" sz="1800" kern="1200"/>
        </a:p>
      </dsp:txBody>
      <dsp:txXfrm>
        <a:off x="3283988" y="892167"/>
        <a:ext cx="1492722" cy="895633"/>
      </dsp:txXfrm>
    </dsp:sp>
    <dsp:sp modelId="{20C234E9-858B-4914-BE12-224F76B882CC}">
      <dsp:nvSpPr>
        <dsp:cNvPr id="0" name=""/>
        <dsp:cNvSpPr/>
      </dsp:nvSpPr>
      <dsp:spPr>
        <a:xfrm>
          <a:off x="0" y="1937072"/>
          <a:ext cx="1492722" cy="895633"/>
        </a:xfrm>
        <a:prstGeom prst="rect">
          <a:avLst/>
        </a:prstGeom>
        <a:solidFill>
          <a:schemeClr val="accent1">
            <a:alpha val="90000"/>
            <a:hueOff val="0"/>
            <a:satOff val="0"/>
            <a:lumOff val="0"/>
            <a:alphaOff val="-1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Light" panose="020F0302020204030204"/>
            </a:rPr>
            <a:t>Record</a:t>
          </a:r>
          <a:r>
            <a:rPr lang="en-GB" sz="1800" kern="1200"/>
            <a:t> keeping</a:t>
          </a:r>
          <a:endParaRPr lang="en-US" sz="1800" kern="1200"/>
        </a:p>
      </dsp:txBody>
      <dsp:txXfrm>
        <a:off x="0" y="1937072"/>
        <a:ext cx="1492722" cy="895633"/>
      </dsp:txXfrm>
    </dsp:sp>
    <dsp:sp modelId="{EF983496-E833-4D0A-AB53-8B9C182D6953}">
      <dsp:nvSpPr>
        <dsp:cNvPr id="0" name=""/>
        <dsp:cNvSpPr/>
      </dsp:nvSpPr>
      <dsp:spPr>
        <a:xfrm>
          <a:off x="1641994" y="1937072"/>
          <a:ext cx="1492722" cy="895633"/>
        </a:xfrm>
        <a:prstGeom prst="rect">
          <a:avLst/>
        </a:prstGeom>
        <a:solidFill>
          <a:schemeClr val="accent1">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Calibri Light" panose="020F0302020204030204"/>
            </a:rPr>
            <a:t>Medicines administration</a:t>
          </a:r>
          <a:endParaRPr lang="en-US" sz="1800" kern="1200"/>
        </a:p>
      </dsp:txBody>
      <dsp:txXfrm>
        <a:off x="1641994" y="1937072"/>
        <a:ext cx="1492722" cy="895633"/>
      </dsp:txXfrm>
    </dsp:sp>
    <dsp:sp modelId="{918E03F2-955A-4D86-9982-CF3BAE715538}">
      <dsp:nvSpPr>
        <dsp:cNvPr id="0" name=""/>
        <dsp:cNvSpPr/>
      </dsp:nvSpPr>
      <dsp:spPr>
        <a:xfrm>
          <a:off x="3283988" y="1937072"/>
          <a:ext cx="1492722" cy="895633"/>
        </a:xfrm>
        <a:prstGeom prst="rect">
          <a:avLst/>
        </a:prstGeom>
        <a:solidFill>
          <a:schemeClr val="accent1">
            <a:alpha val="90000"/>
            <a:hueOff val="0"/>
            <a:satOff val="0"/>
            <a:lumOff val="0"/>
            <a:alphaOff val="-2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Light" panose="020F0302020204030204"/>
            </a:rPr>
            <a:t>First</a:t>
          </a:r>
          <a:r>
            <a:rPr lang="en-GB" sz="1800" kern="1200"/>
            <a:t> </a:t>
          </a:r>
          <a:r>
            <a:rPr lang="en-GB" sz="1800" kern="1200">
              <a:latin typeface="Calibri Light" panose="020F0302020204030204"/>
            </a:rPr>
            <a:t>Aid</a:t>
          </a:r>
          <a:endParaRPr lang="en-US" sz="1800" kern="1200"/>
        </a:p>
      </dsp:txBody>
      <dsp:txXfrm>
        <a:off x="3283988" y="1937072"/>
        <a:ext cx="1492722" cy="895633"/>
      </dsp:txXfrm>
    </dsp:sp>
    <dsp:sp modelId="{E7EEE24A-4E9F-4796-9649-1C5B5E0239F6}">
      <dsp:nvSpPr>
        <dsp:cNvPr id="0" name=""/>
        <dsp:cNvSpPr/>
      </dsp:nvSpPr>
      <dsp:spPr>
        <a:xfrm>
          <a:off x="0" y="2981978"/>
          <a:ext cx="1492722" cy="895633"/>
        </a:xfrm>
        <a:prstGeom prst="rect">
          <a:avLst/>
        </a:prstGeom>
        <a:solidFill>
          <a:schemeClr val="accent1">
            <a:alpha val="90000"/>
            <a:hueOff val="0"/>
            <a:satOff val="0"/>
            <a:lumOff val="0"/>
            <a:alphaOff val="-3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Light" panose="020F0302020204030204"/>
            </a:rPr>
            <a:t>Concerns</a:t>
          </a:r>
          <a:r>
            <a:rPr lang="en-GB" sz="1800" kern="1200"/>
            <a:t> and complaints</a:t>
          </a:r>
          <a:endParaRPr lang="en-US" sz="1800" kern="1200"/>
        </a:p>
      </dsp:txBody>
      <dsp:txXfrm>
        <a:off x="0" y="2981978"/>
        <a:ext cx="1492722" cy="895633"/>
      </dsp:txXfrm>
    </dsp:sp>
    <dsp:sp modelId="{C878267C-153F-4001-9D4C-8EB802ABEF08}">
      <dsp:nvSpPr>
        <dsp:cNvPr id="0" name=""/>
        <dsp:cNvSpPr/>
      </dsp:nvSpPr>
      <dsp:spPr>
        <a:xfrm>
          <a:off x="1641994" y="2981978"/>
          <a:ext cx="1492722" cy="895633"/>
        </a:xfrm>
        <a:prstGeom prst="rect">
          <a:avLst/>
        </a:prstGeom>
        <a:solidFill>
          <a:schemeClr val="accent1">
            <a:alpha val="90000"/>
            <a:hueOff val="0"/>
            <a:satOff val="0"/>
            <a:lumOff val="0"/>
            <a:alphaOff val="-3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Light" panose="020F0302020204030204"/>
            </a:rPr>
            <a:t>Missing</a:t>
          </a:r>
          <a:r>
            <a:rPr lang="en-GB" sz="1800" kern="1200"/>
            <a:t> individuals</a:t>
          </a:r>
          <a:endParaRPr lang="en-US" sz="1800" kern="1200"/>
        </a:p>
      </dsp:txBody>
      <dsp:txXfrm>
        <a:off x="1641994" y="2981978"/>
        <a:ext cx="1492722" cy="895633"/>
      </dsp:txXfrm>
    </dsp:sp>
    <dsp:sp modelId="{54B33889-2B7F-496D-A1F0-ADBD753F7264}">
      <dsp:nvSpPr>
        <dsp:cNvPr id="0" name=""/>
        <dsp:cNvSpPr/>
      </dsp:nvSpPr>
      <dsp:spPr>
        <a:xfrm>
          <a:off x="3283988" y="2981978"/>
          <a:ext cx="1492722" cy="895633"/>
        </a:xfrm>
        <a:prstGeom prst="rect">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Calibri Light" panose="020F0302020204030204"/>
            </a:rPr>
            <a:t>Emergency</a:t>
          </a:r>
          <a:r>
            <a:rPr lang="en-GB" sz="1800" kern="1200"/>
            <a:t> evacuation.</a:t>
          </a:r>
          <a:endParaRPr lang="en-US" sz="1800" kern="1200"/>
        </a:p>
      </dsp:txBody>
      <dsp:txXfrm>
        <a:off x="3283988" y="2981978"/>
        <a:ext cx="1492722" cy="8956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BAD630-2F30-413D-8603-D930CB00D403}">
      <dsp:nvSpPr>
        <dsp:cNvPr id="0" name=""/>
        <dsp:cNvSpPr/>
      </dsp:nvSpPr>
      <dsp:spPr>
        <a:xfrm>
          <a:off x="0" y="951876"/>
          <a:ext cx="4776711" cy="286602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b="0" i="0" kern="1200"/>
            <a:t>A multidisciplinary team or MDT for short is simply a diverse group of professionals working together</a:t>
          </a:r>
          <a:endParaRPr lang="en-US" sz="3700" b="0" kern="1200"/>
        </a:p>
      </dsp:txBody>
      <dsp:txXfrm>
        <a:off x="0" y="951876"/>
        <a:ext cx="4776711" cy="28660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BAC2E3-1BDC-44EF-94E9-1DAD40C3D877}">
      <dsp:nvSpPr>
        <dsp:cNvPr id="0" name=""/>
        <dsp:cNvSpPr/>
      </dsp:nvSpPr>
      <dsp:spPr>
        <a:xfrm>
          <a:off x="0" y="25426"/>
          <a:ext cx="6578523" cy="743535"/>
        </a:xfrm>
        <a:prstGeom prst="roundRect">
          <a:avLst/>
        </a:prstGeom>
        <a:solidFill>
          <a:schemeClr val="accent1">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GPS </a:t>
          </a:r>
          <a:endParaRPr lang="en-US" sz="3100" kern="1200"/>
        </a:p>
      </dsp:txBody>
      <dsp:txXfrm>
        <a:off x="36296" y="61722"/>
        <a:ext cx="6505931" cy="670943"/>
      </dsp:txXfrm>
    </dsp:sp>
    <dsp:sp modelId="{5C332B12-B094-4646-94FD-78AADEF84D98}">
      <dsp:nvSpPr>
        <dsp:cNvPr id="0" name=""/>
        <dsp:cNvSpPr/>
      </dsp:nvSpPr>
      <dsp:spPr>
        <a:xfrm>
          <a:off x="0" y="858241"/>
          <a:ext cx="6578523" cy="743535"/>
        </a:xfrm>
        <a:prstGeom prst="roundRect">
          <a:avLst/>
        </a:prstGeom>
        <a:solidFill>
          <a:schemeClr val="accent1">
            <a:shade val="80000"/>
            <a:hueOff val="69857"/>
            <a:satOff val="-1251"/>
            <a:lumOff val="53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Nurses </a:t>
          </a:r>
          <a:endParaRPr lang="en-US" sz="3100" kern="1200"/>
        </a:p>
      </dsp:txBody>
      <dsp:txXfrm>
        <a:off x="36296" y="894537"/>
        <a:ext cx="6505931" cy="670943"/>
      </dsp:txXfrm>
    </dsp:sp>
    <dsp:sp modelId="{D066F3CF-FCC9-407A-9C53-7C52B4802688}">
      <dsp:nvSpPr>
        <dsp:cNvPr id="0" name=""/>
        <dsp:cNvSpPr/>
      </dsp:nvSpPr>
      <dsp:spPr>
        <a:xfrm>
          <a:off x="0" y="1691056"/>
          <a:ext cx="6578523" cy="743535"/>
        </a:xfrm>
        <a:prstGeom prst="roundRect">
          <a:avLst/>
        </a:prstGeom>
        <a:solidFill>
          <a:schemeClr val="accent1">
            <a:shade val="80000"/>
            <a:hueOff val="139713"/>
            <a:satOff val="-2502"/>
            <a:lumOff val="1063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Social workers </a:t>
          </a:r>
          <a:endParaRPr lang="en-US" sz="3100" kern="1200"/>
        </a:p>
      </dsp:txBody>
      <dsp:txXfrm>
        <a:off x="36296" y="1727352"/>
        <a:ext cx="6505931" cy="670943"/>
      </dsp:txXfrm>
    </dsp:sp>
    <dsp:sp modelId="{C03D854E-9D85-44C9-87D7-C7845B0956E2}">
      <dsp:nvSpPr>
        <dsp:cNvPr id="0" name=""/>
        <dsp:cNvSpPr/>
      </dsp:nvSpPr>
      <dsp:spPr>
        <a:xfrm>
          <a:off x="0" y="2523871"/>
          <a:ext cx="6578523" cy="743535"/>
        </a:xfrm>
        <a:prstGeom prst="roundRect">
          <a:avLst/>
        </a:prstGeom>
        <a:solidFill>
          <a:schemeClr val="accent1">
            <a:shade val="80000"/>
            <a:hueOff val="209570"/>
            <a:satOff val="-3754"/>
            <a:lumOff val="159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Occupational therapist </a:t>
          </a:r>
          <a:endParaRPr lang="en-US" sz="3100" kern="1200"/>
        </a:p>
      </dsp:txBody>
      <dsp:txXfrm>
        <a:off x="36296" y="2560167"/>
        <a:ext cx="6505931" cy="670943"/>
      </dsp:txXfrm>
    </dsp:sp>
    <dsp:sp modelId="{C2533ECB-6BC0-4E4E-93FF-539F62B55CA7}">
      <dsp:nvSpPr>
        <dsp:cNvPr id="0" name=""/>
        <dsp:cNvSpPr/>
      </dsp:nvSpPr>
      <dsp:spPr>
        <a:xfrm>
          <a:off x="0" y="3356686"/>
          <a:ext cx="6578523" cy="743535"/>
        </a:xfrm>
        <a:prstGeom prst="roundRect">
          <a:avLst/>
        </a:prstGeom>
        <a:solidFill>
          <a:schemeClr val="accent1">
            <a:shade val="80000"/>
            <a:hueOff val="279426"/>
            <a:satOff val="-5005"/>
            <a:lumOff val="212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Pharmacist's</a:t>
          </a:r>
          <a:endParaRPr lang="en-US" sz="3100" kern="1200"/>
        </a:p>
      </dsp:txBody>
      <dsp:txXfrm>
        <a:off x="36296" y="3392982"/>
        <a:ext cx="6505931" cy="670943"/>
      </dsp:txXfrm>
    </dsp:sp>
    <dsp:sp modelId="{12903776-EFA3-4400-9AC1-3496EFA49C41}">
      <dsp:nvSpPr>
        <dsp:cNvPr id="0" name=""/>
        <dsp:cNvSpPr/>
      </dsp:nvSpPr>
      <dsp:spPr>
        <a:xfrm>
          <a:off x="0" y="4189501"/>
          <a:ext cx="6578523" cy="743535"/>
        </a:xfrm>
        <a:prstGeom prst="roundRect">
          <a:avLst/>
        </a:prstGeom>
        <a:solidFill>
          <a:schemeClr val="accent1">
            <a:shade val="80000"/>
            <a:hueOff val="349283"/>
            <a:satOff val="-6256"/>
            <a:lumOff val="2658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Plus, many more  </a:t>
          </a:r>
        </a:p>
      </dsp:txBody>
      <dsp:txXfrm>
        <a:off x="36296" y="4225797"/>
        <a:ext cx="6505931" cy="670943"/>
      </dsp:txXfrm>
    </dsp:sp>
  </dsp:spTree>
</dsp:drawing>
</file>

<file path=ppt/diagrams/layout1.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3C7E0A-1539-42F2-A357-F999CD1B0D47}" type="datetimeFigureOut">
              <a:t>3/4/2022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275EF7-4431-4EFD-836A-9620CEBAD85A}" type="slidenum">
              <a:t>‹#›</a:t>
            </a:fld>
            <a:endParaRPr lang="en-GB"/>
          </a:p>
        </p:txBody>
      </p:sp>
    </p:spTree>
    <p:extLst>
      <p:ext uri="{BB962C8B-B14F-4D97-AF65-F5344CB8AC3E}">
        <p14:creationId xmlns:p14="http://schemas.microsoft.com/office/powerpoint/2010/main" val="525858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nhs.uk/conditions/swallowing-problems-dysphagia/" TargetMode="External"/><Relationship Id="rId2" Type="http://schemas.openxmlformats.org/officeDocument/2006/relationships/slide" Target="../slides/slide4.xml"/><Relationship Id="rId1" Type="http://schemas.openxmlformats.org/officeDocument/2006/relationships/notesMaster" Target="../notesMasters/notesMaster1.xml"/><Relationship Id="rId5" Type="http://schemas.openxmlformats.org/officeDocument/2006/relationships/hyperlink" Target="https://www.nhs.uk/conditions/cerebral-palsy/" TargetMode="External"/><Relationship Id="rId4" Type="http://schemas.openxmlformats.org/officeDocument/2006/relationships/hyperlink" Target="https://www.nhs.uk/conditions/learning-disabilitie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ons.gov.uk/"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a:cs typeface="Calibri"/>
              </a:rPr>
              <a:t>Key terms such as well-being, Cerebral palsy</a:t>
            </a:r>
            <a:r>
              <a:rPr lang="en-GB">
                <a:cs typeface="Calibri"/>
              </a:rPr>
              <a:t>, multidisciplinary teams,</a:t>
            </a:r>
            <a:r>
              <a:rPr lang="en-GB" sz="1200">
                <a:cs typeface="Calibri"/>
              </a:rPr>
              <a:t> </a:t>
            </a:r>
            <a:r>
              <a:rPr lang="en-GB">
                <a:cs typeface="Calibri"/>
              </a:rPr>
              <a:t>and policies and procedures </a:t>
            </a:r>
            <a:r>
              <a:rPr lang="en-GB" sz="1200">
                <a:cs typeface="Calibri"/>
              </a:rPr>
              <a:t>will be explained. </a:t>
            </a:r>
            <a:r>
              <a:rPr lang="en-GB">
                <a:cs typeface="Calibri"/>
              </a:rPr>
              <a:t>Also we will look</a:t>
            </a:r>
            <a:r>
              <a:rPr lang="en-GB" sz="1200">
                <a:cs typeface="Calibri"/>
              </a:rPr>
              <a:t> into any </a:t>
            </a:r>
            <a:r>
              <a:rPr lang="en-GB">
                <a:cs typeface="Calibri"/>
              </a:rPr>
              <a:t>attributing factors</a:t>
            </a:r>
            <a:r>
              <a:rPr lang="en-GB" sz="1200">
                <a:cs typeface="Calibri"/>
              </a:rPr>
              <a:t> within John's care which may have prevented his death.</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cs typeface="Calibri"/>
              </a:rPr>
              <a:t>Disability amongst children is more common than you may think </a:t>
            </a:r>
            <a:r>
              <a:rPr lang="en-GB" sz="1200">
                <a:ea typeface="+mn-lt"/>
                <a:cs typeface="+mn-lt"/>
              </a:rPr>
              <a:t>according to the world health organization (WHO) around 240 million,  children in the world are registered disabled (facts and figures, 2011).</a:t>
            </a:r>
            <a:endParaRPr lang="en-GB" sz="1200">
              <a:cs typeface="Calibri"/>
            </a:endParaRPr>
          </a:p>
          <a:p>
            <a:r>
              <a:rPr lang="en-GB">
                <a:cs typeface="Calibri"/>
              </a:rPr>
              <a:t> </a:t>
            </a:r>
            <a:endParaRPr lang="en-GB"/>
          </a:p>
        </p:txBody>
      </p:sp>
      <p:sp>
        <p:nvSpPr>
          <p:cNvPr id="4" name="Slide Number Placeholder 3"/>
          <p:cNvSpPr>
            <a:spLocks noGrp="1"/>
          </p:cNvSpPr>
          <p:nvPr>
            <p:ph type="sldNum" sz="quarter" idx="5"/>
          </p:nvPr>
        </p:nvSpPr>
        <p:spPr/>
        <p:txBody>
          <a:bodyPr/>
          <a:lstStyle/>
          <a:p>
            <a:fld id="{FC275EF7-4431-4EFD-836A-9620CEBAD85A}" type="slidenum">
              <a:rPr lang="en-GB" smtClean="0"/>
              <a:t>2</a:t>
            </a:fld>
            <a:endParaRPr lang="en-GB"/>
          </a:p>
        </p:txBody>
      </p:sp>
    </p:spTree>
    <p:extLst>
      <p:ext uri="{BB962C8B-B14F-4D97-AF65-F5344CB8AC3E}">
        <p14:creationId xmlns:p14="http://schemas.microsoft.com/office/powerpoint/2010/main" val="12039854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is some key information regarding Johns life this helps us get a small understanding into john's life I would like you all to remember these pieces of information as we carry on with the presentation.</a:t>
            </a:r>
          </a:p>
        </p:txBody>
      </p:sp>
      <p:sp>
        <p:nvSpPr>
          <p:cNvPr id="4" name="Slide Number Placeholder 3"/>
          <p:cNvSpPr>
            <a:spLocks noGrp="1"/>
          </p:cNvSpPr>
          <p:nvPr>
            <p:ph type="sldNum" sz="quarter" idx="5"/>
          </p:nvPr>
        </p:nvSpPr>
        <p:spPr/>
        <p:txBody>
          <a:bodyPr/>
          <a:lstStyle/>
          <a:p>
            <a:fld id="{FC275EF7-4431-4EFD-836A-9620CEBAD85A}" type="slidenum">
              <a:rPr lang="en-GB"/>
              <a:t>3</a:t>
            </a:fld>
            <a:endParaRPr lang="en-GB"/>
          </a:p>
        </p:txBody>
      </p:sp>
    </p:spTree>
    <p:extLst>
      <p:ext uri="{BB962C8B-B14F-4D97-AF65-F5344CB8AC3E}">
        <p14:creationId xmlns:p14="http://schemas.microsoft.com/office/powerpoint/2010/main" val="13893833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“The symptoms of cerebral palsy are not usually obvious just after a baby is born. They normally become noticeable during the first 2 or 3 years of a child's life. </a:t>
            </a:r>
          </a:p>
          <a:p>
            <a:r>
              <a:rPr lang="en-US"/>
              <a:t>Symptoms can include: </a:t>
            </a:r>
            <a:endParaRPr lang="en-GB"/>
          </a:p>
          <a:p>
            <a:r>
              <a:rPr lang="en-US"/>
              <a:t>delays in reaching development milestones – for example, not sitting by 8 months or not walking by 18 months </a:t>
            </a:r>
            <a:endParaRPr lang="en-GB"/>
          </a:p>
          <a:p>
            <a:r>
              <a:rPr lang="en-US"/>
              <a:t>seeming too stiff or too floppy </a:t>
            </a:r>
            <a:endParaRPr lang="en-GB"/>
          </a:p>
          <a:p>
            <a:r>
              <a:rPr lang="en-US"/>
              <a:t>weak arms or legs </a:t>
            </a:r>
            <a:endParaRPr lang="en-GB"/>
          </a:p>
          <a:p>
            <a:r>
              <a:rPr lang="en-US"/>
              <a:t>fidgety, jerky or clumsy movements </a:t>
            </a:r>
            <a:endParaRPr lang="en-GB"/>
          </a:p>
          <a:p>
            <a:r>
              <a:rPr lang="en-US"/>
              <a:t>random, uncontrolled movements </a:t>
            </a:r>
            <a:endParaRPr lang="en-GB"/>
          </a:p>
          <a:p>
            <a:r>
              <a:rPr lang="en-US"/>
              <a:t>walking on tiptoes </a:t>
            </a:r>
            <a:endParaRPr lang="en-GB"/>
          </a:p>
          <a:p>
            <a:r>
              <a:rPr lang="en-US"/>
              <a:t>a range of other problems – such as </a:t>
            </a:r>
            <a:r>
              <a:rPr lang="en-US">
                <a:hlinkClick r:id="rId3"/>
              </a:rPr>
              <a:t>swallowing difficulties</a:t>
            </a:r>
            <a:r>
              <a:rPr lang="en-US"/>
              <a:t>, speaking problems, vision problems and </a:t>
            </a:r>
            <a:r>
              <a:rPr lang="en-US">
                <a:hlinkClick r:id="rId4"/>
              </a:rPr>
              <a:t>learning disabilities</a:t>
            </a:r>
            <a:r>
              <a:rPr lang="en-US"/>
              <a:t>”</a:t>
            </a:r>
            <a:endParaRPr lang="en-GB"/>
          </a:p>
          <a:p>
            <a:r>
              <a:rPr lang="en-US"/>
              <a:t> </a:t>
            </a:r>
            <a:r>
              <a:rPr lang="en-US">
                <a:hlinkClick r:id="rId5"/>
              </a:rPr>
              <a:t>https://www.nhs.uk/conditions/cerebral-palsy/</a:t>
            </a:r>
            <a:r>
              <a:rPr lang="en-US"/>
              <a:t> 13/02/20</a:t>
            </a:r>
            <a:endParaRPr lang="en-GB">
              <a:cs typeface="Calibri"/>
            </a:endParaRPr>
          </a:p>
        </p:txBody>
      </p:sp>
      <p:sp>
        <p:nvSpPr>
          <p:cNvPr id="4" name="Slide Number Placeholder 3"/>
          <p:cNvSpPr>
            <a:spLocks noGrp="1"/>
          </p:cNvSpPr>
          <p:nvPr>
            <p:ph type="sldNum" sz="quarter" idx="5"/>
          </p:nvPr>
        </p:nvSpPr>
        <p:spPr/>
        <p:txBody>
          <a:bodyPr/>
          <a:lstStyle/>
          <a:p>
            <a:fld id="{FC275EF7-4431-4EFD-836A-9620CEBAD85A}" type="slidenum">
              <a:t>4</a:t>
            </a:fld>
            <a:endParaRPr lang="en-GB"/>
          </a:p>
        </p:txBody>
      </p:sp>
    </p:spTree>
    <p:extLst>
      <p:ext uri="{BB962C8B-B14F-4D97-AF65-F5344CB8AC3E}">
        <p14:creationId xmlns:p14="http://schemas.microsoft.com/office/powerpoint/2010/main" val="336225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Another major condition which has life long effects John suffered from was epilepsy. </a:t>
            </a:r>
          </a:p>
          <a:p>
            <a:r>
              <a:rPr lang="en-US">
                <a:cs typeface="Calibri"/>
              </a:rPr>
              <a:t>Epilepsy symptoms can have different range of effects dependent on the part of the brain that it effects. </a:t>
            </a:r>
          </a:p>
          <a:p>
            <a:r>
              <a:rPr lang="en-US">
                <a:cs typeface="Calibri"/>
              </a:rPr>
              <a:t>To control or limit seizures Anti- Epileptic Drugs is used and the need to safe guard your environment in preparation of any possible falls or seizures will be a constant requirement. </a:t>
            </a:r>
          </a:p>
          <a:p>
            <a:endParaRPr lang="en-US">
              <a:cs typeface="Calibri"/>
            </a:endParaRPr>
          </a:p>
        </p:txBody>
      </p:sp>
      <p:sp>
        <p:nvSpPr>
          <p:cNvPr id="4" name="Slide Number Placeholder 3"/>
          <p:cNvSpPr>
            <a:spLocks noGrp="1"/>
          </p:cNvSpPr>
          <p:nvPr>
            <p:ph type="sldNum" sz="quarter" idx="5"/>
          </p:nvPr>
        </p:nvSpPr>
        <p:spPr/>
        <p:txBody>
          <a:bodyPr/>
          <a:lstStyle/>
          <a:p>
            <a:fld id="{FC275EF7-4431-4EFD-836A-9620CEBAD85A}" type="slidenum">
              <a:rPr lang="en-GB"/>
              <a:t>5</a:t>
            </a:fld>
            <a:endParaRPr lang="en-GB"/>
          </a:p>
        </p:txBody>
      </p:sp>
    </p:spTree>
    <p:extLst>
      <p:ext uri="{BB962C8B-B14F-4D97-AF65-F5344CB8AC3E}">
        <p14:creationId xmlns:p14="http://schemas.microsoft.com/office/powerpoint/2010/main" val="13730013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effect on the career, Johns Mom can be very exhausting and extremely repetitive. The mental and physical requirements are very high and are also very reliant on support received from both social and professional settings. </a:t>
            </a:r>
          </a:p>
          <a:p>
            <a:endParaRPr lang="en-US">
              <a:cs typeface="Calibri"/>
            </a:endParaRPr>
          </a:p>
          <a:p>
            <a:r>
              <a:rPr lang="en-US">
                <a:cs typeface="Calibri"/>
              </a:rPr>
              <a:t>Reciprocal Models of socialization show that parents and children alike feed off each others behaviors. Its almost as if they are in a cycle of responsive behavior. If the parent is feeling low and is negative towards any treatment and or professionals and their support it will also be portrayed in the child and they will act accordingly.  The </a:t>
            </a:r>
            <a:r>
              <a:rPr lang="en-US" err="1">
                <a:cs typeface="Calibri"/>
              </a:rPr>
              <a:t>childs</a:t>
            </a:r>
            <a:r>
              <a:rPr lang="en-US">
                <a:cs typeface="Calibri"/>
              </a:rPr>
              <a:t> </a:t>
            </a:r>
            <a:r>
              <a:rPr lang="en-US" err="1">
                <a:cs typeface="Calibri"/>
              </a:rPr>
              <a:t>behaviour</a:t>
            </a:r>
            <a:r>
              <a:rPr lang="en-US">
                <a:cs typeface="Calibri"/>
              </a:rPr>
              <a:t> then </a:t>
            </a:r>
            <a:r>
              <a:rPr lang="en-US" err="1">
                <a:cs typeface="Calibri"/>
              </a:rPr>
              <a:t>reflecs</a:t>
            </a:r>
            <a:r>
              <a:rPr lang="en-US">
                <a:cs typeface="Calibri"/>
              </a:rPr>
              <a:t> on the career and that then causes another set of concerns the career feels negative towards and the cycle continues. </a:t>
            </a:r>
          </a:p>
          <a:p>
            <a:endParaRPr lang="en-US">
              <a:cs typeface="Calibri"/>
            </a:endParaRPr>
          </a:p>
          <a:p>
            <a:r>
              <a:rPr lang="en-US">
                <a:cs typeface="Calibri"/>
              </a:rPr>
              <a:t>Johns mother throughout the Case study shows that she had concerns and was deemed as hostile while she was in fact suffering from mental health issues which may have been interpreted as hostility. This mental health issues in effect should have been addresses to assist her with support to help prevent ongoing "reciprocal </a:t>
            </a:r>
            <a:r>
              <a:rPr lang="en-US" err="1">
                <a:cs typeface="Calibri"/>
              </a:rPr>
              <a:t>behaviour</a:t>
            </a:r>
            <a:r>
              <a:rPr lang="en-US">
                <a:cs typeface="Calibri"/>
              </a:rPr>
              <a:t> "</a:t>
            </a:r>
          </a:p>
          <a:p>
            <a:endParaRPr lang="en-US">
              <a:cs typeface="Calibri"/>
            </a:endParaRPr>
          </a:p>
          <a:p>
            <a:r>
              <a:rPr lang="en-US">
                <a:cs typeface="Calibri"/>
              </a:rPr>
              <a:t>The importance of her well being is imperative as is the career she is giving John. </a:t>
            </a:r>
          </a:p>
        </p:txBody>
      </p:sp>
      <p:sp>
        <p:nvSpPr>
          <p:cNvPr id="4" name="Slide Number Placeholder 3"/>
          <p:cNvSpPr>
            <a:spLocks noGrp="1"/>
          </p:cNvSpPr>
          <p:nvPr>
            <p:ph type="sldNum" sz="quarter" idx="5"/>
          </p:nvPr>
        </p:nvSpPr>
        <p:spPr/>
        <p:txBody>
          <a:bodyPr/>
          <a:lstStyle/>
          <a:p>
            <a:fld id="{FC275EF7-4431-4EFD-836A-9620CEBAD85A}" type="slidenum">
              <a:rPr lang="en-GB"/>
              <a:t>6</a:t>
            </a:fld>
            <a:endParaRPr lang="en-GB"/>
          </a:p>
        </p:txBody>
      </p:sp>
    </p:spTree>
    <p:extLst>
      <p:ext uri="{BB962C8B-B14F-4D97-AF65-F5344CB8AC3E}">
        <p14:creationId xmlns:p14="http://schemas.microsoft.com/office/powerpoint/2010/main" val="31364942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a:buChar char="•"/>
            </a:pPr>
            <a:r>
              <a:rPr lang="en-GB"/>
              <a:t>WHAT IS WELL BEING </a:t>
            </a:r>
            <a:endParaRPr lang="en-GB">
              <a:cs typeface="Calibri" panose="020F0502020204030204"/>
            </a:endParaRPr>
          </a:p>
          <a:p>
            <a:endParaRPr lang="en-GB">
              <a:cs typeface="Calibri" panose="020F0502020204030204"/>
            </a:endParaRPr>
          </a:p>
          <a:p>
            <a:pPr>
              <a:buFont typeface="Arial"/>
              <a:buChar char="•"/>
            </a:pPr>
            <a:r>
              <a:rPr lang="en-GB"/>
              <a:t>Well - being is </a:t>
            </a:r>
            <a:endParaRPr lang="en-GB">
              <a:cs typeface="Calibri"/>
            </a:endParaRPr>
          </a:p>
          <a:p>
            <a:pPr>
              <a:buFont typeface="Arial"/>
              <a:buChar char="•"/>
            </a:pPr>
            <a:endParaRPr lang="en-GB">
              <a:cs typeface="Calibri"/>
            </a:endParaRPr>
          </a:p>
          <a:p>
            <a:pPr>
              <a:buFont typeface="Arial"/>
              <a:buChar char="•"/>
            </a:pPr>
            <a:r>
              <a:rPr lang="en-GB"/>
              <a:t>Feeling happy or content </a:t>
            </a:r>
            <a:endParaRPr lang="en-GB">
              <a:cs typeface="Calibri"/>
            </a:endParaRPr>
          </a:p>
          <a:p>
            <a:endParaRPr lang="en-GB">
              <a:cs typeface="Calibri"/>
            </a:endParaRPr>
          </a:p>
          <a:p>
            <a:pPr>
              <a:buFont typeface="Arial"/>
              <a:buChar char="•"/>
            </a:pPr>
            <a:r>
              <a:rPr lang="en-GB"/>
              <a:t>Robust Health</a:t>
            </a:r>
            <a:r>
              <a:rPr lang="en-US"/>
              <a:t> </a:t>
            </a:r>
            <a:endParaRPr lang="en-GB"/>
          </a:p>
          <a:p>
            <a:endParaRPr lang="en-GB">
              <a:cs typeface="Calibri"/>
            </a:endParaRPr>
          </a:p>
          <a:p>
            <a:pPr>
              <a:buFont typeface="Arial"/>
              <a:buChar char="•"/>
            </a:pPr>
            <a:r>
              <a:rPr lang="en-GB"/>
              <a:t>Working productively and fruitfully</a:t>
            </a:r>
            <a:r>
              <a:rPr lang="en-US"/>
              <a:t> </a:t>
            </a:r>
            <a:endParaRPr lang="en-GB"/>
          </a:p>
          <a:p>
            <a:endParaRPr lang="en-GB">
              <a:cs typeface="Calibri"/>
            </a:endParaRPr>
          </a:p>
          <a:p>
            <a:pPr>
              <a:buFont typeface="Arial"/>
              <a:buChar char="•"/>
            </a:pPr>
            <a:r>
              <a:rPr lang="en-GB"/>
              <a:t>Excitement</a:t>
            </a:r>
            <a:r>
              <a:rPr lang="en-US"/>
              <a:t> </a:t>
            </a:r>
            <a:endParaRPr lang="en-GB"/>
          </a:p>
          <a:p>
            <a:endParaRPr lang="en-GB">
              <a:cs typeface="Calibri"/>
            </a:endParaRPr>
          </a:p>
          <a:p>
            <a:pPr>
              <a:buFont typeface="Arial"/>
              <a:buChar char="•"/>
            </a:pPr>
            <a:r>
              <a:rPr lang="en-GB"/>
              <a:t>Closely related to happiness, positive mental health, and quality of life.</a:t>
            </a:r>
            <a:r>
              <a:rPr lang="en-US"/>
              <a:t> </a:t>
            </a:r>
            <a:r>
              <a:rPr lang="en-GB"/>
              <a:t> </a:t>
            </a:r>
            <a:endParaRPr lang="en-GB">
              <a:cs typeface="Calibri"/>
            </a:endParaRPr>
          </a:p>
          <a:p>
            <a:pPr>
              <a:buFont typeface="Arial"/>
              <a:buChar char="•"/>
            </a:pPr>
            <a:r>
              <a:rPr lang="en-GB"/>
              <a:t>(Rigby, </a:t>
            </a:r>
            <a:r>
              <a:rPr lang="en-GB" err="1"/>
              <a:t>Hagell</a:t>
            </a:r>
            <a:r>
              <a:rPr lang="en-GB"/>
              <a:t> and Starbuck, 2018) </a:t>
            </a:r>
            <a:endParaRPr lang="en-GB">
              <a:cs typeface="Calibri"/>
            </a:endParaRPr>
          </a:p>
          <a:p>
            <a:pPr>
              <a:buFont typeface="Arial"/>
              <a:buChar char="•"/>
            </a:pPr>
            <a:endParaRPr lang="en-GB">
              <a:cs typeface="Calibri"/>
            </a:endParaRPr>
          </a:p>
          <a:p>
            <a:pPr algn="just">
              <a:buFont typeface="Arial"/>
              <a:buChar char="•"/>
            </a:pPr>
            <a:r>
              <a:rPr lang="en-GB"/>
              <a:t>Well-being encompasses many different feelings that reflect in several different forms depending on the state of mind that you may be in at that precise moment in time.</a:t>
            </a:r>
            <a:r>
              <a:rPr lang="en-US"/>
              <a:t> </a:t>
            </a:r>
            <a:endParaRPr lang="en-US">
              <a:cs typeface="Calibri"/>
            </a:endParaRPr>
          </a:p>
          <a:p>
            <a:pPr algn="just"/>
            <a:r>
              <a:rPr lang="en-GB"/>
              <a:t> </a:t>
            </a:r>
            <a:endParaRPr lang="en-GB">
              <a:cs typeface="Calibri" panose="020F0502020204030204"/>
            </a:endParaRPr>
          </a:p>
          <a:p>
            <a:pPr algn="just">
              <a:buFont typeface="Arial"/>
              <a:buChar char="•"/>
            </a:pPr>
            <a:r>
              <a:rPr lang="en-GB"/>
              <a:t>It is a complex combination made up of dimensions such as spiritual, emotional, physical, and, environmental.   The question of how it should be defined remains unanswered, as it can be defined and expressed differently by every child and adult.</a:t>
            </a:r>
            <a:r>
              <a:rPr lang="en-US"/>
              <a:t> </a:t>
            </a:r>
            <a:r>
              <a:rPr lang="en-GB"/>
              <a:t> </a:t>
            </a:r>
            <a:endParaRPr lang="en-GB">
              <a:cs typeface="Calibri"/>
            </a:endParaRPr>
          </a:p>
          <a:p>
            <a:pPr algn="just">
              <a:buFont typeface="Arial"/>
              <a:buChar char="•"/>
            </a:pPr>
            <a:endParaRPr lang="en-GB">
              <a:cs typeface="Calibri"/>
            </a:endParaRPr>
          </a:p>
          <a:p>
            <a:pPr algn="just">
              <a:buFont typeface="Arial"/>
              <a:buChar char="•"/>
            </a:pPr>
            <a:r>
              <a:rPr lang="en-GB"/>
              <a:t>Wellbeing: Wellbeing reflects what people think and feel about their lives, such as the quality of their relationships, their positive emotions, and resilience, the realization of their potential, or their overall satisfaction with life. It is closely related to happiness, positive mental health, and quality of life.</a:t>
            </a:r>
            <a:r>
              <a:rPr lang="en-US"/>
              <a:t> </a:t>
            </a:r>
            <a:r>
              <a:rPr lang="en-GB"/>
              <a:t> </a:t>
            </a:r>
            <a:endParaRPr lang="en-GB">
              <a:cs typeface="Calibri"/>
            </a:endParaRPr>
          </a:p>
          <a:p>
            <a:pPr>
              <a:lnSpc>
                <a:spcPct val="90000"/>
              </a:lnSpc>
              <a:spcBef>
                <a:spcPts val="1000"/>
              </a:spcBef>
            </a:pPr>
            <a:r>
              <a:rPr lang="en-GB"/>
              <a:t>(Rigby, </a:t>
            </a:r>
            <a:r>
              <a:rPr lang="en-GB" err="1"/>
              <a:t>Hagell</a:t>
            </a:r>
            <a:r>
              <a:rPr lang="en-GB"/>
              <a:t> and Starbuck, 2018)  </a:t>
            </a:r>
            <a:endParaRPr lang="en-GB">
              <a:cs typeface="Calibri" panose="020F0502020204030204"/>
            </a:endParaRPr>
          </a:p>
          <a:p>
            <a:endParaRPr lang="en-US">
              <a:cs typeface="Calibri"/>
            </a:endParaRPr>
          </a:p>
        </p:txBody>
      </p:sp>
      <p:sp>
        <p:nvSpPr>
          <p:cNvPr id="4" name="Slide Number Placeholder 3"/>
          <p:cNvSpPr>
            <a:spLocks noGrp="1"/>
          </p:cNvSpPr>
          <p:nvPr>
            <p:ph type="sldNum" sz="quarter" idx="5"/>
          </p:nvPr>
        </p:nvSpPr>
        <p:spPr/>
        <p:txBody>
          <a:bodyPr/>
          <a:lstStyle/>
          <a:p>
            <a:fld id="{FC275EF7-4431-4EFD-836A-9620CEBAD85A}" type="slidenum">
              <a:rPr lang="en-US"/>
              <a:t>7</a:t>
            </a:fld>
            <a:endParaRPr lang="en-US"/>
          </a:p>
        </p:txBody>
      </p:sp>
    </p:spTree>
    <p:extLst>
      <p:ext uri="{BB962C8B-B14F-4D97-AF65-F5344CB8AC3E}">
        <p14:creationId xmlns:p14="http://schemas.microsoft.com/office/powerpoint/2010/main" val="2206489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PERCEPTION OF WELL BEING </a:t>
            </a:r>
          </a:p>
          <a:p>
            <a:r>
              <a:rPr lang="en-US"/>
              <a:t>  </a:t>
            </a:r>
            <a:endParaRPr lang="en-US">
              <a:cs typeface="Calibri"/>
            </a:endParaRPr>
          </a:p>
          <a:p>
            <a:pPr marL="171450" indent="-171450">
              <a:buFont typeface="Arial"/>
              <a:buChar char="•"/>
            </a:pPr>
            <a:r>
              <a:rPr lang="en-US"/>
              <a:t>Feeling Loved </a:t>
            </a:r>
            <a:endParaRPr lang="en-US">
              <a:cs typeface="Calibri"/>
            </a:endParaRPr>
          </a:p>
          <a:p>
            <a:pPr marL="171450" indent="-171450">
              <a:buFont typeface="Arial"/>
              <a:buChar char="•"/>
            </a:pPr>
            <a:r>
              <a:rPr lang="en-US"/>
              <a:t> </a:t>
            </a:r>
            <a:endParaRPr lang="en-US">
              <a:cs typeface="Calibri"/>
            </a:endParaRPr>
          </a:p>
          <a:p>
            <a:pPr marL="171450" indent="-171450">
              <a:buFont typeface="Arial"/>
              <a:buChar char="•"/>
            </a:pPr>
            <a:r>
              <a:rPr lang="en-US"/>
              <a:t>Feeling Safe </a:t>
            </a:r>
            <a:endParaRPr lang="en-US">
              <a:cs typeface="Calibri"/>
            </a:endParaRPr>
          </a:p>
          <a:p>
            <a:pPr marL="171450" indent="-171450">
              <a:buFont typeface="Arial"/>
              <a:buChar char="•"/>
            </a:pPr>
            <a:r>
              <a:rPr lang="en-US"/>
              <a:t> </a:t>
            </a:r>
            <a:endParaRPr lang="en-US">
              <a:cs typeface="Calibri"/>
            </a:endParaRPr>
          </a:p>
          <a:p>
            <a:pPr marL="171450" indent="-171450">
              <a:buFont typeface="Arial"/>
              <a:buChar char="•"/>
            </a:pPr>
            <a:r>
              <a:rPr lang="en-US"/>
              <a:t>Free Expression </a:t>
            </a:r>
            <a:endParaRPr lang="en-US">
              <a:cs typeface="Calibri"/>
            </a:endParaRPr>
          </a:p>
          <a:p>
            <a:pPr marL="171450" indent="-171450">
              <a:buFont typeface="Arial"/>
              <a:buChar char="•"/>
            </a:pPr>
            <a:r>
              <a:rPr lang="en-US"/>
              <a:t> </a:t>
            </a:r>
            <a:endParaRPr lang="en-US">
              <a:cs typeface="Calibri"/>
            </a:endParaRPr>
          </a:p>
          <a:p>
            <a:pPr marL="171450" indent="-171450">
              <a:buFont typeface="Arial"/>
              <a:buChar char="•"/>
            </a:pPr>
            <a:r>
              <a:rPr lang="en-US"/>
              <a:t>The Environment </a:t>
            </a:r>
            <a:endParaRPr lang="en-US">
              <a:cs typeface="Calibri"/>
            </a:endParaRPr>
          </a:p>
          <a:p>
            <a:pPr marL="171450" indent="-171450">
              <a:buFont typeface="Arial"/>
              <a:buChar char="•"/>
            </a:pPr>
            <a:r>
              <a:rPr lang="en-US"/>
              <a:t> </a:t>
            </a:r>
            <a:endParaRPr lang="en-US">
              <a:cs typeface="Calibri"/>
            </a:endParaRPr>
          </a:p>
          <a:p>
            <a:pPr marL="171450" indent="-171450">
              <a:buFont typeface="Arial"/>
              <a:buChar char="•"/>
            </a:pPr>
            <a:r>
              <a:rPr lang="en-US"/>
              <a:t>Living in Peace</a:t>
            </a:r>
            <a:endParaRPr lang="en-US">
              <a:cs typeface="Calibri"/>
            </a:endParaRPr>
          </a:p>
          <a:p>
            <a:r>
              <a:rPr lang="en-US"/>
              <a:t>  </a:t>
            </a:r>
            <a:endParaRPr lang="en-US">
              <a:cs typeface="Calibri"/>
            </a:endParaRPr>
          </a:p>
          <a:p>
            <a:r>
              <a:rPr lang="en-US"/>
              <a:t>  </a:t>
            </a:r>
            <a:endParaRPr lang="en-US">
              <a:cs typeface="Calibri"/>
            </a:endParaRPr>
          </a:p>
          <a:p>
            <a:pPr algn="just"/>
            <a:r>
              <a:rPr lang="en-US"/>
              <a:t>The perception of Well-Being stems from emotional and cognitive self attributes that can be measured subjectively and objectively that are generally used to describe the quality of people’s lives. </a:t>
            </a:r>
          </a:p>
          <a:p>
            <a:pPr algn="just"/>
            <a:r>
              <a:rPr lang="en-US"/>
              <a:t>The feeling of being loved, feeling safe, freedom of speech, having supportive relationships, being able to meet basic financial needs are also classed as a perception of well-being, alongside being in a good mental state, whilst in a safe environment at peace.  These are all perceived as a good sense of Well-Being where children's needs are considered by those in positions of power (</a:t>
            </a:r>
            <a:r>
              <a:rPr lang="en-US">
                <a:hlinkClick r:id="rId3"/>
              </a:rPr>
              <a:t>www.ons.gov.uk</a:t>
            </a:r>
            <a:r>
              <a:rPr lang="en-US"/>
              <a:t>, 2020) as these are all reflections of how they have interacted with the world around them. </a:t>
            </a:r>
          </a:p>
          <a:p>
            <a:pPr algn="just"/>
            <a:r>
              <a:rPr lang="en-US"/>
              <a:t>  </a:t>
            </a:r>
            <a:endParaRPr lang="en-US">
              <a:cs typeface="Calibri"/>
            </a:endParaRPr>
          </a:p>
          <a:p>
            <a:r>
              <a:rPr lang="en-US"/>
              <a:t>  </a:t>
            </a:r>
            <a:endParaRPr lang="en-US">
              <a:cs typeface="Calibri"/>
            </a:endParaRPr>
          </a:p>
          <a:p>
            <a:endParaRPr lang="en-GB">
              <a:cs typeface="Calibri" panose="020F0502020204030204"/>
            </a:endParaRPr>
          </a:p>
        </p:txBody>
      </p:sp>
      <p:sp>
        <p:nvSpPr>
          <p:cNvPr id="4" name="Slide Number Placeholder 3"/>
          <p:cNvSpPr>
            <a:spLocks noGrp="1"/>
          </p:cNvSpPr>
          <p:nvPr>
            <p:ph type="sldNum" sz="quarter" idx="5"/>
          </p:nvPr>
        </p:nvSpPr>
        <p:spPr/>
        <p:txBody>
          <a:bodyPr/>
          <a:lstStyle/>
          <a:p>
            <a:fld id="{FC275EF7-4431-4EFD-836A-9620CEBAD85A}" type="slidenum">
              <a:rPr lang="en-US"/>
              <a:t>8</a:t>
            </a:fld>
            <a:endParaRPr lang="en-US"/>
          </a:p>
        </p:txBody>
      </p:sp>
    </p:spTree>
    <p:extLst>
      <p:ext uri="{BB962C8B-B14F-4D97-AF65-F5344CB8AC3E}">
        <p14:creationId xmlns:p14="http://schemas.microsoft.com/office/powerpoint/2010/main" val="1896822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4 Domains of Well-Being  are -</a:t>
            </a:r>
          </a:p>
          <a:p>
            <a:endParaRPr lang="en-US">
              <a:cs typeface="Calibri"/>
            </a:endParaRPr>
          </a:p>
          <a:p>
            <a:pPr algn="just"/>
            <a:r>
              <a:rPr lang="en-US"/>
              <a:t>THE 4 DOMAINS OF CHILDREN AND YOUNG PEOPLE’S WELLBEING </a:t>
            </a:r>
          </a:p>
          <a:p>
            <a:pPr algn="just"/>
            <a:r>
              <a:rPr lang="en-US"/>
              <a:t>A Child’s wellbeing may be measured differently from adults, and we would have to consider a variety of different measures. </a:t>
            </a:r>
            <a:endParaRPr lang="en-US">
              <a:cs typeface="Calibri"/>
            </a:endParaRPr>
          </a:p>
          <a:p>
            <a:pPr algn="just"/>
            <a:r>
              <a:rPr lang="en-US"/>
              <a:t>  </a:t>
            </a:r>
            <a:endParaRPr lang="en-US">
              <a:cs typeface="Calibri"/>
            </a:endParaRPr>
          </a:p>
          <a:p>
            <a:pPr algn="just"/>
            <a:r>
              <a:rPr lang="en-US"/>
              <a:t>The 4 Domains in young children and young people are Physical, Social, Emotional, and Cognitive Development. </a:t>
            </a:r>
          </a:p>
          <a:p>
            <a:pPr algn="just"/>
            <a:r>
              <a:rPr lang="en-US"/>
              <a:t>  </a:t>
            </a:r>
            <a:endParaRPr lang="en-US">
              <a:cs typeface="Calibri"/>
            </a:endParaRPr>
          </a:p>
          <a:p>
            <a:pPr algn="just"/>
            <a:r>
              <a:rPr lang="en-US"/>
              <a:t>Physical Development – is the stages of development that the child goes through overall, with some stages becoming more progressive in others. These will be used as measures against how the child is progressing and its general well-being. It is usually a good indicator for an insight into their environment via the lack-off diseases, illnesses, etc.  </a:t>
            </a:r>
            <a:endParaRPr lang="en-US">
              <a:cs typeface="Calibri"/>
            </a:endParaRPr>
          </a:p>
          <a:p>
            <a:pPr algn="just"/>
            <a:r>
              <a:rPr lang="en-US"/>
              <a:t>  </a:t>
            </a:r>
            <a:endParaRPr lang="en-US">
              <a:cs typeface="Calibri"/>
            </a:endParaRPr>
          </a:p>
          <a:p>
            <a:pPr algn="just"/>
            <a:r>
              <a:rPr lang="en-US"/>
              <a:t>Social Development- </a:t>
            </a:r>
            <a:endParaRPr lang="en-US">
              <a:cs typeface="Calibri"/>
            </a:endParaRPr>
          </a:p>
          <a:p>
            <a:pPr algn="just"/>
            <a:r>
              <a:rPr lang="en-US"/>
              <a:t>This is where the child becomes more conscious of oneself and starts to understand parts of themselves more with all the different characteristics and personalities, we all hold as individuals.  The child may start to create, mimic, or adapt to identities around them that they have taken a liken to as they transgress through the different stages of finding their own identity.   They then become more confident in interacting with others and start to develop a sense of belonging once they have an idea of who they are starting to become and who they would like to become the process becomes clearer. </a:t>
            </a:r>
          </a:p>
          <a:p>
            <a:pPr algn="just"/>
            <a:r>
              <a:rPr lang="en-US"/>
              <a:t>  </a:t>
            </a:r>
            <a:endParaRPr lang="en-US">
              <a:cs typeface="Calibri"/>
            </a:endParaRPr>
          </a:p>
          <a:p>
            <a:pPr algn="just"/>
            <a:r>
              <a:rPr lang="en-US"/>
              <a:t>  </a:t>
            </a:r>
            <a:endParaRPr lang="en-US">
              <a:cs typeface="Calibri"/>
            </a:endParaRPr>
          </a:p>
          <a:p>
            <a:pPr algn="just"/>
            <a:r>
              <a:rPr lang="en-US"/>
              <a:t>  </a:t>
            </a:r>
            <a:endParaRPr lang="en-US">
              <a:cs typeface="Calibri"/>
            </a:endParaRPr>
          </a:p>
          <a:p>
            <a:pPr algn="just"/>
            <a:r>
              <a:rPr lang="en-US"/>
              <a:t>Psychological &amp; Emotional Development </a:t>
            </a:r>
            <a:endParaRPr lang="en-US">
              <a:cs typeface="Calibri"/>
            </a:endParaRPr>
          </a:p>
          <a:p>
            <a:pPr algn="just"/>
            <a:r>
              <a:rPr lang="en-US"/>
              <a:t>  </a:t>
            </a:r>
            <a:endParaRPr lang="en-US">
              <a:cs typeface="Calibri"/>
            </a:endParaRPr>
          </a:p>
          <a:p>
            <a:r>
              <a:rPr lang="en-US"/>
              <a:t>Emotional development is a phase that all children go through across their lifespan. It is an inward reflection that leads to their emotional development. This stems from feeling positive, whilst learning to understand and control your emotions through then stages while remaining optimistic about the future in general. </a:t>
            </a:r>
            <a:endParaRPr lang="en-US">
              <a:cs typeface="Calibri" panose="020F0502020204030204"/>
            </a:endParaRPr>
          </a:p>
          <a:p>
            <a:endParaRPr lang="en-US"/>
          </a:p>
          <a:p>
            <a:r>
              <a:rPr lang="en-US">
                <a:cs typeface="Calibri"/>
              </a:rPr>
              <a:t>Cognitive  Development-</a:t>
            </a:r>
          </a:p>
          <a:p>
            <a:r>
              <a:rPr lang="en-US"/>
              <a:t>Cognitive development is the development in the brain structure of knowledge and how a child begins to perceive things, alongside the different dispositions of how they learn to explore and gain knowledge. Cognitive Development is also associated with achievement and measured by success. </a:t>
            </a:r>
            <a:endParaRPr lang="en-US">
              <a:cs typeface="Calibri"/>
            </a:endParaRPr>
          </a:p>
          <a:p>
            <a:endParaRPr lang="en-US"/>
          </a:p>
          <a:p>
            <a:r>
              <a:rPr lang="en-US"/>
              <a:t>“The true measure of a nation’s standing is how well it attends to its children – their health and safety, their material security, their education and socialization, and their sense of being loved, valued, and included in the families and societies in which they are born” (UNICEF, 2007)</a:t>
            </a:r>
            <a:endParaRPr lang="en-US">
              <a:cs typeface="Calibri"/>
            </a:endParaRP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FC275EF7-4431-4EFD-836A-9620CEBAD85A}" type="slidenum">
              <a:rPr lang="en-US"/>
              <a:t>9</a:t>
            </a:fld>
            <a:endParaRPr lang="en-US"/>
          </a:p>
        </p:txBody>
      </p:sp>
    </p:spTree>
    <p:extLst>
      <p:ext uri="{BB962C8B-B14F-4D97-AF65-F5344CB8AC3E}">
        <p14:creationId xmlns:p14="http://schemas.microsoft.com/office/powerpoint/2010/main" val="7574276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Human beings are inherently social creatures. Social groups provide us with an important part of our identity, and more than that, they teach us a set of skills that help us to live our lives. Feeling socially connected, especially in an increasingly isolated world surrounding disability, is more important than ever. The benefits of social connectedness shouldn’t be overlooked. Not only does it :  </a:t>
            </a:r>
            <a:r>
              <a:rPr lang="en-GB" b="1"/>
              <a:t>Improve your quality of life</a:t>
            </a:r>
            <a:endParaRPr lang="en-GB">
              <a:cs typeface="Calibri"/>
            </a:endParaRPr>
          </a:p>
          <a:p>
            <a:r>
              <a:rPr lang="en-GB" b="1"/>
              <a:t>Boost your mental health</a:t>
            </a:r>
            <a:endParaRPr lang="en-GB"/>
          </a:p>
          <a:p>
            <a:r>
              <a:rPr lang="en-GB" b="1"/>
              <a:t>Help you live longer</a:t>
            </a:r>
            <a:endParaRPr lang="en-GB"/>
          </a:p>
          <a:p>
            <a:r>
              <a:rPr lang="en-GB" b="1"/>
              <a:t>Decrease your risk of suicide </a:t>
            </a:r>
            <a:r>
              <a:rPr lang="en-GB"/>
              <a:t>(</a:t>
            </a:r>
            <a:r>
              <a:rPr lang="en-GB" err="1"/>
              <a:t>MindWise</a:t>
            </a:r>
            <a:r>
              <a:rPr lang="en-GB"/>
              <a:t> Innovations, 2017)</a:t>
            </a:r>
            <a:endParaRPr lang="en-GB">
              <a:cs typeface="Calibri"/>
            </a:endParaRPr>
          </a:p>
          <a:p>
            <a:endParaRPr lang="en-GB" b="1">
              <a:cs typeface="Calibri"/>
            </a:endParaRPr>
          </a:p>
          <a:p>
            <a:r>
              <a:rPr lang="en-GB"/>
              <a:t> It feeds the mental health of both the cared for and the care giver. </a:t>
            </a:r>
            <a:endParaRPr lang="en-GB">
              <a:cs typeface="Calibri"/>
            </a:endParaRPr>
          </a:p>
          <a:p>
            <a:endParaRPr lang="en-GB" b="1">
              <a:cs typeface="Calibri"/>
            </a:endParaRPr>
          </a:p>
          <a:p>
            <a:r>
              <a:rPr lang="en-GB"/>
              <a:t>Reciprocal models of socialization support social well being </a:t>
            </a:r>
            <a:endParaRPr lang="en-US"/>
          </a:p>
        </p:txBody>
      </p:sp>
      <p:sp>
        <p:nvSpPr>
          <p:cNvPr id="4" name="Slide Number Placeholder 3"/>
          <p:cNvSpPr>
            <a:spLocks noGrp="1"/>
          </p:cNvSpPr>
          <p:nvPr>
            <p:ph type="sldNum" sz="quarter" idx="5"/>
          </p:nvPr>
        </p:nvSpPr>
        <p:spPr/>
        <p:txBody>
          <a:bodyPr/>
          <a:lstStyle/>
          <a:p>
            <a:fld id="{FC275EF7-4431-4EFD-836A-9620CEBAD85A}" type="slidenum">
              <a:t>10</a:t>
            </a:fld>
            <a:endParaRPr lang="en-GB"/>
          </a:p>
        </p:txBody>
      </p:sp>
    </p:spTree>
    <p:extLst>
      <p:ext uri="{BB962C8B-B14F-4D97-AF65-F5344CB8AC3E}">
        <p14:creationId xmlns:p14="http://schemas.microsoft.com/office/powerpoint/2010/main" val="36698032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spcBef>
                <a:spcPts val="1000"/>
              </a:spcBef>
            </a:pPr>
            <a:r>
              <a:rPr lang="en" dirty="0">
                <a:cs typeface="Calibri" panose="020F0502020204030204"/>
              </a:rPr>
              <a:t>There are many policies and procedures when working within the health care sector some examples are ..</a:t>
            </a:r>
          </a:p>
          <a:p>
            <a:pPr marL="285750" indent="-285750">
              <a:lnSpc>
                <a:spcPct val="90000"/>
              </a:lnSpc>
              <a:spcBef>
                <a:spcPts val="1000"/>
              </a:spcBef>
              <a:buFont typeface="Arial"/>
              <a:buChar char="•"/>
            </a:pPr>
            <a:r>
              <a:rPr lang="en" dirty="0"/>
              <a:t>Ways of working = Policy</a:t>
            </a:r>
            <a:endParaRPr lang="en-GB" dirty="0">
              <a:cs typeface="Calibri"/>
            </a:endParaRPr>
          </a:p>
          <a:p>
            <a:pPr marL="285750" indent="-285750">
              <a:lnSpc>
                <a:spcPct val="90000"/>
              </a:lnSpc>
              <a:spcBef>
                <a:spcPts val="1000"/>
              </a:spcBef>
              <a:buFont typeface="Arial"/>
              <a:buChar char="•"/>
            </a:pPr>
            <a:r>
              <a:rPr lang="en" dirty="0"/>
              <a:t>Procedure = What is legally required of any professional when working  </a:t>
            </a:r>
            <a:endParaRPr lang="en" dirty="0">
              <a:cs typeface="Calibri"/>
            </a:endParaRPr>
          </a:p>
          <a:p>
            <a:pPr marL="285750" indent="-285750">
              <a:lnSpc>
                <a:spcPct val="90000"/>
              </a:lnSpc>
              <a:spcBef>
                <a:spcPts val="1000"/>
              </a:spcBef>
              <a:buFont typeface="Arial"/>
              <a:buChar char="•"/>
            </a:pPr>
            <a:r>
              <a:rPr lang="en" dirty="0"/>
              <a:t>How to meet policy requirements = ensuring professionals are following guidelines correctly and safely</a:t>
            </a:r>
            <a:endParaRPr lang="en" dirty="0">
              <a:cs typeface="Calibri"/>
            </a:endParaRPr>
          </a:p>
          <a:p>
            <a:pPr marL="285750" indent="-285750">
              <a:lnSpc>
                <a:spcPct val="90000"/>
              </a:lnSpc>
              <a:spcBef>
                <a:spcPts val="1000"/>
              </a:spcBef>
              <a:buFont typeface="Arial"/>
              <a:buChar char="•"/>
            </a:pPr>
            <a:r>
              <a:rPr lang="en" dirty="0">
                <a:cs typeface="Calibri"/>
              </a:rPr>
              <a:t>All employees within a company are required to follow, apply the policies and procedures accordingly.</a:t>
            </a:r>
            <a:endParaRPr lang="en" dirty="0"/>
          </a:p>
          <a:p>
            <a:pPr marL="285750" indent="-285750">
              <a:lnSpc>
                <a:spcPct val="90000"/>
              </a:lnSpc>
              <a:spcBef>
                <a:spcPts val="1000"/>
              </a:spcBef>
              <a:buFont typeface="Arial"/>
              <a:buChar char="•"/>
            </a:pPr>
            <a:r>
              <a:rPr lang="en" dirty="0">
                <a:cs typeface="Calibri"/>
              </a:rPr>
              <a:t>A breach within any of  these could have serious consequences for the company and or employer </a:t>
            </a:r>
          </a:p>
          <a:p>
            <a:pPr marL="285750" indent="-285750">
              <a:lnSpc>
                <a:spcPct val="90000"/>
              </a:lnSpc>
              <a:spcBef>
                <a:spcPts val="1000"/>
              </a:spcBef>
              <a:buFont typeface="Arial"/>
              <a:buChar char="•"/>
            </a:pPr>
            <a:endParaRPr lang="en"/>
          </a:p>
          <a:p>
            <a:pPr>
              <a:buFont typeface="Arial"/>
              <a:buChar char="•"/>
            </a:pPr>
            <a:r>
              <a:rPr lang="en" dirty="0"/>
              <a:t>Safeguarding means:</a:t>
            </a:r>
            <a:endParaRPr lang="en" dirty="0">
              <a:cs typeface="Calibri"/>
            </a:endParaRPr>
          </a:p>
          <a:p>
            <a:pPr>
              <a:buFont typeface="Arial"/>
              <a:buChar char="•"/>
            </a:pPr>
            <a:r>
              <a:rPr lang="en" dirty="0"/>
              <a:t>protecting children from abuse and maltreatment</a:t>
            </a:r>
            <a:endParaRPr lang="en" dirty="0">
              <a:cs typeface="Calibri" panose="020F0502020204030204"/>
            </a:endParaRPr>
          </a:p>
          <a:p>
            <a:pPr>
              <a:buFont typeface="Arial"/>
              <a:buChar char="•"/>
            </a:pPr>
            <a:r>
              <a:rPr lang="en" dirty="0"/>
              <a:t>preventing harm to children’s health or development</a:t>
            </a:r>
            <a:endParaRPr lang="en" dirty="0">
              <a:cs typeface="Calibri" panose="020F0502020204030204"/>
            </a:endParaRPr>
          </a:p>
          <a:p>
            <a:pPr>
              <a:buFont typeface="Arial"/>
              <a:buChar char="•"/>
            </a:pPr>
            <a:r>
              <a:rPr lang="en" dirty="0"/>
              <a:t>ensuring children grow up with the provision of safe and effective care</a:t>
            </a:r>
            <a:endParaRPr lang="en" dirty="0">
              <a:cs typeface="Calibri" panose="020F0502020204030204"/>
            </a:endParaRPr>
          </a:p>
          <a:p>
            <a:pPr>
              <a:buFont typeface="Arial"/>
              <a:buChar char="•"/>
            </a:pPr>
            <a:r>
              <a:rPr lang="en" dirty="0"/>
              <a:t>taking action to enable all children and young people to have the best outcomes.</a:t>
            </a:r>
            <a:endParaRPr lang="en" dirty="0">
              <a:cs typeface="Calibri" panose="020F0502020204030204"/>
            </a:endParaRPr>
          </a:p>
          <a:p>
            <a:pPr>
              <a:buFont typeface="Arial"/>
              <a:buChar char="•"/>
            </a:pPr>
            <a:r>
              <a:rPr lang="en" dirty="0"/>
              <a:t>Child protection is part of the safeguarding process. It focuses on protecting individual children identified as suffering or likely to suffer significant harm. This includes child protection procedures which detail how to respond to concerns about a child.</a:t>
            </a:r>
            <a:endParaRPr lang="en" dirty="0">
              <a:cs typeface="Calibri"/>
            </a:endParaRPr>
          </a:p>
          <a:p>
            <a:pPr>
              <a:buFont typeface="Arial"/>
              <a:buChar char="•"/>
            </a:pPr>
            <a:r>
              <a:rPr lang="en" dirty="0">
                <a:cs typeface="Calibri"/>
              </a:rPr>
              <a:t>Equal </a:t>
            </a:r>
            <a:r>
              <a:rPr lang="en" dirty="0" err="1">
                <a:cs typeface="Calibri"/>
              </a:rPr>
              <a:t>oppertunities</a:t>
            </a:r>
            <a:r>
              <a:rPr lang="en" dirty="0">
                <a:cs typeface="Calibri"/>
              </a:rPr>
              <a:t>-</a:t>
            </a:r>
            <a:endParaRPr lang="en" dirty="0"/>
          </a:p>
          <a:p>
            <a:pPr>
              <a:buFont typeface="Arial"/>
              <a:buChar char="•"/>
            </a:pPr>
            <a:r>
              <a:rPr lang="en" dirty="0"/>
              <a:t>This policy builds on the foundation of equality and anti-discrimination legislation and strives, not only to comply with legal requirements, but to use these to ensure that The Service </a:t>
            </a:r>
            <a:r>
              <a:rPr lang="en" dirty="0" err="1"/>
              <a:t>endeavours</a:t>
            </a:r>
            <a:r>
              <a:rPr lang="en" dirty="0"/>
              <a:t> to exemplify best practice. </a:t>
            </a:r>
            <a:endParaRPr lang="en" dirty="0">
              <a:cs typeface="Calibri"/>
            </a:endParaRPr>
          </a:p>
          <a:p>
            <a:pPr>
              <a:buFont typeface="Arial"/>
              <a:buNone/>
            </a:pPr>
            <a:r>
              <a:rPr lang="en" dirty="0"/>
              <a:t> </a:t>
            </a:r>
            <a:endParaRPr lang="en" dirty="0">
              <a:cs typeface="Calibri"/>
            </a:endParaRPr>
          </a:p>
          <a:p>
            <a:pPr marL="0" indent="0">
              <a:buNone/>
            </a:pPr>
            <a:r>
              <a:rPr lang="en-GB" dirty="0">
                <a:cs typeface="Calibri" panose="020F0502020204030204"/>
              </a:rPr>
              <a:t>Safeguarding  is a policy practiced by employees and is focused on actions to help and prevent all children from risk and actual harm.</a:t>
            </a:r>
          </a:p>
          <a:p>
            <a:pPr marL="0" indent="0">
              <a:buNone/>
            </a:pPr>
            <a:r>
              <a:rPr lang="en-GB" dirty="0">
                <a:cs typeface="Calibri" panose="020F0502020204030204"/>
              </a:rPr>
              <a:t>We need child safeguarding to ensure all children needs , human rights and well-being is met.</a:t>
            </a:r>
          </a:p>
          <a:p>
            <a:pPr marL="0" indent="0">
              <a:buNone/>
            </a:pPr>
            <a:r>
              <a:rPr lang="en-GB" dirty="0">
                <a:cs typeface="Calibri" panose="020F0502020204030204"/>
              </a:rPr>
              <a:t>To achieve this meaningful communication between , families , all representatives , and communities must take place (What is </a:t>
            </a:r>
            <a:r>
              <a:rPr lang="en-GB" dirty="0" err="1">
                <a:cs typeface="Calibri" panose="020F0502020204030204"/>
              </a:rPr>
              <a:t>safegaurding,nd</a:t>
            </a:r>
            <a:r>
              <a:rPr lang="en-GB" dirty="0">
                <a:cs typeface="Calibri" panose="020F0502020204030204"/>
              </a:rPr>
              <a:t>)</a:t>
            </a:r>
          </a:p>
          <a:p>
            <a:pPr>
              <a:buFont typeface="Arial"/>
              <a:buNone/>
            </a:pPr>
            <a:endParaRPr lang="en">
              <a:cs typeface="Calibri"/>
            </a:endParaRPr>
          </a:p>
          <a:p>
            <a:pPr marL="0" indent="0">
              <a:buNone/>
            </a:pPr>
            <a:r>
              <a:rPr lang="en-GB" dirty="0">
                <a:cs typeface="Calibri" panose="020F0502020204030204"/>
              </a:rPr>
              <a:t>Record keeping:</a:t>
            </a:r>
          </a:p>
          <a:p>
            <a:r>
              <a:rPr lang="en-GB" dirty="0">
                <a:cs typeface="Calibri" panose="020F0502020204030204"/>
              </a:rPr>
              <a:t>Record keeping is extremely important within health and social care </a:t>
            </a:r>
            <a:endParaRPr lang="en-GB" dirty="0"/>
          </a:p>
          <a:p>
            <a:pPr marL="0" indent="0">
              <a:buNone/>
            </a:pPr>
            <a:r>
              <a:rPr lang="en-GB" dirty="0">
                <a:cs typeface="Calibri" panose="020F0502020204030204"/>
              </a:rPr>
              <a:t>It is a tool to help identify challenges within a patient's life</a:t>
            </a:r>
            <a:endParaRPr lang="en-GB" dirty="0"/>
          </a:p>
          <a:p>
            <a:pPr marL="0" indent="0">
              <a:buNone/>
            </a:pPr>
            <a:r>
              <a:rPr lang="en-GB" dirty="0">
                <a:cs typeface="Calibri" panose="020F0502020204030204"/>
              </a:rPr>
              <a:t>Great communication with another professional</a:t>
            </a:r>
          </a:p>
          <a:p>
            <a:pPr>
              <a:buFont typeface="Arial"/>
              <a:buChar char="•"/>
            </a:pPr>
            <a:endParaRPr lang="en">
              <a:cs typeface="Calibri"/>
            </a:endParaRPr>
          </a:p>
          <a:p>
            <a:pPr marL="285750" indent="-285750">
              <a:lnSpc>
                <a:spcPct val="90000"/>
              </a:lnSpc>
              <a:spcBef>
                <a:spcPts val="1000"/>
              </a:spcBef>
              <a:buFont typeface="Arial"/>
              <a:buChar char="•"/>
            </a:pPr>
            <a:endParaRPr lang="en">
              <a:cs typeface="Calibri"/>
            </a:endParaRPr>
          </a:p>
        </p:txBody>
      </p:sp>
      <p:sp>
        <p:nvSpPr>
          <p:cNvPr id="4" name="Slide Number Placeholder 3"/>
          <p:cNvSpPr>
            <a:spLocks noGrp="1"/>
          </p:cNvSpPr>
          <p:nvPr>
            <p:ph type="sldNum" sz="quarter" idx="5"/>
          </p:nvPr>
        </p:nvSpPr>
        <p:spPr/>
        <p:txBody>
          <a:bodyPr/>
          <a:lstStyle/>
          <a:p>
            <a:fld id="{FC275EF7-4431-4EFD-836A-9620CEBAD85A}" type="slidenum">
              <a:rPr lang="en-GB"/>
              <a:t>11</a:t>
            </a:fld>
            <a:endParaRPr lang="en-GB"/>
          </a:p>
        </p:txBody>
      </p:sp>
    </p:spTree>
    <p:extLst>
      <p:ext uri="{BB962C8B-B14F-4D97-AF65-F5344CB8AC3E}">
        <p14:creationId xmlns:p14="http://schemas.microsoft.com/office/powerpoint/2010/main" val="27454442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90000"/>
              </a:lnSpc>
              <a:spcBef>
                <a:spcPts val="1000"/>
              </a:spcBef>
              <a:buFont typeface="Arial"/>
              <a:buNone/>
            </a:pPr>
            <a:endParaRPr lang="en">
              <a:cs typeface="Calibri"/>
            </a:endParaRPr>
          </a:p>
        </p:txBody>
      </p:sp>
      <p:sp>
        <p:nvSpPr>
          <p:cNvPr id="4" name="Slide Number Placeholder 3"/>
          <p:cNvSpPr>
            <a:spLocks noGrp="1"/>
          </p:cNvSpPr>
          <p:nvPr>
            <p:ph type="sldNum" sz="quarter" idx="5"/>
          </p:nvPr>
        </p:nvSpPr>
        <p:spPr/>
        <p:txBody>
          <a:bodyPr/>
          <a:lstStyle/>
          <a:p>
            <a:fld id="{FC275EF7-4431-4EFD-836A-9620CEBAD85A}" type="slidenum">
              <a:rPr lang="en-GB"/>
              <a:pPr/>
              <a:t>12</a:t>
            </a:fld>
            <a:endParaRPr lang="en-GB"/>
          </a:p>
        </p:txBody>
      </p:sp>
    </p:spTree>
    <p:extLst>
      <p:ext uri="{BB962C8B-B14F-4D97-AF65-F5344CB8AC3E}">
        <p14:creationId xmlns:p14="http://schemas.microsoft.com/office/powerpoint/2010/main" val="27454442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a:ea typeface="+mn-lt"/>
                <a:cs typeface="+mn-lt"/>
              </a:rPr>
              <a:t>There is a great variety of terms used in order to reflect the cooperative work of the different health professional groups (Finn, Lear month &amp; </a:t>
            </a:r>
            <a:r>
              <a:rPr lang="en-US" sz="1200" err="1">
                <a:ea typeface="+mn-lt"/>
                <a:cs typeface="+mn-lt"/>
              </a:rPr>
              <a:t>Reeedy</a:t>
            </a:r>
            <a:r>
              <a:rPr lang="en-US" sz="1200">
                <a:ea typeface="+mn-lt"/>
                <a:cs typeface="+mn-lt"/>
              </a:rPr>
              <a:t> 2010).</a:t>
            </a:r>
          </a:p>
          <a:p>
            <a:pPr marL="0" indent="0">
              <a:buNone/>
            </a:pPr>
            <a:r>
              <a:rPr lang="en-US" sz="1200">
                <a:ea typeface="+mn-lt"/>
                <a:cs typeface="+mn-lt"/>
              </a:rPr>
              <a:t>A team may be defined as a small group of people who interact with each other and contribute together to a common goal (</a:t>
            </a:r>
            <a:r>
              <a:rPr lang="en-US" sz="1200" err="1">
                <a:ea typeface="+mn-lt"/>
                <a:cs typeface="+mn-lt"/>
              </a:rPr>
              <a:t>Paice</a:t>
            </a:r>
            <a:r>
              <a:rPr lang="en-US" sz="1200">
                <a:ea typeface="+mn-lt"/>
                <a:cs typeface="+mn-lt"/>
              </a:rPr>
              <a:t> 2007).</a:t>
            </a:r>
          </a:p>
          <a:p>
            <a:pPr marL="0" indent="0">
              <a:buNone/>
            </a:pPr>
            <a:r>
              <a:rPr lang="en-US" sz="1200">
                <a:ea typeface="+mn-lt"/>
                <a:cs typeface="+mn-lt"/>
              </a:rPr>
              <a:t>The multidisciplinary team (MDT) evolved in response to the increasing complexities of patient care, with each discipline contributing his/her particular skills and knowledge for the benefit of the patient (Hall and Weaver, 2001)</a:t>
            </a:r>
          </a:p>
          <a:p>
            <a:pPr marL="0" indent="0">
              <a:buNone/>
            </a:pPr>
            <a:endParaRPr lang="en-US" sz="1200">
              <a:ea typeface="+mn-lt"/>
              <a:cs typeface="+mn-lt"/>
            </a:endParaRPr>
          </a:p>
          <a:p>
            <a:r>
              <a:rPr lang="en-US" sz="1200"/>
              <a:t>The concept of an MDT should not merely be a group of professionals who work essentially independently and occasionally liaise with one another (Miller et al, 2001).</a:t>
            </a:r>
          </a:p>
          <a:p>
            <a:r>
              <a:rPr lang="en-US" sz="1200"/>
              <a:t>MDT Helps in the better mental health of the people.</a:t>
            </a:r>
          </a:p>
          <a:p>
            <a:r>
              <a:rPr lang="en-US" sz="1200"/>
              <a:t>Helpful in getting more data in easy manner from the patients</a:t>
            </a:r>
          </a:p>
          <a:p>
            <a:r>
              <a:rPr lang="en-US" sz="1200"/>
              <a:t>Complex task become easier.</a:t>
            </a:r>
          </a:p>
          <a:p>
            <a:r>
              <a:rPr lang="en-US" sz="1200"/>
              <a:t>The main task is to respond quickly to the patient</a:t>
            </a:r>
          </a:p>
          <a:p>
            <a:r>
              <a:rPr lang="en-US" sz="1200"/>
              <a:t>Good communication links with the patients.</a:t>
            </a:r>
          </a:p>
          <a:p>
            <a:r>
              <a:rPr lang="en-US" sz="1200"/>
              <a:t>Best outcome regards to the health of the patient. </a:t>
            </a:r>
          </a:p>
          <a:p>
            <a:pPr marL="0" indent="0">
              <a:buNone/>
            </a:pPr>
            <a:endParaRPr lang="en-US" sz="1200">
              <a:ea typeface="+mn-lt"/>
              <a:cs typeface="+mn-lt"/>
            </a:endParaRPr>
          </a:p>
          <a:p>
            <a:endParaRPr lang="en-GB"/>
          </a:p>
        </p:txBody>
      </p:sp>
      <p:sp>
        <p:nvSpPr>
          <p:cNvPr id="4" name="Slide Number Placeholder 3"/>
          <p:cNvSpPr>
            <a:spLocks noGrp="1"/>
          </p:cNvSpPr>
          <p:nvPr>
            <p:ph type="sldNum" sz="quarter" idx="5"/>
          </p:nvPr>
        </p:nvSpPr>
        <p:spPr/>
        <p:txBody>
          <a:bodyPr/>
          <a:lstStyle/>
          <a:p>
            <a:fld id="{FC275EF7-4431-4EFD-836A-9620CEBAD85A}" type="slidenum">
              <a:rPr lang="en-GB" smtClean="0"/>
              <a:t>13</a:t>
            </a:fld>
            <a:endParaRPr lang="en-GB"/>
          </a:p>
        </p:txBody>
      </p:sp>
    </p:spTree>
    <p:extLst>
      <p:ext uri="{BB962C8B-B14F-4D97-AF65-F5344CB8AC3E}">
        <p14:creationId xmlns:p14="http://schemas.microsoft.com/office/powerpoint/2010/main" val="4325301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panose="020F0502020204030204"/>
              </a:rPr>
              <a:t>So now we have all the key information and a better understanding regarding John. What needs to be looked into is the important questions such as</a:t>
            </a:r>
            <a:endParaRPr lang="en-GB" dirty="0">
              <a:cs typeface="+mn-lt"/>
            </a:endParaRPr>
          </a:p>
          <a:p>
            <a:endParaRPr lang="en-GB">
              <a:cs typeface="Calibri" panose="020F0502020204030204"/>
            </a:endParaRPr>
          </a:p>
          <a:p>
            <a:r>
              <a:rPr lang="en-GB" dirty="0">
                <a:cs typeface="Calibri" panose="020F0502020204030204"/>
              </a:rPr>
              <a:t>Why were there concerns for years? Was clear communication across all professional platforms being shared who was the concerns raised too.   </a:t>
            </a:r>
            <a:br>
              <a:rPr lang="en-GB" dirty="0">
                <a:ea typeface="+mj-lt"/>
                <a:cs typeface="+mn-lt"/>
              </a:rPr>
            </a:br>
            <a:r>
              <a:rPr lang="en-GB" dirty="0">
                <a:ea typeface="+mj-lt"/>
                <a:cs typeface="Calibri"/>
              </a:rPr>
              <a:t>Why was john's mother's concerns and passions was mistaken for hostile behaviour Professionals involved should be aware of john's mother's mental health and how she may act or what possibly could trigger her.</a:t>
            </a:r>
            <a:endParaRPr lang="en-GB" dirty="0">
              <a:cs typeface="Calibri"/>
            </a:endParaRPr>
          </a:p>
          <a:p>
            <a:r>
              <a:rPr lang="en-GB" dirty="0">
                <a:ea typeface="+mj-lt"/>
                <a:cs typeface="Calibri"/>
              </a:rPr>
              <a:t>What made the local authority go from child in need to child protection ? As a CP is higher than a CN </a:t>
            </a:r>
          </a:p>
          <a:p>
            <a:r>
              <a:rPr lang="en-GB" dirty="0">
                <a:ea typeface="+mj-lt"/>
                <a:cs typeface="Calibri"/>
              </a:rPr>
              <a:t>What was the agreed steps and review time in place on the CP plan? What recommendations was made , how long was they supposed to be in place before trying something new?</a:t>
            </a:r>
          </a:p>
          <a:p>
            <a:r>
              <a:rPr lang="en-GB" dirty="0">
                <a:ea typeface="+mj-lt"/>
                <a:cs typeface="Calibri"/>
              </a:rPr>
              <a:t>What support was John's mother receiving for her mental health? What was her support plan , who was their for her as an individual. </a:t>
            </a:r>
          </a:p>
          <a:p>
            <a:endParaRPr lang="en-GB">
              <a:cs typeface="Calibri"/>
            </a:endParaRPr>
          </a:p>
          <a:p>
            <a:r>
              <a:rPr lang="en-GB" dirty="0">
                <a:cs typeface="Calibri"/>
              </a:rPr>
              <a:t>If all of these policies and  procedures were being applied accordingly , along with information sharing and clear communication would john still be with us .</a:t>
            </a:r>
          </a:p>
          <a:p>
            <a:endParaRPr lang="en-GB">
              <a:cs typeface="Calibri"/>
            </a:endParaRPr>
          </a:p>
        </p:txBody>
      </p:sp>
      <p:sp>
        <p:nvSpPr>
          <p:cNvPr id="4" name="Slide Number Placeholder 3"/>
          <p:cNvSpPr>
            <a:spLocks noGrp="1"/>
          </p:cNvSpPr>
          <p:nvPr>
            <p:ph type="sldNum" sz="quarter" idx="5"/>
          </p:nvPr>
        </p:nvSpPr>
        <p:spPr/>
        <p:txBody>
          <a:bodyPr/>
          <a:lstStyle/>
          <a:p>
            <a:fld id="{FC275EF7-4431-4EFD-836A-9620CEBAD85A}" type="slidenum">
              <a:rPr lang="en-GB" smtClean="0"/>
              <a:t>14</a:t>
            </a:fld>
            <a:endParaRPr lang="en-GB"/>
          </a:p>
        </p:txBody>
      </p:sp>
    </p:spTree>
    <p:extLst>
      <p:ext uri="{BB962C8B-B14F-4D97-AF65-F5344CB8AC3E}">
        <p14:creationId xmlns:p14="http://schemas.microsoft.com/office/powerpoint/2010/main" val="33671058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cs typeface="Calibri"/>
            </a:endParaRPr>
          </a:p>
          <a:p>
            <a:pPr>
              <a:defRPr/>
            </a:pPr>
            <a:r>
              <a:rPr lang="en-US">
                <a:cs typeface="Calibri"/>
              </a:rPr>
              <a:t>It is very clear that john's life was already faced with difficulties.  What's more shocking is the professionals within John and the family's life who were there to help and support, ensuring john was receiving all avenues of care failed him. The repeated common mistakes within the health care system, such as a lack of communication, the poor practice of policies and ignoring continuously raised concerns. Changes are needed - accountability is required,  we strongly recommend : </a:t>
            </a:r>
          </a:p>
          <a:p>
            <a:pPr>
              <a:defRPr/>
            </a:pPr>
            <a:endParaRPr lang="en-US">
              <a:cs typeface="Calibri"/>
            </a:endParaRPr>
          </a:p>
          <a:p>
            <a:pPr marL="171450" indent="-171450">
              <a:buFont typeface="Arial"/>
              <a:buChar char="•"/>
              <a:defRPr/>
            </a:pPr>
            <a:r>
              <a:rPr lang="en-US">
                <a:cs typeface="Calibri"/>
              </a:rPr>
              <a:t>Efficient review times for all plans </a:t>
            </a:r>
          </a:p>
          <a:p>
            <a:pPr marL="171450" indent="-171450">
              <a:buFont typeface="Arial"/>
              <a:buChar char="•"/>
              <a:defRPr/>
            </a:pPr>
            <a:r>
              <a:rPr lang="en-US">
                <a:cs typeface="Calibri"/>
              </a:rPr>
              <a:t>If steps are not working then change them immediately</a:t>
            </a:r>
          </a:p>
          <a:p>
            <a:pPr marL="171450" indent="-171450">
              <a:buFont typeface="Arial"/>
              <a:buChar char="•"/>
              <a:defRPr/>
            </a:pPr>
            <a:r>
              <a:rPr lang="en-US">
                <a:cs typeface="Calibri"/>
              </a:rPr>
              <a:t>All professional's to communicate , have good record keeping , share information especially concerns </a:t>
            </a:r>
            <a:endParaRPr lang="en-US"/>
          </a:p>
          <a:p>
            <a:pPr marL="171450" indent="-171450">
              <a:buFont typeface="Arial"/>
              <a:buChar char="•"/>
              <a:defRPr/>
            </a:pPr>
            <a:r>
              <a:rPr lang="en-US">
                <a:cs typeface="Calibri"/>
              </a:rPr>
              <a:t>If concerns are not being listed to escalate to higher management </a:t>
            </a:r>
          </a:p>
          <a:p>
            <a:pPr marL="171450" indent="-171450">
              <a:buFont typeface="Arial"/>
              <a:buChar char="•"/>
              <a:defRPr/>
            </a:pPr>
            <a:r>
              <a:rPr lang="en-US">
                <a:cs typeface="Calibri"/>
              </a:rPr>
              <a:t>To apply the equality act 2010 within the job so families do not feel discriminated and ignored</a:t>
            </a:r>
          </a:p>
          <a:p>
            <a:pPr>
              <a:defRPr/>
            </a:pPr>
            <a:r>
              <a:rPr lang="en-US">
                <a:cs typeface="Calibri"/>
              </a:rPr>
              <a:t> </a:t>
            </a:r>
          </a:p>
          <a:p>
            <a:pPr>
              <a:defRPr/>
            </a:pPr>
            <a:r>
              <a:rPr lang="en-US">
                <a:cs typeface="Calibri"/>
              </a:rPr>
              <a:t>  How many more children will our system fail before change happens? Change requires action (Adams, 2014).</a:t>
            </a:r>
            <a:endParaRPr lang="en-US"/>
          </a:p>
          <a:p>
            <a:endParaRPr lang="en-GB">
              <a:cs typeface="Calibri"/>
            </a:endParaRPr>
          </a:p>
        </p:txBody>
      </p:sp>
      <p:sp>
        <p:nvSpPr>
          <p:cNvPr id="4" name="Slide Number Placeholder 3"/>
          <p:cNvSpPr>
            <a:spLocks noGrp="1"/>
          </p:cNvSpPr>
          <p:nvPr>
            <p:ph type="sldNum" sz="quarter" idx="5"/>
          </p:nvPr>
        </p:nvSpPr>
        <p:spPr/>
        <p:txBody>
          <a:bodyPr/>
          <a:lstStyle/>
          <a:p>
            <a:fld id="{FC275EF7-4431-4EFD-836A-9620CEBAD85A}" type="slidenum">
              <a:rPr lang="en-GB" smtClean="0"/>
              <a:t>15</a:t>
            </a:fld>
            <a:endParaRPr lang="en-GB"/>
          </a:p>
        </p:txBody>
      </p:sp>
    </p:spTree>
    <p:extLst>
      <p:ext uri="{BB962C8B-B14F-4D97-AF65-F5344CB8AC3E}">
        <p14:creationId xmlns:p14="http://schemas.microsoft.com/office/powerpoint/2010/main" val="41271392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04/03/2022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04/03/2022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04/03/2022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04/03/2022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nhs.uk/conditions/cerebral-palsy/" TargetMode="External"/><Relationship Id="rId2" Type="http://schemas.openxmlformats.org/officeDocument/2006/relationships/hyperlink" Target="https://www.mindwise.org/blog/uncategorized/the-importance-of-social-connection/" TargetMode="External"/><Relationship Id="rId1" Type="http://schemas.openxmlformats.org/officeDocument/2006/relationships/slideLayout" Target="../slideLayouts/slideLayout2.xml"/><Relationship Id="rId6" Type="http://schemas.openxmlformats.org/officeDocument/2006/relationships/hyperlink" Target="https://www.scie.org.uk/integrated-care/research-practice/activities/multidisciplinary-teams#:~:text=A%20multidisciplinary%20team%20or%20MDT%20for%20short%20is" TargetMode="External"/><Relationship Id="rId5" Type="http://schemas.openxmlformats.org/officeDocument/2006/relationships/hyperlink" Target="http://www.youngpeopleshealth.org.uk/wp-content/uploads/2019/10/Scoping-paper-CYP-views-on-wellbeing-FINAL.pdf" TargetMode="External"/><Relationship Id="rId4" Type="http://schemas.openxmlformats.org/officeDocument/2006/relationships/hyperlink" Target="https://www.nhs.uk/conditions/epileps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CE708407-D01D-4E57-8998-FF799DBC3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7" name="Group 26">
            <a:extLst>
              <a:ext uri="{FF2B5EF4-FFF2-40B4-BE49-F238E27FC236}">
                <a16:creationId xmlns:a16="http://schemas.microsoft.com/office/drawing/2014/main" id="{7F963B07-5C9E-478C-A53E-B6F5B4A789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28" name="Freeform 5">
              <a:extLst>
                <a:ext uri="{FF2B5EF4-FFF2-40B4-BE49-F238E27FC236}">
                  <a16:creationId xmlns:a16="http://schemas.microsoft.com/office/drawing/2014/main" id="{A152F29E-C625-4313-96BF-5675B357C0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9" name="Freeform 5">
              <a:extLst>
                <a:ext uri="{FF2B5EF4-FFF2-40B4-BE49-F238E27FC236}">
                  <a16:creationId xmlns:a16="http://schemas.microsoft.com/office/drawing/2014/main" id="{C2A5CB78-6497-4151-83B6-568BD27EC5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pic>
        <p:nvPicPr>
          <p:cNvPr id="15" name="Picture 15" descr="Children in superhero costume">
            <a:extLst>
              <a:ext uri="{FF2B5EF4-FFF2-40B4-BE49-F238E27FC236}">
                <a16:creationId xmlns:a16="http://schemas.microsoft.com/office/drawing/2014/main" id="{5AD57DF8-5D58-43AF-BF72-62FC393ADDDA}"/>
              </a:ext>
            </a:extLst>
          </p:cNvPr>
          <p:cNvPicPr>
            <a:picLocks noChangeAspect="1"/>
          </p:cNvPicPr>
          <p:nvPr/>
        </p:nvPicPr>
        <p:blipFill>
          <a:blip r:embed="rId2"/>
          <a:stretch>
            <a:fillRect/>
          </a:stretch>
        </p:blipFill>
        <p:spPr>
          <a:xfrm>
            <a:off x="5365750" y="895350"/>
            <a:ext cx="2190750" cy="1482725"/>
          </a:xfrm>
          <a:prstGeom prst="rect">
            <a:avLst/>
          </a:prstGeom>
        </p:spPr>
      </p:pic>
      <p:pic>
        <p:nvPicPr>
          <p:cNvPr id="12" name="Picture 12" descr="Group of smiling school children">
            <a:extLst>
              <a:ext uri="{FF2B5EF4-FFF2-40B4-BE49-F238E27FC236}">
                <a16:creationId xmlns:a16="http://schemas.microsoft.com/office/drawing/2014/main" id="{6BE3B3BC-7D2D-426C-8B33-66CD8B0FDE80}"/>
              </a:ext>
            </a:extLst>
          </p:cNvPr>
          <p:cNvPicPr>
            <a:picLocks noChangeAspect="1"/>
          </p:cNvPicPr>
          <p:nvPr/>
        </p:nvPicPr>
        <p:blipFill>
          <a:blip r:embed="rId3"/>
          <a:stretch>
            <a:fillRect/>
          </a:stretch>
        </p:blipFill>
        <p:spPr>
          <a:xfrm>
            <a:off x="5365750" y="2433638"/>
            <a:ext cx="2190750" cy="1441450"/>
          </a:xfrm>
          <a:prstGeom prst="rect">
            <a:avLst/>
          </a:prstGeom>
        </p:spPr>
      </p:pic>
      <p:pic>
        <p:nvPicPr>
          <p:cNvPr id="17" name="Picture 17" descr="Father brushing disabled child's teeth">
            <a:extLst>
              <a:ext uri="{FF2B5EF4-FFF2-40B4-BE49-F238E27FC236}">
                <a16:creationId xmlns:a16="http://schemas.microsoft.com/office/drawing/2014/main" id="{DB4F62B4-B4E0-4ECC-903E-A45582D2A29B}"/>
              </a:ext>
            </a:extLst>
          </p:cNvPr>
          <p:cNvPicPr>
            <a:picLocks noChangeAspect="1"/>
          </p:cNvPicPr>
          <p:nvPr/>
        </p:nvPicPr>
        <p:blipFill>
          <a:blip r:embed="rId4"/>
          <a:stretch>
            <a:fillRect/>
          </a:stretch>
        </p:blipFill>
        <p:spPr>
          <a:xfrm>
            <a:off x="5365750" y="3929063"/>
            <a:ext cx="2190750" cy="1446213"/>
          </a:xfrm>
          <a:prstGeom prst="rect">
            <a:avLst/>
          </a:prstGeom>
        </p:spPr>
      </p:pic>
      <p:pic>
        <p:nvPicPr>
          <p:cNvPr id="11" name="Picture 11" descr="Circle of smiling faces of children with heads together looking downwards, wearing matching athletic shirts">
            <a:extLst>
              <a:ext uri="{FF2B5EF4-FFF2-40B4-BE49-F238E27FC236}">
                <a16:creationId xmlns:a16="http://schemas.microsoft.com/office/drawing/2014/main" id="{2166F13E-DF35-412D-80B2-9FEA177676E7}"/>
              </a:ext>
            </a:extLst>
          </p:cNvPr>
          <p:cNvPicPr>
            <a:picLocks noChangeAspect="1"/>
          </p:cNvPicPr>
          <p:nvPr/>
        </p:nvPicPr>
        <p:blipFill>
          <a:blip r:embed="rId5"/>
          <a:stretch>
            <a:fillRect/>
          </a:stretch>
        </p:blipFill>
        <p:spPr>
          <a:xfrm>
            <a:off x="7612063" y="895350"/>
            <a:ext cx="1644650" cy="1081088"/>
          </a:xfrm>
          <a:prstGeom prst="rect">
            <a:avLst/>
          </a:prstGeom>
        </p:spPr>
      </p:pic>
      <p:pic>
        <p:nvPicPr>
          <p:cNvPr id="9" name="Picture 9" descr="Woman and children using coloured pencils">
            <a:extLst>
              <a:ext uri="{FF2B5EF4-FFF2-40B4-BE49-F238E27FC236}">
                <a16:creationId xmlns:a16="http://schemas.microsoft.com/office/drawing/2014/main" id="{CCD0EB50-C8D4-44F0-8069-1323DEACFAF9}"/>
              </a:ext>
            </a:extLst>
          </p:cNvPr>
          <p:cNvPicPr>
            <a:picLocks noChangeAspect="1"/>
          </p:cNvPicPr>
          <p:nvPr/>
        </p:nvPicPr>
        <p:blipFill>
          <a:blip r:embed="rId6"/>
          <a:stretch>
            <a:fillRect/>
          </a:stretch>
        </p:blipFill>
        <p:spPr>
          <a:xfrm>
            <a:off x="7612063" y="2032000"/>
            <a:ext cx="1644650" cy="1077913"/>
          </a:xfrm>
          <a:prstGeom prst="rect">
            <a:avLst/>
          </a:prstGeom>
        </p:spPr>
      </p:pic>
      <p:pic>
        <p:nvPicPr>
          <p:cNvPr id="13" name="Picture 13" descr="Women distributing shirts">
            <a:extLst>
              <a:ext uri="{FF2B5EF4-FFF2-40B4-BE49-F238E27FC236}">
                <a16:creationId xmlns:a16="http://schemas.microsoft.com/office/drawing/2014/main" id="{56329A43-C3FD-40AA-B047-A9145CC9F4A0}"/>
              </a:ext>
            </a:extLst>
          </p:cNvPr>
          <p:cNvPicPr>
            <a:picLocks noChangeAspect="1"/>
          </p:cNvPicPr>
          <p:nvPr/>
        </p:nvPicPr>
        <p:blipFill>
          <a:blip r:embed="rId7"/>
          <a:stretch>
            <a:fillRect/>
          </a:stretch>
        </p:blipFill>
        <p:spPr>
          <a:xfrm>
            <a:off x="7612063" y="3163888"/>
            <a:ext cx="1644650" cy="1077913"/>
          </a:xfrm>
          <a:prstGeom prst="rect">
            <a:avLst/>
          </a:prstGeom>
        </p:spPr>
      </p:pic>
      <p:pic>
        <p:nvPicPr>
          <p:cNvPr id="18" name="Picture 18" descr="Person in a wheelchair">
            <a:extLst>
              <a:ext uri="{FF2B5EF4-FFF2-40B4-BE49-F238E27FC236}">
                <a16:creationId xmlns:a16="http://schemas.microsoft.com/office/drawing/2014/main" id="{2FED9A79-4102-4358-B116-19408BE357C8}"/>
              </a:ext>
            </a:extLst>
          </p:cNvPr>
          <p:cNvPicPr>
            <a:picLocks noChangeAspect="1"/>
          </p:cNvPicPr>
          <p:nvPr/>
        </p:nvPicPr>
        <p:blipFill>
          <a:blip r:embed="rId8"/>
          <a:stretch>
            <a:fillRect/>
          </a:stretch>
        </p:blipFill>
        <p:spPr>
          <a:xfrm>
            <a:off x="7612063" y="4297363"/>
            <a:ext cx="1644650" cy="1077913"/>
          </a:xfrm>
          <a:prstGeom prst="rect">
            <a:avLst/>
          </a:prstGeom>
        </p:spPr>
      </p:pic>
      <p:pic>
        <p:nvPicPr>
          <p:cNvPr id="16" name="Picture 16" descr="Cute laughing baby">
            <a:extLst>
              <a:ext uri="{FF2B5EF4-FFF2-40B4-BE49-F238E27FC236}">
                <a16:creationId xmlns:a16="http://schemas.microsoft.com/office/drawing/2014/main" id="{120169CC-7334-443A-A261-35CA58D41C6C}"/>
              </a:ext>
            </a:extLst>
          </p:cNvPr>
          <p:cNvPicPr>
            <a:picLocks noChangeAspect="1"/>
          </p:cNvPicPr>
          <p:nvPr/>
        </p:nvPicPr>
        <p:blipFill>
          <a:blip r:embed="rId9"/>
          <a:stretch>
            <a:fillRect/>
          </a:stretch>
        </p:blipFill>
        <p:spPr>
          <a:xfrm>
            <a:off x="9310688" y="895350"/>
            <a:ext cx="2211388" cy="1457325"/>
          </a:xfrm>
          <a:prstGeom prst="rect">
            <a:avLst/>
          </a:prstGeom>
        </p:spPr>
      </p:pic>
      <p:pic>
        <p:nvPicPr>
          <p:cNvPr id="10" name="Picture 10" descr="Toddler in autumn">
            <a:extLst>
              <a:ext uri="{FF2B5EF4-FFF2-40B4-BE49-F238E27FC236}">
                <a16:creationId xmlns:a16="http://schemas.microsoft.com/office/drawing/2014/main" id="{82F39DD8-E1ED-46B2-B3E8-7C345F3B2C65}"/>
              </a:ext>
            </a:extLst>
          </p:cNvPr>
          <p:cNvPicPr>
            <a:picLocks noChangeAspect="1"/>
          </p:cNvPicPr>
          <p:nvPr/>
        </p:nvPicPr>
        <p:blipFill>
          <a:blip r:embed="rId10"/>
          <a:stretch>
            <a:fillRect/>
          </a:stretch>
        </p:blipFill>
        <p:spPr>
          <a:xfrm>
            <a:off x="9310688" y="2408238"/>
            <a:ext cx="2211388" cy="1454150"/>
          </a:xfrm>
          <a:prstGeom prst="rect">
            <a:avLst/>
          </a:prstGeom>
        </p:spPr>
      </p:pic>
      <p:pic>
        <p:nvPicPr>
          <p:cNvPr id="14" name="Picture 14" descr="Boy with cancer">
            <a:extLst>
              <a:ext uri="{FF2B5EF4-FFF2-40B4-BE49-F238E27FC236}">
                <a16:creationId xmlns:a16="http://schemas.microsoft.com/office/drawing/2014/main" id="{ACB5A67C-5A05-4208-9132-B4E8759D1A66}"/>
              </a:ext>
            </a:extLst>
          </p:cNvPr>
          <p:cNvPicPr>
            <a:picLocks noChangeAspect="1"/>
          </p:cNvPicPr>
          <p:nvPr/>
        </p:nvPicPr>
        <p:blipFill>
          <a:blip r:embed="rId11"/>
          <a:stretch>
            <a:fillRect/>
          </a:stretch>
        </p:blipFill>
        <p:spPr>
          <a:xfrm>
            <a:off x="9310688" y="3917950"/>
            <a:ext cx="2211388" cy="1457325"/>
          </a:xfrm>
          <a:prstGeom prst="rect">
            <a:avLst/>
          </a:prstGeom>
        </p:spPr>
      </p:pic>
      <p:sp>
        <p:nvSpPr>
          <p:cNvPr id="2" name="Title 1"/>
          <p:cNvSpPr>
            <a:spLocks noGrp="1"/>
          </p:cNvSpPr>
          <p:nvPr>
            <p:ph type="ctrTitle"/>
          </p:nvPr>
        </p:nvSpPr>
        <p:spPr>
          <a:xfrm>
            <a:off x="56786" y="1622066"/>
            <a:ext cx="4637693" cy="2905592"/>
          </a:xfrm>
        </p:spPr>
        <p:txBody>
          <a:bodyPr vert="horz" lIns="91440" tIns="45720" rIns="91440" bIns="45720" rtlCol="0" anchor="b">
            <a:noAutofit/>
          </a:bodyPr>
          <a:lstStyle/>
          <a:p>
            <a:pPr algn="l"/>
            <a:r>
              <a:rPr lang="en-GB" sz="5400">
                <a:solidFill>
                  <a:schemeClr val="bg1"/>
                </a:solidFill>
                <a:latin typeface="Calibri"/>
                <a:cs typeface="Calibri Light"/>
              </a:rPr>
              <a:t>Group </a:t>
            </a:r>
            <a:br>
              <a:rPr lang="en-GB" sz="5400">
                <a:solidFill>
                  <a:schemeClr val="bg1"/>
                </a:solidFill>
                <a:latin typeface="Calibri"/>
                <a:cs typeface="Calibri Light"/>
              </a:rPr>
            </a:br>
            <a:r>
              <a:rPr lang="en-GB" sz="5400">
                <a:solidFill>
                  <a:schemeClr val="bg1"/>
                </a:solidFill>
                <a:latin typeface="Calibri"/>
                <a:cs typeface="Calibri Light"/>
              </a:rPr>
              <a:t>presentation</a:t>
            </a:r>
            <a:br>
              <a:rPr lang="en-GB" sz="5400">
                <a:latin typeface="Calibri"/>
                <a:cs typeface="Calibri Light"/>
              </a:rPr>
            </a:br>
            <a:r>
              <a:rPr lang="en-GB" sz="5400">
                <a:solidFill>
                  <a:schemeClr val="bg1"/>
                </a:solidFill>
                <a:latin typeface="Calibri"/>
                <a:cs typeface="Calibri Light"/>
              </a:rPr>
              <a:t>Case study analysis.</a:t>
            </a:r>
          </a:p>
        </p:txBody>
      </p:sp>
      <p:sp>
        <p:nvSpPr>
          <p:cNvPr id="3" name="Subtitle 2"/>
          <p:cNvSpPr>
            <a:spLocks noGrp="1"/>
          </p:cNvSpPr>
          <p:nvPr>
            <p:ph type="subTitle" idx="1"/>
          </p:nvPr>
        </p:nvSpPr>
        <p:spPr>
          <a:xfrm>
            <a:off x="187741" y="4532243"/>
            <a:ext cx="4198120" cy="1470619"/>
          </a:xfrm>
        </p:spPr>
        <p:txBody>
          <a:bodyPr vert="horz" lIns="91440" tIns="45720" rIns="91440" bIns="45720" rtlCol="0" anchor="t">
            <a:normAutofit fontScale="70000" lnSpcReduction="20000"/>
          </a:bodyPr>
          <a:lstStyle/>
          <a:p>
            <a:pPr algn="l"/>
            <a:r>
              <a:rPr lang="en-GB" b="1">
                <a:solidFill>
                  <a:schemeClr val="bg1">
                    <a:lumMod val="95000"/>
                  </a:schemeClr>
                </a:solidFill>
                <a:ea typeface="+mn-lt"/>
                <a:cs typeface="+mn-lt"/>
              </a:rPr>
              <a:t>Children, Young People and Families. </a:t>
            </a:r>
            <a:endParaRPr lang="en-US">
              <a:solidFill>
                <a:schemeClr val="bg1">
                  <a:lumMod val="95000"/>
                </a:schemeClr>
              </a:solidFill>
            </a:endParaRPr>
          </a:p>
          <a:p>
            <a:pPr algn="l"/>
            <a:r>
              <a:rPr lang="en-GB" b="1">
                <a:solidFill>
                  <a:schemeClr val="bg1">
                    <a:lumMod val="95000"/>
                  </a:schemeClr>
                </a:solidFill>
                <a:ea typeface="+mn-lt"/>
                <a:cs typeface="+mn-lt"/>
              </a:rPr>
              <a:t>BMHP5004_BIRM</a:t>
            </a:r>
            <a:endParaRPr lang="en-GB">
              <a:solidFill>
                <a:schemeClr val="bg1">
                  <a:lumMod val="95000"/>
                </a:schemeClr>
              </a:solidFill>
            </a:endParaRPr>
          </a:p>
          <a:p>
            <a:pPr algn="l"/>
            <a:r>
              <a:rPr lang="en-GB" b="1">
                <a:solidFill>
                  <a:schemeClr val="bg1">
                    <a:lumMod val="95000"/>
                  </a:schemeClr>
                </a:solidFill>
                <a:ea typeface="+mn-lt"/>
                <a:cs typeface="+mn-lt"/>
              </a:rPr>
              <a:t>Lecturer: Dr Muhammad Hossain</a:t>
            </a:r>
            <a:endParaRPr lang="en-GB">
              <a:solidFill>
                <a:schemeClr val="bg1">
                  <a:lumMod val="95000"/>
                </a:schemeClr>
              </a:solidFill>
              <a:cs typeface="Calibri"/>
            </a:endParaRPr>
          </a:p>
          <a:p>
            <a:pPr algn="l"/>
            <a:r>
              <a:rPr lang="en-GB" b="1">
                <a:solidFill>
                  <a:schemeClr val="bg1">
                    <a:lumMod val="95000"/>
                  </a:schemeClr>
                </a:solidFill>
                <a:cs typeface="Calibri"/>
              </a:rPr>
              <a:t>Leah Pinnock, Maria Zahoor, Nicole Norton and Sharette Lawrence.</a:t>
            </a:r>
          </a:p>
        </p:txBody>
      </p:sp>
    </p:spTree>
    <p:extLst>
      <p:ext uri="{BB962C8B-B14F-4D97-AF65-F5344CB8AC3E}">
        <p14:creationId xmlns:p14="http://schemas.microsoft.com/office/powerpoint/2010/main" val="109857222"/>
      </p:ext>
    </p:extLst>
  </p:cSld>
  <p:clrMapOvr>
    <a:masterClrMapping/>
  </p:clrMapOvr>
  <p:transition spd="slow">
    <p:push dir="d"/>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0" name="Rectangle 52">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A31F2D-924B-4BB6-9B25-C7546CAAE800}"/>
              </a:ext>
            </a:extLst>
          </p:cNvPr>
          <p:cNvSpPr>
            <a:spLocks noGrp="1"/>
          </p:cNvSpPr>
          <p:nvPr>
            <p:ph type="title"/>
          </p:nvPr>
        </p:nvSpPr>
        <p:spPr>
          <a:xfrm>
            <a:off x="965200" y="1567843"/>
            <a:ext cx="3712224" cy="3714496"/>
          </a:xfrm>
        </p:spPr>
        <p:txBody>
          <a:bodyPr anchor="ctr">
            <a:normAutofit/>
          </a:bodyPr>
          <a:lstStyle/>
          <a:p>
            <a:r>
              <a:rPr lang="en-GB" sz="4800" b="1">
                <a:cs typeface="Calibri Light"/>
              </a:rPr>
              <a:t>   Introduction</a:t>
            </a:r>
            <a:r>
              <a:rPr lang="en-GB" sz="4800">
                <a:cs typeface="Calibri Light"/>
              </a:rPr>
              <a:t> </a:t>
            </a:r>
            <a:endParaRPr lang="en-GB" sz="4800"/>
          </a:p>
        </p:txBody>
      </p:sp>
      <p:grpSp>
        <p:nvGrpSpPr>
          <p:cNvPr id="51" name="Group 54">
            <a:extLst>
              <a:ext uri="{FF2B5EF4-FFF2-40B4-BE49-F238E27FC236}">
                <a16:creationId xmlns:a16="http://schemas.microsoft.com/office/drawing/2014/main" id="{2C3846A5-A498-4C9E-B4DC-13532657D7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5506" y="643467"/>
            <a:ext cx="1128382" cy="847206"/>
            <a:chOff x="8183879" y="1000124"/>
            <a:chExt cx="1562267" cy="1172973"/>
          </a:xfrm>
        </p:grpSpPr>
        <p:sp>
          <p:nvSpPr>
            <p:cNvPr id="56" name="Freeform 5">
              <a:extLst>
                <a:ext uri="{FF2B5EF4-FFF2-40B4-BE49-F238E27FC236}">
                  <a16:creationId xmlns:a16="http://schemas.microsoft.com/office/drawing/2014/main" id="{8A845FC1-FE68-40DE-B785-AA0F3DBD6F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52" name="Freeform 5">
              <a:extLst>
                <a:ext uri="{FF2B5EF4-FFF2-40B4-BE49-F238E27FC236}">
                  <a16:creationId xmlns:a16="http://schemas.microsoft.com/office/drawing/2014/main" id="{C26048ED-7A92-4694-A168-2C6C5C0D63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59" name="Freeform: Shape 58">
            <a:extLst>
              <a:ext uri="{FF2B5EF4-FFF2-40B4-BE49-F238E27FC236}">
                <a16:creationId xmlns:a16="http://schemas.microsoft.com/office/drawing/2014/main" id="{662A3FAA-D056-4098-8115-EA61EAF06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7645" y="839534"/>
            <a:ext cx="6781601" cy="5652388"/>
          </a:xfrm>
          <a:custGeom>
            <a:avLst/>
            <a:gdLst>
              <a:gd name="connsiteX0" fmla="*/ 2768595 w 4574113"/>
              <a:gd name="connsiteY0" fmla="*/ 2476119 h 3812472"/>
              <a:gd name="connsiteX1" fmla="*/ 3374676 w 4574113"/>
              <a:gd name="connsiteY1" fmla="*/ 2476119 h 3812472"/>
              <a:gd name="connsiteX2" fmla="*/ 3403209 w 4574113"/>
              <a:gd name="connsiteY2" fmla="*/ 2479909 h 3812472"/>
              <a:gd name="connsiteX3" fmla="*/ 3422833 w 4574113"/>
              <a:gd name="connsiteY3" fmla="*/ 2488137 h 3812472"/>
              <a:gd name="connsiteX4" fmla="*/ 3410840 w 4574113"/>
              <a:gd name="connsiteY4" fmla="*/ 2508879 h 3812472"/>
              <a:gd name="connsiteX5" fmla="*/ 2985934 w 4574113"/>
              <a:gd name="connsiteY5" fmla="*/ 3243764 h 3812472"/>
              <a:gd name="connsiteX6" fmla="*/ 2732784 w 4574113"/>
              <a:gd name="connsiteY6" fmla="*/ 3390890 h 3812472"/>
              <a:gd name="connsiteX7" fmla="*/ 2529297 w 4574113"/>
              <a:gd name="connsiteY7" fmla="*/ 3390890 h 3812472"/>
              <a:gd name="connsiteX8" fmla="*/ 2505559 w 4574113"/>
              <a:gd name="connsiteY8" fmla="*/ 3390890 h 3812472"/>
              <a:gd name="connsiteX9" fmla="*/ 2482907 w 4574113"/>
              <a:gd name="connsiteY9" fmla="*/ 3351884 h 3812472"/>
              <a:gd name="connsiteX10" fmla="*/ 2371959 w 4574113"/>
              <a:gd name="connsiteY10" fmla="*/ 3160822 h 3812472"/>
              <a:gd name="connsiteX11" fmla="*/ 2371959 w 4574113"/>
              <a:gd name="connsiteY11" fmla="*/ 3053878 h 3812472"/>
              <a:gd name="connsiteX12" fmla="*/ 2675654 w 4574113"/>
              <a:gd name="connsiteY12" fmla="*/ 2530895 h 3812472"/>
              <a:gd name="connsiteX13" fmla="*/ 2768595 w 4574113"/>
              <a:gd name="connsiteY13" fmla="*/ 2476119 h 3812472"/>
              <a:gd name="connsiteX14" fmla="*/ 3909778 w 4574113"/>
              <a:gd name="connsiteY14" fmla="*/ 676847 h 3812472"/>
              <a:gd name="connsiteX15" fmla="*/ 4305516 w 4574113"/>
              <a:gd name="connsiteY15" fmla="*/ 676847 h 3812472"/>
              <a:gd name="connsiteX16" fmla="*/ 4367056 w 4574113"/>
              <a:gd name="connsiteY16" fmla="*/ 712612 h 3812472"/>
              <a:gd name="connsiteX17" fmla="*/ 4564498 w 4574113"/>
              <a:gd name="connsiteY17" fmla="*/ 1054092 h 3812472"/>
              <a:gd name="connsiteX18" fmla="*/ 4564498 w 4574113"/>
              <a:gd name="connsiteY18" fmla="*/ 1123921 h 3812472"/>
              <a:gd name="connsiteX19" fmla="*/ 4367056 w 4574113"/>
              <a:gd name="connsiteY19" fmla="*/ 1465401 h 3812472"/>
              <a:gd name="connsiteX20" fmla="*/ 4305516 w 4574113"/>
              <a:gd name="connsiteY20" fmla="*/ 1501167 h 3812472"/>
              <a:gd name="connsiteX21" fmla="*/ 3909778 w 4574113"/>
              <a:gd name="connsiteY21" fmla="*/ 1501167 h 3812472"/>
              <a:gd name="connsiteX22" fmla="*/ 3849091 w 4574113"/>
              <a:gd name="connsiteY22" fmla="*/ 1465401 h 3812472"/>
              <a:gd name="connsiteX23" fmla="*/ 3650795 w 4574113"/>
              <a:gd name="connsiteY23" fmla="*/ 1123921 h 3812472"/>
              <a:gd name="connsiteX24" fmla="*/ 3650795 w 4574113"/>
              <a:gd name="connsiteY24" fmla="*/ 1054092 h 3812472"/>
              <a:gd name="connsiteX25" fmla="*/ 3849091 w 4574113"/>
              <a:gd name="connsiteY25" fmla="*/ 712612 h 3812472"/>
              <a:gd name="connsiteX26" fmla="*/ 3909778 w 4574113"/>
              <a:gd name="connsiteY26" fmla="*/ 676847 h 3812472"/>
              <a:gd name="connsiteX27" fmla="*/ 1104892 w 4574113"/>
              <a:gd name="connsiteY27" fmla="*/ 0 h 3812472"/>
              <a:gd name="connsiteX28" fmla="*/ 2732784 w 4574113"/>
              <a:gd name="connsiteY28" fmla="*/ 0 h 3812472"/>
              <a:gd name="connsiteX29" fmla="*/ 2985934 w 4574113"/>
              <a:gd name="connsiteY29" fmla="*/ 147125 h 3812472"/>
              <a:gd name="connsiteX30" fmla="*/ 3798122 w 4574113"/>
              <a:gd name="connsiteY30" fmla="*/ 1551823 h 3812472"/>
              <a:gd name="connsiteX31" fmla="*/ 3798122 w 4574113"/>
              <a:gd name="connsiteY31" fmla="*/ 1839068 h 3812472"/>
              <a:gd name="connsiteX32" fmla="*/ 3496551 w 4574113"/>
              <a:gd name="connsiteY32" fmla="*/ 2360642 h 3812472"/>
              <a:gd name="connsiteX33" fmla="*/ 3471135 w 4574113"/>
              <a:gd name="connsiteY33" fmla="*/ 2404597 h 3812472"/>
              <a:gd name="connsiteX34" fmla="*/ 3472029 w 4574113"/>
              <a:gd name="connsiteY34" fmla="*/ 2404972 h 3812472"/>
              <a:gd name="connsiteX35" fmla="*/ 3516881 w 4574113"/>
              <a:gd name="connsiteY35" fmla="*/ 2450209 h 3812472"/>
              <a:gd name="connsiteX36" fmla="*/ 3857970 w 4574113"/>
              <a:gd name="connsiteY36" fmla="*/ 3040131 h 3812472"/>
              <a:gd name="connsiteX37" fmla="*/ 3857970 w 4574113"/>
              <a:gd name="connsiteY37" fmla="*/ 3160764 h 3812472"/>
              <a:gd name="connsiteX38" fmla="*/ 3516881 w 4574113"/>
              <a:gd name="connsiteY38" fmla="*/ 3750684 h 3812472"/>
              <a:gd name="connsiteX39" fmla="*/ 3410567 w 4574113"/>
              <a:gd name="connsiteY39" fmla="*/ 3812472 h 3812472"/>
              <a:gd name="connsiteX40" fmla="*/ 2726911 w 4574113"/>
              <a:gd name="connsiteY40" fmla="*/ 3812472 h 3812472"/>
              <a:gd name="connsiteX41" fmla="*/ 2622074 w 4574113"/>
              <a:gd name="connsiteY41" fmla="*/ 3750684 h 3812472"/>
              <a:gd name="connsiteX42" fmla="*/ 2438330 w 4574113"/>
              <a:gd name="connsiteY42" fmla="*/ 3434265 h 3812472"/>
              <a:gd name="connsiteX43" fmla="*/ 2417573 w 4574113"/>
              <a:gd name="connsiteY43" fmla="*/ 3398519 h 3812472"/>
              <a:gd name="connsiteX44" fmla="*/ 2433905 w 4574113"/>
              <a:gd name="connsiteY44" fmla="*/ 3398519 h 3812472"/>
              <a:gd name="connsiteX45" fmla="*/ 2511101 w 4574113"/>
              <a:gd name="connsiteY45" fmla="*/ 3398519 h 3812472"/>
              <a:gd name="connsiteX46" fmla="*/ 2544636 w 4574113"/>
              <a:gd name="connsiteY46" fmla="*/ 3456269 h 3812472"/>
              <a:gd name="connsiteX47" fmla="*/ 2672757 w 4574113"/>
              <a:gd name="connsiteY47" fmla="*/ 3676902 h 3812472"/>
              <a:gd name="connsiteX48" fmla="*/ 2765699 w 4574113"/>
              <a:gd name="connsiteY48" fmla="*/ 3731679 h 3812472"/>
              <a:gd name="connsiteX49" fmla="*/ 3371780 w 4574113"/>
              <a:gd name="connsiteY49" fmla="*/ 3731679 h 3812472"/>
              <a:gd name="connsiteX50" fmla="*/ 3466029 w 4574113"/>
              <a:gd name="connsiteY50" fmla="*/ 3676902 h 3812472"/>
              <a:gd name="connsiteX51" fmla="*/ 3768415 w 4574113"/>
              <a:gd name="connsiteY51" fmla="*/ 3153920 h 3812472"/>
              <a:gd name="connsiteX52" fmla="*/ 3768415 w 4574113"/>
              <a:gd name="connsiteY52" fmla="*/ 3046975 h 3812472"/>
              <a:gd name="connsiteX53" fmla="*/ 3466029 w 4574113"/>
              <a:gd name="connsiteY53" fmla="*/ 2523992 h 3812472"/>
              <a:gd name="connsiteX54" fmla="*/ 3426268 w 4574113"/>
              <a:gd name="connsiteY54" fmla="*/ 2483888 h 3812472"/>
              <a:gd name="connsiteX55" fmla="*/ 3421667 w 4574113"/>
              <a:gd name="connsiteY55" fmla="*/ 2481960 h 3812472"/>
              <a:gd name="connsiteX56" fmla="*/ 3446331 w 4574113"/>
              <a:gd name="connsiteY56" fmla="*/ 2439303 h 3812472"/>
              <a:gd name="connsiteX57" fmla="*/ 3464674 w 4574113"/>
              <a:gd name="connsiteY57" fmla="*/ 2407578 h 3812472"/>
              <a:gd name="connsiteX58" fmla="*/ 3445649 w 4574113"/>
              <a:gd name="connsiteY58" fmla="*/ 2399601 h 3812472"/>
              <a:gd name="connsiteX59" fmla="*/ 3413464 w 4574113"/>
              <a:gd name="connsiteY59" fmla="*/ 2395325 h 3812472"/>
              <a:gd name="connsiteX60" fmla="*/ 2729808 w 4574113"/>
              <a:gd name="connsiteY60" fmla="*/ 2395325 h 3812472"/>
              <a:gd name="connsiteX61" fmla="*/ 2624971 w 4574113"/>
              <a:gd name="connsiteY61" fmla="*/ 2457112 h 3812472"/>
              <a:gd name="connsiteX62" fmla="*/ 2282405 w 4574113"/>
              <a:gd name="connsiteY62" fmla="*/ 3047034 h 3812472"/>
              <a:gd name="connsiteX63" fmla="*/ 2282405 w 4574113"/>
              <a:gd name="connsiteY63" fmla="*/ 3167666 h 3812472"/>
              <a:gd name="connsiteX64" fmla="*/ 2395478 w 4574113"/>
              <a:gd name="connsiteY64" fmla="*/ 3362386 h 3812472"/>
              <a:gd name="connsiteX65" fmla="*/ 2412031 w 4574113"/>
              <a:gd name="connsiteY65" fmla="*/ 3390890 h 3812472"/>
              <a:gd name="connsiteX66" fmla="*/ 2335350 w 4574113"/>
              <a:gd name="connsiteY66" fmla="*/ 3390890 h 3812472"/>
              <a:gd name="connsiteX67" fmla="*/ 1104892 w 4574113"/>
              <a:gd name="connsiteY67" fmla="*/ 3390890 h 3812472"/>
              <a:gd name="connsiteX68" fmla="*/ 855258 w 4574113"/>
              <a:gd name="connsiteY68" fmla="*/ 3243764 h 3812472"/>
              <a:gd name="connsiteX69" fmla="*/ 39555 w 4574113"/>
              <a:gd name="connsiteY69" fmla="*/ 1839068 h 3812472"/>
              <a:gd name="connsiteX70" fmla="*/ 39555 w 4574113"/>
              <a:gd name="connsiteY70" fmla="*/ 1551823 h 3812472"/>
              <a:gd name="connsiteX71" fmla="*/ 855258 w 4574113"/>
              <a:gd name="connsiteY71" fmla="*/ 147125 h 3812472"/>
              <a:gd name="connsiteX72" fmla="*/ 1104892 w 4574113"/>
              <a:gd name="connsiteY72" fmla="*/ 0 h 3812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4574113" h="3812472">
                <a:moveTo>
                  <a:pt x="2768595" y="2476119"/>
                </a:moveTo>
                <a:cubicBezTo>
                  <a:pt x="2768595" y="2476119"/>
                  <a:pt x="2768595" y="2476119"/>
                  <a:pt x="3374676" y="2476119"/>
                </a:cubicBezTo>
                <a:cubicBezTo>
                  <a:pt x="3384493" y="2476119"/>
                  <a:pt x="3394066" y="2477423"/>
                  <a:pt x="3403209" y="2479909"/>
                </a:cubicBezTo>
                <a:lnTo>
                  <a:pt x="3422833" y="2488137"/>
                </a:lnTo>
                <a:lnTo>
                  <a:pt x="3410840" y="2508879"/>
                </a:lnTo>
                <a:cubicBezTo>
                  <a:pt x="3302401" y="2696426"/>
                  <a:pt x="3163600" y="2936487"/>
                  <a:pt x="2985934" y="3243764"/>
                </a:cubicBezTo>
                <a:cubicBezTo>
                  <a:pt x="2933195" y="3334842"/>
                  <a:pt x="2838263" y="3390890"/>
                  <a:pt x="2732784" y="3390890"/>
                </a:cubicBezTo>
                <a:cubicBezTo>
                  <a:pt x="2732784" y="3390890"/>
                  <a:pt x="2732784" y="3390890"/>
                  <a:pt x="2529297" y="3390890"/>
                </a:cubicBezTo>
                <a:lnTo>
                  <a:pt x="2505559" y="3390890"/>
                </a:lnTo>
                <a:lnTo>
                  <a:pt x="2482907" y="3351884"/>
                </a:lnTo>
                <a:cubicBezTo>
                  <a:pt x="2451367" y="3297569"/>
                  <a:pt x="2414666" y="3234367"/>
                  <a:pt x="2371959" y="3160822"/>
                </a:cubicBezTo>
                <a:cubicBezTo>
                  <a:pt x="2352324" y="3128217"/>
                  <a:pt x="2352324" y="3086483"/>
                  <a:pt x="2371959" y="3053878"/>
                </a:cubicBezTo>
                <a:cubicBezTo>
                  <a:pt x="2371959" y="3053878"/>
                  <a:pt x="2371959" y="3053878"/>
                  <a:pt x="2675654" y="2530895"/>
                </a:cubicBezTo>
                <a:cubicBezTo>
                  <a:pt x="2693981" y="2496986"/>
                  <a:pt x="2730633" y="2476119"/>
                  <a:pt x="2768595" y="2476119"/>
                </a:cubicBezTo>
                <a:close/>
                <a:moveTo>
                  <a:pt x="3909778" y="676847"/>
                </a:moveTo>
                <a:cubicBezTo>
                  <a:pt x="3909778" y="676847"/>
                  <a:pt x="3909778" y="676847"/>
                  <a:pt x="4305516" y="676847"/>
                </a:cubicBezTo>
                <a:cubicBezTo>
                  <a:pt x="4331158" y="676847"/>
                  <a:pt x="4354235" y="690472"/>
                  <a:pt x="4367056" y="712612"/>
                </a:cubicBezTo>
                <a:cubicBezTo>
                  <a:pt x="4367056" y="712612"/>
                  <a:pt x="4367056" y="712612"/>
                  <a:pt x="4564498" y="1054092"/>
                </a:cubicBezTo>
                <a:cubicBezTo>
                  <a:pt x="4577319" y="1075382"/>
                  <a:pt x="4577319" y="1102632"/>
                  <a:pt x="4564498" y="1123921"/>
                </a:cubicBezTo>
                <a:cubicBezTo>
                  <a:pt x="4564498" y="1123921"/>
                  <a:pt x="4564498" y="1123921"/>
                  <a:pt x="4367056" y="1465401"/>
                </a:cubicBezTo>
                <a:cubicBezTo>
                  <a:pt x="4354235" y="1487542"/>
                  <a:pt x="4331158" y="1501167"/>
                  <a:pt x="4305516" y="1501167"/>
                </a:cubicBezTo>
                <a:cubicBezTo>
                  <a:pt x="4305516" y="1501167"/>
                  <a:pt x="4305516" y="1501167"/>
                  <a:pt x="3909778" y="1501167"/>
                </a:cubicBezTo>
                <a:cubicBezTo>
                  <a:pt x="3884990" y="1501167"/>
                  <a:pt x="3861058" y="1487542"/>
                  <a:pt x="3849091" y="1465401"/>
                </a:cubicBezTo>
                <a:cubicBezTo>
                  <a:pt x="3849091" y="1465401"/>
                  <a:pt x="3849091" y="1465401"/>
                  <a:pt x="3650795" y="1123921"/>
                </a:cubicBezTo>
                <a:cubicBezTo>
                  <a:pt x="3637974" y="1102632"/>
                  <a:pt x="3637974" y="1075382"/>
                  <a:pt x="3650795" y="1054092"/>
                </a:cubicBezTo>
                <a:cubicBezTo>
                  <a:pt x="3650795" y="1054092"/>
                  <a:pt x="3650795" y="1054092"/>
                  <a:pt x="3849091" y="712612"/>
                </a:cubicBezTo>
                <a:cubicBezTo>
                  <a:pt x="3861058" y="690472"/>
                  <a:pt x="3884990" y="676847"/>
                  <a:pt x="3909778" y="676847"/>
                </a:cubicBezTo>
                <a:close/>
                <a:moveTo>
                  <a:pt x="1104892" y="0"/>
                </a:moveTo>
                <a:cubicBezTo>
                  <a:pt x="1104892" y="0"/>
                  <a:pt x="1104892" y="0"/>
                  <a:pt x="2732784" y="0"/>
                </a:cubicBezTo>
                <a:cubicBezTo>
                  <a:pt x="2838263" y="0"/>
                  <a:pt x="2933195" y="56047"/>
                  <a:pt x="2985934" y="147125"/>
                </a:cubicBezTo>
                <a:cubicBezTo>
                  <a:pt x="2985934" y="147125"/>
                  <a:pt x="2985934" y="147125"/>
                  <a:pt x="3798122" y="1551823"/>
                </a:cubicBezTo>
                <a:cubicBezTo>
                  <a:pt x="3850862" y="1639397"/>
                  <a:pt x="3850862" y="1751493"/>
                  <a:pt x="3798122" y="1839068"/>
                </a:cubicBezTo>
                <a:cubicBezTo>
                  <a:pt x="3798122" y="1839068"/>
                  <a:pt x="3798122" y="1839068"/>
                  <a:pt x="3496551" y="2360642"/>
                </a:cubicBezTo>
                <a:lnTo>
                  <a:pt x="3471135" y="2404597"/>
                </a:lnTo>
                <a:lnTo>
                  <a:pt x="3472029" y="2404972"/>
                </a:lnTo>
                <a:cubicBezTo>
                  <a:pt x="3490302" y="2415638"/>
                  <a:pt x="3505806" y="2431084"/>
                  <a:pt x="3516881" y="2450209"/>
                </a:cubicBezTo>
                <a:cubicBezTo>
                  <a:pt x="3516881" y="2450209"/>
                  <a:pt x="3516881" y="2450209"/>
                  <a:pt x="3857970" y="3040131"/>
                </a:cubicBezTo>
                <a:cubicBezTo>
                  <a:pt x="3880120" y="3076909"/>
                  <a:pt x="3880120" y="3123985"/>
                  <a:pt x="3857970" y="3160764"/>
                </a:cubicBezTo>
                <a:cubicBezTo>
                  <a:pt x="3857970" y="3160764"/>
                  <a:pt x="3857970" y="3160764"/>
                  <a:pt x="3516881" y="3750684"/>
                </a:cubicBezTo>
                <a:cubicBezTo>
                  <a:pt x="3494732" y="3788933"/>
                  <a:pt x="3454864" y="3812472"/>
                  <a:pt x="3410567" y="3812472"/>
                </a:cubicBezTo>
                <a:cubicBezTo>
                  <a:pt x="3410567" y="3812472"/>
                  <a:pt x="3410567" y="3812472"/>
                  <a:pt x="2726911" y="3812472"/>
                </a:cubicBezTo>
                <a:cubicBezTo>
                  <a:pt x="2684090" y="3812472"/>
                  <a:pt x="2642747" y="3788933"/>
                  <a:pt x="2622074" y="3750684"/>
                </a:cubicBezTo>
                <a:cubicBezTo>
                  <a:pt x="2622074" y="3750684"/>
                  <a:pt x="2622074" y="3750684"/>
                  <a:pt x="2438330" y="3434265"/>
                </a:cubicBezTo>
                <a:lnTo>
                  <a:pt x="2417573" y="3398519"/>
                </a:lnTo>
                <a:lnTo>
                  <a:pt x="2433905" y="3398519"/>
                </a:lnTo>
                <a:lnTo>
                  <a:pt x="2511101" y="3398519"/>
                </a:lnTo>
                <a:lnTo>
                  <a:pt x="2544636" y="3456269"/>
                </a:lnTo>
                <a:cubicBezTo>
                  <a:pt x="2672757" y="3676902"/>
                  <a:pt x="2672757" y="3676902"/>
                  <a:pt x="2672757" y="3676902"/>
                </a:cubicBezTo>
                <a:cubicBezTo>
                  <a:pt x="2691084" y="3710811"/>
                  <a:pt x="2727737" y="3731679"/>
                  <a:pt x="2765699" y="3731679"/>
                </a:cubicBezTo>
                <a:cubicBezTo>
                  <a:pt x="3371780" y="3731679"/>
                  <a:pt x="3371780" y="3731679"/>
                  <a:pt x="3371780" y="3731679"/>
                </a:cubicBezTo>
                <a:cubicBezTo>
                  <a:pt x="3411050" y="3731679"/>
                  <a:pt x="3446394" y="3710811"/>
                  <a:pt x="3466029" y="3676902"/>
                </a:cubicBezTo>
                <a:cubicBezTo>
                  <a:pt x="3768415" y="3153920"/>
                  <a:pt x="3768415" y="3153920"/>
                  <a:pt x="3768415" y="3153920"/>
                </a:cubicBezTo>
                <a:cubicBezTo>
                  <a:pt x="3788051" y="3121314"/>
                  <a:pt x="3788051" y="3079580"/>
                  <a:pt x="3768415" y="3046975"/>
                </a:cubicBezTo>
                <a:cubicBezTo>
                  <a:pt x="3466029" y="2523992"/>
                  <a:pt x="3466029" y="2523992"/>
                  <a:pt x="3466029" y="2523992"/>
                </a:cubicBezTo>
                <a:cubicBezTo>
                  <a:pt x="3456211" y="2507037"/>
                  <a:pt x="3442467" y="2493343"/>
                  <a:pt x="3426268" y="2483888"/>
                </a:cubicBezTo>
                <a:lnTo>
                  <a:pt x="3421667" y="2481960"/>
                </a:lnTo>
                <a:lnTo>
                  <a:pt x="3446331" y="2439303"/>
                </a:lnTo>
                <a:lnTo>
                  <a:pt x="3464674" y="2407578"/>
                </a:lnTo>
                <a:lnTo>
                  <a:pt x="3445649" y="2399601"/>
                </a:lnTo>
                <a:cubicBezTo>
                  <a:pt x="3435335" y="2396796"/>
                  <a:pt x="3424538" y="2395325"/>
                  <a:pt x="3413464" y="2395325"/>
                </a:cubicBezTo>
                <a:cubicBezTo>
                  <a:pt x="2729808" y="2395325"/>
                  <a:pt x="2729808" y="2395325"/>
                  <a:pt x="2729808" y="2395325"/>
                </a:cubicBezTo>
                <a:cubicBezTo>
                  <a:pt x="2686987" y="2395325"/>
                  <a:pt x="2645644" y="2418863"/>
                  <a:pt x="2624971" y="2457112"/>
                </a:cubicBezTo>
                <a:cubicBezTo>
                  <a:pt x="2282405" y="3047034"/>
                  <a:pt x="2282405" y="3047034"/>
                  <a:pt x="2282405" y="3047034"/>
                </a:cubicBezTo>
                <a:cubicBezTo>
                  <a:pt x="2260256" y="3083811"/>
                  <a:pt x="2260256" y="3130887"/>
                  <a:pt x="2282405" y="3167666"/>
                </a:cubicBezTo>
                <a:cubicBezTo>
                  <a:pt x="2325225" y="3241406"/>
                  <a:pt x="2362693" y="3305929"/>
                  <a:pt x="2395478" y="3362386"/>
                </a:cubicBezTo>
                <a:lnTo>
                  <a:pt x="2412031" y="3390890"/>
                </a:lnTo>
                <a:lnTo>
                  <a:pt x="2335350" y="3390890"/>
                </a:lnTo>
                <a:cubicBezTo>
                  <a:pt x="2096889" y="3390890"/>
                  <a:pt x="1715352" y="3390890"/>
                  <a:pt x="1104892" y="3390890"/>
                </a:cubicBezTo>
                <a:cubicBezTo>
                  <a:pt x="1002929" y="3390890"/>
                  <a:pt x="904482" y="3334842"/>
                  <a:pt x="855258" y="3243764"/>
                </a:cubicBezTo>
                <a:cubicBezTo>
                  <a:pt x="855258" y="3243764"/>
                  <a:pt x="855258" y="3243764"/>
                  <a:pt x="39555" y="1839068"/>
                </a:cubicBezTo>
                <a:cubicBezTo>
                  <a:pt x="-13185" y="1751493"/>
                  <a:pt x="-13185" y="1639397"/>
                  <a:pt x="39555" y="1551823"/>
                </a:cubicBezTo>
                <a:cubicBezTo>
                  <a:pt x="39555" y="1551823"/>
                  <a:pt x="39555" y="1551823"/>
                  <a:pt x="855258" y="147125"/>
                </a:cubicBezTo>
                <a:cubicBezTo>
                  <a:pt x="904482" y="56047"/>
                  <a:pt x="1002929" y="0"/>
                  <a:pt x="1104892"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15A976B-4481-4969-8DE3-A47BE2416E59}"/>
              </a:ext>
            </a:extLst>
          </p:cNvPr>
          <p:cNvSpPr>
            <a:spLocks noGrp="1"/>
          </p:cNvSpPr>
          <p:nvPr>
            <p:ph idx="1"/>
          </p:nvPr>
        </p:nvSpPr>
        <p:spPr>
          <a:xfrm>
            <a:off x="6237091" y="1375726"/>
            <a:ext cx="3894161" cy="3904767"/>
          </a:xfrm>
        </p:spPr>
        <p:txBody>
          <a:bodyPr vert="horz" lIns="91440" tIns="45720" rIns="91440" bIns="45720" rtlCol="0" anchor="ctr">
            <a:noAutofit/>
          </a:bodyPr>
          <a:lstStyle/>
          <a:p>
            <a:pPr marL="0" indent="0">
              <a:buNone/>
            </a:pPr>
            <a:r>
              <a:rPr lang="en-GB" sz="2200">
                <a:solidFill>
                  <a:schemeClr val="bg1"/>
                </a:solidFill>
                <a:cs typeface="Calibri"/>
              </a:rPr>
              <a:t>This presentation will give an insight into a recent case study involving a boy named John who sadly passed away in 2020. </a:t>
            </a:r>
          </a:p>
          <a:p>
            <a:pPr marL="0" indent="0">
              <a:buNone/>
            </a:pPr>
            <a:r>
              <a:rPr lang="en-GB" sz="2200">
                <a:solidFill>
                  <a:schemeClr val="bg1"/>
                </a:solidFill>
                <a:cs typeface="Calibri"/>
              </a:rPr>
              <a:t>There will be a brief discussion regarding John's disability, the roles of professionals who were involved in John's life. </a:t>
            </a:r>
          </a:p>
          <a:p>
            <a:pPr marL="0" indent="0">
              <a:buNone/>
            </a:pPr>
            <a:r>
              <a:rPr lang="en-GB" sz="2200">
                <a:solidFill>
                  <a:schemeClr val="bg1"/>
                </a:solidFill>
                <a:cs typeface="Calibri"/>
              </a:rPr>
              <a:t>A brief overview of policies, procedures, multi-disciplinary professionals will also be spoken about.  </a:t>
            </a:r>
          </a:p>
        </p:txBody>
      </p:sp>
    </p:spTree>
    <p:extLst>
      <p:ext uri="{BB962C8B-B14F-4D97-AF65-F5344CB8AC3E}">
        <p14:creationId xmlns:p14="http://schemas.microsoft.com/office/powerpoint/2010/main" val="2076635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9">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1">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7"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8"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EB7F08A7-CEC7-4A87-BB5E-1E3BBCFA4325}"/>
              </a:ext>
            </a:extLst>
          </p:cNvPr>
          <p:cNvSpPr>
            <a:spLocks noGrp="1"/>
          </p:cNvSpPr>
          <p:nvPr>
            <p:ph type="title"/>
          </p:nvPr>
        </p:nvSpPr>
        <p:spPr>
          <a:xfrm>
            <a:off x="767290" y="1166932"/>
            <a:ext cx="3582073" cy="4279709"/>
          </a:xfrm>
        </p:spPr>
        <p:txBody>
          <a:bodyPr anchor="ctr">
            <a:normAutofit/>
          </a:bodyPr>
          <a:lstStyle/>
          <a:p>
            <a:r>
              <a:rPr lang="en-GB" sz="4800">
                <a:solidFill>
                  <a:schemeClr val="bg1"/>
                </a:solidFill>
                <a:cs typeface="Calibri Light"/>
              </a:rPr>
              <a:t>John's background information </a:t>
            </a:r>
            <a:endParaRPr lang="en-GB" sz="4800">
              <a:solidFill>
                <a:schemeClr val="bg1"/>
              </a:solidFill>
            </a:endParaRPr>
          </a:p>
        </p:txBody>
      </p:sp>
      <p:sp>
        <p:nvSpPr>
          <p:cNvPr id="3" name="Content Placeholder 2">
            <a:extLst>
              <a:ext uri="{FF2B5EF4-FFF2-40B4-BE49-F238E27FC236}">
                <a16:creationId xmlns:a16="http://schemas.microsoft.com/office/drawing/2014/main" id="{1B91CC13-FFC6-44D1-A8E1-189F49A6C0CC}"/>
              </a:ext>
            </a:extLst>
          </p:cNvPr>
          <p:cNvSpPr>
            <a:spLocks noGrp="1"/>
          </p:cNvSpPr>
          <p:nvPr>
            <p:ph idx="1"/>
          </p:nvPr>
        </p:nvSpPr>
        <p:spPr>
          <a:xfrm>
            <a:off x="4694548" y="681628"/>
            <a:ext cx="7497452" cy="5378513"/>
          </a:xfrm>
        </p:spPr>
        <p:txBody>
          <a:bodyPr vert="horz" lIns="91440" tIns="45720" rIns="91440" bIns="45720" rtlCol="0" anchor="ctr">
            <a:noAutofit/>
          </a:bodyPr>
          <a:lstStyle/>
          <a:p>
            <a:pPr>
              <a:lnSpc>
                <a:spcPct val="100000"/>
              </a:lnSpc>
            </a:pPr>
            <a:r>
              <a:rPr lang="en-GB">
                <a:ea typeface="+mn-lt"/>
                <a:cs typeface="+mn-lt"/>
              </a:rPr>
              <a:t>Aged 15</a:t>
            </a:r>
          </a:p>
          <a:p>
            <a:pPr>
              <a:lnSpc>
                <a:spcPct val="100000"/>
              </a:lnSpc>
            </a:pPr>
            <a:r>
              <a:rPr lang="en-GB">
                <a:ea typeface="+mn-lt"/>
                <a:cs typeface="+mn-lt"/>
              </a:rPr>
              <a:t>Had many complex health needs including  - Severe Cerebral Palsy and Epilepsy</a:t>
            </a:r>
          </a:p>
          <a:p>
            <a:pPr>
              <a:lnSpc>
                <a:spcPct val="100000"/>
              </a:lnSpc>
            </a:pPr>
            <a:r>
              <a:rPr lang="en-GB">
                <a:ea typeface="+mn-lt"/>
                <a:cs typeface="+mn-lt"/>
              </a:rPr>
              <a:t>There had been many concerns regarding john's care for years </a:t>
            </a:r>
          </a:p>
          <a:p>
            <a:pPr>
              <a:lnSpc>
                <a:spcPct val="100000"/>
              </a:lnSpc>
            </a:pPr>
            <a:r>
              <a:rPr lang="en-GB">
                <a:ea typeface="+mn-lt"/>
                <a:cs typeface="+mn-lt"/>
              </a:rPr>
              <a:t>He was on an active child in need plan </a:t>
            </a:r>
          </a:p>
          <a:p>
            <a:pPr>
              <a:lnSpc>
                <a:spcPct val="100000"/>
              </a:lnSpc>
            </a:pPr>
            <a:r>
              <a:rPr lang="en-GB">
                <a:ea typeface="+mn-lt"/>
                <a:cs typeface="+mn-lt"/>
              </a:rPr>
              <a:t>John's mother was the only active parent within his life, whom had her own health needs as she suffered with mental health </a:t>
            </a:r>
            <a:endParaRPr lang="en-GB"/>
          </a:p>
        </p:txBody>
      </p:sp>
    </p:spTree>
    <p:extLst>
      <p:ext uri="{BB962C8B-B14F-4D97-AF65-F5344CB8AC3E}">
        <p14:creationId xmlns:p14="http://schemas.microsoft.com/office/powerpoint/2010/main" val="1115662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B2069EE-A08E-44F0-B3F9-3CF8CC2DC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26740" cy="6857542"/>
          </a:xfrm>
          <a:custGeom>
            <a:avLst/>
            <a:gdLst>
              <a:gd name="connsiteX0" fmla="*/ 0 w 6126740"/>
              <a:gd name="connsiteY0" fmla="*/ 0 h 6857542"/>
              <a:gd name="connsiteX1" fmla="*/ 4980067 w 6126740"/>
              <a:gd name="connsiteY1" fmla="*/ 0 h 6857542"/>
              <a:gd name="connsiteX2" fmla="*/ 4992714 w 6126740"/>
              <a:gd name="connsiteY2" fmla="*/ 31774 h 6857542"/>
              <a:gd name="connsiteX3" fmla="*/ 6047722 w 6126740"/>
              <a:gd name="connsiteY3" fmla="*/ 2682457 h 6857542"/>
              <a:gd name="connsiteX4" fmla="*/ 6047722 w 6126740"/>
              <a:gd name="connsiteY4" fmla="*/ 3752208 h 6857542"/>
              <a:gd name="connsiteX5" fmla="*/ 4890218 w 6126740"/>
              <a:gd name="connsiteY5" fmla="*/ 6660411 h 6857542"/>
              <a:gd name="connsiteX6" fmla="*/ 4811756 w 6126740"/>
              <a:gd name="connsiteY6" fmla="*/ 6857542 h 6857542"/>
              <a:gd name="connsiteX7" fmla="*/ 0 w 6126740"/>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6740" h="6857542">
                <a:moveTo>
                  <a:pt x="0" y="0"/>
                </a:moveTo>
                <a:lnTo>
                  <a:pt x="4980067" y="0"/>
                </a:lnTo>
                <a:lnTo>
                  <a:pt x="4992714" y="31774"/>
                </a:lnTo>
                <a:cubicBezTo>
                  <a:pt x="6047722" y="2682457"/>
                  <a:pt x="6047722" y="2682457"/>
                  <a:pt x="6047722" y="2682457"/>
                </a:cubicBezTo>
                <a:cubicBezTo>
                  <a:pt x="6153080" y="2988100"/>
                  <a:pt x="6153080" y="3446565"/>
                  <a:pt x="6047722" y="3752208"/>
                </a:cubicBezTo>
                <a:cubicBezTo>
                  <a:pt x="5563735" y="4968215"/>
                  <a:pt x="5185620" y="5918220"/>
                  <a:pt x="4890218" y="6660411"/>
                </a:cubicBezTo>
                <a:lnTo>
                  <a:pt x="4811756"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18E24F3-15F2-4C75-AB8F-5351740EE14C}"/>
              </a:ext>
            </a:extLst>
          </p:cNvPr>
          <p:cNvSpPr>
            <a:spLocks noGrp="1"/>
          </p:cNvSpPr>
          <p:nvPr>
            <p:ph type="title"/>
          </p:nvPr>
        </p:nvSpPr>
        <p:spPr>
          <a:xfrm>
            <a:off x="767290" y="1289146"/>
            <a:ext cx="4153626" cy="4279709"/>
          </a:xfrm>
        </p:spPr>
        <p:txBody>
          <a:bodyPr anchor="ctr">
            <a:normAutofit/>
          </a:bodyPr>
          <a:lstStyle/>
          <a:p>
            <a:pPr algn="r"/>
            <a:r>
              <a:rPr lang="en-GB" sz="4800">
                <a:solidFill>
                  <a:schemeClr val="bg1"/>
                </a:solidFill>
                <a:cs typeface="Calibri" panose="020F0502020204030204" pitchFamily="34" charset="0"/>
              </a:rPr>
              <a:t>Cerebral</a:t>
            </a:r>
            <a:r>
              <a:rPr lang="en-GB" sz="4800">
                <a:solidFill>
                  <a:schemeClr val="bg1"/>
                </a:solidFill>
                <a:latin typeface="Calibri" panose="020F0502020204030204" pitchFamily="34" charset="0"/>
                <a:cs typeface="Calibri" panose="020F0502020204030204" pitchFamily="34" charset="0"/>
              </a:rPr>
              <a:t> Palsy</a:t>
            </a:r>
          </a:p>
        </p:txBody>
      </p:sp>
      <p:grpSp>
        <p:nvGrpSpPr>
          <p:cNvPr id="12" name="Group 11">
            <a:extLst>
              <a:ext uri="{FF2B5EF4-FFF2-40B4-BE49-F238E27FC236}">
                <a16:creationId xmlns:a16="http://schemas.microsoft.com/office/drawing/2014/main" id="{E12BF2FB-8A96-4B53-86A0-04755C545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3027" y="681628"/>
            <a:ext cx="1562267" cy="1172973"/>
            <a:chOff x="7493121" y="1000124"/>
            <a:chExt cx="1562267" cy="1172973"/>
          </a:xfrm>
        </p:grpSpPr>
        <p:sp>
          <p:nvSpPr>
            <p:cNvPr id="13" name="Freeform 5">
              <a:extLst>
                <a:ext uri="{FF2B5EF4-FFF2-40B4-BE49-F238E27FC236}">
                  <a16:creationId xmlns:a16="http://schemas.microsoft.com/office/drawing/2014/main" id="{893D4739-55F8-4E73-8F98-AF42D54BD4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9312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A1AA190F-FB42-4BED-8AA1-A5A01B43C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9322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3" name="Content Placeholder 2">
            <a:extLst>
              <a:ext uri="{FF2B5EF4-FFF2-40B4-BE49-F238E27FC236}">
                <a16:creationId xmlns:a16="http://schemas.microsoft.com/office/drawing/2014/main" id="{B3B08B9E-9ABA-46D5-BBC3-3085FF0737E8}"/>
              </a:ext>
            </a:extLst>
          </p:cNvPr>
          <p:cNvSpPr>
            <a:spLocks noGrp="1"/>
          </p:cNvSpPr>
          <p:nvPr>
            <p:ph idx="1"/>
          </p:nvPr>
        </p:nvSpPr>
        <p:spPr>
          <a:xfrm>
            <a:off x="6292467" y="1854601"/>
            <a:ext cx="5663402" cy="4589670"/>
          </a:xfrm>
        </p:spPr>
        <p:txBody>
          <a:bodyPr vert="horz" lIns="91440" tIns="45720" rIns="91440" bIns="45720" rtlCol="0" anchor="ctr">
            <a:normAutofit/>
          </a:bodyPr>
          <a:lstStyle/>
          <a:p>
            <a:pPr marL="0" indent="0" algn="ctr">
              <a:buNone/>
            </a:pPr>
            <a:r>
              <a:rPr lang="en-GB" b="1">
                <a:ea typeface="+mn-lt"/>
                <a:cs typeface="+mn-lt"/>
              </a:rPr>
              <a:t>Cerebral Palsy is the name for a group of lifelong conditions that affect movement and co-ordination. It's caused by a problem with the brain that develops before, during or soon after birth.</a:t>
            </a:r>
            <a:endParaRPr lang="en-US"/>
          </a:p>
          <a:p>
            <a:pPr marL="0" indent="0">
              <a:buNone/>
            </a:pPr>
            <a:endParaRPr lang="en-GB" b="1">
              <a:solidFill>
                <a:srgbClr val="000000"/>
              </a:solidFill>
              <a:cs typeface="Calibri" panose="020F0502020204030204"/>
            </a:endParaRPr>
          </a:p>
        </p:txBody>
      </p:sp>
      <p:sp>
        <p:nvSpPr>
          <p:cNvPr id="4" name="TextBox 3">
            <a:extLst>
              <a:ext uri="{FF2B5EF4-FFF2-40B4-BE49-F238E27FC236}">
                <a16:creationId xmlns:a16="http://schemas.microsoft.com/office/drawing/2014/main" id="{4893C7A6-0E6D-4341-B7EC-01EA32D5DB09}"/>
              </a:ext>
            </a:extLst>
          </p:cNvPr>
          <p:cNvSpPr txBox="1"/>
          <p:nvPr/>
        </p:nvSpPr>
        <p:spPr>
          <a:xfrm>
            <a:off x="9123872" y="5198853"/>
            <a:ext cx="208184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accent1"/>
                </a:solidFill>
              </a:rPr>
              <a:t>(NHS Choices, 2019)</a:t>
            </a:r>
            <a:endParaRPr lang="en-GB">
              <a:solidFill>
                <a:schemeClr val="accent1"/>
              </a:solidFill>
              <a:ea typeface="+mn-lt"/>
              <a:cs typeface="+mn-lt"/>
            </a:endParaRPr>
          </a:p>
        </p:txBody>
      </p:sp>
    </p:spTree>
    <p:extLst>
      <p:ext uri="{BB962C8B-B14F-4D97-AF65-F5344CB8AC3E}">
        <p14:creationId xmlns:p14="http://schemas.microsoft.com/office/powerpoint/2010/main" val="757855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3"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31BBA09A-48AC-4A54-9C46-8405DE26B78F}"/>
              </a:ext>
            </a:extLst>
          </p:cNvPr>
          <p:cNvSpPr>
            <a:spLocks noGrp="1"/>
          </p:cNvSpPr>
          <p:nvPr>
            <p:ph type="title"/>
          </p:nvPr>
        </p:nvSpPr>
        <p:spPr>
          <a:xfrm>
            <a:off x="767290" y="1166932"/>
            <a:ext cx="3582073" cy="4279709"/>
          </a:xfrm>
        </p:spPr>
        <p:txBody>
          <a:bodyPr anchor="ctr">
            <a:normAutofit/>
          </a:bodyPr>
          <a:lstStyle/>
          <a:p>
            <a:r>
              <a:rPr lang="en-GB" sz="4800">
                <a:solidFill>
                  <a:schemeClr val="bg1"/>
                </a:solidFill>
                <a:cs typeface="Calibri Light"/>
              </a:rPr>
              <a:t>Epilepsy</a:t>
            </a:r>
            <a:r>
              <a:rPr lang="en-GB" sz="4800">
                <a:solidFill>
                  <a:schemeClr val="bg1"/>
                </a:solidFill>
                <a:latin typeface="+mn-lt"/>
                <a:cs typeface="Calibri Light"/>
              </a:rPr>
              <a:t> </a:t>
            </a:r>
            <a:endParaRPr lang="en-GB" sz="4800">
              <a:solidFill>
                <a:schemeClr val="bg1"/>
              </a:solidFill>
              <a:latin typeface="+mn-lt"/>
            </a:endParaRPr>
          </a:p>
        </p:txBody>
      </p:sp>
      <p:sp>
        <p:nvSpPr>
          <p:cNvPr id="3" name="Content Placeholder 2">
            <a:extLst>
              <a:ext uri="{FF2B5EF4-FFF2-40B4-BE49-F238E27FC236}">
                <a16:creationId xmlns:a16="http://schemas.microsoft.com/office/drawing/2014/main" id="{66E0B764-E0F6-4B6A-ABAC-5FB061369AF7}"/>
              </a:ext>
            </a:extLst>
          </p:cNvPr>
          <p:cNvSpPr>
            <a:spLocks noGrp="1"/>
          </p:cNvSpPr>
          <p:nvPr>
            <p:ph idx="1"/>
          </p:nvPr>
        </p:nvSpPr>
        <p:spPr>
          <a:xfrm>
            <a:off x="5369120" y="1543682"/>
            <a:ext cx="6148308" cy="4322840"/>
          </a:xfrm>
        </p:spPr>
        <p:txBody>
          <a:bodyPr vert="horz" lIns="91440" tIns="45720" rIns="91440" bIns="45720" rtlCol="0" anchor="ctr">
            <a:noAutofit/>
          </a:bodyPr>
          <a:lstStyle/>
          <a:p>
            <a:r>
              <a:rPr lang="en-GB">
                <a:ea typeface="+mn-lt"/>
                <a:cs typeface="+mn-lt"/>
              </a:rPr>
              <a:t>Epilepsy is a common condition that affects the brain and causes frequent seizures</a:t>
            </a:r>
            <a:r>
              <a:rPr lang="en-GB" b="1">
                <a:ea typeface="+mn-lt"/>
                <a:cs typeface="+mn-lt"/>
              </a:rPr>
              <a:t>.</a:t>
            </a:r>
            <a:endParaRPr lang="en-GB">
              <a:cs typeface="Calibri" panose="020F0502020204030204"/>
            </a:endParaRPr>
          </a:p>
          <a:p>
            <a:endParaRPr lang="en-GB">
              <a:ea typeface="+mn-lt"/>
              <a:cs typeface="+mn-lt"/>
            </a:endParaRPr>
          </a:p>
          <a:p>
            <a:r>
              <a:rPr lang="en-GB">
                <a:ea typeface="+mn-lt"/>
                <a:cs typeface="+mn-lt"/>
              </a:rPr>
              <a:t>Epilepsy can start at any age, but usually starts either in childhood or in people over 60.</a:t>
            </a:r>
            <a:endParaRPr lang="en-GB">
              <a:cs typeface="Calibri"/>
            </a:endParaRPr>
          </a:p>
          <a:p>
            <a:endParaRPr lang="en-GB">
              <a:ea typeface="+mn-lt"/>
              <a:cs typeface="+mn-lt"/>
            </a:endParaRPr>
          </a:p>
          <a:p>
            <a:r>
              <a:rPr lang="en-GB">
                <a:ea typeface="+mn-lt"/>
                <a:cs typeface="+mn-lt"/>
              </a:rPr>
              <a:t>It's often lifelong but can sometimes get slowly better, over time.</a:t>
            </a:r>
            <a:r>
              <a:rPr lang="en-GB" sz="1400">
                <a:ea typeface="+mn-lt"/>
                <a:cs typeface="+mn-lt"/>
              </a:rPr>
              <a:t> (NHS Choices, 2020).</a:t>
            </a:r>
            <a:endParaRPr lang="en-GB" sz="1400">
              <a:cs typeface="Calibri"/>
            </a:endParaRPr>
          </a:p>
          <a:p>
            <a:endParaRPr lang="en-GB">
              <a:cs typeface="Calibri"/>
            </a:endParaRPr>
          </a:p>
        </p:txBody>
      </p:sp>
    </p:spTree>
    <p:extLst>
      <p:ext uri="{BB962C8B-B14F-4D97-AF65-F5344CB8AC3E}">
        <p14:creationId xmlns:p14="http://schemas.microsoft.com/office/powerpoint/2010/main" val="19510200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8" name="Rectangle 77">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Shape 79">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89BFBA2-DE35-4E4F-BA25-06ED53DC38EE}"/>
              </a:ext>
            </a:extLst>
          </p:cNvPr>
          <p:cNvSpPr>
            <a:spLocks noGrp="1"/>
          </p:cNvSpPr>
          <p:nvPr>
            <p:ph type="title"/>
          </p:nvPr>
        </p:nvSpPr>
        <p:spPr>
          <a:xfrm>
            <a:off x="965199" y="851517"/>
            <a:ext cx="5130795" cy="1461778"/>
          </a:xfrm>
        </p:spPr>
        <p:txBody>
          <a:bodyPr>
            <a:normAutofit/>
          </a:bodyPr>
          <a:lstStyle/>
          <a:p>
            <a:r>
              <a:rPr lang="en-GB" sz="4000" b="1"/>
              <a:t>Disable children’s effect on career's</a:t>
            </a:r>
            <a:endParaRPr lang="en-GB" sz="4000" b="1">
              <a:cs typeface="Calibri Light"/>
            </a:endParaRPr>
          </a:p>
        </p:txBody>
      </p:sp>
      <p:sp>
        <p:nvSpPr>
          <p:cNvPr id="265" name="Content Placeholder 264">
            <a:extLst>
              <a:ext uri="{FF2B5EF4-FFF2-40B4-BE49-F238E27FC236}">
                <a16:creationId xmlns:a16="http://schemas.microsoft.com/office/drawing/2014/main" id="{BA0A6EBC-7E49-4FE0-9FAD-ABC2A25BB680}"/>
              </a:ext>
            </a:extLst>
          </p:cNvPr>
          <p:cNvSpPr>
            <a:spLocks noGrp="1"/>
          </p:cNvSpPr>
          <p:nvPr>
            <p:ph idx="1"/>
          </p:nvPr>
        </p:nvSpPr>
        <p:spPr>
          <a:xfrm>
            <a:off x="965200" y="2470248"/>
            <a:ext cx="4048344" cy="3536236"/>
          </a:xfrm>
        </p:spPr>
        <p:txBody>
          <a:bodyPr vert="horz" lIns="91440" tIns="45720" rIns="91440" bIns="45720" rtlCol="0" anchor="t">
            <a:normAutofit/>
          </a:bodyPr>
          <a:lstStyle/>
          <a:p>
            <a:pPr>
              <a:spcBef>
                <a:spcPts val="0"/>
              </a:spcBef>
            </a:pPr>
            <a:r>
              <a:rPr lang="en-GB">
                <a:ea typeface="+mn-lt"/>
                <a:cs typeface="+mn-lt"/>
              </a:rPr>
              <a:t>lack  of parent  support and   high   levels   of   parental   distress, will   affect   the   child's   well-being</a:t>
            </a:r>
            <a:endParaRPr lang="en-US">
              <a:ea typeface="+mn-lt"/>
              <a:cs typeface="+mn-lt"/>
            </a:endParaRPr>
          </a:p>
          <a:p>
            <a:pPr>
              <a:spcBef>
                <a:spcPts val="0"/>
              </a:spcBef>
            </a:pPr>
            <a:endParaRPr lang="en-GB">
              <a:ea typeface="+mn-lt"/>
              <a:cs typeface="+mn-lt"/>
            </a:endParaRPr>
          </a:p>
          <a:p>
            <a:endParaRPr lang="en-GB">
              <a:cs typeface="Calibri"/>
            </a:endParaRPr>
          </a:p>
        </p:txBody>
      </p:sp>
      <p:sp>
        <p:nvSpPr>
          <p:cNvPr id="3" name="TextBox 2">
            <a:extLst>
              <a:ext uri="{FF2B5EF4-FFF2-40B4-BE49-F238E27FC236}">
                <a16:creationId xmlns:a16="http://schemas.microsoft.com/office/drawing/2014/main" id="{C71B4819-20DF-4BA0-A904-E1E1E00D83AA}"/>
              </a:ext>
            </a:extLst>
          </p:cNvPr>
          <p:cNvSpPr txBox="1"/>
          <p:nvPr/>
        </p:nvSpPr>
        <p:spPr>
          <a:xfrm>
            <a:off x="7941734" y="2474686"/>
            <a:ext cx="2743200"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GB" sz="2200">
                <a:solidFill>
                  <a:schemeClr val="bg1"/>
                </a:solidFill>
              </a:rPr>
              <a:t>Reciprocal models of socialization regard parenting behaviours and child characteristics as recurrent       (Gross, Shaw and Moilanen, 2008)</a:t>
            </a:r>
            <a:r>
              <a:rPr lang="en-US" sz="2200">
                <a:solidFill>
                  <a:schemeClr val="bg1"/>
                </a:solidFill>
              </a:rPr>
              <a:t>​</a:t>
            </a:r>
            <a:endParaRPr lang="en-US" sz="2200">
              <a:solidFill>
                <a:schemeClr val="bg1"/>
              </a:solidFill>
              <a:cs typeface="Calibri"/>
            </a:endParaRPr>
          </a:p>
        </p:txBody>
      </p:sp>
    </p:spTree>
    <p:extLst>
      <p:ext uri="{BB962C8B-B14F-4D97-AF65-F5344CB8AC3E}">
        <p14:creationId xmlns:p14="http://schemas.microsoft.com/office/powerpoint/2010/main" val="3183283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5" name="Rectangle 134">
            <a:extLst>
              <a:ext uri="{FF2B5EF4-FFF2-40B4-BE49-F238E27FC236}">
                <a16:creationId xmlns:a16="http://schemas.microsoft.com/office/drawing/2014/main" id="{C4E4288A-DFC8-40A2-90E5-70E851A933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4AD1FC-16C4-4052-A935-E4CD3EE4BD30}"/>
              </a:ext>
            </a:extLst>
          </p:cNvPr>
          <p:cNvSpPr>
            <a:spLocks noGrp="1"/>
          </p:cNvSpPr>
          <p:nvPr>
            <p:ph type="title"/>
          </p:nvPr>
        </p:nvSpPr>
        <p:spPr>
          <a:xfrm>
            <a:off x="965199" y="447741"/>
            <a:ext cx="4278623" cy="1645919"/>
          </a:xfrm>
        </p:spPr>
        <p:txBody>
          <a:bodyPr>
            <a:normAutofit/>
          </a:bodyPr>
          <a:lstStyle/>
          <a:p>
            <a:r>
              <a:rPr lang="en-GB" sz="4000">
                <a:cs typeface="Calibri Light"/>
              </a:rPr>
              <a:t>What is</a:t>
            </a:r>
            <a:br>
              <a:rPr lang="en-GB" sz="4000">
                <a:cs typeface="Calibri Light"/>
              </a:rPr>
            </a:br>
            <a:r>
              <a:rPr lang="en-GB" sz="4000">
                <a:cs typeface="Calibri Light"/>
              </a:rPr>
              <a:t>Well-Being?</a:t>
            </a:r>
          </a:p>
        </p:txBody>
      </p:sp>
      <p:sp>
        <p:nvSpPr>
          <p:cNvPr id="137" name="Freeform: Shape 136">
            <a:extLst>
              <a:ext uri="{FF2B5EF4-FFF2-40B4-BE49-F238E27FC236}">
                <a16:creationId xmlns:a16="http://schemas.microsoft.com/office/drawing/2014/main" id="{9AD93FD3-7DF2-4DC8-BD55-8B2EB5F63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53579"/>
            <a:ext cx="8109718" cy="4604421"/>
          </a:xfrm>
          <a:custGeom>
            <a:avLst/>
            <a:gdLst>
              <a:gd name="connsiteX0" fmla="*/ 7381313 w 8109718"/>
              <a:gd name="connsiteY0" fmla="*/ 1839459 h 4604421"/>
              <a:gd name="connsiteX1" fmla="*/ 7381313 w 8109718"/>
              <a:gd name="connsiteY1" fmla="*/ 1853646 h 4604421"/>
              <a:gd name="connsiteX2" fmla="*/ 7379359 w 8109718"/>
              <a:gd name="connsiteY2" fmla="*/ 1846552 h 4604421"/>
              <a:gd name="connsiteX3" fmla="*/ 1321854 w 8109718"/>
              <a:gd name="connsiteY3" fmla="*/ 0 h 4604421"/>
              <a:gd name="connsiteX4" fmla="*/ 5365317 w 8109718"/>
              <a:gd name="connsiteY4" fmla="*/ 0 h 4604421"/>
              <a:gd name="connsiteX5" fmla="*/ 5985373 w 8109718"/>
              <a:gd name="connsiteY5" fmla="*/ 365439 h 4604421"/>
              <a:gd name="connsiteX6" fmla="*/ 8011470 w 8109718"/>
              <a:gd name="connsiteY6" fmla="*/ 3854515 h 4604421"/>
              <a:gd name="connsiteX7" fmla="*/ 8011470 w 8109718"/>
              <a:gd name="connsiteY7" fmla="*/ 4567993 h 4604421"/>
              <a:gd name="connsiteX8" fmla="*/ 7998115 w 8109718"/>
              <a:gd name="connsiteY8" fmla="*/ 4590992 h 4604421"/>
              <a:gd name="connsiteX9" fmla="*/ 7990317 w 8109718"/>
              <a:gd name="connsiteY9" fmla="*/ 4604421 h 4604421"/>
              <a:gd name="connsiteX10" fmla="*/ 0 w 8109718"/>
              <a:gd name="connsiteY10" fmla="*/ 4604421 h 4604421"/>
              <a:gd name="connsiteX11" fmla="*/ 0 w 8109718"/>
              <a:gd name="connsiteY11" fmla="*/ 1564110 h 4604421"/>
              <a:gd name="connsiteX12" fmla="*/ 27177 w 8109718"/>
              <a:gd name="connsiteY12" fmla="*/ 1517107 h 4604421"/>
              <a:gd name="connsiteX13" fmla="*/ 693065 w 8109718"/>
              <a:gd name="connsiteY13" fmla="*/ 365439 h 4604421"/>
              <a:gd name="connsiteX14" fmla="*/ 1321854 w 8109718"/>
              <a:gd name="connsiteY14" fmla="*/ 0 h 4604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109718" h="4604421">
                <a:moveTo>
                  <a:pt x="7381313" y="1839459"/>
                </a:moveTo>
                <a:lnTo>
                  <a:pt x="7381313" y="1853646"/>
                </a:lnTo>
                <a:lnTo>
                  <a:pt x="7379359" y="1846552"/>
                </a:lnTo>
                <a:close/>
                <a:moveTo>
                  <a:pt x="1321854" y="0"/>
                </a:moveTo>
                <a:cubicBezTo>
                  <a:pt x="1321854" y="0"/>
                  <a:pt x="1321854" y="0"/>
                  <a:pt x="5365317" y="0"/>
                </a:cubicBezTo>
                <a:cubicBezTo>
                  <a:pt x="5618580" y="0"/>
                  <a:pt x="5863108" y="139215"/>
                  <a:pt x="5985373" y="365439"/>
                </a:cubicBezTo>
                <a:cubicBezTo>
                  <a:pt x="5985373" y="365439"/>
                  <a:pt x="5985373" y="365439"/>
                  <a:pt x="8011470" y="3854515"/>
                </a:cubicBezTo>
                <a:cubicBezTo>
                  <a:pt x="8142468" y="4072039"/>
                  <a:pt x="8142468" y="4350470"/>
                  <a:pt x="8011470" y="4567993"/>
                </a:cubicBezTo>
                <a:cubicBezTo>
                  <a:pt x="8011470" y="4567993"/>
                  <a:pt x="8011470" y="4567993"/>
                  <a:pt x="7998115" y="4590992"/>
                </a:cubicBezTo>
                <a:lnTo>
                  <a:pt x="7990317" y="4604421"/>
                </a:lnTo>
                <a:lnTo>
                  <a:pt x="0" y="4604421"/>
                </a:lnTo>
                <a:lnTo>
                  <a:pt x="0" y="1564110"/>
                </a:lnTo>
                <a:lnTo>
                  <a:pt x="27177" y="1517107"/>
                </a:lnTo>
                <a:cubicBezTo>
                  <a:pt x="220245" y="1183191"/>
                  <a:pt x="440895" y="801574"/>
                  <a:pt x="693065" y="365439"/>
                </a:cubicBezTo>
                <a:cubicBezTo>
                  <a:pt x="824063" y="139215"/>
                  <a:pt x="1059859" y="0"/>
                  <a:pt x="1321854"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9" name="Freeform 5">
            <a:extLst>
              <a:ext uri="{FF2B5EF4-FFF2-40B4-BE49-F238E27FC236}">
                <a16:creationId xmlns:a16="http://schemas.microsoft.com/office/drawing/2014/main" id="{956571CF-1434-4180-A385-D4AC63B62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276856" y="1827416"/>
            <a:ext cx="4418320" cy="3877280"/>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41" name="Freeform: Shape 140">
            <a:extLst>
              <a:ext uri="{FF2B5EF4-FFF2-40B4-BE49-F238E27FC236}">
                <a16:creationId xmlns:a16="http://schemas.microsoft.com/office/drawing/2014/main" id="{19D0EF7D-8D7F-4A18-A68B-92E2D44873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52343" y="825104"/>
            <a:ext cx="2926988" cy="2594434"/>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solidFill>
            <a:schemeClr val="tx1">
              <a:lumMod val="85000"/>
              <a:lumOff val="15000"/>
              <a:alpha val="50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43" name="Group 142">
            <a:extLst>
              <a:ext uri="{FF2B5EF4-FFF2-40B4-BE49-F238E27FC236}">
                <a16:creationId xmlns:a16="http://schemas.microsoft.com/office/drawing/2014/main" id="{C770F868-28FE-4B38-8FC7-E9C841B837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07830" y="567451"/>
            <a:ext cx="1128382" cy="847206"/>
            <a:chOff x="5307830" y="325570"/>
            <a:chExt cx="1128382" cy="847206"/>
          </a:xfrm>
        </p:grpSpPr>
        <p:sp>
          <p:nvSpPr>
            <p:cNvPr id="144" name="Freeform 5">
              <a:extLst>
                <a:ext uri="{FF2B5EF4-FFF2-40B4-BE49-F238E27FC236}">
                  <a16:creationId xmlns:a16="http://schemas.microsoft.com/office/drawing/2014/main" id="{3E5BF88F-B1F5-4A09-887A-B5CA246CAC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45" name="Freeform 5">
              <a:extLst>
                <a:ext uri="{FF2B5EF4-FFF2-40B4-BE49-F238E27FC236}">
                  <a16:creationId xmlns:a16="http://schemas.microsoft.com/office/drawing/2014/main" id="{D8984A5C-991A-40D3-A4C9-7E0DCA2A7A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3" name="Content Placeholder 2">
            <a:extLst>
              <a:ext uri="{FF2B5EF4-FFF2-40B4-BE49-F238E27FC236}">
                <a16:creationId xmlns:a16="http://schemas.microsoft.com/office/drawing/2014/main" id="{59978292-3135-4F6E-A7D3-B1918DD6D006}"/>
              </a:ext>
            </a:extLst>
          </p:cNvPr>
          <p:cNvSpPr>
            <a:spLocks noGrp="1"/>
          </p:cNvSpPr>
          <p:nvPr>
            <p:ph idx="1"/>
          </p:nvPr>
        </p:nvSpPr>
        <p:spPr>
          <a:xfrm>
            <a:off x="562633" y="2869805"/>
            <a:ext cx="4741917" cy="3093546"/>
          </a:xfrm>
        </p:spPr>
        <p:txBody>
          <a:bodyPr vert="horz" lIns="91440" tIns="45720" rIns="91440" bIns="45720" rtlCol="0" anchor="t">
            <a:noAutofit/>
          </a:bodyPr>
          <a:lstStyle/>
          <a:p>
            <a:pPr marL="0" indent="0">
              <a:lnSpc>
                <a:spcPct val="100000"/>
              </a:lnSpc>
              <a:buNone/>
            </a:pPr>
            <a:endParaRPr lang="en-GB" sz="2200">
              <a:solidFill>
                <a:schemeClr val="bg1"/>
              </a:solidFill>
              <a:ea typeface="+mn-lt"/>
              <a:cs typeface="+mn-lt"/>
            </a:endParaRPr>
          </a:p>
          <a:p>
            <a:pPr>
              <a:lnSpc>
                <a:spcPct val="100000"/>
              </a:lnSpc>
            </a:pPr>
            <a:r>
              <a:rPr lang="en-GB" sz="2200">
                <a:solidFill>
                  <a:schemeClr val="bg1"/>
                </a:solidFill>
                <a:latin typeface="Arial"/>
                <a:ea typeface="+mn-lt"/>
                <a:cs typeface="+mn-lt"/>
              </a:rPr>
              <a:t>Feeling happy or content</a:t>
            </a:r>
            <a:endParaRPr lang="en-GB" sz="2200">
              <a:solidFill>
                <a:schemeClr val="bg1"/>
              </a:solidFill>
              <a:latin typeface="Arial"/>
              <a:cs typeface="Calibri"/>
            </a:endParaRPr>
          </a:p>
          <a:p>
            <a:pPr>
              <a:lnSpc>
                <a:spcPct val="100000"/>
              </a:lnSpc>
            </a:pPr>
            <a:r>
              <a:rPr lang="en-GB" sz="2200">
                <a:solidFill>
                  <a:schemeClr val="bg1"/>
                </a:solidFill>
                <a:latin typeface="Arial"/>
                <a:ea typeface="+mn-lt"/>
                <a:cs typeface="+mn-lt"/>
              </a:rPr>
              <a:t>Robust Health</a:t>
            </a:r>
          </a:p>
          <a:p>
            <a:pPr>
              <a:lnSpc>
                <a:spcPct val="100000"/>
              </a:lnSpc>
            </a:pPr>
            <a:r>
              <a:rPr lang="en-GB" sz="2200">
                <a:solidFill>
                  <a:schemeClr val="bg1"/>
                </a:solidFill>
                <a:latin typeface="Arial"/>
                <a:ea typeface="+mn-lt"/>
                <a:cs typeface="+mn-lt"/>
              </a:rPr>
              <a:t>Working productively and fruitfully</a:t>
            </a:r>
          </a:p>
          <a:p>
            <a:pPr>
              <a:lnSpc>
                <a:spcPct val="100000"/>
              </a:lnSpc>
            </a:pPr>
            <a:r>
              <a:rPr lang="en-GB" sz="2200">
                <a:solidFill>
                  <a:schemeClr val="bg1"/>
                </a:solidFill>
                <a:latin typeface="Arial"/>
                <a:ea typeface="+mn-lt"/>
                <a:cs typeface="+mn-lt"/>
              </a:rPr>
              <a:t>Excitement</a:t>
            </a:r>
          </a:p>
          <a:p>
            <a:pPr marL="0" indent="0">
              <a:lnSpc>
                <a:spcPct val="100000"/>
              </a:lnSpc>
              <a:buNone/>
            </a:pPr>
            <a:endParaRPr lang="en-GB" sz="2200">
              <a:solidFill>
                <a:schemeClr val="bg1"/>
              </a:solidFill>
              <a:latin typeface="Calibri" panose="020F0502020204030204"/>
              <a:cs typeface="Calibri" panose="020F0502020204030204"/>
            </a:endParaRPr>
          </a:p>
          <a:p>
            <a:pPr>
              <a:lnSpc>
                <a:spcPct val="100000"/>
              </a:lnSpc>
            </a:pPr>
            <a:endParaRPr lang="en-GB" sz="2200">
              <a:solidFill>
                <a:schemeClr val="bg1"/>
              </a:solidFill>
              <a:ea typeface="+mn-lt"/>
              <a:cs typeface="+mn-lt"/>
            </a:endParaRPr>
          </a:p>
          <a:p>
            <a:pPr marL="0" indent="0">
              <a:lnSpc>
                <a:spcPct val="100000"/>
              </a:lnSpc>
              <a:buNone/>
            </a:pPr>
            <a:endParaRPr lang="en-GB" sz="2200">
              <a:solidFill>
                <a:schemeClr val="bg1"/>
              </a:solidFill>
              <a:ea typeface="+mn-lt"/>
              <a:cs typeface="+mn-lt"/>
            </a:endParaRPr>
          </a:p>
          <a:p>
            <a:pPr marL="0" indent="0">
              <a:lnSpc>
                <a:spcPct val="100000"/>
              </a:lnSpc>
              <a:buNone/>
            </a:pPr>
            <a:endParaRPr lang="en-GB" sz="2200">
              <a:solidFill>
                <a:schemeClr val="bg1"/>
              </a:solidFill>
              <a:ea typeface="+mn-lt"/>
              <a:cs typeface="+mn-lt"/>
            </a:endParaRPr>
          </a:p>
          <a:p>
            <a:pPr marL="0" indent="0">
              <a:lnSpc>
                <a:spcPct val="100000"/>
              </a:lnSpc>
              <a:buNone/>
            </a:pPr>
            <a:endParaRPr lang="en-GB" sz="2200">
              <a:solidFill>
                <a:schemeClr val="bg1"/>
              </a:solidFill>
              <a:ea typeface="+mn-lt"/>
              <a:cs typeface="+mn-lt"/>
            </a:endParaRPr>
          </a:p>
        </p:txBody>
      </p:sp>
      <p:sp>
        <p:nvSpPr>
          <p:cNvPr id="4" name="TextBox 3">
            <a:extLst>
              <a:ext uri="{FF2B5EF4-FFF2-40B4-BE49-F238E27FC236}">
                <a16:creationId xmlns:a16="http://schemas.microsoft.com/office/drawing/2014/main" id="{ECD5DB71-8E25-4854-9122-DFD37F300EF1}"/>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US">
              <a:cs typeface="Calibri"/>
            </a:endParaRPr>
          </a:p>
        </p:txBody>
      </p:sp>
      <p:sp>
        <p:nvSpPr>
          <p:cNvPr id="17" name="TextBox 16">
            <a:extLst>
              <a:ext uri="{FF2B5EF4-FFF2-40B4-BE49-F238E27FC236}">
                <a16:creationId xmlns:a16="http://schemas.microsoft.com/office/drawing/2014/main" id="{8DC61196-A13D-489F-8ECC-E4C2B83D1C4A}"/>
              </a:ext>
            </a:extLst>
          </p:cNvPr>
          <p:cNvSpPr txBox="1"/>
          <p:nvPr/>
        </p:nvSpPr>
        <p:spPr>
          <a:xfrm>
            <a:off x="8117457" y="2884098"/>
            <a:ext cx="3519577"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600">
                <a:latin typeface="Arial"/>
                <a:cs typeface="Segoe UI"/>
              </a:rPr>
              <a:t>Closely related to happiness,</a:t>
            </a:r>
            <a:endParaRPr lang="en-US"/>
          </a:p>
          <a:p>
            <a:r>
              <a:rPr lang="en-GB" sz="2600">
                <a:latin typeface="Arial"/>
                <a:cs typeface="Segoe UI"/>
              </a:rPr>
              <a:t>Positive mental health, and Quality of Life</a:t>
            </a:r>
            <a:endParaRPr lang="en-GB"/>
          </a:p>
          <a:p>
            <a:endParaRPr lang="en-GB" sz="2600">
              <a:latin typeface="Arial"/>
              <a:cs typeface="Segoe UI"/>
            </a:endParaRPr>
          </a:p>
          <a:p>
            <a:r>
              <a:rPr lang="en-GB" sz="1400">
                <a:latin typeface="Arial"/>
                <a:cs typeface="Segoe UI"/>
              </a:rPr>
              <a:t>Rigby, </a:t>
            </a:r>
            <a:r>
              <a:rPr lang="en-GB" sz="1400" err="1">
                <a:latin typeface="Arial"/>
                <a:cs typeface="Segoe UI"/>
              </a:rPr>
              <a:t>Hagell</a:t>
            </a:r>
            <a:r>
              <a:rPr lang="en-GB" sz="1400">
                <a:latin typeface="Arial"/>
                <a:cs typeface="Segoe UI"/>
              </a:rPr>
              <a:t> and Starbuck, (2018)​</a:t>
            </a:r>
          </a:p>
        </p:txBody>
      </p:sp>
    </p:spTree>
    <p:extLst>
      <p:ext uri="{BB962C8B-B14F-4D97-AF65-F5344CB8AC3E}">
        <p14:creationId xmlns:p14="http://schemas.microsoft.com/office/powerpoint/2010/main" val="541647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9">
            <a:extLst>
              <a:ext uri="{FF2B5EF4-FFF2-40B4-BE49-F238E27FC236}">
                <a16:creationId xmlns:a16="http://schemas.microsoft.com/office/drawing/2014/main" id="{2C3846A5-A498-4C9E-B4DC-13532657D71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5506" y="643467"/>
            <a:ext cx="1128382" cy="847206"/>
            <a:chOff x="8183879" y="1000124"/>
            <a:chExt cx="1562267" cy="1172973"/>
          </a:xfrm>
        </p:grpSpPr>
        <p:sp>
          <p:nvSpPr>
            <p:cNvPr id="11" name="Freeform 5">
              <a:extLst>
                <a:ext uri="{FF2B5EF4-FFF2-40B4-BE49-F238E27FC236}">
                  <a16:creationId xmlns:a16="http://schemas.microsoft.com/office/drawing/2014/main" id="{8A845FC1-FE68-40DE-B785-AA0F3DBD6F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83879"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8" name="Freeform 5">
              <a:extLst>
                <a:ext uri="{FF2B5EF4-FFF2-40B4-BE49-F238E27FC236}">
                  <a16:creationId xmlns:a16="http://schemas.microsoft.com/office/drawing/2014/main" id="{C26048ED-7A92-4694-A168-2C6C5C0D63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83979"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14" name="Freeform: Shape 13">
            <a:extLst>
              <a:ext uri="{FF2B5EF4-FFF2-40B4-BE49-F238E27FC236}">
                <a16:creationId xmlns:a16="http://schemas.microsoft.com/office/drawing/2014/main" id="{662A3FAA-D056-4098-8115-EA61EAF06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7645" y="839534"/>
            <a:ext cx="6781601" cy="5652388"/>
          </a:xfrm>
          <a:custGeom>
            <a:avLst/>
            <a:gdLst>
              <a:gd name="connsiteX0" fmla="*/ 2768595 w 4574113"/>
              <a:gd name="connsiteY0" fmla="*/ 2476119 h 3812472"/>
              <a:gd name="connsiteX1" fmla="*/ 3374676 w 4574113"/>
              <a:gd name="connsiteY1" fmla="*/ 2476119 h 3812472"/>
              <a:gd name="connsiteX2" fmla="*/ 3403209 w 4574113"/>
              <a:gd name="connsiteY2" fmla="*/ 2479909 h 3812472"/>
              <a:gd name="connsiteX3" fmla="*/ 3422833 w 4574113"/>
              <a:gd name="connsiteY3" fmla="*/ 2488137 h 3812472"/>
              <a:gd name="connsiteX4" fmla="*/ 3410840 w 4574113"/>
              <a:gd name="connsiteY4" fmla="*/ 2508879 h 3812472"/>
              <a:gd name="connsiteX5" fmla="*/ 2985934 w 4574113"/>
              <a:gd name="connsiteY5" fmla="*/ 3243764 h 3812472"/>
              <a:gd name="connsiteX6" fmla="*/ 2732784 w 4574113"/>
              <a:gd name="connsiteY6" fmla="*/ 3390890 h 3812472"/>
              <a:gd name="connsiteX7" fmla="*/ 2529297 w 4574113"/>
              <a:gd name="connsiteY7" fmla="*/ 3390890 h 3812472"/>
              <a:gd name="connsiteX8" fmla="*/ 2505559 w 4574113"/>
              <a:gd name="connsiteY8" fmla="*/ 3390890 h 3812472"/>
              <a:gd name="connsiteX9" fmla="*/ 2482907 w 4574113"/>
              <a:gd name="connsiteY9" fmla="*/ 3351884 h 3812472"/>
              <a:gd name="connsiteX10" fmla="*/ 2371959 w 4574113"/>
              <a:gd name="connsiteY10" fmla="*/ 3160822 h 3812472"/>
              <a:gd name="connsiteX11" fmla="*/ 2371959 w 4574113"/>
              <a:gd name="connsiteY11" fmla="*/ 3053878 h 3812472"/>
              <a:gd name="connsiteX12" fmla="*/ 2675654 w 4574113"/>
              <a:gd name="connsiteY12" fmla="*/ 2530895 h 3812472"/>
              <a:gd name="connsiteX13" fmla="*/ 2768595 w 4574113"/>
              <a:gd name="connsiteY13" fmla="*/ 2476119 h 3812472"/>
              <a:gd name="connsiteX14" fmla="*/ 3909778 w 4574113"/>
              <a:gd name="connsiteY14" fmla="*/ 676847 h 3812472"/>
              <a:gd name="connsiteX15" fmla="*/ 4305516 w 4574113"/>
              <a:gd name="connsiteY15" fmla="*/ 676847 h 3812472"/>
              <a:gd name="connsiteX16" fmla="*/ 4367056 w 4574113"/>
              <a:gd name="connsiteY16" fmla="*/ 712612 h 3812472"/>
              <a:gd name="connsiteX17" fmla="*/ 4564498 w 4574113"/>
              <a:gd name="connsiteY17" fmla="*/ 1054092 h 3812472"/>
              <a:gd name="connsiteX18" fmla="*/ 4564498 w 4574113"/>
              <a:gd name="connsiteY18" fmla="*/ 1123921 h 3812472"/>
              <a:gd name="connsiteX19" fmla="*/ 4367056 w 4574113"/>
              <a:gd name="connsiteY19" fmla="*/ 1465401 h 3812472"/>
              <a:gd name="connsiteX20" fmla="*/ 4305516 w 4574113"/>
              <a:gd name="connsiteY20" fmla="*/ 1501167 h 3812472"/>
              <a:gd name="connsiteX21" fmla="*/ 3909778 w 4574113"/>
              <a:gd name="connsiteY21" fmla="*/ 1501167 h 3812472"/>
              <a:gd name="connsiteX22" fmla="*/ 3849091 w 4574113"/>
              <a:gd name="connsiteY22" fmla="*/ 1465401 h 3812472"/>
              <a:gd name="connsiteX23" fmla="*/ 3650795 w 4574113"/>
              <a:gd name="connsiteY23" fmla="*/ 1123921 h 3812472"/>
              <a:gd name="connsiteX24" fmla="*/ 3650795 w 4574113"/>
              <a:gd name="connsiteY24" fmla="*/ 1054092 h 3812472"/>
              <a:gd name="connsiteX25" fmla="*/ 3849091 w 4574113"/>
              <a:gd name="connsiteY25" fmla="*/ 712612 h 3812472"/>
              <a:gd name="connsiteX26" fmla="*/ 3909778 w 4574113"/>
              <a:gd name="connsiteY26" fmla="*/ 676847 h 3812472"/>
              <a:gd name="connsiteX27" fmla="*/ 1104892 w 4574113"/>
              <a:gd name="connsiteY27" fmla="*/ 0 h 3812472"/>
              <a:gd name="connsiteX28" fmla="*/ 2732784 w 4574113"/>
              <a:gd name="connsiteY28" fmla="*/ 0 h 3812472"/>
              <a:gd name="connsiteX29" fmla="*/ 2985934 w 4574113"/>
              <a:gd name="connsiteY29" fmla="*/ 147125 h 3812472"/>
              <a:gd name="connsiteX30" fmla="*/ 3798122 w 4574113"/>
              <a:gd name="connsiteY30" fmla="*/ 1551823 h 3812472"/>
              <a:gd name="connsiteX31" fmla="*/ 3798122 w 4574113"/>
              <a:gd name="connsiteY31" fmla="*/ 1839068 h 3812472"/>
              <a:gd name="connsiteX32" fmla="*/ 3496551 w 4574113"/>
              <a:gd name="connsiteY32" fmla="*/ 2360642 h 3812472"/>
              <a:gd name="connsiteX33" fmla="*/ 3471135 w 4574113"/>
              <a:gd name="connsiteY33" fmla="*/ 2404597 h 3812472"/>
              <a:gd name="connsiteX34" fmla="*/ 3472029 w 4574113"/>
              <a:gd name="connsiteY34" fmla="*/ 2404972 h 3812472"/>
              <a:gd name="connsiteX35" fmla="*/ 3516881 w 4574113"/>
              <a:gd name="connsiteY35" fmla="*/ 2450209 h 3812472"/>
              <a:gd name="connsiteX36" fmla="*/ 3857970 w 4574113"/>
              <a:gd name="connsiteY36" fmla="*/ 3040131 h 3812472"/>
              <a:gd name="connsiteX37" fmla="*/ 3857970 w 4574113"/>
              <a:gd name="connsiteY37" fmla="*/ 3160764 h 3812472"/>
              <a:gd name="connsiteX38" fmla="*/ 3516881 w 4574113"/>
              <a:gd name="connsiteY38" fmla="*/ 3750684 h 3812472"/>
              <a:gd name="connsiteX39" fmla="*/ 3410567 w 4574113"/>
              <a:gd name="connsiteY39" fmla="*/ 3812472 h 3812472"/>
              <a:gd name="connsiteX40" fmla="*/ 2726911 w 4574113"/>
              <a:gd name="connsiteY40" fmla="*/ 3812472 h 3812472"/>
              <a:gd name="connsiteX41" fmla="*/ 2622074 w 4574113"/>
              <a:gd name="connsiteY41" fmla="*/ 3750684 h 3812472"/>
              <a:gd name="connsiteX42" fmla="*/ 2438330 w 4574113"/>
              <a:gd name="connsiteY42" fmla="*/ 3434265 h 3812472"/>
              <a:gd name="connsiteX43" fmla="*/ 2417573 w 4574113"/>
              <a:gd name="connsiteY43" fmla="*/ 3398519 h 3812472"/>
              <a:gd name="connsiteX44" fmla="*/ 2433905 w 4574113"/>
              <a:gd name="connsiteY44" fmla="*/ 3398519 h 3812472"/>
              <a:gd name="connsiteX45" fmla="*/ 2511101 w 4574113"/>
              <a:gd name="connsiteY45" fmla="*/ 3398519 h 3812472"/>
              <a:gd name="connsiteX46" fmla="*/ 2544636 w 4574113"/>
              <a:gd name="connsiteY46" fmla="*/ 3456269 h 3812472"/>
              <a:gd name="connsiteX47" fmla="*/ 2672757 w 4574113"/>
              <a:gd name="connsiteY47" fmla="*/ 3676902 h 3812472"/>
              <a:gd name="connsiteX48" fmla="*/ 2765699 w 4574113"/>
              <a:gd name="connsiteY48" fmla="*/ 3731679 h 3812472"/>
              <a:gd name="connsiteX49" fmla="*/ 3371780 w 4574113"/>
              <a:gd name="connsiteY49" fmla="*/ 3731679 h 3812472"/>
              <a:gd name="connsiteX50" fmla="*/ 3466029 w 4574113"/>
              <a:gd name="connsiteY50" fmla="*/ 3676902 h 3812472"/>
              <a:gd name="connsiteX51" fmla="*/ 3768415 w 4574113"/>
              <a:gd name="connsiteY51" fmla="*/ 3153920 h 3812472"/>
              <a:gd name="connsiteX52" fmla="*/ 3768415 w 4574113"/>
              <a:gd name="connsiteY52" fmla="*/ 3046975 h 3812472"/>
              <a:gd name="connsiteX53" fmla="*/ 3466029 w 4574113"/>
              <a:gd name="connsiteY53" fmla="*/ 2523992 h 3812472"/>
              <a:gd name="connsiteX54" fmla="*/ 3426268 w 4574113"/>
              <a:gd name="connsiteY54" fmla="*/ 2483888 h 3812472"/>
              <a:gd name="connsiteX55" fmla="*/ 3421667 w 4574113"/>
              <a:gd name="connsiteY55" fmla="*/ 2481960 h 3812472"/>
              <a:gd name="connsiteX56" fmla="*/ 3446331 w 4574113"/>
              <a:gd name="connsiteY56" fmla="*/ 2439303 h 3812472"/>
              <a:gd name="connsiteX57" fmla="*/ 3464674 w 4574113"/>
              <a:gd name="connsiteY57" fmla="*/ 2407578 h 3812472"/>
              <a:gd name="connsiteX58" fmla="*/ 3445649 w 4574113"/>
              <a:gd name="connsiteY58" fmla="*/ 2399601 h 3812472"/>
              <a:gd name="connsiteX59" fmla="*/ 3413464 w 4574113"/>
              <a:gd name="connsiteY59" fmla="*/ 2395325 h 3812472"/>
              <a:gd name="connsiteX60" fmla="*/ 2729808 w 4574113"/>
              <a:gd name="connsiteY60" fmla="*/ 2395325 h 3812472"/>
              <a:gd name="connsiteX61" fmla="*/ 2624971 w 4574113"/>
              <a:gd name="connsiteY61" fmla="*/ 2457112 h 3812472"/>
              <a:gd name="connsiteX62" fmla="*/ 2282405 w 4574113"/>
              <a:gd name="connsiteY62" fmla="*/ 3047034 h 3812472"/>
              <a:gd name="connsiteX63" fmla="*/ 2282405 w 4574113"/>
              <a:gd name="connsiteY63" fmla="*/ 3167666 h 3812472"/>
              <a:gd name="connsiteX64" fmla="*/ 2395478 w 4574113"/>
              <a:gd name="connsiteY64" fmla="*/ 3362386 h 3812472"/>
              <a:gd name="connsiteX65" fmla="*/ 2412031 w 4574113"/>
              <a:gd name="connsiteY65" fmla="*/ 3390890 h 3812472"/>
              <a:gd name="connsiteX66" fmla="*/ 2335350 w 4574113"/>
              <a:gd name="connsiteY66" fmla="*/ 3390890 h 3812472"/>
              <a:gd name="connsiteX67" fmla="*/ 1104892 w 4574113"/>
              <a:gd name="connsiteY67" fmla="*/ 3390890 h 3812472"/>
              <a:gd name="connsiteX68" fmla="*/ 855258 w 4574113"/>
              <a:gd name="connsiteY68" fmla="*/ 3243764 h 3812472"/>
              <a:gd name="connsiteX69" fmla="*/ 39555 w 4574113"/>
              <a:gd name="connsiteY69" fmla="*/ 1839068 h 3812472"/>
              <a:gd name="connsiteX70" fmla="*/ 39555 w 4574113"/>
              <a:gd name="connsiteY70" fmla="*/ 1551823 h 3812472"/>
              <a:gd name="connsiteX71" fmla="*/ 855258 w 4574113"/>
              <a:gd name="connsiteY71" fmla="*/ 147125 h 3812472"/>
              <a:gd name="connsiteX72" fmla="*/ 1104892 w 4574113"/>
              <a:gd name="connsiteY72" fmla="*/ 0 h 3812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4574113" h="3812472">
                <a:moveTo>
                  <a:pt x="2768595" y="2476119"/>
                </a:moveTo>
                <a:cubicBezTo>
                  <a:pt x="2768595" y="2476119"/>
                  <a:pt x="2768595" y="2476119"/>
                  <a:pt x="3374676" y="2476119"/>
                </a:cubicBezTo>
                <a:cubicBezTo>
                  <a:pt x="3384493" y="2476119"/>
                  <a:pt x="3394066" y="2477423"/>
                  <a:pt x="3403209" y="2479909"/>
                </a:cubicBezTo>
                <a:lnTo>
                  <a:pt x="3422833" y="2488137"/>
                </a:lnTo>
                <a:lnTo>
                  <a:pt x="3410840" y="2508879"/>
                </a:lnTo>
                <a:cubicBezTo>
                  <a:pt x="3302401" y="2696426"/>
                  <a:pt x="3163600" y="2936487"/>
                  <a:pt x="2985934" y="3243764"/>
                </a:cubicBezTo>
                <a:cubicBezTo>
                  <a:pt x="2933195" y="3334842"/>
                  <a:pt x="2838263" y="3390890"/>
                  <a:pt x="2732784" y="3390890"/>
                </a:cubicBezTo>
                <a:cubicBezTo>
                  <a:pt x="2732784" y="3390890"/>
                  <a:pt x="2732784" y="3390890"/>
                  <a:pt x="2529297" y="3390890"/>
                </a:cubicBezTo>
                <a:lnTo>
                  <a:pt x="2505559" y="3390890"/>
                </a:lnTo>
                <a:lnTo>
                  <a:pt x="2482907" y="3351884"/>
                </a:lnTo>
                <a:cubicBezTo>
                  <a:pt x="2451367" y="3297569"/>
                  <a:pt x="2414666" y="3234367"/>
                  <a:pt x="2371959" y="3160822"/>
                </a:cubicBezTo>
                <a:cubicBezTo>
                  <a:pt x="2352324" y="3128217"/>
                  <a:pt x="2352324" y="3086483"/>
                  <a:pt x="2371959" y="3053878"/>
                </a:cubicBezTo>
                <a:cubicBezTo>
                  <a:pt x="2371959" y="3053878"/>
                  <a:pt x="2371959" y="3053878"/>
                  <a:pt x="2675654" y="2530895"/>
                </a:cubicBezTo>
                <a:cubicBezTo>
                  <a:pt x="2693981" y="2496986"/>
                  <a:pt x="2730633" y="2476119"/>
                  <a:pt x="2768595" y="2476119"/>
                </a:cubicBezTo>
                <a:close/>
                <a:moveTo>
                  <a:pt x="3909778" y="676847"/>
                </a:moveTo>
                <a:cubicBezTo>
                  <a:pt x="3909778" y="676847"/>
                  <a:pt x="3909778" y="676847"/>
                  <a:pt x="4305516" y="676847"/>
                </a:cubicBezTo>
                <a:cubicBezTo>
                  <a:pt x="4331158" y="676847"/>
                  <a:pt x="4354235" y="690472"/>
                  <a:pt x="4367056" y="712612"/>
                </a:cubicBezTo>
                <a:cubicBezTo>
                  <a:pt x="4367056" y="712612"/>
                  <a:pt x="4367056" y="712612"/>
                  <a:pt x="4564498" y="1054092"/>
                </a:cubicBezTo>
                <a:cubicBezTo>
                  <a:pt x="4577319" y="1075382"/>
                  <a:pt x="4577319" y="1102632"/>
                  <a:pt x="4564498" y="1123921"/>
                </a:cubicBezTo>
                <a:cubicBezTo>
                  <a:pt x="4564498" y="1123921"/>
                  <a:pt x="4564498" y="1123921"/>
                  <a:pt x="4367056" y="1465401"/>
                </a:cubicBezTo>
                <a:cubicBezTo>
                  <a:pt x="4354235" y="1487542"/>
                  <a:pt x="4331158" y="1501167"/>
                  <a:pt x="4305516" y="1501167"/>
                </a:cubicBezTo>
                <a:cubicBezTo>
                  <a:pt x="4305516" y="1501167"/>
                  <a:pt x="4305516" y="1501167"/>
                  <a:pt x="3909778" y="1501167"/>
                </a:cubicBezTo>
                <a:cubicBezTo>
                  <a:pt x="3884990" y="1501167"/>
                  <a:pt x="3861058" y="1487542"/>
                  <a:pt x="3849091" y="1465401"/>
                </a:cubicBezTo>
                <a:cubicBezTo>
                  <a:pt x="3849091" y="1465401"/>
                  <a:pt x="3849091" y="1465401"/>
                  <a:pt x="3650795" y="1123921"/>
                </a:cubicBezTo>
                <a:cubicBezTo>
                  <a:pt x="3637974" y="1102632"/>
                  <a:pt x="3637974" y="1075382"/>
                  <a:pt x="3650795" y="1054092"/>
                </a:cubicBezTo>
                <a:cubicBezTo>
                  <a:pt x="3650795" y="1054092"/>
                  <a:pt x="3650795" y="1054092"/>
                  <a:pt x="3849091" y="712612"/>
                </a:cubicBezTo>
                <a:cubicBezTo>
                  <a:pt x="3861058" y="690472"/>
                  <a:pt x="3884990" y="676847"/>
                  <a:pt x="3909778" y="676847"/>
                </a:cubicBezTo>
                <a:close/>
                <a:moveTo>
                  <a:pt x="1104892" y="0"/>
                </a:moveTo>
                <a:cubicBezTo>
                  <a:pt x="1104892" y="0"/>
                  <a:pt x="1104892" y="0"/>
                  <a:pt x="2732784" y="0"/>
                </a:cubicBezTo>
                <a:cubicBezTo>
                  <a:pt x="2838263" y="0"/>
                  <a:pt x="2933195" y="56047"/>
                  <a:pt x="2985934" y="147125"/>
                </a:cubicBezTo>
                <a:cubicBezTo>
                  <a:pt x="2985934" y="147125"/>
                  <a:pt x="2985934" y="147125"/>
                  <a:pt x="3798122" y="1551823"/>
                </a:cubicBezTo>
                <a:cubicBezTo>
                  <a:pt x="3850862" y="1639397"/>
                  <a:pt x="3850862" y="1751493"/>
                  <a:pt x="3798122" y="1839068"/>
                </a:cubicBezTo>
                <a:cubicBezTo>
                  <a:pt x="3798122" y="1839068"/>
                  <a:pt x="3798122" y="1839068"/>
                  <a:pt x="3496551" y="2360642"/>
                </a:cubicBezTo>
                <a:lnTo>
                  <a:pt x="3471135" y="2404597"/>
                </a:lnTo>
                <a:lnTo>
                  <a:pt x="3472029" y="2404972"/>
                </a:lnTo>
                <a:cubicBezTo>
                  <a:pt x="3490302" y="2415638"/>
                  <a:pt x="3505806" y="2431084"/>
                  <a:pt x="3516881" y="2450209"/>
                </a:cubicBezTo>
                <a:cubicBezTo>
                  <a:pt x="3516881" y="2450209"/>
                  <a:pt x="3516881" y="2450209"/>
                  <a:pt x="3857970" y="3040131"/>
                </a:cubicBezTo>
                <a:cubicBezTo>
                  <a:pt x="3880120" y="3076909"/>
                  <a:pt x="3880120" y="3123985"/>
                  <a:pt x="3857970" y="3160764"/>
                </a:cubicBezTo>
                <a:cubicBezTo>
                  <a:pt x="3857970" y="3160764"/>
                  <a:pt x="3857970" y="3160764"/>
                  <a:pt x="3516881" y="3750684"/>
                </a:cubicBezTo>
                <a:cubicBezTo>
                  <a:pt x="3494732" y="3788933"/>
                  <a:pt x="3454864" y="3812472"/>
                  <a:pt x="3410567" y="3812472"/>
                </a:cubicBezTo>
                <a:cubicBezTo>
                  <a:pt x="3410567" y="3812472"/>
                  <a:pt x="3410567" y="3812472"/>
                  <a:pt x="2726911" y="3812472"/>
                </a:cubicBezTo>
                <a:cubicBezTo>
                  <a:pt x="2684090" y="3812472"/>
                  <a:pt x="2642747" y="3788933"/>
                  <a:pt x="2622074" y="3750684"/>
                </a:cubicBezTo>
                <a:cubicBezTo>
                  <a:pt x="2622074" y="3750684"/>
                  <a:pt x="2622074" y="3750684"/>
                  <a:pt x="2438330" y="3434265"/>
                </a:cubicBezTo>
                <a:lnTo>
                  <a:pt x="2417573" y="3398519"/>
                </a:lnTo>
                <a:lnTo>
                  <a:pt x="2433905" y="3398519"/>
                </a:lnTo>
                <a:lnTo>
                  <a:pt x="2511101" y="3398519"/>
                </a:lnTo>
                <a:lnTo>
                  <a:pt x="2544636" y="3456269"/>
                </a:lnTo>
                <a:cubicBezTo>
                  <a:pt x="2672757" y="3676902"/>
                  <a:pt x="2672757" y="3676902"/>
                  <a:pt x="2672757" y="3676902"/>
                </a:cubicBezTo>
                <a:cubicBezTo>
                  <a:pt x="2691084" y="3710811"/>
                  <a:pt x="2727737" y="3731679"/>
                  <a:pt x="2765699" y="3731679"/>
                </a:cubicBezTo>
                <a:cubicBezTo>
                  <a:pt x="3371780" y="3731679"/>
                  <a:pt x="3371780" y="3731679"/>
                  <a:pt x="3371780" y="3731679"/>
                </a:cubicBezTo>
                <a:cubicBezTo>
                  <a:pt x="3411050" y="3731679"/>
                  <a:pt x="3446394" y="3710811"/>
                  <a:pt x="3466029" y="3676902"/>
                </a:cubicBezTo>
                <a:cubicBezTo>
                  <a:pt x="3768415" y="3153920"/>
                  <a:pt x="3768415" y="3153920"/>
                  <a:pt x="3768415" y="3153920"/>
                </a:cubicBezTo>
                <a:cubicBezTo>
                  <a:pt x="3788051" y="3121314"/>
                  <a:pt x="3788051" y="3079580"/>
                  <a:pt x="3768415" y="3046975"/>
                </a:cubicBezTo>
                <a:cubicBezTo>
                  <a:pt x="3466029" y="2523992"/>
                  <a:pt x="3466029" y="2523992"/>
                  <a:pt x="3466029" y="2523992"/>
                </a:cubicBezTo>
                <a:cubicBezTo>
                  <a:pt x="3456211" y="2507037"/>
                  <a:pt x="3442467" y="2493343"/>
                  <a:pt x="3426268" y="2483888"/>
                </a:cubicBezTo>
                <a:lnTo>
                  <a:pt x="3421667" y="2481960"/>
                </a:lnTo>
                <a:lnTo>
                  <a:pt x="3446331" y="2439303"/>
                </a:lnTo>
                <a:lnTo>
                  <a:pt x="3464674" y="2407578"/>
                </a:lnTo>
                <a:lnTo>
                  <a:pt x="3445649" y="2399601"/>
                </a:lnTo>
                <a:cubicBezTo>
                  <a:pt x="3435335" y="2396796"/>
                  <a:pt x="3424538" y="2395325"/>
                  <a:pt x="3413464" y="2395325"/>
                </a:cubicBezTo>
                <a:cubicBezTo>
                  <a:pt x="2729808" y="2395325"/>
                  <a:pt x="2729808" y="2395325"/>
                  <a:pt x="2729808" y="2395325"/>
                </a:cubicBezTo>
                <a:cubicBezTo>
                  <a:pt x="2686987" y="2395325"/>
                  <a:pt x="2645644" y="2418863"/>
                  <a:pt x="2624971" y="2457112"/>
                </a:cubicBezTo>
                <a:cubicBezTo>
                  <a:pt x="2282405" y="3047034"/>
                  <a:pt x="2282405" y="3047034"/>
                  <a:pt x="2282405" y="3047034"/>
                </a:cubicBezTo>
                <a:cubicBezTo>
                  <a:pt x="2260256" y="3083811"/>
                  <a:pt x="2260256" y="3130887"/>
                  <a:pt x="2282405" y="3167666"/>
                </a:cubicBezTo>
                <a:cubicBezTo>
                  <a:pt x="2325225" y="3241406"/>
                  <a:pt x="2362693" y="3305929"/>
                  <a:pt x="2395478" y="3362386"/>
                </a:cubicBezTo>
                <a:lnTo>
                  <a:pt x="2412031" y="3390890"/>
                </a:lnTo>
                <a:lnTo>
                  <a:pt x="2335350" y="3390890"/>
                </a:lnTo>
                <a:cubicBezTo>
                  <a:pt x="2096889" y="3390890"/>
                  <a:pt x="1715352" y="3390890"/>
                  <a:pt x="1104892" y="3390890"/>
                </a:cubicBezTo>
                <a:cubicBezTo>
                  <a:pt x="1002929" y="3390890"/>
                  <a:pt x="904482" y="3334842"/>
                  <a:pt x="855258" y="3243764"/>
                </a:cubicBezTo>
                <a:cubicBezTo>
                  <a:pt x="855258" y="3243764"/>
                  <a:pt x="855258" y="3243764"/>
                  <a:pt x="39555" y="1839068"/>
                </a:cubicBezTo>
                <a:cubicBezTo>
                  <a:pt x="-13185" y="1751493"/>
                  <a:pt x="-13185" y="1639397"/>
                  <a:pt x="39555" y="1551823"/>
                </a:cubicBezTo>
                <a:cubicBezTo>
                  <a:pt x="39555" y="1551823"/>
                  <a:pt x="39555" y="1551823"/>
                  <a:pt x="855258" y="147125"/>
                </a:cubicBezTo>
                <a:cubicBezTo>
                  <a:pt x="904482" y="56047"/>
                  <a:pt x="1002929" y="0"/>
                  <a:pt x="1104892"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FF43151A-9121-4DB1-ABBA-717205DE7EE0}"/>
              </a:ext>
            </a:extLst>
          </p:cNvPr>
          <p:cNvSpPr>
            <a:spLocks noGrp="1"/>
          </p:cNvSpPr>
          <p:nvPr>
            <p:ph idx="1"/>
          </p:nvPr>
        </p:nvSpPr>
        <p:spPr>
          <a:xfrm>
            <a:off x="5760720" y="643467"/>
            <a:ext cx="4387785" cy="5274333"/>
          </a:xfrm>
        </p:spPr>
        <p:txBody>
          <a:bodyPr vert="horz" lIns="91440" tIns="45720" rIns="91440" bIns="45720" rtlCol="0" anchor="ctr">
            <a:normAutofit/>
          </a:bodyPr>
          <a:lstStyle/>
          <a:p>
            <a:pPr marL="0" indent="0" algn="ctr">
              <a:buNone/>
            </a:pPr>
            <a:r>
              <a:rPr lang="en-GB" sz="4800">
                <a:solidFill>
                  <a:schemeClr val="bg1"/>
                </a:solidFill>
                <a:ea typeface="+mn-lt"/>
                <a:cs typeface="+mn-lt"/>
              </a:rPr>
              <a:t>Perception of Well-Being</a:t>
            </a:r>
          </a:p>
          <a:p>
            <a:pPr algn="ctr"/>
            <a:endParaRPr lang="en-GB" sz="4800">
              <a:solidFill>
                <a:schemeClr val="bg1"/>
              </a:solidFill>
              <a:cs typeface="Calibri" panose="020F0502020204030204"/>
            </a:endParaRPr>
          </a:p>
        </p:txBody>
      </p:sp>
      <p:sp>
        <p:nvSpPr>
          <p:cNvPr id="8" name="TextBox 7">
            <a:extLst>
              <a:ext uri="{FF2B5EF4-FFF2-40B4-BE49-F238E27FC236}">
                <a16:creationId xmlns:a16="http://schemas.microsoft.com/office/drawing/2014/main" id="{D72F2510-4789-4544-BBC3-45B31032C549}"/>
              </a:ext>
            </a:extLst>
          </p:cNvPr>
          <p:cNvSpPr txBox="1"/>
          <p:nvPr/>
        </p:nvSpPr>
        <p:spPr>
          <a:xfrm>
            <a:off x="5295900" y="37719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Click to add text</a:t>
            </a:r>
          </a:p>
        </p:txBody>
      </p:sp>
      <p:sp>
        <p:nvSpPr>
          <p:cNvPr id="9" name="TextBox 8">
            <a:extLst>
              <a:ext uri="{FF2B5EF4-FFF2-40B4-BE49-F238E27FC236}">
                <a16:creationId xmlns:a16="http://schemas.microsoft.com/office/drawing/2014/main" id="{CA5EABCC-5AF5-44FE-BFD2-DFC6CCE71C04}"/>
              </a:ext>
            </a:extLst>
          </p:cNvPr>
          <p:cNvSpPr txBox="1"/>
          <p:nvPr/>
        </p:nvSpPr>
        <p:spPr>
          <a:xfrm flipH="1">
            <a:off x="461334" y="2606436"/>
            <a:ext cx="6271402"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800">
                <a:latin typeface="Arial"/>
                <a:cs typeface="Calibri Light"/>
              </a:rPr>
              <a:t>Feeling Loved</a:t>
            </a:r>
          </a:p>
          <a:p>
            <a:pPr marL="285750" indent="-285750">
              <a:buFont typeface="Arial"/>
              <a:buChar char="•"/>
            </a:pPr>
            <a:endParaRPr lang="en-US" sz="2800">
              <a:latin typeface="Arial"/>
              <a:cs typeface="Calibri Light" panose="020F0302020204030204" pitchFamily="34" charset="0"/>
            </a:endParaRPr>
          </a:p>
          <a:p>
            <a:pPr marL="285750" indent="-285750">
              <a:buFont typeface="Arial"/>
              <a:buChar char="•"/>
            </a:pPr>
            <a:r>
              <a:rPr lang="en-US" sz="2800">
                <a:latin typeface="Arial"/>
                <a:cs typeface="Calibri Light"/>
              </a:rPr>
              <a:t>Feeling Safe</a:t>
            </a:r>
          </a:p>
          <a:p>
            <a:pPr marL="285750" indent="-285750">
              <a:buFont typeface="Arial"/>
              <a:buChar char="•"/>
            </a:pPr>
            <a:endParaRPr lang="en-US" sz="2800">
              <a:latin typeface="Arial"/>
              <a:cs typeface="Calibri Light" panose="020F0302020204030204" pitchFamily="34" charset="0"/>
            </a:endParaRPr>
          </a:p>
          <a:p>
            <a:pPr marL="285750" indent="-285750">
              <a:buFont typeface="Arial"/>
              <a:buChar char="•"/>
            </a:pPr>
            <a:r>
              <a:rPr lang="en-US" sz="2800">
                <a:latin typeface="Arial"/>
                <a:cs typeface="Calibri Light"/>
              </a:rPr>
              <a:t>Free Expression</a:t>
            </a:r>
          </a:p>
          <a:p>
            <a:pPr marL="285750" indent="-285750">
              <a:buFont typeface="Arial"/>
              <a:buChar char="•"/>
            </a:pPr>
            <a:endParaRPr lang="en-US" sz="2800">
              <a:latin typeface="Arial"/>
              <a:cs typeface="Calibri Light" panose="020F0302020204030204" pitchFamily="34" charset="0"/>
            </a:endParaRPr>
          </a:p>
          <a:p>
            <a:pPr marL="285750" indent="-285750">
              <a:buFont typeface="Arial"/>
              <a:buChar char="•"/>
            </a:pPr>
            <a:r>
              <a:rPr lang="en-US" sz="2800">
                <a:latin typeface="Arial"/>
                <a:cs typeface="Calibri Light"/>
              </a:rPr>
              <a:t>The Environment</a:t>
            </a:r>
          </a:p>
          <a:p>
            <a:pPr marL="285750" indent="-285750">
              <a:buFont typeface="Arial"/>
              <a:buChar char="•"/>
            </a:pPr>
            <a:endParaRPr lang="en-US" sz="2800">
              <a:latin typeface="Arial"/>
              <a:cs typeface="Calibri Light" panose="020F0302020204030204" pitchFamily="34" charset="0"/>
            </a:endParaRPr>
          </a:p>
          <a:p>
            <a:pPr marL="285750" indent="-285750">
              <a:buFont typeface="Arial"/>
              <a:buChar char="•"/>
            </a:pPr>
            <a:r>
              <a:rPr lang="en-US" sz="2800">
                <a:latin typeface="Arial"/>
                <a:cs typeface="Calibri Light"/>
              </a:rPr>
              <a:t>Living in Peace</a:t>
            </a:r>
          </a:p>
          <a:p>
            <a:pPr marL="285750" indent="-285750">
              <a:buFont typeface="Arial"/>
              <a:buChar char="•"/>
            </a:pPr>
            <a:endParaRPr lang="en-US" sz="2800">
              <a:latin typeface="Arial"/>
              <a:cs typeface="Calibri Light"/>
            </a:endParaRPr>
          </a:p>
        </p:txBody>
      </p:sp>
    </p:spTree>
    <p:extLst>
      <p:ext uri="{BB962C8B-B14F-4D97-AF65-F5344CB8AC3E}">
        <p14:creationId xmlns:p14="http://schemas.microsoft.com/office/powerpoint/2010/main" val="258822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24"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5"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5B9A3752-3C7F-45FC-8531-68F1BC481BFC}"/>
              </a:ext>
            </a:extLst>
          </p:cNvPr>
          <p:cNvSpPr>
            <a:spLocks noGrp="1"/>
          </p:cNvSpPr>
          <p:nvPr>
            <p:ph type="title"/>
          </p:nvPr>
        </p:nvSpPr>
        <p:spPr>
          <a:xfrm>
            <a:off x="138338" y="1166932"/>
            <a:ext cx="4416644" cy="4279709"/>
          </a:xfrm>
        </p:spPr>
        <p:txBody>
          <a:bodyPr anchor="ctr">
            <a:normAutofit/>
          </a:bodyPr>
          <a:lstStyle/>
          <a:p>
            <a:r>
              <a:rPr lang="en-GB" sz="4800">
                <a:solidFill>
                  <a:schemeClr val="bg1"/>
                </a:solidFill>
                <a:cs typeface="Calibri Light"/>
              </a:rPr>
              <a:t>4 main Domains of Children &amp; Young people's wellbeing</a:t>
            </a:r>
            <a:endParaRPr lang="en-GB" sz="4800">
              <a:solidFill>
                <a:schemeClr val="bg1"/>
              </a:solidFill>
              <a:cs typeface="Calibri"/>
            </a:endParaRPr>
          </a:p>
        </p:txBody>
      </p:sp>
      <p:sp>
        <p:nvSpPr>
          <p:cNvPr id="5" name="Content Placeholder 4">
            <a:extLst>
              <a:ext uri="{FF2B5EF4-FFF2-40B4-BE49-F238E27FC236}">
                <a16:creationId xmlns:a16="http://schemas.microsoft.com/office/drawing/2014/main" id="{D1F5E914-72D7-4562-9AE0-C726ABE427BA}"/>
              </a:ext>
            </a:extLst>
          </p:cNvPr>
          <p:cNvSpPr>
            <a:spLocks noGrp="1"/>
          </p:cNvSpPr>
          <p:nvPr>
            <p:ph idx="1"/>
          </p:nvPr>
        </p:nvSpPr>
        <p:spPr>
          <a:xfrm>
            <a:off x="5481110" y="512897"/>
            <a:ext cx="5943600" cy="5832205"/>
          </a:xfrm>
        </p:spPr>
        <p:txBody>
          <a:bodyPr vert="horz" lIns="91440" tIns="45720" rIns="91440" bIns="45720" rtlCol="0" anchor="ctr">
            <a:noAutofit/>
          </a:bodyPr>
          <a:lstStyle/>
          <a:p>
            <a:pPr marL="0" indent="0" algn="ctr">
              <a:buNone/>
            </a:pPr>
            <a:endParaRPr lang="en-US">
              <a:ea typeface="+mn-lt"/>
              <a:cs typeface="+mn-lt"/>
            </a:endParaRPr>
          </a:p>
          <a:p>
            <a:pPr marL="0" indent="0" algn="ctr">
              <a:buNone/>
            </a:pPr>
            <a:r>
              <a:rPr lang="en-US" sz="3200">
                <a:latin typeface="Arial"/>
                <a:ea typeface="+mn-lt"/>
                <a:cs typeface="+mn-lt"/>
              </a:rPr>
              <a:t>• Physical wellbeing </a:t>
            </a:r>
            <a:endParaRPr lang="en-US" sz="3200">
              <a:latin typeface="Arial"/>
              <a:cs typeface="Calibri"/>
            </a:endParaRPr>
          </a:p>
          <a:p>
            <a:pPr marL="0" indent="0" algn="ctr">
              <a:buNone/>
            </a:pPr>
            <a:endParaRPr lang="en-US" sz="3200">
              <a:latin typeface="Arial"/>
              <a:ea typeface="+mn-lt"/>
              <a:cs typeface="+mn-lt"/>
            </a:endParaRPr>
          </a:p>
          <a:p>
            <a:pPr marL="0" indent="0" algn="ctr">
              <a:buNone/>
            </a:pPr>
            <a:r>
              <a:rPr lang="en-US" sz="3200">
                <a:latin typeface="Arial"/>
                <a:ea typeface="+mn-lt"/>
                <a:cs typeface="+mn-lt"/>
              </a:rPr>
              <a:t>• Psychological wellbeing - </a:t>
            </a:r>
          </a:p>
          <a:p>
            <a:pPr marL="0" indent="0" algn="ctr">
              <a:buNone/>
            </a:pPr>
            <a:endParaRPr lang="en-US" sz="3200">
              <a:latin typeface="Arial"/>
              <a:ea typeface="+mn-lt"/>
              <a:cs typeface="+mn-lt"/>
            </a:endParaRPr>
          </a:p>
          <a:p>
            <a:pPr marL="0" indent="0" algn="ctr">
              <a:buNone/>
            </a:pPr>
            <a:r>
              <a:rPr lang="en-US" sz="3200">
                <a:latin typeface="Arial"/>
                <a:ea typeface="+mn-lt"/>
                <a:cs typeface="+mn-lt"/>
              </a:rPr>
              <a:t>• Social wellbeing </a:t>
            </a:r>
            <a:endParaRPr lang="en-US">
              <a:cs typeface="Calibri"/>
            </a:endParaRPr>
          </a:p>
          <a:p>
            <a:pPr marL="0" indent="0" algn="ctr">
              <a:buNone/>
            </a:pPr>
            <a:endParaRPr lang="en-US" sz="3200">
              <a:latin typeface="Arial"/>
              <a:ea typeface="+mn-lt"/>
              <a:cs typeface="+mn-lt"/>
            </a:endParaRPr>
          </a:p>
          <a:p>
            <a:pPr marL="0" indent="0" algn="ctr">
              <a:buNone/>
            </a:pPr>
            <a:r>
              <a:rPr lang="en-US" sz="3200">
                <a:latin typeface="Arial"/>
                <a:ea typeface="+mn-lt"/>
                <a:cs typeface="+mn-lt"/>
              </a:rPr>
              <a:t>• Cognitive/educational well-being</a:t>
            </a:r>
            <a:endParaRPr lang="en-US" sz="3200">
              <a:latin typeface="Arial"/>
              <a:cs typeface="Calibri" panose="020F0502020204030204"/>
            </a:endParaRPr>
          </a:p>
          <a:p>
            <a:pPr algn="ctr">
              <a:lnSpc>
                <a:spcPct val="150000"/>
              </a:lnSpc>
            </a:pPr>
            <a:endParaRPr lang="en-US">
              <a:cs typeface="Calibri" panose="020F0502020204030204"/>
            </a:endParaRPr>
          </a:p>
        </p:txBody>
      </p:sp>
    </p:spTree>
    <p:extLst>
      <p:ext uri="{BB962C8B-B14F-4D97-AF65-F5344CB8AC3E}">
        <p14:creationId xmlns:p14="http://schemas.microsoft.com/office/powerpoint/2010/main" val="209086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7" end="7"/>
                                            </p:txEl>
                                          </p:spTgt>
                                        </p:tgtEl>
                                        <p:attrNameLst>
                                          <p:attrName>style.visibility</p:attrName>
                                        </p:attrNameLst>
                                      </p:cBhvr>
                                      <p:to>
                                        <p:strVal val="visible"/>
                                      </p:to>
                                    </p:set>
                                    <p:animEffect transition="in" filter="fade">
                                      <p:cBhvr>
                                        <p:cTn id="7" dur="1000"/>
                                        <p:tgtEl>
                                          <p:spTgt spid="5">
                                            <p:txEl>
                                              <p:pRg st="7" end="7"/>
                                            </p:txEl>
                                          </p:spTgt>
                                        </p:tgtEl>
                                      </p:cBhvr>
                                    </p:animEffect>
                                    <p:anim calcmode="lin" valueType="num">
                                      <p:cBhvr>
                                        <p:cTn id="8"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3" end="3"/>
                                            </p:txEl>
                                          </p:spTgt>
                                        </p:tgtEl>
                                        <p:attrNameLst>
                                          <p:attrName>style.visibility</p:attrName>
                                        </p:attrNameLst>
                                      </p:cBhvr>
                                      <p:to>
                                        <p:strVal val="visible"/>
                                      </p:to>
                                    </p:set>
                                    <p:animEffect transition="in" filter="fade">
                                      <p:cBhvr>
                                        <p:cTn id="14" dur="1000"/>
                                        <p:tgtEl>
                                          <p:spTgt spid="5">
                                            <p:txEl>
                                              <p:pRg st="3" end="3"/>
                                            </p:txEl>
                                          </p:spTgt>
                                        </p:tgtEl>
                                      </p:cBhvr>
                                    </p:animEffect>
                                    <p:anim calcmode="lin" valueType="num">
                                      <p:cBhvr>
                                        <p:cTn id="15"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Effect transition="in" filter="fade">
                                      <p:cBhvr>
                                        <p:cTn id="21" dur="1000"/>
                                        <p:tgtEl>
                                          <p:spTgt spid="5">
                                            <p:txEl>
                                              <p:pRg st="5" end="5"/>
                                            </p:txEl>
                                          </p:spTgt>
                                        </p:tgtEl>
                                      </p:cBhvr>
                                    </p:animEffect>
                                    <p:anim calcmode="lin" valueType="num">
                                      <p:cBhvr>
                                        <p:cTn id="22"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xEl>
                                              <p:pRg st="1" end="1"/>
                                            </p:txEl>
                                          </p:spTgt>
                                        </p:tgtEl>
                                        <p:attrNameLst>
                                          <p:attrName>style.visibility</p:attrName>
                                        </p:attrNameLst>
                                      </p:cBhvr>
                                      <p:to>
                                        <p:strVal val="visible"/>
                                      </p:to>
                                    </p:set>
                                    <p:animEffect transition="in" filter="fade">
                                      <p:cBhvr>
                                        <p:cTn id="28" dur="1000"/>
                                        <p:tgtEl>
                                          <p:spTgt spid="5">
                                            <p:txEl>
                                              <p:pRg st="1" end="1"/>
                                            </p:txEl>
                                          </p:spTgt>
                                        </p:tgtEl>
                                      </p:cBhvr>
                                    </p:animEffect>
                                    <p:anim calcmode="lin" valueType="num">
                                      <p:cBhvr>
                                        <p:cTn id="29"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3"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9425B87E-7BDB-4FEF-BB80-4718F559E172}"/>
              </a:ext>
            </a:extLst>
          </p:cNvPr>
          <p:cNvSpPr>
            <a:spLocks noGrp="1"/>
          </p:cNvSpPr>
          <p:nvPr>
            <p:ph type="title"/>
          </p:nvPr>
        </p:nvSpPr>
        <p:spPr>
          <a:xfrm>
            <a:off x="91150" y="1166932"/>
            <a:ext cx="4590916" cy="4279709"/>
          </a:xfrm>
        </p:spPr>
        <p:txBody>
          <a:bodyPr anchor="ctr">
            <a:normAutofit/>
          </a:bodyPr>
          <a:lstStyle/>
          <a:p>
            <a:r>
              <a:rPr lang="en-GB" sz="5400">
                <a:solidFill>
                  <a:schemeClr val="bg1"/>
                </a:solidFill>
                <a:latin typeface="Calibri"/>
                <a:ea typeface="+mj-lt"/>
                <a:cs typeface="+mj-lt"/>
              </a:rPr>
              <a:t>Social Wellbeing – being loved and connected</a:t>
            </a:r>
            <a:endParaRPr lang="en-US" sz="5400">
              <a:solidFill>
                <a:schemeClr val="bg1"/>
              </a:solidFill>
              <a:latin typeface="Calibri"/>
              <a:cs typeface="Calibri Light"/>
            </a:endParaRPr>
          </a:p>
        </p:txBody>
      </p:sp>
      <p:sp>
        <p:nvSpPr>
          <p:cNvPr id="123" name="TextBox 122">
            <a:extLst>
              <a:ext uri="{FF2B5EF4-FFF2-40B4-BE49-F238E27FC236}">
                <a16:creationId xmlns:a16="http://schemas.microsoft.com/office/drawing/2014/main" id="{15F130FB-5523-4409-BEA4-C86C79AFF6B8}"/>
              </a:ext>
            </a:extLst>
          </p:cNvPr>
          <p:cNvSpPr txBox="1"/>
          <p:nvPr/>
        </p:nvSpPr>
        <p:spPr>
          <a:xfrm>
            <a:off x="7959306" y="5457645"/>
            <a:ext cx="333267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t>
            </a:r>
            <a:r>
              <a:rPr lang="en-GB" err="1"/>
              <a:t>MindWise</a:t>
            </a:r>
            <a:r>
              <a:rPr lang="en-GB"/>
              <a:t> Innovations, 2017)</a:t>
            </a:r>
          </a:p>
        </p:txBody>
      </p:sp>
      <p:graphicFrame>
        <p:nvGraphicFramePr>
          <p:cNvPr id="125" name="Content Placeholder 2">
            <a:extLst>
              <a:ext uri="{FF2B5EF4-FFF2-40B4-BE49-F238E27FC236}">
                <a16:creationId xmlns:a16="http://schemas.microsoft.com/office/drawing/2014/main" id="{01F686E3-8630-4DD3-93B5-D2B8300E1338}"/>
              </a:ext>
            </a:extLst>
          </p:cNvPr>
          <p:cNvGraphicFramePr/>
          <p:nvPr/>
        </p:nvGraphicFramePr>
        <p:xfrm>
          <a:off x="5573864" y="1166933"/>
          <a:ext cx="5716988" cy="42797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824292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3" name="Rectangle 74">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Freeform: Shape 76">
            <a:extLst>
              <a:ext uri="{FF2B5EF4-FFF2-40B4-BE49-F238E27FC236}">
                <a16:creationId xmlns:a16="http://schemas.microsoft.com/office/drawing/2014/main" id="{3B2069EE-A08E-44F0-B3F9-3CF8CC2DC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26740" cy="6857542"/>
          </a:xfrm>
          <a:custGeom>
            <a:avLst/>
            <a:gdLst>
              <a:gd name="connsiteX0" fmla="*/ 0 w 6126740"/>
              <a:gd name="connsiteY0" fmla="*/ 0 h 6857542"/>
              <a:gd name="connsiteX1" fmla="*/ 4980067 w 6126740"/>
              <a:gd name="connsiteY1" fmla="*/ 0 h 6857542"/>
              <a:gd name="connsiteX2" fmla="*/ 4992714 w 6126740"/>
              <a:gd name="connsiteY2" fmla="*/ 31774 h 6857542"/>
              <a:gd name="connsiteX3" fmla="*/ 6047722 w 6126740"/>
              <a:gd name="connsiteY3" fmla="*/ 2682457 h 6857542"/>
              <a:gd name="connsiteX4" fmla="*/ 6047722 w 6126740"/>
              <a:gd name="connsiteY4" fmla="*/ 3752208 h 6857542"/>
              <a:gd name="connsiteX5" fmla="*/ 4890218 w 6126740"/>
              <a:gd name="connsiteY5" fmla="*/ 6660411 h 6857542"/>
              <a:gd name="connsiteX6" fmla="*/ 4811756 w 6126740"/>
              <a:gd name="connsiteY6" fmla="*/ 6857542 h 6857542"/>
              <a:gd name="connsiteX7" fmla="*/ 0 w 6126740"/>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6740" h="6857542">
                <a:moveTo>
                  <a:pt x="0" y="0"/>
                </a:moveTo>
                <a:lnTo>
                  <a:pt x="4980067" y="0"/>
                </a:lnTo>
                <a:lnTo>
                  <a:pt x="4992714" y="31774"/>
                </a:lnTo>
                <a:cubicBezTo>
                  <a:pt x="6047722" y="2682457"/>
                  <a:pt x="6047722" y="2682457"/>
                  <a:pt x="6047722" y="2682457"/>
                </a:cubicBezTo>
                <a:cubicBezTo>
                  <a:pt x="6153080" y="2988100"/>
                  <a:pt x="6153080" y="3446565"/>
                  <a:pt x="6047722" y="3752208"/>
                </a:cubicBezTo>
                <a:cubicBezTo>
                  <a:pt x="5563735" y="4968215"/>
                  <a:pt x="5185620" y="5918220"/>
                  <a:pt x="4890218" y="6660411"/>
                </a:cubicBezTo>
                <a:lnTo>
                  <a:pt x="4811756"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79B34EF-0687-4ED1-9156-E089619C75D3}"/>
              </a:ext>
            </a:extLst>
          </p:cNvPr>
          <p:cNvSpPr>
            <a:spLocks noGrp="1"/>
          </p:cNvSpPr>
          <p:nvPr>
            <p:ph type="title"/>
          </p:nvPr>
        </p:nvSpPr>
        <p:spPr>
          <a:xfrm>
            <a:off x="-5441" y="1267682"/>
            <a:ext cx="5988863" cy="4301173"/>
          </a:xfrm>
        </p:spPr>
        <p:txBody>
          <a:bodyPr anchor="ctr">
            <a:noAutofit/>
          </a:bodyPr>
          <a:lstStyle/>
          <a:p>
            <a:pPr algn="ctr"/>
            <a:r>
              <a:rPr lang="en-GB" sz="5400" b="1">
                <a:solidFill>
                  <a:schemeClr val="bg1"/>
                </a:solidFill>
                <a:latin typeface="Calibri"/>
                <a:cs typeface="Calibri"/>
              </a:rPr>
              <a:t>Policies, procedures and agreed ways of working in health and social care:</a:t>
            </a:r>
            <a:endParaRPr lang="en-US" sz="5400" b="1">
              <a:solidFill>
                <a:schemeClr val="bg1"/>
              </a:solidFill>
              <a:cs typeface="Calibri Light"/>
            </a:endParaRPr>
          </a:p>
        </p:txBody>
      </p:sp>
      <p:grpSp>
        <p:nvGrpSpPr>
          <p:cNvPr id="85" name="Group 78">
            <a:extLst>
              <a:ext uri="{FF2B5EF4-FFF2-40B4-BE49-F238E27FC236}">
                <a16:creationId xmlns:a16="http://schemas.microsoft.com/office/drawing/2014/main" id="{E12BF2FB-8A96-4B53-86A0-04755C545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3027" y="681628"/>
            <a:ext cx="1562267" cy="1172973"/>
            <a:chOff x="7493121" y="1000124"/>
            <a:chExt cx="1562267" cy="1172973"/>
          </a:xfrm>
        </p:grpSpPr>
        <p:sp>
          <p:nvSpPr>
            <p:cNvPr id="80" name="Freeform 5">
              <a:extLst>
                <a:ext uri="{FF2B5EF4-FFF2-40B4-BE49-F238E27FC236}">
                  <a16:creationId xmlns:a16="http://schemas.microsoft.com/office/drawing/2014/main" id="{893D4739-55F8-4E73-8F98-AF42D54BD4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9312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81" name="Freeform 5">
              <a:extLst>
                <a:ext uri="{FF2B5EF4-FFF2-40B4-BE49-F238E27FC236}">
                  <a16:creationId xmlns:a16="http://schemas.microsoft.com/office/drawing/2014/main" id="{A1AA190F-FB42-4BED-8AA1-A5A01B43C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9322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graphicFrame>
        <p:nvGraphicFramePr>
          <p:cNvPr id="88" name="Content Placeholder 2">
            <a:extLst>
              <a:ext uri="{FF2B5EF4-FFF2-40B4-BE49-F238E27FC236}">
                <a16:creationId xmlns:a16="http://schemas.microsoft.com/office/drawing/2014/main" id="{83F81EFB-B604-4826-90E4-210FF9E49DF7}"/>
              </a:ext>
            </a:extLst>
          </p:cNvPr>
          <p:cNvGraphicFramePr>
            <a:graphicFrameLocks noGrp="1"/>
          </p:cNvGraphicFramePr>
          <p:nvPr>
            <p:ph idx="1"/>
            <p:extLst>
              <p:ext uri="{D42A27DB-BD31-4B8C-83A1-F6EECF244321}">
                <p14:modId xmlns:p14="http://schemas.microsoft.com/office/powerpoint/2010/main" val="3442994638"/>
              </p:ext>
            </p:extLst>
          </p:nvPr>
        </p:nvGraphicFramePr>
        <p:xfrm>
          <a:off x="6514140" y="1811306"/>
          <a:ext cx="4776711" cy="47697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6275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3" name="Rectangle 74">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4" name="Freeform: Shape 76">
            <a:extLst>
              <a:ext uri="{FF2B5EF4-FFF2-40B4-BE49-F238E27FC236}">
                <a16:creationId xmlns:a16="http://schemas.microsoft.com/office/drawing/2014/main" id="{3B2069EE-A08E-44F0-B3F9-3CF8CC2DC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26740" cy="6857542"/>
          </a:xfrm>
          <a:custGeom>
            <a:avLst/>
            <a:gdLst>
              <a:gd name="connsiteX0" fmla="*/ 0 w 6126740"/>
              <a:gd name="connsiteY0" fmla="*/ 0 h 6857542"/>
              <a:gd name="connsiteX1" fmla="*/ 4980067 w 6126740"/>
              <a:gd name="connsiteY1" fmla="*/ 0 h 6857542"/>
              <a:gd name="connsiteX2" fmla="*/ 4992714 w 6126740"/>
              <a:gd name="connsiteY2" fmla="*/ 31774 h 6857542"/>
              <a:gd name="connsiteX3" fmla="*/ 6047722 w 6126740"/>
              <a:gd name="connsiteY3" fmla="*/ 2682457 h 6857542"/>
              <a:gd name="connsiteX4" fmla="*/ 6047722 w 6126740"/>
              <a:gd name="connsiteY4" fmla="*/ 3752208 h 6857542"/>
              <a:gd name="connsiteX5" fmla="*/ 4890218 w 6126740"/>
              <a:gd name="connsiteY5" fmla="*/ 6660411 h 6857542"/>
              <a:gd name="connsiteX6" fmla="*/ 4811756 w 6126740"/>
              <a:gd name="connsiteY6" fmla="*/ 6857542 h 6857542"/>
              <a:gd name="connsiteX7" fmla="*/ 0 w 6126740"/>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6740" h="6857542">
                <a:moveTo>
                  <a:pt x="0" y="0"/>
                </a:moveTo>
                <a:lnTo>
                  <a:pt x="4980067" y="0"/>
                </a:lnTo>
                <a:lnTo>
                  <a:pt x="4992714" y="31774"/>
                </a:lnTo>
                <a:cubicBezTo>
                  <a:pt x="6047722" y="2682457"/>
                  <a:pt x="6047722" y="2682457"/>
                  <a:pt x="6047722" y="2682457"/>
                </a:cubicBezTo>
                <a:cubicBezTo>
                  <a:pt x="6153080" y="2988100"/>
                  <a:pt x="6153080" y="3446565"/>
                  <a:pt x="6047722" y="3752208"/>
                </a:cubicBezTo>
                <a:cubicBezTo>
                  <a:pt x="5563735" y="4968215"/>
                  <a:pt x="5185620" y="5918220"/>
                  <a:pt x="4890218" y="6660411"/>
                </a:cubicBezTo>
                <a:lnTo>
                  <a:pt x="4811756"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79B34EF-0687-4ED1-9156-E089619C75D3}"/>
              </a:ext>
            </a:extLst>
          </p:cNvPr>
          <p:cNvSpPr>
            <a:spLocks noGrp="1"/>
          </p:cNvSpPr>
          <p:nvPr>
            <p:ph type="title"/>
          </p:nvPr>
        </p:nvSpPr>
        <p:spPr>
          <a:xfrm>
            <a:off x="-5441" y="1267682"/>
            <a:ext cx="5988863" cy="4301173"/>
          </a:xfrm>
        </p:spPr>
        <p:txBody>
          <a:bodyPr anchor="ctr">
            <a:noAutofit/>
          </a:bodyPr>
          <a:lstStyle/>
          <a:p>
            <a:pPr algn="ctr"/>
            <a:r>
              <a:rPr lang="en-GB" sz="5400">
                <a:solidFill>
                  <a:srgbClr val="FFFFFF"/>
                </a:solidFill>
                <a:latin typeface="Calibri"/>
                <a:cs typeface="Calibri Light"/>
              </a:rPr>
              <a:t>Multi-disciplinary</a:t>
            </a:r>
            <a:br>
              <a:rPr lang="en-GB" sz="5400">
                <a:latin typeface="Calibri"/>
                <a:cs typeface="Calibri Light"/>
              </a:rPr>
            </a:br>
            <a:r>
              <a:rPr lang="en-GB" sz="5400">
                <a:solidFill>
                  <a:srgbClr val="FFFFFF"/>
                </a:solidFill>
                <a:latin typeface="Calibri"/>
                <a:cs typeface="Calibri Light"/>
              </a:rPr>
              <a:t> professionals</a:t>
            </a:r>
            <a:r>
              <a:rPr lang="en-GB" sz="5400" b="1">
                <a:solidFill>
                  <a:schemeClr val="bg1"/>
                </a:solidFill>
                <a:latin typeface="Calibri"/>
                <a:cs typeface="Calibri"/>
              </a:rPr>
              <a:t>:</a:t>
            </a:r>
            <a:endParaRPr lang="en-US" sz="5400" b="1">
              <a:solidFill>
                <a:schemeClr val="bg1"/>
              </a:solidFill>
              <a:cs typeface="Calibri Light"/>
            </a:endParaRPr>
          </a:p>
        </p:txBody>
      </p:sp>
      <p:grpSp>
        <p:nvGrpSpPr>
          <p:cNvPr id="3" name="Group 78">
            <a:extLst>
              <a:ext uri="{FF2B5EF4-FFF2-40B4-BE49-F238E27FC236}">
                <a16:creationId xmlns:a16="http://schemas.microsoft.com/office/drawing/2014/main" id="{E12BF2FB-8A96-4B53-86A0-04755C545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3027" y="681628"/>
            <a:ext cx="1562267" cy="1172973"/>
            <a:chOff x="7493121" y="1000124"/>
            <a:chExt cx="1562267" cy="1172973"/>
          </a:xfrm>
        </p:grpSpPr>
        <p:sp>
          <p:nvSpPr>
            <p:cNvPr id="80" name="Freeform 5">
              <a:extLst>
                <a:ext uri="{FF2B5EF4-FFF2-40B4-BE49-F238E27FC236}">
                  <a16:creationId xmlns:a16="http://schemas.microsoft.com/office/drawing/2014/main" id="{893D4739-55F8-4E73-8F98-AF42D54BD4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9312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81" name="Freeform 5">
              <a:extLst>
                <a:ext uri="{FF2B5EF4-FFF2-40B4-BE49-F238E27FC236}">
                  <a16:creationId xmlns:a16="http://schemas.microsoft.com/office/drawing/2014/main" id="{A1AA190F-FB42-4BED-8AA1-A5A01B43C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9322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graphicFrame>
        <p:nvGraphicFramePr>
          <p:cNvPr id="88" name="Content Placeholder 2">
            <a:extLst>
              <a:ext uri="{FF2B5EF4-FFF2-40B4-BE49-F238E27FC236}">
                <a16:creationId xmlns:a16="http://schemas.microsoft.com/office/drawing/2014/main" id="{83F81EFB-B604-4826-90E4-210FF9E49DF7}"/>
              </a:ext>
            </a:extLst>
          </p:cNvPr>
          <p:cNvGraphicFramePr>
            <a:graphicFrameLocks noGrp="1"/>
          </p:cNvGraphicFramePr>
          <p:nvPr>
            <p:ph idx="1"/>
          </p:nvPr>
        </p:nvGraphicFramePr>
        <p:xfrm>
          <a:off x="6514140" y="1854601"/>
          <a:ext cx="4776711" cy="47697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23707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34">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36">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00807B-CCE2-4A7D-9D30-C7133F40E822}"/>
              </a:ext>
            </a:extLst>
          </p:cNvPr>
          <p:cNvSpPr>
            <a:spLocks noGrp="1"/>
          </p:cNvSpPr>
          <p:nvPr>
            <p:ph type="title"/>
          </p:nvPr>
        </p:nvSpPr>
        <p:spPr>
          <a:xfrm>
            <a:off x="767290" y="1780661"/>
            <a:ext cx="3582073" cy="3196856"/>
          </a:xfrm>
        </p:spPr>
        <p:txBody>
          <a:bodyPr vert="horz" lIns="91440" tIns="45720" rIns="91440" bIns="45720" rtlCol="0" anchor="t">
            <a:normAutofit/>
          </a:bodyPr>
          <a:lstStyle/>
          <a:p>
            <a:r>
              <a:rPr lang="en-US" sz="3700" kern="1200">
                <a:solidFill>
                  <a:schemeClr val="bg1"/>
                </a:solidFill>
                <a:latin typeface="+mj-lt"/>
                <a:ea typeface="+mj-ea"/>
                <a:cs typeface="+mj-cs"/>
              </a:rPr>
              <a:t>Multi-disciplinary team can include professionals such as:</a:t>
            </a:r>
          </a:p>
        </p:txBody>
      </p:sp>
      <p:grpSp>
        <p:nvGrpSpPr>
          <p:cNvPr id="51" name="Group 38">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40"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1"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graphicFrame>
        <p:nvGraphicFramePr>
          <p:cNvPr id="5" name="Content Placeholder 2">
            <a:extLst>
              <a:ext uri="{FF2B5EF4-FFF2-40B4-BE49-F238E27FC236}">
                <a16:creationId xmlns:a16="http://schemas.microsoft.com/office/drawing/2014/main" id="{97FA74E3-BA6A-46D7-B1A6-3BE1A42DAA62}"/>
              </a:ext>
            </a:extLst>
          </p:cNvPr>
          <p:cNvGraphicFramePr>
            <a:graphicFrameLocks noGrp="1"/>
          </p:cNvGraphicFramePr>
          <p:nvPr>
            <p:ph idx="4294967295"/>
            <p:extLst>
              <p:ext uri="{D42A27DB-BD31-4B8C-83A1-F6EECF244321}">
                <p14:modId xmlns:p14="http://schemas.microsoft.com/office/powerpoint/2010/main" val="3261299501"/>
              </p:ext>
            </p:extLst>
          </p:nvPr>
        </p:nvGraphicFramePr>
        <p:xfrm>
          <a:off x="5116653" y="933454"/>
          <a:ext cx="6578523" cy="49584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441275DC-B480-4116-83D3-8E206A67BFEB}"/>
              </a:ext>
            </a:extLst>
          </p:cNvPr>
          <p:cNvSpPr txBox="1"/>
          <p:nvPr/>
        </p:nvSpPr>
        <p:spPr>
          <a:xfrm>
            <a:off x="7107162" y="6079067"/>
            <a:ext cx="499291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(Social Care Institute for Excellence (SCIE), 2018)</a:t>
            </a:r>
          </a:p>
          <a:p>
            <a:pPr algn="l"/>
            <a:endParaRPr lang="en-GB">
              <a:cs typeface="Calibri"/>
            </a:endParaRPr>
          </a:p>
        </p:txBody>
      </p:sp>
    </p:spTree>
    <p:extLst>
      <p:ext uri="{BB962C8B-B14F-4D97-AF65-F5344CB8AC3E}">
        <p14:creationId xmlns:p14="http://schemas.microsoft.com/office/powerpoint/2010/main" val="11570110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DC4B5CA-8F04-492B-96C4-26CBEBB5D544}"/>
              </a:ext>
            </a:extLst>
          </p:cNvPr>
          <p:cNvSpPr>
            <a:spLocks noGrp="1"/>
          </p:cNvSpPr>
          <p:nvPr>
            <p:ph type="title" idx="4294967295"/>
          </p:nvPr>
        </p:nvSpPr>
        <p:spPr>
          <a:xfrm>
            <a:off x="7386792" y="3429000"/>
            <a:ext cx="4087306" cy="2889114"/>
          </a:xfrm>
        </p:spPr>
        <p:txBody>
          <a:bodyPr vert="horz" lIns="91440" tIns="45720" rIns="91440" bIns="45720" rtlCol="0" anchor="b">
            <a:noAutofit/>
          </a:bodyPr>
          <a:lstStyle/>
          <a:p>
            <a:r>
              <a:rPr lang="en-US" sz="4800"/>
              <a:t>Who ?</a:t>
            </a:r>
            <a:br>
              <a:rPr lang="en-US" sz="4800"/>
            </a:br>
            <a:r>
              <a:rPr lang="en-US" sz="4800"/>
              <a:t> </a:t>
            </a:r>
            <a:br>
              <a:rPr lang="en-US" sz="4800"/>
            </a:br>
            <a:r>
              <a:rPr lang="en-US" sz="4800"/>
              <a:t>What ?</a:t>
            </a:r>
            <a:br>
              <a:rPr lang="en-US" sz="4800"/>
            </a:br>
            <a:r>
              <a:rPr lang="en-US" sz="4800"/>
              <a:t> </a:t>
            </a:r>
            <a:br>
              <a:rPr lang="en-US" sz="4800"/>
            </a:br>
            <a:r>
              <a:rPr lang="en-US" sz="4800"/>
              <a:t>Why ?</a:t>
            </a:r>
            <a:br>
              <a:rPr lang="en-US" sz="4800"/>
            </a:br>
            <a:br>
              <a:rPr lang="en-US" sz="4800"/>
            </a:br>
            <a:r>
              <a:rPr lang="en-US" sz="4800"/>
              <a:t>Where ? </a:t>
            </a:r>
            <a:br>
              <a:rPr lang="en-US" sz="4800"/>
            </a:br>
            <a:br>
              <a:rPr lang="en-US" sz="4800"/>
            </a:br>
            <a:r>
              <a:rPr lang="en-US" sz="4800"/>
              <a:t>When ?</a:t>
            </a:r>
          </a:p>
        </p:txBody>
      </p:sp>
      <p:sp>
        <p:nvSpPr>
          <p:cNvPr id="7" name="Freeform: Shape 9">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Picture 5" descr="Sticky notes with question marks">
            <a:extLst>
              <a:ext uri="{FF2B5EF4-FFF2-40B4-BE49-F238E27FC236}">
                <a16:creationId xmlns:a16="http://schemas.microsoft.com/office/drawing/2014/main" id="{7385FE29-60A0-4DB4-92B7-7C1E7F051AE8}"/>
              </a:ext>
            </a:extLst>
          </p:cNvPr>
          <p:cNvPicPr>
            <a:picLocks noChangeAspect="1"/>
          </p:cNvPicPr>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17016" r="14573"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a:ln w="6350">
            <a:solidFill>
              <a:schemeClr val="accent1"/>
            </a:solidFill>
          </a:ln>
        </p:spPr>
      </p:pic>
    </p:spTree>
    <p:extLst>
      <p:ext uri="{BB962C8B-B14F-4D97-AF65-F5344CB8AC3E}">
        <p14:creationId xmlns:p14="http://schemas.microsoft.com/office/powerpoint/2010/main" val="10571437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reeform: Shape 36">
            <a:extLst>
              <a:ext uri="{FF2B5EF4-FFF2-40B4-BE49-F238E27FC236}">
                <a16:creationId xmlns:a16="http://schemas.microsoft.com/office/drawing/2014/main" id="{3B2069EE-A08E-44F0-B3F9-3CF8CC2DC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26740" cy="6857542"/>
          </a:xfrm>
          <a:custGeom>
            <a:avLst/>
            <a:gdLst>
              <a:gd name="connsiteX0" fmla="*/ 0 w 6126740"/>
              <a:gd name="connsiteY0" fmla="*/ 0 h 6857542"/>
              <a:gd name="connsiteX1" fmla="*/ 4980067 w 6126740"/>
              <a:gd name="connsiteY1" fmla="*/ 0 h 6857542"/>
              <a:gd name="connsiteX2" fmla="*/ 4992714 w 6126740"/>
              <a:gd name="connsiteY2" fmla="*/ 31774 h 6857542"/>
              <a:gd name="connsiteX3" fmla="*/ 6047722 w 6126740"/>
              <a:gd name="connsiteY3" fmla="*/ 2682457 h 6857542"/>
              <a:gd name="connsiteX4" fmla="*/ 6047722 w 6126740"/>
              <a:gd name="connsiteY4" fmla="*/ 3752208 h 6857542"/>
              <a:gd name="connsiteX5" fmla="*/ 4890218 w 6126740"/>
              <a:gd name="connsiteY5" fmla="*/ 6660411 h 6857542"/>
              <a:gd name="connsiteX6" fmla="*/ 4811756 w 6126740"/>
              <a:gd name="connsiteY6" fmla="*/ 6857542 h 6857542"/>
              <a:gd name="connsiteX7" fmla="*/ 0 w 6126740"/>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6740" h="6857542">
                <a:moveTo>
                  <a:pt x="0" y="0"/>
                </a:moveTo>
                <a:lnTo>
                  <a:pt x="4980067" y="0"/>
                </a:lnTo>
                <a:lnTo>
                  <a:pt x="4992714" y="31774"/>
                </a:lnTo>
                <a:cubicBezTo>
                  <a:pt x="6047722" y="2682457"/>
                  <a:pt x="6047722" y="2682457"/>
                  <a:pt x="6047722" y="2682457"/>
                </a:cubicBezTo>
                <a:cubicBezTo>
                  <a:pt x="6153080" y="2988100"/>
                  <a:pt x="6153080" y="3446565"/>
                  <a:pt x="6047722" y="3752208"/>
                </a:cubicBezTo>
                <a:cubicBezTo>
                  <a:pt x="5563735" y="4968215"/>
                  <a:pt x="5185620" y="5918220"/>
                  <a:pt x="4890218" y="6660411"/>
                </a:cubicBezTo>
                <a:lnTo>
                  <a:pt x="4811756"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5AB2DD5-276D-466C-B6A6-8ACD59E6E4AC}"/>
              </a:ext>
            </a:extLst>
          </p:cNvPr>
          <p:cNvSpPr>
            <a:spLocks noGrp="1"/>
          </p:cNvSpPr>
          <p:nvPr>
            <p:ph type="title"/>
          </p:nvPr>
        </p:nvSpPr>
        <p:spPr>
          <a:xfrm>
            <a:off x="767290" y="1030286"/>
            <a:ext cx="4153626" cy="2174091"/>
          </a:xfrm>
        </p:spPr>
        <p:txBody>
          <a:bodyPr vert="horz" lIns="91440" tIns="45720" rIns="91440" bIns="45720" rtlCol="0" anchor="b">
            <a:normAutofit/>
          </a:bodyPr>
          <a:lstStyle/>
          <a:p>
            <a:r>
              <a:rPr lang="en-US" sz="4800" kern="1200">
                <a:solidFill>
                  <a:schemeClr val="bg1"/>
                </a:solidFill>
                <a:latin typeface="+mj-lt"/>
                <a:ea typeface="+mj-ea"/>
                <a:cs typeface="+mj-cs"/>
              </a:rPr>
              <a:t>Conclusion!</a:t>
            </a:r>
          </a:p>
        </p:txBody>
      </p:sp>
      <p:grpSp>
        <p:nvGrpSpPr>
          <p:cNvPr id="39" name="Group 38">
            <a:extLst>
              <a:ext uri="{FF2B5EF4-FFF2-40B4-BE49-F238E27FC236}">
                <a16:creationId xmlns:a16="http://schemas.microsoft.com/office/drawing/2014/main" id="{C9888C69-11CC-40BA-BABF-F9B7E11C91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0080" y="640080"/>
            <a:ext cx="1128382" cy="847206"/>
            <a:chOff x="5307830" y="325570"/>
            <a:chExt cx="1128382" cy="847206"/>
          </a:xfrm>
        </p:grpSpPr>
        <p:sp>
          <p:nvSpPr>
            <p:cNvPr id="40" name="Freeform 5">
              <a:extLst>
                <a:ext uri="{FF2B5EF4-FFF2-40B4-BE49-F238E27FC236}">
                  <a16:creationId xmlns:a16="http://schemas.microsoft.com/office/drawing/2014/main" id="{737D08C8-52AD-4B7E-A217-E28E1AF008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41" name="Freeform 5">
              <a:extLst>
                <a:ext uri="{FF2B5EF4-FFF2-40B4-BE49-F238E27FC236}">
                  <a16:creationId xmlns:a16="http://schemas.microsoft.com/office/drawing/2014/main" id="{0ED11528-93DA-433F-9B3C-21106EFDBB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30" name="TextBox 29">
            <a:extLst>
              <a:ext uri="{FF2B5EF4-FFF2-40B4-BE49-F238E27FC236}">
                <a16:creationId xmlns:a16="http://schemas.microsoft.com/office/drawing/2014/main" id="{DEB52193-C25B-4406-9A70-51D9670A6483}"/>
              </a:ext>
            </a:extLst>
          </p:cNvPr>
          <p:cNvSpPr txBox="1"/>
          <p:nvPr/>
        </p:nvSpPr>
        <p:spPr>
          <a:xfrm>
            <a:off x="767290" y="3428999"/>
            <a:ext cx="4075054" cy="2741213"/>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endParaRPr lang="en-US" sz="2000">
              <a:solidFill>
                <a:schemeClr val="bg1"/>
              </a:solidFill>
              <a:cs typeface="Calibri"/>
            </a:endParaRPr>
          </a:p>
        </p:txBody>
      </p:sp>
      <p:pic>
        <p:nvPicPr>
          <p:cNvPr id="29" name="Picture 29" descr="A picture containing text, sign, pole&#10;&#10;Description automatically generated">
            <a:extLst>
              <a:ext uri="{FF2B5EF4-FFF2-40B4-BE49-F238E27FC236}">
                <a16:creationId xmlns:a16="http://schemas.microsoft.com/office/drawing/2014/main" id="{BC23CF5B-8789-4694-8156-24E99719FA15}"/>
              </a:ext>
            </a:extLst>
          </p:cNvPr>
          <p:cNvPicPr>
            <a:picLocks noGrp="1" noChangeAspect="1"/>
          </p:cNvPicPr>
          <p:nvPr>
            <p:ph idx="1"/>
          </p:nvPr>
        </p:nvPicPr>
        <p:blipFill>
          <a:blip r:embed="rId3"/>
          <a:stretch>
            <a:fillRect/>
          </a:stretch>
        </p:blipFill>
        <p:spPr>
          <a:xfrm>
            <a:off x="6643856" y="1811523"/>
            <a:ext cx="5051320" cy="3234496"/>
          </a:xfrm>
          <a:prstGeom prst="rect">
            <a:avLst/>
          </a:prstGeom>
        </p:spPr>
      </p:pic>
      <p:sp>
        <p:nvSpPr>
          <p:cNvPr id="12" name="TextBox 11">
            <a:extLst>
              <a:ext uri="{FF2B5EF4-FFF2-40B4-BE49-F238E27FC236}">
                <a16:creationId xmlns:a16="http://schemas.microsoft.com/office/drawing/2014/main" id="{181A1B5E-6B9F-43A3-8AA9-6952A8E8301A}"/>
              </a:ext>
            </a:extLst>
          </p:cNvPr>
          <p:cNvSpPr txBox="1"/>
          <p:nvPr/>
        </p:nvSpPr>
        <p:spPr>
          <a:xfrm>
            <a:off x="1431985" y="2021457"/>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cs typeface="Calibri"/>
            </a:endParaRPr>
          </a:p>
        </p:txBody>
      </p:sp>
      <p:sp>
        <p:nvSpPr>
          <p:cNvPr id="13" name="TextBox 12">
            <a:extLst>
              <a:ext uri="{FF2B5EF4-FFF2-40B4-BE49-F238E27FC236}">
                <a16:creationId xmlns:a16="http://schemas.microsoft.com/office/drawing/2014/main" id="{2B33E33F-C3EC-489D-9270-193D0A844F4C}"/>
              </a:ext>
            </a:extLst>
          </p:cNvPr>
          <p:cNvSpPr txBox="1"/>
          <p:nvPr/>
        </p:nvSpPr>
        <p:spPr>
          <a:xfrm>
            <a:off x="9080167" y="2020558"/>
            <a:ext cx="265661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cs typeface="Calibri"/>
            </a:endParaRPr>
          </a:p>
        </p:txBody>
      </p:sp>
      <p:sp>
        <p:nvSpPr>
          <p:cNvPr id="3" name="TextBox 2">
            <a:extLst>
              <a:ext uri="{FF2B5EF4-FFF2-40B4-BE49-F238E27FC236}">
                <a16:creationId xmlns:a16="http://schemas.microsoft.com/office/drawing/2014/main" id="{68B6C591-B937-4813-A0C2-6AEBB53B765C}"/>
              </a:ext>
            </a:extLst>
          </p:cNvPr>
          <p:cNvSpPr txBox="1"/>
          <p:nvPr/>
        </p:nvSpPr>
        <p:spPr>
          <a:xfrm>
            <a:off x="8994019" y="5329162"/>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mn-lt"/>
                <a:cs typeface="+mn-lt"/>
              </a:rPr>
              <a:t>(</a:t>
            </a:r>
            <a:r>
              <a:rPr lang="en-GB" err="1">
                <a:ea typeface="+mn-lt"/>
                <a:cs typeface="+mn-lt"/>
              </a:rPr>
              <a:t>canstockphotoinc</a:t>
            </a:r>
            <a:r>
              <a:rPr lang="en-GB">
                <a:ea typeface="+mn-lt"/>
                <a:cs typeface="+mn-lt"/>
              </a:rPr>
              <a:t>, 2022)</a:t>
            </a:r>
            <a:endParaRPr lang="en-US"/>
          </a:p>
        </p:txBody>
      </p:sp>
    </p:spTree>
    <p:extLst>
      <p:ext uri="{BB962C8B-B14F-4D97-AF65-F5344CB8AC3E}">
        <p14:creationId xmlns:p14="http://schemas.microsoft.com/office/powerpoint/2010/main" val="297729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24"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25"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1ADE4892-AB52-4E2F-9289-240ABC839639}"/>
              </a:ext>
            </a:extLst>
          </p:cNvPr>
          <p:cNvSpPr>
            <a:spLocks noGrp="1"/>
          </p:cNvSpPr>
          <p:nvPr>
            <p:ph type="title"/>
          </p:nvPr>
        </p:nvSpPr>
        <p:spPr>
          <a:xfrm>
            <a:off x="767290" y="1166932"/>
            <a:ext cx="3582073" cy="4279709"/>
          </a:xfrm>
        </p:spPr>
        <p:txBody>
          <a:bodyPr anchor="ctr">
            <a:normAutofit/>
          </a:bodyPr>
          <a:lstStyle/>
          <a:p>
            <a:r>
              <a:rPr lang="en-GB" sz="4800">
                <a:solidFill>
                  <a:schemeClr val="bg1"/>
                </a:solidFill>
                <a:cs typeface="Calibri Light"/>
              </a:rPr>
              <a:t>References</a:t>
            </a:r>
            <a:endParaRPr lang="en-GB" sz="4800">
              <a:solidFill>
                <a:schemeClr val="bg1"/>
              </a:solidFill>
            </a:endParaRPr>
          </a:p>
        </p:txBody>
      </p:sp>
      <p:sp>
        <p:nvSpPr>
          <p:cNvPr id="3" name="Content Placeholder 2">
            <a:extLst>
              <a:ext uri="{FF2B5EF4-FFF2-40B4-BE49-F238E27FC236}">
                <a16:creationId xmlns:a16="http://schemas.microsoft.com/office/drawing/2014/main" id="{A314B3BF-6E47-40EE-A8E4-0C5C5FFBC6E7}"/>
              </a:ext>
            </a:extLst>
          </p:cNvPr>
          <p:cNvSpPr>
            <a:spLocks noGrp="1"/>
          </p:cNvSpPr>
          <p:nvPr>
            <p:ph idx="1"/>
          </p:nvPr>
        </p:nvSpPr>
        <p:spPr>
          <a:xfrm>
            <a:off x="4690912" y="1166933"/>
            <a:ext cx="7398225" cy="5537613"/>
          </a:xfrm>
        </p:spPr>
        <p:txBody>
          <a:bodyPr vert="horz" lIns="91440" tIns="45720" rIns="91440" bIns="45720" rtlCol="0" anchor="ctr">
            <a:noAutofit/>
          </a:bodyPr>
          <a:lstStyle/>
          <a:p>
            <a:endParaRPr lang="en-GB" sz="1700">
              <a:cs typeface="Calibri"/>
            </a:endParaRPr>
          </a:p>
          <a:p>
            <a:r>
              <a:rPr lang="en-GB" sz="1700">
                <a:cs typeface="Calibri"/>
              </a:rPr>
              <a:t>Gross, H.E., Shaw, D.S. and Moilanen, K.L. (2008). Reciprocal Associations between Boys’ Externalizing Problems and Mothers’ Depressive Symptoms. </a:t>
            </a:r>
            <a:r>
              <a:rPr lang="en-GB" sz="1700" i="1">
                <a:cs typeface="Calibri"/>
              </a:rPr>
              <a:t>Journal of Abnormal Child Psychology</a:t>
            </a:r>
            <a:r>
              <a:rPr lang="en-GB" sz="1700">
                <a:cs typeface="Calibri"/>
              </a:rPr>
              <a:t>, 36(5), pp.693–709.</a:t>
            </a:r>
            <a:endParaRPr lang="en-US" sz="1700">
              <a:ea typeface="+mn-lt"/>
              <a:cs typeface="+mn-lt"/>
            </a:endParaRPr>
          </a:p>
          <a:p>
            <a:r>
              <a:rPr lang="en-GB" sz="1700" err="1">
                <a:ea typeface="+mn-lt"/>
                <a:cs typeface="+mn-lt"/>
              </a:rPr>
              <a:t>MindWise</a:t>
            </a:r>
            <a:r>
              <a:rPr lang="en-GB" sz="1700">
                <a:ea typeface="+mn-lt"/>
                <a:cs typeface="+mn-lt"/>
              </a:rPr>
              <a:t> Innovations (2017). </a:t>
            </a:r>
            <a:r>
              <a:rPr lang="en-GB" sz="1700" i="1">
                <a:ea typeface="+mn-lt"/>
                <a:cs typeface="+mn-lt"/>
              </a:rPr>
              <a:t>The Importance of Social Connection</a:t>
            </a:r>
            <a:r>
              <a:rPr lang="en-GB" sz="1700">
                <a:ea typeface="+mn-lt"/>
                <a:cs typeface="+mn-lt"/>
              </a:rPr>
              <a:t>. [online] </a:t>
            </a:r>
            <a:r>
              <a:rPr lang="en-GB" sz="1700" err="1">
                <a:ea typeface="+mn-lt"/>
                <a:cs typeface="+mn-lt"/>
              </a:rPr>
              <a:t>MindWise</a:t>
            </a:r>
            <a:r>
              <a:rPr lang="en-GB" sz="1700">
                <a:ea typeface="+mn-lt"/>
                <a:cs typeface="+mn-lt"/>
              </a:rPr>
              <a:t>. Available at: </a:t>
            </a:r>
            <a:r>
              <a:rPr lang="en-GB" sz="1700">
                <a:ea typeface="+mn-lt"/>
                <a:cs typeface="+mn-lt"/>
                <a:hlinkClick r:id="rId2"/>
              </a:rPr>
              <a:t>https://www.mindwise.org/blog/uncategorized/the-importance-of-social-connection/</a:t>
            </a:r>
            <a:r>
              <a:rPr lang="en-GB" sz="1700">
                <a:ea typeface="+mn-lt"/>
                <a:cs typeface="+mn-lt"/>
              </a:rPr>
              <a:t>.</a:t>
            </a:r>
          </a:p>
          <a:p>
            <a:r>
              <a:rPr lang="en-GB" sz="1700">
                <a:ea typeface="+mn-lt"/>
                <a:cs typeface="+mn-lt"/>
              </a:rPr>
              <a:t>NHS Choices (2019). </a:t>
            </a:r>
            <a:r>
              <a:rPr lang="en-GB" sz="1700" i="1">
                <a:ea typeface="+mn-lt"/>
                <a:cs typeface="+mn-lt"/>
              </a:rPr>
              <a:t>Overview - Cerebral palsy</a:t>
            </a:r>
            <a:r>
              <a:rPr lang="en-GB" sz="1700">
                <a:ea typeface="+mn-lt"/>
                <a:cs typeface="+mn-lt"/>
              </a:rPr>
              <a:t>. [online] NHS. Available at: </a:t>
            </a:r>
            <a:r>
              <a:rPr lang="en-GB" sz="1700">
                <a:ea typeface="+mn-lt"/>
                <a:cs typeface="+mn-lt"/>
                <a:hlinkClick r:id="rId3"/>
              </a:rPr>
              <a:t>https://www.nhs.uk/conditions/cerebral-palsy/</a:t>
            </a:r>
            <a:r>
              <a:rPr lang="en-GB" sz="1700">
                <a:ea typeface="+mn-lt"/>
                <a:cs typeface="+mn-lt"/>
              </a:rPr>
              <a:t>.</a:t>
            </a:r>
          </a:p>
          <a:p>
            <a:r>
              <a:rPr lang="en-GB" sz="1700">
                <a:cs typeface="Calibri"/>
              </a:rPr>
              <a:t>NHS Choices (2020). </a:t>
            </a:r>
            <a:r>
              <a:rPr lang="en-GB" sz="1700" i="1">
                <a:cs typeface="Calibri"/>
              </a:rPr>
              <a:t>Overview - Epilepsy</a:t>
            </a:r>
            <a:r>
              <a:rPr lang="en-GB" sz="1700">
                <a:cs typeface="Calibri"/>
              </a:rPr>
              <a:t>. [online] NHS. Available at: </a:t>
            </a:r>
            <a:r>
              <a:rPr lang="en-GB" sz="1700">
                <a:cs typeface="Calibri"/>
                <a:hlinkClick r:id="rId4"/>
              </a:rPr>
              <a:t>https://www.nhs.uk/conditions/epilepsy/</a:t>
            </a:r>
            <a:r>
              <a:rPr lang="en-GB" sz="1700">
                <a:cs typeface="Calibri"/>
              </a:rPr>
              <a:t>.</a:t>
            </a:r>
            <a:endParaRPr lang="en-GB" sz="1700">
              <a:ea typeface="+mn-lt"/>
              <a:cs typeface="+mn-lt"/>
            </a:endParaRPr>
          </a:p>
          <a:p>
            <a:r>
              <a:rPr lang="en-GB" sz="1700">
                <a:cs typeface="Calibri"/>
              </a:rPr>
              <a:t>Rigby, E., </a:t>
            </a:r>
            <a:r>
              <a:rPr lang="en-GB" sz="1700" err="1">
                <a:cs typeface="Calibri"/>
              </a:rPr>
              <a:t>Hagell</a:t>
            </a:r>
            <a:r>
              <a:rPr lang="en-GB" sz="1700">
                <a:cs typeface="Calibri"/>
              </a:rPr>
              <a:t>, A. and Starbuck, L. (2018). </a:t>
            </a:r>
            <a:r>
              <a:rPr lang="en-GB" sz="1700" i="1">
                <a:cs typeface="Calibri"/>
              </a:rPr>
              <a:t>What do children and young people tell us about what supports their wellbeing? Evidence from existing research</a:t>
            </a:r>
            <a:r>
              <a:rPr lang="en-GB" sz="1700">
                <a:cs typeface="Calibri"/>
              </a:rPr>
              <a:t>. [online] Available at: </a:t>
            </a:r>
            <a:r>
              <a:rPr lang="en-GB" sz="1700">
                <a:cs typeface="Calibri"/>
                <a:hlinkClick r:id="rId5"/>
              </a:rPr>
              <a:t>http://www.youngpeopleshealth.org.uk/wp-content/uploads/2019/10/Scoping-paper-CYP-views-on-wellbeing-FINAL.pdf</a:t>
            </a:r>
            <a:r>
              <a:rPr lang="en-GB" sz="1700">
                <a:cs typeface="Calibri"/>
              </a:rPr>
              <a:t>.</a:t>
            </a:r>
            <a:endParaRPr lang="en-GB" sz="1700">
              <a:ea typeface="+mn-lt"/>
              <a:cs typeface="+mn-lt"/>
            </a:endParaRPr>
          </a:p>
          <a:p>
            <a:r>
              <a:rPr lang="en-GB" sz="1700">
                <a:ea typeface="+mn-lt"/>
                <a:cs typeface="+mn-lt"/>
              </a:rPr>
              <a:t>Social Care Institute for Excellence (SCIE). (2018). </a:t>
            </a:r>
            <a:r>
              <a:rPr lang="en-GB" sz="1700" i="1">
                <a:ea typeface="+mn-lt"/>
                <a:cs typeface="+mn-lt"/>
              </a:rPr>
              <a:t>Multidisciplinary teams - Activities to achieve integrated care</a:t>
            </a:r>
            <a:r>
              <a:rPr lang="en-GB" sz="1700">
                <a:ea typeface="+mn-lt"/>
                <a:cs typeface="+mn-lt"/>
              </a:rPr>
              <a:t>. [online] Available at: </a:t>
            </a:r>
            <a:r>
              <a:rPr lang="en-GB" sz="1700">
                <a:ea typeface="+mn-lt"/>
                <a:cs typeface="+mn-lt"/>
                <a:hlinkClick r:id="rId6"/>
              </a:rPr>
              <a:t>https://www.scie.org.uk/integrated-care/research-practice/activities/multidisciplinary-teams#:~:text=A%20multidisciplinary%20team%20or%20MDT%20for%20short%20is</a:t>
            </a:r>
            <a:r>
              <a:rPr lang="en-GB" sz="1700">
                <a:ea typeface="+mn-lt"/>
                <a:cs typeface="+mn-lt"/>
              </a:rPr>
              <a:t>.</a:t>
            </a:r>
          </a:p>
          <a:p>
            <a:endParaRPr lang="en-GB" sz="1700">
              <a:ea typeface="+mn-lt"/>
              <a:cs typeface="+mn-lt"/>
            </a:endParaRPr>
          </a:p>
          <a:p>
            <a:pPr marL="0" indent="0">
              <a:buNone/>
            </a:pPr>
            <a:endParaRPr lang="en-GB" sz="1700">
              <a:ea typeface="+mn-lt"/>
              <a:cs typeface="+mn-lt"/>
            </a:endParaRPr>
          </a:p>
          <a:p>
            <a:endParaRPr lang="en-GB" sz="1700">
              <a:cs typeface="Calibri"/>
            </a:endParaRPr>
          </a:p>
          <a:p>
            <a:endParaRPr lang="en-GB" sz="1700">
              <a:cs typeface="Calibri"/>
            </a:endParaRPr>
          </a:p>
        </p:txBody>
      </p:sp>
    </p:spTree>
    <p:extLst>
      <p:ext uri="{BB962C8B-B14F-4D97-AF65-F5344CB8AC3E}">
        <p14:creationId xmlns:p14="http://schemas.microsoft.com/office/powerpoint/2010/main" val="186111517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cc769acd-a1d8-41cb-a717-92876a9cc82e">
      <UserInfo>
        <DisplayName>Leah Pinnock (2017334)</DisplayName>
        <AccountId>12</AccountId>
        <AccountType/>
      </UserInfo>
      <UserInfo>
        <DisplayName>Maria Zahoor (1911047)</DisplayName>
        <AccountId>13</AccountId>
        <AccountType/>
      </UserInfo>
      <UserInfo>
        <DisplayName>Nicola Norton (2007743)</DisplayName>
        <AccountId>14</AccountId>
        <AccountType/>
      </UserInfo>
      <UserInfo>
        <DisplayName>Muhammad Hossain</DisplayName>
        <AccountId>18</AccountId>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20C1F77195DB540A9C14CABE1FB4069" ma:contentTypeVersion="4" ma:contentTypeDescription="Create a new document." ma:contentTypeScope="" ma:versionID="5097e3ec31328ed4ad4a6af72aab18a0">
  <xsd:schema xmlns:xsd="http://www.w3.org/2001/XMLSchema" xmlns:xs="http://www.w3.org/2001/XMLSchema" xmlns:p="http://schemas.microsoft.com/office/2006/metadata/properties" xmlns:ns2="c3080eb9-d5dd-4dac-98d5-7e8dbfadbeab" xmlns:ns3="cc769acd-a1d8-41cb-a717-92876a9cc82e" targetNamespace="http://schemas.microsoft.com/office/2006/metadata/properties" ma:root="true" ma:fieldsID="cc6e0890e249783b992808117f395244" ns2:_="" ns3:_="">
    <xsd:import namespace="c3080eb9-d5dd-4dac-98d5-7e8dbfadbeab"/>
    <xsd:import namespace="cc769acd-a1d8-41cb-a717-92876a9cc82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080eb9-d5dd-4dac-98d5-7e8dbfadbe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c769acd-a1d8-41cb-a717-92876a9cc82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12BAAD9-A811-414C-819E-5181B76E933A}">
  <ds:schemaRefs>
    <ds:schemaRef ds:uri="c3080eb9-d5dd-4dac-98d5-7e8dbfadbeab"/>
    <ds:schemaRef ds:uri="cc769acd-a1d8-41cb-a717-92876a9cc82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1E86F08-8870-436C-8AEC-BCC4BB1AD0F3}">
  <ds:schemaRefs>
    <ds:schemaRef ds:uri="c3080eb9-d5dd-4dac-98d5-7e8dbfadbeab"/>
    <ds:schemaRef ds:uri="cc769acd-a1d8-41cb-a717-92876a9cc82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5BB935E5-3FE8-4042-ADA4-138A29807F2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16</Slides>
  <Notes>14</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Group  presentation Case study analysis.</vt:lpstr>
      <vt:lpstr>   Introduction </vt:lpstr>
      <vt:lpstr>John's background information </vt:lpstr>
      <vt:lpstr>Cerebral Palsy</vt:lpstr>
      <vt:lpstr>Epilepsy </vt:lpstr>
      <vt:lpstr>Disable children’s effect on career's</vt:lpstr>
      <vt:lpstr>What is Well-Being?</vt:lpstr>
      <vt:lpstr>PowerPoint Presentation</vt:lpstr>
      <vt:lpstr>4 main Domains of Children &amp; Young people's wellbeing</vt:lpstr>
      <vt:lpstr>Social Wellbeing – being loved and connected</vt:lpstr>
      <vt:lpstr>Policies, procedures and agreed ways of working in health and social care:</vt:lpstr>
      <vt:lpstr>Multi-disciplinary  professionals:</vt:lpstr>
      <vt:lpstr>Multi-disciplinary team can include professionals such as:</vt:lpstr>
      <vt:lpstr>Who ?   What ?   Why ?  Where ?   When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45</cp:revision>
  <dcterms:created xsi:type="dcterms:W3CDTF">2022-02-15T11:40:17Z</dcterms:created>
  <dcterms:modified xsi:type="dcterms:W3CDTF">2022-03-04T13:05:47Z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0x010100D20C1F77195DB540A9C14CABE1FB4069</vt:lpwstr>
  </property>
</Properties>
</file>