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026CA9-2C7B-4D72-8DAE-72B2F5616A7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335DD02-2898-4B6E-A5A1-9BBD46AB2F0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Customer-focused: Customer requirements drive every decision made by the company (Houston, 1986)</a:t>
          </a:r>
        </a:p>
      </dgm:t>
    </dgm:pt>
    <dgm:pt modelId="{7E3DA328-43CC-4B65-8B13-FE4B31857396}" type="parTrans" cxnId="{B50F4DA4-50FF-4F57-A8E0-20682F9AFAF7}">
      <dgm:prSet/>
      <dgm:spPr/>
      <dgm:t>
        <a:bodyPr/>
        <a:lstStyle/>
        <a:p>
          <a:endParaRPr lang="en-US"/>
        </a:p>
      </dgm:t>
    </dgm:pt>
    <dgm:pt modelId="{E9D3229D-CEB5-4AA9-BF97-78B136690190}" type="sibTrans" cxnId="{B50F4DA4-50FF-4F57-A8E0-20682F9AFAF7}">
      <dgm:prSet/>
      <dgm:spPr/>
      <dgm:t>
        <a:bodyPr/>
        <a:lstStyle/>
        <a:p>
          <a:endParaRPr lang="en-US"/>
        </a:p>
      </dgm:t>
    </dgm:pt>
    <dgm:pt modelId="{B6524450-020F-4592-AB82-28113352EA6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Company-wide commitment: All functions are aligned to seek customer value (Olson, et al., 2021)</a:t>
          </a:r>
        </a:p>
      </dgm:t>
    </dgm:pt>
    <dgm:pt modelId="{47A26DAF-DFE2-4C93-94B4-E1634D2B408E}" type="parTrans" cxnId="{DED7882E-F3CD-45E0-9101-A132E0B24046}">
      <dgm:prSet/>
      <dgm:spPr/>
      <dgm:t>
        <a:bodyPr/>
        <a:lstStyle/>
        <a:p>
          <a:endParaRPr lang="en-US"/>
        </a:p>
      </dgm:t>
    </dgm:pt>
    <dgm:pt modelId="{77A25AD8-7A41-4012-9166-10521A7C894A}" type="sibTrans" cxnId="{DED7882E-F3CD-45E0-9101-A132E0B24046}">
      <dgm:prSet/>
      <dgm:spPr/>
      <dgm:t>
        <a:bodyPr/>
        <a:lstStyle/>
        <a:p>
          <a:endParaRPr lang="en-US"/>
        </a:p>
      </dgm:t>
    </dgm:pt>
    <dgm:pt modelId="{28FDE6AF-BF69-44D2-81B3-91234428A00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Profits through satisfaction: Customers' loyalty and trust provide long-term success (Ali &amp; Anwar, 2021).</a:t>
          </a:r>
        </a:p>
      </dgm:t>
    </dgm:pt>
    <dgm:pt modelId="{E6EC65C3-7E35-4F05-B5CF-29195A053874}" type="parTrans" cxnId="{D3CCF7F7-8DD4-46FF-A4DA-C61A5D7C04F2}">
      <dgm:prSet/>
      <dgm:spPr/>
      <dgm:t>
        <a:bodyPr/>
        <a:lstStyle/>
        <a:p>
          <a:endParaRPr lang="en-US"/>
        </a:p>
      </dgm:t>
    </dgm:pt>
    <dgm:pt modelId="{E428AC10-6B96-4553-8511-D8A504C66772}" type="sibTrans" cxnId="{D3CCF7F7-8DD4-46FF-A4DA-C61A5D7C04F2}">
      <dgm:prSet/>
      <dgm:spPr/>
      <dgm:t>
        <a:bodyPr/>
        <a:lstStyle/>
        <a:p>
          <a:endParaRPr lang="en-US"/>
        </a:p>
      </dgm:t>
    </dgm:pt>
    <dgm:pt modelId="{C46A551E-52DD-4FFC-A1CC-E48B1D49B701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Data- and insights-driven: Decisions regarding a market are based on data and behavioral patterns (Faruk, Rahman, &amp; Hasan, 2021).</a:t>
          </a:r>
        </a:p>
      </dgm:t>
    </dgm:pt>
    <dgm:pt modelId="{4AA9BBB0-539D-4E0F-A962-8E2519A90F19}" type="parTrans" cxnId="{D8A39FC1-55CD-4076-BFFE-8A03E0ED656F}">
      <dgm:prSet/>
      <dgm:spPr/>
      <dgm:t>
        <a:bodyPr/>
        <a:lstStyle/>
        <a:p>
          <a:endParaRPr lang="en-US"/>
        </a:p>
      </dgm:t>
    </dgm:pt>
    <dgm:pt modelId="{87690F85-0550-4D06-8A7A-345F08B53214}" type="sibTrans" cxnId="{D8A39FC1-55CD-4076-BFFE-8A03E0ED656F}">
      <dgm:prSet/>
      <dgm:spPr/>
      <dgm:t>
        <a:bodyPr/>
        <a:lstStyle/>
        <a:p>
          <a:endParaRPr lang="en-US"/>
        </a:p>
      </dgm:t>
    </dgm:pt>
    <dgm:pt modelId="{3BA7E636-1A43-4DF8-A724-B1943572BC6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success of a company is a direct function of its ability to know and serve its customers (Sheth, 2021).</a:t>
          </a:r>
        </a:p>
      </dgm:t>
    </dgm:pt>
    <dgm:pt modelId="{448DA2EB-507F-4B74-9705-0C840A76B6A4}" type="parTrans" cxnId="{F99D6E89-AA7D-4364-997D-E5C60136B347}">
      <dgm:prSet/>
      <dgm:spPr/>
      <dgm:t>
        <a:bodyPr/>
        <a:lstStyle/>
        <a:p>
          <a:endParaRPr lang="en-US"/>
        </a:p>
      </dgm:t>
    </dgm:pt>
    <dgm:pt modelId="{9D206D22-A229-430C-9E36-15E3196497E8}" type="sibTrans" cxnId="{F99D6E89-AA7D-4364-997D-E5C60136B347}">
      <dgm:prSet/>
      <dgm:spPr/>
      <dgm:t>
        <a:bodyPr/>
        <a:lstStyle/>
        <a:p>
          <a:endParaRPr lang="en-US"/>
        </a:p>
      </dgm:t>
    </dgm:pt>
    <dgm:pt modelId="{D1A92BAC-1B44-4D47-ADFC-6278561E64D5}" type="pres">
      <dgm:prSet presAssocID="{77026CA9-2C7B-4D72-8DAE-72B2F5616A7C}" presName="Name0" presStyleCnt="0">
        <dgm:presLayoutVars>
          <dgm:dir/>
          <dgm:resizeHandles val="exact"/>
        </dgm:presLayoutVars>
      </dgm:prSet>
      <dgm:spPr/>
    </dgm:pt>
    <dgm:pt modelId="{CAAB7741-BCAB-43C6-88DA-69815F809DBF}" type="pres">
      <dgm:prSet presAssocID="{9335DD02-2898-4B6E-A5A1-9BBD46AB2F09}" presName="node" presStyleLbl="node1" presStyleIdx="0" presStyleCnt="5">
        <dgm:presLayoutVars>
          <dgm:bulletEnabled val="1"/>
        </dgm:presLayoutVars>
      </dgm:prSet>
      <dgm:spPr/>
    </dgm:pt>
    <dgm:pt modelId="{FECA2291-744F-44E2-9C94-0BA294B00028}" type="pres">
      <dgm:prSet presAssocID="{E9D3229D-CEB5-4AA9-BF97-78B136690190}" presName="sibTrans" presStyleLbl="sibTrans1D1" presStyleIdx="0" presStyleCnt="4"/>
      <dgm:spPr/>
    </dgm:pt>
    <dgm:pt modelId="{D1B25CCA-5901-465E-83B7-085B185B3490}" type="pres">
      <dgm:prSet presAssocID="{E9D3229D-CEB5-4AA9-BF97-78B136690190}" presName="connectorText" presStyleLbl="sibTrans1D1" presStyleIdx="0" presStyleCnt="4"/>
      <dgm:spPr/>
    </dgm:pt>
    <dgm:pt modelId="{2BBD7C65-55BA-4331-8125-221F140B2F85}" type="pres">
      <dgm:prSet presAssocID="{B6524450-020F-4592-AB82-28113352EA67}" presName="node" presStyleLbl="node1" presStyleIdx="1" presStyleCnt="5">
        <dgm:presLayoutVars>
          <dgm:bulletEnabled val="1"/>
        </dgm:presLayoutVars>
      </dgm:prSet>
      <dgm:spPr/>
    </dgm:pt>
    <dgm:pt modelId="{9352A288-52B7-4B5F-A8E1-C0A984685D45}" type="pres">
      <dgm:prSet presAssocID="{77A25AD8-7A41-4012-9166-10521A7C894A}" presName="sibTrans" presStyleLbl="sibTrans1D1" presStyleIdx="1" presStyleCnt="4"/>
      <dgm:spPr/>
    </dgm:pt>
    <dgm:pt modelId="{4BEDF159-8BCA-4BCB-8B26-543ED9B38DCF}" type="pres">
      <dgm:prSet presAssocID="{77A25AD8-7A41-4012-9166-10521A7C894A}" presName="connectorText" presStyleLbl="sibTrans1D1" presStyleIdx="1" presStyleCnt="4"/>
      <dgm:spPr/>
    </dgm:pt>
    <dgm:pt modelId="{4D283914-65BA-41EA-9E72-929BA32213D4}" type="pres">
      <dgm:prSet presAssocID="{28FDE6AF-BF69-44D2-81B3-91234428A009}" presName="node" presStyleLbl="node1" presStyleIdx="2" presStyleCnt="5">
        <dgm:presLayoutVars>
          <dgm:bulletEnabled val="1"/>
        </dgm:presLayoutVars>
      </dgm:prSet>
      <dgm:spPr/>
    </dgm:pt>
    <dgm:pt modelId="{CF88FFBE-631F-4736-82A7-96105D56B3FE}" type="pres">
      <dgm:prSet presAssocID="{E428AC10-6B96-4553-8511-D8A504C66772}" presName="sibTrans" presStyleLbl="sibTrans1D1" presStyleIdx="2" presStyleCnt="4"/>
      <dgm:spPr/>
    </dgm:pt>
    <dgm:pt modelId="{A3E2D577-5DE8-4BA1-9656-92788BA9DC89}" type="pres">
      <dgm:prSet presAssocID="{E428AC10-6B96-4553-8511-D8A504C66772}" presName="connectorText" presStyleLbl="sibTrans1D1" presStyleIdx="2" presStyleCnt="4"/>
      <dgm:spPr/>
    </dgm:pt>
    <dgm:pt modelId="{8BA2E583-5BB9-46E4-9920-2B81A90D1DA6}" type="pres">
      <dgm:prSet presAssocID="{C46A551E-52DD-4FFC-A1CC-E48B1D49B701}" presName="node" presStyleLbl="node1" presStyleIdx="3" presStyleCnt="5">
        <dgm:presLayoutVars>
          <dgm:bulletEnabled val="1"/>
        </dgm:presLayoutVars>
      </dgm:prSet>
      <dgm:spPr/>
    </dgm:pt>
    <dgm:pt modelId="{2BC48F32-D8CC-49D5-997A-CDAEA0C96C97}" type="pres">
      <dgm:prSet presAssocID="{87690F85-0550-4D06-8A7A-345F08B53214}" presName="sibTrans" presStyleLbl="sibTrans1D1" presStyleIdx="3" presStyleCnt="4"/>
      <dgm:spPr/>
    </dgm:pt>
    <dgm:pt modelId="{F3AF983D-FCCC-4145-BF42-7D6F4921D86D}" type="pres">
      <dgm:prSet presAssocID="{87690F85-0550-4D06-8A7A-345F08B53214}" presName="connectorText" presStyleLbl="sibTrans1D1" presStyleIdx="3" presStyleCnt="4"/>
      <dgm:spPr/>
    </dgm:pt>
    <dgm:pt modelId="{3743944B-2D99-4620-98A8-BA0FA292D2FD}" type="pres">
      <dgm:prSet presAssocID="{3BA7E636-1A43-4DF8-A724-B1943572BC63}" presName="node" presStyleLbl="node1" presStyleIdx="4" presStyleCnt="5">
        <dgm:presLayoutVars>
          <dgm:bulletEnabled val="1"/>
        </dgm:presLayoutVars>
      </dgm:prSet>
      <dgm:spPr/>
    </dgm:pt>
  </dgm:ptLst>
  <dgm:cxnLst>
    <dgm:cxn modelId="{C4230714-09F9-40E6-9776-AC777AF4A104}" type="presOf" srcId="{E9D3229D-CEB5-4AA9-BF97-78B136690190}" destId="{FECA2291-744F-44E2-9C94-0BA294B00028}" srcOrd="0" destOrd="0" presId="urn:microsoft.com/office/officeart/2016/7/layout/RepeatingBendingProcessNew"/>
    <dgm:cxn modelId="{9D304815-55D7-4B5F-B233-C15DC0B68F06}" type="presOf" srcId="{E428AC10-6B96-4553-8511-D8A504C66772}" destId="{CF88FFBE-631F-4736-82A7-96105D56B3FE}" srcOrd="0" destOrd="0" presId="urn:microsoft.com/office/officeart/2016/7/layout/RepeatingBendingProcessNew"/>
    <dgm:cxn modelId="{3BCF2F17-1A2D-400F-B9D1-72783F613414}" type="presOf" srcId="{87690F85-0550-4D06-8A7A-345F08B53214}" destId="{F3AF983D-FCCC-4145-BF42-7D6F4921D86D}" srcOrd="1" destOrd="0" presId="urn:microsoft.com/office/officeart/2016/7/layout/RepeatingBendingProcessNew"/>
    <dgm:cxn modelId="{38B8162B-FAE3-4321-9FBF-C046D3FC5359}" type="presOf" srcId="{C46A551E-52DD-4FFC-A1CC-E48B1D49B701}" destId="{8BA2E583-5BB9-46E4-9920-2B81A90D1DA6}" srcOrd="0" destOrd="0" presId="urn:microsoft.com/office/officeart/2016/7/layout/RepeatingBendingProcessNew"/>
    <dgm:cxn modelId="{DED7882E-F3CD-45E0-9101-A132E0B24046}" srcId="{77026CA9-2C7B-4D72-8DAE-72B2F5616A7C}" destId="{B6524450-020F-4592-AB82-28113352EA67}" srcOrd="1" destOrd="0" parTransId="{47A26DAF-DFE2-4C93-94B4-E1634D2B408E}" sibTransId="{77A25AD8-7A41-4012-9166-10521A7C894A}"/>
    <dgm:cxn modelId="{C0974332-78B0-4EA3-BA82-2681CC17D3DF}" type="presOf" srcId="{E428AC10-6B96-4553-8511-D8A504C66772}" destId="{A3E2D577-5DE8-4BA1-9656-92788BA9DC89}" srcOrd="1" destOrd="0" presId="urn:microsoft.com/office/officeart/2016/7/layout/RepeatingBendingProcessNew"/>
    <dgm:cxn modelId="{D8D6B763-305D-4BD8-A8F7-D6DD6803F6EC}" type="presOf" srcId="{3BA7E636-1A43-4DF8-A724-B1943572BC63}" destId="{3743944B-2D99-4620-98A8-BA0FA292D2FD}" srcOrd="0" destOrd="0" presId="urn:microsoft.com/office/officeart/2016/7/layout/RepeatingBendingProcessNew"/>
    <dgm:cxn modelId="{74CD296E-AEB0-4598-99D7-F264541DF810}" type="presOf" srcId="{28FDE6AF-BF69-44D2-81B3-91234428A009}" destId="{4D283914-65BA-41EA-9E72-929BA32213D4}" srcOrd="0" destOrd="0" presId="urn:microsoft.com/office/officeart/2016/7/layout/RepeatingBendingProcessNew"/>
    <dgm:cxn modelId="{70F3C26F-FCF7-47E7-AECE-622A3E461FD5}" type="presOf" srcId="{E9D3229D-CEB5-4AA9-BF97-78B136690190}" destId="{D1B25CCA-5901-465E-83B7-085B185B3490}" srcOrd="1" destOrd="0" presId="urn:microsoft.com/office/officeart/2016/7/layout/RepeatingBendingProcessNew"/>
    <dgm:cxn modelId="{FFBD5471-18D4-4E66-B33C-EBEF7B81B98A}" type="presOf" srcId="{77A25AD8-7A41-4012-9166-10521A7C894A}" destId="{9352A288-52B7-4B5F-A8E1-C0A984685D45}" srcOrd="0" destOrd="0" presId="urn:microsoft.com/office/officeart/2016/7/layout/RepeatingBendingProcessNew"/>
    <dgm:cxn modelId="{26A1A752-B915-4376-AAD7-4DCA7763CAFA}" type="presOf" srcId="{9335DD02-2898-4B6E-A5A1-9BBD46AB2F09}" destId="{CAAB7741-BCAB-43C6-88DA-69815F809DBF}" srcOrd="0" destOrd="0" presId="urn:microsoft.com/office/officeart/2016/7/layout/RepeatingBendingProcessNew"/>
    <dgm:cxn modelId="{3ABD5677-C1BF-47DF-B7AC-054456A63E1A}" type="presOf" srcId="{B6524450-020F-4592-AB82-28113352EA67}" destId="{2BBD7C65-55BA-4331-8125-221F140B2F85}" srcOrd="0" destOrd="0" presId="urn:microsoft.com/office/officeart/2016/7/layout/RepeatingBendingProcessNew"/>
    <dgm:cxn modelId="{F99D6E89-AA7D-4364-997D-E5C60136B347}" srcId="{77026CA9-2C7B-4D72-8DAE-72B2F5616A7C}" destId="{3BA7E636-1A43-4DF8-A724-B1943572BC63}" srcOrd="4" destOrd="0" parTransId="{448DA2EB-507F-4B74-9705-0C840A76B6A4}" sibTransId="{9D206D22-A229-430C-9E36-15E3196497E8}"/>
    <dgm:cxn modelId="{B50F4DA4-50FF-4F57-A8E0-20682F9AFAF7}" srcId="{77026CA9-2C7B-4D72-8DAE-72B2F5616A7C}" destId="{9335DD02-2898-4B6E-A5A1-9BBD46AB2F09}" srcOrd="0" destOrd="0" parTransId="{7E3DA328-43CC-4B65-8B13-FE4B31857396}" sibTransId="{E9D3229D-CEB5-4AA9-BF97-78B136690190}"/>
    <dgm:cxn modelId="{D8A39FC1-55CD-4076-BFFE-8A03E0ED656F}" srcId="{77026CA9-2C7B-4D72-8DAE-72B2F5616A7C}" destId="{C46A551E-52DD-4FFC-A1CC-E48B1D49B701}" srcOrd="3" destOrd="0" parTransId="{4AA9BBB0-539D-4E0F-A962-8E2519A90F19}" sibTransId="{87690F85-0550-4D06-8A7A-345F08B53214}"/>
    <dgm:cxn modelId="{A55C29C9-A1E8-47B0-99A1-D764BD3D6757}" type="presOf" srcId="{87690F85-0550-4D06-8A7A-345F08B53214}" destId="{2BC48F32-D8CC-49D5-997A-CDAEA0C96C97}" srcOrd="0" destOrd="0" presId="urn:microsoft.com/office/officeart/2016/7/layout/RepeatingBendingProcessNew"/>
    <dgm:cxn modelId="{098C99DF-A64B-4B92-B476-D27F9B441411}" type="presOf" srcId="{77A25AD8-7A41-4012-9166-10521A7C894A}" destId="{4BEDF159-8BCA-4BCB-8B26-543ED9B38DCF}" srcOrd="1" destOrd="0" presId="urn:microsoft.com/office/officeart/2016/7/layout/RepeatingBendingProcessNew"/>
    <dgm:cxn modelId="{9DC794E2-CCEA-4E16-A008-C9C962D039D1}" type="presOf" srcId="{77026CA9-2C7B-4D72-8DAE-72B2F5616A7C}" destId="{D1A92BAC-1B44-4D47-ADFC-6278561E64D5}" srcOrd="0" destOrd="0" presId="urn:microsoft.com/office/officeart/2016/7/layout/RepeatingBendingProcessNew"/>
    <dgm:cxn modelId="{D3CCF7F7-8DD4-46FF-A4DA-C61A5D7C04F2}" srcId="{77026CA9-2C7B-4D72-8DAE-72B2F5616A7C}" destId="{28FDE6AF-BF69-44D2-81B3-91234428A009}" srcOrd="2" destOrd="0" parTransId="{E6EC65C3-7E35-4F05-B5CF-29195A053874}" sibTransId="{E428AC10-6B96-4553-8511-D8A504C66772}"/>
    <dgm:cxn modelId="{18A5E9B5-7EB4-48F2-BED2-EA2DDCBFF55E}" type="presParOf" srcId="{D1A92BAC-1B44-4D47-ADFC-6278561E64D5}" destId="{CAAB7741-BCAB-43C6-88DA-69815F809DBF}" srcOrd="0" destOrd="0" presId="urn:microsoft.com/office/officeart/2016/7/layout/RepeatingBendingProcessNew"/>
    <dgm:cxn modelId="{BAC78F68-FFF4-4D38-92E4-BF75A08E6576}" type="presParOf" srcId="{D1A92BAC-1B44-4D47-ADFC-6278561E64D5}" destId="{FECA2291-744F-44E2-9C94-0BA294B00028}" srcOrd="1" destOrd="0" presId="urn:microsoft.com/office/officeart/2016/7/layout/RepeatingBendingProcessNew"/>
    <dgm:cxn modelId="{CA4FB02C-3130-4371-8CE6-D06555B79394}" type="presParOf" srcId="{FECA2291-744F-44E2-9C94-0BA294B00028}" destId="{D1B25CCA-5901-465E-83B7-085B185B3490}" srcOrd="0" destOrd="0" presId="urn:microsoft.com/office/officeart/2016/7/layout/RepeatingBendingProcessNew"/>
    <dgm:cxn modelId="{E88BB848-7A96-4047-A53E-46A132EA24A4}" type="presParOf" srcId="{D1A92BAC-1B44-4D47-ADFC-6278561E64D5}" destId="{2BBD7C65-55BA-4331-8125-221F140B2F85}" srcOrd="2" destOrd="0" presId="urn:microsoft.com/office/officeart/2016/7/layout/RepeatingBendingProcessNew"/>
    <dgm:cxn modelId="{845ED215-BBC9-433C-B140-A775FDB4F61B}" type="presParOf" srcId="{D1A92BAC-1B44-4D47-ADFC-6278561E64D5}" destId="{9352A288-52B7-4B5F-A8E1-C0A984685D45}" srcOrd="3" destOrd="0" presId="urn:microsoft.com/office/officeart/2016/7/layout/RepeatingBendingProcessNew"/>
    <dgm:cxn modelId="{010C40A2-2488-4235-9D90-615B08D5DE2D}" type="presParOf" srcId="{9352A288-52B7-4B5F-A8E1-C0A984685D45}" destId="{4BEDF159-8BCA-4BCB-8B26-543ED9B38DCF}" srcOrd="0" destOrd="0" presId="urn:microsoft.com/office/officeart/2016/7/layout/RepeatingBendingProcessNew"/>
    <dgm:cxn modelId="{27709E82-4487-4F95-8103-2A754D49E115}" type="presParOf" srcId="{D1A92BAC-1B44-4D47-ADFC-6278561E64D5}" destId="{4D283914-65BA-41EA-9E72-929BA32213D4}" srcOrd="4" destOrd="0" presId="urn:microsoft.com/office/officeart/2016/7/layout/RepeatingBendingProcessNew"/>
    <dgm:cxn modelId="{22301136-7B74-4945-B1B4-9DC9678495E8}" type="presParOf" srcId="{D1A92BAC-1B44-4D47-ADFC-6278561E64D5}" destId="{CF88FFBE-631F-4736-82A7-96105D56B3FE}" srcOrd="5" destOrd="0" presId="urn:microsoft.com/office/officeart/2016/7/layout/RepeatingBendingProcessNew"/>
    <dgm:cxn modelId="{9D148684-F8F1-40FC-8687-C712475B210B}" type="presParOf" srcId="{CF88FFBE-631F-4736-82A7-96105D56B3FE}" destId="{A3E2D577-5DE8-4BA1-9656-92788BA9DC89}" srcOrd="0" destOrd="0" presId="urn:microsoft.com/office/officeart/2016/7/layout/RepeatingBendingProcessNew"/>
    <dgm:cxn modelId="{BC0D1A1B-D3AA-4529-8A56-7A74C7DD847A}" type="presParOf" srcId="{D1A92BAC-1B44-4D47-ADFC-6278561E64D5}" destId="{8BA2E583-5BB9-46E4-9920-2B81A90D1DA6}" srcOrd="6" destOrd="0" presId="urn:microsoft.com/office/officeart/2016/7/layout/RepeatingBendingProcessNew"/>
    <dgm:cxn modelId="{D1B5B060-777F-45B9-A414-9E9356E6CEE7}" type="presParOf" srcId="{D1A92BAC-1B44-4D47-ADFC-6278561E64D5}" destId="{2BC48F32-D8CC-49D5-997A-CDAEA0C96C97}" srcOrd="7" destOrd="0" presId="urn:microsoft.com/office/officeart/2016/7/layout/RepeatingBendingProcessNew"/>
    <dgm:cxn modelId="{1AD3E09F-76EC-4F10-8747-BFF774529FD4}" type="presParOf" srcId="{2BC48F32-D8CC-49D5-997A-CDAEA0C96C97}" destId="{F3AF983D-FCCC-4145-BF42-7D6F4921D86D}" srcOrd="0" destOrd="0" presId="urn:microsoft.com/office/officeart/2016/7/layout/RepeatingBendingProcessNew"/>
    <dgm:cxn modelId="{B510E8BF-7352-4A9E-B0EC-C8F6F3872425}" type="presParOf" srcId="{D1A92BAC-1B44-4D47-ADFC-6278561E64D5}" destId="{3743944B-2D99-4620-98A8-BA0FA292D2F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9F77CF3-7FE3-449F-975B-4E83C19A564A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6F6B62B-E632-49CA-88C1-334F5B111D4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Digitally transformed: AI and analytics provide insight in depth of the customer and their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personalisation's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. (Han, et al. , 2021).</a:t>
          </a:r>
        </a:p>
      </dgm:t>
    </dgm:pt>
    <dgm:pt modelId="{BB24DDD1-E7DB-4D33-8E1E-7B3474F34589}" type="parTrans" cxnId="{B4D15C59-8D48-4B03-9A42-799C649ED9C9}">
      <dgm:prSet/>
      <dgm:spPr/>
      <dgm:t>
        <a:bodyPr/>
        <a:lstStyle/>
        <a:p>
          <a:endParaRPr lang="en-US"/>
        </a:p>
      </dgm:t>
    </dgm:pt>
    <dgm:pt modelId="{5A60845E-4C4F-4B51-8223-0915F4664353}" type="sibTrans" cxnId="{B4D15C59-8D48-4B03-9A42-799C649ED9C9}">
      <dgm:prSet/>
      <dgm:spPr/>
      <dgm:t>
        <a:bodyPr/>
        <a:lstStyle/>
        <a:p>
          <a:endParaRPr lang="en-US"/>
        </a:p>
      </dgm:t>
    </dgm:pt>
    <dgm:pt modelId="{F02A3FCC-81C1-4911-A188-10D4479036A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Informed, empowered consumers: Consumers are demanding transparency, value, and 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experiences (Sheth, 2021).</a:t>
          </a:r>
        </a:p>
      </dgm:t>
    </dgm:pt>
    <dgm:pt modelId="{FE83D72D-58F2-4EA1-B459-F46D7A7F2A7D}" type="parTrans" cxnId="{E688831C-9F43-45B0-9A60-4DF49C5A20A8}">
      <dgm:prSet/>
      <dgm:spPr/>
      <dgm:t>
        <a:bodyPr/>
        <a:lstStyle/>
        <a:p>
          <a:endParaRPr lang="en-US"/>
        </a:p>
      </dgm:t>
    </dgm:pt>
    <dgm:pt modelId="{E37B9627-133A-40B0-BD33-9DF874BE8383}" type="sibTrans" cxnId="{E688831C-9F43-45B0-9A60-4DF49C5A20A8}">
      <dgm:prSet/>
      <dgm:spPr/>
      <dgm:t>
        <a:bodyPr/>
        <a:lstStyle/>
        <a:p>
          <a:endParaRPr lang="en-US"/>
        </a:p>
      </dgm:t>
    </dgm:pt>
    <dgm:pt modelId="{78424978-74B3-4284-8E8A-2FBEFB157EB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Sustainability &amp; ethics matter: Customer-centric systems are much better at shifting and adapting given societal expectations and pressures (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Sudirjo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</a:p>
      </dgm:t>
    </dgm:pt>
    <dgm:pt modelId="{175F80EF-3788-4FF7-B0ED-F0F8F50F645E}" type="parTrans" cxnId="{1051AFFE-EE8C-48EC-9DB6-6313555E2533}">
      <dgm:prSet/>
      <dgm:spPr/>
      <dgm:t>
        <a:bodyPr/>
        <a:lstStyle/>
        <a:p>
          <a:endParaRPr lang="en-US"/>
        </a:p>
      </dgm:t>
    </dgm:pt>
    <dgm:pt modelId="{027BB642-35B3-43B9-9788-3DCFE998C7E2}" type="sibTrans" cxnId="{1051AFFE-EE8C-48EC-9DB6-6313555E2533}">
      <dgm:prSet/>
      <dgm:spPr/>
      <dgm:t>
        <a:bodyPr/>
        <a:lstStyle/>
        <a:p>
          <a:endParaRPr lang="en-US"/>
        </a:p>
      </dgm:t>
    </dgm:pt>
    <dgm:pt modelId="{67A2522D-6B4B-4290-8AFB-54D55BF6549D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Strategic fit for the future: Beyond the traditional, putting a focus on long-term relationships and loyalty (Kotler &amp; Armstrong, 2008).</a:t>
          </a:r>
        </a:p>
      </dgm:t>
    </dgm:pt>
    <dgm:pt modelId="{C96E0278-35B3-4BD1-BA5F-A67F9565A161}" type="parTrans" cxnId="{3394A9A2-76D0-4EDE-A115-CF86181C925C}">
      <dgm:prSet/>
      <dgm:spPr/>
      <dgm:t>
        <a:bodyPr/>
        <a:lstStyle/>
        <a:p>
          <a:endParaRPr lang="en-US"/>
        </a:p>
      </dgm:t>
    </dgm:pt>
    <dgm:pt modelId="{F943305C-48BF-496C-BCE2-B908F28D94E7}" type="sibTrans" cxnId="{3394A9A2-76D0-4EDE-A115-CF86181C925C}">
      <dgm:prSet/>
      <dgm:spPr/>
      <dgm:t>
        <a:bodyPr/>
        <a:lstStyle/>
        <a:p>
          <a:endParaRPr lang="en-US"/>
        </a:p>
      </dgm:t>
    </dgm:pt>
    <dgm:pt modelId="{FC62BCFD-605F-4EA2-833F-ED58E1935669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marketing concept continues to shift with the innovations of technology, but remains constant in serving the customer fir</a:t>
          </a:r>
        </a:p>
      </dgm:t>
    </dgm:pt>
    <dgm:pt modelId="{CEDDC2C4-372F-4790-8879-C32EFC0A261A}" type="parTrans" cxnId="{D4D2E587-6C0D-47D9-90AF-BAF703DE4823}">
      <dgm:prSet/>
      <dgm:spPr/>
      <dgm:t>
        <a:bodyPr/>
        <a:lstStyle/>
        <a:p>
          <a:endParaRPr lang="en-US"/>
        </a:p>
      </dgm:t>
    </dgm:pt>
    <dgm:pt modelId="{533BCDD5-425B-4FB4-9E71-7563021A6A36}" type="sibTrans" cxnId="{D4D2E587-6C0D-47D9-90AF-BAF703DE4823}">
      <dgm:prSet/>
      <dgm:spPr/>
      <dgm:t>
        <a:bodyPr/>
        <a:lstStyle/>
        <a:p>
          <a:endParaRPr lang="en-US"/>
        </a:p>
      </dgm:t>
    </dgm:pt>
    <dgm:pt modelId="{2BF285D6-9A3E-441E-BB57-8364864771DB}" type="pres">
      <dgm:prSet presAssocID="{D9F77CF3-7FE3-449F-975B-4E83C19A564A}" presName="diagram" presStyleCnt="0">
        <dgm:presLayoutVars>
          <dgm:dir/>
          <dgm:resizeHandles val="exact"/>
        </dgm:presLayoutVars>
      </dgm:prSet>
      <dgm:spPr/>
    </dgm:pt>
    <dgm:pt modelId="{6918E937-BB21-4C09-955E-75DDF1258078}" type="pres">
      <dgm:prSet presAssocID="{C6F6B62B-E632-49CA-88C1-334F5B111D4B}" presName="node" presStyleLbl="node1" presStyleIdx="0" presStyleCnt="5">
        <dgm:presLayoutVars>
          <dgm:bulletEnabled val="1"/>
        </dgm:presLayoutVars>
      </dgm:prSet>
      <dgm:spPr/>
    </dgm:pt>
    <dgm:pt modelId="{82A98BD4-7E2C-4C4C-BF8E-EDADACC0BF1F}" type="pres">
      <dgm:prSet presAssocID="{5A60845E-4C4F-4B51-8223-0915F4664353}" presName="sibTrans" presStyleCnt="0"/>
      <dgm:spPr/>
    </dgm:pt>
    <dgm:pt modelId="{349632A5-CE10-44B3-A265-000F59B35B81}" type="pres">
      <dgm:prSet presAssocID="{F02A3FCC-81C1-4911-A188-10D4479036A2}" presName="node" presStyleLbl="node1" presStyleIdx="1" presStyleCnt="5">
        <dgm:presLayoutVars>
          <dgm:bulletEnabled val="1"/>
        </dgm:presLayoutVars>
      </dgm:prSet>
      <dgm:spPr/>
    </dgm:pt>
    <dgm:pt modelId="{C1190846-AC85-4DB1-AB3E-913B384EC9AA}" type="pres">
      <dgm:prSet presAssocID="{E37B9627-133A-40B0-BD33-9DF874BE8383}" presName="sibTrans" presStyleCnt="0"/>
      <dgm:spPr/>
    </dgm:pt>
    <dgm:pt modelId="{69CCB284-C5C0-4C10-B5AB-98C98F3DB3EB}" type="pres">
      <dgm:prSet presAssocID="{78424978-74B3-4284-8E8A-2FBEFB157EBC}" presName="node" presStyleLbl="node1" presStyleIdx="2" presStyleCnt="5">
        <dgm:presLayoutVars>
          <dgm:bulletEnabled val="1"/>
        </dgm:presLayoutVars>
      </dgm:prSet>
      <dgm:spPr/>
    </dgm:pt>
    <dgm:pt modelId="{628F368A-A2A8-4B1D-91DE-1F86F72AB9E2}" type="pres">
      <dgm:prSet presAssocID="{027BB642-35B3-43B9-9788-3DCFE998C7E2}" presName="sibTrans" presStyleCnt="0"/>
      <dgm:spPr/>
    </dgm:pt>
    <dgm:pt modelId="{B51CE8EC-BD1B-4C17-8566-558FD5BDE3DA}" type="pres">
      <dgm:prSet presAssocID="{67A2522D-6B4B-4290-8AFB-54D55BF6549D}" presName="node" presStyleLbl="node1" presStyleIdx="3" presStyleCnt="5">
        <dgm:presLayoutVars>
          <dgm:bulletEnabled val="1"/>
        </dgm:presLayoutVars>
      </dgm:prSet>
      <dgm:spPr/>
    </dgm:pt>
    <dgm:pt modelId="{377C1D61-72E1-45C9-8962-95DDA9E19CCE}" type="pres">
      <dgm:prSet presAssocID="{F943305C-48BF-496C-BCE2-B908F28D94E7}" presName="sibTrans" presStyleCnt="0"/>
      <dgm:spPr/>
    </dgm:pt>
    <dgm:pt modelId="{60CB1514-D577-42C2-A348-42CF61C231F5}" type="pres">
      <dgm:prSet presAssocID="{FC62BCFD-605F-4EA2-833F-ED58E1935669}" presName="node" presStyleLbl="node1" presStyleIdx="4" presStyleCnt="5">
        <dgm:presLayoutVars>
          <dgm:bulletEnabled val="1"/>
        </dgm:presLayoutVars>
      </dgm:prSet>
      <dgm:spPr/>
    </dgm:pt>
  </dgm:ptLst>
  <dgm:cxnLst>
    <dgm:cxn modelId="{E688831C-9F43-45B0-9A60-4DF49C5A20A8}" srcId="{D9F77CF3-7FE3-449F-975B-4E83C19A564A}" destId="{F02A3FCC-81C1-4911-A188-10D4479036A2}" srcOrd="1" destOrd="0" parTransId="{FE83D72D-58F2-4EA1-B459-F46D7A7F2A7D}" sibTransId="{E37B9627-133A-40B0-BD33-9DF874BE8383}"/>
    <dgm:cxn modelId="{9D54484C-2156-47F2-9CAB-982F506FBAA1}" type="presOf" srcId="{67A2522D-6B4B-4290-8AFB-54D55BF6549D}" destId="{B51CE8EC-BD1B-4C17-8566-558FD5BDE3DA}" srcOrd="0" destOrd="0" presId="urn:microsoft.com/office/officeart/2005/8/layout/default"/>
    <dgm:cxn modelId="{B4D15C59-8D48-4B03-9A42-799C649ED9C9}" srcId="{D9F77CF3-7FE3-449F-975B-4E83C19A564A}" destId="{C6F6B62B-E632-49CA-88C1-334F5B111D4B}" srcOrd="0" destOrd="0" parTransId="{BB24DDD1-E7DB-4D33-8E1E-7B3474F34589}" sibTransId="{5A60845E-4C4F-4B51-8223-0915F4664353}"/>
    <dgm:cxn modelId="{EA39E07E-7453-4E32-8343-C07798680631}" type="presOf" srcId="{D9F77CF3-7FE3-449F-975B-4E83C19A564A}" destId="{2BF285D6-9A3E-441E-BB57-8364864771DB}" srcOrd="0" destOrd="0" presId="urn:microsoft.com/office/officeart/2005/8/layout/default"/>
    <dgm:cxn modelId="{51BE5E86-5B37-4CC5-9318-74CDEC5D2400}" type="presOf" srcId="{78424978-74B3-4284-8E8A-2FBEFB157EBC}" destId="{69CCB284-C5C0-4C10-B5AB-98C98F3DB3EB}" srcOrd="0" destOrd="0" presId="urn:microsoft.com/office/officeart/2005/8/layout/default"/>
    <dgm:cxn modelId="{D4D2E587-6C0D-47D9-90AF-BAF703DE4823}" srcId="{D9F77CF3-7FE3-449F-975B-4E83C19A564A}" destId="{FC62BCFD-605F-4EA2-833F-ED58E1935669}" srcOrd="4" destOrd="0" parTransId="{CEDDC2C4-372F-4790-8879-C32EFC0A261A}" sibTransId="{533BCDD5-425B-4FB4-9E71-7563021A6A36}"/>
    <dgm:cxn modelId="{3394A9A2-76D0-4EDE-A115-CF86181C925C}" srcId="{D9F77CF3-7FE3-449F-975B-4E83C19A564A}" destId="{67A2522D-6B4B-4290-8AFB-54D55BF6549D}" srcOrd="3" destOrd="0" parTransId="{C96E0278-35B3-4BD1-BA5F-A67F9565A161}" sibTransId="{F943305C-48BF-496C-BCE2-B908F28D94E7}"/>
    <dgm:cxn modelId="{FABA70A9-43CB-49D2-981B-12DDA12782AA}" type="presOf" srcId="{C6F6B62B-E632-49CA-88C1-334F5B111D4B}" destId="{6918E937-BB21-4C09-955E-75DDF1258078}" srcOrd="0" destOrd="0" presId="urn:microsoft.com/office/officeart/2005/8/layout/default"/>
    <dgm:cxn modelId="{E00FE1B1-C58C-4B7C-B437-E7646F25D44B}" type="presOf" srcId="{FC62BCFD-605F-4EA2-833F-ED58E1935669}" destId="{60CB1514-D577-42C2-A348-42CF61C231F5}" srcOrd="0" destOrd="0" presId="urn:microsoft.com/office/officeart/2005/8/layout/default"/>
    <dgm:cxn modelId="{3EE709D0-34CD-42FB-82B5-07587078D9B9}" type="presOf" srcId="{F02A3FCC-81C1-4911-A188-10D4479036A2}" destId="{349632A5-CE10-44B3-A265-000F59B35B81}" srcOrd="0" destOrd="0" presId="urn:microsoft.com/office/officeart/2005/8/layout/default"/>
    <dgm:cxn modelId="{1051AFFE-EE8C-48EC-9DB6-6313555E2533}" srcId="{D9F77CF3-7FE3-449F-975B-4E83C19A564A}" destId="{78424978-74B3-4284-8E8A-2FBEFB157EBC}" srcOrd="2" destOrd="0" parTransId="{175F80EF-3788-4FF7-B0ED-F0F8F50F645E}" sibTransId="{027BB642-35B3-43B9-9788-3DCFE998C7E2}"/>
    <dgm:cxn modelId="{8E69F657-E741-416C-9E74-AF3761051D7B}" type="presParOf" srcId="{2BF285D6-9A3E-441E-BB57-8364864771DB}" destId="{6918E937-BB21-4C09-955E-75DDF1258078}" srcOrd="0" destOrd="0" presId="urn:microsoft.com/office/officeart/2005/8/layout/default"/>
    <dgm:cxn modelId="{EE74148C-5EB6-4606-902C-927919AABA7C}" type="presParOf" srcId="{2BF285D6-9A3E-441E-BB57-8364864771DB}" destId="{82A98BD4-7E2C-4C4C-BF8E-EDADACC0BF1F}" srcOrd="1" destOrd="0" presId="urn:microsoft.com/office/officeart/2005/8/layout/default"/>
    <dgm:cxn modelId="{62E56E0B-05DC-4DAC-AE42-33678974214D}" type="presParOf" srcId="{2BF285D6-9A3E-441E-BB57-8364864771DB}" destId="{349632A5-CE10-44B3-A265-000F59B35B81}" srcOrd="2" destOrd="0" presId="urn:microsoft.com/office/officeart/2005/8/layout/default"/>
    <dgm:cxn modelId="{0F770B98-01DF-4508-8BE6-ACB9A059114C}" type="presParOf" srcId="{2BF285D6-9A3E-441E-BB57-8364864771DB}" destId="{C1190846-AC85-4DB1-AB3E-913B384EC9AA}" srcOrd="3" destOrd="0" presId="urn:microsoft.com/office/officeart/2005/8/layout/default"/>
    <dgm:cxn modelId="{AF8C7441-69A8-4149-9DC2-1D714AC488A7}" type="presParOf" srcId="{2BF285D6-9A3E-441E-BB57-8364864771DB}" destId="{69CCB284-C5C0-4C10-B5AB-98C98F3DB3EB}" srcOrd="4" destOrd="0" presId="urn:microsoft.com/office/officeart/2005/8/layout/default"/>
    <dgm:cxn modelId="{C71BD7A5-C3C8-4864-A780-569535A4871B}" type="presParOf" srcId="{2BF285D6-9A3E-441E-BB57-8364864771DB}" destId="{628F368A-A2A8-4B1D-91DE-1F86F72AB9E2}" srcOrd="5" destOrd="0" presId="urn:microsoft.com/office/officeart/2005/8/layout/default"/>
    <dgm:cxn modelId="{16416E8C-AE38-4E9D-A913-CA35C989502C}" type="presParOf" srcId="{2BF285D6-9A3E-441E-BB57-8364864771DB}" destId="{B51CE8EC-BD1B-4C17-8566-558FD5BDE3DA}" srcOrd="6" destOrd="0" presId="urn:microsoft.com/office/officeart/2005/8/layout/default"/>
    <dgm:cxn modelId="{FDBE30B6-915B-466D-A0C1-A19DECE722E4}" type="presParOf" srcId="{2BF285D6-9A3E-441E-BB57-8364864771DB}" destId="{377C1D61-72E1-45C9-8962-95DDA9E19CCE}" srcOrd="7" destOrd="0" presId="urn:microsoft.com/office/officeart/2005/8/layout/default"/>
    <dgm:cxn modelId="{22CA35DE-CA96-4710-B943-4C026C537884}" type="presParOf" srcId="{2BF285D6-9A3E-441E-BB57-8364864771DB}" destId="{60CB1514-D577-42C2-A348-42CF61C231F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CA2291-744F-44E2-9C94-0BA294B00028}">
      <dsp:nvSpPr>
        <dsp:cNvPr id="0" name=""/>
        <dsp:cNvSpPr/>
      </dsp:nvSpPr>
      <dsp:spPr>
        <a:xfrm>
          <a:off x="3243197" y="784453"/>
          <a:ext cx="60357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570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9128" y="827002"/>
        <a:ext cx="31708" cy="6341"/>
      </dsp:txXfrm>
    </dsp:sp>
    <dsp:sp modelId="{CAAB7741-BCAB-43C6-88DA-69815F809DBF}">
      <dsp:nvSpPr>
        <dsp:cNvPr id="0" name=""/>
        <dsp:cNvSpPr/>
      </dsp:nvSpPr>
      <dsp:spPr>
        <a:xfrm>
          <a:off x="487732" y="2994"/>
          <a:ext cx="2757264" cy="165435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Customer-focused: Customer requirements drive every decision made by the company (Houston, 1986)</a:t>
          </a:r>
        </a:p>
      </dsp:txBody>
      <dsp:txXfrm>
        <a:off x="487732" y="2994"/>
        <a:ext cx="2757264" cy="1654358"/>
      </dsp:txXfrm>
    </dsp:sp>
    <dsp:sp modelId="{9352A288-52B7-4B5F-A8E1-C0A984685D45}">
      <dsp:nvSpPr>
        <dsp:cNvPr id="0" name=""/>
        <dsp:cNvSpPr/>
      </dsp:nvSpPr>
      <dsp:spPr>
        <a:xfrm>
          <a:off x="6634632" y="784453"/>
          <a:ext cx="60357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570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920563" y="827002"/>
        <a:ext cx="31708" cy="6341"/>
      </dsp:txXfrm>
    </dsp:sp>
    <dsp:sp modelId="{2BBD7C65-55BA-4331-8125-221F140B2F85}">
      <dsp:nvSpPr>
        <dsp:cNvPr id="0" name=""/>
        <dsp:cNvSpPr/>
      </dsp:nvSpPr>
      <dsp:spPr>
        <a:xfrm>
          <a:off x="3879167" y="2994"/>
          <a:ext cx="2757264" cy="165435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Company-wide commitment: All functions are aligned to seek customer value (Olson, et al., 2021)</a:t>
          </a:r>
        </a:p>
      </dsp:txBody>
      <dsp:txXfrm>
        <a:off x="3879167" y="2994"/>
        <a:ext cx="2757264" cy="1654358"/>
      </dsp:txXfrm>
    </dsp:sp>
    <dsp:sp modelId="{CF88FFBE-631F-4736-82A7-96105D56B3FE}">
      <dsp:nvSpPr>
        <dsp:cNvPr id="0" name=""/>
        <dsp:cNvSpPr/>
      </dsp:nvSpPr>
      <dsp:spPr>
        <a:xfrm>
          <a:off x="1866364" y="1655552"/>
          <a:ext cx="6782870" cy="603570"/>
        </a:xfrm>
        <a:custGeom>
          <a:avLst/>
          <a:gdLst/>
          <a:ahLst/>
          <a:cxnLst/>
          <a:rect l="0" t="0" r="0" b="0"/>
          <a:pathLst>
            <a:path>
              <a:moveTo>
                <a:pt x="6782870" y="0"/>
              </a:moveTo>
              <a:lnTo>
                <a:pt x="6782870" y="318885"/>
              </a:lnTo>
              <a:lnTo>
                <a:pt x="0" y="318885"/>
              </a:lnTo>
              <a:lnTo>
                <a:pt x="0" y="60357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7488" y="1954167"/>
        <a:ext cx="340622" cy="6341"/>
      </dsp:txXfrm>
    </dsp:sp>
    <dsp:sp modelId="{4D283914-65BA-41EA-9E72-929BA32213D4}">
      <dsp:nvSpPr>
        <dsp:cNvPr id="0" name=""/>
        <dsp:cNvSpPr/>
      </dsp:nvSpPr>
      <dsp:spPr>
        <a:xfrm>
          <a:off x="7270602" y="2994"/>
          <a:ext cx="2757264" cy="165435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Profits through satisfaction: Customers' loyalty and trust provide long-term success (Ali &amp; Anwar, 2021).</a:t>
          </a:r>
        </a:p>
      </dsp:txBody>
      <dsp:txXfrm>
        <a:off x="7270602" y="2994"/>
        <a:ext cx="2757264" cy="1654358"/>
      </dsp:txXfrm>
    </dsp:sp>
    <dsp:sp modelId="{2BC48F32-D8CC-49D5-997A-CDAEA0C96C97}">
      <dsp:nvSpPr>
        <dsp:cNvPr id="0" name=""/>
        <dsp:cNvSpPr/>
      </dsp:nvSpPr>
      <dsp:spPr>
        <a:xfrm>
          <a:off x="3243197" y="3072982"/>
          <a:ext cx="60357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03570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529128" y="3115531"/>
        <a:ext cx="31708" cy="6341"/>
      </dsp:txXfrm>
    </dsp:sp>
    <dsp:sp modelId="{8BA2E583-5BB9-46E4-9920-2B81A90D1DA6}">
      <dsp:nvSpPr>
        <dsp:cNvPr id="0" name=""/>
        <dsp:cNvSpPr/>
      </dsp:nvSpPr>
      <dsp:spPr>
        <a:xfrm>
          <a:off x="487732" y="2291523"/>
          <a:ext cx="2757264" cy="16543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Data- and insights-driven: Decisions regarding a market are based on data and behavioral patterns (Faruk, Rahman, &amp; Hasan, 2021).</a:t>
          </a:r>
        </a:p>
      </dsp:txBody>
      <dsp:txXfrm>
        <a:off x="487732" y="2291523"/>
        <a:ext cx="2757264" cy="1654358"/>
      </dsp:txXfrm>
    </dsp:sp>
    <dsp:sp modelId="{3743944B-2D99-4620-98A8-BA0FA292D2FD}">
      <dsp:nvSpPr>
        <dsp:cNvPr id="0" name=""/>
        <dsp:cNvSpPr/>
      </dsp:nvSpPr>
      <dsp:spPr>
        <a:xfrm>
          <a:off x="3879167" y="2291523"/>
          <a:ext cx="2757264" cy="165435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08" tIns="141820" rIns="135108" bIns="1418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success of a company is a direct function of its ability to know and serve its customers (Sheth, 2021).</a:t>
          </a:r>
        </a:p>
      </dsp:txBody>
      <dsp:txXfrm>
        <a:off x="3879167" y="2291523"/>
        <a:ext cx="2757264" cy="16543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18E937-BB21-4C09-955E-75DDF1258078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Digitally transformed: AI and analytics provide insight in depth of the customer and their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personalisation's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. (Han, et al. , 2021).</a:t>
          </a:r>
        </a:p>
      </dsp:txBody>
      <dsp:txXfrm>
        <a:off x="0" y="39687"/>
        <a:ext cx="3286125" cy="1971675"/>
      </dsp:txXfrm>
    </dsp:sp>
    <dsp:sp modelId="{349632A5-CE10-44B3-A265-000F59B35B81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Informed, empowered consumers: Consumers are demanding transparency, value, and 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personalised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experiences (Sheth, 2021).</a:t>
          </a:r>
        </a:p>
      </dsp:txBody>
      <dsp:txXfrm>
        <a:off x="3614737" y="39687"/>
        <a:ext cx="3286125" cy="1971675"/>
      </dsp:txXfrm>
    </dsp:sp>
    <dsp:sp modelId="{69CCB284-C5C0-4C10-B5AB-98C98F3DB3E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Sustainability &amp; ethics matter: Customer-centric systems are much better at shifting and adapting given societal expectations and pressures (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Sudirjo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, 2023).</a:t>
          </a:r>
        </a:p>
      </dsp:txBody>
      <dsp:txXfrm>
        <a:off x="7229475" y="39687"/>
        <a:ext cx="3286125" cy="1971675"/>
      </dsp:txXfrm>
    </dsp:sp>
    <dsp:sp modelId="{B51CE8EC-BD1B-4C17-8566-558FD5BDE3DA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Strategic fit for the future: Beyond the traditional, putting a focus on long-term relationships and loyalty (Kotler &amp; Armstrong, 2008).</a:t>
          </a:r>
        </a:p>
      </dsp:txBody>
      <dsp:txXfrm>
        <a:off x="1807368" y="2339975"/>
        <a:ext cx="3286125" cy="1971675"/>
      </dsp:txXfrm>
    </dsp:sp>
    <dsp:sp modelId="{60CB1514-D577-42C2-A348-42CF61C231F5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marketing concept continues to shift with the innovations of technology, but remains constant in serving the customer fir</a:t>
          </a:r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0FB44-300D-F1E0-F58F-1E6A296E34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8C5BF7-D020-536C-3540-DC1CE60981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F187D-F446-5001-4564-1D7610404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BC4D0-F1EB-84F3-5AEE-6E57CF9D4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B7BDC4-0276-4DCD-A342-B94BB1405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558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A887F-380B-75B8-F1A6-5E59176B2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BCA1F-A7A2-61E1-AAA8-7670CC83E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787B5-723E-9EDF-9018-C61D45FCD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50B46E-7ACB-4028-602F-2806549EB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22607-9F4A-6046-52B0-512F31E08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144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25DA6-D2AE-4D54-30E9-2595885B3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7A988-26CA-3B96-DF44-444027EF1A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D3397-D5E1-42CE-53CB-EE3973408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709C8-1AEC-AC9F-DC47-C29DF7471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80F3A-961E-1E35-F7E5-9072E1347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717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A62F1-F319-E20C-E405-CDEE000DF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5CB9E-FB8F-C6EC-7A6D-BECC0C59BF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9FF110-BD12-FBE3-5EA5-60EA3BC75D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B8477-8D1A-CE06-3B02-22B74E8B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A71214-1D45-41E4-37D4-FEE1F0DC3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32DD4-0761-17C9-E895-6BAC8AD17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461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36FF6-C8D1-93BC-3A14-69CCCCF34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E4034D-A5F1-DD83-F724-0DE1A2A9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445893-B7AF-5834-01BA-E5A985F0C0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CE63CA-E598-DA90-F4F1-F149C216C1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90C853-9445-AC93-C33D-9400B0F3CE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74341-6598-2FCE-3ED0-FED30F27D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E8575E2-49D9-552B-D1CB-F60236305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87BEEC-3F9F-3DD0-F845-3AE6E85AE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101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DA2B8-38AD-A1B6-7EC0-C6FAF0854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EB588-94CC-ED8F-8247-F3930AB27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128240-DEE1-8A60-8933-B214A4AE76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DAC275-51FE-BF62-28CD-7E3112B75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9543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9F7EDF-C402-37E4-9186-88D4FA68D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24D318-598B-483B-4C88-6910DCA12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3600A-A57C-C555-B087-BBC44CC31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916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1E1F6-01DA-37B4-98C9-D5F44D481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8C862-9D4F-2C96-5671-9BD8CB029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828A20-44B0-3DE5-3EE3-CBE523528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433E9D-9E9D-652A-7E7B-A21A751F8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B5DA25-A48B-6E24-0CD1-72F1EB246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1E669-9D6A-F806-0F1D-6E5C5F9F7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45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DACB8-2F62-67F0-A0A7-3BCF80521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BE2268-4BC7-691C-D716-E35F190129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0574C8-F30F-300E-D1D7-D14334C2B1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3930B7-1BAB-1BB8-C02D-4B29C895F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6FF92-19F6-5C2A-11A4-B320366FF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F946B-17B9-22F9-E856-F0542C528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482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9915A-1DD0-3C49-32F1-B3F1C3AEB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681C78-63B1-6EBE-A173-D5043797AB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37832-B9A3-A5BB-80F2-9BA2A7E9C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2B85A-7F24-6683-6E58-ABA9B440F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B9130-8E90-29D2-ACD2-14FD6EA10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447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EEFE44-6AA6-1219-3D91-9C5148AA4B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782932-232F-7E1C-E995-A11EAD460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845E7-46FA-E4DE-1205-CE5E4C1D4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0027B-06BA-7669-12A1-08D52F10B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758E40-51F5-BC19-1579-B8B3C31F9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F25C8F-9725-FE00-8975-1BE66F756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ADB2AE-A408-A1F4-9F2B-67C65B61E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3CDE8A-AB56-85BC-448C-89E4011C6A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C14DBA6-49D1-4538-B5DD-B9E7A23F3506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AD243-3E39-9034-B422-5B7BB36747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0C6112-4B19-D293-5257-735DA1CCC7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1B67CA-F513-4176-ADD8-56E1E8B716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99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doi.org/10.1016/j.heliyon.2021.e08518" TargetMode="External"/><Relationship Id="rId7" Type="http://schemas.openxmlformats.org/officeDocument/2006/relationships/hyperlink" Target="https://doi.org/10.1080/10696679.2020.1860688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bushor.2020.11.004" TargetMode="External"/><Relationship Id="rId5" Type="http://schemas.openxmlformats.org/officeDocument/2006/relationships/hyperlink" Target="https://doi.org/10.2307/1251602" TargetMode="External"/><Relationship Id="rId4" Type="http://schemas.openxmlformats.org/officeDocument/2006/relationships/hyperlink" Target="https://doi.org/10.1108/IMDS-03-2021-015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639AB1-0786-094B-3020-4801DB490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1485" y="1600200"/>
            <a:ext cx="8201552" cy="2295748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r>
              <a:rPr lang="en-US" sz="48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rial Black" panose="020B0A04020102020204" pitchFamily="34" charset="0"/>
              </a:rPr>
              <a:t>The Most Effective Marketing Concept for Business in 2025</a:t>
            </a:r>
            <a:endParaRPr lang="en-GB" sz="48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FCE7A3-6355-F67A-5808-BE93B59A88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1485" y="4672899"/>
            <a:ext cx="8201552" cy="513526"/>
          </a:xfrm>
        </p:spPr>
        <p:txBody>
          <a:bodyPr anchor="t">
            <a:noAutofit/>
          </a:bodyPr>
          <a:lstStyle/>
          <a:p>
            <a:r>
              <a:rPr lang="en-GB" sz="36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Black" panose="020B0A04020102020204" pitchFamily="34" charset="0"/>
              </a:rPr>
              <a:t>Presentation by Corina Dumitru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2A3F4E-7080-8FE7-36BF-77845817AB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49575" y="2302537"/>
            <a:ext cx="1294382" cy="12943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471F5E6-CDB6-127F-2AEE-A44B884911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54" y="2535095"/>
            <a:ext cx="1763768" cy="98771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C5B220D-26E2-32DF-FA38-867601920B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961" y="5473132"/>
            <a:ext cx="1101610" cy="1041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8760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7BE92-522D-259F-6F21-DBAF35CF8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What is the Marketing Concept?</a:t>
            </a:r>
            <a:endParaRPr lang="en-GB" sz="40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B72FC-18FE-4340-2D48-15CA105B7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617706"/>
            <a:ext cx="6713552" cy="3572782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Marketing Concept is centered on the idea of understanding and fulfilling customer needs better than competitors.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It replace the old mentality of vendoring.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At its core, "Don't look for customers for your product-look for products for your customers“.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"Marketing starts with the customer and works backward" - a mindset that continues to define contemporary marketing (</a:t>
            </a:r>
            <a:r>
              <a:rPr lang="en-US" sz="2200" dirty="0" err="1">
                <a:latin typeface="Arial" panose="020B0604020202020204" pitchFamily="34" charset="0"/>
                <a:cs typeface="Arial" panose="020B0604020202020204" pitchFamily="34" charset="0"/>
              </a:rPr>
              <a:t>Sudirjo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4AC403-EF69-89F4-0500-5E4EE88E4E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83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3109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D14876-E689-F1A8-E1AC-228CD7275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708" y="367507"/>
            <a:ext cx="11099450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Key Features of the Marketing Concept</a:t>
            </a:r>
            <a:endParaRPr lang="en-GB" sz="4000" b="1" dirty="0">
              <a:ln w="9525">
                <a:solidFill>
                  <a:schemeClr val="bg1"/>
                </a:solidFill>
                <a:prstDash val="solid"/>
              </a:ln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DE1C3F-CC0B-41B5-396E-777376D25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0757" y="4477580"/>
            <a:ext cx="2153044" cy="203629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8DB0B2-E678-96E6-30FE-B7E637DE33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7482672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3346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5A72BE-1930-541E-0F0B-760D6C93160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501" b="1697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5A4268-8B2A-A3E3-682F-FE636B94D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2857" y="560617"/>
            <a:ext cx="7574280" cy="1325563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Why It’s the Best for 2025 ?</a:t>
            </a:r>
            <a:br>
              <a:rPr lang="en-US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A12917-DA3A-BFD6-A130-5B515B0519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467227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57040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1C348C-31D3-F562-CF35-4AE21CC4D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4571" y="1860331"/>
            <a:ext cx="3938042" cy="3508764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B9604-9540-1D2C-1BF0-47001F85FE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268" y="1468583"/>
            <a:ext cx="6583679" cy="4270652"/>
          </a:xfrm>
        </p:spPr>
        <p:txBody>
          <a:bodyPr anchor="b"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Ali, B. J., &amp; Anwar, G. (2021). Marketing strategy: Pricing strategies and its influence on consumer purchasing decision. International Journal of Rural Development,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Environment and Health Research, 5(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2), 26–39.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Faruk, M., Rahman, M., &amp; Hasan, S. (2021). How digital marketing evolved over time: A bibliometric analysis on Scopus database.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Heliyon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7(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12), e08518.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https://doi.org/10.1016/j.heliyon.2021.e08518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Han, R., Lam, H. K., Zhan, Y., Wang, Y., Dwivedi, Y. K., &amp; Tan, K. H. (2021). Artificial intelligence in business-to-business marketing: A bibliometric analysis of current research status, development and future directions.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Industrial Management &amp; Data Systems, 121(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12), 2467–2497.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https://doi.org/10.1108/IMDS-03-2021-0159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Houston, F. S. (1986). The marketing concept: What it is and what it is not.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Marketing, 50(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2), 81–87.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https://doi.org/10.2307/1251602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Kotler, P., &amp; Armstrong, G. (2008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). Principles of marketing (12th ed.).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Pearson Education Inc.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Olson, E. M., Olson, K. M., Czaplewski, A. J., &amp; Key, T. M. (2021). Business strategy and the management of digital marketing.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Horizons, 64(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2), 285–293.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https://doi.org/10.1016/j.bushor.2020.11.004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Sheth, J. (2021). New areas of research in marketing strategy, consumer behavior, and marketing analytics: The future is bright.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Theory and Practice, 29(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1), 3–12.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https://doi.org/10.1080/10696679.2020.1860688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Sudirjo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F. (2023). Marketing strategy in improving product competitiveness in the global market.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Journal of Contemporary Administration and Management (ADMAN), 1(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2), 63–69.*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5692F1-FCDD-810A-6B80-8C11734BC15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772044" y="2943598"/>
            <a:ext cx="2863018" cy="243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0878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</TotalTime>
  <Words>677</Words>
  <Application>Microsoft Office PowerPoint</Application>
  <PresentationFormat>Widescreen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Wingdings</vt:lpstr>
      <vt:lpstr>Office Theme</vt:lpstr>
      <vt:lpstr>The Most Effective Marketing Concept for Business in 2025</vt:lpstr>
      <vt:lpstr>What is the Marketing Concept?</vt:lpstr>
      <vt:lpstr>Key Features of the Marketing Concept</vt:lpstr>
      <vt:lpstr>Why It’s the Best for 2025 ?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2025-10-14T23:58:14Z</dcterms:created>
  <dcterms:modified xsi:type="dcterms:W3CDTF">2025-10-15T13:50:13Z</dcterms:modified>
</cp:coreProperties>
</file>