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0" r:id="rId1"/>
  </p:sldMasterIdLst>
  <p:notesMasterIdLst>
    <p:notesMasterId r:id="rId12"/>
  </p:notesMasterIdLst>
  <p:sldIdLst>
    <p:sldId id="268" r:id="rId2"/>
    <p:sldId id="272" r:id="rId3"/>
    <p:sldId id="270" r:id="rId4"/>
    <p:sldId id="278" r:id="rId5"/>
    <p:sldId id="277" r:id="rId6"/>
    <p:sldId id="276" r:id="rId7"/>
    <p:sldId id="275" r:id="rId8"/>
    <p:sldId id="274" r:id="rId9"/>
    <p:sldId id="273" r:id="rId10"/>
    <p:sldId id="271" r:id="rId11"/>
  </p:sldIdLst>
  <p:sldSz cx="9144000" cy="5143500" type="screen16x9"/>
  <p:notesSz cx="6858000" cy="9144000"/>
  <p:embeddedFontLst>
    <p:embeddedFont>
      <p:font typeface="IBM Plex Mono" charset="0"/>
      <p:regular r:id="rId13"/>
      <p:bold r:id="rId14"/>
      <p:italic r:id="rId15"/>
      <p:boldItalic r:id="rId16"/>
    </p:embeddedFont>
    <p:embeddedFont>
      <p:font typeface="Poppins"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FFFF99"/>
    <a:srgbClr val="FFCCCC"/>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36E8C716-E418-491E-A8D1-BCE4359F235E}">
  <a:tblStyle styleId="{36E8C716-E418-491E-A8D1-BCE4359F235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vertBarState="maximized">
    <p:restoredLeft sz="34587" autoAdjust="0"/>
    <p:restoredTop sz="94688" autoAdjust="0"/>
  </p:normalViewPr>
  <p:slideViewPr>
    <p:cSldViewPr>
      <p:cViewPr>
        <p:scale>
          <a:sx n="120" d="100"/>
          <a:sy n="120" d="100"/>
        </p:scale>
        <p:origin x="288" y="402"/>
      </p:cViewPr>
      <p:guideLst>
        <p:guide orient="horz" pos="1620"/>
        <p:guide pos="2880"/>
      </p:guideLst>
    </p:cSldViewPr>
  </p:slideViewPr>
  <p:outlineViewPr>
    <p:cViewPr>
      <p:scale>
        <a:sx n="33" d="100"/>
        <a:sy n="33" d="100"/>
      </p:scale>
      <p:origin x="0" y="0"/>
    </p:cViewPr>
  </p:outlin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xmlns="" val="616873626"/>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2"/>
        <p:cNvGrpSpPr/>
        <p:nvPr/>
      </p:nvGrpSpPr>
      <p:grpSpPr>
        <a:xfrm>
          <a:off x="0" y="0"/>
          <a:ext cx="0" cy="0"/>
          <a:chOff x="0" y="0"/>
          <a:chExt cx="0" cy="0"/>
        </a:xfrm>
      </p:grpSpPr>
      <p:sp>
        <p:nvSpPr>
          <p:cNvPr id="1853" name="Google Shape;1853;g24ed99bf1a4_0_11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4" name="Google Shape;1854;g24ed99bf1a4_0_1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smtClean="0">
                <a:solidFill>
                  <a:srgbClr val="000000"/>
                </a:solidFill>
                <a:effectLst/>
                <a:latin typeface="Arial"/>
                <a:ea typeface="Arial"/>
                <a:cs typeface="Arial"/>
                <a:sym typeface="Arial"/>
              </a:rPr>
              <a:t>One of the largest and most complicated public sector organisations in the world, with more than 1.3 million employees, is the UK National Health Service (NHS). Its labour force has been at the forefront of providing effective, safe and equitable healthcare services. The NHS now faces a serious workforce crisis marked by chronic staff shortages, high turnover, and growing inability to staff more and more key positions.</a:t>
            </a:r>
          </a:p>
          <a:p>
            <a:r>
              <a:rPr lang="en-US" sz="1100" b="0" i="0" u="none" strike="noStrike" cap="none" smtClean="0">
                <a:solidFill>
                  <a:srgbClr val="000000"/>
                </a:solidFill>
                <a:effectLst/>
                <a:latin typeface="Arial"/>
                <a:ea typeface="Arial"/>
                <a:cs typeface="Arial"/>
                <a:sym typeface="Arial"/>
              </a:rPr>
              <a:t>Succession and retention planning are thus not an operational issue but a strategic one. In the Human Capital Management (HCM) position, organisational continuity, organisational resilience, and institutional knowledge are all preserved through these functions. Both areas are historically undeveloped and not strategically ingrained in the NHS, but instead react to it.</a:t>
            </a:r>
          </a:p>
          <a:p>
            <a:r>
              <a:rPr lang="en-US" sz="1100" b="0" i="0" u="none" strike="noStrike" cap="none" smtClean="0">
                <a:solidFill>
                  <a:srgbClr val="000000"/>
                </a:solidFill>
                <a:effectLst/>
                <a:latin typeface="Arial"/>
                <a:ea typeface="Arial"/>
                <a:cs typeface="Arial"/>
                <a:sym typeface="Arial"/>
              </a:rPr>
              <a:t>More importantly, NHS workforce problems are never resolution-specific HR problems but are indicative of more systemic inefficiencies, such as funding constraints, policy inconsistencies, and leadership constraints. This presentation will critically assess the issue of retention and succession planning within the NHS, delve into the underlying factors of these problems, both within structural, cultural, and managerial aspects, and suggest empirically supported HRM interventions within the theoretical framework.</a:t>
            </a:r>
          </a:p>
          <a:p>
            <a:pPr marL="158750" indent="0">
              <a:buNone/>
            </a:pPr>
            <a:endParaRPr lang="en-US"/>
          </a:p>
        </p:txBody>
      </p:sp>
    </p:spTree>
    <p:extLst>
      <p:ext uri="{BB962C8B-B14F-4D97-AF65-F5344CB8AC3E}">
        <p14:creationId xmlns:p14="http://schemas.microsoft.com/office/powerpoint/2010/main" xmlns="" val="12051230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2"/>
        <p:cNvGrpSpPr/>
        <p:nvPr/>
      </p:nvGrpSpPr>
      <p:grpSpPr>
        <a:xfrm>
          <a:off x="0" y="0"/>
          <a:ext cx="0" cy="0"/>
          <a:chOff x="0" y="0"/>
          <a:chExt cx="0" cy="0"/>
        </a:xfrm>
      </p:grpSpPr>
      <p:sp>
        <p:nvSpPr>
          <p:cNvPr id="1853" name="Google Shape;1853;g24ed99bf1a4_0_11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4" name="Google Shape;1854;g24ed99bf1a4_0_1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smtClean="0">
                <a:solidFill>
                  <a:srgbClr val="000000"/>
                </a:solidFill>
                <a:effectLst/>
                <a:latin typeface="Arial"/>
                <a:ea typeface="Arial"/>
                <a:cs typeface="Arial"/>
                <a:sym typeface="Arial"/>
              </a:rPr>
              <a:t>The turnover rates are often used to define the issues of retention in the NHS, but such a one-dimensional approach may simplify an extremely complicated and systematic problem. Although it remains clear that high rates of nurses leaving the organisation, junior doctors and allied health professionals are not only leaving the organisation, but the number of exits is not the root of the issue, but rather the quality of the employment experience in the NHS (Robinson, 2024).</a:t>
            </a:r>
          </a:p>
          <a:p>
            <a:r>
              <a:rPr lang="en-US" sz="1100" b="0" i="0" u="none" strike="noStrike" cap="none" smtClean="0">
                <a:solidFill>
                  <a:srgbClr val="000000"/>
                </a:solidFill>
                <a:effectLst/>
                <a:latin typeface="Arial"/>
                <a:ea typeface="Arial"/>
                <a:cs typeface="Arial"/>
                <a:sym typeface="Arial"/>
              </a:rPr>
              <a:t>Chronic workload strain is one of the gravest motivators of low retention, as it is caused by the ongoing staffing shortage and the growing number of patients. This provides a cyclical effect in that understaffing breeds higher work pressure, burnout, stress and emotional burnout, which further promotes attrition. More importantly, this call is not to be considered an operational issue but a failure of long-term strategic workforce planning (Poveromo, 2026). The lack of predictability to meet health care demand signifies flaws in the management of human capital.</a:t>
            </a:r>
          </a:p>
          <a:p>
            <a:r>
              <a:rPr lang="en-US" sz="1100" b="0" i="0" u="none" strike="noStrike" cap="none" smtClean="0">
                <a:solidFill>
                  <a:srgbClr val="000000"/>
                </a:solidFill>
                <a:effectLst/>
                <a:latin typeface="Arial"/>
                <a:ea typeface="Arial"/>
                <a:cs typeface="Arial"/>
                <a:sym typeface="Arial"/>
              </a:rPr>
              <a:t>The NHS experiences what can be referred to as "retention fatigue, in which employees stays in the organisation, but they are mentally on holiday? This has been associated with presenteeism and is an indication of a physically present but mentally worn-out and de-motivated workforce (Remnant et al., 2025). These less glaring forms of disengagement are of particular concern because they are not easily noticeable as compared to turnover, but could be very devastating to the service quality, teamwork, and patient safety.</a:t>
            </a:r>
          </a:p>
          <a:p>
            <a:r>
              <a:rPr lang="en-US" sz="1100" b="0" i="0" u="none" strike="noStrike" cap="none" smtClean="0">
                <a:solidFill>
                  <a:srgbClr val="000000"/>
                </a:solidFill>
                <a:effectLst/>
                <a:latin typeface="Arial"/>
                <a:ea typeface="Arial"/>
                <a:cs typeface="Arial"/>
                <a:sym typeface="Arial"/>
              </a:rPr>
              <a:t>Perceived lack of meaningful career progression is another important problem. Despite the presence of formal career structures in the NHS, they have often been criticised as bureaucratic, slow-paced and not very transparent. Consequently, workers might feel restricted by the position, and they can hardly grow in terms of their positions or expertise (Mizzi and Marshall, 2024). This stagnation is a demotivating factor, and it tends to make employees find other chances elsewhere, other than the organisation.</a:t>
            </a:r>
          </a:p>
          <a:p>
            <a:r>
              <a:rPr lang="en-US" sz="1100" b="0" i="0" u="none" strike="noStrike" cap="none" smtClean="0">
                <a:solidFill>
                  <a:srgbClr val="000000"/>
                </a:solidFill>
                <a:effectLst/>
                <a:latin typeface="Arial"/>
                <a:ea typeface="Arial"/>
                <a:cs typeface="Arial"/>
                <a:sym typeface="Arial"/>
              </a:rPr>
              <a:t>Lastly, pay is most commonly viewed as one of the key elements of retention, but pay is too reductionist to explain workforce exodus in terms of remuneration. Rather, the dissatisfaction can best be seen as a perceived lack of balance between effort and reward (Ferguson, 2025). There is often an advocacy among employees that the emotional, physical and professional needs of their jobs are not sufficiently acknowledged or compensated, and this causes a decline in the psychological contract and accelerated intent towards departure.</a:t>
            </a: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2"/>
        <p:cNvGrpSpPr/>
        <p:nvPr/>
      </p:nvGrpSpPr>
      <p:grpSpPr>
        <a:xfrm>
          <a:off x="0" y="0"/>
          <a:ext cx="0" cy="0"/>
          <a:chOff x="0" y="0"/>
          <a:chExt cx="0" cy="0"/>
        </a:xfrm>
      </p:grpSpPr>
      <p:sp>
        <p:nvSpPr>
          <p:cNvPr id="1853" name="Google Shape;1853;g24ed99bf1a4_0_11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4" name="Google Shape;1854;g24ed99bf1a4_0_1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smtClean="0">
                <a:solidFill>
                  <a:srgbClr val="000000"/>
                </a:solidFill>
                <a:effectLst/>
                <a:latin typeface="Arial"/>
                <a:ea typeface="Arial"/>
                <a:cs typeface="Arial"/>
                <a:sym typeface="Arial"/>
              </a:rPr>
              <a:t>The NHS succession planning is still in its underdeveloped and reactive phases, especially in leadership and specialised clinical positions. As opposed to companies in the private sector, which tend to embrace proactive talent management plans, the NHS has been using informal and ad hoc methods of leadership succession in the past.</a:t>
            </a:r>
          </a:p>
          <a:p>
            <a:r>
              <a:rPr lang="en-US" sz="1100" b="0" i="0" u="none" strike="noStrike" cap="none" smtClean="0">
                <a:solidFill>
                  <a:srgbClr val="000000"/>
                </a:solidFill>
                <a:effectLst/>
                <a:latin typeface="Arial"/>
                <a:ea typeface="Arial"/>
                <a:cs typeface="Arial"/>
                <a:sym typeface="Arial"/>
              </a:rPr>
              <a:t>The lack of clearly defined leadership pipelines is one of the issues. Some of the top positions are appointed externally or are given in a hurry to internal candidates, but not achieved through a systematic process of talent development (Bradbury, 2022). This strategy sabotages organisational continuity and contributes to the possibility of gaps in leadership.</a:t>
            </a:r>
          </a:p>
          <a:p>
            <a:r>
              <a:rPr lang="en-US" sz="1100" b="0" i="0" u="none" strike="noStrike" cap="none" smtClean="0">
                <a:solidFill>
                  <a:srgbClr val="000000"/>
                </a:solidFill>
                <a:effectLst/>
                <a:latin typeface="Arial"/>
                <a:ea typeface="Arial"/>
                <a:cs typeface="Arial"/>
                <a:sym typeface="Arial"/>
              </a:rPr>
              <a:t>This difficulty is further complicated by the phenomenon of an ageing workforce. A large percentage of the ageing clinicians and managers are near retirement age, but there is no adequate effort in succession preparation. This means that there is a lack of foresight for the foreseeable workforce changes (Habib, 2026).</a:t>
            </a:r>
          </a:p>
          <a:p>
            <a:r>
              <a:rPr lang="en-US" sz="1100" b="0" i="0" u="none" strike="noStrike" cap="none" smtClean="0">
                <a:solidFill>
                  <a:srgbClr val="000000"/>
                </a:solidFill>
                <a:effectLst/>
                <a:latin typeface="Arial"/>
                <a:ea typeface="Arial"/>
                <a:cs typeface="Arial"/>
                <a:sym typeface="Arial"/>
              </a:rPr>
              <a:t>Also, the NHS includes a troublesome assumption according to which clinical expertise is inherently transformed into leadership competence. Consequently, people find themselves in management positions without proper leadership training, resulting in poor management practices.</a:t>
            </a:r>
          </a:p>
          <a:p>
            <a:r>
              <a:rPr lang="en-US" sz="1100" b="0" i="0" u="none" strike="noStrike" cap="none" smtClean="0">
                <a:solidFill>
                  <a:srgbClr val="000000"/>
                </a:solidFill>
                <a:effectLst/>
                <a:latin typeface="Arial"/>
                <a:ea typeface="Arial"/>
                <a:cs typeface="Arial"/>
                <a:sym typeface="Arial"/>
              </a:rPr>
              <a:t>More importantly, succession planning within the NHS is also not inclusive. The leadership lines are not always available to various groups of people, and thus, this hinders creativity and continues with the prevailing disparities in the organisation (AlDayel et al., 2025).</a:t>
            </a:r>
          </a:p>
          <a:p>
            <a:r>
              <a:rPr lang="en-US" sz="1100" b="0" i="0" u="none" strike="noStrike" cap="none" smtClean="0">
                <a:solidFill>
                  <a:srgbClr val="000000"/>
                </a:solidFill>
                <a:effectLst/>
                <a:latin typeface="Arial"/>
                <a:ea typeface="Arial"/>
                <a:cs typeface="Arial"/>
                <a:sym typeface="Arial"/>
              </a:rPr>
              <a:t>Altogether, the NHS succession planning is marked with a short-term approach, an inability to align strategies, and inadequate investment in leader development.</a:t>
            </a: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2"/>
        <p:cNvGrpSpPr/>
        <p:nvPr/>
      </p:nvGrpSpPr>
      <p:grpSpPr>
        <a:xfrm>
          <a:off x="0" y="0"/>
          <a:ext cx="0" cy="0"/>
          <a:chOff x="0" y="0"/>
          <a:chExt cx="0" cy="0"/>
        </a:xfrm>
      </p:grpSpPr>
      <p:sp>
        <p:nvSpPr>
          <p:cNvPr id="1853" name="Google Shape;1853;g24ed99bf1a4_0_11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4" name="Google Shape;1854;g24ed99bf1a4_0_1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smtClean="0">
                <a:solidFill>
                  <a:srgbClr val="000000"/>
                </a:solidFill>
                <a:effectLst/>
                <a:latin typeface="Arial"/>
                <a:ea typeface="Arial"/>
                <a:cs typeface="Arial"/>
                <a:sym typeface="Arial"/>
              </a:rPr>
              <a:t>The retention and succession issues in the NHS cannot be entirely perceived without analysing the structural and policy-based sources of the problem. Chronic underfunding is one of the most critical parts that limit the capability of the organisation to recruit, train and effectively retain employees.</a:t>
            </a:r>
          </a:p>
          <a:p>
            <a:r>
              <a:rPr lang="en-US" sz="1100" b="0" i="0" u="none" strike="noStrike" cap="none" smtClean="0">
                <a:solidFill>
                  <a:srgbClr val="000000"/>
                </a:solidFill>
                <a:effectLst/>
                <a:latin typeface="Arial"/>
                <a:ea typeface="Arial"/>
                <a:cs typeface="Arial"/>
                <a:sym typeface="Arial"/>
              </a:rPr>
              <a:t>The workload and job satisfaction are haunted by a shortage of staff due to financial constraints. Yet, it is not a financial problem only, but represents a more general policy choice in terms of healthcare prioritisation and resource distribution (Durand et al., 2025).</a:t>
            </a:r>
          </a:p>
          <a:p>
            <a:r>
              <a:rPr lang="en-US" sz="1100" b="0" i="0" u="none" strike="noStrike" cap="none" smtClean="0">
                <a:solidFill>
                  <a:srgbClr val="000000"/>
                </a:solidFill>
                <a:effectLst/>
                <a:latin typeface="Arial"/>
                <a:ea typeface="Arial"/>
                <a:cs typeface="Arial"/>
                <a:sym typeface="Arial"/>
              </a:rPr>
              <a:t>The NHS has also had criticism regarding workforce planning as being a reactive process. In the past, the lack of a proper relationship between the supply of workforce and demand for long-term healthcare has been experienced (Connolly, 2023). As an illustration, lack of adequate investment in training programmes has led to the shortage of certain occupations that are in high demand in the job market, including nursing and general practice.</a:t>
            </a:r>
          </a:p>
          <a:p>
            <a:r>
              <a:rPr lang="en-US" sz="1100" b="0" i="0" u="none" strike="noStrike" cap="none" smtClean="0">
                <a:solidFill>
                  <a:srgbClr val="000000"/>
                </a:solidFill>
                <a:effectLst/>
                <a:latin typeface="Arial"/>
                <a:ea typeface="Arial"/>
                <a:cs typeface="Arial"/>
                <a:sym typeface="Arial"/>
              </a:rPr>
              <a:t>Complications in the workforce further apply to immigration policies. International recruitment has been a traditional ploy used by the NHS to fill staffing gaps; however, alterations in the immigration policy have derailed the approach (Lloyd, 2025). This demonstrates that the organisation is highly reliant on the labour market and does not rely on internal development of the workforce sustainably.</a:t>
            </a:r>
          </a:p>
          <a:p>
            <a:r>
              <a:rPr lang="en-US" sz="1100" b="0" i="0" u="none" strike="noStrike" cap="none" smtClean="0">
                <a:solidFill>
                  <a:srgbClr val="000000"/>
                </a:solidFill>
                <a:effectLst/>
                <a:latin typeface="Arial"/>
                <a:ea typeface="Arial"/>
                <a:cs typeface="Arial"/>
                <a:sym typeface="Arial"/>
              </a:rPr>
              <a:t>Also, the NHS has bureaucratic structures that restrict the flexibility of HR. The organisation lacks the capacity to work dynamically towards workforce challenges as decision-making processes are usually slow and centralised.</a:t>
            </a: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2"/>
        <p:cNvGrpSpPr/>
        <p:nvPr/>
      </p:nvGrpSpPr>
      <p:grpSpPr>
        <a:xfrm>
          <a:off x="0" y="0"/>
          <a:ext cx="0" cy="0"/>
          <a:chOff x="0" y="0"/>
          <a:chExt cx="0" cy="0"/>
        </a:xfrm>
      </p:grpSpPr>
      <p:sp>
        <p:nvSpPr>
          <p:cNvPr id="1853" name="Google Shape;1853;g24ed99bf1a4_0_11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4" name="Google Shape;1854;g24ed99bf1a4_0_1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smtClean="0">
                <a:solidFill>
                  <a:srgbClr val="000000"/>
                </a:solidFill>
                <a:effectLst/>
                <a:latin typeface="Arial"/>
                <a:ea typeface="Arial"/>
                <a:cs typeface="Arial"/>
                <a:sym typeface="Arial"/>
              </a:rPr>
              <a:t>Structural factors are also important, but leadership and organisational culture are equally important in influencing retention and succession outcomes. Senior management and staff at the frontline are not connected in many NHS organisations, which undermine trust and engagement.</a:t>
            </a:r>
          </a:p>
          <a:p>
            <a:r>
              <a:rPr lang="en-US" sz="1100" b="0" i="0" u="none" strike="noStrike" cap="none" smtClean="0">
                <a:solidFill>
                  <a:srgbClr val="000000"/>
                </a:solidFill>
                <a:effectLst/>
                <a:latin typeface="Arial"/>
                <a:ea typeface="Arial"/>
                <a:cs typeface="Arial"/>
                <a:sym typeface="Arial"/>
              </a:rPr>
              <a:t>The NHS has long believed that service delivery is more important than employee welfare, culturally speaking. Although it represents a great dedication to the needs of the patient, it can frequently lead to disregard for the needs of the staff (Keerio et al., 2022). This disparity adds to burnout and dissatisfaction.</a:t>
            </a:r>
          </a:p>
          <a:p>
            <a:r>
              <a:rPr lang="en-US" sz="1100" b="0" i="0" u="none" strike="noStrike" cap="none" smtClean="0">
                <a:solidFill>
                  <a:srgbClr val="000000"/>
                </a:solidFill>
                <a:effectLst/>
                <a:latin typeface="Arial"/>
                <a:ea typeface="Arial"/>
                <a:cs typeface="Arial"/>
                <a:sym typeface="Arial"/>
              </a:rPr>
              <a:t>Breach of the psychological contract between the organisation and the employees is common. Employees can join the NHS hoping to find meaningful work, professional growth, and organisational support. Unmet expectations create disengagement and turnover (Kendall, 2025).</a:t>
            </a:r>
          </a:p>
          <a:p>
            <a:r>
              <a:rPr lang="en-US" sz="1100" b="0" i="0" u="none" strike="noStrike" cap="none" smtClean="0">
                <a:solidFill>
                  <a:srgbClr val="000000"/>
                </a:solidFill>
                <a:effectLst/>
                <a:latin typeface="Arial"/>
                <a:ea typeface="Arial"/>
                <a:cs typeface="Arial"/>
                <a:sym typeface="Arial"/>
              </a:rPr>
              <a:t>Another important concern is leadership ability. People management is not a formal training for many managers, and this impacts their capability to support and motivate the teams they are in charge of. Ineffective leadership behaviours may only add stress, demoralise and escalate attrition.</a:t>
            </a:r>
          </a:p>
          <a:p>
            <a:r>
              <a:rPr lang="en-US" sz="1100" b="0" i="0" u="none" strike="noStrike" cap="none" smtClean="0">
                <a:solidFill>
                  <a:srgbClr val="000000"/>
                </a:solidFill>
                <a:effectLst/>
                <a:latin typeface="Arial"/>
                <a:ea typeface="Arial"/>
                <a:cs typeface="Arial"/>
                <a:sym typeface="Arial"/>
              </a:rPr>
              <a:t>Moreover, the NHS culture may be risk-averse and change-avoidant, which inhibits HR practice innovation. This cultural tradition obstructs the usage of contemporary retention and succession practices (Anos, 2025).</a:t>
            </a: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2"/>
        <p:cNvGrpSpPr/>
        <p:nvPr/>
      </p:nvGrpSpPr>
      <p:grpSpPr>
        <a:xfrm>
          <a:off x="0" y="0"/>
          <a:ext cx="0" cy="0"/>
          <a:chOff x="0" y="0"/>
          <a:chExt cx="0" cy="0"/>
        </a:xfrm>
      </p:grpSpPr>
      <p:sp>
        <p:nvSpPr>
          <p:cNvPr id="1853" name="Google Shape;1853;g24ed99bf1a4_0_11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4" name="Google Shape;1854;g24ed99bf1a4_0_1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smtClean="0">
                <a:solidFill>
                  <a:srgbClr val="000000"/>
                </a:solidFill>
                <a:effectLst/>
                <a:latin typeface="Arial"/>
                <a:ea typeface="Arial"/>
                <a:cs typeface="Arial"/>
                <a:sym typeface="Arial"/>
              </a:rPr>
              <a:t>The application of the HRM theory gives a clearer insight into these challenges. Human Capital Theory places an emphasis on the employees being assets and their skills and knowledge contribute to organisational performance. High turnover in the NHS is a waste of human capital, and it lowers efficiency.</a:t>
            </a:r>
          </a:p>
          <a:p>
            <a:r>
              <a:rPr lang="en-US" sz="1100" b="0" i="0" u="none" strike="noStrike" cap="none" smtClean="0">
                <a:solidFill>
                  <a:srgbClr val="000000"/>
                </a:solidFill>
                <a:effectLst/>
                <a:latin typeface="Arial"/>
                <a:ea typeface="Arial"/>
                <a:cs typeface="Arial"/>
                <a:sym typeface="Arial"/>
              </a:rPr>
              <a:t>It seems that the NHS has assumed a consumptive strategy about human capital and employees are viewed as a resource to be exploited as opposed to an asset to develop. This is against the precepts of strategic HRM (AlDayel et al., 2025).</a:t>
            </a:r>
          </a:p>
          <a:p>
            <a:r>
              <a:rPr lang="en-US" sz="1100" b="0" i="0" u="none" strike="noStrike" cap="none" smtClean="0">
                <a:solidFill>
                  <a:srgbClr val="000000"/>
                </a:solidFill>
                <a:effectLst/>
                <a:latin typeface="Arial"/>
                <a:ea typeface="Arial"/>
                <a:cs typeface="Arial"/>
                <a:sym typeface="Arial"/>
              </a:rPr>
              <a:t>The Psychological Contract Theory emphasises the existence of mutual expectations between the employer and the employee. Violation of this contract in the NHS (e.g. unfulfilled promises in relation to workload, support and career advancement) contributes to dissatisfaction and departure.</a:t>
            </a:r>
          </a:p>
          <a:p>
            <a:r>
              <a:rPr lang="en-US" sz="1100" b="0" i="0" u="none" strike="noStrike" cap="none" smtClean="0">
                <a:solidFill>
                  <a:srgbClr val="000000"/>
                </a:solidFill>
                <a:effectLst/>
                <a:latin typeface="Arial"/>
                <a:ea typeface="Arial"/>
                <a:cs typeface="Arial"/>
                <a:sym typeface="Arial"/>
              </a:rPr>
              <a:t>The Two-Factor Theory, as put forward by Herzberg, also accounts for retention. The hygiene factors e.g. pay and working conditions are not enough, whereas the motivators like recognition and career development are mostly missing. This combined lack of sufficiency provides a turnover environment characterised by high risk (Mizzi and Marshall, 2024).</a:t>
            </a:r>
          </a:p>
          <a:p>
            <a:r>
              <a:rPr lang="en-US" sz="1100" b="0" i="0" u="none" strike="noStrike" cap="none" smtClean="0">
                <a:solidFill>
                  <a:srgbClr val="000000"/>
                </a:solidFill>
                <a:effectLst/>
                <a:latin typeface="Arial"/>
                <a:ea typeface="Arial"/>
                <a:cs typeface="Arial"/>
                <a:sym typeface="Arial"/>
              </a:rPr>
              <a:t>Lastly, Strategic Workforce Planning theory emphasises the strategy of balancing the workforce strategies to the organisational objectives. The reactive nature of workforce management practised by the NHS shows that the latter has not established the said principle effectively.</a:t>
            </a: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2"/>
        <p:cNvGrpSpPr/>
        <p:nvPr/>
      </p:nvGrpSpPr>
      <p:grpSpPr>
        <a:xfrm>
          <a:off x="0" y="0"/>
          <a:ext cx="0" cy="0"/>
          <a:chOff x="0" y="0"/>
          <a:chExt cx="0" cy="0"/>
        </a:xfrm>
      </p:grpSpPr>
      <p:sp>
        <p:nvSpPr>
          <p:cNvPr id="1853" name="Google Shape;1853;g24ed99bf1a4_0_11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4" name="Google Shape;1854;g24ed99bf1a4_0_1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smtClean="0">
                <a:solidFill>
                  <a:srgbClr val="000000"/>
                </a:solidFill>
                <a:effectLst/>
                <a:latin typeface="Arial"/>
                <a:ea typeface="Arial"/>
                <a:cs typeface="Arial"/>
                <a:sym typeface="Arial"/>
              </a:rPr>
              <a:t>Rethinking Retention Strategies</a:t>
            </a:r>
          </a:p>
          <a:p>
            <a:r>
              <a:rPr lang="en-US" sz="1100" b="0" i="0" u="none" strike="noStrike" cap="none" smtClean="0">
                <a:solidFill>
                  <a:srgbClr val="000000"/>
                </a:solidFill>
                <a:effectLst/>
                <a:latin typeface="Arial"/>
                <a:ea typeface="Arial"/>
                <a:cs typeface="Arial"/>
                <a:sym typeface="Arial"/>
              </a:rPr>
              <a:t>To overcome retention issues in the NHS, a response to the problem should be changed to a strategic workforce management approach. To start with, there should be workload management. This involves scheduled staffing, better scheduling of the shifts, and the use of technology that decreases the administrative workload (Anos, 2025).</a:t>
            </a:r>
          </a:p>
          <a:p>
            <a:r>
              <a:rPr lang="en-US" sz="1100" b="0" i="0" u="none" strike="noStrike" cap="none" smtClean="0">
                <a:solidFill>
                  <a:srgbClr val="000000"/>
                </a:solidFill>
                <a:effectLst/>
                <a:latin typeface="Arial"/>
                <a:ea typeface="Arial"/>
                <a:cs typeface="Arial"/>
                <a:sym typeface="Arial"/>
              </a:rPr>
              <a:t>Second, employee well-being must not be viewed as an addition to the organisational strategy, but, instead, be integrated into it. This is achieved through the provision of mental health, fostering work-life balance and a supportive working environment.</a:t>
            </a:r>
          </a:p>
          <a:p>
            <a:r>
              <a:rPr lang="en-US" sz="1100" b="0" i="0" u="none" strike="noStrike" cap="none" smtClean="0">
                <a:solidFill>
                  <a:srgbClr val="000000"/>
                </a:solidFill>
                <a:effectLst/>
                <a:latin typeface="Arial"/>
                <a:ea typeface="Arial"/>
                <a:cs typeface="Arial"/>
                <a:sym typeface="Arial"/>
              </a:rPr>
              <a:t>Third, the career development pathways should undergo reorganisation to increase transparency and accessibility. The NHS ought to invest in lifelong learning, mentorship schemes, and articulate structures of progression.</a:t>
            </a:r>
          </a:p>
          <a:p>
            <a:r>
              <a:rPr lang="en-US" sz="1100" b="0" i="0" u="none" strike="noStrike" cap="none" smtClean="0">
                <a:solidFill>
                  <a:srgbClr val="000000"/>
                </a:solidFill>
                <a:effectLst/>
                <a:latin typeface="Arial"/>
                <a:ea typeface="Arial"/>
                <a:cs typeface="Arial"/>
                <a:sym typeface="Arial"/>
              </a:rPr>
              <a:t>Notably, the financial incentives should not apply in the retention strategies anymore. Although competitive remuneration is required, intrinsic factors must also be considered, i.e. recognition, autonomy and meaningful work (AlDayel et al., 2025).</a:t>
            </a:r>
          </a:p>
          <a:p>
            <a:r>
              <a:rPr lang="en-US" sz="1100" b="0" i="0" u="none" strike="noStrike" cap="none" smtClean="0">
                <a:solidFill>
                  <a:srgbClr val="000000"/>
                </a:solidFill>
                <a:effectLst/>
                <a:latin typeface="Arial"/>
                <a:ea typeface="Arial"/>
                <a:cs typeface="Arial"/>
                <a:sym typeface="Arial"/>
              </a:rPr>
              <a:t>Lastly, there should be the development of leadership. The managers should be prepared on how to engage, support and retain their teams. This necessitates an organised investment in the leadership training and development programmes.</a:t>
            </a:r>
          </a:p>
          <a:p>
            <a:r>
              <a:rPr lang="en-US" sz="1100" b="0" i="0" u="none" strike="noStrike" cap="none" smtClean="0">
                <a:solidFill>
                  <a:srgbClr val="000000"/>
                </a:solidFill>
                <a:effectLst/>
                <a:latin typeface="Arial"/>
                <a:ea typeface="Arial"/>
                <a:cs typeface="Arial"/>
                <a:sym typeface="Arial"/>
              </a:rPr>
              <a:t>Planning Succession Strategically</a:t>
            </a:r>
          </a:p>
          <a:p>
            <a:r>
              <a:rPr lang="en-US" sz="1100" b="0" i="0" u="none" strike="noStrike" cap="none" smtClean="0">
                <a:solidFill>
                  <a:srgbClr val="000000"/>
                </a:solidFill>
                <a:effectLst/>
                <a:latin typeface="Arial"/>
                <a:ea typeface="Arial"/>
                <a:cs typeface="Arial"/>
                <a:sym typeface="Arial"/>
              </a:rPr>
              <a:t>The NHS should be proactive and systematic in order to tackle the problems of succession planning. This involves ensuring that high-potential employees are identified at an early stage and are taken through systematic development opportunities (Mizzi and Marshall, 2024).</a:t>
            </a:r>
          </a:p>
          <a:p>
            <a:r>
              <a:rPr lang="en-US" sz="1100" b="0" i="0" u="none" strike="noStrike" cap="none" smtClean="0">
                <a:solidFill>
                  <a:srgbClr val="000000"/>
                </a:solidFill>
                <a:effectLst/>
                <a:latin typeface="Arial"/>
                <a:ea typeface="Arial"/>
                <a:cs typeface="Arial"/>
                <a:sym typeface="Arial"/>
              </a:rPr>
              <a:t>High-profile positions must have talent pipelines, which would mean that there are people who are talented enough to get the key positions. This is where long-term talent management is necessary against short-term recruitment.</a:t>
            </a:r>
          </a:p>
          <a:p>
            <a:r>
              <a:rPr lang="en-US" sz="1100" b="0" i="0" u="none" strike="noStrike" cap="none" smtClean="0">
                <a:solidFill>
                  <a:srgbClr val="000000"/>
                </a:solidFill>
                <a:effectLst/>
                <a:latin typeface="Arial"/>
                <a:ea typeface="Arial"/>
                <a:cs typeface="Arial"/>
                <a:sym typeface="Arial"/>
              </a:rPr>
              <a:t>The leadership development programmes must be restructured to emphasise the clinical and managerial competencies. This makes sure that the future leaders are in a position to accept the challenges of healthcare management.</a:t>
            </a:r>
          </a:p>
          <a:p>
            <a:r>
              <a:rPr lang="en-US" sz="1100" b="0" i="0" u="none" strike="noStrike" cap="none" smtClean="0">
                <a:solidFill>
                  <a:srgbClr val="000000"/>
                </a:solidFill>
                <a:effectLst/>
                <a:latin typeface="Arial"/>
                <a:ea typeface="Arial"/>
                <a:cs typeface="Arial"/>
                <a:sym typeface="Arial"/>
              </a:rPr>
              <a:t>Also, diversity and inclusion should be emphasised during succession planning. Widening access to leadership will increase innovation and decision-making within organisations (AlDayel et al., 2025).</a:t>
            </a: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2"/>
        <p:cNvGrpSpPr/>
        <p:nvPr/>
      </p:nvGrpSpPr>
      <p:grpSpPr>
        <a:xfrm>
          <a:off x="0" y="0"/>
          <a:ext cx="0" cy="0"/>
          <a:chOff x="0" y="0"/>
          <a:chExt cx="0" cy="0"/>
        </a:xfrm>
      </p:grpSpPr>
      <p:sp>
        <p:nvSpPr>
          <p:cNvPr id="1853" name="Google Shape;1853;g24ed99bf1a4_0_11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4" name="Google Shape;1854;g24ed99bf1a4_0_1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smtClean="0">
                <a:solidFill>
                  <a:srgbClr val="000000"/>
                </a:solidFill>
                <a:effectLst/>
                <a:latin typeface="Arial"/>
                <a:ea typeface="Arial"/>
                <a:cs typeface="Arial"/>
                <a:sym typeface="Arial"/>
              </a:rPr>
              <a:t>Issues of succession and retention in the NHS are more structural, including leadership deficiencies and cultural constraints, than a single HR issue. Reactively handling staff is evidenced by high staff turnover, chronic workforce fatigue and underdeveloped leadership pipelines. The problems undermine continuity of care, organisational performance, and the capacity to effectively respond to the increasing healthcare requirements. An effective change is hence required, which puts emphasis on long-term workforce planning, active talent management and strategic investment in employee wellbeing to lower attrition rates and boost employee engagement.</a:t>
            </a:r>
          </a:p>
          <a:p>
            <a:r>
              <a:rPr lang="en-US" sz="1100" b="0" i="0" u="none" strike="noStrike" cap="none" smtClean="0">
                <a:solidFill>
                  <a:srgbClr val="000000"/>
                </a:solidFill>
                <a:effectLst/>
                <a:latin typeface="Arial"/>
                <a:ea typeface="Arial"/>
                <a:cs typeface="Arial"/>
                <a:sym typeface="Arial"/>
              </a:rPr>
              <a:t>There is also a need to create inclusive leadership lines to identify and develop high-potential staff so as to have a stream of skilled future leaders. The NHS can promote commitment, trust and loyalty towards the organisation by aligning the HR practices with company goals and strengthening the psychological contract. Enhanced retention and succession models are a key to upholding service standards, sustaining workforce integrity, and addressing the healthcare challenges from a long-term perspective.</a:t>
            </a:r>
          </a:p>
          <a:p>
            <a:r>
              <a:rPr lang="en-US" sz="1100" b="0" i="0" u="none" strike="noStrike" cap="none" smtClean="0">
                <a:solidFill>
                  <a:srgbClr val="000000"/>
                </a:solidFill>
                <a:effectLst/>
                <a:latin typeface="Arial"/>
                <a:ea typeface="Arial"/>
                <a:cs typeface="Arial"/>
                <a:sym typeface="Arial"/>
              </a:rPr>
              <a:t/>
            </a:r>
            <a:br>
              <a:rPr lang="en-US" sz="1100" b="0" i="0" u="none" strike="noStrike" cap="none" smtClean="0">
                <a:solidFill>
                  <a:srgbClr val="000000"/>
                </a:solidFill>
                <a:effectLst/>
                <a:latin typeface="Arial"/>
                <a:ea typeface="Arial"/>
                <a:cs typeface="Arial"/>
                <a:sym typeface="Arial"/>
              </a:rPr>
            </a:br>
            <a:r>
              <a:rPr lang="en-US" sz="1100" b="0" i="0" u="none" strike="noStrike" cap="none" smtClean="0">
                <a:solidFill>
                  <a:srgbClr val="000000"/>
                </a:solidFill>
                <a:effectLst/>
                <a:latin typeface="Arial"/>
                <a:ea typeface="Arial"/>
                <a:cs typeface="Arial"/>
                <a:sym typeface="Arial"/>
              </a:rPr>
              <a:t> </a:t>
            </a: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smtClean="0">
                <a:solidFill>
                  <a:srgbClr val="000000"/>
                </a:solidFill>
                <a:effectLst/>
                <a:latin typeface="Arial"/>
                <a:ea typeface="Arial"/>
                <a:cs typeface="Arial"/>
                <a:sym typeface="Arial"/>
              </a:rPr>
              <a:t>AlDayel, W. A., Alhaider, M., Abid, K., and Alsarhan, F. (2025). Institutionalism and talent management challenges in Saudi Arabia’s public healthcare sector. </a:t>
            </a:r>
            <a:r>
              <a:rPr lang="en-US" sz="1100" b="0" i="1" u="none" strike="noStrike" cap="none" smtClean="0">
                <a:solidFill>
                  <a:srgbClr val="000000"/>
                </a:solidFill>
                <a:effectLst/>
                <a:latin typeface="Arial"/>
                <a:ea typeface="Arial"/>
                <a:cs typeface="Arial"/>
                <a:sym typeface="Arial"/>
              </a:rPr>
              <a:t>Employee Relations: The International Journal</a:t>
            </a:r>
            <a:r>
              <a:rPr lang="en-US" sz="1100" b="0" i="0" u="none" strike="noStrike" cap="none" smtClean="0">
                <a:solidFill>
                  <a:srgbClr val="000000"/>
                </a:solidFill>
                <a:effectLst/>
                <a:latin typeface="Arial"/>
                <a:ea typeface="Arial"/>
                <a:cs typeface="Arial"/>
                <a:sym typeface="Arial"/>
              </a:rPr>
              <a:t>, </a:t>
            </a:r>
            <a:r>
              <a:rPr lang="en-US" sz="1100" b="0" i="1" u="none" strike="noStrike" cap="none" smtClean="0">
                <a:solidFill>
                  <a:srgbClr val="000000"/>
                </a:solidFill>
                <a:effectLst/>
                <a:latin typeface="Arial"/>
                <a:ea typeface="Arial"/>
                <a:cs typeface="Arial"/>
                <a:sym typeface="Arial"/>
              </a:rPr>
              <a:t>47</a:t>
            </a:r>
            <a:r>
              <a:rPr lang="en-US" sz="1100" b="0" i="0" u="none" strike="noStrike" cap="none" smtClean="0">
                <a:solidFill>
                  <a:srgbClr val="000000"/>
                </a:solidFill>
                <a:effectLst/>
                <a:latin typeface="Arial"/>
                <a:ea typeface="Arial"/>
                <a:cs typeface="Arial"/>
                <a:sym typeface="Arial"/>
              </a:rPr>
              <a:t>(6), 907-927.</a:t>
            </a:r>
          </a:p>
          <a:p>
            <a:r>
              <a:rPr lang="en-US" sz="1100" b="0" i="0" u="none" strike="noStrike" cap="none" smtClean="0">
                <a:solidFill>
                  <a:srgbClr val="000000"/>
                </a:solidFill>
                <a:effectLst/>
                <a:latin typeface="Arial"/>
                <a:ea typeface="Arial"/>
                <a:cs typeface="Arial"/>
                <a:sym typeface="Arial"/>
              </a:rPr>
              <a:t>Anos, C. (2025). Ensuring leadership continuity: An integrative review of succession planning, leadership development and organisational memory. </a:t>
            </a:r>
            <a:r>
              <a:rPr lang="en-US" sz="1100" b="0" i="1" u="none" strike="noStrike" cap="none" smtClean="0">
                <a:solidFill>
                  <a:srgbClr val="000000"/>
                </a:solidFill>
                <a:effectLst/>
                <a:latin typeface="Arial"/>
                <a:ea typeface="Arial"/>
                <a:cs typeface="Arial"/>
                <a:sym typeface="Arial"/>
              </a:rPr>
              <a:t>Edelweiss Applied Science and Technology</a:t>
            </a:r>
            <a:r>
              <a:rPr lang="en-US" sz="1100" b="0" i="0" u="none" strike="noStrike" cap="none" smtClean="0">
                <a:solidFill>
                  <a:srgbClr val="000000"/>
                </a:solidFill>
                <a:effectLst/>
                <a:latin typeface="Arial"/>
                <a:ea typeface="Arial"/>
                <a:cs typeface="Arial"/>
                <a:sym typeface="Arial"/>
              </a:rPr>
              <a:t>, </a:t>
            </a:r>
            <a:r>
              <a:rPr lang="en-US" sz="1100" b="0" i="1" u="none" strike="noStrike" cap="none" smtClean="0">
                <a:solidFill>
                  <a:srgbClr val="000000"/>
                </a:solidFill>
                <a:effectLst/>
                <a:latin typeface="Arial"/>
                <a:ea typeface="Arial"/>
                <a:cs typeface="Arial"/>
                <a:sym typeface="Arial"/>
              </a:rPr>
              <a:t>9</a:t>
            </a:r>
            <a:r>
              <a:rPr lang="en-US" sz="1100" b="0" i="0" u="none" strike="noStrike" cap="none" smtClean="0">
                <a:solidFill>
                  <a:srgbClr val="000000"/>
                </a:solidFill>
                <a:effectLst/>
                <a:latin typeface="Arial"/>
                <a:ea typeface="Arial"/>
                <a:cs typeface="Arial"/>
                <a:sym typeface="Arial"/>
              </a:rPr>
              <a:t>(5), 2869-2877.</a:t>
            </a:r>
          </a:p>
          <a:p>
            <a:r>
              <a:rPr lang="en-US" sz="1100" b="0" i="0" u="none" strike="noStrike" cap="none" smtClean="0">
                <a:solidFill>
                  <a:srgbClr val="000000"/>
                </a:solidFill>
                <a:effectLst/>
                <a:latin typeface="Arial"/>
                <a:ea typeface="Arial"/>
                <a:cs typeface="Arial"/>
                <a:sym typeface="Arial"/>
              </a:rPr>
              <a:t>Bradbury, B. (2022). </a:t>
            </a:r>
            <a:r>
              <a:rPr lang="en-US" sz="1100" b="0" i="1" u="none" strike="noStrike" cap="none" smtClean="0">
                <a:solidFill>
                  <a:srgbClr val="000000"/>
                </a:solidFill>
                <a:effectLst/>
                <a:latin typeface="Arial"/>
                <a:ea typeface="Arial"/>
                <a:cs typeface="Arial"/>
                <a:sym typeface="Arial"/>
              </a:rPr>
              <a:t>Strategic leadership behaviours that develop organisational resilience in NHS Trusts in England: A multiple-case study</a:t>
            </a:r>
            <a:r>
              <a:rPr lang="en-US" sz="1100" b="0" i="0" u="none" strike="noStrike" cap="none" smtClean="0">
                <a:solidFill>
                  <a:srgbClr val="000000"/>
                </a:solidFill>
                <a:effectLst/>
                <a:latin typeface="Arial"/>
                <a:ea typeface="Arial"/>
                <a:cs typeface="Arial"/>
                <a:sym typeface="Arial"/>
              </a:rPr>
              <a:t> (Doctoral dissertation, University of Southampton).</a:t>
            </a:r>
          </a:p>
          <a:p>
            <a:r>
              <a:rPr lang="en-US" sz="1100" b="0" i="0" u="none" strike="noStrike" cap="none" smtClean="0">
                <a:solidFill>
                  <a:srgbClr val="000000"/>
                </a:solidFill>
                <a:effectLst/>
                <a:latin typeface="Arial"/>
                <a:ea typeface="Arial"/>
                <a:cs typeface="Arial"/>
                <a:sym typeface="Arial"/>
              </a:rPr>
              <a:t>Connolly, S. (2023). Exploratory review on designing and developing core anatomy education programmes for undergraduate nurses.</a:t>
            </a:r>
          </a:p>
          <a:p>
            <a:r>
              <a:rPr lang="en-US" sz="1100" b="0" i="0" u="none" strike="noStrike" cap="none" smtClean="0">
                <a:solidFill>
                  <a:srgbClr val="000000"/>
                </a:solidFill>
                <a:effectLst/>
                <a:latin typeface="Arial"/>
                <a:ea typeface="Arial"/>
                <a:cs typeface="Arial"/>
                <a:sym typeface="Arial"/>
              </a:rPr>
              <a:t>Durand, M. A., Wistow, G., Al Haboubi, M., Douglas, N., Erens, B., Hoomans, T., ... and Mays, N. (2025). Evaluating the role of community-based multi-disciplinary teams in integrated health and social care in England: overview of findings from the Pioneer evaluation and their implications for health and social care integration. </a:t>
            </a:r>
            <a:r>
              <a:rPr lang="en-US" sz="1100" b="0" i="1" u="none" strike="noStrike" cap="none" smtClean="0">
                <a:solidFill>
                  <a:srgbClr val="000000"/>
                </a:solidFill>
                <a:effectLst/>
                <a:latin typeface="Arial"/>
                <a:ea typeface="Arial"/>
                <a:cs typeface="Arial"/>
                <a:sym typeface="Arial"/>
              </a:rPr>
              <a:t>Journal of Health Services Research and Policy</a:t>
            </a:r>
            <a:r>
              <a:rPr lang="en-US" sz="1100" b="0" i="0" u="none" strike="noStrike" cap="none" smtClean="0">
                <a:solidFill>
                  <a:srgbClr val="000000"/>
                </a:solidFill>
                <a:effectLst/>
                <a:latin typeface="Arial"/>
                <a:ea typeface="Arial"/>
                <a:cs typeface="Arial"/>
                <a:sym typeface="Arial"/>
              </a:rPr>
              <a:t>, </a:t>
            </a:r>
            <a:r>
              <a:rPr lang="en-US" sz="1100" b="0" i="1" u="none" strike="noStrike" cap="none" smtClean="0">
                <a:solidFill>
                  <a:srgbClr val="000000"/>
                </a:solidFill>
                <a:effectLst/>
                <a:latin typeface="Arial"/>
                <a:ea typeface="Arial"/>
                <a:cs typeface="Arial"/>
                <a:sym typeface="Arial"/>
              </a:rPr>
              <a:t>30</a:t>
            </a:r>
            <a:r>
              <a:rPr lang="en-US" sz="1100" b="0" i="0" u="none" strike="noStrike" cap="none" smtClean="0">
                <a:solidFill>
                  <a:srgbClr val="000000"/>
                </a:solidFill>
                <a:effectLst/>
                <a:latin typeface="Arial"/>
                <a:ea typeface="Arial"/>
                <a:cs typeface="Arial"/>
                <a:sym typeface="Arial"/>
              </a:rPr>
              <a:t>(1_suppl), 69-81.</a:t>
            </a:r>
          </a:p>
          <a:p>
            <a:r>
              <a:rPr lang="en-US" sz="1100" b="0" i="0" u="none" strike="noStrike" cap="none" smtClean="0">
                <a:solidFill>
                  <a:srgbClr val="000000"/>
                </a:solidFill>
                <a:effectLst/>
                <a:latin typeface="Arial"/>
                <a:ea typeface="Arial"/>
                <a:cs typeface="Arial"/>
                <a:sym typeface="Arial"/>
              </a:rPr>
              <a:t>Ferguson, E. C. (2025). </a:t>
            </a:r>
            <a:r>
              <a:rPr lang="en-US" sz="1100" b="0" i="1" u="none" strike="noStrike" cap="none" smtClean="0">
                <a:solidFill>
                  <a:srgbClr val="000000"/>
                </a:solidFill>
                <a:effectLst/>
                <a:latin typeface="Arial"/>
                <a:ea typeface="Arial"/>
                <a:cs typeface="Arial"/>
                <a:sym typeface="Arial"/>
              </a:rPr>
              <a:t>Employee Retention and Pay: The Role of Pay and the Connection to Retention Strategies in Fortune 500 Companies</a:t>
            </a:r>
            <a:r>
              <a:rPr lang="en-US" sz="1100" b="0" i="0" u="none" strike="noStrike" cap="none" smtClean="0">
                <a:solidFill>
                  <a:srgbClr val="000000"/>
                </a:solidFill>
                <a:effectLst/>
                <a:latin typeface="Arial"/>
                <a:ea typeface="Arial"/>
                <a:cs typeface="Arial"/>
                <a:sym typeface="Arial"/>
              </a:rPr>
              <a:t> (Doctoral dissertation, South College).</a:t>
            </a:r>
          </a:p>
          <a:p>
            <a:r>
              <a:rPr lang="en-US" sz="1100" b="0" i="0" u="none" strike="noStrike" cap="none" smtClean="0">
                <a:solidFill>
                  <a:srgbClr val="000000"/>
                </a:solidFill>
                <a:effectLst/>
                <a:latin typeface="Arial"/>
                <a:ea typeface="Arial"/>
                <a:cs typeface="Arial"/>
                <a:sym typeface="Arial"/>
              </a:rPr>
              <a:t>Habib, M. (2026). </a:t>
            </a:r>
            <a:r>
              <a:rPr lang="en-US" sz="1100" b="0" i="1" u="none" strike="noStrike" cap="none" smtClean="0">
                <a:solidFill>
                  <a:srgbClr val="000000"/>
                </a:solidFill>
                <a:effectLst/>
                <a:latin typeface="Arial"/>
                <a:ea typeface="Arial"/>
                <a:cs typeface="Arial"/>
                <a:sym typeface="Arial"/>
              </a:rPr>
              <a:t>Navigating Competition And Collaboration: A Labour Process Study Of Nhs Workforce Experiences With Integrated Care Systems</a:t>
            </a:r>
            <a:r>
              <a:rPr lang="en-US" sz="1100" b="0" i="0" u="none" strike="noStrike" cap="none" smtClean="0">
                <a:solidFill>
                  <a:srgbClr val="000000"/>
                </a:solidFill>
                <a:effectLst/>
                <a:latin typeface="Arial"/>
                <a:ea typeface="Arial"/>
                <a:cs typeface="Arial"/>
                <a:sym typeface="Arial"/>
              </a:rPr>
              <a:t> (Doctoral dissertation, University of Leicester).</a:t>
            </a:r>
          </a:p>
          <a:p>
            <a:r>
              <a:rPr lang="en-US" sz="1100" b="0" i="0" u="none" strike="noStrike" cap="none" smtClean="0">
                <a:solidFill>
                  <a:srgbClr val="000000"/>
                </a:solidFill>
                <a:effectLst/>
                <a:latin typeface="Arial"/>
                <a:ea typeface="Arial"/>
                <a:cs typeface="Arial"/>
                <a:sym typeface="Arial"/>
              </a:rPr>
              <a:t>Keerio, N., Ahmad, A. R., and Abbas, Z. (2022). Integrated model of organisational culture and succession planning in the context of higher education institutions: a brief review. </a:t>
            </a:r>
            <a:r>
              <a:rPr lang="en-US" sz="1100" b="0" i="1" u="none" strike="noStrike" cap="none" smtClean="0">
                <a:solidFill>
                  <a:srgbClr val="000000"/>
                </a:solidFill>
                <a:effectLst/>
                <a:latin typeface="Arial"/>
                <a:ea typeface="Arial"/>
                <a:cs typeface="Arial"/>
                <a:sym typeface="Arial"/>
              </a:rPr>
              <a:t>International Journal of Services and Operations Management</a:t>
            </a:r>
            <a:r>
              <a:rPr lang="en-US" sz="1100" b="0" i="0" u="none" strike="noStrike" cap="none" smtClean="0">
                <a:solidFill>
                  <a:srgbClr val="000000"/>
                </a:solidFill>
                <a:effectLst/>
                <a:latin typeface="Arial"/>
                <a:ea typeface="Arial"/>
                <a:cs typeface="Arial"/>
                <a:sym typeface="Arial"/>
              </a:rPr>
              <a:t>, </a:t>
            </a:r>
            <a:r>
              <a:rPr lang="en-US" sz="1100" b="0" i="1" u="none" strike="noStrike" cap="none" smtClean="0">
                <a:solidFill>
                  <a:srgbClr val="000000"/>
                </a:solidFill>
                <a:effectLst/>
                <a:latin typeface="Arial"/>
                <a:ea typeface="Arial"/>
                <a:cs typeface="Arial"/>
                <a:sym typeface="Arial"/>
              </a:rPr>
              <a:t>42</a:t>
            </a:r>
            <a:r>
              <a:rPr lang="en-US" sz="1100" b="0" i="0" u="none" strike="noStrike" cap="none" smtClean="0">
                <a:solidFill>
                  <a:srgbClr val="000000"/>
                </a:solidFill>
                <a:effectLst/>
                <a:latin typeface="Arial"/>
                <a:ea typeface="Arial"/>
                <a:cs typeface="Arial"/>
                <a:sym typeface="Arial"/>
              </a:rPr>
              <a:t>(2), 281-293.</a:t>
            </a:r>
          </a:p>
          <a:p>
            <a:r>
              <a:rPr lang="en-US" sz="1100" b="0" i="0" u="none" strike="noStrike" cap="none" smtClean="0">
                <a:solidFill>
                  <a:srgbClr val="000000"/>
                </a:solidFill>
                <a:effectLst/>
                <a:latin typeface="Arial"/>
                <a:ea typeface="Arial"/>
                <a:cs typeface="Arial"/>
                <a:sym typeface="Arial"/>
              </a:rPr>
              <a:t>Kendall, N. D. (2025). The impact of organizational culture and management commitment on strategic succession planning in law enforcement agencies. </a:t>
            </a:r>
            <a:r>
              <a:rPr lang="en-US" sz="1100" b="0" i="1" u="none" strike="noStrike" cap="none" smtClean="0">
                <a:solidFill>
                  <a:srgbClr val="000000"/>
                </a:solidFill>
                <a:effectLst/>
                <a:latin typeface="Arial"/>
                <a:ea typeface="Arial"/>
                <a:cs typeface="Arial"/>
                <a:sym typeface="Arial"/>
              </a:rPr>
              <a:t>Texila International Journal of Academic Research</a:t>
            </a:r>
            <a:r>
              <a:rPr lang="en-US" sz="1100" b="0" i="0" u="none" strike="noStrike" cap="none" smtClean="0">
                <a:solidFill>
                  <a:srgbClr val="000000"/>
                </a:solidFill>
                <a:effectLst/>
                <a:latin typeface="Arial"/>
                <a:ea typeface="Arial"/>
                <a:cs typeface="Arial"/>
                <a:sym typeface="Arial"/>
              </a:rPr>
              <a:t>, </a:t>
            </a:r>
            <a:r>
              <a:rPr lang="en-US" sz="1100" b="0" i="1" u="none" strike="noStrike" cap="none" smtClean="0">
                <a:solidFill>
                  <a:srgbClr val="000000"/>
                </a:solidFill>
                <a:effectLst/>
                <a:latin typeface="Arial"/>
                <a:ea typeface="Arial"/>
                <a:cs typeface="Arial"/>
                <a:sym typeface="Arial"/>
              </a:rPr>
              <a:t>12</a:t>
            </a:r>
            <a:r>
              <a:rPr lang="en-US" sz="1100" b="0" i="0" u="none" strike="noStrike" cap="none" smtClean="0">
                <a:solidFill>
                  <a:srgbClr val="000000"/>
                </a:solidFill>
                <a:effectLst/>
                <a:latin typeface="Arial"/>
                <a:ea typeface="Arial"/>
                <a:cs typeface="Arial"/>
                <a:sym typeface="Arial"/>
              </a:rPr>
              <a:t>(3), 2520-3088.</a:t>
            </a:r>
          </a:p>
          <a:p>
            <a:r>
              <a:rPr lang="en-US" sz="1100" b="0" i="0" u="none" strike="noStrike" cap="none" smtClean="0">
                <a:solidFill>
                  <a:srgbClr val="000000"/>
                </a:solidFill>
                <a:effectLst/>
                <a:latin typeface="Arial"/>
                <a:ea typeface="Arial"/>
                <a:cs typeface="Arial"/>
                <a:sym typeface="Arial"/>
              </a:rPr>
              <a:t>Lloyd, M. M. (2025). </a:t>
            </a:r>
            <a:r>
              <a:rPr lang="en-US" sz="1100" b="0" i="1" u="none" strike="noStrike" cap="none" smtClean="0">
                <a:solidFill>
                  <a:srgbClr val="000000"/>
                </a:solidFill>
                <a:effectLst/>
                <a:latin typeface="Arial"/>
                <a:ea typeface="Arial"/>
                <a:cs typeface="Arial"/>
                <a:sym typeface="Arial"/>
              </a:rPr>
              <a:t>PFI is Dead, Long Live PFI? A Qualitative Study Exploring How Institutional Logics and Situational Circumstances Influence Large-scale Capital Accounting and Investment Decision-making at a Local NHS Trust Level Under the New Capital Finance Regime</a:t>
            </a:r>
            <a:r>
              <a:rPr lang="en-US" sz="1100" b="0" i="0" u="none" strike="noStrike" cap="none" smtClean="0">
                <a:solidFill>
                  <a:srgbClr val="000000"/>
                </a:solidFill>
                <a:effectLst/>
                <a:latin typeface="Arial"/>
                <a:ea typeface="Arial"/>
                <a:cs typeface="Arial"/>
                <a:sym typeface="Arial"/>
              </a:rPr>
              <a:t> (Doctoral dissertation, The University of Manchester (United Kingdom)).</a:t>
            </a:r>
          </a:p>
          <a:p>
            <a:r>
              <a:rPr lang="en-US" sz="1100" b="0" i="0" u="none" strike="noStrike" cap="none" smtClean="0">
                <a:solidFill>
                  <a:srgbClr val="000000"/>
                </a:solidFill>
                <a:effectLst/>
                <a:latin typeface="Arial"/>
                <a:ea typeface="Arial"/>
                <a:cs typeface="Arial"/>
                <a:sym typeface="Arial"/>
              </a:rPr>
              <a:t>Mizzi, L., and Marshall, P. (2024). Inequitable barriers and opportunities for leadership and professional development, identified by early-career to mid-career allied health professionals. </a:t>
            </a:r>
            <a:r>
              <a:rPr lang="en-US" sz="1100" b="0" i="1" u="none" strike="noStrike" cap="none" smtClean="0">
                <a:solidFill>
                  <a:srgbClr val="000000"/>
                </a:solidFill>
                <a:effectLst/>
                <a:latin typeface="Arial"/>
                <a:ea typeface="Arial"/>
                <a:cs typeface="Arial"/>
                <a:sym typeface="Arial"/>
              </a:rPr>
              <a:t>BMJ leader</a:t>
            </a:r>
            <a:r>
              <a:rPr lang="en-US" sz="1100" b="0" i="0" u="none" strike="noStrike" cap="none" smtClean="0">
                <a:solidFill>
                  <a:srgbClr val="000000"/>
                </a:solidFill>
                <a:effectLst/>
                <a:latin typeface="Arial"/>
                <a:ea typeface="Arial"/>
                <a:cs typeface="Arial"/>
                <a:sym typeface="Arial"/>
              </a:rPr>
              <a:t>, leader-2023.</a:t>
            </a:r>
          </a:p>
          <a:p>
            <a:r>
              <a:rPr lang="en-US" sz="1100" b="0" i="0" u="none" strike="noStrike" cap="none" smtClean="0">
                <a:solidFill>
                  <a:srgbClr val="000000"/>
                </a:solidFill>
                <a:effectLst/>
                <a:latin typeface="Arial"/>
                <a:ea typeface="Arial"/>
                <a:cs typeface="Arial"/>
                <a:sym typeface="Arial"/>
              </a:rPr>
              <a:t>Poveromo, S. (2026). </a:t>
            </a:r>
            <a:r>
              <a:rPr lang="en-US" sz="1100" b="0" i="1" u="none" strike="noStrike" cap="none" smtClean="0">
                <a:solidFill>
                  <a:srgbClr val="000000"/>
                </a:solidFill>
                <a:effectLst/>
                <a:latin typeface="Arial"/>
                <a:ea typeface="Arial"/>
                <a:cs typeface="Arial"/>
                <a:sym typeface="Arial"/>
              </a:rPr>
              <a:t>Strategies to Recruit and Retain Imaging Ancillary Staff for Healthcare Organizations</a:t>
            </a:r>
            <a:r>
              <a:rPr lang="en-US" sz="1100" b="0" i="0" u="none" strike="noStrike" cap="none" smtClean="0">
                <a:solidFill>
                  <a:srgbClr val="000000"/>
                </a:solidFill>
                <a:effectLst/>
                <a:latin typeface="Arial"/>
                <a:ea typeface="Arial"/>
                <a:cs typeface="Arial"/>
                <a:sym typeface="Arial"/>
              </a:rPr>
              <a:t> (Doctoral dissertation, Walden University).</a:t>
            </a:r>
          </a:p>
          <a:p>
            <a:r>
              <a:rPr lang="en-US" sz="1100" b="0" i="0" u="none" strike="noStrike" cap="none" smtClean="0">
                <a:solidFill>
                  <a:srgbClr val="000000"/>
                </a:solidFill>
                <a:effectLst/>
                <a:latin typeface="Arial"/>
                <a:ea typeface="Arial"/>
                <a:cs typeface="Arial"/>
                <a:sym typeface="Arial"/>
              </a:rPr>
              <a:t>Remnant, J., Kelly, M., Cowley, L., and Booth, S. (2025). Supporting and Retaining NHS England Staff with Long-Term Health Conditions—A Qualitative Study. In </a:t>
            </a:r>
            <a:r>
              <a:rPr lang="en-US" sz="1100" b="0" i="1" u="none" strike="noStrike" cap="none" smtClean="0">
                <a:solidFill>
                  <a:srgbClr val="000000"/>
                </a:solidFill>
                <a:effectLst/>
                <a:latin typeface="Arial"/>
                <a:ea typeface="Arial"/>
                <a:cs typeface="Arial"/>
                <a:sym typeface="Arial"/>
              </a:rPr>
              <a:t>Healthcare</a:t>
            </a:r>
            <a:r>
              <a:rPr lang="en-US" sz="1100" b="0" i="0" u="none" strike="noStrike" cap="none" smtClean="0">
                <a:solidFill>
                  <a:srgbClr val="000000"/>
                </a:solidFill>
                <a:effectLst/>
                <a:latin typeface="Arial"/>
                <a:ea typeface="Arial"/>
                <a:cs typeface="Arial"/>
                <a:sym typeface="Arial"/>
              </a:rPr>
              <a:t> (Vol. 13, No. 20, p. 2573). MDPI.</a:t>
            </a:r>
          </a:p>
          <a:p>
            <a:r>
              <a:rPr lang="en-US" sz="1100" b="0" i="0" u="none" strike="noStrike" cap="none" smtClean="0">
                <a:solidFill>
                  <a:srgbClr val="000000"/>
                </a:solidFill>
                <a:effectLst/>
                <a:latin typeface="Arial"/>
                <a:ea typeface="Arial"/>
                <a:cs typeface="Arial"/>
                <a:sym typeface="Arial"/>
              </a:rPr>
              <a:t>Robinson, J. (2024). </a:t>
            </a:r>
            <a:r>
              <a:rPr lang="en-US" sz="1100" b="0" i="1" u="none" strike="noStrike" cap="none" smtClean="0">
                <a:solidFill>
                  <a:srgbClr val="000000"/>
                </a:solidFill>
                <a:effectLst/>
                <a:latin typeface="Arial"/>
                <a:ea typeface="Arial"/>
                <a:cs typeface="Arial"/>
                <a:sym typeface="Arial"/>
              </a:rPr>
              <a:t>Does registered nurse (RN) involvement in improving healthcare services, influence RN retention?</a:t>
            </a:r>
            <a:r>
              <a:rPr lang="en-US" sz="1100" b="0" i="0" u="none" strike="noStrike" cap="none" smtClean="0">
                <a:solidFill>
                  <a:srgbClr val="000000"/>
                </a:solidFill>
                <a:effectLst/>
                <a:latin typeface="Arial"/>
                <a:ea typeface="Arial"/>
                <a:cs typeface="Arial"/>
                <a:sym typeface="Arial"/>
              </a:rPr>
              <a:t> (Doctoral dissertation, Anglia Ruskin Research Online (ARRO)).</a:t>
            </a:r>
            <a:endParaRPr lang="en-US" sz="1100" b="0" i="0" u="none" strike="noStrike" cap="none">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xmlns="" val="31789245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27"/>
        <p:cNvGrpSpPr/>
        <p:nvPr/>
      </p:nvGrpSpPr>
      <p:grpSpPr>
        <a:xfrm>
          <a:off x="0" y="0"/>
          <a:ext cx="0" cy="0"/>
          <a:chOff x="0" y="0"/>
          <a:chExt cx="0" cy="0"/>
        </a:xfrm>
      </p:grpSpPr>
      <p:sp>
        <p:nvSpPr>
          <p:cNvPr id="428" name="Google Shape;428;p11"/>
          <p:cNvSpPr txBox="1">
            <a:spLocks noGrp="1"/>
          </p:cNvSpPr>
          <p:nvPr>
            <p:ph type="title" hasCustomPrompt="1"/>
          </p:nvPr>
        </p:nvSpPr>
        <p:spPr>
          <a:xfrm>
            <a:off x="713225" y="1766475"/>
            <a:ext cx="6576000" cy="1036200"/>
          </a:xfrm>
          <a:prstGeom prst="rect">
            <a:avLst/>
          </a:prstGeom>
        </p:spPr>
        <p:txBody>
          <a:bodyPr spcFirstLastPara="1" wrap="square" lIns="91425" tIns="91425" rIns="91425" bIns="91425" anchor="b" anchorCtr="0">
            <a:noAutofit/>
          </a:bodyPr>
          <a:lstStyle>
            <a:lvl1pPr lvl="0">
              <a:spcBef>
                <a:spcPts val="0"/>
              </a:spcBef>
              <a:spcAft>
                <a:spcPts val="0"/>
              </a:spcAft>
              <a:buSzPts val="9600"/>
              <a:buFont typeface="Poppins"/>
              <a:buNone/>
              <a:defRPr sz="6000">
                <a:latin typeface="Poppins"/>
                <a:ea typeface="Poppins"/>
                <a:cs typeface="Poppins"/>
                <a:sym typeface="Poppins"/>
              </a:defRPr>
            </a:lvl1pPr>
            <a:lvl2pPr lvl="1" algn="ctr">
              <a:spcBef>
                <a:spcPts val="0"/>
              </a:spcBef>
              <a:spcAft>
                <a:spcPts val="0"/>
              </a:spcAft>
              <a:buSzPts val="9600"/>
              <a:buFont typeface="Poppins"/>
              <a:buNone/>
              <a:defRPr sz="9600">
                <a:latin typeface="Poppins"/>
                <a:ea typeface="Poppins"/>
                <a:cs typeface="Poppins"/>
                <a:sym typeface="Poppins"/>
              </a:defRPr>
            </a:lvl2pPr>
            <a:lvl3pPr lvl="2" algn="ctr">
              <a:spcBef>
                <a:spcPts val="0"/>
              </a:spcBef>
              <a:spcAft>
                <a:spcPts val="0"/>
              </a:spcAft>
              <a:buSzPts val="9600"/>
              <a:buFont typeface="Poppins"/>
              <a:buNone/>
              <a:defRPr sz="9600">
                <a:latin typeface="Poppins"/>
                <a:ea typeface="Poppins"/>
                <a:cs typeface="Poppins"/>
                <a:sym typeface="Poppins"/>
              </a:defRPr>
            </a:lvl3pPr>
            <a:lvl4pPr lvl="3" algn="ctr">
              <a:spcBef>
                <a:spcPts val="0"/>
              </a:spcBef>
              <a:spcAft>
                <a:spcPts val="0"/>
              </a:spcAft>
              <a:buSzPts val="9600"/>
              <a:buFont typeface="Poppins"/>
              <a:buNone/>
              <a:defRPr sz="9600">
                <a:latin typeface="Poppins"/>
                <a:ea typeface="Poppins"/>
                <a:cs typeface="Poppins"/>
                <a:sym typeface="Poppins"/>
              </a:defRPr>
            </a:lvl4pPr>
            <a:lvl5pPr lvl="4" algn="ctr">
              <a:spcBef>
                <a:spcPts val="0"/>
              </a:spcBef>
              <a:spcAft>
                <a:spcPts val="0"/>
              </a:spcAft>
              <a:buSzPts val="9600"/>
              <a:buFont typeface="Poppins"/>
              <a:buNone/>
              <a:defRPr sz="9600">
                <a:latin typeface="Poppins"/>
                <a:ea typeface="Poppins"/>
                <a:cs typeface="Poppins"/>
                <a:sym typeface="Poppins"/>
              </a:defRPr>
            </a:lvl5pPr>
            <a:lvl6pPr lvl="5" algn="ctr">
              <a:spcBef>
                <a:spcPts val="0"/>
              </a:spcBef>
              <a:spcAft>
                <a:spcPts val="0"/>
              </a:spcAft>
              <a:buSzPts val="9600"/>
              <a:buFont typeface="Poppins"/>
              <a:buNone/>
              <a:defRPr sz="9600">
                <a:latin typeface="Poppins"/>
                <a:ea typeface="Poppins"/>
                <a:cs typeface="Poppins"/>
                <a:sym typeface="Poppins"/>
              </a:defRPr>
            </a:lvl6pPr>
            <a:lvl7pPr lvl="6" algn="ctr">
              <a:spcBef>
                <a:spcPts val="0"/>
              </a:spcBef>
              <a:spcAft>
                <a:spcPts val="0"/>
              </a:spcAft>
              <a:buSzPts val="9600"/>
              <a:buFont typeface="Poppins"/>
              <a:buNone/>
              <a:defRPr sz="9600">
                <a:latin typeface="Poppins"/>
                <a:ea typeface="Poppins"/>
                <a:cs typeface="Poppins"/>
                <a:sym typeface="Poppins"/>
              </a:defRPr>
            </a:lvl7pPr>
            <a:lvl8pPr lvl="7" algn="ctr">
              <a:spcBef>
                <a:spcPts val="0"/>
              </a:spcBef>
              <a:spcAft>
                <a:spcPts val="0"/>
              </a:spcAft>
              <a:buSzPts val="9600"/>
              <a:buFont typeface="Poppins"/>
              <a:buNone/>
              <a:defRPr sz="9600">
                <a:latin typeface="Poppins"/>
                <a:ea typeface="Poppins"/>
                <a:cs typeface="Poppins"/>
                <a:sym typeface="Poppins"/>
              </a:defRPr>
            </a:lvl8pPr>
            <a:lvl9pPr lvl="8" algn="ctr">
              <a:spcBef>
                <a:spcPts val="0"/>
              </a:spcBef>
              <a:spcAft>
                <a:spcPts val="0"/>
              </a:spcAft>
              <a:buSzPts val="9600"/>
              <a:buFont typeface="Poppins"/>
              <a:buNone/>
              <a:defRPr sz="9600">
                <a:latin typeface="Poppins"/>
                <a:ea typeface="Poppins"/>
                <a:cs typeface="Poppins"/>
                <a:sym typeface="Poppins"/>
              </a:defRPr>
            </a:lvl9pPr>
          </a:lstStyle>
          <a:p>
            <a:r>
              <a:t>xx%</a:t>
            </a:r>
          </a:p>
        </p:txBody>
      </p:sp>
      <p:sp>
        <p:nvSpPr>
          <p:cNvPr id="429" name="Google Shape;429;p11"/>
          <p:cNvSpPr txBox="1">
            <a:spLocks noGrp="1"/>
          </p:cNvSpPr>
          <p:nvPr>
            <p:ph type="subTitle" idx="1"/>
          </p:nvPr>
        </p:nvSpPr>
        <p:spPr>
          <a:xfrm>
            <a:off x="713225" y="3118375"/>
            <a:ext cx="6576000" cy="497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grpSp>
        <p:nvGrpSpPr>
          <p:cNvPr id="430" name="Google Shape;430;p11"/>
          <p:cNvGrpSpPr/>
          <p:nvPr/>
        </p:nvGrpSpPr>
        <p:grpSpPr>
          <a:xfrm>
            <a:off x="-889904" y="4083136"/>
            <a:ext cx="4477057" cy="2336436"/>
            <a:chOff x="-889904" y="4006936"/>
            <a:chExt cx="4477057" cy="2336436"/>
          </a:xfrm>
        </p:grpSpPr>
        <p:grpSp>
          <p:nvGrpSpPr>
            <p:cNvPr id="431" name="Google Shape;431;p11"/>
            <p:cNvGrpSpPr/>
            <p:nvPr/>
          </p:nvGrpSpPr>
          <p:grpSpPr>
            <a:xfrm>
              <a:off x="-889904" y="4006936"/>
              <a:ext cx="4477057" cy="2336436"/>
              <a:chOff x="-900729" y="3974486"/>
              <a:chExt cx="4477057" cy="2336436"/>
            </a:xfrm>
          </p:grpSpPr>
          <p:sp>
            <p:nvSpPr>
              <p:cNvPr id="432" name="Google Shape;432;p11"/>
              <p:cNvSpPr/>
              <p:nvPr/>
            </p:nvSpPr>
            <p:spPr>
              <a:xfrm rot="-3600048">
                <a:off x="-675925" y="4363903"/>
                <a:ext cx="1798609" cy="1557602"/>
              </a:xfrm>
              <a:custGeom>
                <a:avLst/>
                <a:gdLst/>
                <a:ahLst/>
                <a:cxnLst/>
                <a:rect l="l" t="t" r="r" b="b"/>
                <a:pathLst>
                  <a:path w="51285" h="44413" extrusionOk="0">
                    <a:moveTo>
                      <a:pt x="12814" y="0"/>
                    </a:moveTo>
                    <a:lnTo>
                      <a:pt x="0" y="22199"/>
                    </a:lnTo>
                    <a:lnTo>
                      <a:pt x="12814" y="44413"/>
                    </a:lnTo>
                    <a:lnTo>
                      <a:pt x="38471" y="44413"/>
                    </a:lnTo>
                    <a:lnTo>
                      <a:pt x="51285" y="22199"/>
                    </a:lnTo>
                    <a:lnTo>
                      <a:pt x="38471" y="0"/>
                    </a:lnTo>
                    <a:close/>
                  </a:path>
                </a:pathLst>
              </a:custGeom>
              <a:gradFill>
                <a:gsLst>
                  <a:gs pos="0">
                    <a:schemeClr val="lt2"/>
                  </a:gs>
                  <a:gs pos="78000">
                    <a:schemeClr val="lt1"/>
                  </a:gs>
                  <a:gs pos="100000">
                    <a:schemeClr val="lt1"/>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11"/>
              <p:cNvSpPr/>
              <p:nvPr/>
            </p:nvSpPr>
            <p:spPr>
              <a:xfrm rot="-5400000">
                <a:off x="891329" y="3148090"/>
                <a:ext cx="1793675" cy="3576323"/>
              </a:xfrm>
              <a:custGeom>
                <a:avLst/>
                <a:gdLst/>
                <a:ahLst/>
                <a:cxnLst/>
                <a:rect l="l" t="t" r="r" b="b"/>
                <a:pathLst>
                  <a:path w="34647" h="69081" extrusionOk="0">
                    <a:moveTo>
                      <a:pt x="34434" y="1"/>
                    </a:moveTo>
                    <a:lnTo>
                      <a:pt x="25429" y="8990"/>
                    </a:lnTo>
                    <a:lnTo>
                      <a:pt x="25383" y="9051"/>
                    </a:lnTo>
                    <a:lnTo>
                      <a:pt x="25383" y="32651"/>
                    </a:lnTo>
                    <a:lnTo>
                      <a:pt x="15130" y="42920"/>
                    </a:lnTo>
                    <a:lnTo>
                      <a:pt x="15084" y="42951"/>
                    </a:lnTo>
                    <a:lnTo>
                      <a:pt x="15084" y="60472"/>
                    </a:lnTo>
                    <a:lnTo>
                      <a:pt x="9614" y="65957"/>
                    </a:lnTo>
                    <a:lnTo>
                      <a:pt x="0" y="65957"/>
                    </a:lnTo>
                    <a:lnTo>
                      <a:pt x="0" y="69080"/>
                    </a:lnTo>
                    <a:lnTo>
                      <a:pt x="320" y="69080"/>
                    </a:lnTo>
                    <a:lnTo>
                      <a:pt x="320" y="66262"/>
                    </a:lnTo>
                    <a:lnTo>
                      <a:pt x="9751" y="66262"/>
                    </a:lnTo>
                    <a:lnTo>
                      <a:pt x="15389" y="60609"/>
                    </a:lnTo>
                    <a:lnTo>
                      <a:pt x="15389" y="43088"/>
                    </a:lnTo>
                    <a:lnTo>
                      <a:pt x="25658" y="32819"/>
                    </a:lnTo>
                    <a:lnTo>
                      <a:pt x="25688" y="32788"/>
                    </a:lnTo>
                    <a:lnTo>
                      <a:pt x="25688" y="9188"/>
                    </a:lnTo>
                    <a:lnTo>
                      <a:pt x="34647" y="214"/>
                    </a:lnTo>
                    <a:lnTo>
                      <a:pt x="34434" y="1"/>
                    </a:lnTo>
                    <a:close/>
                  </a:path>
                </a:pathLst>
              </a:custGeom>
              <a:gradFill>
                <a:gsLst>
                  <a:gs pos="0">
                    <a:schemeClr val="lt2"/>
                  </a:gs>
                  <a:gs pos="40000">
                    <a:srgbClr val="FF9900">
                      <a:alpha val="40784"/>
                    </a:srgbClr>
                  </a:gs>
                  <a:gs pos="100000">
                    <a:srgbClr val="FFFFFF">
                      <a:alpha val="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4" name="Google Shape;434;p11"/>
              <p:cNvGrpSpPr/>
              <p:nvPr/>
            </p:nvGrpSpPr>
            <p:grpSpPr>
              <a:xfrm>
                <a:off x="63440" y="4608566"/>
                <a:ext cx="496803" cy="497084"/>
                <a:chOff x="3678700" y="407275"/>
                <a:chExt cx="708100" cy="708500"/>
              </a:xfrm>
            </p:grpSpPr>
            <p:sp>
              <p:nvSpPr>
                <p:cNvPr id="435" name="Google Shape;435;p11"/>
                <p:cNvSpPr/>
                <p:nvPr/>
              </p:nvSpPr>
              <p:spPr>
                <a:xfrm>
                  <a:off x="3678700" y="407275"/>
                  <a:ext cx="249875" cy="249900"/>
                </a:xfrm>
                <a:custGeom>
                  <a:avLst/>
                  <a:gdLst/>
                  <a:ahLst/>
                  <a:cxnLst/>
                  <a:rect l="l" t="t" r="r" b="b"/>
                  <a:pathLst>
                    <a:path w="9995" h="9996" extrusionOk="0">
                      <a:moveTo>
                        <a:pt x="8593" y="1"/>
                      </a:moveTo>
                      <a:lnTo>
                        <a:pt x="0" y="8594"/>
                      </a:lnTo>
                      <a:lnTo>
                        <a:pt x="1402" y="9996"/>
                      </a:lnTo>
                      <a:lnTo>
                        <a:pt x="9995" y="1403"/>
                      </a:lnTo>
                      <a:lnTo>
                        <a:pt x="8593" y="1"/>
                      </a:lnTo>
                      <a:close/>
                    </a:path>
                  </a:pathLst>
                </a:custGeom>
                <a:gradFill>
                  <a:gsLst>
                    <a:gs pos="0">
                      <a:schemeClr val="lt2">
                        <a:alpha val="46820"/>
                      </a:schemeClr>
                    </a:gs>
                    <a:gs pos="78000">
                      <a:schemeClr val="lt1">
                        <a:alpha val="46820"/>
                      </a:schemeClr>
                    </a:gs>
                    <a:gs pos="100000">
                      <a:schemeClr val="lt1">
                        <a:alpha val="46820"/>
                      </a:scheme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11"/>
                <p:cNvSpPr/>
                <p:nvPr/>
              </p:nvSpPr>
              <p:spPr>
                <a:xfrm>
                  <a:off x="3754875" y="483475"/>
                  <a:ext cx="249900" cy="249875"/>
                </a:xfrm>
                <a:custGeom>
                  <a:avLst/>
                  <a:gdLst/>
                  <a:ahLst/>
                  <a:cxnLst/>
                  <a:rect l="l" t="t" r="r" b="b"/>
                  <a:pathLst>
                    <a:path w="9996" h="9995" extrusionOk="0">
                      <a:moveTo>
                        <a:pt x="8593" y="0"/>
                      </a:moveTo>
                      <a:lnTo>
                        <a:pt x="0" y="8593"/>
                      </a:lnTo>
                      <a:lnTo>
                        <a:pt x="1402" y="9995"/>
                      </a:lnTo>
                      <a:lnTo>
                        <a:pt x="9995" y="1402"/>
                      </a:lnTo>
                      <a:lnTo>
                        <a:pt x="8593" y="0"/>
                      </a:lnTo>
                      <a:close/>
                    </a:path>
                  </a:pathLst>
                </a:custGeom>
                <a:gradFill>
                  <a:gsLst>
                    <a:gs pos="0">
                      <a:schemeClr val="lt2">
                        <a:alpha val="46820"/>
                      </a:schemeClr>
                    </a:gs>
                    <a:gs pos="78000">
                      <a:schemeClr val="lt1">
                        <a:alpha val="46820"/>
                      </a:schemeClr>
                    </a:gs>
                    <a:gs pos="100000">
                      <a:schemeClr val="lt1">
                        <a:alpha val="46820"/>
                      </a:scheme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11"/>
                <p:cNvSpPr/>
                <p:nvPr/>
              </p:nvSpPr>
              <p:spPr>
                <a:xfrm>
                  <a:off x="3831425" y="560025"/>
                  <a:ext cx="249900" cy="249900"/>
                </a:xfrm>
                <a:custGeom>
                  <a:avLst/>
                  <a:gdLst/>
                  <a:ahLst/>
                  <a:cxnLst/>
                  <a:rect l="l" t="t" r="r" b="b"/>
                  <a:pathLst>
                    <a:path w="9996" h="9996" extrusionOk="0">
                      <a:moveTo>
                        <a:pt x="8594" y="0"/>
                      </a:moveTo>
                      <a:lnTo>
                        <a:pt x="1" y="8594"/>
                      </a:lnTo>
                      <a:lnTo>
                        <a:pt x="1403" y="9995"/>
                      </a:lnTo>
                      <a:lnTo>
                        <a:pt x="9996" y="1402"/>
                      </a:lnTo>
                      <a:lnTo>
                        <a:pt x="8594" y="0"/>
                      </a:lnTo>
                      <a:close/>
                    </a:path>
                  </a:pathLst>
                </a:custGeom>
                <a:gradFill>
                  <a:gsLst>
                    <a:gs pos="0">
                      <a:schemeClr val="lt2">
                        <a:alpha val="46820"/>
                      </a:schemeClr>
                    </a:gs>
                    <a:gs pos="78000">
                      <a:schemeClr val="lt1">
                        <a:alpha val="46820"/>
                      </a:schemeClr>
                    </a:gs>
                    <a:gs pos="100000">
                      <a:schemeClr val="lt1">
                        <a:alpha val="46820"/>
                      </a:scheme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11"/>
                <p:cNvSpPr/>
                <p:nvPr/>
              </p:nvSpPr>
              <p:spPr>
                <a:xfrm>
                  <a:off x="3907625" y="636575"/>
                  <a:ext cx="249875" cy="249525"/>
                </a:xfrm>
                <a:custGeom>
                  <a:avLst/>
                  <a:gdLst/>
                  <a:ahLst/>
                  <a:cxnLst/>
                  <a:rect l="l" t="t" r="r" b="b"/>
                  <a:pathLst>
                    <a:path w="9995" h="9981" extrusionOk="0">
                      <a:moveTo>
                        <a:pt x="8593" y="1"/>
                      </a:moveTo>
                      <a:lnTo>
                        <a:pt x="0" y="8579"/>
                      </a:lnTo>
                      <a:lnTo>
                        <a:pt x="1402" y="9980"/>
                      </a:lnTo>
                      <a:lnTo>
                        <a:pt x="9995" y="1387"/>
                      </a:lnTo>
                      <a:lnTo>
                        <a:pt x="8593" y="1"/>
                      </a:lnTo>
                      <a:close/>
                    </a:path>
                  </a:pathLst>
                </a:custGeom>
                <a:gradFill>
                  <a:gsLst>
                    <a:gs pos="0">
                      <a:schemeClr val="lt2">
                        <a:alpha val="46820"/>
                      </a:schemeClr>
                    </a:gs>
                    <a:gs pos="78000">
                      <a:schemeClr val="lt1">
                        <a:alpha val="46820"/>
                      </a:schemeClr>
                    </a:gs>
                    <a:gs pos="100000">
                      <a:schemeClr val="lt1">
                        <a:alpha val="46820"/>
                      </a:scheme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11"/>
                <p:cNvSpPr/>
                <p:nvPr/>
              </p:nvSpPr>
              <p:spPr>
                <a:xfrm>
                  <a:off x="3984175" y="713150"/>
                  <a:ext cx="249900" cy="249900"/>
                </a:xfrm>
                <a:custGeom>
                  <a:avLst/>
                  <a:gdLst/>
                  <a:ahLst/>
                  <a:cxnLst/>
                  <a:rect l="l" t="t" r="r" b="b"/>
                  <a:pathLst>
                    <a:path w="9996" h="9996" extrusionOk="0">
                      <a:moveTo>
                        <a:pt x="8593" y="0"/>
                      </a:moveTo>
                      <a:lnTo>
                        <a:pt x="0" y="8593"/>
                      </a:lnTo>
                      <a:lnTo>
                        <a:pt x="1402" y="9995"/>
                      </a:lnTo>
                      <a:lnTo>
                        <a:pt x="9995" y="1402"/>
                      </a:lnTo>
                      <a:lnTo>
                        <a:pt x="8593" y="0"/>
                      </a:lnTo>
                      <a:close/>
                    </a:path>
                  </a:pathLst>
                </a:custGeom>
                <a:gradFill>
                  <a:gsLst>
                    <a:gs pos="0">
                      <a:schemeClr val="lt2">
                        <a:alpha val="46820"/>
                      </a:schemeClr>
                    </a:gs>
                    <a:gs pos="78000">
                      <a:schemeClr val="lt1">
                        <a:alpha val="46820"/>
                      </a:schemeClr>
                    </a:gs>
                    <a:gs pos="100000">
                      <a:schemeClr val="lt1">
                        <a:alpha val="46820"/>
                      </a:scheme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11"/>
                <p:cNvSpPr/>
                <p:nvPr/>
              </p:nvSpPr>
              <p:spPr>
                <a:xfrm>
                  <a:off x="4061125" y="789700"/>
                  <a:ext cx="249500" cy="249525"/>
                </a:xfrm>
                <a:custGeom>
                  <a:avLst/>
                  <a:gdLst/>
                  <a:ahLst/>
                  <a:cxnLst/>
                  <a:rect l="l" t="t" r="r" b="b"/>
                  <a:pathLst>
                    <a:path w="9980" h="9981" extrusionOk="0">
                      <a:moveTo>
                        <a:pt x="8593" y="1"/>
                      </a:moveTo>
                      <a:lnTo>
                        <a:pt x="0" y="8594"/>
                      </a:lnTo>
                      <a:lnTo>
                        <a:pt x="1402" y="9980"/>
                      </a:lnTo>
                      <a:lnTo>
                        <a:pt x="9980" y="1402"/>
                      </a:lnTo>
                      <a:lnTo>
                        <a:pt x="8593" y="1"/>
                      </a:lnTo>
                      <a:close/>
                    </a:path>
                  </a:pathLst>
                </a:custGeom>
                <a:gradFill>
                  <a:gsLst>
                    <a:gs pos="0">
                      <a:schemeClr val="lt2">
                        <a:alpha val="46820"/>
                      </a:schemeClr>
                    </a:gs>
                    <a:gs pos="78000">
                      <a:schemeClr val="lt1">
                        <a:alpha val="46820"/>
                      </a:schemeClr>
                    </a:gs>
                    <a:gs pos="100000">
                      <a:schemeClr val="lt1">
                        <a:alpha val="46820"/>
                      </a:scheme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11"/>
                <p:cNvSpPr/>
                <p:nvPr/>
              </p:nvSpPr>
              <p:spPr>
                <a:xfrm>
                  <a:off x="4136925" y="865875"/>
                  <a:ext cx="249875" cy="249900"/>
                </a:xfrm>
                <a:custGeom>
                  <a:avLst/>
                  <a:gdLst/>
                  <a:ahLst/>
                  <a:cxnLst/>
                  <a:rect l="l" t="t" r="r" b="b"/>
                  <a:pathLst>
                    <a:path w="9995" h="9996" extrusionOk="0">
                      <a:moveTo>
                        <a:pt x="8593" y="1"/>
                      </a:moveTo>
                      <a:lnTo>
                        <a:pt x="0" y="8594"/>
                      </a:lnTo>
                      <a:lnTo>
                        <a:pt x="1402" y="9996"/>
                      </a:lnTo>
                      <a:lnTo>
                        <a:pt x="9995" y="1403"/>
                      </a:lnTo>
                      <a:lnTo>
                        <a:pt x="8593" y="1"/>
                      </a:lnTo>
                      <a:close/>
                    </a:path>
                  </a:pathLst>
                </a:custGeom>
                <a:gradFill>
                  <a:gsLst>
                    <a:gs pos="0">
                      <a:schemeClr val="lt2">
                        <a:alpha val="46820"/>
                      </a:schemeClr>
                    </a:gs>
                    <a:gs pos="78000">
                      <a:schemeClr val="lt1">
                        <a:alpha val="46820"/>
                      </a:schemeClr>
                    </a:gs>
                    <a:gs pos="100000">
                      <a:schemeClr val="lt1">
                        <a:alpha val="46820"/>
                      </a:scheme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2" name="Google Shape;442;p11"/>
              <p:cNvGrpSpPr/>
              <p:nvPr/>
            </p:nvGrpSpPr>
            <p:grpSpPr>
              <a:xfrm>
                <a:off x="464815" y="4608566"/>
                <a:ext cx="496803" cy="497084"/>
                <a:chOff x="3678700" y="407275"/>
                <a:chExt cx="708100" cy="708500"/>
              </a:xfrm>
            </p:grpSpPr>
            <p:sp>
              <p:nvSpPr>
                <p:cNvPr id="443" name="Google Shape;443;p11"/>
                <p:cNvSpPr/>
                <p:nvPr/>
              </p:nvSpPr>
              <p:spPr>
                <a:xfrm>
                  <a:off x="3678700" y="407275"/>
                  <a:ext cx="249875" cy="249900"/>
                </a:xfrm>
                <a:custGeom>
                  <a:avLst/>
                  <a:gdLst/>
                  <a:ahLst/>
                  <a:cxnLst/>
                  <a:rect l="l" t="t" r="r" b="b"/>
                  <a:pathLst>
                    <a:path w="9995" h="9996" extrusionOk="0">
                      <a:moveTo>
                        <a:pt x="8593" y="1"/>
                      </a:moveTo>
                      <a:lnTo>
                        <a:pt x="0" y="8594"/>
                      </a:lnTo>
                      <a:lnTo>
                        <a:pt x="1402" y="9996"/>
                      </a:lnTo>
                      <a:lnTo>
                        <a:pt x="9995" y="1403"/>
                      </a:lnTo>
                      <a:lnTo>
                        <a:pt x="8593" y="1"/>
                      </a:lnTo>
                      <a:close/>
                    </a:path>
                  </a:pathLst>
                </a:custGeom>
                <a:gradFill>
                  <a:gsLst>
                    <a:gs pos="0">
                      <a:schemeClr val="lt2">
                        <a:alpha val="46820"/>
                      </a:schemeClr>
                    </a:gs>
                    <a:gs pos="78000">
                      <a:schemeClr val="lt1">
                        <a:alpha val="46820"/>
                      </a:schemeClr>
                    </a:gs>
                    <a:gs pos="100000">
                      <a:schemeClr val="lt1">
                        <a:alpha val="46820"/>
                      </a:scheme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11"/>
                <p:cNvSpPr/>
                <p:nvPr/>
              </p:nvSpPr>
              <p:spPr>
                <a:xfrm>
                  <a:off x="3754875" y="483475"/>
                  <a:ext cx="249900" cy="249875"/>
                </a:xfrm>
                <a:custGeom>
                  <a:avLst/>
                  <a:gdLst/>
                  <a:ahLst/>
                  <a:cxnLst/>
                  <a:rect l="l" t="t" r="r" b="b"/>
                  <a:pathLst>
                    <a:path w="9996" h="9995" extrusionOk="0">
                      <a:moveTo>
                        <a:pt x="8593" y="0"/>
                      </a:moveTo>
                      <a:lnTo>
                        <a:pt x="0" y="8593"/>
                      </a:lnTo>
                      <a:lnTo>
                        <a:pt x="1402" y="9995"/>
                      </a:lnTo>
                      <a:lnTo>
                        <a:pt x="9995" y="1402"/>
                      </a:lnTo>
                      <a:lnTo>
                        <a:pt x="8593" y="0"/>
                      </a:lnTo>
                      <a:close/>
                    </a:path>
                  </a:pathLst>
                </a:custGeom>
                <a:gradFill>
                  <a:gsLst>
                    <a:gs pos="0">
                      <a:schemeClr val="lt2">
                        <a:alpha val="46820"/>
                      </a:schemeClr>
                    </a:gs>
                    <a:gs pos="78000">
                      <a:schemeClr val="lt1">
                        <a:alpha val="46820"/>
                      </a:schemeClr>
                    </a:gs>
                    <a:gs pos="100000">
                      <a:schemeClr val="lt1">
                        <a:alpha val="46820"/>
                      </a:scheme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11"/>
                <p:cNvSpPr/>
                <p:nvPr/>
              </p:nvSpPr>
              <p:spPr>
                <a:xfrm>
                  <a:off x="3831425" y="560025"/>
                  <a:ext cx="249900" cy="249900"/>
                </a:xfrm>
                <a:custGeom>
                  <a:avLst/>
                  <a:gdLst/>
                  <a:ahLst/>
                  <a:cxnLst/>
                  <a:rect l="l" t="t" r="r" b="b"/>
                  <a:pathLst>
                    <a:path w="9996" h="9996" extrusionOk="0">
                      <a:moveTo>
                        <a:pt x="8594" y="0"/>
                      </a:moveTo>
                      <a:lnTo>
                        <a:pt x="1" y="8594"/>
                      </a:lnTo>
                      <a:lnTo>
                        <a:pt x="1403" y="9995"/>
                      </a:lnTo>
                      <a:lnTo>
                        <a:pt x="9996" y="1402"/>
                      </a:lnTo>
                      <a:lnTo>
                        <a:pt x="8594" y="0"/>
                      </a:lnTo>
                      <a:close/>
                    </a:path>
                  </a:pathLst>
                </a:custGeom>
                <a:gradFill>
                  <a:gsLst>
                    <a:gs pos="0">
                      <a:schemeClr val="lt2">
                        <a:alpha val="46820"/>
                      </a:schemeClr>
                    </a:gs>
                    <a:gs pos="78000">
                      <a:schemeClr val="lt1">
                        <a:alpha val="46820"/>
                      </a:schemeClr>
                    </a:gs>
                    <a:gs pos="100000">
                      <a:schemeClr val="lt1">
                        <a:alpha val="46820"/>
                      </a:scheme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11"/>
                <p:cNvSpPr/>
                <p:nvPr/>
              </p:nvSpPr>
              <p:spPr>
                <a:xfrm>
                  <a:off x="3907625" y="636575"/>
                  <a:ext cx="249875" cy="249525"/>
                </a:xfrm>
                <a:custGeom>
                  <a:avLst/>
                  <a:gdLst/>
                  <a:ahLst/>
                  <a:cxnLst/>
                  <a:rect l="l" t="t" r="r" b="b"/>
                  <a:pathLst>
                    <a:path w="9995" h="9981" extrusionOk="0">
                      <a:moveTo>
                        <a:pt x="8593" y="1"/>
                      </a:moveTo>
                      <a:lnTo>
                        <a:pt x="0" y="8579"/>
                      </a:lnTo>
                      <a:lnTo>
                        <a:pt x="1402" y="9980"/>
                      </a:lnTo>
                      <a:lnTo>
                        <a:pt x="9995" y="1387"/>
                      </a:lnTo>
                      <a:lnTo>
                        <a:pt x="8593" y="1"/>
                      </a:lnTo>
                      <a:close/>
                    </a:path>
                  </a:pathLst>
                </a:custGeom>
                <a:gradFill>
                  <a:gsLst>
                    <a:gs pos="0">
                      <a:schemeClr val="lt2">
                        <a:alpha val="46820"/>
                      </a:schemeClr>
                    </a:gs>
                    <a:gs pos="78000">
                      <a:schemeClr val="lt1">
                        <a:alpha val="46820"/>
                      </a:schemeClr>
                    </a:gs>
                    <a:gs pos="100000">
                      <a:schemeClr val="lt1">
                        <a:alpha val="46820"/>
                      </a:scheme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11"/>
                <p:cNvSpPr/>
                <p:nvPr/>
              </p:nvSpPr>
              <p:spPr>
                <a:xfrm>
                  <a:off x="3984175" y="713150"/>
                  <a:ext cx="249900" cy="249900"/>
                </a:xfrm>
                <a:custGeom>
                  <a:avLst/>
                  <a:gdLst/>
                  <a:ahLst/>
                  <a:cxnLst/>
                  <a:rect l="l" t="t" r="r" b="b"/>
                  <a:pathLst>
                    <a:path w="9996" h="9996" extrusionOk="0">
                      <a:moveTo>
                        <a:pt x="8593" y="0"/>
                      </a:moveTo>
                      <a:lnTo>
                        <a:pt x="0" y="8593"/>
                      </a:lnTo>
                      <a:lnTo>
                        <a:pt x="1402" y="9995"/>
                      </a:lnTo>
                      <a:lnTo>
                        <a:pt x="9995" y="1402"/>
                      </a:lnTo>
                      <a:lnTo>
                        <a:pt x="8593" y="0"/>
                      </a:lnTo>
                      <a:close/>
                    </a:path>
                  </a:pathLst>
                </a:custGeom>
                <a:gradFill>
                  <a:gsLst>
                    <a:gs pos="0">
                      <a:schemeClr val="lt2">
                        <a:alpha val="46820"/>
                      </a:schemeClr>
                    </a:gs>
                    <a:gs pos="78000">
                      <a:schemeClr val="lt1">
                        <a:alpha val="46820"/>
                      </a:schemeClr>
                    </a:gs>
                    <a:gs pos="100000">
                      <a:schemeClr val="lt1">
                        <a:alpha val="46820"/>
                      </a:scheme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11"/>
                <p:cNvSpPr/>
                <p:nvPr/>
              </p:nvSpPr>
              <p:spPr>
                <a:xfrm>
                  <a:off x="4061125" y="789700"/>
                  <a:ext cx="249500" cy="249525"/>
                </a:xfrm>
                <a:custGeom>
                  <a:avLst/>
                  <a:gdLst/>
                  <a:ahLst/>
                  <a:cxnLst/>
                  <a:rect l="l" t="t" r="r" b="b"/>
                  <a:pathLst>
                    <a:path w="9980" h="9981" extrusionOk="0">
                      <a:moveTo>
                        <a:pt x="8593" y="1"/>
                      </a:moveTo>
                      <a:lnTo>
                        <a:pt x="0" y="8594"/>
                      </a:lnTo>
                      <a:lnTo>
                        <a:pt x="1402" y="9980"/>
                      </a:lnTo>
                      <a:lnTo>
                        <a:pt x="9980" y="1402"/>
                      </a:lnTo>
                      <a:lnTo>
                        <a:pt x="8593" y="1"/>
                      </a:lnTo>
                      <a:close/>
                    </a:path>
                  </a:pathLst>
                </a:custGeom>
                <a:gradFill>
                  <a:gsLst>
                    <a:gs pos="0">
                      <a:schemeClr val="lt2">
                        <a:alpha val="46820"/>
                      </a:schemeClr>
                    </a:gs>
                    <a:gs pos="78000">
                      <a:schemeClr val="lt1">
                        <a:alpha val="46820"/>
                      </a:schemeClr>
                    </a:gs>
                    <a:gs pos="100000">
                      <a:schemeClr val="lt1">
                        <a:alpha val="46820"/>
                      </a:scheme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11"/>
                <p:cNvSpPr/>
                <p:nvPr/>
              </p:nvSpPr>
              <p:spPr>
                <a:xfrm>
                  <a:off x="4136925" y="865875"/>
                  <a:ext cx="249875" cy="249900"/>
                </a:xfrm>
                <a:custGeom>
                  <a:avLst/>
                  <a:gdLst/>
                  <a:ahLst/>
                  <a:cxnLst/>
                  <a:rect l="l" t="t" r="r" b="b"/>
                  <a:pathLst>
                    <a:path w="9995" h="9996" extrusionOk="0">
                      <a:moveTo>
                        <a:pt x="8593" y="1"/>
                      </a:moveTo>
                      <a:lnTo>
                        <a:pt x="0" y="8594"/>
                      </a:lnTo>
                      <a:lnTo>
                        <a:pt x="1402" y="9996"/>
                      </a:lnTo>
                      <a:lnTo>
                        <a:pt x="9995" y="1403"/>
                      </a:lnTo>
                      <a:lnTo>
                        <a:pt x="8593" y="1"/>
                      </a:lnTo>
                      <a:close/>
                    </a:path>
                  </a:pathLst>
                </a:custGeom>
                <a:gradFill>
                  <a:gsLst>
                    <a:gs pos="0">
                      <a:schemeClr val="lt2">
                        <a:alpha val="46820"/>
                      </a:schemeClr>
                    </a:gs>
                    <a:gs pos="78000">
                      <a:schemeClr val="lt1">
                        <a:alpha val="46820"/>
                      </a:schemeClr>
                    </a:gs>
                    <a:gs pos="100000">
                      <a:schemeClr val="lt1">
                        <a:alpha val="46820"/>
                      </a:scheme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50" name="Google Shape;450;p11"/>
            <p:cNvGrpSpPr/>
            <p:nvPr/>
          </p:nvGrpSpPr>
          <p:grpSpPr>
            <a:xfrm rot="5400000">
              <a:off x="1017275" y="4934200"/>
              <a:ext cx="439200" cy="439100"/>
              <a:chOff x="1101075" y="2142375"/>
              <a:chExt cx="439200" cy="439100"/>
            </a:xfrm>
          </p:grpSpPr>
          <p:sp>
            <p:nvSpPr>
              <p:cNvPr id="451" name="Google Shape;451;p11"/>
              <p:cNvSpPr/>
              <p:nvPr/>
            </p:nvSpPr>
            <p:spPr>
              <a:xfrm>
                <a:off x="1101075" y="2142375"/>
                <a:ext cx="439200" cy="439100"/>
              </a:xfrm>
              <a:custGeom>
                <a:avLst/>
                <a:gdLst/>
                <a:ahLst/>
                <a:cxnLst/>
                <a:rect l="l" t="t" r="r" b="b"/>
                <a:pathLst>
                  <a:path w="17568" h="17564" extrusionOk="0">
                    <a:moveTo>
                      <a:pt x="8792" y="1291"/>
                    </a:moveTo>
                    <a:cubicBezTo>
                      <a:pt x="10711" y="1291"/>
                      <a:pt x="12631" y="2008"/>
                      <a:pt x="14094" y="3501"/>
                    </a:cubicBezTo>
                    <a:cubicBezTo>
                      <a:pt x="15526" y="4902"/>
                      <a:pt x="16303" y="6807"/>
                      <a:pt x="16303" y="8803"/>
                    </a:cubicBezTo>
                    <a:cubicBezTo>
                      <a:pt x="16303" y="10814"/>
                      <a:pt x="15526" y="12688"/>
                      <a:pt x="14094" y="14120"/>
                    </a:cubicBezTo>
                    <a:cubicBezTo>
                      <a:pt x="12692" y="15552"/>
                      <a:pt x="10788" y="16329"/>
                      <a:pt x="8792" y="16329"/>
                    </a:cubicBezTo>
                    <a:cubicBezTo>
                      <a:pt x="6780" y="16329"/>
                      <a:pt x="4906" y="15552"/>
                      <a:pt x="3474" y="14120"/>
                    </a:cubicBezTo>
                    <a:cubicBezTo>
                      <a:pt x="2042" y="12718"/>
                      <a:pt x="1265" y="10814"/>
                      <a:pt x="1265" y="8803"/>
                    </a:cubicBezTo>
                    <a:cubicBezTo>
                      <a:pt x="1265" y="6807"/>
                      <a:pt x="2042" y="4918"/>
                      <a:pt x="3474" y="3501"/>
                    </a:cubicBezTo>
                    <a:cubicBezTo>
                      <a:pt x="4937" y="2023"/>
                      <a:pt x="6857" y="1291"/>
                      <a:pt x="8792" y="1291"/>
                    </a:cubicBezTo>
                    <a:close/>
                    <a:moveTo>
                      <a:pt x="8784" y="0"/>
                    </a:moveTo>
                    <a:cubicBezTo>
                      <a:pt x="6537" y="0"/>
                      <a:pt x="4289" y="857"/>
                      <a:pt x="2575" y="2571"/>
                    </a:cubicBezTo>
                    <a:cubicBezTo>
                      <a:pt x="915" y="4232"/>
                      <a:pt x="1" y="6441"/>
                      <a:pt x="1" y="8788"/>
                    </a:cubicBezTo>
                    <a:cubicBezTo>
                      <a:pt x="1" y="11134"/>
                      <a:pt x="915" y="13343"/>
                      <a:pt x="2575" y="15004"/>
                    </a:cubicBezTo>
                    <a:cubicBezTo>
                      <a:pt x="4236" y="16649"/>
                      <a:pt x="6445" y="17563"/>
                      <a:pt x="8792" y="17563"/>
                    </a:cubicBezTo>
                    <a:cubicBezTo>
                      <a:pt x="11123" y="17563"/>
                      <a:pt x="13332" y="16649"/>
                      <a:pt x="14993" y="15004"/>
                    </a:cubicBezTo>
                    <a:cubicBezTo>
                      <a:pt x="16653" y="13343"/>
                      <a:pt x="17568" y="11134"/>
                      <a:pt x="17568" y="8788"/>
                    </a:cubicBezTo>
                    <a:cubicBezTo>
                      <a:pt x="17568" y="6441"/>
                      <a:pt x="16653" y="4232"/>
                      <a:pt x="14993" y="2571"/>
                    </a:cubicBezTo>
                    <a:cubicBezTo>
                      <a:pt x="13279" y="857"/>
                      <a:pt x="11031" y="0"/>
                      <a:pt x="8784" y="0"/>
                    </a:cubicBezTo>
                    <a:close/>
                  </a:path>
                </a:pathLst>
              </a:custGeom>
              <a:gradFill>
                <a:gsLst>
                  <a:gs pos="0">
                    <a:schemeClr val="dk2"/>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11"/>
              <p:cNvSpPr/>
              <p:nvPr/>
            </p:nvSpPr>
            <p:spPr>
              <a:xfrm>
                <a:off x="1189450" y="2242350"/>
                <a:ext cx="262850" cy="239700"/>
              </a:xfrm>
              <a:custGeom>
                <a:avLst/>
                <a:gdLst/>
                <a:ahLst/>
                <a:cxnLst/>
                <a:rect l="l" t="t" r="r" b="b"/>
                <a:pathLst>
                  <a:path w="10514" h="9588" extrusionOk="0">
                    <a:moveTo>
                      <a:pt x="5257" y="1269"/>
                    </a:moveTo>
                    <a:cubicBezTo>
                      <a:pt x="6171" y="1269"/>
                      <a:pt x="7054" y="1604"/>
                      <a:pt x="7771" y="2290"/>
                    </a:cubicBezTo>
                    <a:cubicBezTo>
                      <a:pt x="9127" y="3692"/>
                      <a:pt x="9127" y="5931"/>
                      <a:pt x="7771" y="7302"/>
                    </a:cubicBezTo>
                    <a:cubicBezTo>
                      <a:pt x="7070" y="7988"/>
                      <a:pt x="6159" y="8331"/>
                      <a:pt x="5253" y="8331"/>
                    </a:cubicBezTo>
                    <a:cubicBezTo>
                      <a:pt x="4346" y="8331"/>
                      <a:pt x="3444" y="7988"/>
                      <a:pt x="2758" y="7302"/>
                    </a:cubicBezTo>
                    <a:cubicBezTo>
                      <a:pt x="1387" y="5916"/>
                      <a:pt x="1387" y="3661"/>
                      <a:pt x="2758" y="2290"/>
                    </a:cubicBezTo>
                    <a:cubicBezTo>
                      <a:pt x="3444" y="1604"/>
                      <a:pt x="4342" y="1269"/>
                      <a:pt x="5257" y="1269"/>
                    </a:cubicBezTo>
                    <a:close/>
                    <a:moveTo>
                      <a:pt x="5255" y="1"/>
                    </a:moveTo>
                    <a:cubicBezTo>
                      <a:pt x="4026" y="1"/>
                      <a:pt x="2796" y="469"/>
                      <a:pt x="1859" y="1406"/>
                    </a:cubicBezTo>
                    <a:cubicBezTo>
                      <a:pt x="0" y="3265"/>
                      <a:pt x="0" y="6312"/>
                      <a:pt x="1859" y="8186"/>
                    </a:cubicBezTo>
                    <a:cubicBezTo>
                      <a:pt x="2788" y="9116"/>
                      <a:pt x="4038" y="9588"/>
                      <a:pt x="5257" y="9588"/>
                    </a:cubicBezTo>
                    <a:cubicBezTo>
                      <a:pt x="6491" y="9588"/>
                      <a:pt x="7710" y="9131"/>
                      <a:pt x="8639" y="8186"/>
                    </a:cubicBezTo>
                    <a:cubicBezTo>
                      <a:pt x="10513" y="6312"/>
                      <a:pt x="10513" y="3265"/>
                      <a:pt x="8639" y="1406"/>
                    </a:cubicBezTo>
                    <a:cubicBezTo>
                      <a:pt x="7710" y="469"/>
                      <a:pt x="6483" y="1"/>
                      <a:pt x="5255" y="1"/>
                    </a:cubicBezTo>
                    <a:close/>
                  </a:path>
                </a:pathLst>
              </a:custGeom>
              <a:gradFill>
                <a:gsLst>
                  <a:gs pos="0">
                    <a:schemeClr val="dk2"/>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53" name="Google Shape;453;p11"/>
          <p:cNvGrpSpPr/>
          <p:nvPr/>
        </p:nvGrpSpPr>
        <p:grpSpPr>
          <a:xfrm>
            <a:off x="-2613417" y="-2882410"/>
            <a:ext cx="8164418" cy="6343459"/>
            <a:chOff x="-2613417" y="-2806210"/>
            <a:chExt cx="8164418" cy="6343459"/>
          </a:xfrm>
        </p:grpSpPr>
        <p:grpSp>
          <p:nvGrpSpPr>
            <p:cNvPr id="454" name="Google Shape;454;p11"/>
            <p:cNvGrpSpPr/>
            <p:nvPr/>
          </p:nvGrpSpPr>
          <p:grpSpPr>
            <a:xfrm>
              <a:off x="-191059" y="95963"/>
              <a:ext cx="1538562" cy="971589"/>
              <a:chOff x="-191059" y="95963"/>
              <a:chExt cx="1538562" cy="971589"/>
            </a:xfrm>
          </p:grpSpPr>
          <p:grpSp>
            <p:nvGrpSpPr>
              <p:cNvPr id="455" name="Google Shape;455;p11"/>
              <p:cNvGrpSpPr/>
              <p:nvPr/>
            </p:nvGrpSpPr>
            <p:grpSpPr>
              <a:xfrm>
                <a:off x="-191059" y="201619"/>
                <a:ext cx="904284" cy="865933"/>
                <a:chOff x="2038491" y="-937756"/>
                <a:chExt cx="904284" cy="865933"/>
              </a:xfrm>
            </p:grpSpPr>
            <p:grpSp>
              <p:nvGrpSpPr>
                <p:cNvPr id="456" name="Google Shape;456;p11"/>
                <p:cNvGrpSpPr/>
                <p:nvPr/>
              </p:nvGrpSpPr>
              <p:grpSpPr>
                <a:xfrm>
                  <a:off x="2096570" y="-863491"/>
                  <a:ext cx="717621" cy="717392"/>
                  <a:chOff x="1483457" y="3953671"/>
                  <a:chExt cx="717621" cy="717392"/>
                </a:xfrm>
              </p:grpSpPr>
              <p:sp>
                <p:nvSpPr>
                  <p:cNvPr id="457" name="Google Shape;457;p11"/>
                  <p:cNvSpPr/>
                  <p:nvPr/>
                </p:nvSpPr>
                <p:spPr>
                  <a:xfrm>
                    <a:off x="1483457" y="4257265"/>
                    <a:ext cx="413799" cy="413799"/>
                  </a:xfrm>
                  <a:custGeom>
                    <a:avLst/>
                    <a:gdLst/>
                    <a:ahLst/>
                    <a:cxnLst/>
                    <a:rect l="l" t="t" r="r" b="b"/>
                    <a:pathLst>
                      <a:path w="27121" h="27121" extrusionOk="0">
                        <a:moveTo>
                          <a:pt x="381" y="1"/>
                        </a:moveTo>
                        <a:lnTo>
                          <a:pt x="0" y="382"/>
                        </a:lnTo>
                        <a:lnTo>
                          <a:pt x="26739" y="27121"/>
                        </a:lnTo>
                        <a:lnTo>
                          <a:pt x="27120" y="26740"/>
                        </a:lnTo>
                        <a:lnTo>
                          <a:pt x="381" y="1"/>
                        </a:lnTo>
                        <a:close/>
                      </a:path>
                    </a:pathLst>
                  </a:custGeom>
                  <a:gradFill>
                    <a:gsLst>
                      <a:gs pos="0">
                        <a:schemeClr val="lt1">
                          <a:alpha val="46820"/>
                        </a:schemeClr>
                      </a:gs>
                      <a:gs pos="22000">
                        <a:schemeClr val="lt1">
                          <a:alpha val="46820"/>
                        </a:schemeClr>
                      </a:gs>
                      <a:gs pos="45000">
                        <a:srgbClr val="FFFFFF">
                          <a:alpha val="0"/>
                          <a:alpha val="46820"/>
                        </a:srgbClr>
                      </a:gs>
                      <a:gs pos="100000">
                        <a:srgbClr val="0C0A9E">
                          <a:alpha val="50196"/>
                          <a:alpha val="4682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11"/>
                  <p:cNvSpPr/>
                  <p:nvPr/>
                </p:nvSpPr>
                <p:spPr>
                  <a:xfrm>
                    <a:off x="1559470" y="4181481"/>
                    <a:ext cx="413799" cy="413799"/>
                  </a:xfrm>
                  <a:custGeom>
                    <a:avLst/>
                    <a:gdLst/>
                    <a:ahLst/>
                    <a:cxnLst/>
                    <a:rect l="l" t="t" r="r" b="b"/>
                    <a:pathLst>
                      <a:path w="27121" h="27121" extrusionOk="0">
                        <a:moveTo>
                          <a:pt x="366" y="1"/>
                        </a:moveTo>
                        <a:lnTo>
                          <a:pt x="0" y="382"/>
                        </a:lnTo>
                        <a:lnTo>
                          <a:pt x="26739" y="27121"/>
                        </a:lnTo>
                        <a:lnTo>
                          <a:pt x="27120" y="26740"/>
                        </a:lnTo>
                        <a:lnTo>
                          <a:pt x="366" y="1"/>
                        </a:lnTo>
                        <a:close/>
                      </a:path>
                    </a:pathLst>
                  </a:custGeom>
                  <a:gradFill>
                    <a:gsLst>
                      <a:gs pos="0">
                        <a:schemeClr val="lt1">
                          <a:alpha val="46820"/>
                        </a:schemeClr>
                      </a:gs>
                      <a:gs pos="22000">
                        <a:schemeClr val="lt1">
                          <a:alpha val="46820"/>
                        </a:schemeClr>
                      </a:gs>
                      <a:gs pos="45000">
                        <a:srgbClr val="FFFFFF">
                          <a:alpha val="0"/>
                          <a:alpha val="46820"/>
                        </a:srgbClr>
                      </a:gs>
                      <a:gs pos="100000">
                        <a:srgbClr val="0C0A9E">
                          <a:alpha val="50196"/>
                          <a:alpha val="4682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11"/>
                  <p:cNvSpPr/>
                  <p:nvPr/>
                </p:nvSpPr>
                <p:spPr>
                  <a:xfrm>
                    <a:off x="1635483" y="4105239"/>
                    <a:ext cx="413799" cy="413799"/>
                  </a:xfrm>
                  <a:custGeom>
                    <a:avLst/>
                    <a:gdLst/>
                    <a:ahLst/>
                    <a:cxnLst/>
                    <a:rect l="l" t="t" r="r" b="b"/>
                    <a:pathLst>
                      <a:path w="27121" h="27121" extrusionOk="0">
                        <a:moveTo>
                          <a:pt x="366" y="1"/>
                        </a:moveTo>
                        <a:lnTo>
                          <a:pt x="1" y="381"/>
                        </a:lnTo>
                        <a:lnTo>
                          <a:pt x="26740" y="27120"/>
                        </a:lnTo>
                        <a:lnTo>
                          <a:pt x="27121" y="26755"/>
                        </a:lnTo>
                        <a:lnTo>
                          <a:pt x="366" y="1"/>
                        </a:lnTo>
                        <a:close/>
                      </a:path>
                    </a:pathLst>
                  </a:custGeom>
                  <a:gradFill>
                    <a:gsLst>
                      <a:gs pos="0">
                        <a:schemeClr val="lt1">
                          <a:alpha val="46820"/>
                        </a:schemeClr>
                      </a:gs>
                      <a:gs pos="22000">
                        <a:schemeClr val="lt1">
                          <a:alpha val="46820"/>
                        </a:schemeClr>
                      </a:gs>
                      <a:gs pos="45000">
                        <a:srgbClr val="FFFFFF">
                          <a:alpha val="0"/>
                          <a:alpha val="46820"/>
                        </a:srgbClr>
                      </a:gs>
                      <a:gs pos="100000">
                        <a:srgbClr val="0C0A9E">
                          <a:alpha val="50196"/>
                          <a:alpha val="4682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11"/>
                  <p:cNvSpPr/>
                  <p:nvPr/>
                </p:nvSpPr>
                <p:spPr>
                  <a:xfrm>
                    <a:off x="1711267" y="4029455"/>
                    <a:ext cx="413799" cy="413799"/>
                  </a:xfrm>
                  <a:custGeom>
                    <a:avLst/>
                    <a:gdLst/>
                    <a:ahLst/>
                    <a:cxnLst/>
                    <a:rect l="l" t="t" r="r" b="b"/>
                    <a:pathLst>
                      <a:path w="27121" h="27121" extrusionOk="0">
                        <a:moveTo>
                          <a:pt x="381" y="1"/>
                        </a:moveTo>
                        <a:lnTo>
                          <a:pt x="0" y="382"/>
                        </a:lnTo>
                        <a:lnTo>
                          <a:pt x="26755" y="27121"/>
                        </a:lnTo>
                        <a:lnTo>
                          <a:pt x="27120" y="26755"/>
                        </a:lnTo>
                        <a:lnTo>
                          <a:pt x="381" y="1"/>
                        </a:lnTo>
                        <a:close/>
                      </a:path>
                    </a:pathLst>
                  </a:custGeom>
                  <a:gradFill>
                    <a:gsLst>
                      <a:gs pos="0">
                        <a:schemeClr val="lt1">
                          <a:alpha val="46820"/>
                        </a:schemeClr>
                      </a:gs>
                      <a:gs pos="22000">
                        <a:schemeClr val="lt1">
                          <a:alpha val="46820"/>
                        </a:schemeClr>
                      </a:gs>
                      <a:gs pos="45000">
                        <a:srgbClr val="FFFFFF">
                          <a:alpha val="0"/>
                          <a:alpha val="46820"/>
                        </a:srgbClr>
                      </a:gs>
                      <a:gs pos="100000">
                        <a:srgbClr val="0C0A9E">
                          <a:alpha val="50196"/>
                          <a:alpha val="4682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11"/>
                  <p:cNvSpPr/>
                  <p:nvPr/>
                </p:nvSpPr>
                <p:spPr>
                  <a:xfrm>
                    <a:off x="1787280" y="3953671"/>
                    <a:ext cx="413799" cy="413799"/>
                  </a:xfrm>
                  <a:custGeom>
                    <a:avLst/>
                    <a:gdLst/>
                    <a:ahLst/>
                    <a:cxnLst/>
                    <a:rect l="l" t="t" r="r" b="b"/>
                    <a:pathLst>
                      <a:path w="27121" h="27121" extrusionOk="0">
                        <a:moveTo>
                          <a:pt x="382" y="1"/>
                        </a:moveTo>
                        <a:lnTo>
                          <a:pt x="1" y="382"/>
                        </a:lnTo>
                        <a:lnTo>
                          <a:pt x="26740" y="27121"/>
                        </a:lnTo>
                        <a:lnTo>
                          <a:pt x="27121" y="26740"/>
                        </a:lnTo>
                        <a:lnTo>
                          <a:pt x="382" y="1"/>
                        </a:lnTo>
                        <a:close/>
                      </a:path>
                    </a:pathLst>
                  </a:custGeom>
                  <a:gradFill>
                    <a:gsLst>
                      <a:gs pos="0">
                        <a:schemeClr val="lt1">
                          <a:alpha val="46820"/>
                        </a:schemeClr>
                      </a:gs>
                      <a:gs pos="22000">
                        <a:schemeClr val="lt1">
                          <a:alpha val="46820"/>
                        </a:schemeClr>
                      </a:gs>
                      <a:gs pos="45000">
                        <a:srgbClr val="FFFFFF">
                          <a:alpha val="0"/>
                          <a:alpha val="46820"/>
                        </a:srgbClr>
                      </a:gs>
                      <a:gs pos="100000">
                        <a:srgbClr val="0C0A9E">
                          <a:alpha val="50196"/>
                          <a:alpha val="4682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2" name="Google Shape;462;p11"/>
                <p:cNvSpPr/>
                <p:nvPr/>
              </p:nvSpPr>
              <p:spPr>
                <a:xfrm>
                  <a:off x="2038491" y="-937756"/>
                  <a:ext cx="904284" cy="865933"/>
                </a:xfrm>
                <a:custGeom>
                  <a:avLst/>
                  <a:gdLst/>
                  <a:ahLst/>
                  <a:cxnLst/>
                  <a:rect l="l" t="t" r="r" b="b"/>
                  <a:pathLst>
                    <a:path w="36902" h="35337" extrusionOk="0">
                      <a:moveTo>
                        <a:pt x="18449" y="1"/>
                      </a:moveTo>
                      <a:cubicBezTo>
                        <a:pt x="16409" y="1"/>
                        <a:pt x="14368" y="778"/>
                        <a:pt x="12814" y="2332"/>
                      </a:cubicBezTo>
                      <a:lnTo>
                        <a:pt x="3108" y="12037"/>
                      </a:lnTo>
                      <a:cubicBezTo>
                        <a:pt x="0" y="15145"/>
                        <a:pt x="0" y="20189"/>
                        <a:pt x="3108" y="23297"/>
                      </a:cubicBezTo>
                      <a:lnTo>
                        <a:pt x="12814" y="33017"/>
                      </a:lnTo>
                      <a:cubicBezTo>
                        <a:pt x="14368" y="34564"/>
                        <a:pt x="16405" y="35337"/>
                        <a:pt x="18443" y="35337"/>
                      </a:cubicBezTo>
                      <a:cubicBezTo>
                        <a:pt x="20481" y="35337"/>
                        <a:pt x="22519" y="34564"/>
                        <a:pt x="24073" y="33017"/>
                      </a:cubicBezTo>
                      <a:lnTo>
                        <a:pt x="33794" y="23297"/>
                      </a:lnTo>
                      <a:cubicBezTo>
                        <a:pt x="36902" y="20189"/>
                        <a:pt x="36902" y="15145"/>
                        <a:pt x="33794" y="12037"/>
                      </a:cubicBezTo>
                      <a:lnTo>
                        <a:pt x="24073" y="2332"/>
                      </a:lnTo>
                      <a:cubicBezTo>
                        <a:pt x="22527" y="778"/>
                        <a:pt x="20489" y="1"/>
                        <a:pt x="18449" y="1"/>
                      </a:cubicBezTo>
                      <a:close/>
                    </a:path>
                  </a:pathLst>
                </a:custGeom>
                <a:gradFill>
                  <a:gsLst>
                    <a:gs pos="0">
                      <a:schemeClr val="lt1"/>
                    </a:gs>
                    <a:gs pos="18000">
                      <a:schemeClr val="lt1"/>
                    </a:gs>
                    <a:gs pos="56000">
                      <a:srgbClr val="FFFFFF">
                        <a:alpha val="0"/>
                      </a:srgbClr>
                    </a:gs>
                    <a:gs pos="74000">
                      <a:schemeClr val="lt1"/>
                    </a:gs>
                    <a:gs pos="100000">
                      <a:srgbClr val="0C0A9E">
                        <a:alpha val="20000"/>
                      </a:srgbClr>
                    </a:gs>
                  </a:gsLst>
                  <a:path path="circle">
                    <a:fillToRect r="100000" b="100000"/>
                  </a:path>
                  <a:tileRect l="-100000" t="-10000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3" name="Google Shape;463;p11"/>
              <p:cNvGrpSpPr/>
              <p:nvPr/>
            </p:nvGrpSpPr>
            <p:grpSpPr>
              <a:xfrm>
                <a:off x="584533" y="95963"/>
                <a:ext cx="473483" cy="453403"/>
                <a:chOff x="2038491" y="-937756"/>
                <a:chExt cx="904284" cy="865933"/>
              </a:xfrm>
            </p:grpSpPr>
            <p:grpSp>
              <p:nvGrpSpPr>
                <p:cNvPr id="464" name="Google Shape;464;p11"/>
                <p:cNvGrpSpPr/>
                <p:nvPr/>
              </p:nvGrpSpPr>
              <p:grpSpPr>
                <a:xfrm>
                  <a:off x="2096570" y="-863491"/>
                  <a:ext cx="717621" cy="717392"/>
                  <a:chOff x="1483457" y="3953671"/>
                  <a:chExt cx="717621" cy="717392"/>
                </a:xfrm>
              </p:grpSpPr>
              <p:sp>
                <p:nvSpPr>
                  <p:cNvPr id="465" name="Google Shape;465;p11"/>
                  <p:cNvSpPr/>
                  <p:nvPr/>
                </p:nvSpPr>
                <p:spPr>
                  <a:xfrm>
                    <a:off x="1483457" y="4257265"/>
                    <a:ext cx="413799" cy="413799"/>
                  </a:xfrm>
                  <a:custGeom>
                    <a:avLst/>
                    <a:gdLst/>
                    <a:ahLst/>
                    <a:cxnLst/>
                    <a:rect l="l" t="t" r="r" b="b"/>
                    <a:pathLst>
                      <a:path w="27121" h="27121" extrusionOk="0">
                        <a:moveTo>
                          <a:pt x="381" y="1"/>
                        </a:moveTo>
                        <a:lnTo>
                          <a:pt x="0" y="382"/>
                        </a:lnTo>
                        <a:lnTo>
                          <a:pt x="26739" y="27121"/>
                        </a:lnTo>
                        <a:lnTo>
                          <a:pt x="27120" y="26740"/>
                        </a:lnTo>
                        <a:lnTo>
                          <a:pt x="381" y="1"/>
                        </a:lnTo>
                        <a:close/>
                      </a:path>
                    </a:pathLst>
                  </a:custGeom>
                  <a:gradFill>
                    <a:gsLst>
                      <a:gs pos="0">
                        <a:schemeClr val="lt1">
                          <a:alpha val="46820"/>
                        </a:schemeClr>
                      </a:gs>
                      <a:gs pos="22000">
                        <a:schemeClr val="lt1">
                          <a:alpha val="46820"/>
                        </a:schemeClr>
                      </a:gs>
                      <a:gs pos="45000">
                        <a:srgbClr val="FFFFFF">
                          <a:alpha val="0"/>
                          <a:alpha val="46820"/>
                        </a:srgbClr>
                      </a:gs>
                      <a:gs pos="100000">
                        <a:srgbClr val="0C0A9E">
                          <a:alpha val="50196"/>
                          <a:alpha val="4682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11"/>
                  <p:cNvSpPr/>
                  <p:nvPr/>
                </p:nvSpPr>
                <p:spPr>
                  <a:xfrm>
                    <a:off x="1559470" y="4181481"/>
                    <a:ext cx="413799" cy="413799"/>
                  </a:xfrm>
                  <a:custGeom>
                    <a:avLst/>
                    <a:gdLst/>
                    <a:ahLst/>
                    <a:cxnLst/>
                    <a:rect l="l" t="t" r="r" b="b"/>
                    <a:pathLst>
                      <a:path w="27121" h="27121" extrusionOk="0">
                        <a:moveTo>
                          <a:pt x="366" y="1"/>
                        </a:moveTo>
                        <a:lnTo>
                          <a:pt x="0" y="382"/>
                        </a:lnTo>
                        <a:lnTo>
                          <a:pt x="26739" y="27121"/>
                        </a:lnTo>
                        <a:lnTo>
                          <a:pt x="27120" y="26740"/>
                        </a:lnTo>
                        <a:lnTo>
                          <a:pt x="366" y="1"/>
                        </a:lnTo>
                        <a:close/>
                      </a:path>
                    </a:pathLst>
                  </a:custGeom>
                  <a:gradFill>
                    <a:gsLst>
                      <a:gs pos="0">
                        <a:schemeClr val="lt1">
                          <a:alpha val="46820"/>
                        </a:schemeClr>
                      </a:gs>
                      <a:gs pos="22000">
                        <a:schemeClr val="lt1">
                          <a:alpha val="46820"/>
                        </a:schemeClr>
                      </a:gs>
                      <a:gs pos="45000">
                        <a:srgbClr val="FFFFFF">
                          <a:alpha val="0"/>
                          <a:alpha val="46820"/>
                        </a:srgbClr>
                      </a:gs>
                      <a:gs pos="100000">
                        <a:srgbClr val="0C0A9E">
                          <a:alpha val="50196"/>
                          <a:alpha val="4682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11"/>
                  <p:cNvSpPr/>
                  <p:nvPr/>
                </p:nvSpPr>
                <p:spPr>
                  <a:xfrm>
                    <a:off x="1635483" y="4105239"/>
                    <a:ext cx="413799" cy="413799"/>
                  </a:xfrm>
                  <a:custGeom>
                    <a:avLst/>
                    <a:gdLst/>
                    <a:ahLst/>
                    <a:cxnLst/>
                    <a:rect l="l" t="t" r="r" b="b"/>
                    <a:pathLst>
                      <a:path w="27121" h="27121" extrusionOk="0">
                        <a:moveTo>
                          <a:pt x="366" y="1"/>
                        </a:moveTo>
                        <a:lnTo>
                          <a:pt x="1" y="381"/>
                        </a:lnTo>
                        <a:lnTo>
                          <a:pt x="26740" y="27120"/>
                        </a:lnTo>
                        <a:lnTo>
                          <a:pt x="27121" y="26755"/>
                        </a:lnTo>
                        <a:lnTo>
                          <a:pt x="366" y="1"/>
                        </a:lnTo>
                        <a:close/>
                      </a:path>
                    </a:pathLst>
                  </a:custGeom>
                  <a:gradFill>
                    <a:gsLst>
                      <a:gs pos="0">
                        <a:schemeClr val="lt1">
                          <a:alpha val="46820"/>
                        </a:schemeClr>
                      </a:gs>
                      <a:gs pos="22000">
                        <a:schemeClr val="lt1">
                          <a:alpha val="46820"/>
                        </a:schemeClr>
                      </a:gs>
                      <a:gs pos="45000">
                        <a:srgbClr val="FFFFFF">
                          <a:alpha val="0"/>
                          <a:alpha val="46820"/>
                        </a:srgbClr>
                      </a:gs>
                      <a:gs pos="100000">
                        <a:srgbClr val="0C0A9E">
                          <a:alpha val="50196"/>
                          <a:alpha val="4682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11"/>
                  <p:cNvSpPr/>
                  <p:nvPr/>
                </p:nvSpPr>
                <p:spPr>
                  <a:xfrm>
                    <a:off x="1711267" y="4029455"/>
                    <a:ext cx="413799" cy="413799"/>
                  </a:xfrm>
                  <a:custGeom>
                    <a:avLst/>
                    <a:gdLst/>
                    <a:ahLst/>
                    <a:cxnLst/>
                    <a:rect l="l" t="t" r="r" b="b"/>
                    <a:pathLst>
                      <a:path w="27121" h="27121" extrusionOk="0">
                        <a:moveTo>
                          <a:pt x="381" y="1"/>
                        </a:moveTo>
                        <a:lnTo>
                          <a:pt x="0" y="382"/>
                        </a:lnTo>
                        <a:lnTo>
                          <a:pt x="26755" y="27121"/>
                        </a:lnTo>
                        <a:lnTo>
                          <a:pt x="27120" y="26755"/>
                        </a:lnTo>
                        <a:lnTo>
                          <a:pt x="381" y="1"/>
                        </a:lnTo>
                        <a:close/>
                      </a:path>
                    </a:pathLst>
                  </a:custGeom>
                  <a:gradFill>
                    <a:gsLst>
                      <a:gs pos="0">
                        <a:schemeClr val="lt1">
                          <a:alpha val="46820"/>
                        </a:schemeClr>
                      </a:gs>
                      <a:gs pos="22000">
                        <a:schemeClr val="lt1">
                          <a:alpha val="46820"/>
                        </a:schemeClr>
                      </a:gs>
                      <a:gs pos="45000">
                        <a:srgbClr val="FFFFFF">
                          <a:alpha val="0"/>
                          <a:alpha val="46820"/>
                        </a:srgbClr>
                      </a:gs>
                      <a:gs pos="100000">
                        <a:srgbClr val="0C0A9E">
                          <a:alpha val="50196"/>
                          <a:alpha val="4682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11"/>
                  <p:cNvSpPr/>
                  <p:nvPr/>
                </p:nvSpPr>
                <p:spPr>
                  <a:xfrm>
                    <a:off x="1787280" y="3953671"/>
                    <a:ext cx="413799" cy="413799"/>
                  </a:xfrm>
                  <a:custGeom>
                    <a:avLst/>
                    <a:gdLst/>
                    <a:ahLst/>
                    <a:cxnLst/>
                    <a:rect l="l" t="t" r="r" b="b"/>
                    <a:pathLst>
                      <a:path w="27121" h="27121" extrusionOk="0">
                        <a:moveTo>
                          <a:pt x="382" y="1"/>
                        </a:moveTo>
                        <a:lnTo>
                          <a:pt x="1" y="382"/>
                        </a:lnTo>
                        <a:lnTo>
                          <a:pt x="26740" y="27121"/>
                        </a:lnTo>
                        <a:lnTo>
                          <a:pt x="27121" y="26740"/>
                        </a:lnTo>
                        <a:lnTo>
                          <a:pt x="382" y="1"/>
                        </a:lnTo>
                        <a:close/>
                      </a:path>
                    </a:pathLst>
                  </a:custGeom>
                  <a:gradFill>
                    <a:gsLst>
                      <a:gs pos="0">
                        <a:schemeClr val="lt1">
                          <a:alpha val="46820"/>
                        </a:schemeClr>
                      </a:gs>
                      <a:gs pos="22000">
                        <a:schemeClr val="lt1">
                          <a:alpha val="46820"/>
                        </a:schemeClr>
                      </a:gs>
                      <a:gs pos="45000">
                        <a:srgbClr val="FFFFFF">
                          <a:alpha val="0"/>
                          <a:alpha val="46820"/>
                        </a:srgbClr>
                      </a:gs>
                      <a:gs pos="100000">
                        <a:srgbClr val="0C0A9E">
                          <a:alpha val="50196"/>
                          <a:alpha val="4682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0" name="Google Shape;470;p11"/>
                <p:cNvSpPr/>
                <p:nvPr/>
              </p:nvSpPr>
              <p:spPr>
                <a:xfrm>
                  <a:off x="2038491" y="-937756"/>
                  <a:ext cx="904284" cy="865933"/>
                </a:xfrm>
                <a:custGeom>
                  <a:avLst/>
                  <a:gdLst/>
                  <a:ahLst/>
                  <a:cxnLst/>
                  <a:rect l="l" t="t" r="r" b="b"/>
                  <a:pathLst>
                    <a:path w="36902" h="35337" extrusionOk="0">
                      <a:moveTo>
                        <a:pt x="18449" y="1"/>
                      </a:moveTo>
                      <a:cubicBezTo>
                        <a:pt x="16409" y="1"/>
                        <a:pt x="14368" y="778"/>
                        <a:pt x="12814" y="2332"/>
                      </a:cubicBezTo>
                      <a:lnTo>
                        <a:pt x="3108" y="12037"/>
                      </a:lnTo>
                      <a:cubicBezTo>
                        <a:pt x="0" y="15145"/>
                        <a:pt x="0" y="20189"/>
                        <a:pt x="3108" y="23297"/>
                      </a:cubicBezTo>
                      <a:lnTo>
                        <a:pt x="12814" y="33017"/>
                      </a:lnTo>
                      <a:cubicBezTo>
                        <a:pt x="14368" y="34564"/>
                        <a:pt x="16405" y="35337"/>
                        <a:pt x="18443" y="35337"/>
                      </a:cubicBezTo>
                      <a:cubicBezTo>
                        <a:pt x="20481" y="35337"/>
                        <a:pt x="22519" y="34564"/>
                        <a:pt x="24073" y="33017"/>
                      </a:cubicBezTo>
                      <a:lnTo>
                        <a:pt x="33794" y="23297"/>
                      </a:lnTo>
                      <a:cubicBezTo>
                        <a:pt x="36902" y="20189"/>
                        <a:pt x="36902" y="15145"/>
                        <a:pt x="33794" y="12037"/>
                      </a:cubicBezTo>
                      <a:lnTo>
                        <a:pt x="24073" y="2332"/>
                      </a:lnTo>
                      <a:cubicBezTo>
                        <a:pt x="22527" y="778"/>
                        <a:pt x="20489" y="1"/>
                        <a:pt x="18449" y="1"/>
                      </a:cubicBezTo>
                      <a:close/>
                    </a:path>
                  </a:pathLst>
                </a:custGeom>
                <a:gradFill>
                  <a:gsLst>
                    <a:gs pos="0">
                      <a:schemeClr val="lt1"/>
                    </a:gs>
                    <a:gs pos="18000">
                      <a:schemeClr val="lt1"/>
                    </a:gs>
                    <a:gs pos="56000">
                      <a:srgbClr val="FFFFFF">
                        <a:alpha val="0"/>
                      </a:srgbClr>
                    </a:gs>
                    <a:gs pos="74000">
                      <a:schemeClr val="lt1"/>
                    </a:gs>
                    <a:gs pos="100000">
                      <a:srgbClr val="0C0A9E">
                        <a:alpha val="20000"/>
                      </a:srgbClr>
                    </a:gs>
                  </a:gsLst>
                  <a:path path="circle">
                    <a:fillToRect r="100000" b="100000"/>
                  </a:path>
                  <a:tileRect l="-100000" t="-10000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1" name="Google Shape;471;p11"/>
              <p:cNvGrpSpPr/>
              <p:nvPr/>
            </p:nvGrpSpPr>
            <p:grpSpPr>
              <a:xfrm>
                <a:off x="530445" y="481913"/>
                <a:ext cx="473483" cy="453403"/>
                <a:chOff x="2038491" y="-937756"/>
                <a:chExt cx="904284" cy="865933"/>
              </a:xfrm>
            </p:grpSpPr>
            <p:grpSp>
              <p:nvGrpSpPr>
                <p:cNvPr id="472" name="Google Shape;472;p11"/>
                <p:cNvGrpSpPr/>
                <p:nvPr/>
              </p:nvGrpSpPr>
              <p:grpSpPr>
                <a:xfrm>
                  <a:off x="2096570" y="-863491"/>
                  <a:ext cx="717621" cy="717392"/>
                  <a:chOff x="1483457" y="3953671"/>
                  <a:chExt cx="717621" cy="717392"/>
                </a:xfrm>
              </p:grpSpPr>
              <p:sp>
                <p:nvSpPr>
                  <p:cNvPr id="473" name="Google Shape;473;p11"/>
                  <p:cNvSpPr/>
                  <p:nvPr/>
                </p:nvSpPr>
                <p:spPr>
                  <a:xfrm>
                    <a:off x="1483457" y="4257265"/>
                    <a:ext cx="413799" cy="413799"/>
                  </a:xfrm>
                  <a:custGeom>
                    <a:avLst/>
                    <a:gdLst/>
                    <a:ahLst/>
                    <a:cxnLst/>
                    <a:rect l="l" t="t" r="r" b="b"/>
                    <a:pathLst>
                      <a:path w="27121" h="27121" extrusionOk="0">
                        <a:moveTo>
                          <a:pt x="381" y="1"/>
                        </a:moveTo>
                        <a:lnTo>
                          <a:pt x="0" y="382"/>
                        </a:lnTo>
                        <a:lnTo>
                          <a:pt x="26739" y="27121"/>
                        </a:lnTo>
                        <a:lnTo>
                          <a:pt x="27120" y="26740"/>
                        </a:lnTo>
                        <a:lnTo>
                          <a:pt x="381" y="1"/>
                        </a:lnTo>
                        <a:close/>
                      </a:path>
                    </a:pathLst>
                  </a:custGeom>
                  <a:gradFill>
                    <a:gsLst>
                      <a:gs pos="0">
                        <a:schemeClr val="lt1">
                          <a:alpha val="46820"/>
                        </a:schemeClr>
                      </a:gs>
                      <a:gs pos="22000">
                        <a:schemeClr val="lt1">
                          <a:alpha val="46820"/>
                        </a:schemeClr>
                      </a:gs>
                      <a:gs pos="45000">
                        <a:srgbClr val="FFFFFF">
                          <a:alpha val="0"/>
                          <a:alpha val="46820"/>
                        </a:srgbClr>
                      </a:gs>
                      <a:gs pos="100000">
                        <a:srgbClr val="0C0A9E">
                          <a:alpha val="50196"/>
                          <a:alpha val="4682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11"/>
                  <p:cNvSpPr/>
                  <p:nvPr/>
                </p:nvSpPr>
                <p:spPr>
                  <a:xfrm>
                    <a:off x="1559470" y="4181481"/>
                    <a:ext cx="413799" cy="413799"/>
                  </a:xfrm>
                  <a:custGeom>
                    <a:avLst/>
                    <a:gdLst/>
                    <a:ahLst/>
                    <a:cxnLst/>
                    <a:rect l="l" t="t" r="r" b="b"/>
                    <a:pathLst>
                      <a:path w="27121" h="27121" extrusionOk="0">
                        <a:moveTo>
                          <a:pt x="366" y="1"/>
                        </a:moveTo>
                        <a:lnTo>
                          <a:pt x="0" y="382"/>
                        </a:lnTo>
                        <a:lnTo>
                          <a:pt x="26739" y="27121"/>
                        </a:lnTo>
                        <a:lnTo>
                          <a:pt x="27120" y="26740"/>
                        </a:lnTo>
                        <a:lnTo>
                          <a:pt x="366" y="1"/>
                        </a:lnTo>
                        <a:close/>
                      </a:path>
                    </a:pathLst>
                  </a:custGeom>
                  <a:gradFill>
                    <a:gsLst>
                      <a:gs pos="0">
                        <a:schemeClr val="lt1">
                          <a:alpha val="46820"/>
                        </a:schemeClr>
                      </a:gs>
                      <a:gs pos="22000">
                        <a:schemeClr val="lt1">
                          <a:alpha val="46820"/>
                        </a:schemeClr>
                      </a:gs>
                      <a:gs pos="45000">
                        <a:srgbClr val="FFFFFF">
                          <a:alpha val="0"/>
                          <a:alpha val="46820"/>
                        </a:srgbClr>
                      </a:gs>
                      <a:gs pos="100000">
                        <a:srgbClr val="0C0A9E">
                          <a:alpha val="50196"/>
                          <a:alpha val="4682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11"/>
                  <p:cNvSpPr/>
                  <p:nvPr/>
                </p:nvSpPr>
                <p:spPr>
                  <a:xfrm>
                    <a:off x="1635483" y="4105239"/>
                    <a:ext cx="413799" cy="413799"/>
                  </a:xfrm>
                  <a:custGeom>
                    <a:avLst/>
                    <a:gdLst/>
                    <a:ahLst/>
                    <a:cxnLst/>
                    <a:rect l="l" t="t" r="r" b="b"/>
                    <a:pathLst>
                      <a:path w="27121" h="27121" extrusionOk="0">
                        <a:moveTo>
                          <a:pt x="366" y="1"/>
                        </a:moveTo>
                        <a:lnTo>
                          <a:pt x="1" y="381"/>
                        </a:lnTo>
                        <a:lnTo>
                          <a:pt x="26740" y="27120"/>
                        </a:lnTo>
                        <a:lnTo>
                          <a:pt x="27121" y="26755"/>
                        </a:lnTo>
                        <a:lnTo>
                          <a:pt x="366" y="1"/>
                        </a:lnTo>
                        <a:close/>
                      </a:path>
                    </a:pathLst>
                  </a:custGeom>
                  <a:gradFill>
                    <a:gsLst>
                      <a:gs pos="0">
                        <a:schemeClr val="lt1">
                          <a:alpha val="46820"/>
                        </a:schemeClr>
                      </a:gs>
                      <a:gs pos="22000">
                        <a:schemeClr val="lt1">
                          <a:alpha val="46820"/>
                        </a:schemeClr>
                      </a:gs>
                      <a:gs pos="45000">
                        <a:srgbClr val="FFFFFF">
                          <a:alpha val="0"/>
                          <a:alpha val="46820"/>
                        </a:srgbClr>
                      </a:gs>
                      <a:gs pos="100000">
                        <a:srgbClr val="0C0A9E">
                          <a:alpha val="50196"/>
                          <a:alpha val="4682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11"/>
                  <p:cNvSpPr/>
                  <p:nvPr/>
                </p:nvSpPr>
                <p:spPr>
                  <a:xfrm>
                    <a:off x="1711267" y="4029455"/>
                    <a:ext cx="413799" cy="413799"/>
                  </a:xfrm>
                  <a:custGeom>
                    <a:avLst/>
                    <a:gdLst/>
                    <a:ahLst/>
                    <a:cxnLst/>
                    <a:rect l="l" t="t" r="r" b="b"/>
                    <a:pathLst>
                      <a:path w="27121" h="27121" extrusionOk="0">
                        <a:moveTo>
                          <a:pt x="381" y="1"/>
                        </a:moveTo>
                        <a:lnTo>
                          <a:pt x="0" y="382"/>
                        </a:lnTo>
                        <a:lnTo>
                          <a:pt x="26755" y="27121"/>
                        </a:lnTo>
                        <a:lnTo>
                          <a:pt x="27120" y="26755"/>
                        </a:lnTo>
                        <a:lnTo>
                          <a:pt x="381" y="1"/>
                        </a:lnTo>
                        <a:close/>
                      </a:path>
                    </a:pathLst>
                  </a:custGeom>
                  <a:gradFill>
                    <a:gsLst>
                      <a:gs pos="0">
                        <a:schemeClr val="lt1">
                          <a:alpha val="46820"/>
                        </a:schemeClr>
                      </a:gs>
                      <a:gs pos="22000">
                        <a:schemeClr val="lt1">
                          <a:alpha val="46820"/>
                        </a:schemeClr>
                      </a:gs>
                      <a:gs pos="45000">
                        <a:srgbClr val="FFFFFF">
                          <a:alpha val="0"/>
                          <a:alpha val="46820"/>
                        </a:srgbClr>
                      </a:gs>
                      <a:gs pos="100000">
                        <a:srgbClr val="0C0A9E">
                          <a:alpha val="50196"/>
                          <a:alpha val="4682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11"/>
                  <p:cNvSpPr/>
                  <p:nvPr/>
                </p:nvSpPr>
                <p:spPr>
                  <a:xfrm>
                    <a:off x="1787280" y="3953671"/>
                    <a:ext cx="413799" cy="413799"/>
                  </a:xfrm>
                  <a:custGeom>
                    <a:avLst/>
                    <a:gdLst/>
                    <a:ahLst/>
                    <a:cxnLst/>
                    <a:rect l="l" t="t" r="r" b="b"/>
                    <a:pathLst>
                      <a:path w="27121" h="27121" extrusionOk="0">
                        <a:moveTo>
                          <a:pt x="382" y="1"/>
                        </a:moveTo>
                        <a:lnTo>
                          <a:pt x="1" y="382"/>
                        </a:lnTo>
                        <a:lnTo>
                          <a:pt x="26740" y="27121"/>
                        </a:lnTo>
                        <a:lnTo>
                          <a:pt x="27121" y="26740"/>
                        </a:lnTo>
                        <a:lnTo>
                          <a:pt x="382" y="1"/>
                        </a:lnTo>
                        <a:close/>
                      </a:path>
                    </a:pathLst>
                  </a:custGeom>
                  <a:gradFill>
                    <a:gsLst>
                      <a:gs pos="0">
                        <a:schemeClr val="lt1">
                          <a:alpha val="46820"/>
                        </a:schemeClr>
                      </a:gs>
                      <a:gs pos="22000">
                        <a:schemeClr val="lt1">
                          <a:alpha val="46820"/>
                        </a:schemeClr>
                      </a:gs>
                      <a:gs pos="45000">
                        <a:srgbClr val="FFFFFF">
                          <a:alpha val="0"/>
                          <a:alpha val="46820"/>
                        </a:srgbClr>
                      </a:gs>
                      <a:gs pos="100000">
                        <a:srgbClr val="0C0A9E">
                          <a:alpha val="50196"/>
                          <a:alpha val="4682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8" name="Google Shape;478;p11"/>
                <p:cNvSpPr/>
                <p:nvPr/>
              </p:nvSpPr>
              <p:spPr>
                <a:xfrm>
                  <a:off x="2038491" y="-937756"/>
                  <a:ext cx="904284" cy="865933"/>
                </a:xfrm>
                <a:custGeom>
                  <a:avLst/>
                  <a:gdLst/>
                  <a:ahLst/>
                  <a:cxnLst/>
                  <a:rect l="l" t="t" r="r" b="b"/>
                  <a:pathLst>
                    <a:path w="36902" h="35337" extrusionOk="0">
                      <a:moveTo>
                        <a:pt x="18449" y="1"/>
                      </a:moveTo>
                      <a:cubicBezTo>
                        <a:pt x="16409" y="1"/>
                        <a:pt x="14368" y="778"/>
                        <a:pt x="12814" y="2332"/>
                      </a:cubicBezTo>
                      <a:lnTo>
                        <a:pt x="3108" y="12037"/>
                      </a:lnTo>
                      <a:cubicBezTo>
                        <a:pt x="0" y="15145"/>
                        <a:pt x="0" y="20189"/>
                        <a:pt x="3108" y="23297"/>
                      </a:cubicBezTo>
                      <a:lnTo>
                        <a:pt x="12814" y="33017"/>
                      </a:lnTo>
                      <a:cubicBezTo>
                        <a:pt x="14368" y="34564"/>
                        <a:pt x="16405" y="35337"/>
                        <a:pt x="18443" y="35337"/>
                      </a:cubicBezTo>
                      <a:cubicBezTo>
                        <a:pt x="20481" y="35337"/>
                        <a:pt x="22519" y="34564"/>
                        <a:pt x="24073" y="33017"/>
                      </a:cubicBezTo>
                      <a:lnTo>
                        <a:pt x="33794" y="23297"/>
                      </a:lnTo>
                      <a:cubicBezTo>
                        <a:pt x="36902" y="20189"/>
                        <a:pt x="36902" y="15145"/>
                        <a:pt x="33794" y="12037"/>
                      </a:cubicBezTo>
                      <a:lnTo>
                        <a:pt x="24073" y="2332"/>
                      </a:lnTo>
                      <a:cubicBezTo>
                        <a:pt x="22527" y="778"/>
                        <a:pt x="20489" y="1"/>
                        <a:pt x="18449" y="1"/>
                      </a:cubicBezTo>
                      <a:close/>
                    </a:path>
                  </a:pathLst>
                </a:custGeom>
                <a:gradFill>
                  <a:gsLst>
                    <a:gs pos="0">
                      <a:schemeClr val="lt1"/>
                    </a:gs>
                    <a:gs pos="18000">
                      <a:schemeClr val="lt1"/>
                    </a:gs>
                    <a:gs pos="56000">
                      <a:srgbClr val="FFFFFF">
                        <a:alpha val="0"/>
                      </a:srgbClr>
                    </a:gs>
                    <a:gs pos="74000">
                      <a:schemeClr val="lt1"/>
                    </a:gs>
                    <a:gs pos="100000">
                      <a:srgbClr val="0C0A9E">
                        <a:alpha val="20000"/>
                      </a:srgbClr>
                    </a:gs>
                  </a:gsLst>
                  <a:path path="circle">
                    <a:fillToRect r="100000" b="100000"/>
                  </a:path>
                  <a:tileRect l="-100000" t="-10000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9" name="Google Shape;479;p11"/>
              <p:cNvGrpSpPr/>
              <p:nvPr/>
            </p:nvGrpSpPr>
            <p:grpSpPr>
              <a:xfrm>
                <a:off x="874020" y="312788"/>
                <a:ext cx="473483" cy="453403"/>
                <a:chOff x="2038491" y="-937756"/>
                <a:chExt cx="904284" cy="865933"/>
              </a:xfrm>
            </p:grpSpPr>
            <p:grpSp>
              <p:nvGrpSpPr>
                <p:cNvPr id="480" name="Google Shape;480;p11"/>
                <p:cNvGrpSpPr/>
                <p:nvPr/>
              </p:nvGrpSpPr>
              <p:grpSpPr>
                <a:xfrm>
                  <a:off x="2096570" y="-863491"/>
                  <a:ext cx="717621" cy="717392"/>
                  <a:chOff x="1483457" y="3953671"/>
                  <a:chExt cx="717621" cy="717392"/>
                </a:xfrm>
              </p:grpSpPr>
              <p:sp>
                <p:nvSpPr>
                  <p:cNvPr id="481" name="Google Shape;481;p11"/>
                  <p:cNvSpPr/>
                  <p:nvPr/>
                </p:nvSpPr>
                <p:spPr>
                  <a:xfrm>
                    <a:off x="1483457" y="4257265"/>
                    <a:ext cx="413799" cy="413799"/>
                  </a:xfrm>
                  <a:custGeom>
                    <a:avLst/>
                    <a:gdLst/>
                    <a:ahLst/>
                    <a:cxnLst/>
                    <a:rect l="l" t="t" r="r" b="b"/>
                    <a:pathLst>
                      <a:path w="27121" h="27121" extrusionOk="0">
                        <a:moveTo>
                          <a:pt x="381" y="1"/>
                        </a:moveTo>
                        <a:lnTo>
                          <a:pt x="0" y="382"/>
                        </a:lnTo>
                        <a:lnTo>
                          <a:pt x="26739" y="27121"/>
                        </a:lnTo>
                        <a:lnTo>
                          <a:pt x="27120" y="26740"/>
                        </a:lnTo>
                        <a:lnTo>
                          <a:pt x="381" y="1"/>
                        </a:lnTo>
                        <a:close/>
                      </a:path>
                    </a:pathLst>
                  </a:custGeom>
                  <a:gradFill>
                    <a:gsLst>
                      <a:gs pos="0">
                        <a:schemeClr val="lt1">
                          <a:alpha val="46820"/>
                        </a:schemeClr>
                      </a:gs>
                      <a:gs pos="22000">
                        <a:schemeClr val="lt1">
                          <a:alpha val="46820"/>
                        </a:schemeClr>
                      </a:gs>
                      <a:gs pos="45000">
                        <a:srgbClr val="FFFFFF">
                          <a:alpha val="0"/>
                          <a:alpha val="46820"/>
                        </a:srgbClr>
                      </a:gs>
                      <a:gs pos="100000">
                        <a:srgbClr val="0C0A9E">
                          <a:alpha val="50196"/>
                          <a:alpha val="4682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11"/>
                  <p:cNvSpPr/>
                  <p:nvPr/>
                </p:nvSpPr>
                <p:spPr>
                  <a:xfrm>
                    <a:off x="1559470" y="4181481"/>
                    <a:ext cx="413799" cy="413799"/>
                  </a:xfrm>
                  <a:custGeom>
                    <a:avLst/>
                    <a:gdLst/>
                    <a:ahLst/>
                    <a:cxnLst/>
                    <a:rect l="l" t="t" r="r" b="b"/>
                    <a:pathLst>
                      <a:path w="27121" h="27121" extrusionOk="0">
                        <a:moveTo>
                          <a:pt x="366" y="1"/>
                        </a:moveTo>
                        <a:lnTo>
                          <a:pt x="0" y="382"/>
                        </a:lnTo>
                        <a:lnTo>
                          <a:pt x="26739" y="27121"/>
                        </a:lnTo>
                        <a:lnTo>
                          <a:pt x="27120" y="26740"/>
                        </a:lnTo>
                        <a:lnTo>
                          <a:pt x="366" y="1"/>
                        </a:lnTo>
                        <a:close/>
                      </a:path>
                    </a:pathLst>
                  </a:custGeom>
                  <a:gradFill>
                    <a:gsLst>
                      <a:gs pos="0">
                        <a:schemeClr val="lt1">
                          <a:alpha val="46820"/>
                        </a:schemeClr>
                      </a:gs>
                      <a:gs pos="22000">
                        <a:schemeClr val="lt1">
                          <a:alpha val="46820"/>
                        </a:schemeClr>
                      </a:gs>
                      <a:gs pos="45000">
                        <a:srgbClr val="FFFFFF">
                          <a:alpha val="0"/>
                          <a:alpha val="46820"/>
                        </a:srgbClr>
                      </a:gs>
                      <a:gs pos="100000">
                        <a:srgbClr val="0C0A9E">
                          <a:alpha val="50196"/>
                          <a:alpha val="4682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11"/>
                  <p:cNvSpPr/>
                  <p:nvPr/>
                </p:nvSpPr>
                <p:spPr>
                  <a:xfrm>
                    <a:off x="1635483" y="4105239"/>
                    <a:ext cx="413799" cy="413799"/>
                  </a:xfrm>
                  <a:custGeom>
                    <a:avLst/>
                    <a:gdLst/>
                    <a:ahLst/>
                    <a:cxnLst/>
                    <a:rect l="l" t="t" r="r" b="b"/>
                    <a:pathLst>
                      <a:path w="27121" h="27121" extrusionOk="0">
                        <a:moveTo>
                          <a:pt x="366" y="1"/>
                        </a:moveTo>
                        <a:lnTo>
                          <a:pt x="1" y="381"/>
                        </a:lnTo>
                        <a:lnTo>
                          <a:pt x="26740" y="27120"/>
                        </a:lnTo>
                        <a:lnTo>
                          <a:pt x="27121" y="26755"/>
                        </a:lnTo>
                        <a:lnTo>
                          <a:pt x="366" y="1"/>
                        </a:lnTo>
                        <a:close/>
                      </a:path>
                    </a:pathLst>
                  </a:custGeom>
                  <a:gradFill>
                    <a:gsLst>
                      <a:gs pos="0">
                        <a:schemeClr val="lt1">
                          <a:alpha val="46820"/>
                        </a:schemeClr>
                      </a:gs>
                      <a:gs pos="22000">
                        <a:schemeClr val="lt1">
                          <a:alpha val="46820"/>
                        </a:schemeClr>
                      </a:gs>
                      <a:gs pos="45000">
                        <a:srgbClr val="FFFFFF">
                          <a:alpha val="0"/>
                          <a:alpha val="46820"/>
                        </a:srgbClr>
                      </a:gs>
                      <a:gs pos="100000">
                        <a:srgbClr val="0C0A9E">
                          <a:alpha val="50196"/>
                          <a:alpha val="4682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11"/>
                  <p:cNvSpPr/>
                  <p:nvPr/>
                </p:nvSpPr>
                <p:spPr>
                  <a:xfrm>
                    <a:off x="1711267" y="4029455"/>
                    <a:ext cx="413799" cy="413799"/>
                  </a:xfrm>
                  <a:custGeom>
                    <a:avLst/>
                    <a:gdLst/>
                    <a:ahLst/>
                    <a:cxnLst/>
                    <a:rect l="l" t="t" r="r" b="b"/>
                    <a:pathLst>
                      <a:path w="27121" h="27121" extrusionOk="0">
                        <a:moveTo>
                          <a:pt x="381" y="1"/>
                        </a:moveTo>
                        <a:lnTo>
                          <a:pt x="0" y="382"/>
                        </a:lnTo>
                        <a:lnTo>
                          <a:pt x="26755" y="27121"/>
                        </a:lnTo>
                        <a:lnTo>
                          <a:pt x="27120" y="26755"/>
                        </a:lnTo>
                        <a:lnTo>
                          <a:pt x="381" y="1"/>
                        </a:lnTo>
                        <a:close/>
                      </a:path>
                    </a:pathLst>
                  </a:custGeom>
                  <a:gradFill>
                    <a:gsLst>
                      <a:gs pos="0">
                        <a:schemeClr val="lt1">
                          <a:alpha val="46820"/>
                        </a:schemeClr>
                      </a:gs>
                      <a:gs pos="22000">
                        <a:schemeClr val="lt1">
                          <a:alpha val="46820"/>
                        </a:schemeClr>
                      </a:gs>
                      <a:gs pos="45000">
                        <a:srgbClr val="FFFFFF">
                          <a:alpha val="0"/>
                          <a:alpha val="46820"/>
                        </a:srgbClr>
                      </a:gs>
                      <a:gs pos="100000">
                        <a:srgbClr val="0C0A9E">
                          <a:alpha val="50196"/>
                          <a:alpha val="4682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11"/>
                  <p:cNvSpPr/>
                  <p:nvPr/>
                </p:nvSpPr>
                <p:spPr>
                  <a:xfrm>
                    <a:off x="1787280" y="3953671"/>
                    <a:ext cx="413799" cy="413799"/>
                  </a:xfrm>
                  <a:custGeom>
                    <a:avLst/>
                    <a:gdLst/>
                    <a:ahLst/>
                    <a:cxnLst/>
                    <a:rect l="l" t="t" r="r" b="b"/>
                    <a:pathLst>
                      <a:path w="27121" h="27121" extrusionOk="0">
                        <a:moveTo>
                          <a:pt x="382" y="1"/>
                        </a:moveTo>
                        <a:lnTo>
                          <a:pt x="1" y="382"/>
                        </a:lnTo>
                        <a:lnTo>
                          <a:pt x="26740" y="27121"/>
                        </a:lnTo>
                        <a:lnTo>
                          <a:pt x="27121" y="26740"/>
                        </a:lnTo>
                        <a:lnTo>
                          <a:pt x="382" y="1"/>
                        </a:lnTo>
                        <a:close/>
                      </a:path>
                    </a:pathLst>
                  </a:custGeom>
                  <a:gradFill>
                    <a:gsLst>
                      <a:gs pos="0">
                        <a:schemeClr val="lt1">
                          <a:alpha val="46820"/>
                        </a:schemeClr>
                      </a:gs>
                      <a:gs pos="22000">
                        <a:schemeClr val="lt1">
                          <a:alpha val="46820"/>
                        </a:schemeClr>
                      </a:gs>
                      <a:gs pos="45000">
                        <a:srgbClr val="FFFFFF">
                          <a:alpha val="0"/>
                          <a:alpha val="46820"/>
                        </a:srgbClr>
                      </a:gs>
                      <a:gs pos="100000">
                        <a:srgbClr val="0C0A9E">
                          <a:alpha val="50196"/>
                          <a:alpha val="4682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6" name="Google Shape;486;p11"/>
                <p:cNvSpPr/>
                <p:nvPr/>
              </p:nvSpPr>
              <p:spPr>
                <a:xfrm>
                  <a:off x="2038491" y="-937756"/>
                  <a:ext cx="904284" cy="865933"/>
                </a:xfrm>
                <a:custGeom>
                  <a:avLst/>
                  <a:gdLst/>
                  <a:ahLst/>
                  <a:cxnLst/>
                  <a:rect l="l" t="t" r="r" b="b"/>
                  <a:pathLst>
                    <a:path w="36902" h="35337" extrusionOk="0">
                      <a:moveTo>
                        <a:pt x="18449" y="1"/>
                      </a:moveTo>
                      <a:cubicBezTo>
                        <a:pt x="16409" y="1"/>
                        <a:pt x="14368" y="778"/>
                        <a:pt x="12814" y="2332"/>
                      </a:cubicBezTo>
                      <a:lnTo>
                        <a:pt x="3108" y="12037"/>
                      </a:lnTo>
                      <a:cubicBezTo>
                        <a:pt x="0" y="15145"/>
                        <a:pt x="0" y="20189"/>
                        <a:pt x="3108" y="23297"/>
                      </a:cubicBezTo>
                      <a:lnTo>
                        <a:pt x="12814" y="33017"/>
                      </a:lnTo>
                      <a:cubicBezTo>
                        <a:pt x="14368" y="34564"/>
                        <a:pt x="16405" y="35337"/>
                        <a:pt x="18443" y="35337"/>
                      </a:cubicBezTo>
                      <a:cubicBezTo>
                        <a:pt x="20481" y="35337"/>
                        <a:pt x="22519" y="34564"/>
                        <a:pt x="24073" y="33017"/>
                      </a:cubicBezTo>
                      <a:lnTo>
                        <a:pt x="33794" y="23297"/>
                      </a:lnTo>
                      <a:cubicBezTo>
                        <a:pt x="36902" y="20189"/>
                        <a:pt x="36902" y="15145"/>
                        <a:pt x="33794" y="12037"/>
                      </a:cubicBezTo>
                      <a:lnTo>
                        <a:pt x="24073" y="2332"/>
                      </a:lnTo>
                      <a:cubicBezTo>
                        <a:pt x="22527" y="778"/>
                        <a:pt x="20489" y="1"/>
                        <a:pt x="18449" y="1"/>
                      </a:cubicBezTo>
                      <a:close/>
                    </a:path>
                  </a:pathLst>
                </a:custGeom>
                <a:gradFill>
                  <a:gsLst>
                    <a:gs pos="0">
                      <a:schemeClr val="lt1"/>
                    </a:gs>
                    <a:gs pos="18000">
                      <a:schemeClr val="lt1"/>
                    </a:gs>
                    <a:gs pos="56000">
                      <a:srgbClr val="FFFFFF">
                        <a:alpha val="0"/>
                      </a:srgbClr>
                    </a:gs>
                    <a:gs pos="74000">
                      <a:schemeClr val="lt1"/>
                    </a:gs>
                    <a:gs pos="100000">
                      <a:srgbClr val="0C0A9E">
                        <a:alpha val="20000"/>
                      </a:srgbClr>
                    </a:gs>
                  </a:gsLst>
                  <a:path path="circle">
                    <a:fillToRect r="100000" b="100000"/>
                  </a:path>
                  <a:tileRect l="-100000" t="-10000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87" name="Google Shape;487;p11"/>
            <p:cNvGrpSpPr/>
            <p:nvPr/>
          </p:nvGrpSpPr>
          <p:grpSpPr>
            <a:xfrm rot="-7479050">
              <a:off x="-2051246" y="-1642948"/>
              <a:ext cx="4889863" cy="3931229"/>
              <a:chOff x="7103825" y="-713112"/>
              <a:chExt cx="3785226" cy="3043150"/>
            </a:xfrm>
          </p:grpSpPr>
          <p:sp>
            <p:nvSpPr>
              <p:cNvPr id="488" name="Google Shape;488;p11"/>
              <p:cNvSpPr/>
              <p:nvPr/>
            </p:nvSpPr>
            <p:spPr>
              <a:xfrm rot="-3600017">
                <a:off x="7761095" y="-21"/>
                <a:ext cx="2152450" cy="1864030"/>
              </a:xfrm>
              <a:custGeom>
                <a:avLst/>
                <a:gdLst/>
                <a:ahLst/>
                <a:cxnLst/>
                <a:rect l="l" t="t" r="r" b="b"/>
                <a:pathLst>
                  <a:path w="51285" h="44413" extrusionOk="0">
                    <a:moveTo>
                      <a:pt x="12814" y="0"/>
                    </a:moveTo>
                    <a:lnTo>
                      <a:pt x="0" y="22199"/>
                    </a:lnTo>
                    <a:lnTo>
                      <a:pt x="12814" y="44413"/>
                    </a:lnTo>
                    <a:lnTo>
                      <a:pt x="38471" y="44413"/>
                    </a:lnTo>
                    <a:lnTo>
                      <a:pt x="51285" y="22199"/>
                    </a:lnTo>
                    <a:lnTo>
                      <a:pt x="38471" y="0"/>
                    </a:lnTo>
                    <a:close/>
                  </a:path>
                </a:pathLst>
              </a:custGeom>
              <a:gradFill>
                <a:gsLst>
                  <a:gs pos="0">
                    <a:schemeClr val="lt1"/>
                  </a:gs>
                  <a:gs pos="22000">
                    <a:schemeClr val="lt1"/>
                  </a:gs>
                  <a:gs pos="45000">
                    <a:srgbClr val="FFFFFF">
                      <a:alpha val="0"/>
                    </a:srgbClr>
                  </a:gs>
                  <a:gs pos="100000">
                    <a:srgbClr val="0C0A9E">
                      <a:alpha val="50196"/>
                    </a:srgbClr>
                  </a:gs>
                </a:gsLst>
                <a:lin ang="2700006"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89" name="Google Shape;489;p11"/>
              <p:cNvPicPr preferRelativeResize="0"/>
              <p:nvPr/>
            </p:nvPicPr>
            <p:blipFill rotWithShape="1">
              <a:blip r:embed="rId2">
                <a:alphaModFix/>
              </a:blip>
              <a:srcRect t="17657" b="17664"/>
              <a:stretch/>
            </p:blipFill>
            <p:spPr>
              <a:xfrm>
                <a:off x="7103825" y="-713112"/>
                <a:ext cx="3785226" cy="2888974"/>
              </a:xfrm>
              <a:prstGeom prst="rect">
                <a:avLst/>
              </a:prstGeom>
              <a:noFill/>
              <a:ln>
                <a:noFill/>
              </a:ln>
            </p:spPr>
          </p:pic>
        </p:grpSp>
        <p:grpSp>
          <p:nvGrpSpPr>
            <p:cNvPr id="490" name="Google Shape;490;p11"/>
            <p:cNvGrpSpPr/>
            <p:nvPr/>
          </p:nvGrpSpPr>
          <p:grpSpPr>
            <a:xfrm>
              <a:off x="-640220" y="-2653973"/>
              <a:ext cx="6191222" cy="6191222"/>
              <a:chOff x="-640220" y="-2502423"/>
              <a:chExt cx="6191222" cy="6191222"/>
            </a:xfrm>
          </p:grpSpPr>
          <p:sp>
            <p:nvSpPr>
              <p:cNvPr id="491" name="Google Shape;491;p11"/>
              <p:cNvSpPr/>
              <p:nvPr/>
            </p:nvSpPr>
            <p:spPr>
              <a:xfrm rot="-8100000">
                <a:off x="452224" y="-1781500"/>
                <a:ext cx="4006334" cy="4749375"/>
              </a:xfrm>
              <a:custGeom>
                <a:avLst/>
                <a:gdLst/>
                <a:ahLst/>
                <a:cxnLst/>
                <a:rect l="l" t="t" r="r" b="b"/>
                <a:pathLst>
                  <a:path w="97678" h="115794" extrusionOk="0">
                    <a:moveTo>
                      <a:pt x="97449" y="0"/>
                    </a:moveTo>
                    <a:lnTo>
                      <a:pt x="76805" y="20645"/>
                    </a:lnTo>
                    <a:lnTo>
                      <a:pt x="76744" y="20691"/>
                    </a:lnTo>
                    <a:lnTo>
                      <a:pt x="76744" y="35927"/>
                    </a:lnTo>
                    <a:lnTo>
                      <a:pt x="63107" y="49563"/>
                    </a:lnTo>
                    <a:lnTo>
                      <a:pt x="63077" y="49608"/>
                    </a:lnTo>
                    <a:lnTo>
                      <a:pt x="63077" y="56571"/>
                    </a:lnTo>
                    <a:lnTo>
                      <a:pt x="61005" y="58659"/>
                    </a:lnTo>
                    <a:lnTo>
                      <a:pt x="61005" y="62407"/>
                    </a:lnTo>
                    <a:lnTo>
                      <a:pt x="52473" y="70939"/>
                    </a:lnTo>
                    <a:lnTo>
                      <a:pt x="52412" y="70969"/>
                    </a:lnTo>
                    <a:lnTo>
                      <a:pt x="52412" y="78541"/>
                    </a:lnTo>
                    <a:lnTo>
                      <a:pt x="46912" y="84057"/>
                    </a:lnTo>
                    <a:lnTo>
                      <a:pt x="46912" y="89633"/>
                    </a:lnTo>
                    <a:lnTo>
                      <a:pt x="33123" y="103406"/>
                    </a:lnTo>
                    <a:lnTo>
                      <a:pt x="12174" y="103406"/>
                    </a:lnTo>
                    <a:lnTo>
                      <a:pt x="0" y="115565"/>
                    </a:lnTo>
                    <a:lnTo>
                      <a:pt x="229" y="115793"/>
                    </a:lnTo>
                    <a:lnTo>
                      <a:pt x="12280" y="103711"/>
                    </a:lnTo>
                    <a:lnTo>
                      <a:pt x="33245" y="103711"/>
                    </a:lnTo>
                    <a:lnTo>
                      <a:pt x="47155" y="89801"/>
                    </a:lnTo>
                    <a:lnTo>
                      <a:pt x="47216" y="89770"/>
                    </a:lnTo>
                    <a:lnTo>
                      <a:pt x="47216" y="84179"/>
                    </a:lnTo>
                    <a:lnTo>
                      <a:pt x="52732" y="78663"/>
                    </a:lnTo>
                    <a:lnTo>
                      <a:pt x="52732" y="71106"/>
                    </a:lnTo>
                    <a:lnTo>
                      <a:pt x="61264" y="62574"/>
                    </a:lnTo>
                    <a:lnTo>
                      <a:pt x="61310" y="62513"/>
                    </a:lnTo>
                    <a:lnTo>
                      <a:pt x="61310" y="58780"/>
                    </a:lnTo>
                    <a:lnTo>
                      <a:pt x="63382" y="56708"/>
                    </a:lnTo>
                    <a:lnTo>
                      <a:pt x="63382" y="49730"/>
                    </a:lnTo>
                    <a:lnTo>
                      <a:pt x="77018" y="36109"/>
                    </a:lnTo>
                    <a:lnTo>
                      <a:pt x="77048" y="36064"/>
                    </a:lnTo>
                    <a:lnTo>
                      <a:pt x="77048" y="20828"/>
                    </a:lnTo>
                    <a:lnTo>
                      <a:pt x="97678" y="198"/>
                    </a:lnTo>
                    <a:lnTo>
                      <a:pt x="97449" y="0"/>
                    </a:lnTo>
                    <a:close/>
                  </a:path>
                </a:pathLst>
              </a:custGeom>
              <a:gradFill>
                <a:gsLst>
                  <a:gs pos="0">
                    <a:schemeClr val="dk2"/>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11"/>
              <p:cNvSpPr/>
              <p:nvPr/>
            </p:nvSpPr>
            <p:spPr>
              <a:xfrm rot="-8100000">
                <a:off x="83608" y="-617740"/>
                <a:ext cx="2925242" cy="3057723"/>
              </a:xfrm>
              <a:custGeom>
                <a:avLst/>
                <a:gdLst/>
                <a:ahLst/>
                <a:cxnLst/>
                <a:rect l="l" t="t" r="r" b="b"/>
                <a:pathLst>
                  <a:path w="71320" h="74550" extrusionOk="0">
                    <a:moveTo>
                      <a:pt x="71091" y="0"/>
                    </a:moveTo>
                    <a:lnTo>
                      <a:pt x="59679" y="11397"/>
                    </a:lnTo>
                    <a:lnTo>
                      <a:pt x="54895" y="11397"/>
                    </a:lnTo>
                    <a:lnTo>
                      <a:pt x="41015" y="25307"/>
                    </a:lnTo>
                    <a:lnTo>
                      <a:pt x="40954" y="25337"/>
                    </a:lnTo>
                    <a:lnTo>
                      <a:pt x="40954" y="42325"/>
                    </a:lnTo>
                    <a:lnTo>
                      <a:pt x="31767" y="51528"/>
                    </a:lnTo>
                    <a:lnTo>
                      <a:pt x="31721" y="51574"/>
                    </a:lnTo>
                    <a:lnTo>
                      <a:pt x="31721" y="59237"/>
                    </a:lnTo>
                    <a:lnTo>
                      <a:pt x="22824" y="68135"/>
                    </a:lnTo>
                    <a:lnTo>
                      <a:pt x="6186" y="68135"/>
                    </a:lnTo>
                    <a:lnTo>
                      <a:pt x="0" y="74321"/>
                    </a:lnTo>
                    <a:lnTo>
                      <a:pt x="229" y="74549"/>
                    </a:lnTo>
                    <a:lnTo>
                      <a:pt x="6323" y="68455"/>
                    </a:lnTo>
                    <a:lnTo>
                      <a:pt x="22945" y="68455"/>
                    </a:lnTo>
                    <a:lnTo>
                      <a:pt x="31980" y="59420"/>
                    </a:lnTo>
                    <a:lnTo>
                      <a:pt x="32026" y="59374"/>
                    </a:lnTo>
                    <a:lnTo>
                      <a:pt x="32026" y="51695"/>
                    </a:lnTo>
                    <a:lnTo>
                      <a:pt x="41229" y="42508"/>
                    </a:lnTo>
                    <a:lnTo>
                      <a:pt x="41259" y="42463"/>
                    </a:lnTo>
                    <a:lnTo>
                      <a:pt x="41259" y="25475"/>
                    </a:lnTo>
                    <a:lnTo>
                      <a:pt x="55032" y="11732"/>
                    </a:lnTo>
                    <a:lnTo>
                      <a:pt x="59786" y="11732"/>
                    </a:lnTo>
                    <a:lnTo>
                      <a:pt x="71320" y="213"/>
                    </a:lnTo>
                    <a:lnTo>
                      <a:pt x="71091" y="0"/>
                    </a:lnTo>
                    <a:close/>
                  </a:path>
                </a:pathLst>
              </a:custGeom>
              <a:gradFill>
                <a:gsLst>
                  <a:gs pos="0">
                    <a:schemeClr val="dk2"/>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93"/>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1338"/>
        <p:cNvGrpSpPr/>
        <p:nvPr/>
      </p:nvGrpSpPr>
      <p:grpSpPr>
        <a:xfrm>
          <a:off x="0" y="0"/>
          <a:ext cx="0" cy="0"/>
          <a:chOff x="0" y="0"/>
          <a:chExt cx="0" cy="0"/>
        </a:xfrm>
      </p:grpSpPr>
      <p:grpSp>
        <p:nvGrpSpPr>
          <p:cNvPr id="1339" name="Google Shape;1339;p30"/>
          <p:cNvGrpSpPr/>
          <p:nvPr/>
        </p:nvGrpSpPr>
        <p:grpSpPr>
          <a:xfrm>
            <a:off x="-623241" y="3925887"/>
            <a:ext cx="2833357" cy="1517787"/>
            <a:chOff x="-623241" y="3849687"/>
            <a:chExt cx="2833357" cy="1517787"/>
          </a:xfrm>
        </p:grpSpPr>
        <p:grpSp>
          <p:nvGrpSpPr>
            <p:cNvPr id="1340" name="Google Shape;1340;p30"/>
            <p:cNvGrpSpPr/>
            <p:nvPr/>
          </p:nvGrpSpPr>
          <p:grpSpPr>
            <a:xfrm rot="5400000">
              <a:off x="-879113" y="4155104"/>
              <a:ext cx="1517787" cy="906953"/>
              <a:chOff x="-55500" y="4835979"/>
              <a:chExt cx="1517787" cy="906953"/>
            </a:xfrm>
          </p:grpSpPr>
          <p:sp>
            <p:nvSpPr>
              <p:cNvPr id="1341" name="Google Shape;1341;p30"/>
              <p:cNvSpPr/>
              <p:nvPr/>
            </p:nvSpPr>
            <p:spPr>
              <a:xfrm>
                <a:off x="-55500" y="4895154"/>
                <a:ext cx="582037" cy="557353"/>
              </a:xfrm>
              <a:custGeom>
                <a:avLst/>
                <a:gdLst/>
                <a:ahLst/>
                <a:cxnLst/>
                <a:rect l="l" t="t" r="r" b="b"/>
                <a:pathLst>
                  <a:path w="36902" h="35337" extrusionOk="0">
                    <a:moveTo>
                      <a:pt x="18449" y="1"/>
                    </a:moveTo>
                    <a:cubicBezTo>
                      <a:pt x="16409" y="1"/>
                      <a:pt x="14368" y="778"/>
                      <a:pt x="12814" y="2332"/>
                    </a:cubicBezTo>
                    <a:lnTo>
                      <a:pt x="3108" y="12037"/>
                    </a:lnTo>
                    <a:cubicBezTo>
                      <a:pt x="0" y="15145"/>
                      <a:pt x="0" y="20189"/>
                      <a:pt x="3108" y="23297"/>
                    </a:cubicBezTo>
                    <a:lnTo>
                      <a:pt x="12814" y="33017"/>
                    </a:lnTo>
                    <a:cubicBezTo>
                      <a:pt x="14368" y="34564"/>
                      <a:pt x="16405" y="35337"/>
                      <a:pt x="18443" y="35337"/>
                    </a:cubicBezTo>
                    <a:cubicBezTo>
                      <a:pt x="20481" y="35337"/>
                      <a:pt x="22519" y="34564"/>
                      <a:pt x="24073" y="33017"/>
                    </a:cubicBezTo>
                    <a:lnTo>
                      <a:pt x="33794" y="23297"/>
                    </a:lnTo>
                    <a:cubicBezTo>
                      <a:pt x="36902" y="20189"/>
                      <a:pt x="36902" y="15145"/>
                      <a:pt x="33794" y="12037"/>
                    </a:cubicBezTo>
                    <a:lnTo>
                      <a:pt x="24073" y="2332"/>
                    </a:lnTo>
                    <a:cubicBezTo>
                      <a:pt x="22527" y="778"/>
                      <a:pt x="20489" y="1"/>
                      <a:pt x="18449" y="1"/>
                    </a:cubicBezTo>
                    <a:close/>
                  </a:path>
                </a:pathLst>
              </a:custGeom>
              <a:gradFill>
                <a:gsLst>
                  <a:gs pos="0">
                    <a:schemeClr val="lt1">
                      <a:alpha val="31360"/>
                    </a:schemeClr>
                  </a:gs>
                  <a:gs pos="22000">
                    <a:schemeClr val="lt1">
                      <a:alpha val="31360"/>
                    </a:schemeClr>
                  </a:gs>
                  <a:gs pos="45000">
                    <a:srgbClr val="FFFFFF">
                      <a:alpha val="0"/>
                      <a:alpha val="31360"/>
                    </a:srgbClr>
                  </a:gs>
                  <a:gs pos="100000">
                    <a:srgbClr val="0C0A9E">
                      <a:alpha val="50196"/>
                      <a:alpha val="3136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30"/>
              <p:cNvSpPr/>
              <p:nvPr/>
            </p:nvSpPr>
            <p:spPr>
              <a:xfrm>
                <a:off x="522674" y="4951702"/>
                <a:ext cx="340329" cy="325895"/>
              </a:xfrm>
              <a:custGeom>
                <a:avLst/>
                <a:gdLst/>
                <a:ahLst/>
                <a:cxnLst/>
                <a:rect l="l" t="t" r="r" b="b"/>
                <a:pathLst>
                  <a:path w="36902" h="35337" extrusionOk="0">
                    <a:moveTo>
                      <a:pt x="18449" y="1"/>
                    </a:moveTo>
                    <a:cubicBezTo>
                      <a:pt x="16409" y="1"/>
                      <a:pt x="14368" y="778"/>
                      <a:pt x="12814" y="2332"/>
                    </a:cubicBezTo>
                    <a:lnTo>
                      <a:pt x="3108" y="12037"/>
                    </a:lnTo>
                    <a:cubicBezTo>
                      <a:pt x="0" y="15145"/>
                      <a:pt x="0" y="20189"/>
                      <a:pt x="3108" y="23297"/>
                    </a:cubicBezTo>
                    <a:lnTo>
                      <a:pt x="12814" y="33017"/>
                    </a:lnTo>
                    <a:cubicBezTo>
                      <a:pt x="14368" y="34564"/>
                      <a:pt x="16405" y="35337"/>
                      <a:pt x="18443" y="35337"/>
                    </a:cubicBezTo>
                    <a:cubicBezTo>
                      <a:pt x="20481" y="35337"/>
                      <a:pt x="22519" y="34564"/>
                      <a:pt x="24073" y="33017"/>
                    </a:cubicBezTo>
                    <a:lnTo>
                      <a:pt x="33794" y="23297"/>
                    </a:lnTo>
                    <a:cubicBezTo>
                      <a:pt x="36902" y="20189"/>
                      <a:pt x="36902" y="15145"/>
                      <a:pt x="33794" y="12037"/>
                    </a:cubicBezTo>
                    <a:lnTo>
                      <a:pt x="24073" y="2332"/>
                    </a:lnTo>
                    <a:cubicBezTo>
                      <a:pt x="22527" y="778"/>
                      <a:pt x="20489" y="1"/>
                      <a:pt x="18449" y="1"/>
                    </a:cubicBezTo>
                    <a:close/>
                  </a:path>
                </a:pathLst>
              </a:custGeom>
              <a:gradFill>
                <a:gsLst>
                  <a:gs pos="0">
                    <a:schemeClr val="lt1"/>
                  </a:gs>
                  <a:gs pos="22000">
                    <a:schemeClr val="lt1"/>
                  </a:gs>
                  <a:gs pos="45000">
                    <a:srgbClr val="FFFFFF">
                      <a:alpha val="0"/>
                    </a:srgbClr>
                  </a:gs>
                  <a:gs pos="100000">
                    <a:srgbClr val="0C0A9E">
                      <a:alpha val="50196"/>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30"/>
              <p:cNvSpPr/>
              <p:nvPr/>
            </p:nvSpPr>
            <p:spPr>
              <a:xfrm>
                <a:off x="401812" y="5185579"/>
                <a:ext cx="582037" cy="557353"/>
              </a:xfrm>
              <a:custGeom>
                <a:avLst/>
                <a:gdLst/>
                <a:ahLst/>
                <a:cxnLst/>
                <a:rect l="l" t="t" r="r" b="b"/>
                <a:pathLst>
                  <a:path w="36902" h="35337" extrusionOk="0">
                    <a:moveTo>
                      <a:pt x="18449" y="1"/>
                    </a:moveTo>
                    <a:cubicBezTo>
                      <a:pt x="16409" y="1"/>
                      <a:pt x="14368" y="778"/>
                      <a:pt x="12814" y="2332"/>
                    </a:cubicBezTo>
                    <a:lnTo>
                      <a:pt x="3108" y="12037"/>
                    </a:lnTo>
                    <a:cubicBezTo>
                      <a:pt x="0" y="15145"/>
                      <a:pt x="0" y="20189"/>
                      <a:pt x="3108" y="23297"/>
                    </a:cubicBezTo>
                    <a:lnTo>
                      <a:pt x="12814" y="33017"/>
                    </a:lnTo>
                    <a:cubicBezTo>
                      <a:pt x="14368" y="34564"/>
                      <a:pt x="16405" y="35337"/>
                      <a:pt x="18443" y="35337"/>
                    </a:cubicBezTo>
                    <a:cubicBezTo>
                      <a:pt x="20481" y="35337"/>
                      <a:pt x="22519" y="34564"/>
                      <a:pt x="24073" y="33017"/>
                    </a:cubicBezTo>
                    <a:lnTo>
                      <a:pt x="33794" y="23297"/>
                    </a:lnTo>
                    <a:cubicBezTo>
                      <a:pt x="36902" y="20189"/>
                      <a:pt x="36902" y="15145"/>
                      <a:pt x="33794" y="12037"/>
                    </a:cubicBezTo>
                    <a:lnTo>
                      <a:pt x="24073" y="2332"/>
                    </a:lnTo>
                    <a:cubicBezTo>
                      <a:pt x="22527" y="778"/>
                      <a:pt x="20489" y="1"/>
                      <a:pt x="18449" y="1"/>
                    </a:cubicBezTo>
                    <a:close/>
                  </a:path>
                </a:pathLst>
              </a:custGeom>
              <a:gradFill>
                <a:gsLst>
                  <a:gs pos="0">
                    <a:schemeClr val="lt1">
                      <a:alpha val="31360"/>
                    </a:schemeClr>
                  </a:gs>
                  <a:gs pos="22000">
                    <a:schemeClr val="lt1">
                      <a:alpha val="31360"/>
                    </a:schemeClr>
                  </a:gs>
                  <a:gs pos="45000">
                    <a:srgbClr val="FFFFFF">
                      <a:alpha val="0"/>
                      <a:alpha val="31360"/>
                    </a:srgbClr>
                  </a:gs>
                  <a:gs pos="100000">
                    <a:srgbClr val="0C0A9E">
                      <a:alpha val="50196"/>
                      <a:alpha val="31360"/>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30"/>
              <p:cNvSpPr/>
              <p:nvPr/>
            </p:nvSpPr>
            <p:spPr>
              <a:xfrm>
                <a:off x="880250" y="4835979"/>
                <a:ext cx="582037" cy="557353"/>
              </a:xfrm>
              <a:custGeom>
                <a:avLst/>
                <a:gdLst/>
                <a:ahLst/>
                <a:cxnLst/>
                <a:rect l="l" t="t" r="r" b="b"/>
                <a:pathLst>
                  <a:path w="36902" h="35337" extrusionOk="0">
                    <a:moveTo>
                      <a:pt x="18449" y="1"/>
                    </a:moveTo>
                    <a:cubicBezTo>
                      <a:pt x="16409" y="1"/>
                      <a:pt x="14368" y="778"/>
                      <a:pt x="12814" y="2332"/>
                    </a:cubicBezTo>
                    <a:lnTo>
                      <a:pt x="3108" y="12037"/>
                    </a:lnTo>
                    <a:cubicBezTo>
                      <a:pt x="0" y="15145"/>
                      <a:pt x="0" y="20189"/>
                      <a:pt x="3108" y="23297"/>
                    </a:cubicBezTo>
                    <a:lnTo>
                      <a:pt x="12814" y="33017"/>
                    </a:lnTo>
                    <a:cubicBezTo>
                      <a:pt x="14368" y="34564"/>
                      <a:pt x="16405" y="35337"/>
                      <a:pt x="18443" y="35337"/>
                    </a:cubicBezTo>
                    <a:cubicBezTo>
                      <a:pt x="20481" y="35337"/>
                      <a:pt x="22519" y="34564"/>
                      <a:pt x="24073" y="33017"/>
                    </a:cubicBezTo>
                    <a:lnTo>
                      <a:pt x="33794" y="23297"/>
                    </a:lnTo>
                    <a:cubicBezTo>
                      <a:pt x="36902" y="20189"/>
                      <a:pt x="36902" y="15145"/>
                      <a:pt x="33794" y="12037"/>
                    </a:cubicBezTo>
                    <a:lnTo>
                      <a:pt x="24073" y="2332"/>
                    </a:lnTo>
                    <a:cubicBezTo>
                      <a:pt x="22527" y="778"/>
                      <a:pt x="20489" y="1"/>
                      <a:pt x="18449" y="1"/>
                    </a:cubicBezTo>
                    <a:close/>
                  </a:path>
                </a:pathLst>
              </a:custGeom>
              <a:gradFill>
                <a:gsLst>
                  <a:gs pos="0">
                    <a:schemeClr val="lt1"/>
                  </a:gs>
                  <a:gs pos="22000">
                    <a:schemeClr val="lt1"/>
                  </a:gs>
                  <a:gs pos="45000">
                    <a:srgbClr val="FFFFFF">
                      <a:alpha val="0"/>
                    </a:srgbClr>
                  </a:gs>
                  <a:gs pos="100000">
                    <a:srgbClr val="0C0A9E">
                      <a:alpha val="50196"/>
                    </a:srgbClr>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5" name="Google Shape;1345;p30"/>
            <p:cNvGrpSpPr/>
            <p:nvPr/>
          </p:nvGrpSpPr>
          <p:grpSpPr>
            <a:xfrm>
              <a:off x="-623241" y="3946426"/>
              <a:ext cx="2833357" cy="1421047"/>
              <a:chOff x="-677366" y="4067276"/>
              <a:chExt cx="2833357" cy="1421047"/>
            </a:xfrm>
          </p:grpSpPr>
          <p:sp>
            <p:nvSpPr>
              <p:cNvPr id="1346" name="Google Shape;1346;p30"/>
              <p:cNvSpPr/>
              <p:nvPr/>
            </p:nvSpPr>
            <p:spPr>
              <a:xfrm rot="5400000">
                <a:off x="28789" y="3361120"/>
                <a:ext cx="1421047" cy="2833357"/>
              </a:xfrm>
              <a:custGeom>
                <a:avLst/>
                <a:gdLst/>
                <a:ahLst/>
                <a:cxnLst/>
                <a:rect l="l" t="t" r="r" b="b"/>
                <a:pathLst>
                  <a:path w="34647" h="69081" extrusionOk="0">
                    <a:moveTo>
                      <a:pt x="34434" y="1"/>
                    </a:moveTo>
                    <a:lnTo>
                      <a:pt x="25429" y="8990"/>
                    </a:lnTo>
                    <a:lnTo>
                      <a:pt x="25383" y="9051"/>
                    </a:lnTo>
                    <a:lnTo>
                      <a:pt x="25383" y="32651"/>
                    </a:lnTo>
                    <a:lnTo>
                      <a:pt x="15130" y="42920"/>
                    </a:lnTo>
                    <a:lnTo>
                      <a:pt x="15084" y="42951"/>
                    </a:lnTo>
                    <a:lnTo>
                      <a:pt x="15084" y="60472"/>
                    </a:lnTo>
                    <a:lnTo>
                      <a:pt x="9614" y="65957"/>
                    </a:lnTo>
                    <a:lnTo>
                      <a:pt x="0" y="65957"/>
                    </a:lnTo>
                    <a:lnTo>
                      <a:pt x="0" y="69080"/>
                    </a:lnTo>
                    <a:lnTo>
                      <a:pt x="320" y="69080"/>
                    </a:lnTo>
                    <a:lnTo>
                      <a:pt x="320" y="66262"/>
                    </a:lnTo>
                    <a:lnTo>
                      <a:pt x="9751" y="66262"/>
                    </a:lnTo>
                    <a:lnTo>
                      <a:pt x="15389" y="60609"/>
                    </a:lnTo>
                    <a:lnTo>
                      <a:pt x="15389" y="43088"/>
                    </a:lnTo>
                    <a:lnTo>
                      <a:pt x="25658" y="32819"/>
                    </a:lnTo>
                    <a:lnTo>
                      <a:pt x="25688" y="32788"/>
                    </a:lnTo>
                    <a:lnTo>
                      <a:pt x="25688" y="9188"/>
                    </a:lnTo>
                    <a:lnTo>
                      <a:pt x="34647" y="214"/>
                    </a:lnTo>
                    <a:lnTo>
                      <a:pt x="34434" y="1"/>
                    </a:lnTo>
                    <a:close/>
                  </a:path>
                </a:pathLst>
              </a:custGeom>
              <a:gradFill>
                <a:gsLst>
                  <a:gs pos="0">
                    <a:srgbClr val="9900FF">
                      <a:alpha val="46666"/>
                    </a:srgbClr>
                  </a:gs>
                  <a:gs pos="100000">
                    <a:srgbClr val="FFFFFF">
                      <a:alpha val="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47" name="Google Shape;1347;p30"/>
              <p:cNvGrpSpPr/>
              <p:nvPr/>
            </p:nvGrpSpPr>
            <p:grpSpPr>
              <a:xfrm>
                <a:off x="317735" y="4614472"/>
                <a:ext cx="161977" cy="161940"/>
                <a:chOff x="1101075" y="2142375"/>
                <a:chExt cx="439200" cy="439100"/>
              </a:xfrm>
            </p:grpSpPr>
            <p:sp>
              <p:nvSpPr>
                <p:cNvPr id="1348" name="Google Shape;1348;p30"/>
                <p:cNvSpPr/>
                <p:nvPr/>
              </p:nvSpPr>
              <p:spPr>
                <a:xfrm>
                  <a:off x="1101075" y="2142375"/>
                  <a:ext cx="439200" cy="439100"/>
                </a:xfrm>
                <a:custGeom>
                  <a:avLst/>
                  <a:gdLst/>
                  <a:ahLst/>
                  <a:cxnLst/>
                  <a:rect l="l" t="t" r="r" b="b"/>
                  <a:pathLst>
                    <a:path w="17568" h="17564" extrusionOk="0">
                      <a:moveTo>
                        <a:pt x="8792" y="1291"/>
                      </a:moveTo>
                      <a:cubicBezTo>
                        <a:pt x="10711" y="1291"/>
                        <a:pt x="12631" y="2008"/>
                        <a:pt x="14094" y="3501"/>
                      </a:cubicBezTo>
                      <a:cubicBezTo>
                        <a:pt x="15526" y="4902"/>
                        <a:pt x="16303" y="6807"/>
                        <a:pt x="16303" y="8803"/>
                      </a:cubicBezTo>
                      <a:cubicBezTo>
                        <a:pt x="16303" y="10814"/>
                        <a:pt x="15526" y="12688"/>
                        <a:pt x="14094" y="14120"/>
                      </a:cubicBezTo>
                      <a:cubicBezTo>
                        <a:pt x="12692" y="15552"/>
                        <a:pt x="10788" y="16329"/>
                        <a:pt x="8792" y="16329"/>
                      </a:cubicBezTo>
                      <a:cubicBezTo>
                        <a:pt x="6780" y="16329"/>
                        <a:pt x="4906" y="15552"/>
                        <a:pt x="3474" y="14120"/>
                      </a:cubicBezTo>
                      <a:cubicBezTo>
                        <a:pt x="2042" y="12718"/>
                        <a:pt x="1265" y="10814"/>
                        <a:pt x="1265" y="8803"/>
                      </a:cubicBezTo>
                      <a:cubicBezTo>
                        <a:pt x="1265" y="6807"/>
                        <a:pt x="2042" y="4918"/>
                        <a:pt x="3474" y="3501"/>
                      </a:cubicBezTo>
                      <a:cubicBezTo>
                        <a:pt x="4937" y="2023"/>
                        <a:pt x="6857" y="1291"/>
                        <a:pt x="8792" y="1291"/>
                      </a:cubicBezTo>
                      <a:close/>
                      <a:moveTo>
                        <a:pt x="8784" y="0"/>
                      </a:moveTo>
                      <a:cubicBezTo>
                        <a:pt x="6537" y="0"/>
                        <a:pt x="4289" y="857"/>
                        <a:pt x="2575" y="2571"/>
                      </a:cubicBezTo>
                      <a:cubicBezTo>
                        <a:pt x="915" y="4232"/>
                        <a:pt x="1" y="6441"/>
                        <a:pt x="1" y="8788"/>
                      </a:cubicBezTo>
                      <a:cubicBezTo>
                        <a:pt x="1" y="11134"/>
                        <a:pt x="915" y="13343"/>
                        <a:pt x="2575" y="15004"/>
                      </a:cubicBezTo>
                      <a:cubicBezTo>
                        <a:pt x="4236" y="16649"/>
                        <a:pt x="6445" y="17563"/>
                        <a:pt x="8792" y="17563"/>
                      </a:cubicBezTo>
                      <a:cubicBezTo>
                        <a:pt x="11123" y="17563"/>
                        <a:pt x="13332" y="16649"/>
                        <a:pt x="14993" y="15004"/>
                      </a:cubicBezTo>
                      <a:cubicBezTo>
                        <a:pt x="16653" y="13343"/>
                        <a:pt x="17568" y="11134"/>
                        <a:pt x="17568" y="8788"/>
                      </a:cubicBezTo>
                      <a:cubicBezTo>
                        <a:pt x="17568" y="6441"/>
                        <a:pt x="16653" y="4232"/>
                        <a:pt x="14993" y="2571"/>
                      </a:cubicBezTo>
                      <a:cubicBezTo>
                        <a:pt x="13279" y="857"/>
                        <a:pt x="11031" y="0"/>
                        <a:pt x="8784" y="0"/>
                      </a:cubicBezTo>
                      <a:close/>
                    </a:path>
                  </a:pathLst>
                </a:custGeom>
                <a:gradFill>
                  <a:gsLst>
                    <a:gs pos="0">
                      <a:srgbClr val="9900FF">
                        <a:alpha val="46666"/>
                      </a:srgbClr>
                    </a:gs>
                    <a:gs pos="100000">
                      <a:srgbClr val="FFFFFF">
                        <a:alpha val="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30"/>
                <p:cNvSpPr/>
                <p:nvPr/>
              </p:nvSpPr>
              <p:spPr>
                <a:xfrm>
                  <a:off x="1189450" y="2242350"/>
                  <a:ext cx="262850" cy="239700"/>
                </a:xfrm>
                <a:custGeom>
                  <a:avLst/>
                  <a:gdLst/>
                  <a:ahLst/>
                  <a:cxnLst/>
                  <a:rect l="l" t="t" r="r" b="b"/>
                  <a:pathLst>
                    <a:path w="10514" h="9588" extrusionOk="0">
                      <a:moveTo>
                        <a:pt x="5257" y="1269"/>
                      </a:moveTo>
                      <a:cubicBezTo>
                        <a:pt x="6171" y="1269"/>
                        <a:pt x="7054" y="1604"/>
                        <a:pt x="7771" y="2290"/>
                      </a:cubicBezTo>
                      <a:cubicBezTo>
                        <a:pt x="9127" y="3692"/>
                        <a:pt x="9127" y="5931"/>
                        <a:pt x="7771" y="7302"/>
                      </a:cubicBezTo>
                      <a:cubicBezTo>
                        <a:pt x="7070" y="7988"/>
                        <a:pt x="6159" y="8331"/>
                        <a:pt x="5253" y="8331"/>
                      </a:cubicBezTo>
                      <a:cubicBezTo>
                        <a:pt x="4346" y="8331"/>
                        <a:pt x="3444" y="7988"/>
                        <a:pt x="2758" y="7302"/>
                      </a:cubicBezTo>
                      <a:cubicBezTo>
                        <a:pt x="1387" y="5916"/>
                        <a:pt x="1387" y="3661"/>
                        <a:pt x="2758" y="2290"/>
                      </a:cubicBezTo>
                      <a:cubicBezTo>
                        <a:pt x="3444" y="1604"/>
                        <a:pt x="4342" y="1269"/>
                        <a:pt x="5257" y="1269"/>
                      </a:cubicBezTo>
                      <a:close/>
                      <a:moveTo>
                        <a:pt x="5255" y="1"/>
                      </a:moveTo>
                      <a:cubicBezTo>
                        <a:pt x="4026" y="1"/>
                        <a:pt x="2796" y="469"/>
                        <a:pt x="1859" y="1406"/>
                      </a:cubicBezTo>
                      <a:cubicBezTo>
                        <a:pt x="0" y="3265"/>
                        <a:pt x="0" y="6312"/>
                        <a:pt x="1859" y="8186"/>
                      </a:cubicBezTo>
                      <a:cubicBezTo>
                        <a:pt x="2788" y="9116"/>
                        <a:pt x="4038" y="9588"/>
                        <a:pt x="5257" y="9588"/>
                      </a:cubicBezTo>
                      <a:cubicBezTo>
                        <a:pt x="6491" y="9588"/>
                        <a:pt x="7710" y="9131"/>
                        <a:pt x="8639" y="8186"/>
                      </a:cubicBezTo>
                      <a:cubicBezTo>
                        <a:pt x="10513" y="6312"/>
                        <a:pt x="10513" y="3265"/>
                        <a:pt x="8639" y="1406"/>
                      </a:cubicBezTo>
                      <a:cubicBezTo>
                        <a:pt x="7710" y="469"/>
                        <a:pt x="6483" y="1"/>
                        <a:pt x="5255" y="1"/>
                      </a:cubicBezTo>
                      <a:close/>
                    </a:path>
                  </a:pathLst>
                </a:custGeom>
                <a:gradFill>
                  <a:gsLst>
                    <a:gs pos="0">
                      <a:srgbClr val="9900FF">
                        <a:alpha val="46666"/>
                      </a:srgbClr>
                    </a:gs>
                    <a:gs pos="100000">
                      <a:srgbClr val="FFFFFF">
                        <a:alpha val="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0" name="Google Shape;1350;p30"/>
              <p:cNvGrpSpPr/>
              <p:nvPr/>
            </p:nvGrpSpPr>
            <p:grpSpPr>
              <a:xfrm rot="10800000">
                <a:off x="1700151" y="5032693"/>
                <a:ext cx="161977" cy="161940"/>
                <a:chOff x="1101075" y="2142375"/>
                <a:chExt cx="439200" cy="439100"/>
              </a:xfrm>
            </p:grpSpPr>
            <p:sp>
              <p:nvSpPr>
                <p:cNvPr id="1351" name="Google Shape;1351;p30"/>
                <p:cNvSpPr/>
                <p:nvPr/>
              </p:nvSpPr>
              <p:spPr>
                <a:xfrm>
                  <a:off x="1101075" y="2142375"/>
                  <a:ext cx="439200" cy="439100"/>
                </a:xfrm>
                <a:custGeom>
                  <a:avLst/>
                  <a:gdLst/>
                  <a:ahLst/>
                  <a:cxnLst/>
                  <a:rect l="l" t="t" r="r" b="b"/>
                  <a:pathLst>
                    <a:path w="17568" h="17564" extrusionOk="0">
                      <a:moveTo>
                        <a:pt x="8792" y="1291"/>
                      </a:moveTo>
                      <a:cubicBezTo>
                        <a:pt x="10711" y="1291"/>
                        <a:pt x="12631" y="2008"/>
                        <a:pt x="14094" y="3501"/>
                      </a:cubicBezTo>
                      <a:cubicBezTo>
                        <a:pt x="15526" y="4902"/>
                        <a:pt x="16303" y="6807"/>
                        <a:pt x="16303" y="8803"/>
                      </a:cubicBezTo>
                      <a:cubicBezTo>
                        <a:pt x="16303" y="10814"/>
                        <a:pt x="15526" y="12688"/>
                        <a:pt x="14094" y="14120"/>
                      </a:cubicBezTo>
                      <a:cubicBezTo>
                        <a:pt x="12692" y="15552"/>
                        <a:pt x="10788" y="16329"/>
                        <a:pt x="8792" y="16329"/>
                      </a:cubicBezTo>
                      <a:cubicBezTo>
                        <a:pt x="6780" y="16329"/>
                        <a:pt x="4906" y="15552"/>
                        <a:pt x="3474" y="14120"/>
                      </a:cubicBezTo>
                      <a:cubicBezTo>
                        <a:pt x="2042" y="12718"/>
                        <a:pt x="1265" y="10814"/>
                        <a:pt x="1265" y="8803"/>
                      </a:cubicBezTo>
                      <a:cubicBezTo>
                        <a:pt x="1265" y="6807"/>
                        <a:pt x="2042" y="4918"/>
                        <a:pt x="3474" y="3501"/>
                      </a:cubicBezTo>
                      <a:cubicBezTo>
                        <a:pt x="4937" y="2023"/>
                        <a:pt x="6857" y="1291"/>
                        <a:pt x="8792" y="1291"/>
                      </a:cubicBezTo>
                      <a:close/>
                      <a:moveTo>
                        <a:pt x="8784" y="0"/>
                      </a:moveTo>
                      <a:cubicBezTo>
                        <a:pt x="6537" y="0"/>
                        <a:pt x="4289" y="857"/>
                        <a:pt x="2575" y="2571"/>
                      </a:cubicBezTo>
                      <a:cubicBezTo>
                        <a:pt x="915" y="4232"/>
                        <a:pt x="1" y="6441"/>
                        <a:pt x="1" y="8788"/>
                      </a:cubicBezTo>
                      <a:cubicBezTo>
                        <a:pt x="1" y="11134"/>
                        <a:pt x="915" y="13343"/>
                        <a:pt x="2575" y="15004"/>
                      </a:cubicBezTo>
                      <a:cubicBezTo>
                        <a:pt x="4236" y="16649"/>
                        <a:pt x="6445" y="17563"/>
                        <a:pt x="8792" y="17563"/>
                      </a:cubicBezTo>
                      <a:cubicBezTo>
                        <a:pt x="11123" y="17563"/>
                        <a:pt x="13332" y="16649"/>
                        <a:pt x="14993" y="15004"/>
                      </a:cubicBezTo>
                      <a:cubicBezTo>
                        <a:pt x="16653" y="13343"/>
                        <a:pt x="17568" y="11134"/>
                        <a:pt x="17568" y="8788"/>
                      </a:cubicBezTo>
                      <a:cubicBezTo>
                        <a:pt x="17568" y="6441"/>
                        <a:pt x="16653" y="4232"/>
                        <a:pt x="14993" y="2571"/>
                      </a:cubicBezTo>
                      <a:cubicBezTo>
                        <a:pt x="13279" y="857"/>
                        <a:pt x="11031" y="0"/>
                        <a:pt x="8784" y="0"/>
                      </a:cubicBezTo>
                      <a:close/>
                    </a:path>
                  </a:pathLst>
                </a:custGeom>
                <a:gradFill>
                  <a:gsLst>
                    <a:gs pos="0">
                      <a:srgbClr val="9900FF">
                        <a:alpha val="46666"/>
                      </a:srgbClr>
                    </a:gs>
                    <a:gs pos="100000">
                      <a:srgbClr val="FFFFFF">
                        <a:alpha val="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30"/>
                <p:cNvSpPr/>
                <p:nvPr/>
              </p:nvSpPr>
              <p:spPr>
                <a:xfrm>
                  <a:off x="1189450" y="2242350"/>
                  <a:ext cx="262850" cy="239700"/>
                </a:xfrm>
                <a:custGeom>
                  <a:avLst/>
                  <a:gdLst/>
                  <a:ahLst/>
                  <a:cxnLst/>
                  <a:rect l="l" t="t" r="r" b="b"/>
                  <a:pathLst>
                    <a:path w="10514" h="9588" extrusionOk="0">
                      <a:moveTo>
                        <a:pt x="5257" y="1269"/>
                      </a:moveTo>
                      <a:cubicBezTo>
                        <a:pt x="6171" y="1269"/>
                        <a:pt x="7054" y="1604"/>
                        <a:pt x="7771" y="2290"/>
                      </a:cubicBezTo>
                      <a:cubicBezTo>
                        <a:pt x="9127" y="3692"/>
                        <a:pt x="9127" y="5931"/>
                        <a:pt x="7771" y="7302"/>
                      </a:cubicBezTo>
                      <a:cubicBezTo>
                        <a:pt x="7070" y="7988"/>
                        <a:pt x="6159" y="8331"/>
                        <a:pt x="5253" y="8331"/>
                      </a:cubicBezTo>
                      <a:cubicBezTo>
                        <a:pt x="4346" y="8331"/>
                        <a:pt x="3444" y="7988"/>
                        <a:pt x="2758" y="7302"/>
                      </a:cubicBezTo>
                      <a:cubicBezTo>
                        <a:pt x="1387" y="5916"/>
                        <a:pt x="1387" y="3661"/>
                        <a:pt x="2758" y="2290"/>
                      </a:cubicBezTo>
                      <a:cubicBezTo>
                        <a:pt x="3444" y="1604"/>
                        <a:pt x="4342" y="1269"/>
                        <a:pt x="5257" y="1269"/>
                      </a:cubicBezTo>
                      <a:close/>
                      <a:moveTo>
                        <a:pt x="5255" y="1"/>
                      </a:moveTo>
                      <a:cubicBezTo>
                        <a:pt x="4026" y="1"/>
                        <a:pt x="2796" y="469"/>
                        <a:pt x="1859" y="1406"/>
                      </a:cubicBezTo>
                      <a:cubicBezTo>
                        <a:pt x="0" y="3265"/>
                        <a:pt x="0" y="6312"/>
                        <a:pt x="1859" y="8186"/>
                      </a:cubicBezTo>
                      <a:cubicBezTo>
                        <a:pt x="2788" y="9116"/>
                        <a:pt x="4038" y="9588"/>
                        <a:pt x="5257" y="9588"/>
                      </a:cubicBezTo>
                      <a:cubicBezTo>
                        <a:pt x="6491" y="9588"/>
                        <a:pt x="7710" y="9131"/>
                        <a:pt x="8639" y="8186"/>
                      </a:cubicBezTo>
                      <a:cubicBezTo>
                        <a:pt x="10513" y="6312"/>
                        <a:pt x="10513" y="3265"/>
                        <a:pt x="8639" y="1406"/>
                      </a:cubicBezTo>
                      <a:cubicBezTo>
                        <a:pt x="7710" y="469"/>
                        <a:pt x="6483" y="1"/>
                        <a:pt x="5255" y="1"/>
                      </a:cubicBezTo>
                      <a:close/>
                    </a:path>
                  </a:pathLst>
                </a:custGeom>
                <a:gradFill>
                  <a:gsLst>
                    <a:gs pos="0">
                      <a:srgbClr val="9900FF">
                        <a:alpha val="46666"/>
                      </a:srgbClr>
                    </a:gs>
                    <a:gs pos="100000">
                      <a:srgbClr val="FFFFFF">
                        <a:alpha val="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353" name="Google Shape;1353;p30"/>
            <p:cNvSpPr/>
            <p:nvPr/>
          </p:nvSpPr>
          <p:spPr>
            <a:xfrm rot="-5400000">
              <a:off x="289120" y="3696219"/>
              <a:ext cx="503090" cy="2327806"/>
            </a:xfrm>
            <a:custGeom>
              <a:avLst/>
              <a:gdLst/>
              <a:ahLst/>
              <a:cxnLst/>
              <a:rect l="l" t="t" r="r" b="b"/>
              <a:pathLst>
                <a:path w="12266" h="56755" extrusionOk="0">
                  <a:moveTo>
                    <a:pt x="6811" y="1"/>
                  </a:moveTo>
                  <a:lnTo>
                    <a:pt x="2133" y="4663"/>
                  </a:lnTo>
                  <a:lnTo>
                    <a:pt x="2133" y="16836"/>
                  </a:lnTo>
                  <a:lnTo>
                    <a:pt x="2438" y="16836"/>
                  </a:lnTo>
                  <a:lnTo>
                    <a:pt x="2438" y="4800"/>
                  </a:lnTo>
                  <a:lnTo>
                    <a:pt x="6475" y="747"/>
                  </a:lnTo>
                  <a:lnTo>
                    <a:pt x="6475" y="11793"/>
                  </a:lnTo>
                  <a:lnTo>
                    <a:pt x="11534" y="11793"/>
                  </a:lnTo>
                  <a:lnTo>
                    <a:pt x="8197" y="15130"/>
                  </a:lnTo>
                  <a:lnTo>
                    <a:pt x="11640" y="18573"/>
                  </a:lnTo>
                  <a:lnTo>
                    <a:pt x="5668" y="24546"/>
                  </a:lnTo>
                  <a:lnTo>
                    <a:pt x="5668" y="41686"/>
                  </a:lnTo>
                  <a:lnTo>
                    <a:pt x="0" y="47369"/>
                  </a:lnTo>
                  <a:lnTo>
                    <a:pt x="0" y="56754"/>
                  </a:lnTo>
                  <a:lnTo>
                    <a:pt x="305" y="56754"/>
                  </a:lnTo>
                  <a:lnTo>
                    <a:pt x="305" y="47476"/>
                  </a:lnTo>
                  <a:lnTo>
                    <a:pt x="5973" y="41823"/>
                  </a:lnTo>
                  <a:lnTo>
                    <a:pt x="5973" y="24683"/>
                  </a:lnTo>
                  <a:lnTo>
                    <a:pt x="12082" y="18573"/>
                  </a:lnTo>
                  <a:lnTo>
                    <a:pt x="8639" y="15130"/>
                  </a:lnTo>
                  <a:lnTo>
                    <a:pt x="12265" y="11488"/>
                  </a:lnTo>
                  <a:lnTo>
                    <a:pt x="6811" y="11488"/>
                  </a:lnTo>
                  <a:lnTo>
                    <a:pt x="6811" y="1"/>
                  </a:lnTo>
                  <a:close/>
                </a:path>
              </a:pathLst>
            </a:custGeom>
            <a:gradFill>
              <a:gsLst>
                <a:gs pos="0">
                  <a:schemeClr val="dk2"/>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4" name="Google Shape;1354;p30"/>
          <p:cNvGrpSpPr/>
          <p:nvPr/>
        </p:nvGrpSpPr>
        <p:grpSpPr>
          <a:xfrm>
            <a:off x="6323925" y="-1678249"/>
            <a:ext cx="4189199" cy="3065874"/>
            <a:chOff x="6171525" y="-1678249"/>
            <a:chExt cx="4189199" cy="3065874"/>
          </a:xfrm>
        </p:grpSpPr>
        <p:sp>
          <p:nvSpPr>
            <p:cNvPr id="1355" name="Google Shape;1355;p30"/>
            <p:cNvSpPr/>
            <p:nvPr/>
          </p:nvSpPr>
          <p:spPr>
            <a:xfrm rot="-5400000">
              <a:off x="6808863" y="-808395"/>
              <a:ext cx="1558682" cy="2833357"/>
            </a:xfrm>
            <a:custGeom>
              <a:avLst/>
              <a:gdLst/>
              <a:ahLst/>
              <a:cxnLst/>
              <a:rect l="l" t="t" r="r" b="b"/>
              <a:pathLst>
                <a:path w="34647" h="69081" extrusionOk="0">
                  <a:moveTo>
                    <a:pt x="34434" y="1"/>
                  </a:moveTo>
                  <a:lnTo>
                    <a:pt x="25429" y="8990"/>
                  </a:lnTo>
                  <a:lnTo>
                    <a:pt x="25383" y="9051"/>
                  </a:lnTo>
                  <a:lnTo>
                    <a:pt x="25383" y="32651"/>
                  </a:lnTo>
                  <a:lnTo>
                    <a:pt x="15130" y="42920"/>
                  </a:lnTo>
                  <a:lnTo>
                    <a:pt x="15084" y="42951"/>
                  </a:lnTo>
                  <a:lnTo>
                    <a:pt x="15084" y="60472"/>
                  </a:lnTo>
                  <a:lnTo>
                    <a:pt x="9614" y="65957"/>
                  </a:lnTo>
                  <a:lnTo>
                    <a:pt x="0" y="65957"/>
                  </a:lnTo>
                  <a:lnTo>
                    <a:pt x="0" y="69080"/>
                  </a:lnTo>
                  <a:lnTo>
                    <a:pt x="320" y="69080"/>
                  </a:lnTo>
                  <a:lnTo>
                    <a:pt x="320" y="66262"/>
                  </a:lnTo>
                  <a:lnTo>
                    <a:pt x="9751" y="66262"/>
                  </a:lnTo>
                  <a:lnTo>
                    <a:pt x="15389" y="60609"/>
                  </a:lnTo>
                  <a:lnTo>
                    <a:pt x="15389" y="43088"/>
                  </a:lnTo>
                  <a:lnTo>
                    <a:pt x="25658" y="32819"/>
                  </a:lnTo>
                  <a:lnTo>
                    <a:pt x="25688" y="32788"/>
                  </a:lnTo>
                  <a:lnTo>
                    <a:pt x="25688" y="9188"/>
                  </a:lnTo>
                  <a:lnTo>
                    <a:pt x="34647" y="214"/>
                  </a:lnTo>
                  <a:lnTo>
                    <a:pt x="34434" y="1"/>
                  </a:lnTo>
                  <a:close/>
                </a:path>
              </a:pathLst>
            </a:custGeom>
            <a:gradFill>
              <a:gsLst>
                <a:gs pos="0">
                  <a:schemeClr val="dk2"/>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356" name="Google Shape;1356;p30"/>
            <p:cNvPicPr preferRelativeResize="0"/>
            <p:nvPr/>
          </p:nvPicPr>
          <p:blipFill rotWithShape="1">
            <a:blip r:embed="rId2">
              <a:alphaModFix/>
            </a:blip>
            <a:srcRect l="16960" t="24719" r="7121" b="26177"/>
            <a:stretch/>
          </p:blipFill>
          <p:spPr>
            <a:xfrm>
              <a:off x="6587425" y="-1678249"/>
              <a:ext cx="3773299" cy="2879876"/>
            </a:xfrm>
            <a:prstGeom prst="rect">
              <a:avLst/>
            </a:prstGeom>
            <a:noFill/>
            <a:ln>
              <a:noFill/>
            </a:ln>
          </p:spPr>
        </p:pic>
        <p:sp>
          <p:nvSpPr>
            <p:cNvPr id="1357" name="Google Shape;1357;p30"/>
            <p:cNvSpPr/>
            <p:nvPr/>
          </p:nvSpPr>
          <p:spPr>
            <a:xfrm>
              <a:off x="8292929" y="-80469"/>
              <a:ext cx="904284" cy="865933"/>
            </a:xfrm>
            <a:custGeom>
              <a:avLst/>
              <a:gdLst/>
              <a:ahLst/>
              <a:cxnLst/>
              <a:rect l="l" t="t" r="r" b="b"/>
              <a:pathLst>
                <a:path w="36902" h="35337" extrusionOk="0">
                  <a:moveTo>
                    <a:pt x="18449" y="1"/>
                  </a:moveTo>
                  <a:cubicBezTo>
                    <a:pt x="16409" y="1"/>
                    <a:pt x="14368" y="778"/>
                    <a:pt x="12814" y="2332"/>
                  </a:cubicBezTo>
                  <a:lnTo>
                    <a:pt x="3108" y="12037"/>
                  </a:lnTo>
                  <a:cubicBezTo>
                    <a:pt x="0" y="15145"/>
                    <a:pt x="0" y="20189"/>
                    <a:pt x="3108" y="23297"/>
                  </a:cubicBezTo>
                  <a:lnTo>
                    <a:pt x="12814" y="33017"/>
                  </a:lnTo>
                  <a:cubicBezTo>
                    <a:pt x="14368" y="34564"/>
                    <a:pt x="16405" y="35337"/>
                    <a:pt x="18443" y="35337"/>
                  </a:cubicBezTo>
                  <a:cubicBezTo>
                    <a:pt x="20481" y="35337"/>
                    <a:pt x="22519" y="34564"/>
                    <a:pt x="24073" y="33017"/>
                  </a:cubicBezTo>
                  <a:lnTo>
                    <a:pt x="33794" y="23297"/>
                  </a:lnTo>
                  <a:cubicBezTo>
                    <a:pt x="36902" y="20189"/>
                    <a:pt x="36902" y="15145"/>
                    <a:pt x="33794" y="12037"/>
                  </a:cubicBezTo>
                  <a:lnTo>
                    <a:pt x="24073" y="2332"/>
                  </a:lnTo>
                  <a:cubicBezTo>
                    <a:pt x="22527" y="778"/>
                    <a:pt x="20489" y="1"/>
                    <a:pt x="18449" y="1"/>
                  </a:cubicBezTo>
                  <a:close/>
                </a:path>
              </a:pathLst>
            </a:custGeom>
            <a:gradFill>
              <a:gsLst>
                <a:gs pos="0">
                  <a:schemeClr val="lt1"/>
                </a:gs>
                <a:gs pos="18000">
                  <a:schemeClr val="lt1"/>
                </a:gs>
                <a:gs pos="56000">
                  <a:srgbClr val="FFFFFF">
                    <a:alpha val="0"/>
                  </a:srgbClr>
                </a:gs>
                <a:gs pos="74000">
                  <a:schemeClr val="lt1"/>
                </a:gs>
                <a:gs pos="100000">
                  <a:srgbClr val="0C0A9E">
                    <a:alpha val="20000"/>
                  </a:srgbClr>
                </a:gs>
              </a:gsLst>
              <a:path path="circle">
                <a:fillToRect r="100000" b="100000"/>
              </a:path>
              <a:tileRect l="-100000" t="-10000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58" name="Google Shape;1358;p30"/>
            <p:cNvGrpSpPr/>
            <p:nvPr/>
          </p:nvGrpSpPr>
          <p:grpSpPr>
            <a:xfrm rot="-2700000">
              <a:off x="8302147" y="61289"/>
              <a:ext cx="582044" cy="582419"/>
              <a:chOff x="959750" y="3039275"/>
              <a:chExt cx="582050" cy="582425"/>
            </a:xfrm>
          </p:grpSpPr>
          <p:sp>
            <p:nvSpPr>
              <p:cNvPr id="1359" name="Google Shape;1359;p30"/>
              <p:cNvSpPr/>
              <p:nvPr/>
            </p:nvSpPr>
            <p:spPr>
              <a:xfrm>
                <a:off x="959750" y="3498275"/>
                <a:ext cx="123450" cy="123425"/>
              </a:xfrm>
              <a:custGeom>
                <a:avLst/>
                <a:gdLst/>
                <a:ahLst/>
                <a:cxnLst/>
                <a:rect l="l" t="t" r="r" b="b"/>
                <a:pathLst>
                  <a:path w="4938" h="4937" extrusionOk="0">
                    <a:moveTo>
                      <a:pt x="1403" y="0"/>
                    </a:moveTo>
                    <a:lnTo>
                      <a:pt x="1" y="1402"/>
                    </a:lnTo>
                    <a:lnTo>
                      <a:pt x="3536" y="4937"/>
                    </a:lnTo>
                    <a:lnTo>
                      <a:pt x="4937" y="3535"/>
                    </a:lnTo>
                    <a:lnTo>
                      <a:pt x="1403" y="0"/>
                    </a:lnTo>
                    <a:close/>
                  </a:path>
                </a:pathLst>
              </a:custGeom>
              <a:gradFill>
                <a:gsLst>
                  <a:gs pos="0">
                    <a:srgbClr val="9900FF">
                      <a:alpha val="46666"/>
                      <a:alpha val="37270"/>
                    </a:srgbClr>
                  </a:gs>
                  <a:gs pos="100000">
                    <a:srgbClr val="FFFFFF">
                      <a:alpha val="0"/>
                      <a:alpha val="3727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30"/>
              <p:cNvSpPr/>
              <p:nvPr/>
            </p:nvSpPr>
            <p:spPr>
              <a:xfrm>
                <a:off x="1035950" y="3421700"/>
                <a:ext cx="123425" cy="123825"/>
              </a:xfrm>
              <a:custGeom>
                <a:avLst/>
                <a:gdLst/>
                <a:ahLst/>
                <a:cxnLst/>
                <a:rect l="l" t="t" r="r" b="b"/>
                <a:pathLst>
                  <a:path w="4937" h="4953" extrusionOk="0">
                    <a:moveTo>
                      <a:pt x="1402" y="1"/>
                    </a:moveTo>
                    <a:lnTo>
                      <a:pt x="0" y="1403"/>
                    </a:lnTo>
                    <a:lnTo>
                      <a:pt x="3535" y="4952"/>
                    </a:lnTo>
                    <a:lnTo>
                      <a:pt x="4937" y="3551"/>
                    </a:lnTo>
                    <a:lnTo>
                      <a:pt x="1402" y="1"/>
                    </a:lnTo>
                    <a:close/>
                  </a:path>
                </a:pathLst>
              </a:custGeom>
              <a:gradFill>
                <a:gsLst>
                  <a:gs pos="0">
                    <a:srgbClr val="9900FF">
                      <a:alpha val="46666"/>
                      <a:alpha val="37270"/>
                    </a:srgbClr>
                  </a:gs>
                  <a:gs pos="100000">
                    <a:srgbClr val="FFFFFF">
                      <a:alpha val="0"/>
                      <a:alpha val="3727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30"/>
              <p:cNvSpPr/>
              <p:nvPr/>
            </p:nvSpPr>
            <p:spPr>
              <a:xfrm>
                <a:off x="1112500" y="3345525"/>
                <a:ext cx="123825" cy="123450"/>
              </a:xfrm>
              <a:custGeom>
                <a:avLst/>
                <a:gdLst/>
                <a:ahLst/>
                <a:cxnLst/>
                <a:rect l="l" t="t" r="r" b="b"/>
                <a:pathLst>
                  <a:path w="4953" h="4938" extrusionOk="0">
                    <a:moveTo>
                      <a:pt x="1402" y="1"/>
                    </a:moveTo>
                    <a:lnTo>
                      <a:pt x="1" y="1402"/>
                    </a:lnTo>
                    <a:lnTo>
                      <a:pt x="3551" y="4937"/>
                    </a:lnTo>
                    <a:lnTo>
                      <a:pt x="4952" y="3535"/>
                    </a:lnTo>
                    <a:lnTo>
                      <a:pt x="1402" y="1"/>
                    </a:lnTo>
                    <a:close/>
                  </a:path>
                </a:pathLst>
              </a:custGeom>
              <a:gradFill>
                <a:gsLst>
                  <a:gs pos="0">
                    <a:srgbClr val="9900FF">
                      <a:alpha val="46666"/>
                      <a:alpha val="37270"/>
                    </a:srgbClr>
                  </a:gs>
                  <a:gs pos="100000">
                    <a:srgbClr val="FFFFFF">
                      <a:alpha val="0"/>
                      <a:alpha val="3727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30"/>
              <p:cNvSpPr/>
              <p:nvPr/>
            </p:nvSpPr>
            <p:spPr>
              <a:xfrm>
                <a:off x="1188675" y="3268975"/>
                <a:ext cx="123825" cy="123425"/>
              </a:xfrm>
              <a:custGeom>
                <a:avLst/>
                <a:gdLst/>
                <a:ahLst/>
                <a:cxnLst/>
                <a:rect l="l" t="t" r="r" b="b"/>
                <a:pathLst>
                  <a:path w="4953" h="4937" extrusionOk="0">
                    <a:moveTo>
                      <a:pt x="1402" y="0"/>
                    </a:moveTo>
                    <a:lnTo>
                      <a:pt x="1" y="1402"/>
                    </a:lnTo>
                    <a:lnTo>
                      <a:pt x="3551" y="4937"/>
                    </a:lnTo>
                    <a:lnTo>
                      <a:pt x="4952" y="3550"/>
                    </a:lnTo>
                    <a:lnTo>
                      <a:pt x="1402" y="0"/>
                    </a:lnTo>
                    <a:close/>
                  </a:path>
                </a:pathLst>
              </a:custGeom>
              <a:gradFill>
                <a:gsLst>
                  <a:gs pos="0">
                    <a:srgbClr val="9900FF">
                      <a:alpha val="46666"/>
                      <a:alpha val="37270"/>
                    </a:srgbClr>
                  </a:gs>
                  <a:gs pos="100000">
                    <a:srgbClr val="FFFFFF">
                      <a:alpha val="0"/>
                      <a:alpha val="3727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30"/>
              <p:cNvSpPr/>
              <p:nvPr/>
            </p:nvSpPr>
            <p:spPr>
              <a:xfrm>
                <a:off x="1265625" y="3192800"/>
                <a:ext cx="123425" cy="123425"/>
              </a:xfrm>
              <a:custGeom>
                <a:avLst/>
                <a:gdLst/>
                <a:ahLst/>
                <a:cxnLst/>
                <a:rect l="l" t="t" r="r" b="b"/>
                <a:pathLst>
                  <a:path w="4937" h="4937" extrusionOk="0">
                    <a:moveTo>
                      <a:pt x="1402" y="0"/>
                    </a:moveTo>
                    <a:lnTo>
                      <a:pt x="0" y="1386"/>
                    </a:lnTo>
                    <a:lnTo>
                      <a:pt x="3535" y="4936"/>
                    </a:lnTo>
                    <a:lnTo>
                      <a:pt x="4937" y="3535"/>
                    </a:lnTo>
                    <a:lnTo>
                      <a:pt x="1402" y="0"/>
                    </a:lnTo>
                    <a:close/>
                  </a:path>
                </a:pathLst>
              </a:custGeom>
              <a:gradFill>
                <a:gsLst>
                  <a:gs pos="0">
                    <a:srgbClr val="9900FF">
                      <a:alpha val="46666"/>
                      <a:alpha val="37270"/>
                    </a:srgbClr>
                  </a:gs>
                  <a:gs pos="100000">
                    <a:srgbClr val="FFFFFF">
                      <a:alpha val="0"/>
                      <a:alpha val="3727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30"/>
              <p:cNvSpPr/>
              <p:nvPr/>
            </p:nvSpPr>
            <p:spPr>
              <a:xfrm>
                <a:off x="1341800" y="3116225"/>
                <a:ext cx="123450" cy="123450"/>
              </a:xfrm>
              <a:custGeom>
                <a:avLst/>
                <a:gdLst/>
                <a:ahLst/>
                <a:cxnLst/>
                <a:rect l="l" t="t" r="r" b="b"/>
                <a:pathLst>
                  <a:path w="4938" h="4938" extrusionOk="0">
                    <a:moveTo>
                      <a:pt x="1402" y="1"/>
                    </a:moveTo>
                    <a:lnTo>
                      <a:pt x="1" y="1402"/>
                    </a:lnTo>
                    <a:lnTo>
                      <a:pt x="3535" y="4937"/>
                    </a:lnTo>
                    <a:lnTo>
                      <a:pt x="4937" y="3535"/>
                    </a:lnTo>
                    <a:lnTo>
                      <a:pt x="1402" y="1"/>
                    </a:lnTo>
                    <a:close/>
                  </a:path>
                </a:pathLst>
              </a:custGeom>
              <a:gradFill>
                <a:gsLst>
                  <a:gs pos="0">
                    <a:srgbClr val="9900FF">
                      <a:alpha val="46666"/>
                      <a:alpha val="37270"/>
                    </a:srgbClr>
                  </a:gs>
                  <a:gs pos="100000">
                    <a:srgbClr val="FFFFFF">
                      <a:alpha val="0"/>
                      <a:alpha val="3727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30"/>
              <p:cNvSpPr/>
              <p:nvPr/>
            </p:nvSpPr>
            <p:spPr>
              <a:xfrm>
                <a:off x="1418375" y="3039275"/>
                <a:ext cx="123425" cy="123825"/>
              </a:xfrm>
              <a:custGeom>
                <a:avLst/>
                <a:gdLst/>
                <a:ahLst/>
                <a:cxnLst/>
                <a:rect l="l" t="t" r="r" b="b"/>
                <a:pathLst>
                  <a:path w="4937" h="4953" extrusionOk="0">
                    <a:moveTo>
                      <a:pt x="1387" y="1"/>
                    </a:moveTo>
                    <a:lnTo>
                      <a:pt x="0" y="1403"/>
                    </a:lnTo>
                    <a:lnTo>
                      <a:pt x="3535" y="4953"/>
                    </a:lnTo>
                    <a:lnTo>
                      <a:pt x="4936" y="3551"/>
                    </a:lnTo>
                    <a:lnTo>
                      <a:pt x="1387" y="1"/>
                    </a:lnTo>
                    <a:close/>
                  </a:path>
                </a:pathLst>
              </a:custGeom>
              <a:gradFill>
                <a:gsLst>
                  <a:gs pos="0">
                    <a:srgbClr val="9900FF">
                      <a:alpha val="46666"/>
                      <a:alpha val="37270"/>
                    </a:srgbClr>
                  </a:gs>
                  <a:gs pos="100000">
                    <a:srgbClr val="FFFFFF">
                      <a:alpha val="0"/>
                      <a:alpha val="3727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6" name="Google Shape;1366;p30"/>
            <p:cNvGrpSpPr/>
            <p:nvPr/>
          </p:nvGrpSpPr>
          <p:grpSpPr>
            <a:xfrm rot="-2700000">
              <a:off x="8551447" y="61289"/>
              <a:ext cx="582044" cy="582419"/>
              <a:chOff x="959750" y="3039275"/>
              <a:chExt cx="582050" cy="582425"/>
            </a:xfrm>
          </p:grpSpPr>
          <p:sp>
            <p:nvSpPr>
              <p:cNvPr id="1367" name="Google Shape;1367;p30"/>
              <p:cNvSpPr/>
              <p:nvPr/>
            </p:nvSpPr>
            <p:spPr>
              <a:xfrm>
                <a:off x="959750" y="3498275"/>
                <a:ext cx="123450" cy="123425"/>
              </a:xfrm>
              <a:custGeom>
                <a:avLst/>
                <a:gdLst/>
                <a:ahLst/>
                <a:cxnLst/>
                <a:rect l="l" t="t" r="r" b="b"/>
                <a:pathLst>
                  <a:path w="4938" h="4937" extrusionOk="0">
                    <a:moveTo>
                      <a:pt x="1403" y="0"/>
                    </a:moveTo>
                    <a:lnTo>
                      <a:pt x="1" y="1402"/>
                    </a:lnTo>
                    <a:lnTo>
                      <a:pt x="3536" y="4937"/>
                    </a:lnTo>
                    <a:lnTo>
                      <a:pt x="4937" y="3535"/>
                    </a:lnTo>
                    <a:lnTo>
                      <a:pt x="1403" y="0"/>
                    </a:lnTo>
                    <a:close/>
                  </a:path>
                </a:pathLst>
              </a:custGeom>
              <a:gradFill>
                <a:gsLst>
                  <a:gs pos="0">
                    <a:srgbClr val="9900FF">
                      <a:alpha val="46666"/>
                      <a:alpha val="37270"/>
                    </a:srgbClr>
                  </a:gs>
                  <a:gs pos="100000">
                    <a:srgbClr val="FFFFFF">
                      <a:alpha val="0"/>
                      <a:alpha val="3727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30"/>
              <p:cNvSpPr/>
              <p:nvPr/>
            </p:nvSpPr>
            <p:spPr>
              <a:xfrm>
                <a:off x="1035950" y="3421700"/>
                <a:ext cx="123425" cy="123825"/>
              </a:xfrm>
              <a:custGeom>
                <a:avLst/>
                <a:gdLst/>
                <a:ahLst/>
                <a:cxnLst/>
                <a:rect l="l" t="t" r="r" b="b"/>
                <a:pathLst>
                  <a:path w="4937" h="4953" extrusionOk="0">
                    <a:moveTo>
                      <a:pt x="1402" y="1"/>
                    </a:moveTo>
                    <a:lnTo>
                      <a:pt x="0" y="1403"/>
                    </a:lnTo>
                    <a:lnTo>
                      <a:pt x="3535" y="4952"/>
                    </a:lnTo>
                    <a:lnTo>
                      <a:pt x="4937" y="3551"/>
                    </a:lnTo>
                    <a:lnTo>
                      <a:pt x="1402" y="1"/>
                    </a:lnTo>
                    <a:close/>
                  </a:path>
                </a:pathLst>
              </a:custGeom>
              <a:gradFill>
                <a:gsLst>
                  <a:gs pos="0">
                    <a:srgbClr val="9900FF">
                      <a:alpha val="46666"/>
                      <a:alpha val="37270"/>
                    </a:srgbClr>
                  </a:gs>
                  <a:gs pos="100000">
                    <a:srgbClr val="FFFFFF">
                      <a:alpha val="0"/>
                      <a:alpha val="3727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30"/>
              <p:cNvSpPr/>
              <p:nvPr/>
            </p:nvSpPr>
            <p:spPr>
              <a:xfrm>
                <a:off x="1112500" y="3345525"/>
                <a:ext cx="123825" cy="123450"/>
              </a:xfrm>
              <a:custGeom>
                <a:avLst/>
                <a:gdLst/>
                <a:ahLst/>
                <a:cxnLst/>
                <a:rect l="l" t="t" r="r" b="b"/>
                <a:pathLst>
                  <a:path w="4953" h="4938" extrusionOk="0">
                    <a:moveTo>
                      <a:pt x="1402" y="1"/>
                    </a:moveTo>
                    <a:lnTo>
                      <a:pt x="1" y="1402"/>
                    </a:lnTo>
                    <a:lnTo>
                      <a:pt x="3551" y="4937"/>
                    </a:lnTo>
                    <a:lnTo>
                      <a:pt x="4952" y="3535"/>
                    </a:lnTo>
                    <a:lnTo>
                      <a:pt x="1402" y="1"/>
                    </a:lnTo>
                    <a:close/>
                  </a:path>
                </a:pathLst>
              </a:custGeom>
              <a:gradFill>
                <a:gsLst>
                  <a:gs pos="0">
                    <a:srgbClr val="9900FF">
                      <a:alpha val="46666"/>
                      <a:alpha val="37270"/>
                    </a:srgbClr>
                  </a:gs>
                  <a:gs pos="100000">
                    <a:srgbClr val="FFFFFF">
                      <a:alpha val="0"/>
                      <a:alpha val="3727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30"/>
              <p:cNvSpPr/>
              <p:nvPr/>
            </p:nvSpPr>
            <p:spPr>
              <a:xfrm>
                <a:off x="1188675" y="3268975"/>
                <a:ext cx="123825" cy="123425"/>
              </a:xfrm>
              <a:custGeom>
                <a:avLst/>
                <a:gdLst/>
                <a:ahLst/>
                <a:cxnLst/>
                <a:rect l="l" t="t" r="r" b="b"/>
                <a:pathLst>
                  <a:path w="4953" h="4937" extrusionOk="0">
                    <a:moveTo>
                      <a:pt x="1402" y="0"/>
                    </a:moveTo>
                    <a:lnTo>
                      <a:pt x="1" y="1402"/>
                    </a:lnTo>
                    <a:lnTo>
                      <a:pt x="3551" y="4937"/>
                    </a:lnTo>
                    <a:lnTo>
                      <a:pt x="4952" y="3550"/>
                    </a:lnTo>
                    <a:lnTo>
                      <a:pt x="1402" y="0"/>
                    </a:lnTo>
                    <a:close/>
                  </a:path>
                </a:pathLst>
              </a:custGeom>
              <a:gradFill>
                <a:gsLst>
                  <a:gs pos="0">
                    <a:srgbClr val="9900FF">
                      <a:alpha val="46666"/>
                      <a:alpha val="37270"/>
                    </a:srgbClr>
                  </a:gs>
                  <a:gs pos="100000">
                    <a:srgbClr val="FFFFFF">
                      <a:alpha val="0"/>
                      <a:alpha val="3727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30"/>
              <p:cNvSpPr/>
              <p:nvPr/>
            </p:nvSpPr>
            <p:spPr>
              <a:xfrm>
                <a:off x="1265625" y="3192800"/>
                <a:ext cx="123425" cy="123425"/>
              </a:xfrm>
              <a:custGeom>
                <a:avLst/>
                <a:gdLst/>
                <a:ahLst/>
                <a:cxnLst/>
                <a:rect l="l" t="t" r="r" b="b"/>
                <a:pathLst>
                  <a:path w="4937" h="4937" extrusionOk="0">
                    <a:moveTo>
                      <a:pt x="1402" y="0"/>
                    </a:moveTo>
                    <a:lnTo>
                      <a:pt x="0" y="1386"/>
                    </a:lnTo>
                    <a:lnTo>
                      <a:pt x="3535" y="4936"/>
                    </a:lnTo>
                    <a:lnTo>
                      <a:pt x="4937" y="3535"/>
                    </a:lnTo>
                    <a:lnTo>
                      <a:pt x="1402" y="0"/>
                    </a:lnTo>
                    <a:close/>
                  </a:path>
                </a:pathLst>
              </a:custGeom>
              <a:gradFill>
                <a:gsLst>
                  <a:gs pos="0">
                    <a:srgbClr val="9900FF">
                      <a:alpha val="46666"/>
                      <a:alpha val="37270"/>
                    </a:srgbClr>
                  </a:gs>
                  <a:gs pos="100000">
                    <a:srgbClr val="FFFFFF">
                      <a:alpha val="0"/>
                      <a:alpha val="3727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30"/>
              <p:cNvSpPr/>
              <p:nvPr/>
            </p:nvSpPr>
            <p:spPr>
              <a:xfrm>
                <a:off x="1341800" y="3116225"/>
                <a:ext cx="123450" cy="123450"/>
              </a:xfrm>
              <a:custGeom>
                <a:avLst/>
                <a:gdLst/>
                <a:ahLst/>
                <a:cxnLst/>
                <a:rect l="l" t="t" r="r" b="b"/>
                <a:pathLst>
                  <a:path w="4938" h="4938" extrusionOk="0">
                    <a:moveTo>
                      <a:pt x="1402" y="1"/>
                    </a:moveTo>
                    <a:lnTo>
                      <a:pt x="1" y="1402"/>
                    </a:lnTo>
                    <a:lnTo>
                      <a:pt x="3535" y="4937"/>
                    </a:lnTo>
                    <a:lnTo>
                      <a:pt x="4937" y="3535"/>
                    </a:lnTo>
                    <a:lnTo>
                      <a:pt x="1402" y="1"/>
                    </a:lnTo>
                    <a:close/>
                  </a:path>
                </a:pathLst>
              </a:custGeom>
              <a:gradFill>
                <a:gsLst>
                  <a:gs pos="0">
                    <a:srgbClr val="9900FF">
                      <a:alpha val="46666"/>
                      <a:alpha val="37270"/>
                    </a:srgbClr>
                  </a:gs>
                  <a:gs pos="100000">
                    <a:srgbClr val="FFFFFF">
                      <a:alpha val="0"/>
                      <a:alpha val="3727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30"/>
              <p:cNvSpPr/>
              <p:nvPr/>
            </p:nvSpPr>
            <p:spPr>
              <a:xfrm>
                <a:off x="1418375" y="3039275"/>
                <a:ext cx="123425" cy="123825"/>
              </a:xfrm>
              <a:custGeom>
                <a:avLst/>
                <a:gdLst/>
                <a:ahLst/>
                <a:cxnLst/>
                <a:rect l="l" t="t" r="r" b="b"/>
                <a:pathLst>
                  <a:path w="4937" h="4953" extrusionOk="0">
                    <a:moveTo>
                      <a:pt x="1387" y="1"/>
                    </a:moveTo>
                    <a:lnTo>
                      <a:pt x="0" y="1403"/>
                    </a:lnTo>
                    <a:lnTo>
                      <a:pt x="3535" y="4953"/>
                    </a:lnTo>
                    <a:lnTo>
                      <a:pt x="4936" y="3551"/>
                    </a:lnTo>
                    <a:lnTo>
                      <a:pt x="1387" y="1"/>
                    </a:lnTo>
                    <a:close/>
                  </a:path>
                </a:pathLst>
              </a:custGeom>
              <a:gradFill>
                <a:gsLst>
                  <a:gs pos="0">
                    <a:srgbClr val="9900FF">
                      <a:alpha val="46666"/>
                      <a:alpha val="37270"/>
                    </a:srgbClr>
                  </a:gs>
                  <a:gs pos="100000">
                    <a:srgbClr val="FFFFFF">
                      <a:alpha val="0"/>
                      <a:alpha val="3727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374" name="Google Shape;1374;p30"/>
          <p:cNvGrpSpPr/>
          <p:nvPr/>
        </p:nvGrpSpPr>
        <p:grpSpPr>
          <a:xfrm rot="2700000">
            <a:off x="8945322" y="2352177"/>
            <a:ext cx="439196" cy="439096"/>
            <a:chOff x="1101075" y="2142375"/>
            <a:chExt cx="439200" cy="439100"/>
          </a:xfrm>
        </p:grpSpPr>
        <p:sp>
          <p:nvSpPr>
            <p:cNvPr id="1375" name="Google Shape;1375;p30"/>
            <p:cNvSpPr/>
            <p:nvPr/>
          </p:nvSpPr>
          <p:spPr>
            <a:xfrm>
              <a:off x="1101075" y="2142375"/>
              <a:ext cx="439200" cy="439100"/>
            </a:xfrm>
            <a:custGeom>
              <a:avLst/>
              <a:gdLst/>
              <a:ahLst/>
              <a:cxnLst/>
              <a:rect l="l" t="t" r="r" b="b"/>
              <a:pathLst>
                <a:path w="17568" h="17564" extrusionOk="0">
                  <a:moveTo>
                    <a:pt x="8792" y="1291"/>
                  </a:moveTo>
                  <a:cubicBezTo>
                    <a:pt x="10711" y="1291"/>
                    <a:pt x="12631" y="2008"/>
                    <a:pt x="14094" y="3501"/>
                  </a:cubicBezTo>
                  <a:cubicBezTo>
                    <a:pt x="15526" y="4902"/>
                    <a:pt x="16303" y="6807"/>
                    <a:pt x="16303" y="8803"/>
                  </a:cubicBezTo>
                  <a:cubicBezTo>
                    <a:pt x="16303" y="10814"/>
                    <a:pt x="15526" y="12688"/>
                    <a:pt x="14094" y="14120"/>
                  </a:cubicBezTo>
                  <a:cubicBezTo>
                    <a:pt x="12692" y="15552"/>
                    <a:pt x="10788" y="16329"/>
                    <a:pt x="8792" y="16329"/>
                  </a:cubicBezTo>
                  <a:cubicBezTo>
                    <a:pt x="6780" y="16329"/>
                    <a:pt x="4906" y="15552"/>
                    <a:pt x="3474" y="14120"/>
                  </a:cubicBezTo>
                  <a:cubicBezTo>
                    <a:pt x="2042" y="12718"/>
                    <a:pt x="1265" y="10814"/>
                    <a:pt x="1265" y="8803"/>
                  </a:cubicBezTo>
                  <a:cubicBezTo>
                    <a:pt x="1265" y="6807"/>
                    <a:pt x="2042" y="4918"/>
                    <a:pt x="3474" y="3501"/>
                  </a:cubicBezTo>
                  <a:cubicBezTo>
                    <a:pt x="4937" y="2023"/>
                    <a:pt x="6857" y="1291"/>
                    <a:pt x="8792" y="1291"/>
                  </a:cubicBezTo>
                  <a:close/>
                  <a:moveTo>
                    <a:pt x="8784" y="0"/>
                  </a:moveTo>
                  <a:cubicBezTo>
                    <a:pt x="6537" y="0"/>
                    <a:pt x="4289" y="857"/>
                    <a:pt x="2575" y="2571"/>
                  </a:cubicBezTo>
                  <a:cubicBezTo>
                    <a:pt x="915" y="4232"/>
                    <a:pt x="1" y="6441"/>
                    <a:pt x="1" y="8788"/>
                  </a:cubicBezTo>
                  <a:cubicBezTo>
                    <a:pt x="1" y="11134"/>
                    <a:pt x="915" y="13343"/>
                    <a:pt x="2575" y="15004"/>
                  </a:cubicBezTo>
                  <a:cubicBezTo>
                    <a:pt x="4236" y="16649"/>
                    <a:pt x="6445" y="17563"/>
                    <a:pt x="8792" y="17563"/>
                  </a:cubicBezTo>
                  <a:cubicBezTo>
                    <a:pt x="11123" y="17563"/>
                    <a:pt x="13332" y="16649"/>
                    <a:pt x="14993" y="15004"/>
                  </a:cubicBezTo>
                  <a:cubicBezTo>
                    <a:pt x="16653" y="13343"/>
                    <a:pt x="17568" y="11134"/>
                    <a:pt x="17568" y="8788"/>
                  </a:cubicBezTo>
                  <a:cubicBezTo>
                    <a:pt x="17568" y="6441"/>
                    <a:pt x="16653" y="4232"/>
                    <a:pt x="14993" y="2571"/>
                  </a:cubicBezTo>
                  <a:cubicBezTo>
                    <a:pt x="13279" y="857"/>
                    <a:pt x="11031" y="0"/>
                    <a:pt x="8784" y="0"/>
                  </a:cubicBezTo>
                  <a:close/>
                </a:path>
              </a:pathLst>
            </a:custGeom>
            <a:gradFill>
              <a:gsLst>
                <a:gs pos="0">
                  <a:schemeClr val="lt2"/>
                </a:gs>
                <a:gs pos="78000">
                  <a:schemeClr val="lt1"/>
                </a:gs>
                <a:gs pos="100000">
                  <a:schemeClr val="lt1"/>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30"/>
            <p:cNvSpPr/>
            <p:nvPr/>
          </p:nvSpPr>
          <p:spPr>
            <a:xfrm>
              <a:off x="1189450" y="2242350"/>
              <a:ext cx="262850" cy="239700"/>
            </a:xfrm>
            <a:custGeom>
              <a:avLst/>
              <a:gdLst/>
              <a:ahLst/>
              <a:cxnLst/>
              <a:rect l="l" t="t" r="r" b="b"/>
              <a:pathLst>
                <a:path w="10514" h="9588" extrusionOk="0">
                  <a:moveTo>
                    <a:pt x="5257" y="1269"/>
                  </a:moveTo>
                  <a:cubicBezTo>
                    <a:pt x="6171" y="1269"/>
                    <a:pt x="7054" y="1604"/>
                    <a:pt x="7771" y="2290"/>
                  </a:cubicBezTo>
                  <a:cubicBezTo>
                    <a:pt x="9127" y="3692"/>
                    <a:pt x="9127" y="5931"/>
                    <a:pt x="7771" y="7302"/>
                  </a:cubicBezTo>
                  <a:cubicBezTo>
                    <a:pt x="7070" y="7988"/>
                    <a:pt x="6159" y="8331"/>
                    <a:pt x="5253" y="8331"/>
                  </a:cubicBezTo>
                  <a:cubicBezTo>
                    <a:pt x="4346" y="8331"/>
                    <a:pt x="3444" y="7988"/>
                    <a:pt x="2758" y="7302"/>
                  </a:cubicBezTo>
                  <a:cubicBezTo>
                    <a:pt x="1387" y="5916"/>
                    <a:pt x="1387" y="3661"/>
                    <a:pt x="2758" y="2290"/>
                  </a:cubicBezTo>
                  <a:cubicBezTo>
                    <a:pt x="3444" y="1604"/>
                    <a:pt x="4342" y="1269"/>
                    <a:pt x="5257" y="1269"/>
                  </a:cubicBezTo>
                  <a:close/>
                  <a:moveTo>
                    <a:pt x="5255" y="1"/>
                  </a:moveTo>
                  <a:cubicBezTo>
                    <a:pt x="4026" y="1"/>
                    <a:pt x="2796" y="469"/>
                    <a:pt x="1859" y="1406"/>
                  </a:cubicBezTo>
                  <a:cubicBezTo>
                    <a:pt x="0" y="3265"/>
                    <a:pt x="0" y="6312"/>
                    <a:pt x="1859" y="8186"/>
                  </a:cubicBezTo>
                  <a:cubicBezTo>
                    <a:pt x="2788" y="9116"/>
                    <a:pt x="4038" y="9588"/>
                    <a:pt x="5257" y="9588"/>
                  </a:cubicBezTo>
                  <a:cubicBezTo>
                    <a:pt x="6491" y="9588"/>
                    <a:pt x="7710" y="9131"/>
                    <a:pt x="8639" y="8186"/>
                  </a:cubicBezTo>
                  <a:cubicBezTo>
                    <a:pt x="10513" y="6312"/>
                    <a:pt x="10513" y="3265"/>
                    <a:pt x="8639" y="1406"/>
                  </a:cubicBezTo>
                  <a:cubicBezTo>
                    <a:pt x="7710" y="469"/>
                    <a:pt x="6483" y="1"/>
                    <a:pt x="5255" y="1"/>
                  </a:cubicBezTo>
                  <a:close/>
                </a:path>
              </a:pathLst>
            </a:custGeom>
            <a:gradFill>
              <a:gsLst>
                <a:gs pos="0">
                  <a:schemeClr val="lt2"/>
                </a:gs>
                <a:gs pos="78000">
                  <a:schemeClr val="lt1"/>
                </a:gs>
                <a:gs pos="100000">
                  <a:schemeClr val="lt1"/>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FFFF99"/>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2"/>
              </a:buClr>
              <a:buSzPts val="3000"/>
              <a:buFont typeface="IBM Plex Mono"/>
              <a:buNone/>
              <a:defRPr sz="3000" b="1">
                <a:solidFill>
                  <a:schemeClr val="dk2"/>
                </a:solidFill>
                <a:latin typeface="IBM Plex Mono"/>
                <a:ea typeface="IBM Plex Mono"/>
                <a:cs typeface="IBM Plex Mono"/>
                <a:sym typeface="IBM Plex Mono"/>
              </a:defRPr>
            </a:lvl1pPr>
            <a:lvl2pPr lvl="1" rtl="0">
              <a:spcBef>
                <a:spcPts val="0"/>
              </a:spcBef>
              <a:spcAft>
                <a:spcPts val="0"/>
              </a:spcAft>
              <a:buClr>
                <a:schemeClr val="dk2"/>
              </a:buClr>
              <a:buSzPts val="3000"/>
              <a:buFont typeface="IBM Plex Mono"/>
              <a:buNone/>
              <a:defRPr sz="3000" b="1">
                <a:solidFill>
                  <a:schemeClr val="dk2"/>
                </a:solidFill>
                <a:latin typeface="IBM Plex Mono"/>
                <a:ea typeface="IBM Plex Mono"/>
                <a:cs typeface="IBM Plex Mono"/>
                <a:sym typeface="IBM Plex Mono"/>
              </a:defRPr>
            </a:lvl2pPr>
            <a:lvl3pPr lvl="2" rtl="0">
              <a:spcBef>
                <a:spcPts val="0"/>
              </a:spcBef>
              <a:spcAft>
                <a:spcPts val="0"/>
              </a:spcAft>
              <a:buClr>
                <a:schemeClr val="dk2"/>
              </a:buClr>
              <a:buSzPts val="3000"/>
              <a:buFont typeface="IBM Plex Mono"/>
              <a:buNone/>
              <a:defRPr sz="3000" b="1">
                <a:solidFill>
                  <a:schemeClr val="dk2"/>
                </a:solidFill>
                <a:latin typeface="IBM Plex Mono"/>
                <a:ea typeface="IBM Plex Mono"/>
                <a:cs typeface="IBM Plex Mono"/>
                <a:sym typeface="IBM Plex Mono"/>
              </a:defRPr>
            </a:lvl3pPr>
            <a:lvl4pPr lvl="3" rtl="0">
              <a:spcBef>
                <a:spcPts val="0"/>
              </a:spcBef>
              <a:spcAft>
                <a:spcPts val="0"/>
              </a:spcAft>
              <a:buClr>
                <a:schemeClr val="dk2"/>
              </a:buClr>
              <a:buSzPts val="3000"/>
              <a:buFont typeface="IBM Plex Mono"/>
              <a:buNone/>
              <a:defRPr sz="3000" b="1">
                <a:solidFill>
                  <a:schemeClr val="dk2"/>
                </a:solidFill>
                <a:latin typeface="IBM Plex Mono"/>
                <a:ea typeface="IBM Plex Mono"/>
                <a:cs typeface="IBM Plex Mono"/>
                <a:sym typeface="IBM Plex Mono"/>
              </a:defRPr>
            </a:lvl4pPr>
            <a:lvl5pPr lvl="4" rtl="0">
              <a:spcBef>
                <a:spcPts val="0"/>
              </a:spcBef>
              <a:spcAft>
                <a:spcPts val="0"/>
              </a:spcAft>
              <a:buClr>
                <a:schemeClr val="dk2"/>
              </a:buClr>
              <a:buSzPts val="3000"/>
              <a:buFont typeface="IBM Plex Mono"/>
              <a:buNone/>
              <a:defRPr sz="3000" b="1">
                <a:solidFill>
                  <a:schemeClr val="dk2"/>
                </a:solidFill>
                <a:latin typeface="IBM Plex Mono"/>
                <a:ea typeface="IBM Plex Mono"/>
                <a:cs typeface="IBM Plex Mono"/>
                <a:sym typeface="IBM Plex Mono"/>
              </a:defRPr>
            </a:lvl5pPr>
            <a:lvl6pPr lvl="5" rtl="0">
              <a:spcBef>
                <a:spcPts val="0"/>
              </a:spcBef>
              <a:spcAft>
                <a:spcPts val="0"/>
              </a:spcAft>
              <a:buClr>
                <a:schemeClr val="dk2"/>
              </a:buClr>
              <a:buSzPts val="3000"/>
              <a:buFont typeface="IBM Plex Mono"/>
              <a:buNone/>
              <a:defRPr sz="3000" b="1">
                <a:solidFill>
                  <a:schemeClr val="dk2"/>
                </a:solidFill>
                <a:latin typeface="IBM Plex Mono"/>
                <a:ea typeface="IBM Plex Mono"/>
                <a:cs typeface="IBM Plex Mono"/>
                <a:sym typeface="IBM Plex Mono"/>
              </a:defRPr>
            </a:lvl6pPr>
            <a:lvl7pPr lvl="6" rtl="0">
              <a:spcBef>
                <a:spcPts val="0"/>
              </a:spcBef>
              <a:spcAft>
                <a:spcPts val="0"/>
              </a:spcAft>
              <a:buClr>
                <a:schemeClr val="dk2"/>
              </a:buClr>
              <a:buSzPts val="3000"/>
              <a:buFont typeface="IBM Plex Mono"/>
              <a:buNone/>
              <a:defRPr sz="3000" b="1">
                <a:solidFill>
                  <a:schemeClr val="dk2"/>
                </a:solidFill>
                <a:latin typeface="IBM Plex Mono"/>
                <a:ea typeface="IBM Plex Mono"/>
                <a:cs typeface="IBM Plex Mono"/>
                <a:sym typeface="IBM Plex Mono"/>
              </a:defRPr>
            </a:lvl7pPr>
            <a:lvl8pPr lvl="7" rtl="0">
              <a:spcBef>
                <a:spcPts val="0"/>
              </a:spcBef>
              <a:spcAft>
                <a:spcPts val="0"/>
              </a:spcAft>
              <a:buClr>
                <a:schemeClr val="dk2"/>
              </a:buClr>
              <a:buSzPts val="3000"/>
              <a:buFont typeface="IBM Plex Mono"/>
              <a:buNone/>
              <a:defRPr sz="3000" b="1">
                <a:solidFill>
                  <a:schemeClr val="dk2"/>
                </a:solidFill>
                <a:latin typeface="IBM Plex Mono"/>
                <a:ea typeface="IBM Plex Mono"/>
                <a:cs typeface="IBM Plex Mono"/>
                <a:sym typeface="IBM Plex Mono"/>
              </a:defRPr>
            </a:lvl8pPr>
            <a:lvl9pPr lvl="8" rtl="0">
              <a:spcBef>
                <a:spcPts val="0"/>
              </a:spcBef>
              <a:spcAft>
                <a:spcPts val="0"/>
              </a:spcAft>
              <a:buClr>
                <a:schemeClr val="dk2"/>
              </a:buClr>
              <a:buSzPts val="3000"/>
              <a:buFont typeface="IBM Plex Mono"/>
              <a:buNone/>
              <a:defRPr sz="3000" b="1">
                <a:solidFill>
                  <a:schemeClr val="dk2"/>
                </a:solidFill>
                <a:latin typeface="IBM Plex Mono"/>
                <a:ea typeface="IBM Plex Mono"/>
                <a:cs typeface="IBM Plex Mono"/>
                <a:sym typeface="IBM Plex Mono"/>
              </a:defRPr>
            </a:lvl9pPr>
          </a:lstStyle>
          <a:p>
            <a:endParaRPr/>
          </a:p>
        </p:txBody>
      </p:sp>
      <p:sp>
        <p:nvSpPr>
          <p:cNvPr id="7" name="Google Shape;7;p1"/>
          <p:cNvSpPr txBox="1">
            <a:spLocks noGrp="1"/>
          </p:cNvSpPr>
          <p:nvPr>
            <p:ph type="body" idx="1"/>
          </p:nvPr>
        </p:nvSpPr>
        <p:spPr>
          <a:xfrm>
            <a:off x="713225" y="1152475"/>
            <a:ext cx="76818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Poppins"/>
              <a:buChar char="●"/>
              <a:defRPr>
                <a:solidFill>
                  <a:schemeClr val="dk1"/>
                </a:solidFill>
                <a:latin typeface="Poppins"/>
                <a:ea typeface="Poppins"/>
                <a:cs typeface="Poppins"/>
                <a:sym typeface="Poppins"/>
              </a:defRPr>
            </a:lvl1pPr>
            <a:lvl2pPr marL="914400" lvl="1" indent="-317500">
              <a:lnSpc>
                <a:spcPct val="115000"/>
              </a:lnSpc>
              <a:spcBef>
                <a:spcPts val="0"/>
              </a:spcBef>
              <a:spcAft>
                <a:spcPts val="0"/>
              </a:spcAft>
              <a:buClr>
                <a:schemeClr val="dk1"/>
              </a:buClr>
              <a:buSzPts val="1400"/>
              <a:buFont typeface="Poppins"/>
              <a:buChar char="○"/>
              <a:defRPr>
                <a:solidFill>
                  <a:schemeClr val="dk1"/>
                </a:solidFill>
                <a:latin typeface="Poppins"/>
                <a:ea typeface="Poppins"/>
                <a:cs typeface="Poppins"/>
                <a:sym typeface="Poppins"/>
              </a:defRPr>
            </a:lvl2pPr>
            <a:lvl3pPr marL="1371600" lvl="2" indent="-317500">
              <a:lnSpc>
                <a:spcPct val="115000"/>
              </a:lnSpc>
              <a:spcBef>
                <a:spcPts val="0"/>
              </a:spcBef>
              <a:spcAft>
                <a:spcPts val="0"/>
              </a:spcAft>
              <a:buClr>
                <a:schemeClr val="dk1"/>
              </a:buClr>
              <a:buSzPts val="1400"/>
              <a:buFont typeface="Poppins"/>
              <a:buChar char="■"/>
              <a:defRPr>
                <a:solidFill>
                  <a:schemeClr val="dk1"/>
                </a:solidFill>
                <a:latin typeface="Poppins"/>
                <a:ea typeface="Poppins"/>
                <a:cs typeface="Poppins"/>
                <a:sym typeface="Poppins"/>
              </a:defRPr>
            </a:lvl3pPr>
            <a:lvl4pPr marL="1828800" lvl="3" indent="-317500">
              <a:lnSpc>
                <a:spcPct val="115000"/>
              </a:lnSpc>
              <a:spcBef>
                <a:spcPts val="0"/>
              </a:spcBef>
              <a:spcAft>
                <a:spcPts val="0"/>
              </a:spcAft>
              <a:buClr>
                <a:schemeClr val="dk1"/>
              </a:buClr>
              <a:buSzPts val="1400"/>
              <a:buFont typeface="Poppins"/>
              <a:buChar char="●"/>
              <a:defRPr>
                <a:solidFill>
                  <a:schemeClr val="dk1"/>
                </a:solidFill>
                <a:latin typeface="Poppins"/>
                <a:ea typeface="Poppins"/>
                <a:cs typeface="Poppins"/>
                <a:sym typeface="Poppins"/>
              </a:defRPr>
            </a:lvl4pPr>
            <a:lvl5pPr marL="2286000" lvl="4" indent="-317500">
              <a:lnSpc>
                <a:spcPct val="115000"/>
              </a:lnSpc>
              <a:spcBef>
                <a:spcPts val="0"/>
              </a:spcBef>
              <a:spcAft>
                <a:spcPts val="0"/>
              </a:spcAft>
              <a:buClr>
                <a:schemeClr val="dk1"/>
              </a:buClr>
              <a:buSzPts val="1400"/>
              <a:buFont typeface="Poppins"/>
              <a:buChar char="○"/>
              <a:defRPr>
                <a:solidFill>
                  <a:schemeClr val="dk1"/>
                </a:solidFill>
                <a:latin typeface="Poppins"/>
                <a:ea typeface="Poppins"/>
                <a:cs typeface="Poppins"/>
                <a:sym typeface="Poppins"/>
              </a:defRPr>
            </a:lvl5pPr>
            <a:lvl6pPr marL="2743200" lvl="5" indent="-317500">
              <a:lnSpc>
                <a:spcPct val="115000"/>
              </a:lnSpc>
              <a:spcBef>
                <a:spcPts val="0"/>
              </a:spcBef>
              <a:spcAft>
                <a:spcPts val="0"/>
              </a:spcAft>
              <a:buClr>
                <a:schemeClr val="dk1"/>
              </a:buClr>
              <a:buSzPts val="1400"/>
              <a:buFont typeface="Poppins"/>
              <a:buChar char="■"/>
              <a:defRPr>
                <a:solidFill>
                  <a:schemeClr val="dk1"/>
                </a:solidFill>
                <a:latin typeface="Poppins"/>
                <a:ea typeface="Poppins"/>
                <a:cs typeface="Poppins"/>
                <a:sym typeface="Poppins"/>
              </a:defRPr>
            </a:lvl6pPr>
            <a:lvl7pPr marL="3200400" lvl="6" indent="-317500">
              <a:lnSpc>
                <a:spcPct val="115000"/>
              </a:lnSpc>
              <a:spcBef>
                <a:spcPts val="0"/>
              </a:spcBef>
              <a:spcAft>
                <a:spcPts val="0"/>
              </a:spcAft>
              <a:buClr>
                <a:schemeClr val="dk1"/>
              </a:buClr>
              <a:buSzPts val="1400"/>
              <a:buFont typeface="Poppins"/>
              <a:buChar char="●"/>
              <a:defRPr>
                <a:solidFill>
                  <a:schemeClr val="dk1"/>
                </a:solidFill>
                <a:latin typeface="Poppins"/>
                <a:ea typeface="Poppins"/>
                <a:cs typeface="Poppins"/>
                <a:sym typeface="Poppins"/>
              </a:defRPr>
            </a:lvl7pPr>
            <a:lvl8pPr marL="3657600" lvl="7" indent="-317500">
              <a:lnSpc>
                <a:spcPct val="115000"/>
              </a:lnSpc>
              <a:spcBef>
                <a:spcPts val="0"/>
              </a:spcBef>
              <a:spcAft>
                <a:spcPts val="0"/>
              </a:spcAft>
              <a:buClr>
                <a:schemeClr val="dk1"/>
              </a:buClr>
              <a:buSzPts val="1400"/>
              <a:buFont typeface="Poppins"/>
              <a:buChar char="○"/>
              <a:defRPr>
                <a:solidFill>
                  <a:schemeClr val="dk1"/>
                </a:solidFill>
                <a:latin typeface="Poppins"/>
                <a:ea typeface="Poppins"/>
                <a:cs typeface="Poppins"/>
                <a:sym typeface="Poppins"/>
              </a:defRPr>
            </a:lvl8pPr>
            <a:lvl9pPr marL="4114800" lvl="8" indent="-317500">
              <a:lnSpc>
                <a:spcPct val="115000"/>
              </a:lnSpc>
              <a:spcBef>
                <a:spcPts val="0"/>
              </a:spcBef>
              <a:spcAft>
                <a:spcPts val="0"/>
              </a:spcAft>
              <a:buClr>
                <a:schemeClr val="dk1"/>
              </a:buClr>
              <a:buSzPts val="1400"/>
              <a:buFont typeface="Poppins"/>
              <a:buChar char="■"/>
              <a:defRPr>
                <a:solidFill>
                  <a:schemeClr val="dk1"/>
                </a:solidFill>
                <a:latin typeface="Poppins"/>
                <a:ea typeface="Poppins"/>
                <a:cs typeface="Poppins"/>
                <a:sym typeface="Poppins"/>
              </a:defRPr>
            </a:lvl9pPr>
          </a:lstStyle>
          <a:p>
            <a:endParaRPr/>
          </a:p>
        </p:txBody>
      </p:sp>
    </p:spTree>
  </p:cSld>
  <p:clrMap bg1="lt1" tx1="dk1" bg2="dk2" tx2="lt2" accent1="accent1" accent2="accent2" accent3="accent3" accent4="accent4" accent5="accent5" accent6="accent6" hlink="hlink" folHlink="folHlink"/>
  <p:sldLayoutIdLst>
    <p:sldLayoutId id="2147483657" r:id="rId1"/>
    <p:sldLayoutId id="2147483658" r:id="rId2"/>
    <p:sldLayoutId id="2147483676" r:id="rId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855"/>
        <p:cNvGrpSpPr/>
        <p:nvPr/>
      </p:nvGrpSpPr>
      <p:grpSpPr>
        <a:xfrm>
          <a:off x="0" y="0"/>
          <a:ext cx="0" cy="0"/>
          <a:chOff x="0" y="0"/>
          <a:chExt cx="0" cy="0"/>
        </a:xfrm>
      </p:grpSpPr>
      <p:sp>
        <p:nvSpPr>
          <p:cNvPr id="2" name="Rectangle 1"/>
          <p:cNvSpPr/>
          <p:nvPr/>
        </p:nvSpPr>
        <p:spPr>
          <a:xfrm>
            <a:off x="2184082" y="1885950"/>
            <a:ext cx="4572000" cy="2354491"/>
          </a:xfrm>
          <a:prstGeom prst="rect">
            <a:avLst/>
          </a:prstGeom>
        </p:spPr>
        <p:txBody>
          <a:bodyPr>
            <a:spAutoFit/>
          </a:bodyPr>
          <a:lstStyle/>
          <a:p>
            <a:pPr algn="ctr">
              <a:lnSpc>
                <a:spcPct val="150000"/>
              </a:lnSpc>
            </a:pPr>
            <a:r>
              <a:rPr lang="en-US" b="1" dirty="0">
                <a:latin typeface="Times New Roman" panose="02020603050405020304" pitchFamily="18" charset="0"/>
                <a:cs typeface="Times New Roman" panose="02020603050405020304" pitchFamily="18" charset="0"/>
              </a:rPr>
              <a:t>Module: Human Capital Management</a:t>
            </a:r>
          </a:p>
          <a:p>
            <a:pPr algn="ctr">
              <a:lnSpc>
                <a:spcPct val="150000"/>
              </a:lnSpc>
            </a:pPr>
            <a:r>
              <a:rPr lang="en-US" b="1" dirty="0">
                <a:latin typeface="Times New Roman" panose="02020603050405020304" pitchFamily="18" charset="0"/>
                <a:cs typeface="Times New Roman" panose="02020603050405020304" pitchFamily="18" charset="0"/>
              </a:rPr>
              <a:t>Module code: LCMB7023</a:t>
            </a:r>
          </a:p>
          <a:p>
            <a:pPr algn="ctr">
              <a:lnSpc>
                <a:spcPct val="150000"/>
              </a:lnSpc>
            </a:pPr>
            <a:endParaRPr lang="en-US" b="1" dirty="0">
              <a:latin typeface="Times New Roman" panose="02020603050405020304" pitchFamily="18" charset="0"/>
              <a:cs typeface="Times New Roman" panose="02020603050405020304" pitchFamily="18" charset="0"/>
            </a:endParaRPr>
          </a:p>
          <a:p>
            <a:pPr algn="ctr">
              <a:lnSpc>
                <a:spcPct val="150000"/>
              </a:lnSpc>
            </a:pPr>
            <a:r>
              <a:rPr lang="en-US" b="1" dirty="0">
                <a:latin typeface="Times New Roman" panose="02020603050405020304" pitchFamily="18" charset="0"/>
                <a:cs typeface="Times New Roman" panose="02020603050405020304" pitchFamily="18" charset="0"/>
              </a:rPr>
              <a:t>Assessment component 2</a:t>
            </a:r>
          </a:p>
          <a:p>
            <a:pPr algn="ctr">
              <a:lnSpc>
                <a:spcPct val="150000"/>
              </a:lnSpc>
            </a:pPr>
            <a:endParaRPr lang="en-US" b="1" dirty="0">
              <a:latin typeface="Times New Roman" panose="02020603050405020304" pitchFamily="18" charset="0"/>
              <a:cs typeface="Times New Roman" panose="02020603050405020304" pitchFamily="18" charset="0"/>
            </a:endParaRPr>
          </a:p>
          <a:p>
            <a:pPr algn="ctr">
              <a:lnSpc>
                <a:spcPct val="150000"/>
              </a:lnSpc>
            </a:pPr>
            <a:endParaRPr lang="en-US" b="1" dirty="0">
              <a:latin typeface="Times New Roman" panose="02020603050405020304" pitchFamily="18" charset="0"/>
              <a:cs typeface="Times New Roman" panose="02020603050405020304" pitchFamily="18" charset="0"/>
            </a:endParaRPr>
          </a:p>
          <a:p>
            <a:pPr algn="ctr">
              <a:lnSpc>
                <a:spcPct val="150000"/>
              </a:lnSpc>
            </a:pPr>
            <a:r>
              <a:rPr lang="en-US" b="1" dirty="0">
                <a:latin typeface="Times New Roman" panose="02020603050405020304" pitchFamily="18" charset="0"/>
                <a:cs typeface="Times New Roman" panose="02020603050405020304" pitchFamily="18" charset="0"/>
              </a:rPr>
              <a:t>Student Name</a:t>
            </a:r>
            <a:r>
              <a:rPr lang="en-US" b="1" dirty="0" smtClean="0">
                <a:latin typeface="Times New Roman" panose="02020603050405020304" pitchFamily="18" charset="0"/>
                <a:cs typeface="Times New Roman" panose="02020603050405020304" pitchFamily="18" charset="0"/>
              </a:rPr>
              <a:t>: </a:t>
            </a:r>
            <a:r>
              <a:rPr lang="en-US" b="1" dirty="0" err="1" smtClean="0">
                <a:latin typeface="Times New Roman" panose="02020603050405020304" pitchFamily="18" charset="0"/>
                <a:cs typeface="Times New Roman" panose="02020603050405020304" pitchFamily="18" charset="0"/>
              </a:rPr>
              <a:t>Andrey</a:t>
            </a:r>
            <a:r>
              <a:rPr lang="en-US" b="1" dirty="0" smtClean="0">
                <a:latin typeface="Times New Roman" panose="02020603050405020304" pitchFamily="18" charset="0"/>
                <a:cs typeface="Times New Roman" panose="02020603050405020304" pitchFamily="18" charset="0"/>
              </a:rPr>
              <a:t> </a:t>
            </a:r>
            <a:r>
              <a:rPr lang="en-US" b="1" smtClean="0">
                <a:latin typeface="Times New Roman" panose="02020603050405020304" pitchFamily="18" charset="0"/>
                <a:cs typeface="Times New Roman" panose="02020603050405020304" pitchFamily="18" charset="0"/>
              </a:rPr>
              <a:t>Nieche</a:t>
            </a:r>
            <a:endParaRPr lang="en-US" b="1" dirty="0">
              <a:latin typeface="Times New Roman" panose="02020603050405020304" pitchFamily="18" charset="0"/>
              <a:cs typeface="Times New Roman" panose="02020603050405020304" pitchFamily="18" charset="0"/>
            </a:endParaRPr>
          </a:p>
        </p:txBody>
      </p:sp>
      <p:pic>
        <p:nvPicPr>
          <p:cNvPr id="3" name="Picture 2"/>
          <p:cNvPicPr/>
          <p:nvPr/>
        </p:nvPicPr>
        <p:blipFill>
          <a:blip r:embed="rId3"/>
          <a:stretch>
            <a:fillRect/>
          </a:stretch>
        </p:blipFill>
        <p:spPr>
          <a:xfrm>
            <a:off x="0" y="0"/>
            <a:ext cx="1581785" cy="5588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05200" y="285750"/>
            <a:ext cx="1441420" cy="369332"/>
          </a:xfrm>
          <a:prstGeom prst="rect">
            <a:avLst/>
          </a:prstGeom>
        </p:spPr>
        <p:txBody>
          <a:bodyPr wrap="none">
            <a:spAutoFit/>
          </a:bodyPr>
          <a:lstStyle/>
          <a:p>
            <a:r>
              <a:rPr lang="en-US" sz="1800" b="1">
                <a:latin typeface="Times New Roman" panose="02020603050405020304" pitchFamily="18" charset="0"/>
                <a:cs typeface="Times New Roman" panose="02020603050405020304" pitchFamily="18" charset="0"/>
              </a:rPr>
              <a:t>Introduction</a:t>
            </a:r>
          </a:p>
        </p:txBody>
      </p:sp>
      <p:sp>
        <p:nvSpPr>
          <p:cNvPr id="4" name="Rectangle 3"/>
          <p:cNvSpPr/>
          <p:nvPr/>
        </p:nvSpPr>
        <p:spPr>
          <a:xfrm>
            <a:off x="533400" y="1733550"/>
            <a:ext cx="3962400" cy="2631490"/>
          </a:xfrm>
          <a:prstGeom prst="rect">
            <a:avLst/>
          </a:prstGeom>
        </p:spPr>
        <p:txBody>
          <a:bodyPr wrap="square">
            <a:spAutoFit/>
          </a:bodyPr>
          <a:lstStyle/>
          <a:p>
            <a:pPr marL="285750" indent="-285750" algn="just">
              <a:lnSpc>
                <a:spcPct val="150000"/>
              </a:lnSpc>
              <a:buFont typeface="Wingdings" panose="05000000000000000000" pitchFamily="2" charset="2"/>
              <a:buChar char="§"/>
            </a:pPr>
            <a:r>
              <a:rPr lang="en-US" sz="1100">
                <a:latin typeface="Times New Roman" panose="02020603050405020304" pitchFamily="18" charset="0"/>
                <a:cs typeface="Times New Roman" panose="02020603050405020304" pitchFamily="18" charset="0"/>
              </a:rPr>
              <a:t>The UK National Health Service (NHS) faces a critical workforce crisis, including staff shortages, high turnover, and difficulties in filling key roles, impacting service delivery.</a:t>
            </a:r>
          </a:p>
          <a:p>
            <a:pPr marL="285750" indent="-285750" algn="just">
              <a:lnSpc>
                <a:spcPct val="150000"/>
              </a:lnSpc>
              <a:buFont typeface="Wingdings" panose="05000000000000000000" pitchFamily="2" charset="2"/>
              <a:buChar char="§"/>
            </a:pPr>
            <a:r>
              <a:rPr lang="en-US" sz="1100">
                <a:latin typeface="Times New Roman" panose="02020603050405020304" pitchFamily="18" charset="0"/>
                <a:cs typeface="Times New Roman" panose="02020603050405020304" pitchFamily="18" charset="0"/>
              </a:rPr>
              <a:t>Retention and succession planning are strategic priorities within Human Capital Management, yet in the NHS they remain underdeveloped and largely reactive rather than proactively embedded.</a:t>
            </a:r>
          </a:p>
          <a:p>
            <a:pPr marL="285750" indent="-285750" algn="just">
              <a:lnSpc>
                <a:spcPct val="150000"/>
              </a:lnSpc>
              <a:buFont typeface="Wingdings" panose="05000000000000000000" pitchFamily="2" charset="2"/>
              <a:buChar char="§"/>
            </a:pPr>
            <a:r>
              <a:rPr lang="en-US" sz="1100">
                <a:latin typeface="Times New Roman" panose="02020603050405020304" pitchFamily="18" charset="0"/>
                <a:cs typeface="Times New Roman" panose="02020603050405020304" pitchFamily="18" charset="0"/>
              </a:rPr>
              <a:t>Workforce challenges reflect deeper systemic issues such as funding pressures, policy gaps, and leadership limitations, requiring long-term, theory-driven HRM interventions.</a:t>
            </a:r>
          </a:p>
        </p:txBody>
      </p:sp>
      <p:pic>
        <p:nvPicPr>
          <p:cNvPr id="5" name="Picture 2" descr="Health Care Around the World: UK's NHS (National Health Service)"/>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5105400" y="1733550"/>
            <a:ext cx="3651250" cy="196112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2961139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855"/>
        <p:cNvGrpSpPr/>
        <p:nvPr/>
      </p:nvGrpSpPr>
      <p:grpSpPr>
        <a:xfrm>
          <a:off x="0" y="0"/>
          <a:ext cx="0" cy="0"/>
          <a:chOff x="0" y="0"/>
          <a:chExt cx="0" cy="0"/>
        </a:xfrm>
      </p:grpSpPr>
      <p:sp>
        <p:nvSpPr>
          <p:cNvPr id="2" name="Rectangle 1"/>
          <p:cNvSpPr/>
          <p:nvPr/>
        </p:nvSpPr>
        <p:spPr>
          <a:xfrm>
            <a:off x="2743200" y="209550"/>
            <a:ext cx="4014240" cy="307777"/>
          </a:xfrm>
          <a:prstGeom prst="rect">
            <a:avLst/>
          </a:prstGeom>
        </p:spPr>
        <p:txBody>
          <a:bodyPr wrap="none">
            <a:spAutoFit/>
          </a:bodyPr>
          <a:lstStyle/>
          <a:p>
            <a:r>
              <a:rPr lang="en-US" b="1">
                <a:latin typeface="Times New Roman" panose="02020603050405020304" pitchFamily="18" charset="0"/>
                <a:cs typeface="Times New Roman" panose="02020603050405020304" pitchFamily="18" charset="0"/>
              </a:rPr>
              <a:t>Retention Challenges: Beyond Turnover Statistics</a:t>
            </a:r>
          </a:p>
        </p:txBody>
      </p:sp>
      <p:sp>
        <p:nvSpPr>
          <p:cNvPr id="3" name="Rectangle 2"/>
          <p:cNvSpPr/>
          <p:nvPr/>
        </p:nvSpPr>
        <p:spPr>
          <a:xfrm>
            <a:off x="4343400" y="1504950"/>
            <a:ext cx="4572000" cy="2601097"/>
          </a:xfrm>
          <a:prstGeom prst="rect">
            <a:avLst/>
          </a:prstGeom>
        </p:spPr>
        <p:txBody>
          <a:bodyPr>
            <a:spAutoFit/>
          </a:bodyPr>
          <a:lstStyle/>
          <a:p>
            <a:pPr marL="285750" indent="-285750" algn="just">
              <a:lnSpc>
                <a:spcPct val="150000"/>
              </a:lnSpc>
              <a:buFont typeface="Wingdings" panose="05000000000000000000" pitchFamily="2" charset="2"/>
              <a:buChar char="§"/>
            </a:pPr>
            <a:r>
              <a:rPr lang="en-US" sz="1100">
                <a:latin typeface="Times New Roman" panose="02020603050405020304" pitchFamily="18" charset="0"/>
                <a:cs typeface="Times New Roman" panose="02020603050405020304" pitchFamily="18" charset="0"/>
              </a:rPr>
              <a:t>Retention challenges in the NHS extend beyond turnover rates, reflecting deeper issues such as chronic workload pressure, burnout, and inadequate long-term workforce planning (Robinson, 2024).</a:t>
            </a:r>
          </a:p>
          <a:p>
            <a:pPr marL="285750" indent="-285750" algn="just">
              <a:lnSpc>
                <a:spcPct val="150000"/>
              </a:lnSpc>
              <a:buFont typeface="Wingdings" panose="05000000000000000000" pitchFamily="2" charset="2"/>
              <a:buChar char="§"/>
            </a:pPr>
            <a:r>
              <a:rPr lang="en-US" sz="1100">
                <a:latin typeface="Times New Roman" panose="02020603050405020304" pitchFamily="18" charset="0"/>
                <a:cs typeface="Times New Roman" panose="02020603050405020304" pitchFamily="18" charset="0"/>
              </a:rPr>
              <a:t>Hidden disengagement, including “retention fatigue” and presenteeism, indicates employees are physically present but psychologically withdrawn, which can negatively impact service quality and patient safety.</a:t>
            </a:r>
          </a:p>
          <a:p>
            <a:pPr marL="285750" indent="-285750" algn="just">
              <a:lnSpc>
                <a:spcPct val="150000"/>
              </a:lnSpc>
              <a:buFont typeface="Wingdings" panose="05000000000000000000" pitchFamily="2" charset="2"/>
              <a:buChar char="§"/>
            </a:pPr>
            <a:r>
              <a:rPr lang="en-US" sz="1100">
                <a:latin typeface="Times New Roman" panose="02020603050405020304" pitchFamily="18" charset="0"/>
                <a:cs typeface="Times New Roman" panose="02020603050405020304" pitchFamily="18" charset="0"/>
              </a:rPr>
              <a:t>Limited career progression and a perceived imbalance between effort and reward weaken the psychological contract, reducing motivation and increasing intentions to leave.</a:t>
            </a:r>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xmlns="" val="0"/>
              </a:ext>
            </a:extLst>
          </a:blip>
          <a:srcRect b="12920"/>
          <a:stretch/>
        </p:blipFill>
        <p:spPr bwMode="auto">
          <a:xfrm>
            <a:off x="685800" y="1738698"/>
            <a:ext cx="3500003" cy="220465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948580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855"/>
        <p:cNvGrpSpPr/>
        <p:nvPr/>
      </p:nvGrpSpPr>
      <p:grpSpPr>
        <a:xfrm>
          <a:off x="0" y="0"/>
          <a:ext cx="0" cy="0"/>
          <a:chOff x="0" y="0"/>
          <a:chExt cx="0" cy="0"/>
        </a:xfrm>
      </p:grpSpPr>
      <p:sp>
        <p:nvSpPr>
          <p:cNvPr id="2" name="Rectangle 1"/>
          <p:cNvSpPr/>
          <p:nvPr/>
        </p:nvSpPr>
        <p:spPr>
          <a:xfrm>
            <a:off x="3276600" y="133350"/>
            <a:ext cx="4148893" cy="307777"/>
          </a:xfrm>
          <a:prstGeom prst="rect">
            <a:avLst/>
          </a:prstGeom>
        </p:spPr>
        <p:txBody>
          <a:bodyPr wrap="none">
            <a:spAutoFit/>
          </a:bodyPr>
          <a:lstStyle/>
          <a:p>
            <a:r>
              <a:rPr lang="en-US" b="1">
                <a:latin typeface="Times New Roman" panose="02020603050405020304" pitchFamily="18" charset="0"/>
                <a:cs typeface="Times New Roman" panose="02020603050405020304" pitchFamily="18" charset="0"/>
              </a:rPr>
              <a:t>Succession Planning Challenges: A Reactive System</a:t>
            </a:r>
          </a:p>
        </p:txBody>
      </p:sp>
      <p:sp>
        <p:nvSpPr>
          <p:cNvPr id="4" name="Rectangle 3"/>
          <p:cNvSpPr/>
          <p:nvPr/>
        </p:nvSpPr>
        <p:spPr>
          <a:xfrm>
            <a:off x="228600" y="1504950"/>
            <a:ext cx="4267200" cy="3139321"/>
          </a:xfrm>
          <a:prstGeom prst="rect">
            <a:avLst/>
          </a:prstGeom>
        </p:spPr>
        <p:txBody>
          <a:bodyPr wrap="square">
            <a:spAutoFit/>
          </a:bodyPr>
          <a:lstStyle/>
          <a:p>
            <a:pPr marL="171450" indent="-171450" algn="just">
              <a:lnSpc>
                <a:spcPct val="150000"/>
              </a:lnSpc>
              <a:buFont typeface="Wingdings" panose="05000000000000000000" pitchFamily="2" charset="2"/>
              <a:buChar char="§"/>
            </a:pPr>
            <a:r>
              <a:rPr lang="en-US" sz="1200">
                <a:latin typeface="Times New Roman" panose="02020603050405020304" pitchFamily="18" charset="0"/>
                <a:cs typeface="Times New Roman" panose="02020603050405020304" pitchFamily="18" charset="0"/>
              </a:rPr>
              <a:t>Succession planning in the NHS remains reactive and underdeveloped, with limited structured leadership pipelines and overreliance on ad hoc or external appointments, which weakens organisational continuity (Bradbury, 2022).</a:t>
            </a:r>
          </a:p>
          <a:p>
            <a:pPr marL="171450" indent="-171450" algn="just">
              <a:lnSpc>
                <a:spcPct val="150000"/>
              </a:lnSpc>
              <a:buFont typeface="Wingdings" panose="05000000000000000000" pitchFamily="2" charset="2"/>
              <a:buChar char="§"/>
            </a:pPr>
            <a:r>
              <a:rPr lang="en-US" sz="1200">
                <a:latin typeface="Times New Roman" panose="02020603050405020304" pitchFamily="18" charset="0"/>
                <a:cs typeface="Times New Roman" panose="02020603050405020304" pitchFamily="18" charset="0"/>
              </a:rPr>
              <a:t>An ageing workforce and lack of proactive talent development highlight poor long-term workforce planning, increasing the risk of leadership gaps in critical roles.</a:t>
            </a:r>
          </a:p>
          <a:p>
            <a:pPr marL="171450" indent="-171450" algn="just">
              <a:lnSpc>
                <a:spcPct val="150000"/>
              </a:lnSpc>
              <a:buFont typeface="Wingdings" panose="05000000000000000000" pitchFamily="2" charset="2"/>
              <a:buChar char="§"/>
            </a:pPr>
            <a:r>
              <a:rPr lang="en-US" sz="1200">
                <a:latin typeface="Times New Roman" panose="02020603050405020304" pitchFamily="18" charset="0"/>
                <a:cs typeface="Times New Roman" panose="02020603050405020304" pitchFamily="18" charset="0"/>
              </a:rPr>
              <a:t>The assumption that clinical expertise equates to leadership ability, combined with limited inclusivity in leadership pathways, results in ineffective management and restricted diversity in senior positions.</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4876800" y="1402080"/>
            <a:ext cx="3733800" cy="292227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7113192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55"/>
        <p:cNvGrpSpPr/>
        <p:nvPr/>
      </p:nvGrpSpPr>
      <p:grpSpPr>
        <a:xfrm>
          <a:off x="0" y="0"/>
          <a:ext cx="0" cy="0"/>
          <a:chOff x="0" y="0"/>
          <a:chExt cx="0" cy="0"/>
        </a:xfrm>
      </p:grpSpPr>
      <p:sp>
        <p:nvSpPr>
          <p:cNvPr id="2" name="Rectangle 1"/>
          <p:cNvSpPr/>
          <p:nvPr/>
        </p:nvSpPr>
        <p:spPr>
          <a:xfrm>
            <a:off x="3124200" y="209550"/>
            <a:ext cx="3414717" cy="307777"/>
          </a:xfrm>
          <a:prstGeom prst="rect">
            <a:avLst/>
          </a:prstGeom>
        </p:spPr>
        <p:txBody>
          <a:bodyPr wrap="none">
            <a:spAutoFit/>
          </a:bodyPr>
          <a:lstStyle/>
          <a:p>
            <a:r>
              <a:rPr lang="en-US" b="1">
                <a:latin typeface="Times New Roman" panose="02020603050405020304" pitchFamily="18" charset="0"/>
                <a:cs typeface="Times New Roman" panose="02020603050405020304" pitchFamily="18" charset="0"/>
              </a:rPr>
              <a:t>Structural and Policy-Driven Root Causes</a:t>
            </a:r>
          </a:p>
        </p:txBody>
      </p:sp>
      <p:sp>
        <p:nvSpPr>
          <p:cNvPr id="3" name="Rectangle 2"/>
          <p:cNvSpPr/>
          <p:nvPr/>
        </p:nvSpPr>
        <p:spPr>
          <a:xfrm>
            <a:off x="685800" y="1809750"/>
            <a:ext cx="7924800" cy="2031325"/>
          </a:xfrm>
          <a:prstGeom prst="rect">
            <a:avLst/>
          </a:prstGeom>
        </p:spPr>
        <p:txBody>
          <a:bodyPr wrap="square">
            <a:spAutoFit/>
          </a:bodyPr>
          <a:lstStyle/>
          <a:p>
            <a:pPr marL="285750" indent="-285750" algn="just">
              <a:lnSpc>
                <a:spcPct val="150000"/>
              </a:lnSpc>
              <a:buFont typeface="Wingdings" panose="05000000000000000000" pitchFamily="2" charset="2"/>
              <a:buChar char="§"/>
            </a:pPr>
            <a:r>
              <a:rPr lang="en-US">
                <a:latin typeface="Times New Roman" panose="02020603050405020304" pitchFamily="18" charset="0"/>
                <a:cs typeface="Times New Roman" panose="02020603050405020304" pitchFamily="18" charset="0"/>
              </a:rPr>
              <a:t>Structural issues such as chronic underfunding limit the NHS’s ability to recruit, train, and retain staff, contributing to workforce shortages and increased pressure on existing employees (Durand et al., 2025).</a:t>
            </a:r>
          </a:p>
          <a:p>
            <a:pPr marL="285750" indent="-285750" algn="just">
              <a:lnSpc>
                <a:spcPct val="150000"/>
              </a:lnSpc>
              <a:buFont typeface="Wingdings" panose="05000000000000000000" pitchFamily="2" charset="2"/>
              <a:buChar char="§"/>
            </a:pPr>
            <a:r>
              <a:rPr lang="en-US">
                <a:latin typeface="Times New Roman" panose="02020603050405020304" pitchFamily="18" charset="0"/>
                <a:cs typeface="Times New Roman" panose="02020603050405020304" pitchFamily="18" charset="0"/>
              </a:rPr>
              <a:t>Workforce planning remains largely reactive, with insufficient alignment between long-term healthcare demand and workforce supply, leading to persistent shortages in key roles (Connolly, 2023).</a:t>
            </a:r>
          </a:p>
          <a:p>
            <a:pPr marL="285750" indent="-285750" algn="just">
              <a:lnSpc>
                <a:spcPct val="150000"/>
              </a:lnSpc>
              <a:buFont typeface="Wingdings" panose="05000000000000000000" pitchFamily="2" charset="2"/>
              <a:buChar char="§"/>
            </a:pPr>
            <a:r>
              <a:rPr lang="en-US">
                <a:latin typeface="Times New Roman" panose="02020603050405020304" pitchFamily="18" charset="0"/>
                <a:cs typeface="Times New Roman" panose="02020603050405020304" pitchFamily="18" charset="0"/>
              </a:rPr>
              <a:t>Dependence on international recruitment and rigid bureaucratic structures reduces flexibility, making it difficult for the NHS to respond effectively to workforce challenges and policy changes (Lloyd, 2025).</a:t>
            </a:r>
          </a:p>
        </p:txBody>
      </p:sp>
    </p:spTree>
    <p:extLst>
      <p:ext uri="{BB962C8B-B14F-4D97-AF65-F5344CB8AC3E}">
        <p14:creationId xmlns:p14="http://schemas.microsoft.com/office/powerpoint/2010/main" xmlns="" val="1282403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55"/>
        <p:cNvGrpSpPr/>
        <p:nvPr/>
      </p:nvGrpSpPr>
      <p:grpSpPr>
        <a:xfrm>
          <a:off x="0" y="0"/>
          <a:ext cx="0" cy="0"/>
          <a:chOff x="0" y="0"/>
          <a:chExt cx="0" cy="0"/>
        </a:xfrm>
      </p:grpSpPr>
      <p:sp>
        <p:nvSpPr>
          <p:cNvPr id="2" name="Rectangle 1"/>
          <p:cNvSpPr/>
          <p:nvPr/>
        </p:nvSpPr>
        <p:spPr>
          <a:xfrm>
            <a:off x="3048000" y="438150"/>
            <a:ext cx="3087705" cy="307777"/>
          </a:xfrm>
          <a:prstGeom prst="rect">
            <a:avLst/>
          </a:prstGeom>
        </p:spPr>
        <p:txBody>
          <a:bodyPr wrap="none">
            <a:spAutoFit/>
          </a:bodyPr>
          <a:lstStyle/>
          <a:p>
            <a:r>
              <a:rPr lang="en-US" b="1">
                <a:latin typeface="Times New Roman" panose="02020603050405020304" pitchFamily="18" charset="0"/>
                <a:cs typeface="Times New Roman" panose="02020603050405020304" pitchFamily="18" charset="0"/>
              </a:rPr>
              <a:t>Leadership and Cultural Root Causes</a:t>
            </a:r>
          </a:p>
        </p:txBody>
      </p:sp>
      <p:pic>
        <p:nvPicPr>
          <p:cNvPr id="4098" name="Picture 2" descr="What Is Corporate Culture And Leadership? | Kapable Blog"/>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152400" y="1733550"/>
            <a:ext cx="3860800" cy="2171700"/>
          </a:xfrm>
          <a:prstGeom prst="rect">
            <a:avLst/>
          </a:prstGeom>
          <a:noFill/>
          <a:extLst>
            <a:ext uri="{909E8E84-426E-40DD-AFC4-6F175D3DCCD1}">
              <a14:hiddenFill xmlns:a14="http://schemas.microsoft.com/office/drawing/2010/main" xmlns="">
                <a:solidFill>
                  <a:srgbClr val="FFFFFF"/>
                </a:solidFill>
              </a14:hiddenFill>
            </a:ext>
          </a:extLst>
        </p:spPr>
      </p:pic>
      <p:sp>
        <p:nvSpPr>
          <p:cNvPr id="3" name="Rectangle 2"/>
          <p:cNvSpPr/>
          <p:nvPr/>
        </p:nvSpPr>
        <p:spPr>
          <a:xfrm>
            <a:off x="4267200" y="1558069"/>
            <a:ext cx="4572000" cy="2347181"/>
          </a:xfrm>
          <a:prstGeom prst="rect">
            <a:avLst/>
          </a:prstGeom>
        </p:spPr>
        <p:txBody>
          <a:bodyPr>
            <a:spAutoFit/>
          </a:bodyPr>
          <a:lstStyle/>
          <a:p>
            <a:pPr marL="285750" indent="-285750" algn="just">
              <a:lnSpc>
                <a:spcPct val="150000"/>
              </a:lnSpc>
              <a:buFont typeface="Wingdings" panose="05000000000000000000" pitchFamily="2" charset="2"/>
              <a:buChar char="§"/>
            </a:pPr>
            <a:r>
              <a:rPr lang="en-US" sz="1100">
                <a:latin typeface="Times New Roman" panose="02020603050405020304" pitchFamily="18" charset="0"/>
                <a:cs typeface="Times New Roman" panose="02020603050405020304" pitchFamily="18" charset="0"/>
              </a:rPr>
              <a:t>Leadership gaps and weak connections between senior management and frontline staff reduce trust and engagement, negatively affecting retention outcomes (Keerio et al., 2022).</a:t>
            </a:r>
          </a:p>
          <a:p>
            <a:pPr marL="285750" indent="-285750" algn="just">
              <a:lnSpc>
                <a:spcPct val="150000"/>
              </a:lnSpc>
              <a:buFont typeface="Wingdings" panose="05000000000000000000" pitchFamily="2" charset="2"/>
              <a:buChar char="§"/>
            </a:pPr>
            <a:r>
              <a:rPr lang="en-US" sz="1100">
                <a:latin typeface="Times New Roman" panose="02020603050405020304" pitchFamily="18" charset="0"/>
                <a:cs typeface="Times New Roman" panose="02020603050405020304" pitchFamily="18" charset="0"/>
              </a:rPr>
              <a:t>A culture prioritising service delivery over employee wellbeing contributes to burnout and psychological contract breaches, leading to disengagement and higher turnover intentions (Kendall, 2025).</a:t>
            </a:r>
          </a:p>
          <a:p>
            <a:pPr marL="285750" indent="-285750" algn="just">
              <a:lnSpc>
                <a:spcPct val="150000"/>
              </a:lnSpc>
              <a:buFont typeface="Wingdings" panose="05000000000000000000" pitchFamily="2" charset="2"/>
              <a:buChar char="§"/>
            </a:pPr>
            <a:r>
              <a:rPr lang="en-US" sz="1100">
                <a:latin typeface="Times New Roman" panose="02020603050405020304" pitchFamily="18" charset="0"/>
                <a:cs typeface="Times New Roman" panose="02020603050405020304" pitchFamily="18" charset="0"/>
              </a:rPr>
              <a:t>Limited leadership training and a risk-averse organisational culture hinder effective people management and restrict the adoption of innovative retention and succession strategies (Anos, 2025).</a:t>
            </a:r>
          </a:p>
        </p:txBody>
      </p:sp>
    </p:spTree>
    <p:extLst>
      <p:ext uri="{BB962C8B-B14F-4D97-AF65-F5344CB8AC3E}">
        <p14:creationId xmlns:p14="http://schemas.microsoft.com/office/powerpoint/2010/main" xmlns="" val="19458330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55"/>
        <p:cNvGrpSpPr/>
        <p:nvPr/>
      </p:nvGrpSpPr>
      <p:grpSpPr>
        <a:xfrm>
          <a:off x="0" y="0"/>
          <a:ext cx="0" cy="0"/>
          <a:chOff x="0" y="0"/>
          <a:chExt cx="0" cy="0"/>
        </a:xfrm>
      </p:grpSpPr>
      <p:sp>
        <p:nvSpPr>
          <p:cNvPr id="2" name="Rectangle 1"/>
          <p:cNvSpPr/>
          <p:nvPr/>
        </p:nvSpPr>
        <p:spPr>
          <a:xfrm>
            <a:off x="3200400" y="438150"/>
            <a:ext cx="2996333" cy="307777"/>
          </a:xfrm>
          <a:prstGeom prst="rect">
            <a:avLst/>
          </a:prstGeom>
        </p:spPr>
        <p:txBody>
          <a:bodyPr wrap="none">
            <a:spAutoFit/>
          </a:bodyPr>
          <a:lstStyle/>
          <a:p>
            <a:r>
              <a:rPr lang="en-US" b="1">
                <a:latin typeface="Times New Roman" panose="02020603050405020304" pitchFamily="18" charset="0"/>
                <a:cs typeface="Times New Roman" panose="02020603050405020304" pitchFamily="18" charset="0"/>
              </a:rPr>
              <a:t>Critical Application of HRM Theory</a:t>
            </a:r>
          </a:p>
        </p:txBody>
      </p:sp>
      <p:sp>
        <p:nvSpPr>
          <p:cNvPr id="3" name="AutoShape 2" descr="Working in the voluntary sector: Week 2: 4.3 | OpenLearn - Open Universit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5257800" y="1123950"/>
            <a:ext cx="3505200" cy="2057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5125" name="Picture 5" descr="Herzberg's Two-Factor Theory – Track2Training"/>
          <p:cNvPicPr>
            <a:picLocks noChangeAspect="1" noChangeArrowheads="1"/>
          </p:cNvPicPr>
          <p:nvPr/>
        </p:nvPicPr>
        <p:blipFill>
          <a:blip r:embed="rId4">
            <a:extLst>
              <a:ext uri="{28A0092B-C50C-407E-A947-70E740481C1C}">
                <a14:useLocalDpi xmlns:a14="http://schemas.microsoft.com/office/drawing/2010/main" xmlns="" val="0"/>
              </a:ext>
            </a:extLst>
          </a:blip>
          <a:srcRect/>
          <a:stretch>
            <a:fillRect/>
          </a:stretch>
        </p:blipFill>
        <p:spPr bwMode="auto">
          <a:xfrm>
            <a:off x="6492759" y="3669412"/>
            <a:ext cx="2452774" cy="1402462"/>
          </a:xfrm>
          <a:prstGeom prst="rect">
            <a:avLst/>
          </a:prstGeom>
          <a:noFill/>
          <a:extLst>
            <a:ext uri="{909E8E84-426E-40DD-AFC4-6F175D3DCCD1}">
              <a14:hiddenFill xmlns:a14="http://schemas.microsoft.com/office/drawing/2010/main" xmlns="">
                <a:solidFill>
                  <a:srgbClr val="FFFFFF"/>
                </a:solidFill>
              </a14:hiddenFill>
            </a:ext>
          </a:extLst>
        </p:spPr>
      </p:pic>
      <p:pic>
        <p:nvPicPr>
          <p:cNvPr id="5127" name="Picture 7" descr="Business Strategy and Workforce Planning | Human Resources Management"/>
          <p:cNvPicPr>
            <a:picLocks noChangeAspect="1" noChangeArrowheads="1"/>
          </p:cNvPicPr>
          <p:nvPr/>
        </p:nvPicPr>
        <p:blipFill>
          <a:blip r:embed="rId5">
            <a:extLst>
              <a:ext uri="{28A0092B-C50C-407E-A947-70E740481C1C}">
                <a14:useLocalDpi xmlns:a14="http://schemas.microsoft.com/office/drawing/2010/main" xmlns="" val="0"/>
              </a:ext>
            </a:extLst>
          </a:blip>
          <a:srcRect/>
          <a:stretch>
            <a:fillRect/>
          </a:stretch>
        </p:blipFill>
        <p:spPr bwMode="auto">
          <a:xfrm>
            <a:off x="4343400" y="3511550"/>
            <a:ext cx="1982724" cy="1612900"/>
          </a:xfrm>
          <a:prstGeom prst="rect">
            <a:avLst/>
          </a:prstGeom>
          <a:noFill/>
          <a:extLst>
            <a:ext uri="{909E8E84-426E-40DD-AFC4-6F175D3DCCD1}">
              <a14:hiddenFill xmlns:a14="http://schemas.microsoft.com/office/drawing/2010/main" xmlns="">
                <a:solidFill>
                  <a:srgbClr val="FFFFFF"/>
                </a:solidFill>
              </a14:hiddenFill>
            </a:ext>
          </a:extLst>
        </p:spPr>
      </p:pic>
      <p:sp>
        <p:nvSpPr>
          <p:cNvPr id="4" name="Rectangle 3"/>
          <p:cNvSpPr/>
          <p:nvPr/>
        </p:nvSpPr>
        <p:spPr>
          <a:xfrm>
            <a:off x="307975" y="1559752"/>
            <a:ext cx="3959225" cy="3000821"/>
          </a:xfrm>
          <a:prstGeom prst="rect">
            <a:avLst/>
          </a:prstGeom>
        </p:spPr>
        <p:txBody>
          <a:bodyPr wrap="square">
            <a:spAutoFit/>
          </a:bodyPr>
          <a:lstStyle/>
          <a:p>
            <a:pPr marL="285750" indent="-285750" algn="just">
              <a:lnSpc>
                <a:spcPct val="150000"/>
              </a:lnSpc>
              <a:buFont typeface="Wingdings" panose="05000000000000000000" pitchFamily="2" charset="2"/>
              <a:buChar char="§"/>
            </a:pPr>
            <a:r>
              <a:rPr lang="en-US" sz="1050">
                <a:latin typeface="Times New Roman" panose="02020603050405020304" pitchFamily="18" charset="0"/>
                <a:cs typeface="Times New Roman" panose="02020603050405020304" pitchFamily="18" charset="0"/>
              </a:rPr>
              <a:t>Human Capital Theory highlights that high turnover in the NHS leads to a loss of valuable skills and knowledge, suggesting a failure to treat employees as long-term assets to be developed (AlDayel et al., 2025).</a:t>
            </a:r>
          </a:p>
          <a:p>
            <a:pPr marL="285750" indent="-285750" algn="just">
              <a:lnSpc>
                <a:spcPct val="150000"/>
              </a:lnSpc>
              <a:buFont typeface="Wingdings" panose="05000000000000000000" pitchFamily="2" charset="2"/>
              <a:buChar char="§"/>
            </a:pPr>
            <a:r>
              <a:rPr lang="en-US" sz="1050">
                <a:latin typeface="Times New Roman" panose="02020603050405020304" pitchFamily="18" charset="0"/>
                <a:cs typeface="Times New Roman" panose="02020603050405020304" pitchFamily="18" charset="0"/>
              </a:rPr>
              <a:t>Psychological Contract Theory explains how unmet expectations around workload, support, and career development contribute to dissatisfaction and increased intention to leave.</a:t>
            </a:r>
          </a:p>
          <a:p>
            <a:pPr marL="285750" indent="-285750" algn="just">
              <a:lnSpc>
                <a:spcPct val="150000"/>
              </a:lnSpc>
              <a:buFont typeface="Wingdings" panose="05000000000000000000" pitchFamily="2" charset="2"/>
              <a:buChar char="§"/>
            </a:pPr>
            <a:r>
              <a:rPr lang="en-US" sz="1050">
                <a:latin typeface="Times New Roman" panose="02020603050405020304" pitchFamily="18" charset="0"/>
                <a:cs typeface="Times New Roman" panose="02020603050405020304" pitchFamily="18" charset="0"/>
              </a:rPr>
              <a:t>Herzberg’s Two-Factor Theory and Strategic Workforce Planning show that while basic conditions may exist, the lack of motivators and proactive workforce alignment creates a high-risk environment for retention and succession (Mizzi and Marshall, 2024).</a:t>
            </a:r>
          </a:p>
        </p:txBody>
      </p:sp>
    </p:spTree>
    <p:extLst>
      <p:ext uri="{BB962C8B-B14F-4D97-AF65-F5344CB8AC3E}">
        <p14:creationId xmlns:p14="http://schemas.microsoft.com/office/powerpoint/2010/main" xmlns="" val="3160124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55"/>
        <p:cNvGrpSpPr/>
        <p:nvPr/>
      </p:nvGrpSpPr>
      <p:grpSpPr>
        <a:xfrm>
          <a:off x="0" y="0"/>
          <a:ext cx="0" cy="0"/>
          <a:chOff x="0" y="0"/>
          <a:chExt cx="0" cy="0"/>
        </a:xfrm>
      </p:grpSpPr>
      <p:sp>
        <p:nvSpPr>
          <p:cNvPr id="2" name="Rectangle 1"/>
          <p:cNvSpPr/>
          <p:nvPr/>
        </p:nvSpPr>
        <p:spPr>
          <a:xfrm>
            <a:off x="3733469" y="361950"/>
            <a:ext cx="1600118" cy="307777"/>
          </a:xfrm>
          <a:prstGeom prst="rect">
            <a:avLst/>
          </a:prstGeom>
        </p:spPr>
        <p:txBody>
          <a:bodyPr wrap="none">
            <a:spAutoFit/>
          </a:bodyPr>
          <a:lstStyle/>
          <a:p>
            <a:r>
              <a:rPr lang="en-US" b="1">
                <a:latin typeface="Times New Roman" panose="02020603050405020304" pitchFamily="18" charset="0"/>
                <a:cs typeface="Times New Roman" panose="02020603050405020304" pitchFamily="18" charset="0"/>
              </a:rPr>
              <a:t>Recommendations</a:t>
            </a:r>
          </a:p>
        </p:txBody>
      </p:sp>
      <p:sp>
        <p:nvSpPr>
          <p:cNvPr id="3" name="Rectangle 2"/>
          <p:cNvSpPr/>
          <p:nvPr/>
        </p:nvSpPr>
        <p:spPr>
          <a:xfrm>
            <a:off x="666750" y="1581150"/>
            <a:ext cx="7791450" cy="2308324"/>
          </a:xfrm>
          <a:prstGeom prst="rect">
            <a:avLst/>
          </a:prstGeom>
        </p:spPr>
        <p:txBody>
          <a:bodyPr wrap="square">
            <a:spAutoFit/>
          </a:bodyPr>
          <a:lstStyle/>
          <a:p>
            <a:pPr marL="171450" indent="-171450" algn="just">
              <a:lnSpc>
                <a:spcPct val="150000"/>
              </a:lnSpc>
              <a:buFont typeface="Wingdings" panose="05000000000000000000" pitchFamily="2" charset="2"/>
              <a:buChar char="§"/>
            </a:pPr>
            <a:r>
              <a:rPr lang="en-US" sz="1200">
                <a:latin typeface="Times New Roman" panose="02020603050405020304" pitchFamily="18" charset="0"/>
                <a:cs typeface="Times New Roman" panose="02020603050405020304" pitchFamily="18" charset="0"/>
              </a:rPr>
              <a:t>Retention strategies in the NHS must shift towards a strategic approach, focusing on workload management, employee wellbeing, and transparent career development, while also strengthening intrinsic motivators such as recognition and meaningful work (AlDayel et al., 2025).</a:t>
            </a:r>
          </a:p>
          <a:p>
            <a:pPr marL="171450" indent="-171450" algn="just">
              <a:lnSpc>
                <a:spcPct val="150000"/>
              </a:lnSpc>
              <a:buFont typeface="Wingdings" panose="05000000000000000000" pitchFamily="2" charset="2"/>
              <a:buChar char="§"/>
            </a:pPr>
            <a:r>
              <a:rPr lang="en-US" sz="1200">
                <a:latin typeface="Times New Roman" panose="02020603050405020304" pitchFamily="18" charset="0"/>
                <a:cs typeface="Times New Roman" panose="02020603050405020304" pitchFamily="18" charset="0"/>
              </a:rPr>
              <a:t>Leadership development is essential, with managers requiring structured training to effectively support, engage, and retain their teams (Anos, 2025).</a:t>
            </a:r>
          </a:p>
          <a:p>
            <a:pPr marL="171450" indent="-171450" algn="just">
              <a:lnSpc>
                <a:spcPct val="150000"/>
              </a:lnSpc>
              <a:buFont typeface="Wingdings" panose="05000000000000000000" pitchFamily="2" charset="2"/>
              <a:buChar char="§"/>
            </a:pPr>
            <a:r>
              <a:rPr lang="en-US" sz="1200">
                <a:latin typeface="Times New Roman" panose="02020603050405020304" pitchFamily="18" charset="0"/>
                <a:cs typeface="Times New Roman" panose="02020603050405020304" pitchFamily="18" charset="0"/>
              </a:rPr>
              <a:t>Succession planning should become proactive and systematic, including early identification of talent, development of leadership pipelines, and greater emphasis on diversity and inclusion to strengthen long-term organisational resilience (Mizzi and Marshall, 2024).</a:t>
            </a:r>
          </a:p>
        </p:txBody>
      </p:sp>
    </p:spTree>
    <p:extLst>
      <p:ext uri="{BB962C8B-B14F-4D97-AF65-F5344CB8AC3E}">
        <p14:creationId xmlns:p14="http://schemas.microsoft.com/office/powerpoint/2010/main" xmlns="" val="1308894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55"/>
        <p:cNvGrpSpPr/>
        <p:nvPr/>
      </p:nvGrpSpPr>
      <p:grpSpPr>
        <a:xfrm>
          <a:off x="0" y="0"/>
          <a:ext cx="0" cy="0"/>
          <a:chOff x="0" y="0"/>
          <a:chExt cx="0" cy="0"/>
        </a:xfrm>
      </p:grpSpPr>
      <p:sp>
        <p:nvSpPr>
          <p:cNvPr id="2" name="Rectangle 1"/>
          <p:cNvSpPr/>
          <p:nvPr/>
        </p:nvSpPr>
        <p:spPr>
          <a:xfrm>
            <a:off x="533400" y="1504950"/>
            <a:ext cx="8229600" cy="2677656"/>
          </a:xfrm>
          <a:prstGeom prst="rect">
            <a:avLst/>
          </a:prstGeom>
        </p:spPr>
        <p:txBody>
          <a:bodyPr wrap="square">
            <a:spAutoFit/>
          </a:bodyPr>
          <a:lstStyle/>
          <a:p>
            <a:pPr marL="285750" indent="-285750" algn="just">
              <a:lnSpc>
                <a:spcPct val="150000"/>
              </a:lnSpc>
              <a:buFont typeface="Wingdings" panose="05000000000000000000" pitchFamily="2" charset="2"/>
              <a:buChar char="§"/>
            </a:pPr>
            <a:r>
              <a:rPr lang="en-US">
                <a:latin typeface="Times New Roman" panose="02020603050405020304" pitchFamily="18" charset="0"/>
                <a:cs typeface="Times New Roman" panose="02020603050405020304" pitchFamily="18" charset="0"/>
              </a:rPr>
              <a:t>Retention and succession challenges in the NHS are rooted in structural issues, leadership gaps, and cultural constraints, leading to high turnover, workforce fatigue, and weak leadership pipelines that affect service quality.</a:t>
            </a:r>
          </a:p>
          <a:p>
            <a:pPr marL="285750" indent="-285750" algn="just">
              <a:lnSpc>
                <a:spcPct val="150000"/>
              </a:lnSpc>
              <a:buFont typeface="Wingdings" panose="05000000000000000000" pitchFamily="2" charset="2"/>
              <a:buChar char="§"/>
            </a:pPr>
            <a:r>
              <a:rPr lang="en-US">
                <a:latin typeface="Times New Roman" panose="02020603050405020304" pitchFamily="18" charset="0"/>
                <a:cs typeface="Times New Roman" panose="02020603050405020304" pitchFamily="18" charset="0"/>
              </a:rPr>
              <a:t>Addressing these issues requires a strategic shift towards long-term workforce planning, proactive talent management, and sustained investment in employee wellbeing to improve engagement and reduce attrition.</a:t>
            </a:r>
          </a:p>
          <a:p>
            <a:pPr marL="285750" indent="-285750" algn="just">
              <a:lnSpc>
                <a:spcPct val="150000"/>
              </a:lnSpc>
              <a:buFont typeface="Wingdings" panose="05000000000000000000" pitchFamily="2" charset="2"/>
              <a:buChar char="§"/>
            </a:pPr>
            <a:r>
              <a:rPr lang="en-US">
                <a:latin typeface="Times New Roman" panose="02020603050405020304" pitchFamily="18" charset="0"/>
                <a:cs typeface="Times New Roman" panose="02020603050405020304" pitchFamily="18" charset="0"/>
              </a:rPr>
              <a:t>Developing inclusive leadership pathways and strengthening the psychological contract can enhance trust, commitment, and organisational resilience, ensuring sustainable workforce performance and future healthcare delivery.</a:t>
            </a:r>
          </a:p>
        </p:txBody>
      </p:sp>
    </p:spTree>
    <p:extLst>
      <p:ext uri="{BB962C8B-B14F-4D97-AF65-F5344CB8AC3E}">
        <p14:creationId xmlns:p14="http://schemas.microsoft.com/office/powerpoint/2010/main" xmlns="" val="3957379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 y="133350"/>
            <a:ext cx="8001000" cy="5078313"/>
          </a:xfrm>
          <a:prstGeom prst="rect">
            <a:avLst/>
          </a:prstGeom>
        </p:spPr>
        <p:txBody>
          <a:bodyPr wrap="square">
            <a:spAutoFit/>
          </a:bodyPr>
          <a:lstStyle/>
          <a:p>
            <a:pPr algn="just">
              <a:lnSpc>
                <a:spcPct val="150000"/>
              </a:lnSpc>
            </a:pPr>
            <a:r>
              <a:rPr lang="en-US" sz="1600" b="1" smtClean="0">
                <a:latin typeface="Times New Roman" panose="02020603050405020304" pitchFamily="18" charset="0"/>
                <a:cs typeface="Times New Roman" panose="02020603050405020304" pitchFamily="18" charset="0"/>
              </a:rPr>
              <a:t>References</a:t>
            </a:r>
          </a:p>
          <a:p>
            <a:pPr algn="just">
              <a:lnSpc>
                <a:spcPct val="150000"/>
              </a:lnSpc>
            </a:pPr>
            <a:r>
              <a:rPr lang="en-US" sz="800">
                <a:latin typeface="Times New Roman" panose="02020603050405020304" pitchFamily="18" charset="0"/>
                <a:cs typeface="Times New Roman" panose="02020603050405020304" pitchFamily="18" charset="0"/>
              </a:rPr>
              <a:t>AlDayel, W. A., Alhaider, M., Abid, K., and Alsarhan, F. (2025). Institutionalism and talent management challenges in Saudi Arabia’s public healthcare sector. </a:t>
            </a:r>
            <a:r>
              <a:rPr lang="en-US" sz="800" i="1">
                <a:latin typeface="Times New Roman" panose="02020603050405020304" pitchFamily="18" charset="0"/>
                <a:cs typeface="Times New Roman" panose="02020603050405020304" pitchFamily="18" charset="0"/>
              </a:rPr>
              <a:t>Employee Relations: The International Journal</a:t>
            </a:r>
            <a:r>
              <a:rPr lang="en-US" sz="800">
                <a:latin typeface="Times New Roman" panose="02020603050405020304" pitchFamily="18" charset="0"/>
                <a:cs typeface="Times New Roman" panose="02020603050405020304" pitchFamily="18" charset="0"/>
              </a:rPr>
              <a:t>, </a:t>
            </a:r>
            <a:r>
              <a:rPr lang="en-US" sz="800" i="1">
                <a:latin typeface="Times New Roman" panose="02020603050405020304" pitchFamily="18" charset="0"/>
                <a:cs typeface="Times New Roman" panose="02020603050405020304" pitchFamily="18" charset="0"/>
              </a:rPr>
              <a:t>47</a:t>
            </a:r>
            <a:r>
              <a:rPr lang="en-US" sz="800">
                <a:latin typeface="Times New Roman" panose="02020603050405020304" pitchFamily="18" charset="0"/>
                <a:cs typeface="Times New Roman" panose="02020603050405020304" pitchFamily="18" charset="0"/>
              </a:rPr>
              <a:t>(6), 907-927.</a:t>
            </a:r>
          </a:p>
          <a:p>
            <a:pPr algn="just">
              <a:lnSpc>
                <a:spcPct val="150000"/>
              </a:lnSpc>
            </a:pPr>
            <a:r>
              <a:rPr lang="en-US" sz="800">
                <a:latin typeface="Times New Roman" panose="02020603050405020304" pitchFamily="18" charset="0"/>
                <a:cs typeface="Times New Roman" panose="02020603050405020304" pitchFamily="18" charset="0"/>
              </a:rPr>
              <a:t>Anos, C. (2025). Ensuring leadership continuity: An integrative review of succession planning, leadership development and organisational memory. </a:t>
            </a:r>
            <a:r>
              <a:rPr lang="en-US" sz="800" i="1">
                <a:latin typeface="Times New Roman" panose="02020603050405020304" pitchFamily="18" charset="0"/>
                <a:cs typeface="Times New Roman" panose="02020603050405020304" pitchFamily="18" charset="0"/>
              </a:rPr>
              <a:t>Edelweiss Applied Science and Technology</a:t>
            </a:r>
            <a:r>
              <a:rPr lang="en-US" sz="800">
                <a:latin typeface="Times New Roman" panose="02020603050405020304" pitchFamily="18" charset="0"/>
                <a:cs typeface="Times New Roman" panose="02020603050405020304" pitchFamily="18" charset="0"/>
              </a:rPr>
              <a:t>, </a:t>
            </a:r>
            <a:r>
              <a:rPr lang="en-US" sz="800" i="1">
                <a:latin typeface="Times New Roman" panose="02020603050405020304" pitchFamily="18" charset="0"/>
                <a:cs typeface="Times New Roman" panose="02020603050405020304" pitchFamily="18" charset="0"/>
              </a:rPr>
              <a:t>9</a:t>
            </a:r>
            <a:r>
              <a:rPr lang="en-US" sz="800">
                <a:latin typeface="Times New Roman" panose="02020603050405020304" pitchFamily="18" charset="0"/>
                <a:cs typeface="Times New Roman" panose="02020603050405020304" pitchFamily="18" charset="0"/>
              </a:rPr>
              <a:t>(5), 2869-2877.</a:t>
            </a:r>
          </a:p>
          <a:p>
            <a:pPr algn="just">
              <a:lnSpc>
                <a:spcPct val="150000"/>
              </a:lnSpc>
            </a:pPr>
            <a:r>
              <a:rPr lang="en-US" sz="800">
                <a:latin typeface="Times New Roman" panose="02020603050405020304" pitchFamily="18" charset="0"/>
                <a:cs typeface="Times New Roman" panose="02020603050405020304" pitchFamily="18" charset="0"/>
              </a:rPr>
              <a:t>Bradbury, B. (2022). </a:t>
            </a:r>
            <a:r>
              <a:rPr lang="en-US" sz="800" i="1">
                <a:latin typeface="Times New Roman" panose="02020603050405020304" pitchFamily="18" charset="0"/>
                <a:cs typeface="Times New Roman" panose="02020603050405020304" pitchFamily="18" charset="0"/>
              </a:rPr>
              <a:t>Strategic leadership behaviours that develop organisational resilience in NHS Trusts in England: A multiple-case study</a:t>
            </a:r>
            <a:r>
              <a:rPr lang="en-US" sz="800">
                <a:latin typeface="Times New Roman" panose="02020603050405020304" pitchFamily="18" charset="0"/>
                <a:cs typeface="Times New Roman" panose="02020603050405020304" pitchFamily="18" charset="0"/>
              </a:rPr>
              <a:t> (Doctoral dissertation, University of Southampton).</a:t>
            </a:r>
          </a:p>
          <a:p>
            <a:pPr algn="just">
              <a:lnSpc>
                <a:spcPct val="150000"/>
              </a:lnSpc>
            </a:pPr>
            <a:r>
              <a:rPr lang="en-US" sz="800">
                <a:latin typeface="Times New Roman" panose="02020603050405020304" pitchFamily="18" charset="0"/>
                <a:cs typeface="Times New Roman" panose="02020603050405020304" pitchFamily="18" charset="0"/>
              </a:rPr>
              <a:t>Connolly, S. (2023). Exploratory review on designing and developing core anatomy education programmes for undergraduate nurses.</a:t>
            </a:r>
          </a:p>
          <a:p>
            <a:pPr algn="just">
              <a:lnSpc>
                <a:spcPct val="150000"/>
              </a:lnSpc>
            </a:pPr>
            <a:r>
              <a:rPr lang="en-US" sz="800">
                <a:latin typeface="Times New Roman" panose="02020603050405020304" pitchFamily="18" charset="0"/>
                <a:cs typeface="Times New Roman" panose="02020603050405020304" pitchFamily="18" charset="0"/>
              </a:rPr>
              <a:t>Durand, M. A., Wistow, G., Al Haboubi, M., Douglas, N., Erens, B., Hoomans, T., ... and Mays, N. (2025). Evaluating the role of community-based multi-disciplinary teams in integrated health and social care in England: overview of findings from the Pioneer evaluation and their implications for health and social care integration. </a:t>
            </a:r>
            <a:r>
              <a:rPr lang="en-US" sz="800" i="1">
                <a:latin typeface="Times New Roman" panose="02020603050405020304" pitchFamily="18" charset="0"/>
                <a:cs typeface="Times New Roman" panose="02020603050405020304" pitchFamily="18" charset="0"/>
              </a:rPr>
              <a:t>Journal of Health Services Research and Policy</a:t>
            </a:r>
            <a:r>
              <a:rPr lang="en-US" sz="800">
                <a:latin typeface="Times New Roman" panose="02020603050405020304" pitchFamily="18" charset="0"/>
                <a:cs typeface="Times New Roman" panose="02020603050405020304" pitchFamily="18" charset="0"/>
              </a:rPr>
              <a:t>, </a:t>
            </a:r>
            <a:r>
              <a:rPr lang="en-US" sz="800" i="1">
                <a:latin typeface="Times New Roman" panose="02020603050405020304" pitchFamily="18" charset="0"/>
                <a:cs typeface="Times New Roman" panose="02020603050405020304" pitchFamily="18" charset="0"/>
              </a:rPr>
              <a:t>30</a:t>
            </a:r>
            <a:r>
              <a:rPr lang="en-US" sz="800">
                <a:latin typeface="Times New Roman" panose="02020603050405020304" pitchFamily="18" charset="0"/>
                <a:cs typeface="Times New Roman" panose="02020603050405020304" pitchFamily="18" charset="0"/>
              </a:rPr>
              <a:t>(1_suppl), 69-81.</a:t>
            </a:r>
          </a:p>
          <a:p>
            <a:pPr algn="just">
              <a:lnSpc>
                <a:spcPct val="150000"/>
              </a:lnSpc>
            </a:pPr>
            <a:r>
              <a:rPr lang="en-US" sz="800">
                <a:latin typeface="Times New Roman" panose="02020603050405020304" pitchFamily="18" charset="0"/>
                <a:cs typeface="Times New Roman" panose="02020603050405020304" pitchFamily="18" charset="0"/>
              </a:rPr>
              <a:t>Ferguson, E. C. (2025). </a:t>
            </a:r>
            <a:r>
              <a:rPr lang="en-US" sz="800" i="1">
                <a:latin typeface="Times New Roman" panose="02020603050405020304" pitchFamily="18" charset="0"/>
                <a:cs typeface="Times New Roman" panose="02020603050405020304" pitchFamily="18" charset="0"/>
              </a:rPr>
              <a:t>Employee Retention and Pay: The Role of Pay and the Connection to Retention Strategies in Fortune 500 Companies</a:t>
            </a:r>
            <a:r>
              <a:rPr lang="en-US" sz="800">
                <a:latin typeface="Times New Roman" panose="02020603050405020304" pitchFamily="18" charset="0"/>
                <a:cs typeface="Times New Roman" panose="02020603050405020304" pitchFamily="18" charset="0"/>
              </a:rPr>
              <a:t> (Doctoral dissertation, South College).</a:t>
            </a:r>
          </a:p>
          <a:p>
            <a:pPr algn="just">
              <a:lnSpc>
                <a:spcPct val="150000"/>
              </a:lnSpc>
            </a:pPr>
            <a:r>
              <a:rPr lang="en-US" sz="800">
                <a:latin typeface="Times New Roman" panose="02020603050405020304" pitchFamily="18" charset="0"/>
                <a:cs typeface="Times New Roman" panose="02020603050405020304" pitchFamily="18" charset="0"/>
              </a:rPr>
              <a:t>Habib, M. (2026). </a:t>
            </a:r>
            <a:r>
              <a:rPr lang="en-US" sz="800" i="1">
                <a:latin typeface="Times New Roman" panose="02020603050405020304" pitchFamily="18" charset="0"/>
                <a:cs typeface="Times New Roman" panose="02020603050405020304" pitchFamily="18" charset="0"/>
              </a:rPr>
              <a:t>Navigating Competition And Collaboration: A Labour Process Study Of Nhs Workforce Experiences With Integrated Care Systems</a:t>
            </a:r>
            <a:r>
              <a:rPr lang="en-US" sz="800">
                <a:latin typeface="Times New Roman" panose="02020603050405020304" pitchFamily="18" charset="0"/>
                <a:cs typeface="Times New Roman" panose="02020603050405020304" pitchFamily="18" charset="0"/>
              </a:rPr>
              <a:t> (Doctoral dissertation, University of Leicester).</a:t>
            </a:r>
          </a:p>
          <a:p>
            <a:pPr algn="just">
              <a:lnSpc>
                <a:spcPct val="150000"/>
              </a:lnSpc>
            </a:pPr>
            <a:r>
              <a:rPr lang="en-US" sz="800">
                <a:latin typeface="Times New Roman" panose="02020603050405020304" pitchFamily="18" charset="0"/>
                <a:cs typeface="Times New Roman" panose="02020603050405020304" pitchFamily="18" charset="0"/>
              </a:rPr>
              <a:t>Keerio, N., Ahmad, A. R., and Abbas, Z. (2022). Integrated model of organisational culture and succession planning in the context of higher education institutions: a brief review. </a:t>
            </a:r>
            <a:r>
              <a:rPr lang="en-US" sz="800" i="1">
                <a:latin typeface="Times New Roman" panose="02020603050405020304" pitchFamily="18" charset="0"/>
                <a:cs typeface="Times New Roman" panose="02020603050405020304" pitchFamily="18" charset="0"/>
              </a:rPr>
              <a:t>International Journal of Services and Operations Management</a:t>
            </a:r>
            <a:r>
              <a:rPr lang="en-US" sz="800">
                <a:latin typeface="Times New Roman" panose="02020603050405020304" pitchFamily="18" charset="0"/>
                <a:cs typeface="Times New Roman" panose="02020603050405020304" pitchFamily="18" charset="0"/>
              </a:rPr>
              <a:t>, </a:t>
            </a:r>
            <a:r>
              <a:rPr lang="en-US" sz="800" i="1">
                <a:latin typeface="Times New Roman" panose="02020603050405020304" pitchFamily="18" charset="0"/>
                <a:cs typeface="Times New Roman" panose="02020603050405020304" pitchFamily="18" charset="0"/>
              </a:rPr>
              <a:t>42</a:t>
            </a:r>
            <a:r>
              <a:rPr lang="en-US" sz="800">
                <a:latin typeface="Times New Roman" panose="02020603050405020304" pitchFamily="18" charset="0"/>
                <a:cs typeface="Times New Roman" panose="02020603050405020304" pitchFamily="18" charset="0"/>
              </a:rPr>
              <a:t>(2), 281-293.</a:t>
            </a:r>
          </a:p>
          <a:p>
            <a:pPr algn="just">
              <a:lnSpc>
                <a:spcPct val="150000"/>
              </a:lnSpc>
            </a:pPr>
            <a:r>
              <a:rPr lang="en-US" sz="800">
                <a:latin typeface="Times New Roman" panose="02020603050405020304" pitchFamily="18" charset="0"/>
                <a:cs typeface="Times New Roman" panose="02020603050405020304" pitchFamily="18" charset="0"/>
              </a:rPr>
              <a:t>Kendall, N. D. (2025). The impact of organizational culture and management commitment on strategic succession planning in law enforcement agencies. </a:t>
            </a:r>
            <a:r>
              <a:rPr lang="en-US" sz="800" i="1">
                <a:latin typeface="Times New Roman" panose="02020603050405020304" pitchFamily="18" charset="0"/>
                <a:cs typeface="Times New Roman" panose="02020603050405020304" pitchFamily="18" charset="0"/>
              </a:rPr>
              <a:t>Texila International Journal of Academic Research</a:t>
            </a:r>
            <a:r>
              <a:rPr lang="en-US" sz="800">
                <a:latin typeface="Times New Roman" panose="02020603050405020304" pitchFamily="18" charset="0"/>
                <a:cs typeface="Times New Roman" panose="02020603050405020304" pitchFamily="18" charset="0"/>
              </a:rPr>
              <a:t>, </a:t>
            </a:r>
            <a:r>
              <a:rPr lang="en-US" sz="800" i="1">
                <a:latin typeface="Times New Roman" panose="02020603050405020304" pitchFamily="18" charset="0"/>
                <a:cs typeface="Times New Roman" panose="02020603050405020304" pitchFamily="18" charset="0"/>
              </a:rPr>
              <a:t>12</a:t>
            </a:r>
            <a:r>
              <a:rPr lang="en-US" sz="800">
                <a:latin typeface="Times New Roman" panose="02020603050405020304" pitchFamily="18" charset="0"/>
                <a:cs typeface="Times New Roman" panose="02020603050405020304" pitchFamily="18" charset="0"/>
              </a:rPr>
              <a:t>(3), 2520-3088.</a:t>
            </a:r>
          </a:p>
          <a:p>
            <a:pPr algn="just">
              <a:lnSpc>
                <a:spcPct val="150000"/>
              </a:lnSpc>
            </a:pPr>
            <a:r>
              <a:rPr lang="en-US" sz="800">
                <a:latin typeface="Times New Roman" panose="02020603050405020304" pitchFamily="18" charset="0"/>
                <a:cs typeface="Times New Roman" panose="02020603050405020304" pitchFamily="18" charset="0"/>
              </a:rPr>
              <a:t>Lloyd, M. M. (2025). </a:t>
            </a:r>
            <a:r>
              <a:rPr lang="en-US" sz="800" i="1">
                <a:latin typeface="Times New Roman" panose="02020603050405020304" pitchFamily="18" charset="0"/>
                <a:cs typeface="Times New Roman" panose="02020603050405020304" pitchFamily="18" charset="0"/>
              </a:rPr>
              <a:t>PFI is Dead, Long Live PFI? A Qualitative Study Exploring How Institutional Logics and Situational Circumstances Influence Large-scale Capital Accounting and Investment Decision-making at a Local NHS Trust Level Under the New Capital Finance Regime</a:t>
            </a:r>
            <a:r>
              <a:rPr lang="en-US" sz="800">
                <a:latin typeface="Times New Roman" panose="02020603050405020304" pitchFamily="18" charset="0"/>
                <a:cs typeface="Times New Roman" panose="02020603050405020304" pitchFamily="18" charset="0"/>
              </a:rPr>
              <a:t> (Doctoral dissertation, The University of Manchester (United Kingdom)).</a:t>
            </a:r>
          </a:p>
          <a:p>
            <a:pPr algn="just">
              <a:lnSpc>
                <a:spcPct val="150000"/>
              </a:lnSpc>
            </a:pPr>
            <a:r>
              <a:rPr lang="en-US" sz="800">
                <a:latin typeface="Times New Roman" panose="02020603050405020304" pitchFamily="18" charset="0"/>
                <a:cs typeface="Times New Roman" panose="02020603050405020304" pitchFamily="18" charset="0"/>
              </a:rPr>
              <a:t>Mizzi, L., and Marshall, P. (2024). Inequitable barriers and opportunities for leadership and professional development, identified by early-career to mid-career allied health professionals. </a:t>
            </a:r>
            <a:r>
              <a:rPr lang="en-US" sz="800" i="1">
                <a:latin typeface="Times New Roman" panose="02020603050405020304" pitchFamily="18" charset="0"/>
                <a:cs typeface="Times New Roman" panose="02020603050405020304" pitchFamily="18" charset="0"/>
              </a:rPr>
              <a:t>BMJ leader</a:t>
            </a:r>
            <a:r>
              <a:rPr lang="en-US" sz="800">
                <a:latin typeface="Times New Roman" panose="02020603050405020304" pitchFamily="18" charset="0"/>
                <a:cs typeface="Times New Roman" panose="02020603050405020304" pitchFamily="18" charset="0"/>
              </a:rPr>
              <a:t>, leader-2023.</a:t>
            </a:r>
          </a:p>
          <a:p>
            <a:pPr algn="just">
              <a:lnSpc>
                <a:spcPct val="150000"/>
              </a:lnSpc>
            </a:pPr>
            <a:r>
              <a:rPr lang="en-US" sz="800">
                <a:latin typeface="Times New Roman" panose="02020603050405020304" pitchFamily="18" charset="0"/>
                <a:cs typeface="Times New Roman" panose="02020603050405020304" pitchFamily="18" charset="0"/>
              </a:rPr>
              <a:t>Poveromo, S. (2026). </a:t>
            </a:r>
            <a:r>
              <a:rPr lang="en-US" sz="800" i="1">
                <a:latin typeface="Times New Roman" panose="02020603050405020304" pitchFamily="18" charset="0"/>
                <a:cs typeface="Times New Roman" panose="02020603050405020304" pitchFamily="18" charset="0"/>
              </a:rPr>
              <a:t>Strategies to Recruit and Retain Imaging Ancillary Staff for Healthcare Organizations</a:t>
            </a:r>
            <a:r>
              <a:rPr lang="en-US" sz="800">
                <a:latin typeface="Times New Roman" panose="02020603050405020304" pitchFamily="18" charset="0"/>
                <a:cs typeface="Times New Roman" panose="02020603050405020304" pitchFamily="18" charset="0"/>
              </a:rPr>
              <a:t> (Doctoral dissertation, Walden University).</a:t>
            </a:r>
          </a:p>
          <a:p>
            <a:pPr algn="just">
              <a:lnSpc>
                <a:spcPct val="150000"/>
              </a:lnSpc>
            </a:pPr>
            <a:r>
              <a:rPr lang="en-US" sz="800">
                <a:latin typeface="Times New Roman" panose="02020603050405020304" pitchFamily="18" charset="0"/>
                <a:cs typeface="Times New Roman" panose="02020603050405020304" pitchFamily="18" charset="0"/>
              </a:rPr>
              <a:t>Remnant, J., Kelly, M., Cowley, L., and Booth, S. (2025). Supporting and Retaining NHS England Staff with Long-Term Health Conditions—A Qualitative Study. In </a:t>
            </a:r>
            <a:r>
              <a:rPr lang="en-US" sz="800" i="1">
                <a:latin typeface="Times New Roman" panose="02020603050405020304" pitchFamily="18" charset="0"/>
                <a:cs typeface="Times New Roman" panose="02020603050405020304" pitchFamily="18" charset="0"/>
              </a:rPr>
              <a:t>Healthcare</a:t>
            </a:r>
            <a:r>
              <a:rPr lang="en-US" sz="800">
                <a:latin typeface="Times New Roman" panose="02020603050405020304" pitchFamily="18" charset="0"/>
                <a:cs typeface="Times New Roman" panose="02020603050405020304" pitchFamily="18" charset="0"/>
              </a:rPr>
              <a:t> (Vol. 13, No. 20, p. 2573). MDPI.</a:t>
            </a:r>
          </a:p>
          <a:p>
            <a:pPr algn="just">
              <a:lnSpc>
                <a:spcPct val="150000"/>
              </a:lnSpc>
            </a:pPr>
            <a:r>
              <a:rPr lang="en-US" sz="800">
                <a:latin typeface="Times New Roman" panose="02020603050405020304" pitchFamily="18" charset="0"/>
                <a:cs typeface="Times New Roman" panose="02020603050405020304" pitchFamily="18" charset="0"/>
              </a:rPr>
              <a:t>Robinson, J. (2024). </a:t>
            </a:r>
            <a:r>
              <a:rPr lang="en-US" sz="800" i="1">
                <a:latin typeface="Times New Roman" panose="02020603050405020304" pitchFamily="18" charset="0"/>
                <a:cs typeface="Times New Roman" panose="02020603050405020304" pitchFamily="18" charset="0"/>
              </a:rPr>
              <a:t>Does registered nurse (RN) involvement in improving healthcare services, influence RN retention?</a:t>
            </a:r>
            <a:r>
              <a:rPr lang="en-US" sz="800">
                <a:latin typeface="Times New Roman" panose="02020603050405020304" pitchFamily="18" charset="0"/>
                <a:cs typeface="Times New Roman" panose="02020603050405020304" pitchFamily="18" charset="0"/>
              </a:rPr>
              <a:t> (Doctoral dissertation, Anglia Ruskin Research Online (ARRO)).</a:t>
            </a:r>
          </a:p>
        </p:txBody>
      </p:sp>
    </p:spTree>
    <p:extLst>
      <p:ext uri="{BB962C8B-B14F-4D97-AF65-F5344CB8AC3E}">
        <p14:creationId xmlns:p14="http://schemas.microsoft.com/office/powerpoint/2010/main" xmlns="" val="3606882482"/>
      </p:ext>
    </p:extLst>
  </p:cSld>
  <p:clrMapOvr>
    <a:masterClrMapping/>
  </p:clrMapOvr>
</p:sld>
</file>

<file path=ppt/theme/theme1.xml><?xml version="1.0" encoding="utf-8"?>
<a:theme xmlns:a="http://schemas.openxmlformats.org/drawingml/2006/main" name="Introduction to Coding Workshop by Slidesgo">
  <a:themeElements>
    <a:clrScheme name="Simple Light">
      <a:dk1>
        <a:srgbClr val="1D1D1D"/>
      </a:dk1>
      <a:lt1>
        <a:srgbClr val="F5F8FF"/>
      </a:lt1>
      <a:dk2>
        <a:srgbClr val="0C0A9E"/>
      </a:dk2>
      <a:lt2>
        <a:srgbClr val="EB9109"/>
      </a:lt2>
      <a:accent1>
        <a:srgbClr val="8208D5"/>
      </a:accent1>
      <a:accent2>
        <a:srgbClr val="BFBEF7"/>
      </a:accent2>
      <a:accent3>
        <a:srgbClr val="FFFFFF"/>
      </a:accent3>
      <a:accent4>
        <a:srgbClr val="FFFFFF"/>
      </a:accent4>
      <a:accent5>
        <a:srgbClr val="FFFFFF"/>
      </a:accent5>
      <a:accent6>
        <a:srgbClr val="FFFFFF"/>
      </a:accent6>
      <a:hlink>
        <a:srgbClr val="1D1D1D"/>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54</TotalTime>
  <Words>3094</Words>
  <Application>Microsoft Office PowerPoint</Application>
  <PresentationFormat>On-screen Show (16:9)</PresentationFormat>
  <Paragraphs>110</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Times New Roman</vt:lpstr>
      <vt:lpstr>Wingdings</vt:lpstr>
      <vt:lpstr>IBM Plex Mono</vt:lpstr>
      <vt:lpstr>Poppins</vt:lpstr>
      <vt:lpstr>Introduction to Coding Workshop by Slidesgo</vt:lpstr>
      <vt:lpstr>Slide 1</vt:lpstr>
      <vt:lpstr>Slide 2</vt:lpstr>
      <vt:lpstr>Slide 3</vt:lpstr>
      <vt:lpstr>Slide 4</vt:lpstr>
      <vt:lpstr>Slide 5</vt:lpstr>
      <vt:lpstr>Slide 6</vt:lpstr>
      <vt:lpstr>Slide 7</vt:lpstr>
      <vt:lpstr>Slide 8</vt:lpstr>
      <vt:lpstr>Slide 9</vt:lpstr>
      <vt:lpstr>Slide 10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140</cp:revision>
  <dcterms:modified xsi:type="dcterms:W3CDTF">2026-03-28T11:40:50Z</dcterms:modified>
</cp:coreProperties>
</file>