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2" r:id="rId5"/>
    <p:sldId id="26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0" r:id="rId17"/>
    <p:sldId id="271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BMTP5027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8414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Travel Operations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80844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 Trade Bingo Lingo!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2365"/>
            <a:ext cx="10515600" cy="2393054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1965"/>
            <a:ext cx="10515600" cy="4864998"/>
          </a:xfrm>
        </p:spPr>
        <p:txBody>
          <a:bodyPr/>
          <a:lstStyle/>
          <a:p>
            <a:r>
              <a:rPr lang="en-GB" sz="2000" dirty="0"/>
              <a:t>Introduction to the Travel Experience</a:t>
            </a:r>
          </a:p>
          <a:p>
            <a:r>
              <a:rPr lang="en-GB" sz="2000" dirty="0"/>
              <a:t>Retail TA Booking Experience </a:t>
            </a:r>
          </a:p>
          <a:p>
            <a:r>
              <a:rPr lang="en-GB" sz="2000" dirty="0"/>
              <a:t>Online Booking Experience</a:t>
            </a:r>
          </a:p>
          <a:p>
            <a:r>
              <a:rPr lang="en-GB" sz="2000" dirty="0"/>
              <a:t>Airport</a:t>
            </a:r>
          </a:p>
          <a:p>
            <a:r>
              <a:rPr lang="en-GB" sz="2000" dirty="0"/>
              <a:t>Airline</a:t>
            </a:r>
          </a:p>
          <a:p>
            <a:r>
              <a:rPr lang="en-GB" sz="2000" dirty="0"/>
              <a:t>Tour Operators</a:t>
            </a:r>
          </a:p>
          <a:p>
            <a:r>
              <a:rPr lang="en-GB" sz="2000" dirty="0"/>
              <a:t>Travel </a:t>
            </a:r>
          </a:p>
          <a:p>
            <a:r>
              <a:rPr lang="en-GB" sz="2000" dirty="0"/>
              <a:t>Hotels</a:t>
            </a:r>
          </a:p>
          <a:p>
            <a:r>
              <a:rPr lang="en-GB" sz="2000" dirty="0"/>
              <a:t>Excursions &amp; Extras</a:t>
            </a:r>
          </a:p>
          <a:p>
            <a:r>
              <a:rPr lang="en-GB" sz="2000" dirty="0"/>
              <a:t>Train Travel</a:t>
            </a:r>
          </a:p>
          <a:p>
            <a:r>
              <a:rPr lang="en-GB" sz="2000" dirty="0"/>
              <a:t>Ferry’s &amp; Cruises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E6117-16AB-83E5-950F-AB691D3B0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182" y="-808382"/>
            <a:ext cx="10515600" cy="3578086"/>
          </a:xfrm>
        </p:spPr>
        <p:txBody>
          <a:bodyPr/>
          <a:lstStyle/>
          <a:p>
            <a:r>
              <a:rPr lang="en-GB" b="1" dirty="0"/>
              <a:t>Explain the organisations &amp; what do they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08E80-4F49-EF6C-BF4F-BCA162B22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2903"/>
            <a:ext cx="10515600" cy="4474059"/>
          </a:xfrm>
        </p:spPr>
        <p:txBody>
          <a:bodyPr>
            <a:normAutofit/>
          </a:bodyPr>
          <a:lstStyle/>
          <a:p>
            <a:r>
              <a:rPr lang="en-GB" sz="2000" dirty="0"/>
              <a:t>ABTA</a:t>
            </a:r>
          </a:p>
          <a:p>
            <a:r>
              <a:rPr lang="en-GB" sz="2000" dirty="0"/>
              <a:t>ATOL</a:t>
            </a:r>
          </a:p>
          <a:p>
            <a:r>
              <a:rPr lang="en-GB" sz="2000" dirty="0"/>
              <a:t>IATA</a:t>
            </a:r>
          </a:p>
          <a:p>
            <a:r>
              <a:rPr lang="en-GB" sz="2000" dirty="0"/>
              <a:t>CAA</a:t>
            </a:r>
          </a:p>
          <a:p>
            <a:r>
              <a:rPr lang="en-GB" sz="2000" dirty="0"/>
              <a:t>ABCO</a:t>
            </a:r>
          </a:p>
          <a:p>
            <a:r>
              <a:rPr lang="en-GB" sz="2000" dirty="0"/>
              <a:t>PCMA</a:t>
            </a:r>
          </a:p>
          <a:p>
            <a:r>
              <a:rPr lang="en-GB" sz="2000" dirty="0"/>
              <a:t>MIA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178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1CE6-4622-02AB-25C0-56941C970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Know the Bingo Lingo!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EE94F-ED3C-8487-9BE6-C935A82FB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OTA</a:t>
            </a:r>
          </a:p>
          <a:p>
            <a:r>
              <a:rPr lang="en-GB" sz="2800" dirty="0"/>
              <a:t>DMO</a:t>
            </a:r>
          </a:p>
          <a:p>
            <a:r>
              <a:rPr lang="en-GB" sz="2800" dirty="0"/>
              <a:t>DMC</a:t>
            </a:r>
          </a:p>
          <a:p>
            <a:r>
              <a:rPr lang="en-GB" sz="2800" dirty="0"/>
              <a:t>PCO</a:t>
            </a:r>
          </a:p>
          <a:p>
            <a:r>
              <a:rPr lang="en-GB" sz="2800" dirty="0"/>
              <a:t>CVB</a:t>
            </a:r>
          </a:p>
          <a:p>
            <a:r>
              <a:rPr lang="en-GB" sz="2800" dirty="0"/>
              <a:t>TIC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916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891CA-8BA8-D912-8311-A229E9AE1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Tour Information!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FF22E-8BA8-211D-92C0-3756E07203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Package travel directive</a:t>
            </a:r>
          </a:p>
          <a:p>
            <a:r>
              <a:rPr lang="en-GB" dirty="0"/>
              <a:t>Consumer rights act 2015</a:t>
            </a:r>
          </a:p>
          <a:p>
            <a:r>
              <a:rPr lang="en-GB" dirty="0"/>
              <a:t>Accessible travel</a:t>
            </a:r>
          </a:p>
          <a:p>
            <a:r>
              <a:rPr lang="en-GB" dirty="0"/>
              <a:t>Incentive Travel</a:t>
            </a:r>
          </a:p>
          <a:p>
            <a:r>
              <a:rPr lang="en-GB" dirty="0"/>
              <a:t>Inclusive tour</a:t>
            </a:r>
          </a:p>
          <a:p>
            <a:r>
              <a:rPr lang="en-GB" dirty="0"/>
              <a:t>Escorted tour</a:t>
            </a:r>
          </a:p>
          <a:p>
            <a:r>
              <a:rPr lang="en-GB" dirty="0"/>
              <a:t>Independent tour</a:t>
            </a:r>
          </a:p>
          <a:p>
            <a:r>
              <a:rPr lang="en-GB" dirty="0"/>
              <a:t>Bespoke tour</a:t>
            </a:r>
          </a:p>
          <a:p>
            <a:r>
              <a:rPr lang="en-GB" dirty="0"/>
              <a:t>All Inclusive</a:t>
            </a:r>
          </a:p>
          <a:p>
            <a:r>
              <a:rPr lang="en-GB" dirty="0"/>
              <a:t>MICE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424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7DB3F-F85A-B388-DE9E-C25748C78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6261"/>
            <a:ext cx="10515600" cy="1278836"/>
          </a:xfrm>
        </p:spPr>
        <p:txBody>
          <a:bodyPr/>
          <a:lstStyle/>
          <a:p>
            <a:r>
              <a:rPr lang="en-GB" b="1" dirty="0"/>
              <a:t>Explain what these are &amp; what they do!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3E754-C966-A224-8D97-AE0CDE78D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6678"/>
            <a:ext cx="10515600" cy="5090286"/>
          </a:xfrm>
        </p:spPr>
        <p:txBody>
          <a:bodyPr>
            <a:normAutofit/>
          </a:bodyPr>
          <a:lstStyle/>
          <a:p>
            <a:r>
              <a:rPr lang="en-GB" sz="2400" dirty="0"/>
              <a:t>UNWTO</a:t>
            </a:r>
          </a:p>
          <a:p>
            <a:r>
              <a:rPr lang="en-GB" sz="2400" dirty="0"/>
              <a:t>WTM</a:t>
            </a:r>
          </a:p>
          <a:p>
            <a:r>
              <a:rPr lang="en-GB" sz="2400" dirty="0"/>
              <a:t>TTG</a:t>
            </a:r>
          </a:p>
          <a:p>
            <a:r>
              <a:rPr lang="en-GB" sz="2400" dirty="0"/>
              <a:t>ITT</a:t>
            </a:r>
          </a:p>
          <a:p>
            <a:r>
              <a:rPr lang="en-GB" sz="2400" dirty="0"/>
              <a:t>IBTM</a:t>
            </a:r>
          </a:p>
          <a:p>
            <a:r>
              <a:rPr lang="en-GB" sz="2400" dirty="0"/>
              <a:t>ILTM</a:t>
            </a:r>
          </a:p>
          <a:p>
            <a:r>
              <a:rPr lang="en-GB" sz="2400" dirty="0"/>
              <a:t>Inspire</a:t>
            </a:r>
          </a:p>
          <a:p>
            <a:r>
              <a:rPr lang="en-GB" sz="2400" dirty="0"/>
              <a:t>Pure</a:t>
            </a:r>
          </a:p>
          <a:p>
            <a:r>
              <a:rPr lang="en-GB" sz="2400" dirty="0" err="1"/>
              <a:t>Confex</a:t>
            </a:r>
            <a:endParaRPr lang="en-GB" sz="2400" dirty="0"/>
          </a:p>
          <a:p>
            <a:r>
              <a:rPr lang="en-GB" sz="2400" dirty="0"/>
              <a:t>Meetings 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118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9084E-1999-8FC0-226F-55A017CEA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Air Tickets – Explain what these mean!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CF09E-838A-E41F-5684-CAC0DE3651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 ticket</a:t>
            </a:r>
          </a:p>
          <a:p>
            <a:r>
              <a:rPr lang="en-GB" dirty="0"/>
              <a:t>Reservation</a:t>
            </a:r>
          </a:p>
          <a:p>
            <a:r>
              <a:rPr lang="en-GB" dirty="0"/>
              <a:t>Code</a:t>
            </a:r>
          </a:p>
          <a:p>
            <a:r>
              <a:rPr lang="en-GB" dirty="0"/>
              <a:t>Class</a:t>
            </a:r>
            <a:endParaRPr lang="en-GB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Pax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PNC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Upgrade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Miles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783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648B-ACB0-B5A2-C329-EE3ECD687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86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Air Fares – Explain!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1CF8B-14E3-3C87-8CD6-A5CD520E3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5949"/>
            <a:ext cx="10515600" cy="4552122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Fare Basis - Non refundable – Non transferable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APEX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Base Fare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Bulk fare 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Net fare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Published fare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Group Fare</a:t>
            </a:r>
          </a:p>
          <a:p>
            <a:pPr lvl="0">
              <a:buClr>
                <a:srgbClr val="B80E0F"/>
              </a:buClr>
            </a:pPr>
            <a:r>
              <a:rPr lang="en-GB" sz="2800" dirty="0" err="1">
                <a:solidFill>
                  <a:prstClr val="black"/>
                </a:solidFill>
              </a:rPr>
              <a:t>Webfare</a:t>
            </a:r>
            <a:endParaRPr lang="en-GB" sz="2800" dirty="0">
              <a:solidFill>
                <a:prstClr val="black"/>
              </a:solidFill>
            </a:endParaRP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Exclusive fare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Split ticketing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802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2635E-C198-A68A-E336-21CC6DD44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0336"/>
          </a:xfrm>
        </p:spPr>
        <p:txBody>
          <a:bodyPr/>
          <a:lstStyle/>
          <a:p>
            <a:r>
              <a:rPr lang="en-GB" b="1" dirty="0"/>
              <a:t>Airport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19BFC-28A2-877D-C7B7-42DD8EF1D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3757"/>
            <a:ext cx="10515600" cy="4613206"/>
          </a:xfrm>
        </p:spPr>
        <p:txBody>
          <a:bodyPr/>
          <a:lstStyle/>
          <a:p>
            <a:r>
              <a:rPr lang="en-GB" dirty="0"/>
              <a:t>Hub</a:t>
            </a:r>
          </a:p>
          <a:p>
            <a:r>
              <a:rPr lang="en-GB" dirty="0"/>
              <a:t>Airport Codes</a:t>
            </a:r>
          </a:p>
          <a:p>
            <a:r>
              <a:rPr lang="en-GB" dirty="0"/>
              <a:t>Layover</a:t>
            </a:r>
          </a:p>
          <a:p>
            <a:r>
              <a:rPr lang="en-GB" dirty="0"/>
              <a:t>Connection</a:t>
            </a:r>
          </a:p>
          <a:p>
            <a:r>
              <a:rPr lang="en-GB" dirty="0"/>
              <a:t>Transit</a:t>
            </a:r>
          </a:p>
          <a:p>
            <a:r>
              <a:rPr lang="en-GB" dirty="0"/>
              <a:t>Illegal Connection times</a:t>
            </a:r>
          </a:p>
          <a:p>
            <a:r>
              <a:rPr lang="en-GB" dirty="0"/>
              <a:t>No Show</a:t>
            </a:r>
          </a:p>
          <a:p>
            <a:r>
              <a:rPr lang="en-GB" dirty="0"/>
              <a:t>Landside /  Airside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367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97E5B-61AA-38FC-6ABF-288AF7647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72816"/>
          </a:xfrm>
        </p:spPr>
        <p:txBody>
          <a:bodyPr/>
          <a:lstStyle/>
          <a:p>
            <a:r>
              <a:rPr lang="en-GB" b="1" dirty="0"/>
              <a:t>More Airport Terminology!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AAEB-E59E-33CE-8F09-40E713989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539"/>
            <a:ext cx="10515600" cy="5176424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Drop off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Check-in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 Security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Departure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 Gate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Dispatch / embark / disembark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Jet bridge/airbridge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S</a:t>
            </a:r>
            <a:r>
              <a:rPr lang="en-GB" sz="2800" dirty="0">
                <a:solidFill>
                  <a:prstClr val="black"/>
                </a:solidFill>
              </a:rPr>
              <a:t>lots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Arrivals 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Baggage reclaim</a:t>
            </a:r>
          </a:p>
          <a:p>
            <a:pPr lvl="0">
              <a:buClr>
                <a:srgbClr val="B80E0F"/>
              </a:buClr>
            </a:pPr>
            <a:r>
              <a:rPr lang="en-GB" sz="2800" dirty="0">
                <a:solidFill>
                  <a:prstClr val="black"/>
                </a:solidFill>
              </a:rPr>
              <a:t>Immigration / customs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698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1BF71-A27D-CAF9-2323-8D2DBF815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Airline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12AD1-DC1D-1580-FD13-22A8D0759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7009"/>
            <a:ext cx="10515600" cy="4599954"/>
          </a:xfrm>
        </p:spPr>
        <p:txBody>
          <a:bodyPr/>
          <a:lstStyle/>
          <a:p>
            <a:r>
              <a:rPr lang="en-GB" dirty="0"/>
              <a:t>Carriers</a:t>
            </a:r>
          </a:p>
          <a:p>
            <a:r>
              <a:rPr lang="en-GB" dirty="0"/>
              <a:t>Codes</a:t>
            </a:r>
          </a:p>
          <a:p>
            <a:r>
              <a:rPr lang="en-GB" dirty="0"/>
              <a:t>Flag Carriers</a:t>
            </a:r>
          </a:p>
          <a:p>
            <a:r>
              <a:rPr lang="en-GB" dirty="0"/>
              <a:t>Code Share</a:t>
            </a:r>
          </a:p>
          <a:p>
            <a:r>
              <a:rPr lang="en-GB" dirty="0"/>
              <a:t>Charter</a:t>
            </a:r>
          </a:p>
          <a:p>
            <a:r>
              <a:rPr lang="en-GB" dirty="0"/>
              <a:t>Schedule </a:t>
            </a:r>
          </a:p>
          <a:p>
            <a:r>
              <a:rPr lang="en-GB" dirty="0"/>
              <a:t>Low cost</a:t>
            </a:r>
          </a:p>
          <a:p>
            <a:r>
              <a:rPr lang="en-GB" dirty="0"/>
              <a:t>Airline Alliances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150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F282F-31B7-9917-41B7-27C7FFCF4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78834"/>
          </a:xfrm>
        </p:spPr>
        <p:txBody>
          <a:bodyPr/>
          <a:lstStyle/>
          <a:p>
            <a:r>
              <a:rPr lang="en-GB" b="1" dirty="0"/>
              <a:t>Travel Trade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15945-9552-90C8-44AA-E1BCEEA53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3184"/>
            <a:ext cx="10515600" cy="5063780"/>
          </a:xfrm>
        </p:spPr>
        <p:txBody>
          <a:bodyPr>
            <a:normAutofit/>
          </a:bodyPr>
          <a:lstStyle/>
          <a:p>
            <a:r>
              <a:rPr lang="en-GB" sz="2000" dirty="0"/>
              <a:t>Manifest</a:t>
            </a:r>
          </a:p>
          <a:p>
            <a:r>
              <a:rPr lang="en-GB" sz="2000" dirty="0"/>
              <a:t>Bumping</a:t>
            </a:r>
          </a:p>
          <a:p>
            <a:r>
              <a:rPr lang="en-GB" sz="2000" dirty="0"/>
              <a:t>Upgrades</a:t>
            </a:r>
          </a:p>
          <a:p>
            <a:r>
              <a:rPr lang="en-GB" sz="2000" dirty="0"/>
              <a:t>Jump Seat</a:t>
            </a:r>
          </a:p>
          <a:p>
            <a:r>
              <a:rPr lang="en-GB" sz="2000" dirty="0"/>
              <a:t>Bulkhead</a:t>
            </a:r>
          </a:p>
          <a:p>
            <a:r>
              <a:rPr lang="en-GB" sz="2000" dirty="0"/>
              <a:t>Carryon</a:t>
            </a:r>
          </a:p>
          <a:p>
            <a:r>
              <a:rPr lang="en-GB" sz="2000" dirty="0"/>
              <a:t>Cross check</a:t>
            </a:r>
          </a:p>
          <a:p>
            <a:r>
              <a:rPr lang="en-GB" sz="2000" dirty="0"/>
              <a:t>Push Back</a:t>
            </a:r>
          </a:p>
          <a:p>
            <a:r>
              <a:rPr lang="en-GB" sz="2000" dirty="0"/>
              <a:t>Permission for Take off / Landing</a:t>
            </a:r>
          </a:p>
          <a:p>
            <a:r>
              <a:rPr lang="en-GB" sz="2000" dirty="0"/>
              <a:t>Stacking / Circling</a:t>
            </a:r>
          </a:p>
          <a:p>
            <a:r>
              <a:rPr lang="en-GB" sz="2000" dirty="0"/>
              <a:t>Cargo / hold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13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49ED-BC47-8F67-E3A1-79E6830AA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4197"/>
          </a:xfrm>
        </p:spPr>
        <p:txBody>
          <a:bodyPr/>
          <a:lstStyle/>
          <a:p>
            <a:r>
              <a:rPr lang="en-GB" b="1" dirty="0"/>
              <a:t>Air Travel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3ADDB-5CB3-36EC-13B8-1BC2F311E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4243"/>
            <a:ext cx="10515600" cy="4386470"/>
          </a:xfrm>
        </p:spPr>
        <p:txBody>
          <a:bodyPr>
            <a:normAutofit/>
          </a:bodyPr>
          <a:lstStyle/>
          <a:p>
            <a:r>
              <a:rPr lang="en-GB" dirty="0"/>
              <a:t>ETA</a:t>
            </a:r>
          </a:p>
          <a:p>
            <a:r>
              <a:rPr lang="en-GB" dirty="0"/>
              <a:t>ETD</a:t>
            </a:r>
          </a:p>
          <a:p>
            <a:r>
              <a:rPr lang="en-GB" dirty="0"/>
              <a:t>ATA</a:t>
            </a:r>
          </a:p>
          <a:p>
            <a:r>
              <a:rPr lang="en-GB" dirty="0"/>
              <a:t>ATD</a:t>
            </a:r>
          </a:p>
          <a:p>
            <a:r>
              <a:rPr lang="en-GB" dirty="0"/>
              <a:t>GMT</a:t>
            </a:r>
          </a:p>
          <a:p>
            <a:r>
              <a:rPr lang="en-GB" dirty="0"/>
              <a:t>Visa Waiver</a:t>
            </a:r>
          </a:p>
          <a:p>
            <a:r>
              <a:rPr lang="en-GB" dirty="0"/>
              <a:t>Departure 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3251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C29F6-0C4F-D8C3-9F4A-F60696988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9391"/>
            <a:ext cx="10515600" cy="1186069"/>
          </a:xfrm>
        </p:spPr>
        <p:txBody>
          <a:bodyPr/>
          <a:lstStyle/>
          <a:p>
            <a:r>
              <a:rPr lang="en-GB" b="1" dirty="0"/>
              <a:t>Arrival Info!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19A70-C84A-DE7E-528E-7B5F7D0F6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34278"/>
            <a:ext cx="10515600" cy="5242685"/>
          </a:xfrm>
        </p:spPr>
        <p:txBody>
          <a:bodyPr>
            <a:normAutofit/>
          </a:bodyPr>
          <a:lstStyle/>
          <a:p>
            <a:r>
              <a:rPr lang="en-GB" dirty="0"/>
              <a:t>Transfers</a:t>
            </a:r>
          </a:p>
          <a:p>
            <a:r>
              <a:rPr lang="en-GB" dirty="0"/>
              <a:t>Off Airport Hire</a:t>
            </a:r>
          </a:p>
          <a:p>
            <a:r>
              <a:rPr lang="en-GB" dirty="0"/>
              <a:t>Pre Paid Hire</a:t>
            </a:r>
          </a:p>
          <a:p>
            <a:r>
              <a:rPr lang="en-GB" dirty="0"/>
              <a:t>CDW</a:t>
            </a:r>
          </a:p>
          <a:p>
            <a:r>
              <a:rPr lang="en-GB" dirty="0"/>
              <a:t>LDW</a:t>
            </a:r>
          </a:p>
          <a:p>
            <a:r>
              <a:rPr lang="en-GB" dirty="0"/>
              <a:t>Third Party Liability</a:t>
            </a:r>
          </a:p>
          <a:p>
            <a:r>
              <a:rPr lang="en-GB" dirty="0"/>
              <a:t>Excess </a:t>
            </a:r>
            <a:r>
              <a:rPr lang="en-GB" dirty="0" err="1"/>
              <a:t>Milegage</a:t>
            </a:r>
            <a:endParaRPr lang="en-GB" dirty="0"/>
          </a:p>
          <a:p>
            <a:r>
              <a:rPr lang="en-GB" dirty="0"/>
              <a:t>Fuel Policy</a:t>
            </a:r>
          </a:p>
          <a:p>
            <a:r>
              <a:rPr lang="en-GB" dirty="0"/>
              <a:t>Flexi </a:t>
            </a:r>
            <a:r>
              <a:rPr lang="en-GB" dirty="0" err="1"/>
              <a:t>Tarriff</a:t>
            </a:r>
            <a:endParaRPr lang="en-GB" dirty="0"/>
          </a:p>
          <a:p>
            <a:r>
              <a:rPr lang="en-GB" dirty="0"/>
              <a:t>Out of Hours Charge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4793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CF58F-B40B-C3C3-49B2-E19FCBAF6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Destination &amp; Trade Terms!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8B891-CB84-B22D-41F7-FDEA26724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B2C</a:t>
            </a:r>
          </a:p>
          <a:p>
            <a:r>
              <a:rPr lang="en-GB" dirty="0"/>
              <a:t>B2C</a:t>
            </a:r>
          </a:p>
          <a:p>
            <a:r>
              <a:rPr lang="en-GB" dirty="0"/>
              <a:t>Fam Trip</a:t>
            </a:r>
          </a:p>
          <a:p>
            <a:r>
              <a:rPr lang="en-GB" dirty="0"/>
              <a:t>Trade Mission</a:t>
            </a:r>
          </a:p>
          <a:p>
            <a:r>
              <a:rPr lang="en-GB" dirty="0"/>
              <a:t>Pre Season</a:t>
            </a:r>
          </a:p>
          <a:p>
            <a:r>
              <a:rPr lang="en-GB" dirty="0"/>
              <a:t>In season </a:t>
            </a:r>
          </a:p>
          <a:p>
            <a:r>
              <a:rPr lang="en-GB" dirty="0"/>
              <a:t>End of Season</a:t>
            </a:r>
          </a:p>
          <a:p>
            <a:r>
              <a:rPr lang="en-GB" dirty="0"/>
              <a:t>In resort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940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7CC54-FB8A-DA1F-DCC4-13F4ED801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r>
              <a:rPr lang="en-GB" b="1" dirty="0"/>
              <a:t>Resort &amp; Hotel Reservation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D3509-4D4F-DC6B-81D6-1380C221E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Black Out dates</a:t>
            </a:r>
          </a:p>
          <a:p>
            <a:r>
              <a:rPr lang="en-GB" dirty="0"/>
              <a:t>Rack rates</a:t>
            </a:r>
          </a:p>
          <a:p>
            <a:r>
              <a:rPr lang="en-GB" dirty="0"/>
              <a:t>Corporate rates</a:t>
            </a:r>
          </a:p>
          <a:p>
            <a:r>
              <a:rPr lang="en-GB" dirty="0"/>
              <a:t>Leisure rates</a:t>
            </a:r>
          </a:p>
          <a:p>
            <a:r>
              <a:rPr lang="en-GB" dirty="0"/>
              <a:t>Day rates</a:t>
            </a:r>
          </a:p>
          <a:p>
            <a:r>
              <a:rPr lang="en-GB" dirty="0"/>
              <a:t>Confirmed reservation</a:t>
            </a:r>
          </a:p>
          <a:p>
            <a:r>
              <a:rPr lang="en-GB" dirty="0"/>
              <a:t>Double booking</a:t>
            </a:r>
          </a:p>
          <a:p>
            <a:r>
              <a:rPr lang="en-GB" dirty="0"/>
              <a:t>Occupancy</a:t>
            </a:r>
          </a:p>
          <a:p>
            <a:r>
              <a:rPr lang="en-GB" dirty="0"/>
              <a:t>Comp</a:t>
            </a:r>
          </a:p>
          <a:p>
            <a:r>
              <a:rPr lang="en-GB" dirty="0"/>
              <a:t>Close out</a:t>
            </a:r>
          </a:p>
          <a:p>
            <a:r>
              <a:rPr lang="en-GB" dirty="0"/>
              <a:t>Back to back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81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D7057-9951-E78E-2F1E-C8479506D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Rates &amp; Terms!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F8CD2-08E3-80D9-740D-49A2BACC6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Incidental charge</a:t>
            </a:r>
          </a:p>
          <a:p>
            <a:r>
              <a:rPr lang="en-GB" dirty="0"/>
              <a:t>Add </a:t>
            </a:r>
            <a:r>
              <a:rPr lang="en-GB" dirty="0" err="1"/>
              <a:t>ons</a:t>
            </a:r>
            <a:endParaRPr lang="en-GB" dirty="0"/>
          </a:p>
          <a:p>
            <a:r>
              <a:rPr lang="en-GB" dirty="0"/>
              <a:t>Amenities</a:t>
            </a:r>
          </a:p>
          <a:p>
            <a:r>
              <a:rPr lang="en-GB" dirty="0"/>
              <a:t>Excursions</a:t>
            </a:r>
          </a:p>
          <a:p>
            <a:pPr lvl="0"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Consolidation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976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54604-BE5E-BE18-6402-F019FF089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Train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F567C-12F4-477A-71C9-8473689F5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Advanced</a:t>
            </a:r>
          </a:p>
          <a:p>
            <a:r>
              <a:rPr lang="en-GB" dirty="0"/>
              <a:t>Peak</a:t>
            </a:r>
          </a:p>
          <a:p>
            <a:r>
              <a:rPr lang="en-GB" dirty="0"/>
              <a:t>Off Peak</a:t>
            </a:r>
          </a:p>
          <a:p>
            <a:r>
              <a:rPr lang="en-GB" dirty="0"/>
              <a:t>Open Return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2263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D4EA1-254B-A020-4B5C-8226D576B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56591"/>
            <a:ext cx="10515600" cy="2247279"/>
          </a:xfrm>
        </p:spPr>
        <p:txBody>
          <a:bodyPr/>
          <a:lstStyle/>
          <a:p>
            <a:r>
              <a:rPr lang="en-GB" b="1" dirty="0"/>
              <a:t>Cruise &amp; Ferries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21531-98B3-2B5D-4775-30E6F9802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0296"/>
            <a:ext cx="10515600" cy="5136667"/>
          </a:xfrm>
        </p:spPr>
        <p:txBody>
          <a:bodyPr>
            <a:normAutofit/>
          </a:bodyPr>
          <a:lstStyle/>
          <a:p>
            <a:r>
              <a:rPr lang="en-GB" sz="2000" dirty="0"/>
              <a:t>Aboard / </a:t>
            </a:r>
            <a:r>
              <a:rPr lang="en-GB" sz="2000" dirty="0" err="1"/>
              <a:t>OnBoard</a:t>
            </a:r>
            <a:endParaRPr lang="en-GB" sz="2000" dirty="0"/>
          </a:p>
          <a:p>
            <a:r>
              <a:rPr lang="en-GB" sz="2000" dirty="0"/>
              <a:t>Maiden Voyage</a:t>
            </a:r>
          </a:p>
          <a:p>
            <a:r>
              <a:rPr lang="en-GB" sz="2000" dirty="0"/>
              <a:t>Starboard</a:t>
            </a:r>
          </a:p>
          <a:p>
            <a:r>
              <a:rPr lang="en-GB" sz="2000" dirty="0"/>
              <a:t>Port</a:t>
            </a:r>
          </a:p>
          <a:p>
            <a:r>
              <a:rPr lang="en-GB" sz="2000" dirty="0"/>
              <a:t>Muster Stations </a:t>
            </a:r>
          </a:p>
          <a:p>
            <a:r>
              <a:rPr lang="en-GB" sz="2000" dirty="0"/>
              <a:t>Fore </a:t>
            </a:r>
          </a:p>
          <a:p>
            <a:r>
              <a:rPr lang="en-GB" sz="2000" dirty="0"/>
              <a:t>Aft</a:t>
            </a:r>
          </a:p>
          <a:p>
            <a:r>
              <a:rPr lang="en-GB" sz="2000" dirty="0"/>
              <a:t>Below</a:t>
            </a:r>
          </a:p>
          <a:p>
            <a:r>
              <a:rPr lang="en-GB" sz="2000" dirty="0"/>
              <a:t>On Deck</a:t>
            </a:r>
          </a:p>
          <a:p>
            <a:r>
              <a:rPr lang="en-GB" sz="2000" dirty="0"/>
              <a:t>Quarters</a:t>
            </a:r>
          </a:p>
          <a:p>
            <a:r>
              <a:rPr lang="en-GB" sz="2000" dirty="0"/>
              <a:t>Alongside</a:t>
            </a:r>
          </a:p>
          <a:p>
            <a:r>
              <a:rPr lang="en-GB" sz="2000" dirty="0"/>
              <a:t>Crossing the Line</a:t>
            </a:r>
          </a:p>
        </p:txBody>
      </p:sp>
    </p:spTree>
    <p:extLst>
      <p:ext uri="{BB962C8B-B14F-4D97-AF65-F5344CB8AC3E}">
        <p14:creationId xmlns:p14="http://schemas.microsoft.com/office/powerpoint/2010/main" val="2770383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85B83-5B67-036C-2708-DF99B826E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Travel Trade Bingo Lingo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C8BF2-1596-05A6-77BE-C351D23CE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Professional Terminology</a:t>
            </a:r>
          </a:p>
          <a:p>
            <a:r>
              <a:rPr lang="en-GB" dirty="0"/>
              <a:t>Trade &amp; Industry Usage</a:t>
            </a:r>
          </a:p>
          <a:p>
            <a:r>
              <a:rPr lang="en-GB" dirty="0"/>
              <a:t>Ticketing &amp; Booking Info</a:t>
            </a:r>
          </a:p>
          <a:p>
            <a:r>
              <a:rPr lang="en-GB" dirty="0"/>
              <a:t>Back of House Terms</a:t>
            </a:r>
          </a:p>
          <a:p>
            <a:r>
              <a:rPr lang="en-GB" dirty="0"/>
              <a:t>Application for Assignment Trade Document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205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388</Words>
  <Application>Microsoft Office PowerPoint</Application>
  <PresentationFormat>Widescreen</PresentationFormat>
  <Paragraphs>186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Explain the organisations &amp; what do they do?</vt:lpstr>
      <vt:lpstr>Know the Bingo Lingo!</vt:lpstr>
      <vt:lpstr>Tour Information!</vt:lpstr>
      <vt:lpstr>Explain what these are &amp; what they do!</vt:lpstr>
      <vt:lpstr>Air Tickets – Explain what these mean!</vt:lpstr>
      <vt:lpstr>Air Fares – Explain!</vt:lpstr>
      <vt:lpstr>Airport Terminology</vt:lpstr>
      <vt:lpstr>More Airport Terminology!</vt:lpstr>
      <vt:lpstr>Airline Terms </vt:lpstr>
      <vt:lpstr>Travel Trade Terminology</vt:lpstr>
      <vt:lpstr>Air Travel Terminology</vt:lpstr>
      <vt:lpstr>Arrival Info!</vt:lpstr>
      <vt:lpstr>Destination &amp; Trade Terms!</vt:lpstr>
      <vt:lpstr>Resort &amp; Hotel Reservation Terminology</vt:lpstr>
      <vt:lpstr>Rates &amp; Terms!</vt:lpstr>
      <vt:lpstr>Train Travel</vt:lpstr>
      <vt:lpstr>Cruise &amp; Ferries</vt:lpstr>
      <vt:lpstr>Travel Trade Bingo Lingo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2024-03-04T16:33:10Z</dcterms:modified>
</cp:coreProperties>
</file>