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6"/>
  </p:notesMasterIdLst>
  <p:sldIdLst>
    <p:sldId id="256" r:id="rId2"/>
    <p:sldId id="268" r:id="rId3"/>
    <p:sldId id="258" r:id="rId4"/>
    <p:sldId id="259" r:id="rId5"/>
    <p:sldId id="260" r:id="rId6"/>
    <p:sldId id="261" r:id="rId7"/>
    <p:sldId id="262" r:id="rId8"/>
    <p:sldId id="263" r:id="rId9"/>
    <p:sldId id="264" r:id="rId10"/>
    <p:sldId id="265" r:id="rId11"/>
    <p:sldId id="266" r:id="rId12"/>
    <p:sldId id="267" r:id="rId13"/>
    <p:sldId id="269" r:id="rId14"/>
    <p:sldId id="25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580"/>
  </p:normalViewPr>
  <p:slideViewPr>
    <p:cSldViewPr snapToGrid="0" snapToObjects="1">
      <p:cViewPr varScale="1">
        <p:scale>
          <a:sx n="107" d="100"/>
          <a:sy n="107" d="100"/>
        </p:scale>
        <p:origin x="49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A67CA7-F182-4A5B-A3D2-274DD202DC3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BB5F481-118C-4F62-B159-E3E3AA9747B6}">
      <dgm:prSet/>
      <dgm:spPr/>
      <dgm:t>
        <a:bodyPr/>
        <a:lstStyle/>
        <a:p>
          <a:r>
            <a:rPr lang="en-GB"/>
            <a:t>The study purpose is to determine the absenteeism level in the workplace </a:t>
          </a:r>
          <a:endParaRPr lang="en-US"/>
        </a:p>
      </dgm:t>
    </dgm:pt>
    <dgm:pt modelId="{0978C958-21EA-4E39-A5B1-9B5DD35D3BC8}" type="parTrans" cxnId="{45FA4FE2-C8EF-44FA-B579-2A547EFF86C4}">
      <dgm:prSet/>
      <dgm:spPr/>
      <dgm:t>
        <a:bodyPr/>
        <a:lstStyle/>
        <a:p>
          <a:endParaRPr lang="en-US"/>
        </a:p>
      </dgm:t>
    </dgm:pt>
    <dgm:pt modelId="{5881196D-0FD6-4DB4-BAF2-5C8B3E968F34}" type="sibTrans" cxnId="{45FA4FE2-C8EF-44FA-B579-2A547EFF86C4}">
      <dgm:prSet/>
      <dgm:spPr/>
      <dgm:t>
        <a:bodyPr/>
        <a:lstStyle/>
        <a:p>
          <a:endParaRPr lang="en-US"/>
        </a:p>
      </dgm:t>
    </dgm:pt>
    <dgm:pt modelId="{114CDE50-C3DF-47A8-A774-9A6571980194}">
      <dgm:prSet/>
      <dgm:spPr/>
      <dgm:t>
        <a:bodyPr/>
        <a:lstStyle/>
        <a:p>
          <a:r>
            <a:rPr lang="en-GB"/>
            <a:t>To identify measures to reduce the number of staff absenteeism in the Mid Cheshire Hospitals NHS Foundation Trust (Mcht, 2022)</a:t>
          </a:r>
          <a:endParaRPr lang="en-US"/>
        </a:p>
      </dgm:t>
    </dgm:pt>
    <dgm:pt modelId="{43B73881-2918-4403-A39E-4140B4A41414}" type="parTrans" cxnId="{ED9BFDDD-FF1C-4CE2-9D33-57DADD827264}">
      <dgm:prSet/>
      <dgm:spPr/>
      <dgm:t>
        <a:bodyPr/>
        <a:lstStyle/>
        <a:p>
          <a:endParaRPr lang="en-US"/>
        </a:p>
      </dgm:t>
    </dgm:pt>
    <dgm:pt modelId="{1A8F011F-9330-41A9-AAA7-D273A539FCF5}" type="sibTrans" cxnId="{ED9BFDDD-FF1C-4CE2-9D33-57DADD827264}">
      <dgm:prSet/>
      <dgm:spPr/>
      <dgm:t>
        <a:bodyPr/>
        <a:lstStyle/>
        <a:p>
          <a:endParaRPr lang="en-US"/>
        </a:p>
      </dgm:t>
    </dgm:pt>
    <dgm:pt modelId="{340125D1-C419-4568-BCE8-F670D90535D7}">
      <dgm:prSet/>
      <dgm:spPr/>
      <dgm:t>
        <a:bodyPr/>
        <a:lstStyle/>
        <a:p>
          <a:r>
            <a:rPr lang="en-GB"/>
            <a:t>To improve the quality of services and reduce the costs related to absenteeism </a:t>
          </a:r>
          <a:endParaRPr lang="en-US"/>
        </a:p>
      </dgm:t>
    </dgm:pt>
    <dgm:pt modelId="{178831E8-9EBD-4BC7-A1CA-F730AF82D90C}" type="parTrans" cxnId="{0B8D0366-44BC-423C-9BEC-3D1CF197258F}">
      <dgm:prSet/>
      <dgm:spPr/>
      <dgm:t>
        <a:bodyPr/>
        <a:lstStyle/>
        <a:p>
          <a:endParaRPr lang="en-US"/>
        </a:p>
      </dgm:t>
    </dgm:pt>
    <dgm:pt modelId="{D189141D-05AD-4727-905F-6EAB6FC04F9F}" type="sibTrans" cxnId="{0B8D0366-44BC-423C-9BEC-3D1CF197258F}">
      <dgm:prSet/>
      <dgm:spPr/>
      <dgm:t>
        <a:bodyPr/>
        <a:lstStyle/>
        <a:p>
          <a:endParaRPr lang="en-US"/>
        </a:p>
      </dgm:t>
    </dgm:pt>
    <dgm:pt modelId="{4DFEF435-94E7-4E89-8F22-65020C36CD0E}" type="pres">
      <dgm:prSet presAssocID="{74A67CA7-F182-4A5B-A3D2-274DD202DC39}" presName="diagram" presStyleCnt="0">
        <dgm:presLayoutVars>
          <dgm:dir/>
          <dgm:resizeHandles val="exact"/>
        </dgm:presLayoutVars>
      </dgm:prSet>
      <dgm:spPr/>
    </dgm:pt>
    <dgm:pt modelId="{3B0B5396-C095-4ECF-8583-9445A1842CA4}" type="pres">
      <dgm:prSet presAssocID="{8BB5F481-118C-4F62-B159-E3E3AA9747B6}" presName="node" presStyleLbl="node1" presStyleIdx="0" presStyleCnt="3">
        <dgm:presLayoutVars>
          <dgm:bulletEnabled val="1"/>
        </dgm:presLayoutVars>
      </dgm:prSet>
      <dgm:spPr/>
    </dgm:pt>
    <dgm:pt modelId="{77B489E5-33A2-47D4-875D-E81A427A16E0}" type="pres">
      <dgm:prSet presAssocID="{5881196D-0FD6-4DB4-BAF2-5C8B3E968F34}" presName="sibTrans" presStyleCnt="0"/>
      <dgm:spPr/>
    </dgm:pt>
    <dgm:pt modelId="{E2EBD8E0-BF31-4BF9-ADFC-C8CDA231AA39}" type="pres">
      <dgm:prSet presAssocID="{114CDE50-C3DF-47A8-A774-9A6571980194}" presName="node" presStyleLbl="node1" presStyleIdx="1" presStyleCnt="3">
        <dgm:presLayoutVars>
          <dgm:bulletEnabled val="1"/>
        </dgm:presLayoutVars>
      </dgm:prSet>
      <dgm:spPr/>
    </dgm:pt>
    <dgm:pt modelId="{D6B45A46-0737-4EA4-B124-2EDDBACA5513}" type="pres">
      <dgm:prSet presAssocID="{1A8F011F-9330-41A9-AAA7-D273A539FCF5}" presName="sibTrans" presStyleCnt="0"/>
      <dgm:spPr/>
    </dgm:pt>
    <dgm:pt modelId="{D03A16E2-91BC-44F4-8231-DBAEC6A6703B}" type="pres">
      <dgm:prSet presAssocID="{340125D1-C419-4568-BCE8-F670D90535D7}" presName="node" presStyleLbl="node1" presStyleIdx="2" presStyleCnt="3">
        <dgm:presLayoutVars>
          <dgm:bulletEnabled val="1"/>
        </dgm:presLayoutVars>
      </dgm:prSet>
      <dgm:spPr/>
    </dgm:pt>
  </dgm:ptLst>
  <dgm:cxnLst>
    <dgm:cxn modelId="{0B8D0366-44BC-423C-9BEC-3D1CF197258F}" srcId="{74A67CA7-F182-4A5B-A3D2-274DD202DC39}" destId="{340125D1-C419-4568-BCE8-F670D90535D7}" srcOrd="2" destOrd="0" parTransId="{178831E8-9EBD-4BC7-A1CA-F730AF82D90C}" sibTransId="{D189141D-05AD-4727-905F-6EAB6FC04F9F}"/>
    <dgm:cxn modelId="{7F34639F-FAFE-4CF2-865D-BCEF3A1BCB37}" type="presOf" srcId="{74A67CA7-F182-4A5B-A3D2-274DD202DC39}" destId="{4DFEF435-94E7-4E89-8F22-65020C36CD0E}" srcOrd="0" destOrd="0" presId="urn:microsoft.com/office/officeart/2005/8/layout/default"/>
    <dgm:cxn modelId="{09CC17A4-2D4E-4AB7-9910-38D8040B8627}" type="presOf" srcId="{8BB5F481-118C-4F62-B159-E3E3AA9747B6}" destId="{3B0B5396-C095-4ECF-8583-9445A1842CA4}" srcOrd="0" destOrd="0" presId="urn:microsoft.com/office/officeart/2005/8/layout/default"/>
    <dgm:cxn modelId="{193A5AD1-3F9A-4D60-885E-000C6BDE8B11}" type="presOf" srcId="{114CDE50-C3DF-47A8-A774-9A6571980194}" destId="{E2EBD8E0-BF31-4BF9-ADFC-C8CDA231AA39}" srcOrd="0" destOrd="0" presId="urn:microsoft.com/office/officeart/2005/8/layout/default"/>
    <dgm:cxn modelId="{ED9BFDDD-FF1C-4CE2-9D33-57DADD827264}" srcId="{74A67CA7-F182-4A5B-A3D2-274DD202DC39}" destId="{114CDE50-C3DF-47A8-A774-9A6571980194}" srcOrd="1" destOrd="0" parTransId="{43B73881-2918-4403-A39E-4140B4A41414}" sibTransId="{1A8F011F-9330-41A9-AAA7-D273A539FCF5}"/>
    <dgm:cxn modelId="{45FA4FE2-C8EF-44FA-B579-2A547EFF86C4}" srcId="{74A67CA7-F182-4A5B-A3D2-274DD202DC39}" destId="{8BB5F481-118C-4F62-B159-E3E3AA9747B6}" srcOrd="0" destOrd="0" parTransId="{0978C958-21EA-4E39-A5B1-9B5DD35D3BC8}" sibTransId="{5881196D-0FD6-4DB4-BAF2-5C8B3E968F34}"/>
    <dgm:cxn modelId="{1E246AEA-A32A-4E5E-8BA1-3A29BA10AB82}" type="presOf" srcId="{340125D1-C419-4568-BCE8-F670D90535D7}" destId="{D03A16E2-91BC-44F4-8231-DBAEC6A6703B}" srcOrd="0" destOrd="0" presId="urn:microsoft.com/office/officeart/2005/8/layout/default"/>
    <dgm:cxn modelId="{9D508A18-38ED-4C60-A944-AFB9F8C74890}" type="presParOf" srcId="{4DFEF435-94E7-4E89-8F22-65020C36CD0E}" destId="{3B0B5396-C095-4ECF-8583-9445A1842CA4}" srcOrd="0" destOrd="0" presId="urn:microsoft.com/office/officeart/2005/8/layout/default"/>
    <dgm:cxn modelId="{3BDD3CEA-8DEA-4C0A-AD18-31D1F5FD19A0}" type="presParOf" srcId="{4DFEF435-94E7-4E89-8F22-65020C36CD0E}" destId="{77B489E5-33A2-47D4-875D-E81A427A16E0}" srcOrd="1" destOrd="0" presId="urn:microsoft.com/office/officeart/2005/8/layout/default"/>
    <dgm:cxn modelId="{0D34D272-33F2-4583-B927-50B719316F58}" type="presParOf" srcId="{4DFEF435-94E7-4E89-8F22-65020C36CD0E}" destId="{E2EBD8E0-BF31-4BF9-ADFC-C8CDA231AA39}" srcOrd="2" destOrd="0" presId="urn:microsoft.com/office/officeart/2005/8/layout/default"/>
    <dgm:cxn modelId="{10A433F8-C8BC-4651-84A5-1CC06547AA7C}" type="presParOf" srcId="{4DFEF435-94E7-4E89-8F22-65020C36CD0E}" destId="{D6B45A46-0737-4EA4-B124-2EDDBACA5513}" srcOrd="3" destOrd="0" presId="urn:microsoft.com/office/officeart/2005/8/layout/default"/>
    <dgm:cxn modelId="{A761DB2F-3C0C-4CEB-A7B1-B42AB31E617E}" type="presParOf" srcId="{4DFEF435-94E7-4E89-8F22-65020C36CD0E}" destId="{D03A16E2-91BC-44F4-8231-DBAEC6A6703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EF70F5-95FD-EE47-94D8-201991FFDF79}" type="doc">
      <dgm:prSet loTypeId="urn:microsoft.com/office/officeart/2005/8/layout/radial1" loCatId="" qsTypeId="urn:microsoft.com/office/officeart/2005/8/quickstyle/simple2" qsCatId="simple" csTypeId="urn:microsoft.com/office/officeart/2005/8/colors/accent5_2" csCatId="accent5" phldr="1"/>
      <dgm:spPr/>
      <dgm:t>
        <a:bodyPr/>
        <a:lstStyle/>
        <a:p>
          <a:endParaRPr lang="en-GB"/>
        </a:p>
      </dgm:t>
    </dgm:pt>
    <dgm:pt modelId="{D08FFEF8-FB98-4C44-B40E-F0C17A6AAED7}">
      <dgm:prSet phldrT="[Text]"/>
      <dgm:spPr/>
      <dgm:t>
        <a:bodyPr/>
        <a:lstStyle/>
        <a:p>
          <a:r>
            <a:rPr lang="en-GB" dirty="0"/>
            <a:t>PESTEL</a:t>
          </a:r>
        </a:p>
      </dgm:t>
    </dgm:pt>
    <dgm:pt modelId="{AA33D9BF-773F-944E-827A-43DF1AA339CD}" type="parTrans" cxnId="{BC5D466A-4428-1B49-A5F3-B219E1C49107}">
      <dgm:prSet/>
      <dgm:spPr/>
      <dgm:t>
        <a:bodyPr/>
        <a:lstStyle/>
        <a:p>
          <a:endParaRPr lang="en-GB"/>
        </a:p>
      </dgm:t>
    </dgm:pt>
    <dgm:pt modelId="{8475CD34-D4FD-F14E-A970-C69106321986}" type="sibTrans" cxnId="{BC5D466A-4428-1B49-A5F3-B219E1C49107}">
      <dgm:prSet/>
      <dgm:spPr/>
      <dgm:t>
        <a:bodyPr/>
        <a:lstStyle/>
        <a:p>
          <a:endParaRPr lang="en-GB"/>
        </a:p>
      </dgm:t>
    </dgm:pt>
    <dgm:pt modelId="{095E13AA-084E-7C43-930A-24AB9641482D}">
      <dgm:prSet phldrT="[Text]"/>
      <dgm:spPr/>
      <dgm:t>
        <a:bodyPr/>
        <a:lstStyle/>
        <a:p>
          <a:r>
            <a:rPr lang="en-GB" dirty="0"/>
            <a:t>Political</a:t>
          </a:r>
        </a:p>
      </dgm:t>
    </dgm:pt>
    <dgm:pt modelId="{87C6B93A-2B8E-2E4A-BD26-CDE798FF6EEE}" type="parTrans" cxnId="{F37A7CB9-4BCE-5D44-B66B-562CFCDA2FE1}">
      <dgm:prSet/>
      <dgm:spPr/>
      <dgm:t>
        <a:bodyPr/>
        <a:lstStyle/>
        <a:p>
          <a:endParaRPr lang="en-GB"/>
        </a:p>
      </dgm:t>
    </dgm:pt>
    <dgm:pt modelId="{FFA168A8-1B4D-EA40-A7AB-235E382EB443}" type="sibTrans" cxnId="{F37A7CB9-4BCE-5D44-B66B-562CFCDA2FE1}">
      <dgm:prSet/>
      <dgm:spPr/>
      <dgm:t>
        <a:bodyPr/>
        <a:lstStyle/>
        <a:p>
          <a:endParaRPr lang="en-GB"/>
        </a:p>
      </dgm:t>
    </dgm:pt>
    <dgm:pt modelId="{F429F5AF-9F6F-0747-9AB2-BB5B2F3E121E}">
      <dgm:prSet phldrT="[Text]"/>
      <dgm:spPr/>
      <dgm:t>
        <a:bodyPr/>
        <a:lstStyle/>
        <a:p>
          <a:r>
            <a:rPr lang="en-GB" dirty="0"/>
            <a:t>Economical</a:t>
          </a:r>
        </a:p>
      </dgm:t>
    </dgm:pt>
    <dgm:pt modelId="{103CEED5-9ED3-AB43-8278-2BD23001123E}" type="parTrans" cxnId="{214D5214-7689-DE48-B9A9-407A54D39102}">
      <dgm:prSet/>
      <dgm:spPr/>
      <dgm:t>
        <a:bodyPr/>
        <a:lstStyle/>
        <a:p>
          <a:endParaRPr lang="en-GB"/>
        </a:p>
      </dgm:t>
    </dgm:pt>
    <dgm:pt modelId="{0AA85F28-EE2E-9A4F-AE5A-A0AB68EFBEC8}" type="sibTrans" cxnId="{214D5214-7689-DE48-B9A9-407A54D39102}">
      <dgm:prSet/>
      <dgm:spPr/>
      <dgm:t>
        <a:bodyPr/>
        <a:lstStyle/>
        <a:p>
          <a:endParaRPr lang="en-GB"/>
        </a:p>
      </dgm:t>
    </dgm:pt>
    <dgm:pt modelId="{A222EFAC-03F5-E04C-827A-B0BC83E7D33A}">
      <dgm:prSet phldrT="[Text]"/>
      <dgm:spPr/>
      <dgm:t>
        <a:bodyPr/>
        <a:lstStyle/>
        <a:p>
          <a:r>
            <a:rPr lang="en-GB" dirty="0"/>
            <a:t>Social</a:t>
          </a:r>
        </a:p>
      </dgm:t>
    </dgm:pt>
    <dgm:pt modelId="{487FC3A5-0962-E347-9163-1F32C4A77E5A}" type="parTrans" cxnId="{9B25666E-356A-6345-9F71-4A5B5950B938}">
      <dgm:prSet/>
      <dgm:spPr/>
      <dgm:t>
        <a:bodyPr/>
        <a:lstStyle/>
        <a:p>
          <a:endParaRPr lang="en-GB"/>
        </a:p>
      </dgm:t>
    </dgm:pt>
    <dgm:pt modelId="{4D457F3E-0CE7-2947-9F87-5FCEEE6BFFBB}" type="sibTrans" cxnId="{9B25666E-356A-6345-9F71-4A5B5950B938}">
      <dgm:prSet/>
      <dgm:spPr/>
      <dgm:t>
        <a:bodyPr/>
        <a:lstStyle/>
        <a:p>
          <a:endParaRPr lang="en-GB"/>
        </a:p>
      </dgm:t>
    </dgm:pt>
    <dgm:pt modelId="{2557D834-7EDC-8349-B163-A566CA79A1C3}">
      <dgm:prSet phldrT="[Text]"/>
      <dgm:spPr/>
      <dgm:t>
        <a:bodyPr/>
        <a:lstStyle/>
        <a:p>
          <a:r>
            <a:rPr lang="en-GB" dirty="0"/>
            <a:t>Technological</a:t>
          </a:r>
        </a:p>
      </dgm:t>
    </dgm:pt>
    <dgm:pt modelId="{FDD43BC5-6E3B-A44D-8F8E-FE92394C3EEB}" type="parTrans" cxnId="{C9D099AF-564C-3742-B859-251E024AD608}">
      <dgm:prSet/>
      <dgm:spPr/>
      <dgm:t>
        <a:bodyPr/>
        <a:lstStyle/>
        <a:p>
          <a:endParaRPr lang="en-GB"/>
        </a:p>
      </dgm:t>
    </dgm:pt>
    <dgm:pt modelId="{9BBB8CA6-BC57-344A-BF39-B6F42B412890}" type="sibTrans" cxnId="{C9D099AF-564C-3742-B859-251E024AD608}">
      <dgm:prSet/>
      <dgm:spPr/>
      <dgm:t>
        <a:bodyPr/>
        <a:lstStyle/>
        <a:p>
          <a:endParaRPr lang="en-GB"/>
        </a:p>
      </dgm:t>
    </dgm:pt>
    <dgm:pt modelId="{0422C8E1-8B4C-D942-8314-8548F91623D7}">
      <dgm:prSet phldrT="[Text]"/>
      <dgm:spPr/>
      <dgm:t>
        <a:bodyPr/>
        <a:lstStyle/>
        <a:p>
          <a:r>
            <a:rPr lang="en-GB" dirty="0"/>
            <a:t>Environmental</a:t>
          </a:r>
        </a:p>
      </dgm:t>
    </dgm:pt>
    <dgm:pt modelId="{3715B3ED-436B-014F-8E71-F9B59642BD02}" type="parTrans" cxnId="{EE91B0C5-3C64-B04D-89A0-D6F13AF288AD}">
      <dgm:prSet/>
      <dgm:spPr/>
      <dgm:t>
        <a:bodyPr/>
        <a:lstStyle/>
        <a:p>
          <a:endParaRPr lang="en-GB"/>
        </a:p>
      </dgm:t>
    </dgm:pt>
    <dgm:pt modelId="{7114B1E5-F373-BA46-9609-5848B60467B4}" type="sibTrans" cxnId="{EE91B0C5-3C64-B04D-89A0-D6F13AF288AD}">
      <dgm:prSet/>
      <dgm:spPr/>
      <dgm:t>
        <a:bodyPr/>
        <a:lstStyle/>
        <a:p>
          <a:endParaRPr lang="en-GB"/>
        </a:p>
      </dgm:t>
    </dgm:pt>
    <dgm:pt modelId="{6ACA0845-C79B-584F-A3A3-02206A9FE87C}">
      <dgm:prSet phldrT="[Text]"/>
      <dgm:spPr/>
      <dgm:t>
        <a:bodyPr/>
        <a:lstStyle/>
        <a:p>
          <a:r>
            <a:rPr lang="en-GB" dirty="0"/>
            <a:t>Legal</a:t>
          </a:r>
        </a:p>
      </dgm:t>
    </dgm:pt>
    <dgm:pt modelId="{8C7F3F42-0C88-AF45-AC33-C272DF74F91C}" type="parTrans" cxnId="{A3F75AFF-A7E2-9A43-B5FF-BAF1BF1650CE}">
      <dgm:prSet/>
      <dgm:spPr/>
      <dgm:t>
        <a:bodyPr/>
        <a:lstStyle/>
        <a:p>
          <a:endParaRPr lang="en-GB"/>
        </a:p>
      </dgm:t>
    </dgm:pt>
    <dgm:pt modelId="{F5EFA8AF-490D-EB49-8E0C-108858205719}" type="sibTrans" cxnId="{A3F75AFF-A7E2-9A43-B5FF-BAF1BF1650CE}">
      <dgm:prSet/>
      <dgm:spPr/>
      <dgm:t>
        <a:bodyPr/>
        <a:lstStyle/>
        <a:p>
          <a:endParaRPr lang="en-GB"/>
        </a:p>
      </dgm:t>
    </dgm:pt>
    <dgm:pt modelId="{890E68AC-B67E-4BD8-ABBE-EF9E7A9C411B}" type="pres">
      <dgm:prSet presAssocID="{39EF70F5-95FD-EE47-94D8-201991FFDF79}" presName="cycle" presStyleCnt="0">
        <dgm:presLayoutVars>
          <dgm:chMax val="1"/>
          <dgm:dir/>
          <dgm:animLvl val="ctr"/>
          <dgm:resizeHandles val="exact"/>
        </dgm:presLayoutVars>
      </dgm:prSet>
      <dgm:spPr/>
    </dgm:pt>
    <dgm:pt modelId="{67D9D863-DD06-43C9-9A21-8841D8AC6E89}" type="pres">
      <dgm:prSet presAssocID="{D08FFEF8-FB98-4C44-B40E-F0C17A6AAED7}" presName="centerShape" presStyleLbl="node0" presStyleIdx="0" presStyleCnt="1"/>
      <dgm:spPr/>
    </dgm:pt>
    <dgm:pt modelId="{C9302A7C-18C7-4040-85F1-6FF011927CF4}" type="pres">
      <dgm:prSet presAssocID="{87C6B93A-2B8E-2E4A-BD26-CDE798FF6EEE}" presName="Name9" presStyleLbl="parChTrans1D2" presStyleIdx="0" presStyleCnt="6"/>
      <dgm:spPr/>
    </dgm:pt>
    <dgm:pt modelId="{06E76083-0893-4CDC-963C-6A62B476225C}" type="pres">
      <dgm:prSet presAssocID="{87C6B93A-2B8E-2E4A-BD26-CDE798FF6EEE}" presName="connTx" presStyleLbl="parChTrans1D2" presStyleIdx="0" presStyleCnt="6"/>
      <dgm:spPr/>
    </dgm:pt>
    <dgm:pt modelId="{CA5C087A-194D-40EC-9875-2C395C1EEF63}" type="pres">
      <dgm:prSet presAssocID="{095E13AA-084E-7C43-930A-24AB9641482D}" presName="node" presStyleLbl="node1" presStyleIdx="0" presStyleCnt="6">
        <dgm:presLayoutVars>
          <dgm:bulletEnabled val="1"/>
        </dgm:presLayoutVars>
      </dgm:prSet>
      <dgm:spPr/>
    </dgm:pt>
    <dgm:pt modelId="{CCDC51AF-C8AD-4E1F-8B32-C7E54346A623}" type="pres">
      <dgm:prSet presAssocID="{103CEED5-9ED3-AB43-8278-2BD23001123E}" presName="Name9" presStyleLbl="parChTrans1D2" presStyleIdx="1" presStyleCnt="6"/>
      <dgm:spPr/>
    </dgm:pt>
    <dgm:pt modelId="{05023A25-BA04-4B12-AB24-F6A4E32EC134}" type="pres">
      <dgm:prSet presAssocID="{103CEED5-9ED3-AB43-8278-2BD23001123E}" presName="connTx" presStyleLbl="parChTrans1D2" presStyleIdx="1" presStyleCnt="6"/>
      <dgm:spPr/>
    </dgm:pt>
    <dgm:pt modelId="{8BB33DA5-25C5-4578-9B68-7BC988030411}" type="pres">
      <dgm:prSet presAssocID="{F429F5AF-9F6F-0747-9AB2-BB5B2F3E121E}" presName="node" presStyleLbl="node1" presStyleIdx="1" presStyleCnt="6">
        <dgm:presLayoutVars>
          <dgm:bulletEnabled val="1"/>
        </dgm:presLayoutVars>
      </dgm:prSet>
      <dgm:spPr/>
    </dgm:pt>
    <dgm:pt modelId="{C68707E1-C2C3-44B9-9055-1F2183A98CEB}" type="pres">
      <dgm:prSet presAssocID="{487FC3A5-0962-E347-9163-1F32C4A77E5A}" presName="Name9" presStyleLbl="parChTrans1D2" presStyleIdx="2" presStyleCnt="6"/>
      <dgm:spPr/>
    </dgm:pt>
    <dgm:pt modelId="{8FF7BB15-E3A3-4BC3-9AC7-33E7F31DF682}" type="pres">
      <dgm:prSet presAssocID="{487FC3A5-0962-E347-9163-1F32C4A77E5A}" presName="connTx" presStyleLbl="parChTrans1D2" presStyleIdx="2" presStyleCnt="6"/>
      <dgm:spPr/>
    </dgm:pt>
    <dgm:pt modelId="{63409DFC-A386-435D-B1C8-71BD450134AA}" type="pres">
      <dgm:prSet presAssocID="{A222EFAC-03F5-E04C-827A-B0BC83E7D33A}" presName="node" presStyleLbl="node1" presStyleIdx="2" presStyleCnt="6">
        <dgm:presLayoutVars>
          <dgm:bulletEnabled val="1"/>
        </dgm:presLayoutVars>
      </dgm:prSet>
      <dgm:spPr/>
    </dgm:pt>
    <dgm:pt modelId="{284EE7D1-F099-4C9E-999C-7C5A6C39137D}" type="pres">
      <dgm:prSet presAssocID="{FDD43BC5-6E3B-A44D-8F8E-FE92394C3EEB}" presName="Name9" presStyleLbl="parChTrans1D2" presStyleIdx="3" presStyleCnt="6"/>
      <dgm:spPr/>
    </dgm:pt>
    <dgm:pt modelId="{3161E87F-4C57-4751-AD82-AC869873CC71}" type="pres">
      <dgm:prSet presAssocID="{FDD43BC5-6E3B-A44D-8F8E-FE92394C3EEB}" presName="connTx" presStyleLbl="parChTrans1D2" presStyleIdx="3" presStyleCnt="6"/>
      <dgm:spPr/>
    </dgm:pt>
    <dgm:pt modelId="{AA60AE65-29AA-4F91-9889-FE3B7C69F802}" type="pres">
      <dgm:prSet presAssocID="{2557D834-7EDC-8349-B163-A566CA79A1C3}" presName="node" presStyleLbl="node1" presStyleIdx="3" presStyleCnt="6">
        <dgm:presLayoutVars>
          <dgm:bulletEnabled val="1"/>
        </dgm:presLayoutVars>
      </dgm:prSet>
      <dgm:spPr/>
    </dgm:pt>
    <dgm:pt modelId="{2BA58004-0C18-46E2-91B6-5780B3E47A52}" type="pres">
      <dgm:prSet presAssocID="{3715B3ED-436B-014F-8E71-F9B59642BD02}" presName="Name9" presStyleLbl="parChTrans1D2" presStyleIdx="4" presStyleCnt="6"/>
      <dgm:spPr/>
    </dgm:pt>
    <dgm:pt modelId="{B4AB34B6-02D1-4868-963D-8674AB75774C}" type="pres">
      <dgm:prSet presAssocID="{3715B3ED-436B-014F-8E71-F9B59642BD02}" presName="connTx" presStyleLbl="parChTrans1D2" presStyleIdx="4" presStyleCnt="6"/>
      <dgm:spPr/>
    </dgm:pt>
    <dgm:pt modelId="{928487B3-F784-4A63-ACA7-B6BD1C02CC1C}" type="pres">
      <dgm:prSet presAssocID="{0422C8E1-8B4C-D942-8314-8548F91623D7}" presName="node" presStyleLbl="node1" presStyleIdx="4" presStyleCnt="6">
        <dgm:presLayoutVars>
          <dgm:bulletEnabled val="1"/>
        </dgm:presLayoutVars>
      </dgm:prSet>
      <dgm:spPr/>
    </dgm:pt>
    <dgm:pt modelId="{C954FC56-8416-409D-90FA-1AB56A0FCF31}" type="pres">
      <dgm:prSet presAssocID="{8C7F3F42-0C88-AF45-AC33-C272DF74F91C}" presName="Name9" presStyleLbl="parChTrans1D2" presStyleIdx="5" presStyleCnt="6"/>
      <dgm:spPr/>
    </dgm:pt>
    <dgm:pt modelId="{5B924C02-67F9-4F67-A624-85BAC65A147E}" type="pres">
      <dgm:prSet presAssocID="{8C7F3F42-0C88-AF45-AC33-C272DF74F91C}" presName="connTx" presStyleLbl="parChTrans1D2" presStyleIdx="5" presStyleCnt="6"/>
      <dgm:spPr/>
    </dgm:pt>
    <dgm:pt modelId="{8959F8C2-A6C8-4E05-A86C-31B6A266EC7C}" type="pres">
      <dgm:prSet presAssocID="{6ACA0845-C79B-584F-A3A3-02206A9FE87C}" presName="node" presStyleLbl="node1" presStyleIdx="5" presStyleCnt="6">
        <dgm:presLayoutVars>
          <dgm:bulletEnabled val="1"/>
        </dgm:presLayoutVars>
      </dgm:prSet>
      <dgm:spPr/>
    </dgm:pt>
  </dgm:ptLst>
  <dgm:cxnLst>
    <dgm:cxn modelId="{B66B830C-7002-416A-A1E5-F7F22FEE0559}" type="presOf" srcId="{103CEED5-9ED3-AB43-8278-2BD23001123E}" destId="{CCDC51AF-C8AD-4E1F-8B32-C7E54346A623}" srcOrd="0" destOrd="0" presId="urn:microsoft.com/office/officeart/2005/8/layout/radial1"/>
    <dgm:cxn modelId="{A87BE512-3CA3-4EE7-8854-D3B1486F9828}" type="presOf" srcId="{39EF70F5-95FD-EE47-94D8-201991FFDF79}" destId="{890E68AC-B67E-4BD8-ABBE-EF9E7A9C411B}" srcOrd="0" destOrd="0" presId="urn:microsoft.com/office/officeart/2005/8/layout/radial1"/>
    <dgm:cxn modelId="{214D5214-7689-DE48-B9A9-407A54D39102}" srcId="{D08FFEF8-FB98-4C44-B40E-F0C17A6AAED7}" destId="{F429F5AF-9F6F-0747-9AB2-BB5B2F3E121E}" srcOrd="1" destOrd="0" parTransId="{103CEED5-9ED3-AB43-8278-2BD23001123E}" sibTransId="{0AA85F28-EE2E-9A4F-AE5A-A0AB68EFBEC8}"/>
    <dgm:cxn modelId="{F5DB6927-951B-4DA8-87CB-9193A77AF191}" type="presOf" srcId="{6ACA0845-C79B-584F-A3A3-02206A9FE87C}" destId="{8959F8C2-A6C8-4E05-A86C-31B6A266EC7C}" srcOrd="0" destOrd="0" presId="urn:microsoft.com/office/officeart/2005/8/layout/radial1"/>
    <dgm:cxn modelId="{71850E29-3765-40A9-B91A-027884565EB0}" type="presOf" srcId="{3715B3ED-436B-014F-8E71-F9B59642BD02}" destId="{B4AB34B6-02D1-4868-963D-8674AB75774C}" srcOrd="1" destOrd="0" presId="urn:microsoft.com/office/officeart/2005/8/layout/radial1"/>
    <dgm:cxn modelId="{C411EF37-4A3A-4DFE-AD30-15318FD2376F}" type="presOf" srcId="{0422C8E1-8B4C-D942-8314-8548F91623D7}" destId="{928487B3-F784-4A63-ACA7-B6BD1C02CC1C}" srcOrd="0" destOrd="0" presId="urn:microsoft.com/office/officeart/2005/8/layout/radial1"/>
    <dgm:cxn modelId="{7D1BFE40-3225-41B4-B653-15C528E23825}" type="presOf" srcId="{F429F5AF-9F6F-0747-9AB2-BB5B2F3E121E}" destId="{8BB33DA5-25C5-4578-9B68-7BC988030411}" srcOrd="0" destOrd="0" presId="urn:microsoft.com/office/officeart/2005/8/layout/radial1"/>
    <dgm:cxn modelId="{CA242B43-432F-46F7-B607-AC85A6810FE8}" type="presOf" srcId="{487FC3A5-0962-E347-9163-1F32C4A77E5A}" destId="{8FF7BB15-E3A3-4BC3-9AC7-33E7F31DF682}" srcOrd="1" destOrd="0" presId="urn:microsoft.com/office/officeart/2005/8/layout/radial1"/>
    <dgm:cxn modelId="{CB411345-35E8-4428-90BE-48305A26B477}" type="presOf" srcId="{8C7F3F42-0C88-AF45-AC33-C272DF74F91C}" destId="{5B924C02-67F9-4F67-A624-85BAC65A147E}" srcOrd="1" destOrd="0" presId="urn:microsoft.com/office/officeart/2005/8/layout/radial1"/>
    <dgm:cxn modelId="{03630250-0D0A-4B06-A289-F7F926FE4C7C}" type="presOf" srcId="{8C7F3F42-0C88-AF45-AC33-C272DF74F91C}" destId="{C954FC56-8416-409D-90FA-1AB56A0FCF31}" srcOrd="0" destOrd="0" presId="urn:microsoft.com/office/officeart/2005/8/layout/radial1"/>
    <dgm:cxn modelId="{86132951-2ED9-408F-9DBE-EF99920DF89D}" type="presOf" srcId="{FDD43BC5-6E3B-A44D-8F8E-FE92394C3EEB}" destId="{284EE7D1-F099-4C9E-999C-7C5A6C39137D}" srcOrd="0" destOrd="0" presId="urn:microsoft.com/office/officeart/2005/8/layout/radial1"/>
    <dgm:cxn modelId="{0CF2D858-ABF5-4E32-A1A1-2A38ED4C41CD}" type="presOf" srcId="{095E13AA-084E-7C43-930A-24AB9641482D}" destId="{CA5C087A-194D-40EC-9875-2C395C1EEF63}" srcOrd="0" destOrd="0" presId="urn:microsoft.com/office/officeart/2005/8/layout/radial1"/>
    <dgm:cxn modelId="{BC5D466A-4428-1B49-A5F3-B219E1C49107}" srcId="{39EF70F5-95FD-EE47-94D8-201991FFDF79}" destId="{D08FFEF8-FB98-4C44-B40E-F0C17A6AAED7}" srcOrd="0" destOrd="0" parTransId="{AA33D9BF-773F-944E-827A-43DF1AA339CD}" sibTransId="{8475CD34-D4FD-F14E-A970-C69106321986}"/>
    <dgm:cxn modelId="{9B25666E-356A-6345-9F71-4A5B5950B938}" srcId="{D08FFEF8-FB98-4C44-B40E-F0C17A6AAED7}" destId="{A222EFAC-03F5-E04C-827A-B0BC83E7D33A}" srcOrd="2" destOrd="0" parTransId="{487FC3A5-0962-E347-9163-1F32C4A77E5A}" sibTransId="{4D457F3E-0CE7-2947-9F87-5FCEEE6BFFBB}"/>
    <dgm:cxn modelId="{E5FD6C6E-AFCB-4D6C-8B39-5E34FE77E264}" type="presOf" srcId="{A222EFAC-03F5-E04C-827A-B0BC83E7D33A}" destId="{63409DFC-A386-435D-B1C8-71BD450134AA}" srcOrd="0" destOrd="0" presId="urn:microsoft.com/office/officeart/2005/8/layout/radial1"/>
    <dgm:cxn modelId="{73FD3D71-7482-46D6-9FA3-F1746AE8B9AA}" type="presOf" srcId="{87C6B93A-2B8E-2E4A-BD26-CDE798FF6EEE}" destId="{06E76083-0893-4CDC-963C-6A62B476225C}" srcOrd="1" destOrd="0" presId="urn:microsoft.com/office/officeart/2005/8/layout/radial1"/>
    <dgm:cxn modelId="{C9D099AF-564C-3742-B859-251E024AD608}" srcId="{D08FFEF8-FB98-4C44-B40E-F0C17A6AAED7}" destId="{2557D834-7EDC-8349-B163-A566CA79A1C3}" srcOrd="3" destOrd="0" parTransId="{FDD43BC5-6E3B-A44D-8F8E-FE92394C3EEB}" sibTransId="{9BBB8CA6-BC57-344A-BF39-B6F42B412890}"/>
    <dgm:cxn modelId="{9D6907B1-A004-4BE6-B226-74B8EEBDC615}" type="presOf" srcId="{103CEED5-9ED3-AB43-8278-2BD23001123E}" destId="{05023A25-BA04-4B12-AB24-F6A4E32EC134}" srcOrd="1" destOrd="0" presId="urn:microsoft.com/office/officeart/2005/8/layout/radial1"/>
    <dgm:cxn modelId="{F37A7CB9-4BCE-5D44-B66B-562CFCDA2FE1}" srcId="{D08FFEF8-FB98-4C44-B40E-F0C17A6AAED7}" destId="{095E13AA-084E-7C43-930A-24AB9641482D}" srcOrd="0" destOrd="0" parTransId="{87C6B93A-2B8E-2E4A-BD26-CDE798FF6EEE}" sibTransId="{FFA168A8-1B4D-EA40-A7AB-235E382EB443}"/>
    <dgm:cxn modelId="{EE91B0C5-3C64-B04D-89A0-D6F13AF288AD}" srcId="{D08FFEF8-FB98-4C44-B40E-F0C17A6AAED7}" destId="{0422C8E1-8B4C-D942-8314-8548F91623D7}" srcOrd="4" destOrd="0" parTransId="{3715B3ED-436B-014F-8E71-F9B59642BD02}" sibTransId="{7114B1E5-F373-BA46-9609-5848B60467B4}"/>
    <dgm:cxn modelId="{FEF0CCD0-3E0A-40DE-9C0F-CE19E2F40900}" type="presOf" srcId="{D08FFEF8-FB98-4C44-B40E-F0C17A6AAED7}" destId="{67D9D863-DD06-43C9-9A21-8841D8AC6E89}" srcOrd="0" destOrd="0" presId="urn:microsoft.com/office/officeart/2005/8/layout/radial1"/>
    <dgm:cxn modelId="{7231A8D9-6C1E-4BAA-8A2F-F52978A9B811}" type="presOf" srcId="{2557D834-7EDC-8349-B163-A566CA79A1C3}" destId="{AA60AE65-29AA-4F91-9889-FE3B7C69F802}" srcOrd="0" destOrd="0" presId="urn:microsoft.com/office/officeart/2005/8/layout/radial1"/>
    <dgm:cxn modelId="{DE6674E6-5780-44C7-A241-A0F519721BD7}" type="presOf" srcId="{87C6B93A-2B8E-2E4A-BD26-CDE798FF6EEE}" destId="{C9302A7C-18C7-4040-85F1-6FF011927CF4}" srcOrd="0" destOrd="0" presId="urn:microsoft.com/office/officeart/2005/8/layout/radial1"/>
    <dgm:cxn modelId="{4EC1F9EB-0911-4DED-898D-1A6F4580E3C5}" type="presOf" srcId="{FDD43BC5-6E3B-A44D-8F8E-FE92394C3EEB}" destId="{3161E87F-4C57-4751-AD82-AC869873CC71}" srcOrd="1" destOrd="0" presId="urn:microsoft.com/office/officeart/2005/8/layout/radial1"/>
    <dgm:cxn modelId="{2B2DD9F8-0BF3-47AB-A083-ED028F70DFA9}" type="presOf" srcId="{3715B3ED-436B-014F-8E71-F9B59642BD02}" destId="{2BA58004-0C18-46E2-91B6-5780B3E47A52}" srcOrd="0" destOrd="0" presId="urn:microsoft.com/office/officeart/2005/8/layout/radial1"/>
    <dgm:cxn modelId="{19C4FFFD-2920-41C5-B1C7-865BF2691F08}" type="presOf" srcId="{487FC3A5-0962-E347-9163-1F32C4A77E5A}" destId="{C68707E1-C2C3-44B9-9055-1F2183A98CEB}" srcOrd="0" destOrd="0" presId="urn:microsoft.com/office/officeart/2005/8/layout/radial1"/>
    <dgm:cxn modelId="{A3F75AFF-A7E2-9A43-B5FF-BAF1BF1650CE}" srcId="{D08FFEF8-FB98-4C44-B40E-F0C17A6AAED7}" destId="{6ACA0845-C79B-584F-A3A3-02206A9FE87C}" srcOrd="5" destOrd="0" parTransId="{8C7F3F42-0C88-AF45-AC33-C272DF74F91C}" sibTransId="{F5EFA8AF-490D-EB49-8E0C-108858205719}"/>
    <dgm:cxn modelId="{5CE10564-8E05-49FC-8F5A-0F9EB4525CE7}" type="presParOf" srcId="{890E68AC-B67E-4BD8-ABBE-EF9E7A9C411B}" destId="{67D9D863-DD06-43C9-9A21-8841D8AC6E89}" srcOrd="0" destOrd="0" presId="urn:microsoft.com/office/officeart/2005/8/layout/radial1"/>
    <dgm:cxn modelId="{3412649B-1618-4923-B32E-1E765DD3E98D}" type="presParOf" srcId="{890E68AC-B67E-4BD8-ABBE-EF9E7A9C411B}" destId="{C9302A7C-18C7-4040-85F1-6FF011927CF4}" srcOrd="1" destOrd="0" presId="urn:microsoft.com/office/officeart/2005/8/layout/radial1"/>
    <dgm:cxn modelId="{90C07057-C1A6-4A56-845C-F407B9A4B832}" type="presParOf" srcId="{C9302A7C-18C7-4040-85F1-6FF011927CF4}" destId="{06E76083-0893-4CDC-963C-6A62B476225C}" srcOrd="0" destOrd="0" presId="urn:microsoft.com/office/officeart/2005/8/layout/radial1"/>
    <dgm:cxn modelId="{2C3EEFE2-CFF6-463C-986D-0CD2E5B57867}" type="presParOf" srcId="{890E68AC-B67E-4BD8-ABBE-EF9E7A9C411B}" destId="{CA5C087A-194D-40EC-9875-2C395C1EEF63}" srcOrd="2" destOrd="0" presId="urn:microsoft.com/office/officeart/2005/8/layout/radial1"/>
    <dgm:cxn modelId="{168B49F2-D668-480B-979F-42F1ACAA6F34}" type="presParOf" srcId="{890E68AC-B67E-4BD8-ABBE-EF9E7A9C411B}" destId="{CCDC51AF-C8AD-4E1F-8B32-C7E54346A623}" srcOrd="3" destOrd="0" presId="urn:microsoft.com/office/officeart/2005/8/layout/radial1"/>
    <dgm:cxn modelId="{0031E515-CF72-41CF-BD15-2B6DE90F0789}" type="presParOf" srcId="{CCDC51AF-C8AD-4E1F-8B32-C7E54346A623}" destId="{05023A25-BA04-4B12-AB24-F6A4E32EC134}" srcOrd="0" destOrd="0" presId="urn:microsoft.com/office/officeart/2005/8/layout/radial1"/>
    <dgm:cxn modelId="{03D00EC4-B88F-4C1B-BE9D-28CCEA3E9664}" type="presParOf" srcId="{890E68AC-B67E-4BD8-ABBE-EF9E7A9C411B}" destId="{8BB33DA5-25C5-4578-9B68-7BC988030411}" srcOrd="4" destOrd="0" presId="urn:microsoft.com/office/officeart/2005/8/layout/radial1"/>
    <dgm:cxn modelId="{A454DC1F-EB23-45F7-9943-A9DE21AEFF74}" type="presParOf" srcId="{890E68AC-B67E-4BD8-ABBE-EF9E7A9C411B}" destId="{C68707E1-C2C3-44B9-9055-1F2183A98CEB}" srcOrd="5" destOrd="0" presId="urn:microsoft.com/office/officeart/2005/8/layout/radial1"/>
    <dgm:cxn modelId="{6DA9FF26-B6AC-4B16-9EA5-85F0D903C481}" type="presParOf" srcId="{C68707E1-C2C3-44B9-9055-1F2183A98CEB}" destId="{8FF7BB15-E3A3-4BC3-9AC7-33E7F31DF682}" srcOrd="0" destOrd="0" presId="urn:microsoft.com/office/officeart/2005/8/layout/radial1"/>
    <dgm:cxn modelId="{0173566D-E80C-447B-B426-012184184DEB}" type="presParOf" srcId="{890E68AC-B67E-4BD8-ABBE-EF9E7A9C411B}" destId="{63409DFC-A386-435D-B1C8-71BD450134AA}" srcOrd="6" destOrd="0" presId="urn:microsoft.com/office/officeart/2005/8/layout/radial1"/>
    <dgm:cxn modelId="{5D158C26-DB73-4C56-B760-2B0A9A087024}" type="presParOf" srcId="{890E68AC-B67E-4BD8-ABBE-EF9E7A9C411B}" destId="{284EE7D1-F099-4C9E-999C-7C5A6C39137D}" srcOrd="7" destOrd="0" presId="urn:microsoft.com/office/officeart/2005/8/layout/radial1"/>
    <dgm:cxn modelId="{8C6FD79D-E50B-47AD-BFF9-9DA3C3A9CDEE}" type="presParOf" srcId="{284EE7D1-F099-4C9E-999C-7C5A6C39137D}" destId="{3161E87F-4C57-4751-AD82-AC869873CC71}" srcOrd="0" destOrd="0" presId="urn:microsoft.com/office/officeart/2005/8/layout/radial1"/>
    <dgm:cxn modelId="{4B164630-45A8-4C25-81D5-A278792995F6}" type="presParOf" srcId="{890E68AC-B67E-4BD8-ABBE-EF9E7A9C411B}" destId="{AA60AE65-29AA-4F91-9889-FE3B7C69F802}" srcOrd="8" destOrd="0" presId="urn:microsoft.com/office/officeart/2005/8/layout/radial1"/>
    <dgm:cxn modelId="{FB9105FD-3CE8-424E-A1CE-594C41AC9652}" type="presParOf" srcId="{890E68AC-B67E-4BD8-ABBE-EF9E7A9C411B}" destId="{2BA58004-0C18-46E2-91B6-5780B3E47A52}" srcOrd="9" destOrd="0" presId="urn:microsoft.com/office/officeart/2005/8/layout/radial1"/>
    <dgm:cxn modelId="{7963DE78-9B29-4081-AB67-72EEF1F9E30A}" type="presParOf" srcId="{2BA58004-0C18-46E2-91B6-5780B3E47A52}" destId="{B4AB34B6-02D1-4868-963D-8674AB75774C}" srcOrd="0" destOrd="0" presId="urn:microsoft.com/office/officeart/2005/8/layout/radial1"/>
    <dgm:cxn modelId="{28BE5A8E-D17A-4C0A-93EF-5F1E6983DAD4}" type="presParOf" srcId="{890E68AC-B67E-4BD8-ABBE-EF9E7A9C411B}" destId="{928487B3-F784-4A63-ACA7-B6BD1C02CC1C}" srcOrd="10" destOrd="0" presId="urn:microsoft.com/office/officeart/2005/8/layout/radial1"/>
    <dgm:cxn modelId="{21ED5B8A-2FD9-49C3-AE2B-518C8DB1B17F}" type="presParOf" srcId="{890E68AC-B67E-4BD8-ABBE-EF9E7A9C411B}" destId="{C954FC56-8416-409D-90FA-1AB56A0FCF31}" srcOrd="11" destOrd="0" presId="urn:microsoft.com/office/officeart/2005/8/layout/radial1"/>
    <dgm:cxn modelId="{BCE5A0D9-08CE-43D9-9BE5-E25C4F5B0475}" type="presParOf" srcId="{C954FC56-8416-409D-90FA-1AB56A0FCF31}" destId="{5B924C02-67F9-4F67-A624-85BAC65A147E}" srcOrd="0" destOrd="0" presId="urn:microsoft.com/office/officeart/2005/8/layout/radial1"/>
    <dgm:cxn modelId="{43580BC4-C1DF-497D-8522-797D2EAF0585}" type="presParOf" srcId="{890E68AC-B67E-4BD8-ABBE-EF9E7A9C411B}" destId="{8959F8C2-A6C8-4E05-A86C-31B6A266EC7C}" srcOrd="12"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941-BFAA-4CB8-938B-3B08A47F9DF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280F5AD-CE3F-4B61-849F-686F21809B15}">
      <dgm:prSet/>
      <dgm:spPr/>
      <dgm:t>
        <a:bodyPr/>
        <a:lstStyle/>
        <a:p>
          <a:r>
            <a:rPr lang="en-GB"/>
            <a:t>Mid Cheshire Hospitals NHS Foundation Trust (MCHT)</a:t>
          </a:r>
          <a:endParaRPr lang="en-US"/>
        </a:p>
      </dgm:t>
    </dgm:pt>
    <dgm:pt modelId="{121ECC40-EF3F-4E2F-B6DD-CA914E97DC64}" type="parTrans" cxnId="{F91F0254-F836-4ADB-96CE-448C39437C8B}">
      <dgm:prSet/>
      <dgm:spPr/>
      <dgm:t>
        <a:bodyPr/>
        <a:lstStyle/>
        <a:p>
          <a:endParaRPr lang="en-US"/>
        </a:p>
      </dgm:t>
    </dgm:pt>
    <dgm:pt modelId="{43B67B5A-1B5F-4040-8515-4CCFB796901A}" type="sibTrans" cxnId="{F91F0254-F836-4ADB-96CE-448C39437C8B}">
      <dgm:prSet/>
      <dgm:spPr/>
      <dgm:t>
        <a:bodyPr/>
        <a:lstStyle/>
        <a:p>
          <a:endParaRPr lang="en-US"/>
        </a:p>
      </dgm:t>
    </dgm:pt>
    <dgm:pt modelId="{347096D4-23C2-4F0B-83B1-9F73C4CC45F1}">
      <dgm:prSet/>
      <dgm:spPr/>
      <dgm:t>
        <a:bodyPr/>
        <a:lstStyle/>
        <a:p>
          <a:r>
            <a:rPr lang="en-GB"/>
            <a:t>Medium-sized district</a:t>
          </a:r>
          <a:endParaRPr lang="en-US"/>
        </a:p>
      </dgm:t>
    </dgm:pt>
    <dgm:pt modelId="{AAABA836-5F47-46B9-A65E-B6A03577B402}" type="parTrans" cxnId="{5EB20B6D-007C-4EE1-BE0B-C543F54FEFB8}">
      <dgm:prSet/>
      <dgm:spPr/>
      <dgm:t>
        <a:bodyPr/>
        <a:lstStyle/>
        <a:p>
          <a:endParaRPr lang="en-US"/>
        </a:p>
      </dgm:t>
    </dgm:pt>
    <dgm:pt modelId="{CFC76EE0-288A-48A8-A7D1-CAF73594847C}" type="sibTrans" cxnId="{5EB20B6D-007C-4EE1-BE0B-C543F54FEFB8}">
      <dgm:prSet/>
      <dgm:spPr/>
      <dgm:t>
        <a:bodyPr/>
        <a:lstStyle/>
        <a:p>
          <a:endParaRPr lang="en-US"/>
        </a:p>
      </dgm:t>
    </dgm:pt>
    <dgm:pt modelId="{0703C538-6D22-4C8C-B2D9-0F671F77DC7C}">
      <dgm:prSet/>
      <dgm:spPr/>
      <dgm:t>
        <a:bodyPr/>
        <a:lstStyle/>
        <a:p>
          <a:r>
            <a:rPr lang="en-GB"/>
            <a:t>General hospital trust</a:t>
          </a:r>
          <a:endParaRPr lang="en-US"/>
        </a:p>
      </dgm:t>
    </dgm:pt>
    <dgm:pt modelId="{C0931D5C-3CC0-47A6-BD3D-C5AFC4E474FD}" type="parTrans" cxnId="{E1BC5C90-F485-44B9-807A-9F153710119B}">
      <dgm:prSet/>
      <dgm:spPr/>
      <dgm:t>
        <a:bodyPr/>
        <a:lstStyle/>
        <a:p>
          <a:endParaRPr lang="en-US"/>
        </a:p>
      </dgm:t>
    </dgm:pt>
    <dgm:pt modelId="{931CBEAB-7AB0-4C44-915D-F9E122F5CF0D}" type="sibTrans" cxnId="{E1BC5C90-F485-44B9-807A-9F153710119B}">
      <dgm:prSet/>
      <dgm:spPr/>
      <dgm:t>
        <a:bodyPr/>
        <a:lstStyle/>
        <a:p>
          <a:endParaRPr lang="en-US"/>
        </a:p>
      </dgm:t>
    </dgm:pt>
    <dgm:pt modelId="{0B7FEFD7-1F50-4CCE-9329-1CC4EF48F219}">
      <dgm:prSet/>
      <dgm:spPr/>
      <dgm:t>
        <a:bodyPr/>
        <a:lstStyle/>
        <a:p>
          <a:r>
            <a:rPr lang="en-GB"/>
            <a:t>Clinical commissioning groups (CCGs) and NHS North West</a:t>
          </a:r>
          <a:endParaRPr lang="en-US"/>
        </a:p>
      </dgm:t>
    </dgm:pt>
    <dgm:pt modelId="{081E242C-E5C2-478E-A28C-86AA0FFFB826}" type="parTrans" cxnId="{D9EF8A66-9CFF-4C8C-9F88-187FCF8D426A}">
      <dgm:prSet/>
      <dgm:spPr/>
      <dgm:t>
        <a:bodyPr/>
        <a:lstStyle/>
        <a:p>
          <a:endParaRPr lang="en-US"/>
        </a:p>
      </dgm:t>
    </dgm:pt>
    <dgm:pt modelId="{1657A319-62ED-44CA-97BE-308E1B9EA9AE}" type="sibTrans" cxnId="{D9EF8A66-9CFF-4C8C-9F88-187FCF8D426A}">
      <dgm:prSet/>
      <dgm:spPr/>
      <dgm:t>
        <a:bodyPr/>
        <a:lstStyle/>
        <a:p>
          <a:endParaRPr lang="en-US"/>
        </a:p>
      </dgm:t>
    </dgm:pt>
    <dgm:pt modelId="{0B293F0E-C0BB-4E72-ACEB-ED7B6D6EAE7D}" type="pres">
      <dgm:prSet presAssocID="{F9890941-BFAA-4CB8-938B-3B08A47F9DF8}" presName="linear" presStyleCnt="0">
        <dgm:presLayoutVars>
          <dgm:animLvl val="lvl"/>
          <dgm:resizeHandles val="exact"/>
        </dgm:presLayoutVars>
      </dgm:prSet>
      <dgm:spPr/>
    </dgm:pt>
    <dgm:pt modelId="{9F2F6DB8-A0F2-4EE7-83DD-D12EB162F006}" type="pres">
      <dgm:prSet presAssocID="{5280F5AD-CE3F-4B61-849F-686F21809B15}" presName="parentText" presStyleLbl="node1" presStyleIdx="0" presStyleCnt="4">
        <dgm:presLayoutVars>
          <dgm:chMax val="0"/>
          <dgm:bulletEnabled val="1"/>
        </dgm:presLayoutVars>
      </dgm:prSet>
      <dgm:spPr/>
    </dgm:pt>
    <dgm:pt modelId="{69638847-5487-4EAE-A69B-1E04D746F81B}" type="pres">
      <dgm:prSet presAssocID="{43B67B5A-1B5F-4040-8515-4CCFB796901A}" presName="spacer" presStyleCnt="0"/>
      <dgm:spPr/>
    </dgm:pt>
    <dgm:pt modelId="{F01D69BA-43EB-4EB6-A684-65BB5819C9A2}" type="pres">
      <dgm:prSet presAssocID="{347096D4-23C2-4F0B-83B1-9F73C4CC45F1}" presName="parentText" presStyleLbl="node1" presStyleIdx="1" presStyleCnt="4">
        <dgm:presLayoutVars>
          <dgm:chMax val="0"/>
          <dgm:bulletEnabled val="1"/>
        </dgm:presLayoutVars>
      </dgm:prSet>
      <dgm:spPr/>
    </dgm:pt>
    <dgm:pt modelId="{70F29B0F-4E38-42FE-A79D-2ACB0FB36016}" type="pres">
      <dgm:prSet presAssocID="{CFC76EE0-288A-48A8-A7D1-CAF73594847C}" presName="spacer" presStyleCnt="0"/>
      <dgm:spPr/>
    </dgm:pt>
    <dgm:pt modelId="{44770C50-2ADE-41A4-8FA9-BFABDA1F04DF}" type="pres">
      <dgm:prSet presAssocID="{0703C538-6D22-4C8C-B2D9-0F671F77DC7C}" presName="parentText" presStyleLbl="node1" presStyleIdx="2" presStyleCnt="4">
        <dgm:presLayoutVars>
          <dgm:chMax val="0"/>
          <dgm:bulletEnabled val="1"/>
        </dgm:presLayoutVars>
      </dgm:prSet>
      <dgm:spPr/>
    </dgm:pt>
    <dgm:pt modelId="{A5A95DEE-AE28-43BB-B35D-D1A5CC924A37}" type="pres">
      <dgm:prSet presAssocID="{931CBEAB-7AB0-4C44-915D-F9E122F5CF0D}" presName="spacer" presStyleCnt="0"/>
      <dgm:spPr/>
    </dgm:pt>
    <dgm:pt modelId="{E1448B34-BBE2-46C3-8F22-5C2EEA02B31F}" type="pres">
      <dgm:prSet presAssocID="{0B7FEFD7-1F50-4CCE-9329-1CC4EF48F219}" presName="parentText" presStyleLbl="node1" presStyleIdx="3" presStyleCnt="4">
        <dgm:presLayoutVars>
          <dgm:chMax val="0"/>
          <dgm:bulletEnabled val="1"/>
        </dgm:presLayoutVars>
      </dgm:prSet>
      <dgm:spPr/>
    </dgm:pt>
  </dgm:ptLst>
  <dgm:cxnLst>
    <dgm:cxn modelId="{4D5CBA41-92C7-44B3-ADE6-53E35F7C0B89}" type="presOf" srcId="{0B7FEFD7-1F50-4CCE-9329-1CC4EF48F219}" destId="{E1448B34-BBE2-46C3-8F22-5C2EEA02B31F}" srcOrd="0" destOrd="0" presId="urn:microsoft.com/office/officeart/2005/8/layout/vList2"/>
    <dgm:cxn modelId="{F91F0254-F836-4ADB-96CE-448C39437C8B}" srcId="{F9890941-BFAA-4CB8-938B-3B08A47F9DF8}" destId="{5280F5AD-CE3F-4B61-849F-686F21809B15}" srcOrd="0" destOrd="0" parTransId="{121ECC40-EF3F-4E2F-B6DD-CA914E97DC64}" sibTransId="{43B67B5A-1B5F-4040-8515-4CCFB796901A}"/>
    <dgm:cxn modelId="{D9EF8A66-9CFF-4C8C-9F88-187FCF8D426A}" srcId="{F9890941-BFAA-4CB8-938B-3B08A47F9DF8}" destId="{0B7FEFD7-1F50-4CCE-9329-1CC4EF48F219}" srcOrd="3" destOrd="0" parTransId="{081E242C-E5C2-478E-A28C-86AA0FFFB826}" sibTransId="{1657A319-62ED-44CA-97BE-308E1B9EA9AE}"/>
    <dgm:cxn modelId="{5EB20B6D-007C-4EE1-BE0B-C543F54FEFB8}" srcId="{F9890941-BFAA-4CB8-938B-3B08A47F9DF8}" destId="{347096D4-23C2-4F0B-83B1-9F73C4CC45F1}" srcOrd="1" destOrd="0" parTransId="{AAABA836-5F47-46B9-A65E-B6A03577B402}" sibTransId="{CFC76EE0-288A-48A8-A7D1-CAF73594847C}"/>
    <dgm:cxn modelId="{E1BC5C90-F485-44B9-807A-9F153710119B}" srcId="{F9890941-BFAA-4CB8-938B-3B08A47F9DF8}" destId="{0703C538-6D22-4C8C-B2D9-0F671F77DC7C}" srcOrd="2" destOrd="0" parTransId="{C0931D5C-3CC0-47A6-BD3D-C5AFC4E474FD}" sibTransId="{931CBEAB-7AB0-4C44-915D-F9E122F5CF0D}"/>
    <dgm:cxn modelId="{942060A7-FDC4-44C3-9DD2-BC3F3A2DE485}" type="presOf" srcId="{5280F5AD-CE3F-4B61-849F-686F21809B15}" destId="{9F2F6DB8-A0F2-4EE7-83DD-D12EB162F006}" srcOrd="0" destOrd="0" presId="urn:microsoft.com/office/officeart/2005/8/layout/vList2"/>
    <dgm:cxn modelId="{63C1E4D9-FCB2-4B29-82FC-67D480940D85}" type="presOf" srcId="{F9890941-BFAA-4CB8-938B-3B08A47F9DF8}" destId="{0B293F0E-C0BB-4E72-ACEB-ED7B6D6EAE7D}" srcOrd="0" destOrd="0" presId="urn:microsoft.com/office/officeart/2005/8/layout/vList2"/>
    <dgm:cxn modelId="{365AE4EC-2660-4DE8-B8E3-678151325E62}" type="presOf" srcId="{0703C538-6D22-4C8C-B2D9-0F671F77DC7C}" destId="{44770C50-2ADE-41A4-8FA9-BFABDA1F04DF}" srcOrd="0" destOrd="0" presId="urn:microsoft.com/office/officeart/2005/8/layout/vList2"/>
    <dgm:cxn modelId="{B437D0FA-3655-4DA9-AED8-7C332988A600}" type="presOf" srcId="{347096D4-23C2-4F0B-83B1-9F73C4CC45F1}" destId="{F01D69BA-43EB-4EB6-A684-65BB5819C9A2}" srcOrd="0" destOrd="0" presId="urn:microsoft.com/office/officeart/2005/8/layout/vList2"/>
    <dgm:cxn modelId="{D61AE113-6E95-4518-BBEC-230BB0DD23CA}" type="presParOf" srcId="{0B293F0E-C0BB-4E72-ACEB-ED7B6D6EAE7D}" destId="{9F2F6DB8-A0F2-4EE7-83DD-D12EB162F006}" srcOrd="0" destOrd="0" presId="urn:microsoft.com/office/officeart/2005/8/layout/vList2"/>
    <dgm:cxn modelId="{21AB7F93-710A-4839-AA7D-9A0E3911F4D5}" type="presParOf" srcId="{0B293F0E-C0BB-4E72-ACEB-ED7B6D6EAE7D}" destId="{69638847-5487-4EAE-A69B-1E04D746F81B}" srcOrd="1" destOrd="0" presId="urn:microsoft.com/office/officeart/2005/8/layout/vList2"/>
    <dgm:cxn modelId="{E646C9C9-053A-4CB9-A925-5FA79F349C46}" type="presParOf" srcId="{0B293F0E-C0BB-4E72-ACEB-ED7B6D6EAE7D}" destId="{F01D69BA-43EB-4EB6-A684-65BB5819C9A2}" srcOrd="2" destOrd="0" presId="urn:microsoft.com/office/officeart/2005/8/layout/vList2"/>
    <dgm:cxn modelId="{34AD0A27-0CA7-4B94-A8AA-8D4FCD74254B}" type="presParOf" srcId="{0B293F0E-C0BB-4E72-ACEB-ED7B6D6EAE7D}" destId="{70F29B0F-4E38-42FE-A79D-2ACB0FB36016}" srcOrd="3" destOrd="0" presId="urn:microsoft.com/office/officeart/2005/8/layout/vList2"/>
    <dgm:cxn modelId="{F4C2FBDC-E825-444E-A321-E9B753A1649B}" type="presParOf" srcId="{0B293F0E-C0BB-4E72-ACEB-ED7B6D6EAE7D}" destId="{44770C50-2ADE-41A4-8FA9-BFABDA1F04DF}" srcOrd="4" destOrd="0" presId="urn:microsoft.com/office/officeart/2005/8/layout/vList2"/>
    <dgm:cxn modelId="{0C9262A0-E290-400E-A571-195959E1D37F}" type="presParOf" srcId="{0B293F0E-C0BB-4E72-ACEB-ED7B6D6EAE7D}" destId="{A5A95DEE-AE28-43BB-B35D-D1A5CC924A37}" srcOrd="5" destOrd="0" presId="urn:microsoft.com/office/officeart/2005/8/layout/vList2"/>
    <dgm:cxn modelId="{46BE71EE-F608-4FBF-9D8B-EE33793323CF}" type="presParOf" srcId="{0B293F0E-C0BB-4E72-ACEB-ED7B6D6EAE7D}" destId="{E1448B34-BBE2-46C3-8F22-5C2EEA02B31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AE649C-8F4B-437A-9AD4-C3B63469942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C269EB-8CEB-4670-8360-538E17FD8DE8}">
      <dgm:prSet/>
      <dgm:spPr/>
      <dgm:t>
        <a:bodyPr/>
        <a:lstStyle/>
        <a:p>
          <a:pPr>
            <a:defRPr cap="all"/>
          </a:pPr>
          <a:r>
            <a:rPr lang="en-US"/>
            <a:t>Meeting the target of 4.51%</a:t>
          </a:r>
        </a:p>
      </dgm:t>
    </dgm:pt>
    <dgm:pt modelId="{538F1C94-A897-49B8-B826-A5741C08EBE4}" type="parTrans" cxnId="{44422F56-F14E-425D-8748-91D709AF413F}">
      <dgm:prSet/>
      <dgm:spPr/>
      <dgm:t>
        <a:bodyPr/>
        <a:lstStyle/>
        <a:p>
          <a:endParaRPr lang="en-US"/>
        </a:p>
      </dgm:t>
    </dgm:pt>
    <dgm:pt modelId="{36FDAD22-9459-4327-B983-1860F1E8207E}" type="sibTrans" cxnId="{44422F56-F14E-425D-8748-91D709AF413F}">
      <dgm:prSet/>
      <dgm:spPr/>
      <dgm:t>
        <a:bodyPr/>
        <a:lstStyle/>
        <a:p>
          <a:endParaRPr lang="en-US"/>
        </a:p>
      </dgm:t>
    </dgm:pt>
    <dgm:pt modelId="{32CD3B60-A43B-48CD-9CC2-F30455E102F4}">
      <dgm:prSet/>
      <dgm:spPr/>
      <dgm:t>
        <a:bodyPr/>
        <a:lstStyle/>
        <a:p>
          <a:pPr>
            <a:defRPr cap="all"/>
          </a:pPr>
          <a:r>
            <a:rPr lang="en-US"/>
            <a:t>Steadily increased from 2007-2012</a:t>
          </a:r>
        </a:p>
      </dgm:t>
    </dgm:pt>
    <dgm:pt modelId="{8F6CF0AD-451D-46E7-BEC0-33644725411F}" type="parTrans" cxnId="{5C400350-0FB0-4FF9-A697-93A56350AFA4}">
      <dgm:prSet/>
      <dgm:spPr/>
      <dgm:t>
        <a:bodyPr/>
        <a:lstStyle/>
        <a:p>
          <a:endParaRPr lang="en-US"/>
        </a:p>
      </dgm:t>
    </dgm:pt>
    <dgm:pt modelId="{0CD033AF-36DC-4C60-ADC3-626BF0F000F6}" type="sibTrans" cxnId="{5C400350-0FB0-4FF9-A697-93A56350AFA4}">
      <dgm:prSet/>
      <dgm:spPr/>
      <dgm:t>
        <a:bodyPr/>
        <a:lstStyle/>
        <a:p>
          <a:endParaRPr lang="en-US"/>
        </a:p>
      </dgm:t>
    </dgm:pt>
    <dgm:pt modelId="{22752746-5891-41F2-B1BA-3E87389E2BC1}">
      <dgm:prSet/>
      <dgm:spPr/>
      <dgm:t>
        <a:bodyPr/>
        <a:lstStyle/>
        <a:p>
          <a:pPr>
            <a:defRPr cap="all"/>
          </a:pPr>
          <a:r>
            <a:rPr lang="en-US"/>
            <a:t>Revenue loss from the absenteeism £1 million each year per percentage point</a:t>
          </a:r>
        </a:p>
      </dgm:t>
    </dgm:pt>
    <dgm:pt modelId="{01AB0A09-1246-4CB0-86EE-AC082FFFB4EC}" type="parTrans" cxnId="{66571612-5B9F-49D3-8B30-DE9ABDBFD9AA}">
      <dgm:prSet/>
      <dgm:spPr/>
      <dgm:t>
        <a:bodyPr/>
        <a:lstStyle/>
        <a:p>
          <a:endParaRPr lang="en-US"/>
        </a:p>
      </dgm:t>
    </dgm:pt>
    <dgm:pt modelId="{E4367276-E7C3-471D-814B-9DFA3EDD9752}" type="sibTrans" cxnId="{66571612-5B9F-49D3-8B30-DE9ABDBFD9AA}">
      <dgm:prSet/>
      <dgm:spPr/>
      <dgm:t>
        <a:bodyPr/>
        <a:lstStyle/>
        <a:p>
          <a:endParaRPr lang="en-US"/>
        </a:p>
      </dgm:t>
    </dgm:pt>
    <dgm:pt modelId="{A21E491F-04CD-485C-8CFE-C09AD63E6D12}">
      <dgm:prSet/>
      <dgm:spPr/>
      <dgm:t>
        <a:bodyPr/>
        <a:lstStyle/>
        <a:p>
          <a:pPr>
            <a:defRPr cap="all"/>
          </a:pPr>
          <a:r>
            <a:rPr lang="en-US"/>
            <a:t>Staff satisfaction and organization outcome ( Powell et. Al. , 2015)</a:t>
          </a:r>
        </a:p>
      </dgm:t>
    </dgm:pt>
    <dgm:pt modelId="{622A1F13-1E12-40AF-815E-3737C9AB0CB5}" type="parTrans" cxnId="{BF72703C-BB95-4AF9-8C20-6D0DA0C1E7C0}">
      <dgm:prSet/>
      <dgm:spPr/>
      <dgm:t>
        <a:bodyPr/>
        <a:lstStyle/>
        <a:p>
          <a:endParaRPr lang="en-US"/>
        </a:p>
      </dgm:t>
    </dgm:pt>
    <dgm:pt modelId="{B7BD63BB-876A-4AC6-892F-5830F8A75FDA}" type="sibTrans" cxnId="{BF72703C-BB95-4AF9-8C20-6D0DA0C1E7C0}">
      <dgm:prSet/>
      <dgm:spPr/>
      <dgm:t>
        <a:bodyPr/>
        <a:lstStyle/>
        <a:p>
          <a:endParaRPr lang="en-US"/>
        </a:p>
      </dgm:t>
    </dgm:pt>
    <dgm:pt modelId="{3142790B-F3F7-49FD-9608-1062763C66D6}" type="pres">
      <dgm:prSet presAssocID="{99AE649C-8F4B-437A-9AD4-C3B634699427}" presName="root" presStyleCnt="0">
        <dgm:presLayoutVars>
          <dgm:dir/>
          <dgm:resizeHandles val="exact"/>
        </dgm:presLayoutVars>
      </dgm:prSet>
      <dgm:spPr/>
    </dgm:pt>
    <dgm:pt modelId="{CB535411-2437-45BB-95CB-41D1EA7231A9}" type="pres">
      <dgm:prSet presAssocID="{72C269EB-8CEB-4670-8360-538E17FD8DE8}" presName="compNode" presStyleCnt="0"/>
      <dgm:spPr/>
    </dgm:pt>
    <dgm:pt modelId="{AFD604EA-AE14-47B2-B63F-53CD3242C564}" type="pres">
      <dgm:prSet presAssocID="{72C269EB-8CEB-4670-8360-538E17FD8DE8}" presName="iconBgRect" presStyleLbl="bgShp" presStyleIdx="0" presStyleCnt="4"/>
      <dgm:spPr/>
    </dgm:pt>
    <dgm:pt modelId="{6488EF9F-EFAF-4C7B-83E4-5087D0196551}" type="pres">
      <dgm:prSet presAssocID="{72C269EB-8CEB-4670-8360-538E17FD8DE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tical disc"/>
        </a:ext>
      </dgm:extLst>
    </dgm:pt>
    <dgm:pt modelId="{EB5A606D-4BCE-45F8-99BD-41EB180EF59D}" type="pres">
      <dgm:prSet presAssocID="{72C269EB-8CEB-4670-8360-538E17FD8DE8}" presName="spaceRect" presStyleCnt="0"/>
      <dgm:spPr/>
    </dgm:pt>
    <dgm:pt modelId="{4E893B6C-B74B-461D-AE45-EDBF4DFE559B}" type="pres">
      <dgm:prSet presAssocID="{72C269EB-8CEB-4670-8360-538E17FD8DE8}" presName="textRect" presStyleLbl="revTx" presStyleIdx="0" presStyleCnt="4">
        <dgm:presLayoutVars>
          <dgm:chMax val="1"/>
          <dgm:chPref val="1"/>
        </dgm:presLayoutVars>
      </dgm:prSet>
      <dgm:spPr/>
    </dgm:pt>
    <dgm:pt modelId="{87785F16-2148-4E40-A845-6CDD743247AE}" type="pres">
      <dgm:prSet presAssocID="{36FDAD22-9459-4327-B983-1860F1E8207E}" presName="sibTrans" presStyleCnt="0"/>
      <dgm:spPr/>
    </dgm:pt>
    <dgm:pt modelId="{E5C44EAA-BD1F-4E17-BC98-25263C67B169}" type="pres">
      <dgm:prSet presAssocID="{32CD3B60-A43B-48CD-9CC2-F30455E102F4}" presName="compNode" presStyleCnt="0"/>
      <dgm:spPr/>
    </dgm:pt>
    <dgm:pt modelId="{3A6DAE78-C92A-4282-8FEB-CAE5EC434828}" type="pres">
      <dgm:prSet presAssocID="{32CD3B60-A43B-48CD-9CC2-F30455E102F4}" presName="iconBgRect" presStyleLbl="bgShp" presStyleIdx="1" presStyleCnt="4"/>
      <dgm:spPr/>
    </dgm:pt>
    <dgm:pt modelId="{D8526FA1-E669-4C1C-9EDD-38BE0470816B}" type="pres">
      <dgm:prSet presAssocID="{32CD3B60-A43B-48CD-9CC2-F30455E102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4E205913-3252-42CF-B364-18B5CC6F409B}" type="pres">
      <dgm:prSet presAssocID="{32CD3B60-A43B-48CD-9CC2-F30455E102F4}" presName="spaceRect" presStyleCnt="0"/>
      <dgm:spPr/>
    </dgm:pt>
    <dgm:pt modelId="{01208552-6FAC-4424-8A30-B46AA1E81E8F}" type="pres">
      <dgm:prSet presAssocID="{32CD3B60-A43B-48CD-9CC2-F30455E102F4}" presName="textRect" presStyleLbl="revTx" presStyleIdx="1" presStyleCnt="4">
        <dgm:presLayoutVars>
          <dgm:chMax val="1"/>
          <dgm:chPref val="1"/>
        </dgm:presLayoutVars>
      </dgm:prSet>
      <dgm:spPr/>
    </dgm:pt>
    <dgm:pt modelId="{4F109D4C-9FF1-4351-95A8-9A1E0D7F8F56}" type="pres">
      <dgm:prSet presAssocID="{0CD033AF-36DC-4C60-ADC3-626BF0F000F6}" presName="sibTrans" presStyleCnt="0"/>
      <dgm:spPr/>
    </dgm:pt>
    <dgm:pt modelId="{59DBB920-235D-465B-9CF7-6D2C7671C009}" type="pres">
      <dgm:prSet presAssocID="{22752746-5891-41F2-B1BA-3E87389E2BC1}" presName="compNode" presStyleCnt="0"/>
      <dgm:spPr/>
    </dgm:pt>
    <dgm:pt modelId="{888AC38D-5787-4BF9-BB8F-4CB6F3001B31}" type="pres">
      <dgm:prSet presAssocID="{22752746-5891-41F2-B1BA-3E87389E2BC1}" presName="iconBgRect" presStyleLbl="bgShp" presStyleIdx="2" presStyleCnt="4"/>
      <dgm:spPr/>
    </dgm:pt>
    <dgm:pt modelId="{A0B631EA-4644-48CE-9223-8297F963B863}" type="pres">
      <dgm:prSet presAssocID="{22752746-5891-41F2-B1BA-3E87389E2BC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7DF01072-7F75-4FBD-A3E7-100468627EEC}" type="pres">
      <dgm:prSet presAssocID="{22752746-5891-41F2-B1BA-3E87389E2BC1}" presName="spaceRect" presStyleCnt="0"/>
      <dgm:spPr/>
    </dgm:pt>
    <dgm:pt modelId="{30D9C7A6-3973-456A-B871-98B29F234584}" type="pres">
      <dgm:prSet presAssocID="{22752746-5891-41F2-B1BA-3E87389E2BC1}" presName="textRect" presStyleLbl="revTx" presStyleIdx="2" presStyleCnt="4">
        <dgm:presLayoutVars>
          <dgm:chMax val="1"/>
          <dgm:chPref val="1"/>
        </dgm:presLayoutVars>
      </dgm:prSet>
      <dgm:spPr/>
    </dgm:pt>
    <dgm:pt modelId="{80320B99-3B17-44A4-B097-D4DFD9D7C958}" type="pres">
      <dgm:prSet presAssocID="{E4367276-E7C3-471D-814B-9DFA3EDD9752}" presName="sibTrans" presStyleCnt="0"/>
      <dgm:spPr/>
    </dgm:pt>
    <dgm:pt modelId="{D049F49C-EC07-422A-864B-3E68B9A46723}" type="pres">
      <dgm:prSet presAssocID="{A21E491F-04CD-485C-8CFE-C09AD63E6D12}" presName="compNode" presStyleCnt="0"/>
      <dgm:spPr/>
    </dgm:pt>
    <dgm:pt modelId="{D7339308-67E8-429D-9E4C-35D08682A39C}" type="pres">
      <dgm:prSet presAssocID="{A21E491F-04CD-485C-8CFE-C09AD63E6D12}" presName="iconBgRect" presStyleLbl="bgShp" presStyleIdx="3" presStyleCnt="4"/>
      <dgm:spPr/>
    </dgm:pt>
    <dgm:pt modelId="{1A1B0B38-A6FD-4CB7-90FD-7066C78C2F26}" type="pres">
      <dgm:prSet presAssocID="{A21E491F-04CD-485C-8CFE-C09AD63E6D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71D5817D-A85E-4ACC-A69D-A25C0C522FA8}" type="pres">
      <dgm:prSet presAssocID="{A21E491F-04CD-485C-8CFE-C09AD63E6D12}" presName="spaceRect" presStyleCnt="0"/>
      <dgm:spPr/>
    </dgm:pt>
    <dgm:pt modelId="{6EF7A178-FBA9-4311-842D-EC5A51C932AC}" type="pres">
      <dgm:prSet presAssocID="{A21E491F-04CD-485C-8CFE-C09AD63E6D12}" presName="textRect" presStyleLbl="revTx" presStyleIdx="3" presStyleCnt="4">
        <dgm:presLayoutVars>
          <dgm:chMax val="1"/>
          <dgm:chPref val="1"/>
        </dgm:presLayoutVars>
      </dgm:prSet>
      <dgm:spPr/>
    </dgm:pt>
  </dgm:ptLst>
  <dgm:cxnLst>
    <dgm:cxn modelId="{66571612-5B9F-49D3-8B30-DE9ABDBFD9AA}" srcId="{99AE649C-8F4B-437A-9AD4-C3B634699427}" destId="{22752746-5891-41F2-B1BA-3E87389E2BC1}" srcOrd="2" destOrd="0" parTransId="{01AB0A09-1246-4CB0-86EE-AC082FFFB4EC}" sibTransId="{E4367276-E7C3-471D-814B-9DFA3EDD9752}"/>
    <dgm:cxn modelId="{9AF21037-44CD-4CC6-A2B9-D83B0CD80E86}" type="presOf" srcId="{A21E491F-04CD-485C-8CFE-C09AD63E6D12}" destId="{6EF7A178-FBA9-4311-842D-EC5A51C932AC}" srcOrd="0" destOrd="0" presId="urn:microsoft.com/office/officeart/2018/5/layout/IconCircleLabelList"/>
    <dgm:cxn modelId="{BF72703C-BB95-4AF9-8C20-6D0DA0C1E7C0}" srcId="{99AE649C-8F4B-437A-9AD4-C3B634699427}" destId="{A21E491F-04CD-485C-8CFE-C09AD63E6D12}" srcOrd="3" destOrd="0" parTransId="{622A1F13-1E12-40AF-815E-3737C9AB0CB5}" sibTransId="{B7BD63BB-876A-4AC6-892F-5830F8A75FDA}"/>
    <dgm:cxn modelId="{5C400350-0FB0-4FF9-A697-93A56350AFA4}" srcId="{99AE649C-8F4B-437A-9AD4-C3B634699427}" destId="{32CD3B60-A43B-48CD-9CC2-F30455E102F4}" srcOrd="1" destOrd="0" parTransId="{8F6CF0AD-451D-46E7-BEC0-33644725411F}" sibTransId="{0CD033AF-36DC-4C60-ADC3-626BF0F000F6}"/>
    <dgm:cxn modelId="{44422F56-F14E-425D-8748-91D709AF413F}" srcId="{99AE649C-8F4B-437A-9AD4-C3B634699427}" destId="{72C269EB-8CEB-4670-8360-538E17FD8DE8}" srcOrd="0" destOrd="0" parTransId="{538F1C94-A897-49B8-B826-A5741C08EBE4}" sibTransId="{36FDAD22-9459-4327-B983-1860F1E8207E}"/>
    <dgm:cxn modelId="{6896246F-0638-4B0C-B094-1E19AD6583E3}" type="presOf" srcId="{22752746-5891-41F2-B1BA-3E87389E2BC1}" destId="{30D9C7A6-3973-456A-B871-98B29F234584}" srcOrd="0" destOrd="0" presId="urn:microsoft.com/office/officeart/2018/5/layout/IconCircleLabelList"/>
    <dgm:cxn modelId="{E2311EAA-2C1F-4A91-8237-527EE1EA3792}" type="presOf" srcId="{99AE649C-8F4B-437A-9AD4-C3B634699427}" destId="{3142790B-F3F7-49FD-9608-1062763C66D6}" srcOrd="0" destOrd="0" presId="urn:microsoft.com/office/officeart/2018/5/layout/IconCircleLabelList"/>
    <dgm:cxn modelId="{FA32CFF1-9380-4B1D-9270-801A16319F99}" type="presOf" srcId="{72C269EB-8CEB-4670-8360-538E17FD8DE8}" destId="{4E893B6C-B74B-461D-AE45-EDBF4DFE559B}" srcOrd="0" destOrd="0" presId="urn:microsoft.com/office/officeart/2018/5/layout/IconCircleLabelList"/>
    <dgm:cxn modelId="{9B6B09FF-1B8E-4AD2-BFA4-0782A66BDD54}" type="presOf" srcId="{32CD3B60-A43B-48CD-9CC2-F30455E102F4}" destId="{01208552-6FAC-4424-8A30-B46AA1E81E8F}" srcOrd="0" destOrd="0" presId="urn:microsoft.com/office/officeart/2018/5/layout/IconCircleLabelList"/>
    <dgm:cxn modelId="{39963E27-5114-4CA6-AEF1-4034A360F038}" type="presParOf" srcId="{3142790B-F3F7-49FD-9608-1062763C66D6}" destId="{CB535411-2437-45BB-95CB-41D1EA7231A9}" srcOrd="0" destOrd="0" presId="urn:microsoft.com/office/officeart/2018/5/layout/IconCircleLabelList"/>
    <dgm:cxn modelId="{0A302581-B05C-473F-9CDA-35130566B9EE}" type="presParOf" srcId="{CB535411-2437-45BB-95CB-41D1EA7231A9}" destId="{AFD604EA-AE14-47B2-B63F-53CD3242C564}" srcOrd="0" destOrd="0" presId="urn:microsoft.com/office/officeart/2018/5/layout/IconCircleLabelList"/>
    <dgm:cxn modelId="{897078D1-6F7D-429C-9C23-EE92069EC120}" type="presParOf" srcId="{CB535411-2437-45BB-95CB-41D1EA7231A9}" destId="{6488EF9F-EFAF-4C7B-83E4-5087D0196551}" srcOrd="1" destOrd="0" presId="urn:microsoft.com/office/officeart/2018/5/layout/IconCircleLabelList"/>
    <dgm:cxn modelId="{A8B68057-7D03-4CE6-9A0C-C9E66ED00F25}" type="presParOf" srcId="{CB535411-2437-45BB-95CB-41D1EA7231A9}" destId="{EB5A606D-4BCE-45F8-99BD-41EB180EF59D}" srcOrd="2" destOrd="0" presId="urn:microsoft.com/office/officeart/2018/5/layout/IconCircleLabelList"/>
    <dgm:cxn modelId="{4DCF71BD-4CAA-4D1A-A72A-8CFE821FD02F}" type="presParOf" srcId="{CB535411-2437-45BB-95CB-41D1EA7231A9}" destId="{4E893B6C-B74B-461D-AE45-EDBF4DFE559B}" srcOrd="3" destOrd="0" presId="urn:microsoft.com/office/officeart/2018/5/layout/IconCircleLabelList"/>
    <dgm:cxn modelId="{DA3B0166-2C3C-42EC-AB72-9F860DB5BD04}" type="presParOf" srcId="{3142790B-F3F7-49FD-9608-1062763C66D6}" destId="{87785F16-2148-4E40-A845-6CDD743247AE}" srcOrd="1" destOrd="0" presId="urn:microsoft.com/office/officeart/2018/5/layout/IconCircleLabelList"/>
    <dgm:cxn modelId="{D9E3421A-9D18-4E15-8279-45782E86DF7B}" type="presParOf" srcId="{3142790B-F3F7-49FD-9608-1062763C66D6}" destId="{E5C44EAA-BD1F-4E17-BC98-25263C67B169}" srcOrd="2" destOrd="0" presId="urn:microsoft.com/office/officeart/2018/5/layout/IconCircleLabelList"/>
    <dgm:cxn modelId="{71B3FF47-2DFB-437C-923F-A00CAD0FAC76}" type="presParOf" srcId="{E5C44EAA-BD1F-4E17-BC98-25263C67B169}" destId="{3A6DAE78-C92A-4282-8FEB-CAE5EC434828}" srcOrd="0" destOrd="0" presId="urn:microsoft.com/office/officeart/2018/5/layout/IconCircleLabelList"/>
    <dgm:cxn modelId="{EE03F50A-03F1-4EEC-976A-9945BC9175B7}" type="presParOf" srcId="{E5C44EAA-BD1F-4E17-BC98-25263C67B169}" destId="{D8526FA1-E669-4C1C-9EDD-38BE0470816B}" srcOrd="1" destOrd="0" presId="urn:microsoft.com/office/officeart/2018/5/layout/IconCircleLabelList"/>
    <dgm:cxn modelId="{1DBAEBE6-ED35-4039-AECF-5CC08C00EFDA}" type="presParOf" srcId="{E5C44EAA-BD1F-4E17-BC98-25263C67B169}" destId="{4E205913-3252-42CF-B364-18B5CC6F409B}" srcOrd="2" destOrd="0" presId="urn:microsoft.com/office/officeart/2018/5/layout/IconCircleLabelList"/>
    <dgm:cxn modelId="{A4190822-D007-4491-BF74-65DF6E6D995C}" type="presParOf" srcId="{E5C44EAA-BD1F-4E17-BC98-25263C67B169}" destId="{01208552-6FAC-4424-8A30-B46AA1E81E8F}" srcOrd="3" destOrd="0" presId="urn:microsoft.com/office/officeart/2018/5/layout/IconCircleLabelList"/>
    <dgm:cxn modelId="{899D8E10-075F-4EBD-9885-224FD6F8F55B}" type="presParOf" srcId="{3142790B-F3F7-49FD-9608-1062763C66D6}" destId="{4F109D4C-9FF1-4351-95A8-9A1E0D7F8F56}" srcOrd="3" destOrd="0" presId="urn:microsoft.com/office/officeart/2018/5/layout/IconCircleLabelList"/>
    <dgm:cxn modelId="{F15AE6DD-947C-4981-B086-D5CFD81E696B}" type="presParOf" srcId="{3142790B-F3F7-49FD-9608-1062763C66D6}" destId="{59DBB920-235D-465B-9CF7-6D2C7671C009}" srcOrd="4" destOrd="0" presId="urn:microsoft.com/office/officeart/2018/5/layout/IconCircleLabelList"/>
    <dgm:cxn modelId="{E50EC9E8-6D04-4822-855A-FC845819335A}" type="presParOf" srcId="{59DBB920-235D-465B-9CF7-6D2C7671C009}" destId="{888AC38D-5787-4BF9-BB8F-4CB6F3001B31}" srcOrd="0" destOrd="0" presId="urn:microsoft.com/office/officeart/2018/5/layout/IconCircleLabelList"/>
    <dgm:cxn modelId="{9162A561-20DF-467A-A583-EB233C4A76FE}" type="presParOf" srcId="{59DBB920-235D-465B-9CF7-6D2C7671C009}" destId="{A0B631EA-4644-48CE-9223-8297F963B863}" srcOrd="1" destOrd="0" presId="urn:microsoft.com/office/officeart/2018/5/layout/IconCircleLabelList"/>
    <dgm:cxn modelId="{EC54FC2A-12C3-46AB-850A-A2307334A774}" type="presParOf" srcId="{59DBB920-235D-465B-9CF7-6D2C7671C009}" destId="{7DF01072-7F75-4FBD-A3E7-100468627EEC}" srcOrd="2" destOrd="0" presId="urn:microsoft.com/office/officeart/2018/5/layout/IconCircleLabelList"/>
    <dgm:cxn modelId="{8D76D62A-96A0-4DD5-9776-338E519820BA}" type="presParOf" srcId="{59DBB920-235D-465B-9CF7-6D2C7671C009}" destId="{30D9C7A6-3973-456A-B871-98B29F234584}" srcOrd="3" destOrd="0" presId="urn:microsoft.com/office/officeart/2018/5/layout/IconCircleLabelList"/>
    <dgm:cxn modelId="{A09CF947-16DB-423F-B349-2D971AB9E4C0}" type="presParOf" srcId="{3142790B-F3F7-49FD-9608-1062763C66D6}" destId="{80320B99-3B17-44A4-B097-D4DFD9D7C958}" srcOrd="5" destOrd="0" presId="urn:microsoft.com/office/officeart/2018/5/layout/IconCircleLabelList"/>
    <dgm:cxn modelId="{7E7BD393-CE94-4BD2-9167-8B09DB8D4072}" type="presParOf" srcId="{3142790B-F3F7-49FD-9608-1062763C66D6}" destId="{D049F49C-EC07-422A-864B-3E68B9A46723}" srcOrd="6" destOrd="0" presId="urn:microsoft.com/office/officeart/2018/5/layout/IconCircleLabelList"/>
    <dgm:cxn modelId="{45BE0467-2947-4832-B1C8-3372733B94B5}" type="presParOf" srcId="{D049F49C-EC07-422A-864B-3E68B9A46723}" destId="{D7339308-67E8-429D-9E4C-35D08682A39C}" srcOrd="0" destOrd="0" presId="urn:microsoft.com/office/officeart/2018/5/layout/IconCircleLabelList"/>
    <dgm:cxn modelId="{6F383148-E380-4A90-92CD-B54B317775F8}" type="presParOf" srcId="{D049F49C-EC07-422A-864B-3E68B9A46723}" destId="{1A1B0B38-A6FD-4CB7-90FD-7066C78C2F26}" srcOrd="1" destOrd="0" presId="urn:microsoft.com/office/officeart/2018/5/layout/IconCircleLabelList"/>
    <dgm:cxn modelId="{D436906F-57F9-4E46-AFCA-39DD8D791D6A}" type="presParOf" srcId="{D049F49C-EC07-422A-864B-3E68B9A46723}" destId="{71D5817D-A85E-4ACC-A69D-A25C0C522FA8}" srcOrd="2" destOrd="0" presId="urn:microsoft.com/office/officeart/2018/5/layout/IconCircleLabelList"/>
    <dgm:cxn modelId="{0C7C4A53-60DC-4A80-B337-87641ABDF43F}" type="presParOf" srcId="{D049F49C-EC07-422A-864B-3E68B9A46723}" destId="{6EF7A178-FBA9-4311-842D-EC5A51C932A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67618E-BFA9-451F-85A6-934AA56C5C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1415B5-5CE0-4A2A-9F16-F459C60399D3}">
      <dgm:prSet/>
      <dgm:spPr/>
      <dgm:t>
        <a:bodyPr/>
        <a:lstStyle/>
        <a:p>
          <a:r>
            <a:rPr lang="en-US"/>
            <a:t>Poorer quality of services</a:t>
          </a:r>
        </a:p>
      </dgm:t>
    </dgm:pt>
    <dgm:pt modelId="{36E59B75-5280-47A4-940B-B2CFE8FD8D42}" type="parTrans" cxnId="{B34AB3DC-FBAA-47B9-8F5C-51237E4C4C16}">
      <dgm:prSet/>
      <dgm:spPr/>
      <dgm:t>
        <a:bodyPr/>
        <a:lstStyle/>
        <a:p>
          <a:endParaRPr lang="en-US"/>
        </a:p>
      </dgm:t>
    </dgm:pt>
    <dgm:pt modelId="{FDE1F669-1D70-4A0E-9D2A-040233960A1E}" type="sibTrans" cxnId="{B34AB3DC-FBAA-47B9-8F5C-51237E4C4C16}">
      <dgm:prSet/>
      <dgm:spPr/>
      <dgm:t>
        <a:bodyPr/>
        <a:lstStyle/>
        <a:p>
          <a:endParaRPr lang="en-US"/>
        </a:p>
      </dgm:t>
    </dgm:pt>
    <dgm:pt modelId="{D956DDF1-C710-489B-A900-814F41E937DE}">
      <dgm:prSet/>
      <dgm:spPr/>
      <dgm:t>
        <a:bodyPr/>
        <a:lstStyle/>
        <a:p>
          <a:r>
            <a:rPr lang="en-US"/>
            <a:t>Increase use of agency staff and temporary employees</a:t>
          </a:r>
        </a:p>
      </dgm:t>
    </dgm:pt>
    <dgm:pt modelId="{2B4BE5C8-E107-448E-8861-F351A44C1982}" type="parTrans" cxnId="{CDD3C9A2-DDE8-4CFC-838A-04A34D3F22C5}">
      <dgm:prSet/>
      <dgm:spPr/>
      <dgm:t>
        <a:bodyPr/>
        <a:lstStyle/>
        <a:p>
          <a:endParaRPr lang="en-US"/>
        </a:p>
      </dgm:t>
    </dgm:pt>
    <dgm:pt modelId="{EF9850D7-5F80-4ABF-8352-8294D152CF12}" type="sibTrans" cxnId="{CDD3C9A2-DDE8-4CFC-838A-04A34D3F22C5}">
      <dgm:prSet/>
      <dgm:spPr/>
      <dgm:t>
        <a:bodyPr/>
        <a:lstStyle/>
        <a:p>
          <a:endParaRPr lang="en-US"/>
        </a:p>
      </dgm:t>
    </dgm:pt>
    <dgm:pt modelId="{F9E04FC7-408B-4904-B50F-EBC78CD72FDF}">
      <dgm:prSet/>
      <dgm:spPr/>
      <dgm:t>
        <a:bodyPr/>
        <a:lstStyle/>
        <a:p>
          <a:r>
            <a:rPr lang="en-US"/>
            <a:t>General hospital</a:t>
          </a:r>
        </a:p>
      </dgm:t>
    </dgm:pt>
    <dgm:pt modelId="{5B32DC82-919E-440D-9A5D-B5F58C7A5B74}" type="parTrans" cxnId="{A09D6C8E-A375-456D-9ABE-6C94F6A853CC}">
      <dgm:prSet/>
      <dgm:spPr/>
      <dgm:t>
        <a:bodyPr/>
        <a:lstStyle/>
        <a:p>
          <a:endParaRPr lang="en-US"/>
        </a:p>
      </dgm:t>
    </dgm:pt>
    <dgm:pt modelId="{2CB5CD57-B43E-4A52-AA70-1212CDEB205F}" type="sibTrans" cxnId="{A09D6C8E-A375-456D-9ABE-6C94F6A853CC}">
      <dgm:prSet/>
      <dgm:spPr/>
      <dgm:t>
        <a:bodyPr/>
        <a:lstStyle/>
        <a:p>
          <a:endParaRPr lang="en-US"/>
        </a:p>
      </dgm:t>
    </dgm:pt>
    <dgm:pt modelId="{520293BC-92CE-4AE6-B7B0-B68861F888CA}" type="pres">
      <dgm:prSet presAssocID="{8067618E-BFA9-451F-85A6-934AA56C5C30}" presName="root" presStyleCnt="0">
        <dgm:presLayoutVars>
          <dgm:dir/>
          <dgm:resizeHandles val="exact"/>
        </dgm:presLayoutVars>
      </dgm:prSet>
      <dgm:spPr/>
    </dgm:pt>
    <dgm:pt modelId="{EB063514-AA19-4E51-944B-8DE3EB97679B}" type="pres">
      <dgm:prSet presAssocID="{281415B5-5CE0-4A2A-9F16-F459C60399D3}" presName="compNode" presStyleCnt="0"/>
      <dgm:spPr/>
    </dgm:pt>
    <dgm:pt modelId="{7944377F-64CA-4255-8E41-888A2EB3E45B}" type="pres">
      <dgm:prSet presAssocID="{281415B5-5CE0-4A2A-9F16-F459C60399D3}" presName="bgRect" presStyleLbl="bgShp" presStyleIdx="0" presStyleCnt="3"/>
      <dgm:spPr/>
    </dgm:pt>
    <dgm:pt modelId="{F0647850-DD18-47E5-A896-1D74EF5F05DC}" type="pres">
      <dgm:prSet presAssocID="{281415B5-5CE0-4A2A-9F16-F459C60399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79A02008-5424-4F2B-B67C-EEC0D337B7B5}" type="pres">
      <dgm:prSet presAssocID="{281415B5-5CE0-4A2A-9F16-F459C60399D3}" presName="spaceRect" presStyleCnt="0"/>
      <dgm:spPr/>
    </dgm:pt>
    <dgm:pt modelId="{0A10D85E-1235-406B-9C29-65002F52F1AA}" type="pres">
      <dgm:prSet presAssocID="{281415B5-5CE0-4A2A-9F16-F459C60399D3}" presName="parTx" presStyleLbl="revTx" presStyleIdx="0" presStyleCnt="3">
        <dgm:presLayoutVars>
          <dgm:chMax val="0"/>
          <dgm:chPref val="0"/>
        </dgm:presLayoutVars>
      </dgm:prSet>
      <dgm:spPr/>
    </dgm:pt>
    <dgm:pt modelId="{60C903FE-B429-4832-AF56-83B01C315802}" type="pres">
      <dgm:prSet presAssocID="{FDE1F669-1D70-4A0E-9D2A-040233960A1E}" presName="sibTrans" presStyleCnt="0"/>
      <dgm:spPr/>
    </dgm:pt>
    <dgm:pt modelId="{390259E9-3DF2-4CE9-99BD-E86F481D3306}" type="pres">
      <dgm:prSet presAssocID="{D956DDF1-C710-489B-A900-814F41E937DE}" presName="compNode" presStyleCnt="0"/>
      <dgm:spPr/>
    </dgm:pt>
    <dgm:pt modelId="{A39B3B90-7DC1-483A-B781-1470114B47DC}" type="pres">
      <dgm:prSet presAssocID="{D956DDF1-C710-489B-A900-814F41E937DE}" presName="bgRect" presStyleLbl="bgShp" presStyleIdx="1" presStyleCnt="3"/>
      <dgm:spPr/>
    </dgm:pt>
    <dgm:pt modelId="{FC79D6B3-F3BD-432B-BD35-1C999970703E}" type="pres">
      <dgm:prSet presAssocID="{D956DDF1-C710-489B-A900-814F41E937D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09999F48-B922-4567-B549-56311C1C6949}" type="pres">
      <dgm:prSet presAssocID="{D956DDF1-C710-489B-A900-814F41E937DE}" presName="spaceRect" presStyleCnt="0"/>
      <dgm:spPr/>
    </dgm:pt>
    <dgm:pt modelId="{502ADBCE-7380-4987-B016-C5879E01901B}" type="pres">
      <dgm:prSet presAssocID="{D956DDF1-C710-489B-A900-814F41E937DE}" presName="parTx" presStyleLbl="revTx" presStyleIdx="1" presStyleCnt="3">
        <dgm:presLayoutVars>
          <dgm:chMax val="0"/>
          <dgm:chPref val="0"/>
        </dgm:presLayoutVars>
      </dgm:prSet>
      <dgm:spPr/>
    </dgm:pt>
    <dgm:pt modelId="{C05C4E22-608C-4628-877B-81EC0BF23317}" type="pres">
      <dgm:prSet presAssocID="{EF9850D7-5F80-4ABF-8352-8294D152CF12}" presName="sibTrans" presStyleCnt="0"/>
      <dgm:spPr/>
    </dgm:pt>
    <dgm:pt modelId="{6B5CAD43-D690-41F2-A930-F0014BF5346A}" type="pres">
      <dgm:prSet presAssocID="{F9E04FC7-408B-4904-B50F-EBC78CD72FDF}" presName="compNode" presStyleCnt="0"/>
      <dgm:spPr/>
    </dgm:pt>
    <dgm:pt modelId="{0E01C115-213C-4F13-BC71-DB45FD987709}" type="pres">
      <dgm:prSet presAssocID="{F9E04FC7-408B-4904-B50F-EBC78CD72FDF}" presName="bgRect" presStyleLbl="bgShp" presStyleIdx="2" presStyleCnt="3"/>
      <dgm:spPr/>
    </dgm:pt>
    <dgm:pt modelId="{B279782D-BAB5-442D-81D9-6C621C06DF2E}" type="pres">
      <dgm:prSet presAssocID="{F9E04FC7-408B-4904-B50F-EBC78CD72FD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481BE7C4-2CF6-4690-A15F-EF4D4D8A6FFD}" type="pres">
      <dgm:prSet presAssocID="{F9E04FC7-408B-4904-B50F-EBC78CD72FDF}" presName="spaceRect" presStyleCnt="0"/>
      <dgm:spPr/>
    </dgm:pt>
    <dgm:pt modelId="{6EE293A6-E843-45BB-BA6B-4DC7179EC6CD}" type="pres">
      <dgm:prSet presAssocID="{F9E04FC7-408B-4904-B50F-EBC78CD72FDF}" presName="parTx" presStyleLbl="revTx" presStyleIdx="2" presStyleCnt="3">
        <dgm:presLayoutVars>
          <dgm:chMax val="0"/>
          <dgm:chPref val="0"/>
        </dgm:presLayoutVars>
      </dgm:prSet>
      <dgm:spPr/>
    </dgm:pt>
  </dgm:ptLst>
  <dgm:cxnLst>
    <dgm:cxn modelId="{4E7DC905-5C28-4377-9153-A8D84A1A1C4E}" type="presOf" srcId="{D956DDF1-C710-489B-A900-814F41E937DE}" destId="{502ADBCE-7380-4987-B016-C5879E01901B}" srcOrd="0" destOrd="0" presId="urn:microsoft.com/office/officeart/2018/2/layout/IconVerticalSolidList"/>
    <dgm:cxn modelId="{51B0406A-4461-437A-81E7-0E5E650DC1AD}" type="presOf" srcId="{281415B5-5CE0-4A2A-9F16-F459C60399D3}" destId="{0A10D85E-1235-406B-9C29-65002F52F1AA}" srcOrd="0" destOrd="0" presId="urn:microsoft.com/office/officeart/2018/2/layout/IconVerticalSolidList"/>
    <dgm:cxn modelId="{A09D6C8E-A375-456D-9ABE-6C94F6A853CC}" srcId="{8067618E-BFA9-451F-85A6-934AA56C5C30}" destId="{F9E04FC7-408B-4904-B50F-EBC78CD72FDF}" srcOrd="2" destOrd="0" parTransId="{5B32DC82-919E-440D-9A5D-B5F58C7A5B74}" sibTransId="{2CB5CD57-B43E-4A52-AA70-1212CDEB205F}"/>
    <dgm:cxn modelId="{CDD3C9A2-DDE8-4CFC-838A-04A34D3F22C5}" srcId="{8067618E-BFA9-451F-85A6-934AA56C5C30}" destId="{D956DDF1-C710-489B-A900-814F41E937DE}" srcOrd="1" destOrd="0" parTransId="{2B4BE5C8-E107-448E-8861-F351A44C1982}" sibTransId="{EF9850D7-5F80-4ABF-8352-8294D152CF12}"/>
    <dgm:cxn modelId="{6052A3A7-30DE-4E81-A147-FF36094B390B}" type="presOf" srcId="{8067618E-BFA9-451F-85A6-934AA56C5C30}" destId="{520293BC-92CE-4AE6-B7B0-B68861F888CA}" srcOrd="0" destOrd="0" presId="urn:microsoft.com/office/officeart/2018/2/layout/IconVerticalSolidList"/>
    <dgm:cxn modelId="{CF7791C5-4704-4C21-94AB-EF7F7B4B26F5}" type="presOf" srcId="{F9E04FC7-408B-4904-B50F-EBC78CD72FDF}" destId="{6EE293A6-E843-45BB-BA6B-4DC7179EC6CD}" srcOrd="0" destOrd="0" presId="urn:microsoft.com/office/officeart/2018/2/layout/IconVerticalSolidList"/>
    <dgm:cxn modelId="{B34AB3DC-FBAA-47B9-8F5C-51237E4C4C16}" srcId="{8067618E-BFA9-451F-85A6-934AA56C5C30}" destId="{281415B5-5CE0-4A2A-9F16-F459C60399D3}" srcOrd="0" destOrd="0" parTransId="{36E59B75-5280-47A4-940B-B2CFE8FD8D42}" sibTransId="{FDE1F669-1D70-4A0E-9D2A-040233960A1E}"/>
    <dgm:cxn modelId="{4ACF0193-1270-4787-ADF2-EF62A4A385A7}" type="presParOf" srcId="{520293BC-92CE-4AE6-B7B0-B68861F888CA}" destId="{EB063514-AA19-4E51-944B-8DE3EB97679B}" srcOrd="0" destOrd="0" presId="urn:microsoft.com/office/officeart/2018/2/layout/IconVerticalSolidList"/>
    <dgm:cxn modelId="{10AE6000-08F1-40E5-8F9F-0CA14728FDDF}" type="presParOf" srcId="{EB063514-AA19-4E51-944B-8DE3EB97679B}" destId="{7944377F-64CA-4255-8E41-888A2EB3E45B}" srcOrd="0" destOrd="0" presId="urn:microsoft.com/office/officeart/2018/2/layout/IconVerticalSolidList"/>
    <dgm:cxn modelId="{17717806-6ACB-4F4D-B62F-BFE7F6F20227}" type="presParOf" srcId="{EB063514-AA19-4E51-944B-8DE3EB97679B}" destId="{F0647850-DD18-47E5-A896-1D74EF5F05DC}" srcOrd="1" destOrd="0" presId="urn:microsoft.com/office/officeart/2018/2/layout/IconVerticalSolidList"/>
    <dgm:cxn modelId="{090EC15E-713D-4CC1-B3D8-2EE7DA6C871C}" type="presParOf" srcId="{EB063514-AA19-4E51-944B-8DE3EB97679B}" destId="{79A02008-5424-4F2B-B67C-EEC0D337B7B5}" srcOrd="2" destOrd="0" presId="urn:microsoft.com/office/officeart/2018/2/layout/IconVerticalSolidList"/>
    <dgm:cxn modelId="{9E6E7753-744D-46B1-ABE6-BB93769134E6}" type="presParOf" srcId="{EB063514-AA19-4E51-944B-8DE3EB97679B}" destId="{0A10D85E-1235-406B-9C29-65002F52F1AA}" srcOrd="3" destOrd="0" presId="urn:microsoft.com/office/officeart/2018/2/layout/IconVerticalSolidList"/>
    <dgm:cxn modelId="{EF59A92A-8E98-4469-A6EB-945A4CF23AC7}" type="presParOf" srcId="{520293BC-92CE-4AE6-B7B0-B68861F888CA}" destId="{60C903FE-B429-4832-AF56-83B01C315802}" srcOrd="1" destOrd="0" presId="urn:microsoft.com/office/officeart/2018/2/layout/IconVerticalSolidList"/>
    <dgm:cxn modelId="{6078EBC7-89C9-47A0-B33B-A253B6B3E47D}" type="presParOf" srcId="{520293BC-92CE-4AE6-B7B0-B68861F888CA}" destId="{390259E9-3DF2-4CE9-99BD-E86F481D3306}" srcOrd="2" destOrd="0" presId="urn:microsoft.com/office/officeart/2018/2/layout/IconVerticalSolidList"/>
    <dgm:cxn modelId="{4987BEDF-7FF8-4245-9BF8-F7E0146CD6FC}" type="presParOf" srcId="{390259E9-3DF2-4CE9-99BD-E86F481D3306}" destId="{A39B3B90-7DC1-483A-B781-1470114B47DC}" srcOrd="0" destOrd="0" presId="urn:microsoft.com/office/officeart/2018/2/layout/IconVerticalSolidList"/>
    <dgm:cxn modelId="{F341AD51-14FA-4BCB-A905-1BF768DBD946}" type="presParOf" srcId="{390259E9-3DF2-4CE9-99BD-E86F481D3306}" destId="{FC79D6B3-F3BD-432B-BD35-1C999970703E}" srcOrd="1" destOrd="0" presId="urn:microsoft.com/office/officeart/2018/2/layout/IconVerticalSolidList"/>
    <dgm:cxn modelId="{7F830C9B-1279-4EE0-864A-9BFCB8840173}" type="presParOf" srcId="{390259E9-3DF2-4CE9-99BD-E86F481D3306}" destId="{09999F48-B922-4567-B549-56311C1C6949}" srcOrd="2" destOrd="0" presId="urn:microsoft.com/office/officeart/2018/2/layout/IconVerticalSolidList"/>
    <dgm:cxn modelId="{47B339FC-E8FE-4E8E-9324-1954886EA74C}" type="presParOf" srcId="{390259E9-3DF2-4CE9-99BD-E86F481D3306}" destId="{502ADBCE-7380-4987-B016-C5879E01901B}" srcOrd="3" destOrd="0" presId="urn:microsoft.com/office/officeart/2018/2/layout/IconVerticalSolidList"/>
    <dgm:cxn modelId="{0587F094-A107-45D1-890F-EB4A4B2F40A2}" type="presParOf" srcId="{520293BC-92CE-4AE6-B7B0-B68861F888CA}" destId="{C05C4E22-608C-4628-877B-81EC0BF23317}" srcOrd="3" destOrd="0" presId="urn:microsoft.com/office/officeart/2018/2/layout/IconVerticalSolidList"/>
    <dgm:cxn modelId="{A592BC37-DBC2-403A-8428-237D41559A0A}" type="presParOf" srcId="{520293BC-92CE-4AE6-B7B0-B68861F888CA}" destId="{6B5CAD43-D690-41F2-A930-F0014BF5346A}" srcOrd="4" destOrd="0" presId="urn:microsoft.com/office/officeart/2018/2/layout/IconVerticalSolidList"/>
    <dgm:cxn modelId="{A9B11274-F206-4497-8477-4BE216E7C73C}" type="presParOf" srcId="{6B5CAD43-D690-41F2-A930-F0014BF5346A}" destId="{0E01C115-213C-4F13-BC71-DB45FD987709}" srcOrd="0" destOrd="0" presId="urn:microsoft.com/office/officeart/2018/2/layout/IconVerticalSolidList"/>
    <dgm:cxn modelId="{615A6B67-9873-4607-8FC9-F1730AF61EA7}" type="presParOf" srcId="{6B5CAD43-D690-41F2-A930-F0014BF5346A}" destId="{B279782D-BAB5-442D-81D9-6C621C06DF2E}" srcOrd="1" destOrd="0" presId="urn:microsoft.com/office/officeart/2018/2/layout/IconVerticalSolidList"/>
    <dgm:cxn modelId="{7B395931-EB60-4C19-B7AF-3211E910E919}" type="presParOf" srcId="{6B5CAD43-D690-41F2-A930-F0014BF5346A}" destId="{481BE7C4-2CF6-4690-A15F-EF4D4D8A6FFD}" srcOrd="2" destOrd="0" presId="urn:microsoft.com/office/officeart/2018/2/layout/IconVerticalSolidList"/>
    <dgm:cxn modelId="{F36EB8D2-47CE-4C01-9CF6-458BC1A08A73}" type="presParOf" srcId="{6B5CAD43-D690-41F2-A930-F0014BF5346A}" destId="{6EE293A6-E843-45BB-BA6B-4DC7179EC6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40961A-D5C8-4A91-B342-38615DF5FA9B}"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297C268-F7E3-46D9-A8E0-497920A64387}">
      <dgm:prSet/>
      <dgm:spPr/>
      <dgm:t>
        <a:bodyPr/>
        <a:lstStyle/>
        <a:p>
          <a:r>
            <a:rPr lang="en-US"/>
            <a:t>Reducing absenteeism</a:t>
          </a:r>
        </a:p>
      </dgm:t>
    </dgm:pt>
    <dgm:pt modelId="{B36779A2-A024-4DEB-9DD5-02AE62478655}" type="parTrans" cxnId="{AB1D65BE-3C2A-409A-B42C-CE55995C4CF1}">
      <dgm:prSet/>
      <dgm:spPr/>
      <dgm:t>
        <a:bodyPr/>
        <a:lstStyle/>
        <a:p>
          <a:endParaRPr lang="en-US"/>
        </a:p>
      </dgm:t>
    </dgm:pt>
    <dgm:pt modelId="{D1ABD3FE-3A82-41C4-89F2-B7880480F6C8}" type="sibTrans" cxnId="{AB1D65BE-3C2A-409A-B42C-CE55995C4CF1}">
      <dgm:prSet phldrT="1" phldr="0"/>
      <dgm:spPr/>
      <dgm:t>
        <a:bodyPr/>
        <a:lstStyle/>
        <a:p>
          <a:r>
            <a:rPr lang="en-US"/>
            <a:t>1</a:t>
          </a:r>
        </a:p>
      </dgm:t>
    </dgm:pt>
    <dgm:pt modelId="{6697B778-C2DE-41FC-B51E-56C4C9B4FAA6}">
      <dgm:prSet/>
      <dgm:spPr/>
      <dgm:t>
        <a:bodyPr/>
        <a:lstStyle/>
        <a:p>
          <a:r>
            <a:rPr lang="en-US"/>
            <a:t>Reducing the use of temporary emergency staff</a:t>
          </a:r>
        </a:p>
      </dgm:t>
    </dgm:pt>
    <dgm:pt modelId="{83DDDFEB-3F2B-4861-902F-F11076F156D4}" type="parTrans" cxnId="{55463CE9-8925-4FFC-98C9-7C28E78D3340}">
      <dgm:prSet/>
      <dgm:spPr/>
      <dgm:t>
        <a:bodyPr/>
        <a:lstStyle/>
        <a:p>
          <a:endParaRPr lang="en-US"/>
        </a:p>
      </dgm:t>
    </dgm:pt>
    <dgm:pt modelId="{67F406AF-BA97-48E8-8D8C-42328BA81F85}" type="sibTrans" cxnId="{55463CE9-8925-4FFC-98C9-7C28E78D3340}">
      <dgm:prSet phldrT="2" phldr="0"/>
      <dgm:spPr/>
      <dgm:t>
        <a:bodyPr/>
        <a:lstStyle/>
        <a:p>
          <a:r>
            <a:rPr lang="en-US"/>
            <a:t>2</a:t>
          </a:r>
        </a:p>
      </dgm:t>
    </dgm:pt>
    <dgm:pt modelId="{2B590615-081C-4332-B4AA-3F48769FA9BE}">
      <dgm:prSet/>
      <dgm:spPr/>
      <dgm:t>
        <a:bodyPr/>
        <a:lstStyle/>
        <a:p>
          <a:r>
            <a:rPr lang="en-US"/>
            <a:t>Reducing the cost associated with absenteeism</a:t>
          </a:r>
        </a:p>
      </dgm:t>
    </dgm:pt>
    <dgm:pt modelId="{5CF9B420-6D5B-4243-BD99-E60B907344FA}" type="parTrans" cxnId="{4EE4B1BD-0E3A-4FC6-8F83-EE7CD8304CCA}">
      <dgm:prSet/>
      <dgm:spPr/>
      <dgm:t>
        <a:bodyPr/>
        <a:lstStyle/>
        <a:p>
          <a:endParaRPr lang="en-US"/>
        </a:p>
      </dgm:t>
    </dgm:pt>
    <dgm:pt modelId="{1C7FD55D-D759-4D36-B503-171CBC5E4DC0}" type="sibTrans" cxnId="{4EE4B1BD-0E3A-4FC6-8F83-EE7CD8304CCA}">
      <dgm:prSet phldrT="3" phldr="0"/>
      <dgm:spPr/>
      <dgm:t>
        <a:bodyPr/>
        <a:lstStyle/>
        <a:p>
          <a:r>
            <a:rPr lang="en-US"/>
            <a:t>3</a:t>
          </a:r>
        </a:p>
      </dgm:t>
    </dgm:pt>
    <dgm:pt modelId="{88218F6E-0410-45BA-B886-B6E93CCDEFE4}" type="pres">
      <dgm:prSet presAssocID="{4140961A-D5C8-4A91-B342-38615DF5FA9B}" presName="Name0" presStyleCnt="0">
        <dgm:presLayoutVars>
          <dgm:animLvl val="lvl"/>
          <dgm:resizeHandles val="exact"/>
        </dgm:presLayoutVars>
      </dgm:prSet>
      <dgm:spPr/>
    </dgm:pt>
    <dgm:pt modelId="{0465B06E-35D9-4956-9F90-52125C843FA3}" type="pres">
      <dgm:prSet presAssocID="{F297C268-F7E3-46D9-A8E0-497920A64387}" presName="compositeNode" presStyleCnt="0">
        <dgm:presLayoutVars>
          <dgm:bulletEnabled val="1"/>
        </dgm:presLayoutVars>
      </dgm:prSet>
      <dgm:spPr/>
    </dgm:pt>
    <dgm:pt modelId="{51C00BC6-903E-48BE-BC2C-CAD24C869078}" type="pres">
      <dgm:prSet presAssocID="{F297C268-F7E3-46D9-A8E0-497920A64387}" presName="bgRect" presStyleLbl="bgAccFollowNode1" presStyleIdx="0" presStyleCnt="3"/>
      <dgm:spPr/>
    </dgm:pt>
    <dgm:pt modelId="{5CE8BCB7-2BEB-4FB4-A000-CCFA730BBC1F}" type="pres">
      <dgm:prSet presAssocID="{D1ABD3FE-3A82-41C4-89F2-B7880480F6C8}" presName="sibTransNodeCircle" presStyleLbl="alignNode1" presStyleIdx="0" presStyleCnt="6">
        <dgm:presLayoutVars>
          <dgm:chMax val="0"/>
          <dgm:bulletEnabled/>
        </dgm:presLayoutVars>
      </dgm:prSet>
      <dgm:spPr/>
    </dgm:pt>
    <dgm:pt modelId="{788EF73E-4DC0-4B63-AD81-38834A9221E4}" type="pres">
      <dgm:prSet presAssocID="{F297C268-F7E3-46D9-A8E0-497920A64387}" presName="bottomLine" presStyleLbl="alignNode1" presStyleIdx="1" presStyleCnt="6">
        <dgm:presLayoutVars/>
      </dgm:prSet>
      <dgm:spPr/>
    </dgm:pt>
    <dgm:pt modelId="{DDA818FC-2D83-4E9B-93C7-91FDD21C24F7}" type="pres">
      <dgm:prSet presAssocID="{F297C268-F7E3-46D9-A8E0-497920A64387}" presName="nodeText" presStyleLbl="bgAccFollowNode1" presStyleIdx="0" presStyleCnt="3">
        <dgm:presLayoutVars>
          <dgm:bulletEnabled val="1"/>
        </dgm:presLayoutVars>
      </dgm:prSet>
      <dgm:spPr/>
    </dgm:pt>
    <dgm:pt modelId="{6FF11070-FC7C-46B6-A314-419820503E12}" type="pres">
      <dgm:prSet presAssocID="{D1ABD3FE-3A82-41C4-89F2-B7880480F6C8}" presName="sibTrans" presStyleCnt="0"/>
      <dgm:spPr/>
    </dgm:pt>
    <dgm:pt modelId="{3782DD9F-25B0-49DA-8EA0-0C677793AB27}" type="pres">
      <dgm:prSet presAssocID="{6697B778-C2DE-41FC-B51E-56C4C9B4FAA6}" presName="compositeNode" presStyleCnt="0">
        <dgm:presLayoutVars>
          <dgm:bulletEnabled val="1"/>
        </dgm:presLayoutVars>
      </dgm:prSet>
      <dgm:spPr/>
    </dgm:pt>
    <dgm:pt modelId="{B1ED78FD-A8B8-4D3C-BBD0-AF0CA0147BB7}" type="pres">
      <dgm:prSet presAssocID="{6697B778-C2DE-41FC-B51E-56C4C9B4FAA6}" presName="bgRect" presStyleLbl="bgAccFollowNode1" presStyleIdx="1" presStyleCnt="3"/>
      <dgm:spPr/>
    </dgm:pt>
    <dgm:pt modelId="{42E72320-178E-4112-A751-81646A4D74CD}" type="pres">
      <dgm:prSet presAssocID="{67F406AF-BA97-48E8-8D8C-42328BA81F85}" presName="sibTransNodeCircle" presStyleLbl="alignNode1" presStyleIdx="2" presStyleCnt="6">
        <dgm:presLayoutVars>
          <dgm:chMax val="0"/>
          <dgm:bulletEnabled/>
        </dgm:presLayoutVars>
      </dgm:prSet>
      <dgm:spPr/>
    </dgm:pt>
    <dgm:pt modelId="{69097D8C-E1BE-4816-B84C-9CEDB1ADDD9B}" type="pres">
      <dgm:prSet presAssocID="{6697B778-C2DE-41FC-B51E-56C4C9B4FAA6}" presName="bottomLine" presStyleLbl="alignNode1" presStyleIdx="3" presStyleCnt="6">
        <dgm:presLayoutVars/>
      </dgm:prSet>
      <dgm:spPr/>
    </dgm:pt>
    <dgm:pt modelId="{FFF7EA3E-7BC3-4EDC-946B-55847B5BC8BB}" type="pres">
      <dgm:prSet presAssocID="{6697B778-C2DE-41FC-B51E-56C4C9B4FAA6}" presName="nodeText" presStyleLbl="bgAccFollowNode1" presStyleIdx="1" presStyleCnt="3">
        <dgm:presLayoutVars>
          <dgm:bulletEnabled val="1"/>
        </dgm:presLayoutVars>
      </dgm:prSet>
      <dgm:spPr/>
    </dgm:pt>
    <dgm:pt modelId="{7BD3B3C4-3B19-4FF0-BD3B-B1EF2983EFD4}" type="pres">
      <dgm:prSet presAssocID="{67F406AF-BA97-48E8-8D8C-42328BA81F85}" presName="sibTrans" presStyleCnt="0"/>
      <dgm:spPr/>
    </dgm:pt>
    <dgm:pt modelId="{19560871-2A99-4F71-BED1-5C319426040B}" type="pres">
      <dgm:prSet presAssocID="{2B590615-081C-4332-B4AA-3F48769FA9BE}" presName="compositeNode" presStyleCnt="0">
        <dgm:presLayoutVars>
          <dgm:bulletEnabled val="1"/>
        </dgm:presLayoutVars>
      </dgm:prSet>
      <dgm:spPr/>
    </dgm:pt>
    <dgm:pt modelId="{9872C93A-97F9-4CDF-A83A-E1B7E110B512}" type="pres">
      <dgm:prSet presAssocID="{2B590615-081C-4332-B4AA-3F48769FA9BE}" presName="bgRect" presStyleLbl="bgAccFollowNode1" presStyleIdx="2" presStyleCnt="3"/>
      <dgm:spPr/>
    </dgm:pt>
    <dgm:pt modelId="{7D870446-AA25-426C-92CD-832ACAD9698F}" type="pres">
      <dgm:prSet presAssocID="{1C7FD55D-D759-4D36-B503-171CBC5E4DC0}" presName="sibTransNodeCircle" presStyleLbl="alignNode1" presStyleIdx="4" presStyleCnt="6">
        <dgm:presLayoutVars>
          <dgm:chMax val="0"/>
          <dgm:bulletEnabled/>
        </dgm:presLayoutVars>
      </dgm:prSet>
      <dgm:spPr/>
    </dgm:pt>
    <dgm:pt modelId="{9A547CCF-E6A9-4CB6-BB8C-42E2498D2490}" type="pres">
      <dgm:prSet presAssocID="{2B590615-081C-4332-B4AA-3F48769FA9BE}" presName="bottomLine" presStyleLbl="alignNode1" presStyleIdx="5" presStyleCnt="6">
        <dgm:presLayoutVars/>
      </dgm:prSet>
      <dgm:spPr/>
    </dgm:pt>
    <dgm:pt modelId="{BAA7C99F-62DD-48A8-B13A-043D0E6E5761}" type="pres">
      <dgm:prSet presAssocID="{2B590615-081C-4332-B4AA-3F48769FA9BE}" presName="nodeText" presStyleLbl="bgAccFollowNode1" presStyleIdx="2" presStyleCnt="3">
        <dgm:presLayoutVars>
          <dgm:bulletEnabled val="1"/>
        </dgm:presLayoutVars>
      </dgm:prSet>
      <dgm:spPr/>
    </dgm:pt>
  </dgm:ptLst>
  <dgm:cxnLst>
    <dgm:cxn modelId="{7A0F4734-E376-44C7-88DB-5A00D2D8F600}" type="presOf" srcId="{2B590615-081C-4332-B4AA-3F48769FA9BE}" destId="{9872C93A-97F9-4CDF-A83A-E1B7E110B512}" srcOrd="0" destOrd="0" presId="urn:microsoft.com/office/officeart/2016/7/layout/BasicLinearProcessNumbered"/>
    <dgm:cxn modelId="{A1815638-35D5-494F-8B8A-D74F734BF5F4}" type="presOf" srcId="{1C7FD55D-D759-4D36-B503-171CBC5E4DC0}" destId="{7D870446-AA25-426C-92CD-832ACAD9698F}" srcOrd="0" destOrd="0" presId="urn:microsoft.com/office/officeart/2016/7/layout/BasicLinearProcessNumbered"/>
    <dgm:cxn modelId="{E9B6333E-6CB0-483E-B778-EDF2681A26F7}" type="presOf" srcId="{F297C268-F7E3-46D9-A8E0-497920A64387}" destId="{51C00BC6-903E-48BE-BC2C-CAD24C869078}" srcOrd="0" destOrd="0" presId="urn:microsoft.com/office/officeart/2016/7/layout/BasicLinearProcessNumbered"/>
    <dgm:cxn modelId="{75F8855D-4AF4-4A6E-A831-202ABAB1E0F3}" type="presOf" srcId="{4140961A-D5C8-4A91-B342-38615DF5FA9B}" destId="{88218F6E-0410-45BA-B886-B6E93CCDEFE4}" srcOrd="0" destOrd="0" presId="urn:microsoft.com/office/officeart/2016/7/layout/BasicLinearProcessNumbered"/>
    <dgm:cxn modelId="{2927D56D-2636-4795-8B1B-1D3C3E4A8DF6}" type="presOf" srcId="{6697B778-C2DE-41FC-B51E-56C4C9B4FAA6}" destId="{B1ED78FD-A8B8-4D3C-BBD0-AF0CA0147BB7}" srcOrd="0" destOrd="0" presId="urn:microsoft.com/office/officeart/2016/7/layout/BasicLinearProcessNumbered"/>
    <dgm:cxn modelId="{AEE2FF88-F1DC-49F0-A69E-9D0A84974922}" type="presOf" srcId="{F297C268-F7E3-46D9-A8E0-497920A64387}" destId="{DDA818FC-2D83-4E9B-93C7-91FDD21C24F7}" srcOrd="1" destOrd="0" presId="urn:microsoft.com/office/officeart/2016/7/layout/BasicLinearProcessNumbered"/>
    <dgm:cxn modelId="{1200DBB1-177C-4A25-9235-7042B1E039F8}" type="presOf" srcId="{6697B778-C2DE-41FC-B51E-56C4C9B4FAA6}" destId="{FFF7EA3E-7BC3-4EDC-946B-55847B5BC8BB}" srcOrd="1" destOrd="0" presId="urn:microsoft.com/office/officeart/2016/7/layout/BasicLinearProcessNumbered"/>
    <dgm:cxn modelId="{A396CCB5-E88D-46C8-BA5D-81D93672264D}" type="presOf" srcId="{D1ABD3FE-3A82-41C4-89F2-B7880480F6C8}" destId="{5CE8BCB7-2BEB-4FB4-A000-CCFA730BBC1F}" srcOrd="0" destOrd="0" presId="urn:microsoft.com/office/officeart/2016/7/layout/BasicLinearProcessNumbered"/>
    <dgm:cxn modelId="{4EE4B1BD-0E3A-4FC6-8F83-EE7CD8304CCA}" srcId="{4140961A-D5C8-4A91-B342-38615DF5FA9B}" destId="{2B590615-081C-4332-B4AA-3F48769FA9BE}" srcOrd="2" destOrd="0" parTransId="{5CF9B420-6D5B-4243-BD99-E60B907344FA}" sibTransId="{1C7FD55D-D759-4D36-B503-171CBC5E4DC0}"/>
    <dgm:cxn modelId="{AB1D65BE-3C2A-409A-B42C-CE55995C4CF1}" srcId="{4140961A-D5C8-4A91-B342-38615DF5FA9B}" destId="{F297C268-F7E3-46D9-A8E0-497920A64387}" srcOrd="0" destOrd="0" parTransId="{B36779A2-A024-4DEB-9DD5-02AE62478655}" sibTransId="{D1ABD3FE-3A82-41C4-89F2-B7880480F6C8}"/>
    <dgm:cxn modelId="{BD7825D4-4583-4260-B349-F81B40B8124E}" type="presOf" srcId="{2B590615-081C-4332-B4AA-3F48769FA9BE}" destId="{BAA7C99F-62DD-48A8-B13A-043D0E6E5761}" srcOrd="1" destOrd="0" presId="urn:microsoft.com/office/officeart/2016/7/layout/BasicLinearProcessNumbered"/>
    <dgm:cxn modelId="{BDDF61D6-F782-4F59-A406-A70E54D6890B}" type="presOf" srcId="{67F406AF-BA97-48E8-8D8C-42328BA81F85}" destId="{42E72320-178E-4112-A751-81646A4D74CD}" srcOrd="0" destOrd="0" presId="urn:microsoft.com/office/officeart/2016/7/layout/BasicLinearProcessNumbered"/>
    <dgm:cxn modelId="{55463CE9-8925-4FFC-98C9-7C28E78D3340}" srcId="{4140961A-D5C8-4A91-B342-38615DF5FA9B}" destId="{6697B778-C2DE-41FC-B51E-56C4C9B4FAA6}" srcOrd="1" destOrd="0" parTransId="{83DDDFEB-3F2B-4861-902F-F11076F156D4}" sibTransId="{67F406AF-BA97-48E8-8D8C-42328BA81F85}"/>
    <dgm:cxn modelId="{9A43DA6C-AB8E-4D75-82AB-559E7F176DF1}" type="presParOf" srcId="{88218F6E-0410-45BA-B886-B6E93CCDEFE4}" destId="{0465B06E-35D9-4956-9F90-52125C843FA3}" srcOrd="0" destOrd="0" presId="urn:microsoft.com/office/officeart/2016/7/layout/BasicLinearProcessNumbered"/>
    <dgm:cxn modelId="{B33DBACE-7B93-486D-BFB8-401791B99C63}" type="presParOf" srcId="{0465B06E-35D9-4956-9F90-52125C843FA3}" destId="{51C00BC6-903E-48BE-BC2C-CAD24C869078}" srcOrd="0" destOrd="0" presId="urn:microsoft.com/office/officeart/2016/7/layout/BasicLinearProcessNumbered"/>
    <dgm:cxn modelId="{4FBB54E9-A10B-496A-9A5B-9DECDA6A85D0}" type="presParOf" srcId="{0465B06E-35D9-4956-9F90-52125C843FA3}" destId="{5CE8BCB7-2BEB-4FB4-A000-CCFA730BBC1F}" srcOrd="1" destOrd="0" presId="urn:microsoft.com/office/officeart/2016/7/layout/BasicLinearProcessNumbered"/>
    <dgm:cxn modelId="{0E0B8AA2-42C3-4D11-AB51-AB0941BC6690}" type="presParOf" srcId="{0465B06E-35D9-4956-9F90-52125C843FA3}" destId="{788EF73E-4DC0-4B63-AD81-38834A9221E4}" srcOrd="2" destOrd="0" presId="urn:microsoft.com/office/officeart/2016/7/layout/BasicLinearProcessNumbered"/>
    <dgm:cxn modelId="{75CBEF01-8540-4D46-A8B7-E4181C429F87}" type="presParOf" srcId="{0465B06E-35D9-4956-9F90-52125C843FA3}" destId="{DDA818FC-2D83-4E9B-93C7-91FDD21C24F7}" srcOrd="3" destOrd="0" presId="urn:microsoft.com/office/officeart/2016/7/layout/BasicLinearProcessNumbered"/>
    <dgm:cxn modelId="{CF84BDAC-34BE-4B3C-A1A3-7330700ABC6C}" type="presParOf" srcId="{88218F6E-0410-45BA-B886-B6E93CCDEFE4}" destId="{6FF11070-FC7C-46B6-A314-419820503E12}" srcOrd="1" destOrd="0" presId="urn:microsoft.com/office/officeart/2016/7/layout/BasicLinearProcessNumbered"/>
    <dgm:cxn modelId="{E5C2D104-79C2-4696-BBF3-BD7F8CD6FD68}" type="presParOf" srcId="{88218F6E-0410-45BA-B886-B6E93CCDEFE4}" destId="{3782DD9F-25B0-49DA-8EA0-0C677793AB27}" srcOrd="2" destOrd="0" presId="urn:microsoft.com/office/officeart/2016/7/layout/BasicLinearProcessNumbered"/>
    <dgm:cxn modelId="{7CD24B05-A3EC-4F55-ADEE-1027E8977F56}" type="presParOf" srcId="{3782DD9F-25B0-49DA-8EA0-0C677793AB27}" destId="{B1ED78FD-A8B8-4D3C-BBD0-AF0CA0147BB7}" srcOrd="0" destOrd="0" presId="urn:microsoft.com/office/officeart/2016/7/layout/BasicLinearProcessNumbered"/>
    <dgm:cxn modelId="{A59B26F0-6594-4B0A-A0B2-2B9978142D0D}" type="presParOf" srcId="{3782DD9F-25B0-49DA-8EA0-0C677793AB27}" destId="{42E72320-178E-4112-A751-81646A4D74CD}" srcOrd="1" destOrd="0" presId="urn:microsoft.com/office/officeart/2016/7/layout/BasicLinearProcessNumbered"/>
    <dgm:cxn modelId="{FB7A93D4-47D3-43D7-A3FB-36CC126CC780}" type="presParOf" srcId="{3782DD9F-25B0-49DA-8EA0-0C677793AB27}" destId="{69097D8C-E1BE-4816-B84C-9CEDB1ADDD9B}" srcOrd="2" destOrd="0" presId="urn:microsoft.com/office/officeart/2016/7/layout/BasicLinearProcessNumbered"/>
    <dgm:cxn modelId="{B9EE738A-1208-41BA-A886-2B1DA4B9F7B2}" type="presParOf" srcId="{3782DD9F-25B0-49DA-8EA0-0C677793AB27}" destId="{FFF7EA3E-7BC3-4EDC-946B-55847B5BC8BB}" srcOrd="3" destOrd="0" presId="urn:microsoft.com/office/officeart/2016/7/layout/BasicLinearProcessNumbered"/>
    <dgm:cxn modelId="{9C2C65AF-6C96-451F-BBD3-17238346A7E6}" type="presParOf" srcId="{88218F6E-0410-45BA-B886-B6E93CCDEFE4}" destId="{7BD3B3C4-3B19-4FF0-BD3B-B1EF2983EFD4}" srcOrd="3" destOrd="0" presId="urn:microsoft.com/office/officeart/2016/7/layout/BasicLinearProcessNumbered"/>
    <dgm:cxn modelId="{7B0BD9AF-2299-4972-A0C1-38827F860BF5}" type="presParOf" srcId="{88218F6E-0410-45BA-B886-B6E93CCDEFE4}" destId="{19560871-2A99-4F71-BED1-5C319426040B}" srcOrd="4" destOrd="0" presId="urn:microsoft.com/office/officeart/2016/7/layout/BasicLinearProcessNumbered"/>
    <dgm:cxn modelId="{3A06A3AD-794E-4797-A7CF-129073B303A7}" type="presParOf" srcId="{19560871-2A99-4F71-BED1-5C319426040B}" destId="{9872C93A-97F9-4CDF-A83A-E1B7E110B512}" srcOrd="0" destOrd="0" presId="urn:microsoft.com/office/officeart/2016/7/layout/BasicLinearProcessNumbered"/>
    <dgm:cxn modelId="{2558A689-2060-438D-9101-B7408679571D}" type="presParOf" srcId="{19560871-2A99-4F71-BED1-5C319426040B}" destId="{7D870446-AA25-426C-92CD-832ACAD9698F}" srcOrd="1" destOrd="0" presId="urn:microsoft.com/office/officeart/2016/7/layout/BasicLinearProcessNumbered"/>
    <dgm:cxn modelId="{B1DB5105-8622-48F0-A4E7-AFE86543E4B7}" type="presParOf" srcId="{19560871-2A99-4F71-BED1-5C319426040B}" destId="{9A547CCF-E6A9-4CB6-BB8C-42E2498D2490}" srcOrd="2" destOrd="0" presId="urn:microsoft.com/office/officeart/2016/7/layout/BasicLinearProcessNumbered"/>
    <dgm:cxn modelId="{6187C94B-160C-44BE-A7F7-ECC47E6DB04A}" type="presParOf" srcId="{19560871-2A99-4F71-BED1-5C319426040B}" destId="{BAA7C99F-62DD-48A8-B13A-043D0E6E576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E7F567-DA24-4E30-9384-AF4CB269EAEF}"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1C479AA5-E205-4A3E-A8C6-F88CBDEDC155}">
      <dgm:prSet/>
      <dgm:spPr/>
      <dgm:t>
        <a:bodyPr/>
        <a:lstStyle/>
        <a:p>
          <a:r>
            <a:rPr lang="en-GB"/>
            <a:t>Absenteeism affects the organisation and the individual productivity </a:t>
          </a:r>
          <a:endParaRPr lang="en-US"/>
        </a:p>
      </dgm:t>
    </dgm:pt>
    <dgm:pt modelId="{22602FFB-71F1-4278-82DA-8E7CD85CCA76}" type="parTrans" cxnId="{35F10BE5-53F6-4039-A5C2-6FA910EE9C50}">
      <dgm:prSet/>
      <dgm:spPr/>
      <dgm:t>
        <a:bodyPr/>
        <a:lstStyle/>
        <a:p>
          <a:endParaRPr lang="en-US"/>
        </a:p>
      </dgm:t>
    </dgm:pt>
    <dgm:pt modelId="{1837891D-A966-45CC-BF02-F890AF672AB9}" type="sibTrans" cxnId="{35F10BE5-53F6-4039-A5C2-6FA910EE9C50}">
      <dgm:prSet/>
      <dgm:spPr/>
      <dgm:t>
        <a:bodyPr/>
        <a:lstStyle/>
        <a:p>
          <a:endParaRPr lang="en-US"/>
        </a:p>
      </dgm:t>
    </dgm:pt>
    <dgm:pt modelId="{45E500CE-0C64-4005-8F01-3FEBFE19BCF3}">
      <dgm:prSet/>
      <dgm:spPr/>
      <dgm:t>
        <a:bodyPr/>
        <a:lstStyle/>
        <a:p>
          <a:r>
            <a:rPr lang="en-GB"/>
            <a:t>It reduces the quality of services </a:t>
          </a:r>
          <a:endParaRPr lang="en-US"/>
        </a:p>
      </dgm:t>
    </dgm:pt>
    <dgm:pt modelId="{8F734D72-0A73-4D24-A9F2-ECFB99F2DDFB}" type="parTrans" cxnId="{2BEC0C17-11AB-4461-B740-A452394E2A58}">
      <dgm:prSet/>
      <dgm:spPr/>
      <dgm:t>
        <a:bodyPr/>
        <a:lstStyle/>
        <a:p>
          <a:endParaRPr lang="en-US"/>
        </a:p>
      </dgm:t>
    </dgm:pt>
    <dgm:pt modelId="{F0D0BD83-4469-4A70-9A36-749E92016F98}" type="sibTrans" cxnId="{2BEC0C17-11AB-4461-B740-A452394E2A58}">
      <dgm:prSet/>
      <dgm:spPr/>
      <dgm:t>
        <a:bodyPr/>
        <a:lstStyle/>
        <a:p>
          <a:endParaRPr lang="en-US"/>
        </a:p>
      </dgm:t>
    </dgm:pt>
    <dgm:pt modelId="{D820A2B7-3526-4B02-ABB2-B841C0EB859B}">
      <dgm:prSet/>
      <dgm:spPr/>
      <dgm:t>
        <a:bodyPr/>
        <a:lstStyle/>
        <a:p>
          <a:r>
            <a:rPr lang="en-GB"/>
            <a:t>Improving the staff satisfaction and organisational outcome will reduce the absenteeism in the workplace ( Powell et. Al., 2015)</a:t>
          </a:r>
          <a:endParaRPr lang="en-US"/>
        </a:p>
      </dgm:t>
    </dgm:pt>
    <dgm:pt modelId="{61AE6FDF-552D-454F-8305-8484F39718BC}" type="parTrans" cxnId="{69DB1F63-9F9A-416A-9394-48270B86D8A3}">
      <dgm:prSet/>
      <dgm:spPr/>
      <dgm:t>
        <a:bodyPr/>
        <a:lstStyle/>
        <a:p>
          <a:endParaRPr lang="en-US"/>
        </a:p>
      </dgm:t>
    </dgm:pt>
    <dgm:pt modelId="{11FA868B-9EFC-4010-A96E-C44B44AB0071}" type="sibTrans" cxnId="{69DB1F63-9F9A-416A-9394-48270B86D8A3}">
      <dgm:prSet/>
      <dgm:spPr/>
      <dgm:t>
        <a:bodyPr/>
        <a:lstStyle/>
        <a:p>
          <a:endParaRPr lang="en-US"/>
        </a:p>
      </dgm:t>
    </dgm:pt>
    <dgm:pt modelId="{36C25B6D-4410-4581-B70C-F371E7D02DC3}" type="pres">
      <dgm:prSet presAssocID="{97E7F567-DA24-4E30-9384-AF4CB269EAEF}" presName="diagram" presStyleCnt="0">
        <dgm:presLayoutVars>
          <dgm:dir/>
          <dgm:resizeHandles val="exact"/>
        </dgm:presLayoutVars>
      </dgm:prSet>
      <dgm:spPr/>
    </dgm:pt>
    <dgm:pt modelId="{CECDF6E6-80E2-43FF-8965-716D528300D9}" type="pres">
      <dgm:prSet presAssocID="{1C479AA5-E205-4A3E-A8C6-F88CBDEDC155}" presName="node" presStyleLbl="node1" presStyleIdx="0" presStyleCnt="3">
        <dgm:presLayoutVars>
          <dgm:bulletEnabled val="1"/>
        </dgm:presLayoutVars>
      </dgm:prSet>
      <dgm:spPr/>
    </dgm:pt>
    <dgm:pt modelId="{AD2BA69F-8819-45A7-9931-952781ECD109}" type="pres">
      <dgm:prSet presAssocID="{1837891D-A966-45CC-BF02-F890AF672AB9}" presName="sibTrans" presStyleCnt="0"/>
      <dgm:spPr/>
    </dgm:pt>
    <dgm:pt modelId="{34A2DFB6-7704-4C74-B100-6D97576483D6}" type="pres">
      <dgm:prSet presAssocID="{45E500CE-0C64-4005-8F01-3FEBFE19BCF3}" presName="node" presStyleLbl="node1" presStyleIdx="1" presStyleCnt="3">
        <dgm:presLayoutVars>
          <dgm:bulletEnabled val="1"/>
        </dgm:presLayoutVars>
      </dgm:prSet>
      <dgm:spPr/>
    </dgm:pt>
    <dgm:pt modelId="{CA5B31C3-A8BD-42F6-94E5-C58473A0B17C}" type="pres">
      <dgm:prSet presAssocID="{F0D0BD83-4469-4A70-9A36-749E92016F98}" presName="sibTrans" presStyleCnt="0"/>
      <dgm:spPr/>
    </dgm:pt>
    <dgm:pt modelId="{CF2560D3-BA43-4DA9-9BC9-F11E55AFECD8}" type="pres">
      <dgm:prSet presAssocID="{D820A2B7-3526-4B02-ABB2-B841C0EB859B}" presName="node" presStyleLbl="node1" presStyleIdx="2" presStyleCnt="3">
        <dgm:presLayoutVars>
          <dgm:bulletEnabled val="1"/>
        </dgm:presLayoutVars>
      </dgm:prSet>
      <dgm:spPr/>
    </dgm:pt>
  </dgm:ptLst>
  <dgm:cxnLst>
    <dgm:cxn modelId="{2BEC0C17-11AB-4461-B740-A452394E2A58}" srcId="{97E7F567-DA24-4E30-9384-AF4CB269EAEF}" destId="{45E500CE-0C64-4005-8F01-3FEBFE19BCF3}" srcOrd="1" destOrd="0" parTransId="{8F734D72-0A73-4D24-A9F2-ECFB99F2DDFB}" sibTransId="{F0D0BD83-4469-4A70-9A36-749E92016F98}"/>
    <dgm:cxn modelId="{7D649E51-479A-42F0-8A35-EA690474C0B7}" type="presOf" srcId="{97E7F567-DA24-4E30-9384-AF4CB269EAEF}" destId="{36C25B6D-4410-4581-B70C-F371E7D02DC3}" srcOrd="0" destOrd="0" presId="urn:microsoft.com/office/officeart/2005/8/layout/default"/>
    <dgm:cxn modelId="{69DB1F63-9F9A-416A-9394-48270B86D8A3}" srcId="{97E7F567-DA24-4E30-9384-AF4CB269EAEF}" destId="{D820A2B7-3526-4B02-ABB2-B841C0EB859B}" srcOrd="2" destOrd="0" parTransId="{61AE6FDF-552D-454F-8305-8484F39718BC}" sibTransId="{11FA868B-9EFC-4010-A96E-C44B44AB0071}"/>
    <dgm:cxn modelId="{9C560BCD-07D2-4D64-90EB-CD6DF748971D}" type="presOf" srcId="{45E500CE-0C64-4005-8F01-3FEBFE19BCF3}" destId="{34A2DFB6-7704-4C74-B100-6D97576483D6}" srcOrd="0" destOrd="0" presId="urn:microsoft.com/office/officeart/2005/8/layout/default"/>
    <dgm:cxn modelId="{75E47FD1-36C5-4D04-B345-F8DAC7A6EF60}" type="presOf" srcId="{D820A2B7-3526-4B02-ABB2-B841C0EB859B}" destId="{CF2560D3-BA43-4DA9-9BC9-F11E55AFECD8}" srcOrd="0" destOrd="0" presId="urn:microsoft.com/office/officeart/2005/8/layout/default"/>
    <dgm:cxn modelId="{14E2C0E3-DE19-4188-884C-E710C7036D48}" type="presOf" srcId="{1C479AA5-E205-4A3E-A8C6-F88CBDEDC155}" destId="{CECDF6E6-80E2-43FF-8965-716D528300D9}" srcOrd="0" destOrd="0" presId="urn:microsoft.com/office/officeart/2005/8/layout/default"/>
    <dgm:cxn modelId="{35F10BE5-53F6-4039-A5C2-6FA910EE9C50}" srcId="{97E7F567-DA24-4E30-9384-AF4CB269EAEF}" destId="{1C479AA5-E205-4A3E-A8C6-F88CBDEDC155}" srcOrd="0" destOrd="0" parTransId="{22602FFB-71F1-4278-82DA-8E7CD85CCA76}" sibTransId="{1837891D-A966-45CC-BF02-F890AF672AB9}"/>
    <dgm:cxn modelId="{943BEE90-7C63-4C56-AE22-349557576F10}" type="presParOf" srcId="{36C25B6D-4410-4581-B70C-F371E7D02DC3}" destId="{CECDF6E6-80E2-43FF-8965-716D528300D9}" srcOrd="0" destOrd="0" presId="urn:microsoft.com/office/officeart/2005/8/layout/default"/>
    <dgm:cxn modelId="{CADA3E39-FD29-49CF-85F3-27BB1BE3403C}" type="presParOf" srcId="{36C25B6D-4410-4581-B70C-F371E7D02DC3}" destId="{AD2BA69F-8819-45A7-9931-952781ECD109}" srcOrd="1" destOrd="0" presId="urn:microsoft.com/office/officeart/2005/8/layout/default"/>
    <dgm:cxn modelId="{275BD5C9-5382-4CCE-9350-EAD479DAA604}" type="presParOf" srcId="{36C25B6D-4410-4581-B70C-F371E7D02DC3}" destId="{34A2DFB6-7704-4C74-B100-6D97576483D6}" srcOrd="2" destOrd="0" presId="urn:microsoft.com/office/officeart/2005/8/layout/default"/>
    <dgm:cxn modelId="{98176C94-7418-4EC8-AB17-F694CD7771F5}" type="presParOf" srcId="{36C25B6D-4410-4581-B70C-F371E7D02DC3}" destId="{CA5B31C3-A8BD-42F6-94E5-C58473A0B17C}" srcOrd="3" destOrd="0" presId="urn:microsoft.com/office/officeart/2005/8/layout/default"/>
    <dgm:cxn modelId="{BD6A11EE-ED21-4B84-B43B-C6C491246E2A}" type="presParOf" srcId="{36C25B6D-4410-4581-B70C-F371E7D02DC3}" destId="{CF2560D3-BA43-4DA9-9BC9-F11E55AFECD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B5396-C095-4ECF-8583-9445A1842CA4}">
      <dsp:nvSpPr>
        <dsp:cNvPr id="0" name=""/>
        <dsp:cNvSpPr/>
      </dsp:nvSpPr>
      <dsp:spPr>
        <a:xfrm>
          <a:off x="0" y="537329"/>
          <a:ext cx="3000374" cy="180022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study purpose is to determine the absenteeism level in the workplace </a:t>
          </a:r>
          <a:endParaRPr lang="en-US" sz="2100" kern="1200"/>
        </a:p>
      </dsp:txBody>
      <dsp:txXfrm>
        <a:off x="0" y="537329"/>
        <a:ext cx="3000374" cy="1800224"/>
      </dsp:txXfrm>
    </dsp:sp>
    <dsp:sp modelId="{E2EBD8E0-BF31-4BF9-ADFC-C8CDA231AA39}">
      <dsp:nvSpPr>
        <dsp:cNvPr id="0" name=""/>
        <dsp:cNvSpPr/>
      </dsp:nvSpPr>
      <dsp:spPr>
        <a:xfrm>
          <a:off x="3300411" y="537329"/>
          <a:ext cx="3000374" cy="1800224"/>
        </a:xfrm>
        <a:prstGeom prst="rect">
          <a:avLst/>
        </a:prstGeom>
        <a:solidFill>
          <a:schemeClr val="accent2">
            <a:hueOff val="1681577"/>
            <a:satOff val="-1786"/>
            <a:lumOff val="137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To identify measures to reduce the number of staff absenteeism in the Mid Cheshire Hospitals NHS Foundation Trust (Mcht, 2022)</a:t>
          </a:r>
          <a:endParaRPr lang="en-US" sz="2100" kern="1200"/>
        </a:p>
      </dsp:txBody>
      <dsp:txXfrm>
        <a:off x="3300411" y="537329"/>
        <a:ext cx="3000374" cy="1800224"/>
      </dsp:txXfrm>
    </dsp:sp>
    <dsp:sp modelId="{D03A16E2-91BC-44F4-8231-DBAEC6A6703B}">
      <dsp:nvSpPr>
        <dsp:cNvPr id="0" name=""/>
        <dsp:cNvSpPr/>
      </dsp:nvSpPr>
      <dsp:spPr>
        <a:xfrm>
          <a:off x="6600822" y="537329"/>
          <a:ext cx="3000374" cy="1800224"/>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To improve the quality of services and reduce the costs related to absenteeism </a:t>
          </a:r>
          <a:endParaRPr lang="en-US" sz="2100" kern="1200"/>
        </a:p>
      </dsp:txBody>
      <dsp:txXfrm>
        <a:off x="6600822" y="537329"/>
        <a:ext cx="3000374" cy="1800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9D863-DD06-43C9-9A21-8841D8AC6E89}">
      <dsp:nvSpPr>
        <dsp:cNvPr id="0" name=""/>
        <dsp:cNvSpPr/>
      </dsp:nvSpPr>
      <dsp:spPr>
        <a:xfrm>
          <a:off x="985707" y="1343994"/>
          <a:ext cx="864049" cy="86404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PESTEL</a:t>
          </a:r>
        </a:p>
      </dsp:txBody>
      <dsp:txXfrm>
        <a:off x="1112244" y="1470531"/>
        <a:ext cx="610975" cy="610975"/>
      </dsp:txXfrm>
    </dsp:sp>
    <dsp:sp modelId="{C9302A7C-18C7-4040-85F1-6FF011927CF4}">
      <dsp:nvSpPr>
        <dsp:cNvPr id="0" name=""/>
        <dsp:cNvSpPr/>
      </dsp:nvSpPr>
      <dsp:spPr>
        <a:xfrm rot="16200000">
          <a:off x="1287047" y="1185884"/>
          <a:ext cx="261369" cy="54851"/>
        </a:xfrm>
        <a:custGeom>
          <a:avLst/>
          <a:gdLst/>
          <a:ahLst/>
          <a:cxnLst/>
          <a:rect l="0" t="0" r="0" b="0"/>
          <a:pathLst>
            <a:path>
              <a:moveTo>
                <a:pt x="0" y="27425"/>
              </a:moveTo>
              <a:lnTo>
                <a:pt x="261369" y="27425"/>
              </a:lnTo>
            </a:path>
          </a:pathLst>
        </a:custGeom>
        <a:noFill/>
        <a:ln w="15875"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11197" y="1206775"/>
        <a:ext cx="13068" cy="13068"/>
      </dsp:txXfrm>
    </dsp:sp>
    <dsp:sp modelId="{CA5C087A-194D-40EC-9875-2C395C1EEF63}">
      <dsp:nvSpPr>
        <dsp:cNvPr id="0" name=""/>
        <dsp:cNvSpPr/>
      </dsp:nvSpPr>
      <dsp:spPr>
        <a:xfrm>
          <a:off x="985707" y="218575"/>
          <a:ext cx="864049" cy="86404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Political</a:t>
          </a:r>
        </a:p>
      </dsp:txBody>
      <dsp:txXfrm>
        <a:off x="1112244" y="345112"/>
        <a:ext cx="610975" cy="610975"/>
      </dsp:txXfrm>
    </dsp:sp>
    <dsp:sp modelId="{CCDC51AF-C8AD-4E1F-8B32-C7E54346A623}">
      <dsp:nvSpPr>
        <dsp:cNvPr id="0" name=""/>
        <dsp:cNvSpPr/>
      </dsp:nvSpPr>
      <dsp:spPr>
        <a:xfrm rot="19800000">
          <a:off x="1774367" y="1467239"/>
          <a:ext cx="261369" cy="54851"/>
        </a:xfrm>
        <a:custGeom>
          <a:avLst/>
          <a:gdLst/>
          <a:ahLst/>
          <a:cxnLst/>
          <a:rect l="0" t="0" r="0" b="0"/>
          <a:pathLst>
            <a:path>
              <a:moveTo>
                <a:pt x="0" y="27425"/>
              </a:moveTo>
              <a:lnTo>
                <a:pt x="261369" y="27425"/>
              </a:lnTo>
            </a:path>
          </a:pathLst>
        </a:custGeom>
        <a:noFill/>
        <a:ln w="15875"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98518" y="1488130"/>
        <a:ext cx="13068" cy="13068"/>
      </dsp:txXfrm>
    </dsp:sp>
    <dsp:sp modelId="{8BB33DA5-25C5-4578-9B68-7BC988030411}">
      <dsp:nvSpPr>
        <dsp:cNvPr id="0" name=""/>
        <dsp:cNvSpPr/>
      </dsp:nvSpPr>
      <dsp:spPr>
        <a:xfrm>
          <a:off x="1960348" y="781285"/>
          <a:ext cx="864049" cy="86404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Economical</a:t>
          </a:r>
        </a:p>
      </dsp:txBody>
      <dsp:txXfrm>
        <a:off x="2086885" y="907822"/>
        <a:ext cx="610975" cy="610975"/>
      </dsp:txXfrm>
    </dsp:sp>
    <dsp:sp modelId="{C68707E1-C2C3-44B9-9055-1F2183A98CEB}">
      <dsp:nvSpPr>
        <dsp:cNvPr id="0" name=""/>
        <dsp:cNvSpPr/>
      </dsp:nvSpPr>
      <dsp:spPr>
        <a:xfrm rot="1800000">
          <a:off x="1774367" y="2029948"/>
          <a:ext cx="261369" cy="54851"/>
        </a:xfrm>
        <a:custGeom>
          <a:avLst/>
          <a:gdLst/>
          <a:ahLst/>
          <a:cxnLst/>
          <a:rect l="0" t="0" r="0" b="0"/>
          <a:pathLst>
            <a:path>
              <a:moveTo>
                <a:pt x="0" y="27425"/>
              </a:moveTo>
              <a:lnTo>
                <a:pt x="261369" y="27425"/>
              </a:lnTo>
            </a:path>
          </a:pathLst>
        </a:custGeom>
        <a:noFill/>
        <a:ln w="15875"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98518" y="2050840"/>
        <a:ext cx="13068" cy="13068"/>
      </dsp:txXfrm>
    </dsp:sp>
    <dsp:sp modelId="{63409DFC-A386-435D-B1C8-71BD450134AA}">
      <dsp:nvSpPr>
        <dsp:cNvPr id="0" name=""/>
        <dsp:cNvSpPr/>
      </dsp:nvSpPr>
      <dsp:spPr>
        <a:xfrm>
          <a:off x="1960348" y="1906704"/>
          <a:ext cx="864049" cy="86404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Social</a:t>
          </a:r>
        </a:p>
      </dsp:txBody>
      <dsp:txXfrm>
        <a:off x="2086885" y="2033241"/>
        <a:ext cx="610975" cy="610975"/>
      </dsp:txXfrm>
    </dsp:sp>
    <dsp:sp modelId="{284EE7D1-F099-4C9E-999C-7C5A6C39137D}">
      <dsp:nvSpPr>
        <dsp:cNvPr id="0" name=""/>
        <dsp:cNvSpPr/>
      </dsp:nvSpPr>
      <dsp:spPr>
        <a:xfrm rot="5400000">
          <a:off x="1287047" y="2311303"/>
          <a:ext cx="261369" cy="54851"/>
        </a:xfrm>
        <a:custGeom>
          <a:avLst/>
          <a:gdLst/>
          <a:ahLst/>
          <a:cxnLst/>
          <a:rect l="0" t="0" r="0" b="0"/>
          <a:pathLst>
            <a:path>
              <a:moveTo>
                <a:pt x="0" y="27425"/>
              </a:moveTo>
              <a:lnTo>
                <a:pt x="261369" y="27425"/>
              </a:lnTo>
            </a:path>
          </a:pathLst>
        </a:custGeom>
        <a:noFill/>
        <a:ln w="15875"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11197" y="2332194"/>
        <a:ext cx="13068" cy="13068"/>
      </dsp:txXfrm>
    </dsp:sp>
    <dsp:sp modelId="{AA60AE65-29AA-4F91-9889-FE3B7C69F802}">
      <dsp:nvSpPr>
        <dsp:cNvPr id="0" name=""/>
        <dsp:cNvSpPr/>
      </dsp:nvSpPr>
      <dsp:spPr>
        <a:xfrm>
          <a:off x="985707" y="2469413"/>
          <a:ext cx="864049" cy="86404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Technological</a:t>
          </a:r>
        </a:p>
      </dsp:txBody>
      <dsp:txXfrm>
        <a:off x="1112244" y="2595950"/>
        <a:ext cx="610975" cy="610975"/>
      </dsp:txXfrm>
    </dsp:sp>
    <dsp:sp modelId="{2BA58004-0C18-46E2-91B6-5780B3E47A52}">
      <dsp:nvSpPr>
        <dsp:cNvPr id="0" name=""/>
        <dsp:cNvSpPr/>
      </dsp:nvSpPr>
      <dsp:spPr>
        <a:xfrm rot="9000000">
          <a:off x="799726" y="2029948"/>
          <a:ext cx="261369" cy="54851"/>
        </a:xfrm>
        <a:custGeom>
          <a:avLst/>
          <a:gdLst/>
          <a:ahLst/>
          <a:cxnLst/>
          <a:rect l="0" t="0" r="0" b="0"/>
          <a:pathLst>
            <a:path>
              <a:moveTo>
                <a:pt x="0" y="27425"/>
              </a:moveTo>
              <a:lnTo>
                <a:pt x="261369" y="27425"/>
              </a:lnTo>
            </a:path>
          </a:pathLst>
        </a:custGeom>
        <a:noFill/>
        <a:ln w="15875"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923877" y="2050840"/>
        <a:ext cx="13068" cy="13068"/>
      </dsp:txXfrm>
    </dsp:sp>
    <dsp:sp modelId="{928487B3-F784-4A63-ACA7-B6BD1C02CC1C}">
      <dsp:nvSpPr>
        <dsp:cNvPr id="0" name=""/>
        <dsp:cNvSpPr/>
      </dsp:nvSpPr>
      <dsp:spPr>
        <a:xfrm>
          <a:off x="11065" y="1906704"/>
          <a:ext cx="864049" cy="86404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Environmental</a:t>
          </a:r>
        </a:p>
      </dsp:txBody>
      <dsp:txXfrm>
        <a:off x="137602" y="2033241"/>
        <a:ext cx="610975" cy="610975"/>
      </dsp:txXfrm>
    </dsp:sp>
    <dsp:sp modelId="{C954FC56-8416-409D-90FA-1AB56A0FCF31}">
      <dsp:nvSpPr>
        <dsp:cNvPr id="0" name=""/>
        <dsp:cNvSpPr/>
      </dsp:nvSpPr>
      <dsp:spPr>
        <a:xfrm rot="12600000">
          <a:off x="799726" y="1467239"/>
          <a:ext cx="261369" cy="54851"/>
        </a:xfrm>
        <a:custGeom>
          <a:avLst/>
          <a:gdLst/>
          <a:ahLst/>
          <a:cxnLst/>
          <a:rect l="0" t="0" r="0" b="0"/>
          <a:pathLst>
            <a:path>
              <a:moveTo>
                <a:pt x="0" y="27425"/>
              </a:moveTo>
              <a:lnTo>
                <a:pt x="261369" y="27425"/>
              </a:lnTo>
            </a:path>
          </a:pathLst>
        </a:custGeom>
        <a:noFill/>
        <a:ln w="15875"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923877" y="1488130"/>
        <a:ext cx="13068" cy="13068"/>
      </dsp:txXfrm>
    </dsp:sp>
    <dsp:sp modelId="{8959F8C2-A6C8-4E05-A86C-31B6A266EC7C}">
      <dsp:nvSpPr>
        <dsp:cNvPr id="0" name=""/>
        <dsp:cNvSpPr/>
      </dsp:nvSpPr>
      <dsp:spPr>
        <a:xfrm>
          <a:off x="11065" y="781285"/>
          <a:ext cx="864049" cy="86404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Legal</a:t>
          </a:r>
        </a:p>
      </dsp:txBody>
      <dsp:txXfrm>
        <a:off x="137602" y="907822"/>
        <a:ext cx="610975" cy="6109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F6DB8-A0F2-4EE7-83DD-D12EB162F006}">
      <dsp:nvSpPr>
        <dsp:cNvPr id="0" name=""/>
        <dsp:cNvSpPr/>
      </dsp:nvSpPr>
      <dsp:spPr>
        <a:xfrm>
          <a:off x="0" y="6081"/>
          <a:ext cx="9601196" cy="655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Mid Cheshire Hospitals NHS Foundation Trust (MCHT)</a:t>
          </a:r>
          <a:endParaRPr lang="en-US" sz="2800" kern="1200"/>
        </a:p>
      </dsp:txBody>
      <dsp:txXfrm>
        <a:off x="31984" y="38065"/>
        <a:ext cx="9537228" cy="591232"/>
      </dsp:txXfrm>
    </dsp:sp>
    <dsp:sp modelId="{F01D69BA-43EB-4EB6-A684-65BB5819C9A2}">
      <dsp:nvSpPr>
        <dsp:cNvPr id="0" name=""/>
        <dsp:cNvSpPr/>
      </dsp:nvSpPr>
      <dsp:spPr>
        <a:xfrm>
          <a:off x="0" y="741921"/>
          <a:ext cx="9601196" cy="655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Medium-sized district</a:t>
          </a:r>
          <a:endParaRPr lang="en-US" sz="2800" kern="1200"/>
        </a:p>
      </dsp:txBody>
      <dsp:txXfrm>
        <a:off x="31984" y="773905"/>
        <a:ext cx="9537228" cy="591232"/>
      </dsp:txXfrm>
    </dsp:sp>
    <dsp:sp modelId="{44770C50-2ADE-41A4-8FA9-BFABDA1F04DF}">
      <dsp:nvSpPr>
        <dsp:cNvPr id="0" name=""/>
        <dsp:cNvSpPr/>
      </dsp:nvSpPr>
      <dsp:spPr>
        <a:xfrm>
          <a:off x="0" y="1477761"/>
          <a:ext cx="9601196" cy="655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General hospital trust</a:t>
          </a:r>
          <a:endParaRPr lang="en-US" sz="2800" kern="1200"/>
        </a:p>
      </dsp:txBody>
      <dsp:txXfrm>
        <a:off x="31984" y="1509745"/>
        <a:ext cx="9537228" cy="591232"/>
      </dsp:txXfrm>
    </dsp:sp>
    <dsp:sp modelId="{E1448B34-BBE2-46C3-8F22-5C2EEA02B31F}">
      <dsp:nvSpPr>
        <dsp:cNvPr id="0" name=""/>
        <dsp:cNvSpPr/>
      </dsp:nvSpPr>
      <dsp:spPr>
        <a:xfrm>
          <a:off x="0" y="221360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Clinical commissioning groups (CCGs) and NHS North West</a:t>
          </a:r>
          <a:endParaRPr lang="en-US" sz="2800" kern="1200"/>
        </a:p>
      </dsp:txBody>
      <dsp:txXfrm>
        <a:off x="31984" y="2245585"/>
        <a:ext cx="9537228" cy="5912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604EA-AE14-47B2-B63F-53CD3242C564}">
      <dsp:nvSpPr>
        <dsp:cNvPr id="0" name=""/>
        <dsp:cNvSpPr/>
      </dsp:nvSpPr>
      <dsp:spPr>
        <a:xfrm>
          <a:off x="575068" y="259926"/>
          <a:ext cx="1246710" cy="1246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88EF9F-EFAF-4C7B-83E4-5087D0196551}">
      <dsp:nvSpPr>
        <dsp:cNvPr id="0" name=""/>
        <dsp:cNvSpPr/>
      </dsp:nvSpPr>
      <dsp:spPr>
        <a:xfrm>
          <a:off x="840760" y="525618"/>
          <a:ext cx="715325" cy="715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893B6C-B74B-461D-AE45-EDBF4DFE559B}">
      <dsp:nvSpPr>
        <dsp:cNvPr id="0" name=""/>
        <dsp:cNvSpPr/>
      </dsp:nvSpPr>
      <dsp:spPr>
        <a:xfrm>
          <a:off x="1765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Meeting the target of 4.51%</a:t>
          </a:r>
        </a:p>
      </dsp:txBody>
      <dsp:txXfrm>
        <a:off x="176529" y="1894956"/>
        <a:ext cx="2043787" cy="720000"/>
      </dsp:txXfrm>
    </dsp:sp>
    <dsp:sp modelId="{3A6DAE78-C92A-4282-8FEB-CAE5EC434828}">
      <dsp:nvSpPr>
        <dsp:cNvPr id="0" name=""/>
        <dsp:cNvSpPr/>
      </dsp:nvSpPr>
      <dsp:spPr>
        <a:xfrm>
          <a:off x="2976518" y="259926"/>
          <a:ext cx="1246710" cy="1246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26FA1-E669-4C1C-9EDD-38BE0470816B}">
      <dsp:nvSpPr>
        <dsp:cNvPr id="0" name=""/>
        <dsp:cNvSpPr/>
      </dsp:nvSpPr>
      <dsp:spPr>
        <a:xfrm>
          <a:off x="3242210" y="525618"/>
          <a:ext cx="715325" cy="715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208552-6FAC-4424-8A30-B46AA1E81E8F}">
      <dsp:nvSpPr>
        <dsp:cNvPr id="0" name=""/>
        <dsp:cNvSpPr/>
      </dsp:nvSpPr>
      <dsp:spPr>
        <a:xfrm>
          <a:off x="257797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Steadily increased from 2007-2012</a:t>
          </a:r>
        </a:p>
      </dsp:txBody>
      <dsp:txXfrm>
        <a:off x="2577979" y="1894956"/>
        <a:ext cx="2043787" cy="720000"/>
      </dsp:txXfrm>
    </dsp:sp>
    <dsp:sp modelId="{888AC38D-5787-4BF9-BB8F-4CB6F3001B31}">
      <dsp:nvSpPr>
        <dsp:cNvPr id="0" name=""/>
        <dsp:cNvSpPr/>
      </dsp:nvSpPr>
      <dsp:spPr>
        <a:xfrm>
          <a:off x="5377968" y="259926"/>
          <a:ext cx="1246710" cy="1246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B631EA-4644-48CE-9223-8297F963B863}">
      <dsp:nvSpPr>
        <dsp:cNvPr id="0" name=""/>
        <dsp:cNvSpPr/>
      </dsp:nvSpPr>
      <dsp:spPr>
        <a:xfrm>
          <a:off x="5643660" y="525618"/>
          <a:ext cx="715325" cy="715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D9C7A6-3973-456A-B871-98B29F234584}">
      <dsp:nvSpPr>
        <dsp:cNvPr id="0" name=""/>
        <dsp:cNvSpPr/>
      </dsp:nvSpPr>
      <dsp:spPr>
        <a:xfrm>
          <a:off x="49794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Revenue loss from the absenteeism £1 million each year per percentage point</a:t>
          </a:r>
        </a:p>
      </dsp:txBody>
      <dsp:txXfrm>
        <a:off x="4979429" y="1894956"/>
        <a:ext cx="2043787" cy="720000"/>
      </dsp:txXfrm>
    </dsp:sp>
    <dsp:sp modelId="{D7339308-67E8-429D-9E4C-35D08682A39C}">
      <dsp:nvSpPr>
        <dsp:cNvPr id="0" name=""/>
        <dsp:cNvSpPr/>
      </dsp:nvSpPr>
      <dsp:spPr>
        <a:xfrm>
          <a:off x="7779418" y="259926"/>
          <a:ext cx="1246710" cy="1246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B0B38-A6FD-4CB7-90FD-7066C78C2F26}">
      <dsp:nvSpPr>
        <dsp:cNvPr id="0" name=""/>
        <dsp:cNvSpPr/>
      </dsp:nvSpPr>
      <dsp:spPr>
        <a:xfrm>
          <a:off x="8045111" y="525618"/>
          <a:ext cx="715325" cy="715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F7A178-FBA9-4311-842D-EC5A51C932AC}">
      <dsp:nvSpPr>
        <dsp:cNvPr id="0" name=""/>
        <dsp:cNvSpPr/>
      </dsp:nvSpPr>
      <dsp:spPr>
        <a:xfrm>
          <a:off x="7380880"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Staff satisfaction and organization outcome ( Powell et. Al. , 2015)</a:t>
          </a:r>
        </a:p>
      </dsp:txBody>
      <dsp:txXfrm>
        <a:off x="7380880" y="1894956"/>
        <a:ext cx="2043787"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4377F-64CA-4255-8E41-888A2EB3E45B}">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47850-DD18-47E5-A896-1D74EF5F05DC}">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10D85E-1235-406B-9C29-65002F52F1AA}">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US" sz="2500" kern="1200"/>
            <a:t>Poorer quality of services</a:t>
          </a:r>
        </a:p>
      </dsp:txBody>
      <dsp:txXfrm>
        <a:off x="1731633" y="640"/>
        <a:ext cx="4182575" cy="1499250"/>
      </dsp:txXfrm>
    </dsp:sp>
    <dsp:sp modelId="{A39B3B90-7DC1-483A-B781-1470114B47DC}">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79D6B3-F3BD-432B-BD35-1C999970703E}">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2ADBCE-7380-4987-B016-C5879E01901B}">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US" sz="2500" kern="1200"/>
            <a:t>Increase use of agency staff and temporary employees</a:t>
          </a:r>
        </a:p>
      </dsp:txBody>
      <dsp:txXfrm>
        <a:off x="1731633" y="1874703"/>
        <a:ext cx="4182575" cy="1499250"/>
      </dsp:txXfrm>
    </dsp:sp>
    <dsp:sp modelId="{0E01C115-213C-4F13-BC71-DB45FD987709}">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9782D-BAB5-442D-81D9-6C621C06DF2E}">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E293A6-E843-45BB-BA6B-4DC7179EC6CD}">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US" sz="2500" kern="1200"/>
            <a:t>General hospital</a:t>
          </a:r>
        </a:p>
      </dsp:txBody>
      <dsp:txXfrm>
        <a:off x="1731633" y="3748766"/>
        <a:ext cx="4182575" cy="1499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00BC6-903E-48BE-BC2C-CAD24C869078}">
      <dsp:nvSpPr>
        <dsp:cNvPr id="0" name=""/>
        <dsp:cNvSpPr/>
      </dsp:nvSpPr>
      <dsp:spPr>
        <a:xfrm>
          <a:off x="0" y="0"/>
          <a:ext cx="3000374" cy="2985675"/>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1155700">
            <a:lnSpc>
              <a:spcPct val="90000"/>
            </a:lnSpc>
            <a:spcBef>
              <a:spcPct val="0"/>
            </a:spcBef>
            <a:spcAft>
              <a:spcPct val="35000"/>
            </a:spcAft>
            <a:buNone/>
          </a:pPr>
          <a:r>
            <a:rPr lang="en-US" sz="2600" kern="1200"/>
            <a:t>Reducing absenteeism</a:t>
          </a:r>
        </a:p>
      </dsp:txBody>
      <dsp:txXfrm>
        <a:off x="0" y="1134556"/>
        <a:ext cx="3000374" cy="1791405"/>
      </dsp:txXfrm>
    </dsp:sp>
    <dsp:sp modelId="{5CE8BCB7-2BEB-4FB4-A000-CCFA730BBC1F}">
      <dsp:nvSpPr>
        <dsp:cNvPr id="0" name=""/>
        <dsp:cNvSpPr/>
      </dsp:nvSpPr>
      <dsp:spPr>
        <a:xfrm>
          <a:off x="1052335" y="298567"/>
          <a:ext cx="895702" cy="895702"/>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32" tIns="12700" rIns="69832" bIns="12700"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1183508" y="429740"/>
        <a:ext cx="633356" cy="633356"/>
      </dsp:txXfrm>
    </dsp:sp>
    <dsp:sp modelId="{788EF73E-4DC0-4B63-AD81-38834A9221E4}">
      <dsp:nvSpPr>
        <dsp:cNvPr id="0" name=""/>
        <dsp:cNvSpPr/>
      </dsp:nvSpPr>
      <dsp:spPr>
        <a:xfrm>
          <a:off x="0" y="2985603"/>
          <a:ext cx="3000374" cy="72"/>
        </a:xfrm>
        <a:prstGeom prst="rect">
          <a:avLst/>
        </a:prstGeom>
        <a:solidFill>
          <a:schemeClr val="accent2">
            <a:hueOff val="672631"/>
            <a:satOff val="-714"/>
            <a:lumOff val="549"/>
            <a:alphaOff val="0"/>
          </a:schemeClr>
        </a:solidFill>
        <a:ln w="15875" cap="flat" cmpd="sng" algn="ctr">
          <a:solidFill>
            <a:schemeClr val="accent2">
              <a:hueOff val="672631"/>
              <a:satOff val="-714"/>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ED78FD-A8B8-4D3C-BBD0-AF0CA0147BB7}">
      <dsp:nvSpPr>
        <dsp:cNvPr id="0" name=""/>
        <dsp:cNvSpPr/>
      </dsp:nvSpPr>
      <dsp:spPr>
        <a:xfrm>
          <a:off x="3300411" y="0"/>
          <a:ext cx="3000374" cy="2985675"/>
        </a:xfrm>
        <a:prstGeom prst="rect">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1155700">
            <a:lnSpc>
              <a:spcPct val="90000"/>
            </a:lnSpc>
            <a:spcBef>
              <a:spcPct val="0"/>
            </a:spcBef>
            <a:spcAft>
              <a:spcPct val="35000"/>
            </a:spcAft>
            <a:buNone/>
          </a:pPr>
          <a:r>
            <a:rPr lang="en-US" sz="2600" kern="1200"/>
            <a:t>Reducing the use of temporary emergency staff</a:t>
          </a:r>
        </a:p>
      </dsp:txBody>
      <dsp:txXfrm>
        <a:off x="3300411" y="1134556"/>
        <a:ext cx="3000374" cy="1791405"/>
      </dsp:txXfrm>
    </dsp:sp>
    <dsp:sp modelId="{42E72320-178E-4112-A751-81646A4D74CD}">
      <dsp:nvSpPr>
        <dsp:cNvPr id="0" name=""/>
        <dsp:cNvSpPr/>
      </dsp:nvSpPr>
      <dsp:spPr>
        <a:xfrm>
          <a:off x="4352747" y="298567"/>
          <a:ext cx="895702" cy="895702"/>
        </a:xfrm>
        <a:prstGeom prst="ellipse">
          <a:avLst/>
        </a:prstGeom>
        <a:solidFill>
          <a:schemeClr val="accent2">
            <a:hueOff val="1345262"/>
            <a:satOff val="-1429"/>
            <a:lumOff val="1098"/>
            <a:alphaOff val="0"/>
          </a:schemeClr>
        </a:solidFill>
        <a:ln w="15875" cap="flat" cmpd="sng" algn="ctr">
          <a:solidFill>
            <a:schemeClr val="accent2">
              <a:hueOff val="1345262"/>
              <a:satOff val="-1429"/>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32" tIns="12700" rIns="69832" bIns="12700"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4483920" y="429740"/>
        <a:ext cx="633356" cy="633356"/>
      </dsp:txXfrm>
    </dsp:sp>
    <dsp:sp modelId="{69097D8C-E1BE-4816-B84C-9CEDB1ADDD9B}">
      <dsp:nvSpPr>
        <dsp:cNvPr id="0" name=""/>
        <dsp:cNvSpPr/>
      </dsp:nvSpPr>
      <dsp:spPr>
        <a:xfrm>
          <a:off x="3300411" y="2985603"/>
          <a:ext cx="3000374" cy="72"/>
        </a:xfrm>
        <a:prstGeom prst="rect">
          <a:avLst/>
        </a:prstGeom>
        <a:solidFill>
          <a:schemeClr val="accent2">
            <a:hueOff val="2017893"/>
            <a:satOff val="-2143"/>
            <a:lumOff val="1647"/>
            <a:alphaOff val="0"/>
          </a:schemeClr>
        </a:solidFill>
        <a:ln w="15875" cap="flat" cmpd="sng" algn="ctr">
          <a:solidFill>
            <a:schemeClr val="accent2">
              <a:hueOff val="2017893"/>
              <a:satOff val="-2143"/>
              <a:lumOff val="1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72C93A-97F9-4CDF-A83A-E1B7E110B512}">
      <dsp:nvSpPr>
        <dsp:cNvPr id="0" name=""/>
        <dsp:cNvSpPr/>
      </dsp:nvSpPr>
      <dsp:spPr>
        <a:xfrm>
          <a:off x="6600822" y="0"/>
          <a:ext cx="3000374" cy="2985675"/>
        </a:xfrm>
        <a:prstGeom prst="rect">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1155700">
            <a:lnSpc>
              <a:spcPct val="90000"/>
            </a:lnSpc>
            <a:spcBef>
              <a:spcPct val="0"/>
            </a:spcBef>
            <a:spcAft>
              <a:spcPct val="35000"/>
            </a:spcAft>
            <a:buNone/>
          </a:pPr>
          <a:r>
            <a:rPr lang="en-US" sz="2600" kern="1200"/>
            <a:t>Reducing the cost associated with absenteeism</a:t>
          </a:r>
        </a:p>
      </dsp:txBody>
      <dsp:txXfrm>
        <a:off x="6600822" y="1134556"/>
        <a:ext cx="3000374" cy="1791405"/>
      </dsp:txXfrm>
    </dsp:sp>
    <dsp:sp modelId="{7D870446-AA25-426C-92CD-832ACAD9698F}">
      <dsp:nvSpPr>
        <dsp:cNvPr id="0" name=""/>
        <dsp:cNvSpPr/>
      </dsp:nvSpPr>
      <dsp:spPr>
        <a:xfrm>
          <a:off x="7653158" y="298567"/>
          <a:ext cx="895702" cy="895702"/>
        </a:xfrm>
        <a:prstGeom prst="ellipse">
          <a:avLst/>
        </a:prstGeom>
        <a:solidFill>
          <a:schemeClr val="accent2">
            <a:hueOff val="2690524"/>
            <a:satOff val="-2858"/>
            <a:lumOff val="2196"/>
            <a:alphaOff val="0"/>
          </a:schemeClr>
        </a:solidFill>
        <a:ln w="15875" cap="flat" cmpd="sng" algn="ctr">
          <a:solidFill>
            <a:schemeClr val="accent2">
              <a:hueOff val="2690524"/>
              <a:satOff val="-2858"/>
              <a:lumOff val="219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32" tIns="12700" rIns="69832" bIns="12700"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7784331" y="429740"/>
        <a:ext cx="633356" cy="633356"/>
      </dsp:txXfrm>
    </dsp:sp>
    <dsp:sp modelId="{9A547CCF-E6A9-4CB6-BB8C-42E2498D2490}">
      <dsp:nvSpPr>
        <dsp:cNvPr id="0" name=""/>
        <dsp:cNvSpPr/>
      </dsp:nvSpPr>
      <dsp:spPr>
        <a:xfrm>
          <a:off x="6600822" y="2985603"/>
          <a:ext cx="3000374" cy="72"/>
        </a:xfrm>
        <a:prstGeom prst="rect">
          <a:avLst/>
        </a:prstGeom>
        <a:solidFill>
          <a:schemeClr val="accent2">
            <a:hueOff val="3363155"/>
            <a:satOff val="-3572"/>
            <a:lumOff val="2745"/>
            <a:alphaOff val="0"/>
          </a:schemeClr>
        </a:solidFill>
        <a:ln w="15875" cap="flat" cmpd="sng" algn="ctr">
          <a:solidFill>
            <a:schemeClr val="accent2">
              <a:hueOff val="3363155"/>
              <a:satOff val="-3572"/>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DF6E6-80E2-43FF-8965-716D528300D9}">
      <dsp:nvSpPr>
        <dsp:cNvPr id="0" name=""/>
        <dsp:cNvSpPr/>
      </dsp:nvSpPr>
      <dsp:spPr>
        <a:xfrm>
          <a:off x="721" y="794186"/>
          <a:ext cx="2815602" cy="1689361"/>
        </a:xfrm>
        <a:prstGeom prst="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Absenteeism affects the organisation and the individual productivity </a:t>
          </a:r>
          <a:endParaRPr lang="en-US" sz="1900" kern="1200"/>
        </a:p>
      </dsp:txBody>
      <dsp:txXfrm>
        <a:off x="721" y="794186"/>
        <a:ext cx="2815602" cy="1689361"/>
      </dsp:txXfrm>
    </dsp:sp>
    <dsp:sp modelId="{34A2DFB6-7704-4C74-B100-6D97576483D6}">
      <dsp:nvSpPr>
        <dsp:cNvPr id="0" name=""/>
        <dsp:cNvSpPr/>
      </dsp:nvSpPr>
      <dsp:spPr>
        <a:xfrm>
          <a:off x="3097884" y="794186"/>
          <a:ext cx="2815602" cy="1689361"/>
        </a:xfrm>
        <a:prstGeom prst="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It reduces the quality of services </a:t>
          </a:r>
          <a:endParaRPr lang="en-US" sz="1900" kern="1200"/>
        </a:p>
      </dsp:txBody>
      <dsp:txXfrm>
        <a:off x="3097884" y="794186"/>
        <a:ext cx="2815602" cy="1689361"/>
      </dsp:txXfrm>
    </dsp:sp>
    <dsp:sp modelId="{CF2560D3-BA43-4DA9-9BC9-F11E55AFECD8}">
      <dsp:nvSpPr>
        <dsp:cNvPr id="0" name=""/>
        <dsp:cNvSpPr/>
      </dsp:nvSpPr>
      <dsp:spPr>
        <a:xfrm>
          <a:off x="1549303" y="2765108"/>
          <a:ext cx="2815602" cy="1689361"/>
        </a:xfrm>
        <a:prstGeom prst="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Improving the staff satisfaction and organisational outcome will reduce the absenteeism in the workplace ( Powell et. Al., 2015)</a:t>
          </a:r>
          <a:endParaRPr lang="en-US" sz="1900" kern="1200"/>
        </a:p>
      </dsp:txBody>
      <dsp:txXfrm>
        <a:off x="1549303" y="2765108"/>
        <a:ext cx="2815602" cy="16893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67190C-5C05-4A43-A064-AB3044C8C1C5}" type="datetimeFigureOut">
              <a:rPr lang="en-US" smtClean="0"/>
              <a:t>3/13/22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921A7B-544C-9B4F-A8B0-23B1E1A04971}" type="slidenum">
              <a:rPr lang="en-US" smtClean="0"/>
              <a:t>‹#›</a:t>
            </a:fld>
            <a:endParaRPr lang="en-US"/>
          </a:p>
        </p:txBody>
      </p:sp>
    </p:spTree>
    <p:extLst>
      <p:ext uri="{BB962C8B-B14F-4D97-AF65-F5344CB8AC3E}">
        <p14:creationId xmlns:p14="http://schemas.microsoft.com/office/powerpoint/2010/main" val="2006428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921A7B-544C-9B4F-A8B0-23B1E1A04971}" type="slidenum">
              <a:rPr lang="en-US" smtClean="0"/>
              <a:t>3</a:t>
            </a:fld>
            <a:endParaRPr lang="en-US"/>
          </a:p>
        </p:txBody>
      </p:sp>
    </p:spTree>
    <p:extLst>
      <p:ext uri="{BB962C8B-B14F-4D97-AF65-F5344CB8AC3E}">
        <p14:creationId xmlns:p14="http://schemas.microsoft.com/office/powerpoint/2010/main" val="2681335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921A7B-544C-9B4F-A8B0-23B1E1A04971}" type="slidenum">
              <a:rPr lang="en-US" smtClean="0"/>
              <a:t>12</a:t>
            </a:fld>
            <a:endParaRPr lang="en-US"/>
          </a:p>
        </p:txBody>
      </p:sp>
    </p:spTree>
    <p:extLst>
      <p:ext uri="{BB962C8B-B14F-4D97-AF65-F5344CB8AC3E}">
        <p14:creationId xmlns:p14="http://schemas.microsoft.com/office/powerpoint/2010/main" val="15310671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EC5FE489-ACB8-3E40-9408-1F5F426248D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4935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spTree>
    <p:extLst>
      <p:ext uri="{BB962C8B-B14F-4D97-AF65-F5344CB8AC3E}">
        <p14:creationId xmlns:p14="http://schemas.microsoft.com/office/powerpoint/2010/main" val="1258923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9088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C66016-D6DD-6445-AC00-565E8A40CCCE}" type="datetimeFigureOut">
              <a:rPr lang="en-US" smtClean="0"/>
              <a:t>3/13/22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5FE489-ACB8-3E40-9408-1F5F426248DF}" type="slidenum">
              <a:rPr lang="en-US" smtClean="0"/>
              <a:t>‹#›</a:t>
            </a:fld>
            <a:endParaRPr lang="en-US"/>
          </a:p>
        </p:txBody>
      </p:sp>
    </p:spTree>
    <p:extLst>
      <p:ext uri="{BB962C8B-B14F-4D97-AF65-F5344CB8AC3E}">
        <p14:creationId xmlns:p14="http://schemas.microsoft.com/office/powerpoint/2010/main" val="660135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C66016-D6DD-6445-AC00-565E8A40CCCE}" type="datetimeFigureOut">
              <a:rPr lang="en-US" smtClean="0"/>
              <a:t>3/13/22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5FE489-ACB8-3E40-9408-1F5F426248D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0367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66016-D6DD-6445-AC00-565E8A40CCCE}" type="datetimeFigureOut">
              <a:rPr lang="en-US" smtClean="0"/>
              <a:t>3/13/22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5FE489-ACB8-3E40-9408-1F5F426248D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6330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C66016-D6DD-6445-AC00-565E8A40CCCE}" type="datetimeFigureOut">
              <a:rPr lang="en-US" smtClean="0"/>
              <a:t>3/13/22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5FE489-ACB8-3E40-9408-1F5F426248DF}" type="slidenum">
              <a:rPr lang="en-US" smtClean="0"/>
              <a:t>‹#›</a:t>
            </a:fld>
            <a:endParaRPr lang="en-US"/>
          </a:p>
        </p:txBody>
      </p:sp>
    </p:spTree>
    <p:extLst>
      <p:ext uri="{BB962C8B-B14F-4D97-AF65-F5344CB8AC3E}">
        <p14:creationId xmlns:p14="http://schemas.microsoft.com/office/powerpoint/2010/main" val="2156851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C66016-D6DD-6445-AC00-565E8A40CCCE}" type="datetimeFigureOut">
              <a:rPr lang="en-US" smtClean="0"/>
              <a:t>3/13/22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5FE489-ACB8-3E40-9408-1F5F426248D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5811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C66016-D6DD-6445-AC00-565E8A40CCCE}" type="datetimeFigureOut">
              <a:rPr lang="en-US" smtClean="0"/>
              <a:t>3/13/22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5FE489-ACB8-3E40-9408-1F5F426248DF}" type="slidenum">
              <a:rPr lang="en-US" smtClean="0"/>
              <a:t>‹#›</a:t>
            </a:fld>
            <a:endParaRPr lang="en-US"/>
          </a:p>
        </p:txBody>
      </p:sp>
    </p:spTree>
    <p:extLst>
      <p:ext uri="{BB962C8B-B14F-4D97-AF65-F5344CB8AC3E}">
        <p14:creationId xmlns:p14="http://schemas.microsoft.com/office/powerpoint/2010/main" val="1678777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C66016-D6DD-6445-AC00-565E8A40CCCE}" type="datetimeFigureOut">
              <a:rPr lang="en-US" smtClean="0"/>
              <a:t>3/13/22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5FE489-ACB8-3E40-9408-1F5F426248DF}" type="slidenum">
              <a:rPr lang="en-US" smtClean="0"/>
              <a:t>‹#›</a:t>
            </a:fld>
            <a:endParaRPr lang="en-US"/>
          </a:p>
        </p:txBody>
      </p:sp>
    </p:spTree>
    <p:extLst>
      <p:ext uri="{BB962C8B-B14F-4D97-AF65-F5344CB8AC3E}">
        <p14:creationId xmlns:p14="http://schemas.microsoft.com/office/powerpoint/2010/main" val="2809427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9994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80109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spTree>
    <p:extLst>
      <p:ext uri="{BB962C8B-B14F-4D97-AF65-F5344CB8AC3E}">
        <p14:creationId xmlns:p14="http://schemas.microsoft.com/office/powerpoint/2010/main" val="33853427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8585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49750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380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C66016-D6DD-6445-AC00-565E8A40CCCE}" type="datetimeFigureOut">
              <a:rPr lang="en-US" smtClean="0"/>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638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6C66016-D6DD-6445-AC00-565E8A40CCCE}" type="datetimeFigureOut">
              <a:rPr lang="en-US" smtClean="0"/>
              <a:t>3/13/22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C5FE489-ACB8-3E40-9408-1F5F426248DF}" type="slidenum">
              <a:rPr lang="en-US" smtClean="0"/>
              <a:t>‹#›</a:t>
            </a:fld>
            <a:endParaRPr lang="en-US"/>
          </a:p>
        </p:txBody>
      </p:sp>
    </p:spTree>
    <p:extLst>
      <p:ext uri="{BB962C8B-B14F-4D97-AF65-F5344CB8AC3E}">
        <p14:creationId xmlns:p14="http://schemas.microsoft.com/office/powerpoint/2010/main" val="11430990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g"/><Relationship Id="rId7" Type="http://schemas.openxmlformats.org/officeDocument/2006/relationships/diagramColors" Target="../diagrams/colors2.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7350C-113A-BF40-967E-FB5D604CE42B}"/>
              </a:ext>
            </a:extLst>
          </p:cNvPr>
          <p:cNvSpPr>
            <a:spLocks noGrp="1"/>
          </p:cNvSpPr>
          <p:nvPr>
            <p:ph type="ctrTitle"/>
          </p:nvPr>
        </p:nvSpPr>
        <p:spPr>
          <a:xfrm>
            <a:off x="0" y="238125"/>
            <a:ext cx="5619750" cy="1238250"/>
          </a:xfrm>
        </p:spPr>
        <p:txBody>
          <a:bodyPr>
            <a:normAutofit fontScale="90000"/>
          </a:bodyPr>
          <a:lstStyle/>
          <a:p>
            <a:br>
              <a:rPr lang="en-GB" dirty="0"/>
            </a:br>
            <a:endParaRPr lang="en-US" dirty="0"/>
          </a:p>
        </p:txBody>
      </p:sp>
      <p:sp>
        <p:nvSpPr>
          <p:cNvPr id="3" name="Subtitle 2">
            <a:extLst>
              <a:ext uri="{FF2B5EF4-FFF2-40B4-BE49-F238E27FC236}">
                <a16:creationId xmlns:a16="http://schemas.microsoft.com/office/drawing/2014/main" id="{FC29EA46-C460-1340-BF79-C0376166BBCE}"/>
              </a:ext>
            </a:extLst>
          </p:cNvPr>
          <p:cNvSpPr>
            <a:spLocks noGrp="1"/>
          </p:cNvSpPr>
          <p:nvPr>
            <p:ph type="subTitle" idx="1"/>
          </p:nvPr>
        </p:nvSpPr>
        <p:spPr>
          <a:xfrm>
            <a:off x="257175" y="1800224"/>
            <a:ext cx="11934825" cy="4200525"/>
          </a:xfrm>
        </p:spPr>
        <p:txBody>
          <a:bodyPr>
            <a:normAutofit/>
          </a:bodyPr>
          <a:lstStyle/>
          <a:p>
            <a:r>
              <a:rPr lang="en-US" dirty="0"/>
              <a:t>Student name: </a:t>
            </a:r>
            <a:r>
              <a:rPr lang="en-US" b="1" dirty="0"/>
              <a:t>Lucian Daniel </a:t>
            </a:r>
            <a:r>
              <a:rPr lang="en-US" b="1" dirty="0" err="1"/>
              <a:t>Oprea</a:t>
            </a:r>
            <a:r>
              <a:rPr lang="en-US" b="1" dirty="0"/>
              <a:t> </a:t>
            </a:r>
          </a:p>
          <a:p>
            <a:r>
              <a:rPr lang="en-US" dirty="0"/>
              <a:t>Student id: </a:t>
            </a:r>
            <a:r>
              <a:rPr lang="en-US" b="1" dirty="0"/>
              <a:t>2107118</a:t>
            </a:r>
          </a:p>
          <a:p>
            <a:r>
              <a:rPr lang="en-US" dirty="0"/>
              <a:t>Module name: </a:t>
            </a:r>
            <a:r>
              <a:rPr lang="en-US" b="1" dirty="0"/>
              <a:t>Problem Solving and Decision Making </a:t>
            </a:r>
          </a:p>
          <a:p>
            <a:r>
              <a:rPr lang="en-US" dirty="0"/>
              <a:t>Module code: </a:t>
            </a:r>
            <a:r>
              <a:rPr lang="en-US" b="1" dirty="0"/>
              <a:t>4004</a:t>
            </a:r>
          </a:p>
          <a:p>
            <a:r>
              <a:rPr lang="en-US" dirty="0"/>
              <a:t>Lecturer name: </a:t>
            </a:r>
            <a:r>
              <a:rPr lang="en-GB" b="1" dirty="0" err="1"/>
              <a:t>Chijioke</a:t>
            </a:r>
            <a:r>
              <a:rPr lang="en-GB" b="1" dirty="0"/>
              <a:t> Uba</a:t>
            </a:r>
          </a:p>
          <a:p>
            <a:r>
              <a:rPr lang="en-GB" dirty="0"/>
              <a:t>Assignment title </a:t>
            </a:r>
            <a:r>
              <a:rPr lang="en-GB" b="1" dirty="0"/>
              <a:t>:Reducing Long term absenteeism</a:t>
            </a:r>
            <a:endParaRPr lang="en-US" dirty="0"/>
          </a:p>
        </p:txBody>
      </p:sp>
    </p:spTree>
    <p:extLst>
      <p:ext uri="{BB962C8B-B14F-4D97-AF65-F5344CB8AC3E}">
        <p14:creationId xmlns:p14="http://schemas.microsoft.com/office/powerpoint/2010/main" val="2629306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DD9C-33AF-45DC-99DF-1880DB7021D3}"/>
              </a:ext>
            </a:extLst>
          </p:cNvPr>
          <p:cNvSpPr>
            <a:spLocks noGrp="1"/>
          </p:cNvSpPr>
          <p:nvPr>
            <p:ph type="title"/>
          </p:nvPr>
        </p:nvSpPr>
        <p:spPr>
          <a:xfrm>
            <a:off x="1295402" y="982132"/>
            <a:ext cx="9601196" cy="1303867"/>
          </a:xfrm>
        </p:spPr>
        <p:txBody>
          <a:bodyPr>
            <a:normAutofit/>
          </a:bodyPr>
          <a:lstStyle/>
          <a:p>
            <a:r>
              <a:rPr lang="en-GB">
                <a:solidFill>
                  <a:srgbClr val="262626"/>
                </a:solidFill>
              </a:rPr>
              <a:t>Introduction</a:t>
            </a:r>
          </a:p>
        </p:txBody>
      </p:sp>
      <p:graphicFrame>
        <p:nvGraphicFramePr>
          <p:cNvPr id="5" name="Content Placeholder 2">
            <a:extLst>
              <a:ext uri="{FF2B5EF4-FFF2-40B4-BE49-F238E27FC236}">
                <a16:creationId xmlns:a16="http://schemas.microsoft.com/office/drawing/2014/main" id="{63031127-0E77-67BA-2C02-6232375A461B}"/>
              </a:ext>
            </a:extLst>
          </p:cNvPr>
          <p:cNvGraphicFramePr>
            <a:graphicFrameLocks noGrp="1"/>
          </p:cNvGraphicFramePr>
          <p:nvPr>
            <p:ph idx="1"/>
            <p:extLst>
              <p:ext uri="{D42A27DB-BD31-4B8C-83A1-F6EECF244321}">
                <p14:modId xmlns:p14="http://schemas.microsoft.com/office/powerpoint/2010/main" val="229738575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233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2677-D5AD-2D4D-A03E-07AE11CF2DBD}"/>
              </a:ext>
            </a:extLst>
          </p:cNvPr>
          <p:cNvSpPr>
            <a:spLocks noGrp="1"/>
          </p:cNvSpPr>
          <p:nvPr>
            <p:ph type="title"/>
          </p:nvPr>
        </p:nvSpPr>
        <p:spPr>
          <a:xfrm>
            <a:off x="7627685" y="924620"/>
            <a:ext cx="3360772" cy="580500"/>
          </a:xfrm>
        </p:spPr>
        <p:txBody>
          <a:bodyPr>
            <a:normAutofit fontScale="90000"/>
          </a:bodyPr>
          <a:lstStyle/>
          <a:p>
            <a:pPr>
              <a:lnSpc>
                <a:spcPct val="90000"/>
              </a:lnSpc>
            </a:pPr>
            <a:r>
              <a:rPr lang="en-US" sz="2800" b="1" dirty="0"/>
              <a:t>Complex issues on employees and their organization</a:t>
            </a:r>
          </a:p>
        </p:txBody>
      </p:sp>
      <p:sp>
        <p:nvSpPr>
          <p:cNvPr id="3" name="Content Placeholder 2">
            <a:extLst>
              <a:ext uri="{FF2B5EF4-FFF2-40B4-BE49-F238E27FC236}">
                <a16:creationId xmlns:a16="http://schemas.microsoft.com/office/drawing/2014/main" id="{541C773A-F676-964C-BE84-E85C09CEAB8A}"/>
              </a:ext>
            </a:extLst>
          </p:cNvPr>
          <p:cNvSpPr>
            <a:spLocks noGrp="1"/>
          </p:cNvSpPr>
          <p:nvPr>
            <p:ph idx="1"/>
          </p:nvPr>
        </p:nvSpPr>
        <p:spPr>
          <a:xfrm>
            <a:off x="7535824" y="1734209"/>
            <a:ext cx="3360771" cy="4288902"/>
          </a:xfrm>
        </p:spPr>
        <p:txBody>
          <a:bodyPr>
            <a:normAutofit fontScale="92500" lnSpcReduction="20000"/>
          </a:bodyPr>
          <a:lstStyle/>
          <a:p>
            <a:pPr marL="0" indent="0">
              <a:lnSpc>
                <a:spcPct val="90000"/>
              </a:lnSpc>
              <a:buNone/>
            </a:pPr>
            <a:endParaRPr lang="en-US" sz="1900" b="1" dirty="0"/>
          </a:p>
          <a:p>
            <a:pPr marL="0" indent="0">
              <a:lnSpc>
                <a:spcPct val="90000"/>
              </a:lnSpc>
              <a:buNone/>
            </a:pPr>
            <a:r>
              <a:rPr lang="en-US" sz="1900" b="1" dirty="0"/>
              <a:t>Main causes of absenteeism</a:t>
            </a:r>
            <a:r>
              <a:rPr lang="en-US" sz="1900" dirty="0"/>
              <a:t>:</a:t>
            </a:r>
          </a:p>
          <a:p>
            <a:pPr marL="0" indent="0">
              <a:lnSpc>
                <a:spcPct val="90000"/>
              </a:lnSpc>
              <a:buNone/>
            </a:pPr>
            <a:endParaRPr lang="en-US" sz="1900" dirty="0"/>
          </a:p>
          <a:p>
            <a:pPr>
              <a:lnSpc>
                <a:spcPct val="90000"/>
              </a:lnSpc>
            </a:pPr>
            <a:r>
              <a:rPr lang="en-US" sz="1900" dirty="0"/>
              <a:t>Minor illness</a:t>
            </a:r>
          </a:p>
          <a:p>
            <a:pPr>
              <a:lnSpc>
                <a:spcPct val="90000"/>
              </a:lnSpc>
            </a:pPr>
            <a:r>
              <a:rPr lang="en-US" sz="1900" dirty="0"/>
              <a:t>Harassment of bullying at the workplace</a:t>
            </a:r>
          </a:p>
          <a:p>
            <a:pPr>
              <a:lnSpc>
                <a:spcPct val="90000"/>
              </a:lnSpc>
            </a:pPr>
            <a:r>
              <a:rPr lang="en-US" sz="1900" dirty="0"/>
              <a:t>Mental health issues </a:t>
            </a:r>
          </a:p>
          <a:p>
            <a:pPr>
              <a:lnSpc>
                <a:spcPct val="90000"/>
              </a:lnSpc>
            </a:pPr>
            <a:r>
              <a:rPr lang="en-US" sz="1900" dirty="0"/>
              <a:t>Long-term conditions and major illnesses </a:t>
            </a:r>
          </a:p>
          <a:p>
            <a:pPr>
              <a:lnSpc>
                <a:spcPct val="90000"/>
              </a:lnSpc>
            </a:pPr>
            <a:r>
              <a:rPr lang="en-US" sz="1900" dirty="0"/>
              <a:t>Family issues </a:t>
            </a:r>
          </a:p>
          <a:p>
            <a:pPr>
              <a:lnSpc>
                <a:spcPct val="90000"/>
              </a:lnSpc>
            </a:pPr>
            <a:r>
              <a:rPr lang="en-US" sz="1900" dirty="0"/>
              <a:t>Management and team issues </a:t>
            </a:r>
          </a:p>
          <a:p>
            <a:pPr>
              <a:lnSpc>
                <a:spcPct val="90000"/>
              </a:lnSpc>
            </a:pPr>
            <a:r>
              <a:rPr lang="en-US" sz="1900" dirty="0"/>
              <a:t>Approved leave </a:t>
            </a:r>
          </a:p>
          <a:p>
            <a:pPr>
              <a:lnSpc>
                <a:spcPct val="90000"/>
              </a:lnSpc>
            </a:pPr>
            <a:r>
              <a:rPr lang="en-US" sz="1900" dirty="0"/>
              <a:t>Commuting issues </a:t>
            </a:r>
          </a:p>
          <a:p>
            <a:pPr marL="0" indent="0">
              <a:lnSpc>
                <a:spcPct val="90000"/>
              </a:lnSpc>
              <a:buNone/>
            </a:pPr>
            <a:endParaRPr lang="en-US" sz="1000" dirty="0"/>
          </a:p>
        </p:txBody>
      </p:sp>
      <p:pic>
        <p:nvPicPr>
          <p:cNvPr id="5" name="Picture 4" descr="A picture containing indoor, stationary, colorful, decorated&#10;&#10;Description automatically generated">
            <a:extLst>
              <a:ext uri="{FF2B5EF4-FFF2-40B4-BE49-F238E27FC236}">
                <a16:creationId xmlns:a16="http://schemas.microsoft.com/office/drawing/2014/main" id="{A45DBD90-38CF-43E3-93DD-27C5CF743FCE}"/>
              </a:ext>
            </a:extLst>
          </p:cNvPr>
          <p:cNvPicPr>
            <a:picLocks noChangeAspect="1"/>
          </p:cNvPicPr>
          <p:nvPr/>
        </p:nvPicPr>
        <p:blipFill rotWithShape="1">
          <a:blip r:embed="rId4"/>
          <a:srcRect l="7303" r="1381" b="-2"/>
          <a:stretch/>
        </p:blipFill>
        <p:spPr>
          <a:xfrm>
            <a:off x="1412683" y="1410208"/>
            <a:ext cx="5278777" cy="3858780"/>
          </a:xfrm>
          <a:prstGeom prst="rect">
            <a:avLst/>
          </a:prstGeom>
        </p:spPr>
      </p:pic>
      <p:sp>
        <p:nvSpPr>
          <p:cNvPr id="6" name="TextBox 5">
            <a:extLst>
              <a:ext uri="{FF2B5EF4-FFF2-40B4-BE49-F238E27FC236}">
                <a16:creationId xmlns:a16="http://schemas.microsoft.com/office/drawing/2014/main" id="{4BBB332D-5BC9-4462-A00B-7339E6C97B63}"/>
              </a:ext>
            </a:extLst>
          </p:cNvPr>
          <p:cNvSpPr txBox="1"/>
          <p:nvPr/>
        </p:nvSpPr>
        <p:spPr>
          <a:xfrm>
            <a:off x="834886" y="5705061"/>
            <a:ext cx="10745925" cy="867930"/>
          </a:xfrm>
          <a:prstGeom prst="rect">
            <a:avLst/>
          </a:prstGeom>
          <a:noFill/>
        </p:spPr>
        <p:txBody>
          <a:bodyPr wrap="square" rtlCol="0">
            <a:spAutoFit/>
          </a:bodyPr>
          <a:lstStyle/>
          <a:p>
            <a:pPr>
              <a:lnSpc>
                <a:spcPct val="90000"/>
              </a:lnSpc>
            </a:pPr>
            <a:r>
              <a:rPr lang="en-US" sz="1800" dirty="0"/>
              <a:t>How an organization is reacting to the absenteeism and presenteeism of the employees is more closely related to the performance and well being of the individuals rather than the problem itself.         (Baker-</a:t>
            </a:r>
            <a:r>
              <a:rPr lang="en-US" sz="1800" dirty="0" err="1"/>
              <a:t>McClearn</a:t>
            </a:r>
            <a:r>
              <a:rPr lang="en-US" sz="1800" dirty="0"/>
              <a:t> et. Al, 2010)</a:t>
            </a:r>
          </a:p>
          <a:p>
            <a:endParaRPr lang="en-GB" dirty="0"/>
          </a:p>
        </p:txBody>
      </p:sp>
    </p:spTree>
    <p:extLst>
      <p:ext uri="{BB962C8B-B14F-4D97-AF65-F5344CB8AC3E}">
        <p14:creationId xmlns:p14="http://schemas.microsoft.com/office/powerpoint/2010/main" val="2533655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able&#10;&#10;Description automatically generated">
            <a:extLst>
              <a:ext uri="{FF2B5EF4-FFF2-40B4-BE49-F238E27FC236}">
                <a16:creationId xmlns:a16="http://schemas.microsoft.com/office/drawing/2014/main" id="{79B1FF2C-C412-4392-90D7-1E4899A8140C}"/>
              </a:ext>
            </a:extLst>
          </p:cNvPr>
          <p:cNvPicPr>
            <a:picLocks noChangeAspect="1"/>
          </p:cNvPicPr>
          <p:nvPr/>
        </p:nvPicPr>
        <p:blipFill>
          <a:blip r:embed="rId3"/>
          <a:stretch>
            <a:fillRect/>
          </a:stretch>
        </p:blipFill>
        <p:spPr>
          <a:xfrm>
            <a:off x="5435910" y="1535951"/>
            <a:ext cx="6098041" cy="3735050"/>
          </a:xfrm>
          <a:prstGeom prst="rect">
            <a:avLst/>
          </a:prstGeom>
        </p:spPr>
      </p:pic>
      <p:sp>
        <p:nvSpPr>
          <p:cNvPr id="6" name="Content Placeholder 2">
            <a:extLst>
              <a:ext uri="{FF2B5EF4-FFF2-40B4-BE49-F238E27FC236}">
                <a16:creationId xmlns:a16="http://schemas.microsoft.com/office/drawing/2014/main" id="{AA75F3D0-BC54-AC4D-9AAE-F43B8DCF2630}"/>
              </a:ext>
            </a:extLst>
          </p:cNvPr>
          <p:cNvSpPr txBox="1">
            <a:spLocks/>
          </p:cNvSpPr>
          <p:nvPr/>
        </p:nvSpPr>
        <p:spPr>
          <a:xfrm>
            <a:off x="152400" y="3060700"/>
            <a:ext cx="2730500" cy="41386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graphicFrame>
        <p:nvGraphicFramePr>
          <p:cNvPr id="4" name="Diagram 3">
            <a:extLst>
              <a:ext uri="{FF2B5EF4-FFF2-40B4-BE49-F238E27FC236}">
                <a16:creationId xmlns:a16="http://schemas.microsoft.com/office/drawing/2014/main" id="{D9908B2C-4D7C-5A45-8FF5-84B5B39515E8}"/>
              </a:ext>
            </a:extLst>
          </p:cNvPr>
          <p:cNvGraphicFramePr/>
          <p:nvPr>
            <p:extLst>
              <p:ext uri="{D42A27DB-BD31-4B8C-83A1-F6EECF244321}">
                <p14:modId xmlns:p14="http://schemas.microsoft.com/office/powerpoint/2010/main" val="958116576"/>
              </p:ext>
            </p:extLst>
          </p:nvPr>
        </p:nvGraphicFramePr>
        <p:xfrm>
          <a:off x="980013" y="1434791"/>
          <a:ext cx="2835464" cy="35520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3472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C6B9-CC60-6D4F-A8B0-C25B246B2810}"/>
              </a:ext>
            </a:extLst>
          </p:cNvPr>
          <p:cNvSpPr>
            <a:spLocks noGrp="1"/>
          </p:cNvSpPr>
          <p:nvPr>
            <p:ph type="title"/>
          </p:nvPr>
        </p:nvSpPr>
        <p:spPr/>
        <p:txBody>
          <a:bodyPr>
            <a:normAutofit/>
          </a:bodyPr>
          <a:lstStyle/>
          <a:p>
            <a:r>
              <a:rPr lang="en-US">
                <a:solidFill>
                  <a:srgbClr val="262626"/>
                </a:solidFill>
              </a:rPr>
              <a:t>Political</a:t>
            </a:r>
          </a:p>
        </p:txBody>
      </p:sp>
      <p:graphicFrame>
        <p:nvGraphicFramePr>
          <p:cNvPr id="5" name="Content Placeholder 2">
            <a:extLst>
              <a:ext uri="{FF2B5EF4-FFF2-40B4-BE49-F238E27FC236}">
                <a16:creationId xmlns:a16="http://schemas.microsoft.com/office/drawing/2014/main" id="{AC6A0EA5-6321-802D-2CCF-1546B1FB4E4A}"/>
              </a:ext>
            </a:extLst>
          </p:cNvPr>
          <p:cNvGraphicFramePr>
            <a:graphicFrameLocks noGrp="1"/>
          </p:cNvGraphicFramePr>
          <p:nvPr>
            <p:ph idx="1"/>
            <p:extLst>
              <p:ext uri="{D42A27DB-BD31-4B8C-83A1-F6EECF244321}">
                <p14:modId xmlns:p14="http://schemas.microsoft.com/office/powerpoint/2010/main" val="220493387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0158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AC876-39B2-4C47-A3AE-6EC032AF9339}"/>
              </a:ext>
            </a:extLst>
          </p:cNvPr>
          <p:cNvSpPr>
            <a:spLocks noGrp="1"/>
          </p:cNvSpPr>
          <p:nvPr>
            <p:ph type="title"/>
          </p:nvPr>
        </p:nvSpPr>
        <p:spPr/>
        <p:txBody>
          <a:bodyPr>
            <a:normAutofit/>
          </a:bodyPr>
          <a:lstStyle/>
          <a:p>
            <a:r>
              <a:rPr lang="en-US">
                <a:solidFill>
                  <a:srgbClr val="262626"/>
                </a:solidFill>
              </a:rPr>
              <a:t>Economical</a:t>
            </a:r>
          </a:p>
        </p:txBody>
      </p:sp>
      <p:graphicFrame>
        <p:nvGraphicFramePr>
          <p:cNvPr id="5" name="Content Placeholder 2">
            <a:extLst>
              <a:ext uri="{FF2B5EF4-FFF2-40B4-BE49-F238E27FC236}">
                <a16:creationId xmlns:a16="http://schemas.microsoft.com/office/drawing/2014/main" id="{2D8AF160-CA83-5CAB-2F96-C32214178F37}"/>
              </a:ext>
            </a:extLst>
          </p:cNvPr>
          <p:cNvGraphicFramePr>
            <a:graphicFrameLocks noGrp="1"/>
          </p:cNvGraphicFramePr>
          <p:nvPr>
            <p:ph idx="1"/>
            <p:extLst>
              <p:ext uri="{D42A27DB-BD31-4B8C-83A1-F6EECF244321}">
                <p14:modId xmlns:p14="http://schemas.microsoft.com/office/powerpoint/2010/main" val="249746140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3881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9DB56-32FC-2E43-AE36-510D2CDDCE8D}"/>
              </a:ext>
            </a:extLst>
          </p:cNvPr>
          <p:cNvSpPr>
            <a:spLocks noGrp="1"/>
          </p:cNvSpPr>
          <p:nvPr>
            <p:ph type="title"/>
          </p:nvPr>
        </p:nvSpPr>
        <p:spPr>
          <a:xfrm>
            <a:off x="1055599" y="1055077"/>
            <a:ext cx="2532909" cy="4794578"/>
          </a:xfrm>
        </p:spPr>
        <p:txBody>
          <a:bodyPr>
            <a:normAutofit/>
          </a:bodyPr>
          <a:lstStyle/>
          <a:p>
            <a:r>
              <a:rPr lang="en-US">
                <a:solidFill>
                  <a:srgbClr val="262626"/>
                </a:solidFill>
              </a:rPr>
              <a:t>Social</a:t>
            </a:r>
          </a:p>
        </p:txBody>
      </p:sp>
      <p:graphicFrame>
        <p:nvGraphicFramePr>
          <p:cNvPr id="5" name="Content Placeholder 2">
            <a:extLst>
              <a:ext uri="{FF2B5EF4-FFF2-40B4-BE49-F238E27FC236}">
                <a16:creationId xmlns:a16="http://schemas.microsoft.com/office/drawing/2014/main" id="{B44CBB2A-D59E-6F28-66B2-2494535350B5}"/>
              </a:ext>
            </a:extLst>
          </p:cNvPr>
          <p:cNvGraphicFramePr>
            <a:graphicFrameLocks noGrp="1"/>
          </p:cNvGraphicFramePr>
          <p:nvPr>
            <p:ph idx="1"/>
            <p:extLst>
              <p:ext uri="{D42A27DB-BD31-4B8C-83A1-F6EECF244321}">
                <p14:modId xmlns:p14="http://schemas.microsoft.com/office/powerpoint/2010/main" val="858283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4162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0F5F4-7775-FB49-9FFF-6EE2395E96DD}"/>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t>Technological</a:t>
            </a:r>
          </a:p>
        </p:txBody>
      </p:sp>
      <p:sp>
        <p:nvSpPr>
          <p:cNvPr id="3" name="Content Placeholder 2">
            <a:extLst>
              <a:ext uri="{FF2B5EF4-FFF2-40B4-BE49-F238E27FC236}">
                <a16:creationId xmlns:a16="http://schemas.microsoft.com/office/drawing/2014/main" id="{A62C868B-4250-0C4F-9498-87C002DC9CFD}"/>
              </a:ext>
            </a:extLst>
          </p:cNvPr>
          <p:cNvSpPr>
            <a:spLocks noGrp="1"/>
          </p:cNvSpPr>
          <p:nvPr>
            <p:ph idx="1"/>
          </p:nvPr>
        </p:nvSpPr>
        <p:spPr>
          <a:xfrm>
            <a:off x="2692398" y="3657597"/>
            <a:ext cx="6815669" cy="1320802"/>
          </a:xfrm>
        </p:spPr>
        <p:txBody>
          <a:bodyPr vert="horz" lIns="91440" tIns="45720" rIns="91440" bIns="45720" rtlCol="0" anchor="t">
            <a:normAutofit/>
          </a:bodyPr>
          <a:lstStyle/>
          <a:p>
            <a:pPr marL="0" indent="0" algn="ctr">
              <a:buNone/>
            </a:pPr>
            <a:r>
              <a:rPr lang="en-US" sz="2100">
                <a:solidFill>
                  <a:schemeClr val="tx1"/>
                </a:solidFill>
              </a:rPr>
              <a:t>Employing a Human Resource Specialist to implement measures to reduce absenteeism of staff</a:t>
            </a:r>
          </a:p>
        </p:txBody>
      </p:sp>
    </p:spTree>
    <p:extLst>
      <p:ext uri="{BB962C8B-B14F-4D97-AF65-F5344CB8AC3E}">
        <p14:creationId xmlns:p14="http://schemas.microsoft.com/office/powerpoint/2010/main" val="521348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7BC2A-BE01-2242-92F1-9FFAFF54B3D1}"/>
              </a:ext>
            </a:extLst>
          </p:cNvPr>
          <p:cNvSpPr>
            <a:spLocks noGrp="1"/>
          </p:cNvSpPr>
          <p:nvPr>
            <p:ph type="title"/>
          </p:nvPr>
        </p:nvSpPr>
        <p:spPr/>
        <p:txBody>
          <a:bodyPr>
            <a:normAutofit/>
          </a:bodyPr>
          <a:lstStyle/>
          <a:p>
            <a:r>
              <a:rPr lang="en-US">
                <a:solidFill>
                  <a:srgbClr val="262626"/>
                </a:solidFill>
              </a:rPr>
              <a:t>Environmental</a:t>
            </a:r>
          </a:p>
        </p:txBody>
      </p:sp>
      <p:graphicFrame>
        <p:nvGraphicFramePr>
          <p:cNvPr id="5" name="Content Placeholder 2">
            <a:extLst>
              <a:ext uri="{FF2B5EF4-FFF2-40B4-BE49-F238E27FC236}">
                <a16:creationId xmlns:a16="http://schemas.microsoft.com/office/drawing/2014/main" id="{C77A314C-8E55-D15A-9C41-3A0279EC7802}"/>
              </a:ext>
            </a:extLst>
          </p:cNvPr>
          <p:cNvGraphicFramePr>
            <a:graphicFrameLocks noGrp="1"/>
          </p:cNvGraphicFramePr>
          <p:nvPr>
            <p:ph idx="1"/>
            <p:extLst>
              <p:ext uri="{D42A27DB-BD31-4B8C-83A1-F6EECF244321}">
                <p14:modId xmlns:p14="http://schemas.microsoft.com/office/powerpoint/2010/main" val="152838664"/>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9928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86349-C985-3D4A-9440-1CD583133DC5}"/>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t>Legal</a:t>
            </a:r>
          </a:p>
        </p:txBody>
      </p:sp>
      <p:sp>
        <p:nvSpPr>
          <p:cNvPr id="3" name="Content Placeholder 2">
            <a:extLst>
              <a:ext uri="{FF2B5EF4-FFF2-40B4-BE49-F238E27FC236}">
                <a16:creationId xmlns:a16="http://schemas.microsoft.com/office/drawing/2014/main" id="{4728BDEC-97B1-EA49-A521-D178F48DD1FF}"/>
              </a:ext>
            </a:extLst>
          </p:cNvPr>
          <p:cNvSpPr>
            <a:spLocks noGrp="1"/>
          </p:cNvSpPr>
          <p:nvPr>
            <p:ph idx="1"/>
          </p:nvPr>
        </p:nvSpPr>
        <p:spPr>
          <a:xfrm>
            <a:off x="2692398" y="3657597"/>
            <a:ext cx="6815669" cy="1320802"/>
          </a:xfrm>
        </p:spPr>
        <p:txBody>
          <a:bodyPr vert="horz" lIns="91440" tIns="45720" rIns="91440" bIns="45720" rtlCol="0" anchor="t">
            <a:normAutofit/>
          </a:bodyPr>
          <a:lstStyle/>
          <a:p>
            <a:pPr marL="0" indent="0" algn="ctr">
              <a:buNone/>
            </a:pPr>
            <a:r>
              <a:rPr lang="en-US" sz="2100">
                <a:solidFill>
                  <a:schemeClr val="tx1"/>
                </a:solidFill>
              </a:rPr>
              <a:t>Providing a safely and high standard care for the patience</a:t>
            </a:r>
          </a:p>
        </p:txBody>
      </p:sp>
    </p:spTree>
    <p:extLst>
      <p:ext uri="{BB962C8B-B14F-4D97-AF65-F5344CB8AC3E}">
        <p14:creationId xmlns:p14="http://schemas.microsoft.com/office/powerpoint/2010/main" val="816079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D0AB4026-D32E-4D56-925F-073BF3C90A1C}"/>
              </a:ext>
            </a:extLst>
          </p:cNvPr>
          <p:cNvCxnSpPr>
            <a:cxnSpLocks/>
          </p:cNvCxnSpPr>
          <p:nvPr/>
        </p:nvCxnSpPr>
        <p:spPr>
          <a:xfrm flipH="1" flipV="1">
            <a:off x="657226" y="3981451"/>
            <a:ext cx="9248774" cy="46940"/>
          </a:xfrm>
          <a:prstGeom prst="line">
            <a:avLst/>
          </a:prstGeom>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582A8241-5428-46FD-8874-5EBED3FDCA45}"/>
              </a:ext>
            </a:extLst>
          </p:cNvPr>
          <p:cNvSpPr/>
          <p:nvPr/>
        </p:nvSpPr>
        <p:spPr>
          <a:xfrm>
            <a:off x="1933575" y="1389887"/>
            <a:ext cx="1790700" cy="523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Minor illnesses </a:t>
            </a:r>
            <a:endParaRPr lang="en-GB" dirty="0"/>
          </a:p>
        </p:txBody>
      </p:sp>
      <p:sp>
        <p:nvSpPr>
          <p:cNvPr id="29" name="Rectangle 28">
            <a:extLst>
              <a:ext uri="{FF2B5EF4-FFF2-40B4-BE49-F238E27FC236}">
                <a16:creationId xmlns:a16="http://schemas.microsoft.com/office/drawing/2014/main" id="{0753AFD6-B279-4BDE-BB4E-905C68481AD9}"/>
              </a:ext>
            </a:extLst>
          </p:cNvPr>
          <p:cNvSpPr/>
          <p:nvPr/>
        </p:nvSpPr>
        <p:spPr>
          <a:xfrm>
            <a:off x="4991100" y="1361304"/>
            <a:ext cx="1695450" cy="5385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Mental Health Issues </a:t>
            </a:r>
          </a:p>
        </p:txBody>
      </p:sp>
      <p:sp>
        <p:nvSpPr>
          <p:cNvPr id="31" name="Rectangle 30">
            <a:extLst>
              <a:ext uri="{FF2B5EF4-FFF2-40B4-BE49-F238E27FC236}">
                <a16:creationId xmlns:a16="http://schemas.microsoft.com/office/drawing/2014/main" id="{AEF1F640-B4EF-4CFD-BB81-ACE9A9A1CE7A}"/>
              </a:ext>
            </a:extLst>
          </p:cNvPr>
          <p:cNvSpPr/>
          <p:nvPr/>
        </p:nvSpPr>
        <p:spPr>
          <a:xfrm>
            <a:off x="7820025" y="1361313"/>
            <a:ext cx="1695450" cy="5385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Family issues </a:t>
            </a:r>
            <a:endParaRPr lang="en-GB" dirty="0"/>
          </a:p>
        </p:txBody>
      </p:sp>
      <p:sp>
        <p:nvSpPr>
          <p:cNvPr id="32" name="Rectangle 31">
            <a:extLst>
              <a:ext uri="{FF2B5EF4-FFF2-40B4-BE49-F238E27FC236}">
                <a16:creationId xmlns:a16="http://schemas.microsoft.com/office/drawing/2014/main" id="{73FDFF4F-7720-4F38-BA0E-9CCC7F5A633B}"/>
              </a:ext>
            </a:extLst>
          </p:cNvPr>
          <p:cNvSpPr/>
          <p:nvPr/>
        </p:nvSpPr>
        <p:spPr>
          <a:xfrm>
            <a:off x="1933575" y="5701576"/>
            <a:ext cx="1790700" cy="5429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Approve leave </a:t>
            </a:r>
            <a:endParaRPr lang="en-GB" dirty="0"/>
          </a:p>
        </p:txBody>
      </p:sp>
      <p:sp>
        <p:nvSpPr>
          <p:cNvPr id="33" name="Rectangle 32">
            <a:extLst>
              <a:ext uri="{FF2B5EF4-FFF2-40B4-BE49-F238E27FC236}">
                <a16:creationId xmlns:a16="http://schemas.microsoft.com/office/drawing/2014/main" id="{AED66E92-5E65-4BCE-BE27-38786CA331AD}"/>
              </a:ext>
            </a:extLst>
          </p:cNvPr>
          <p:cNvSpPr/>
          <p:nvPr/>
        </p:nvSpPr>
        <p:spPr>
          <a:xfrm>
            <a:off x="4991100" y="5701577"/>
            <a:ext cx="1790700" cy="5429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Commuting issues </a:t>
            </a:r>
            <a:endParaRPr lang="en-GB" dirty="0"/>
          </a:p>
        </p:txBody>
      </p:sp>
      <p:sp>
        <p:nvSpPr>
          <p:cNvPr id="34" name="Rectangle 33">
            <a:extLst>
              <a:ext uri="{FF2B5EF4-FFF2-40B4-BE49-F238E27FC236}">
                <a16:creationId xmlns:a16="http://schemas.microsoft.com/office/drawing/2014/main" id="{5F51925F-3C0E-439E-86C5-FB9E5681BC27}"/>
              </a:ext>
            </a:extLst>
          </p:cNvPr>
          <p:cNvSpPr/>
          <p:nvPr/>
        </p:nvSpPr>
        <p:spPr>
          <a:xfrm>
            <a:off x="7886700" y="5467350"/>
            <a:ext cx="1790700" cy="78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Team and management issues </a:t>
            </a:r>
            <a:endParaRPr lang="en-GB" dirty="0"/>
          </a:p>
        </p:txBody>
      </p:sp>
      <p:cxnSp>
        <p:nvCxnSpPr>
          <p:cNvPr id="36" name="Straight Connector 35">
            <a:extLst>
              <a:ext uri="{FF2B5EF4-FFF2-40B4-BE49-F238E27FC236}">
                <a16:creationId xmlns:a16="http://schemas.microsoft.com/office/drawing/2014/main" id="{86F4D548-16DC-4F10-B170-B6C47A1E888D}"/>
              </a:ext>
            </a:extLst>
          </p:cNvPr>
          <p:cNvCxnSpPr/>
          <p:nvPr/>
        </p:nvCxnSpPr>
        <p:spPr>
          <a:xfrm flipH="1" flipV="1">
            <a:off x="8420100" y="1913754"/>
            <a:ext cx="1171575" cy="2114636"/>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B2475EC-82C5-4461-9633-4F71DA40DE3A}"/>
              </a:ext>
            </a:extLst>
          </p:cNvPr>
          <p:cNvCxnSpPr>
            <a:endCxn id="34" idx="0"/>
          </p:cNvCxnSpPr>
          <p:nvPr/>
        </p:nvCxnSpPr>
        <p:spPr>
          <a:xfrm flipH="1">
            <a:off x="8782050" y="4028390"/>
            <a:ext cx="809625" cy="14389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51AD4B7-DE21-497D-9DA8-9260A155BB53}"/>
              </a:ext>
            </a:extLst>
          </p:cNvPr>
          <p:cNvCxnSpPr>
            <a:endCxn id="29" idx="2"/>
          </p:cNvCxnSpPr>
          <p:nvPr/>
        </p:nvCxnSpPr>
        <p:spPr>
          <a:xfrm flipH="1" flipV="1">
            <a:off x="5838825" y="1899848"/>
            <a:ext cx="1114425" cy="2128542"/>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5B357F7-C7E9-453C-BD25-95F207AF449E}"/>
              </a:ext>
            </a:extLst>
          </p:cNvPr>
          <p:cNvCxnSpPr>
            <a:endCxn id="33" idx="0"/>
          </p:cNvCxnSpPr>
          <p:nvPr/>
        </p:nvCxnSpPr>
        <p:spPr>
          <a:xfrm flipH="1">
            <a:off x="5886450" y="4028390"/>
            <a:ext cx="1066800" cy="1673187"/>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727151-A714-4B1A-A680-103A904C5CDC}"/>
              </a:ext>
            </a:extLst>
          </p:cNvPr>
          <p:cNvCxnSpPr>
            <a:endCxn id="27" idx="2"/>
          </p:cNvCxnSpPr>
          <p:nvPr/>
        </p:nvCxnSpPr>
        <p:spPr>
          <a:xfrm flipH="1" flipV="1">
            <a:off x="2828925" y="1913754"/>
            <a:ext cx="1133475" cy="2114637"/>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9802579-0DE2-4A62-982E-134DA2341317}"/>
              </a:ext>
            </a:extLst>
          </p:cNvPr>
          <p:cNvCxnSpPr>
            <a:endCxn id="32" idx="0"/>
          </p:cNvCxnSpPr>
          <p:nvPr/>
        </p:nvCxnSpPr>
        <p:spPr>
          <a:xfrm flipH="1">
            <a:off x="2828925" y="4028390"/>
            <a:ext cx="1133475" cy="1673186"/>
          </a:xfrm>
          <a:prstGeom prst="line">
            <a:avLst/>
          </a:prstGeom>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701BDC41-3AC5-483A-A6F2-C94ADEA58C81}"/>
              </a:ext>
            </a:extLst>
          </p:cNvPr>
          <p:cNvSpPr txBox="1"/>
          <p:nvPr/>
        </p:nvSpPr>
        <p:spPr>
          <a:xfrm>
            <a:off x="857250" y="2107810"/>
            <a:ext cx="2066925" cy="369332"/>
          </a:xfrm>
          <a:prstGeom prst="rect">
            <a:avLst/>
          </a:prstGeom>
          <a:noFill/>
        </p:spPr>
        <p:txBody>
          <a:bodyPr wrap="square" rtlCol="0">
            <a:spAutoFit/>
          </a:bodyPr>
          <a:lstStyle/>
          <a:p>
            <a:r>
              <a:rPr lang="en-GB" dirty="0"/>
              <a:t>Coughs and colds </a:t>
            </a:r>
          </a:p>
        </p:txBody>
      </p:sp>
      <p:sp>
        <p:nvSpPr>
          <p:cNvPr id="48" name="TextBox 47">
            <a:extLst>
              <a:ext uri="{FF2B5EF4-FFF2-40B4-BE49-F238E27FC236}">
                <a16:creationId xmlns:a16="http://schemas.microsoft.com/office/drawing/2014/main" id="{9E42963A-09C2-432D-BC02-B7CA9D3E6F4D}"/>
              </a:ext>
            </a:extLst>
          </p:cNvPr>
          <p:cNvSpPr txBox="1"/>
          <p:nvPr/>
        </p:nvSpPr>
        <p:spPr>
          <a:xfrm>
            <a:off x="647699" y="2634913"/>
            <a:ext cx="2628899" cy="369332"/>
          </a:xfrm>
          <a:prstGeom prst="rect">
            <a:avLst/>
          </a:prstGeom>
          <a:noFill/>
        </p:spPr>
        <p:txBody>
          <a:bodyPr wrap="square" rtlCol="0">
            <a:spAutoFit/>
          </a:bodyPr>
          <a:lstStyle/>
          <a:p>
            <a:r>
              <a:rPr lang="en-GB" dirty="0"/>
              <a:t>Stomach minor problems </a:t>
            </a:r>
          </a:p>
        </p:txBody>
      </p:sp>
      <p:sp>
        <p:nvSpPr>
          <p:cNvPr id="49" name="TextBox 48">
            <a:extLst>
              <a:ext uri="{FF2B5EF4-FFF2-40B4-BE49-F238E27FC236}">
                <a16:creationId xmlns:a16="http://schemas.microsoft.com/office/drawing/2014/main" id="{8B9F6D61-4A5E-49F3-9484-2EC9D80445ED}"/>
              </a:ext>
            </a:extLst>
          </p:cNvPr>
          <p:cNvSpPr txBox="1"/>
          <p:nvPr/>
        </p:nvSpPr>
        <p:spPr>
          <a:xfrm>
            <a:off x="695325" y="3020406"/>
            <a:ext cx="2476499" cy="369332"/>
          </a:xfrm>
          <a:prstGeom prst="rect">
            <a:avLst/>
          </a:prstGeom>
          <a:noFill/>
        </p:spPr>
        <p:txBody>
          <a:bodyPr wrap="square" rtlCol="0">
            <a:spAutoFit/>
          </a:bodyPr>
          <a:lstStyle/>
          <a:p>
            <a:r>
              <a:rPr lang="en-GB" dirty="0"/>
              <a:t>Aches and pains</a:t>
            </a:r>
          </a:p>
        </p:txBody>
      </p:sp>
      <p:sp>
        <p:nvSpPr>
          <p:cNvPr id="50" name="TextBox 49">
            <a:extLst>
              <a:ext uri="{FF2B5EF4-FFF2-40B4-BE49-F238E27FC236}">
                <a16:creationId xmlns:a16="http://schemas.microsoft.com/office/drawing/2014/main" id="{F454D8CA-066F-43F8-9DBD-383E1E55D93D}"/>
              </a:ext>
            </a:extLst>
          </p:cNvPr>
          <p:cNvSpPr txBox="1"/>
          <p:nvPr/>
        </p:nvSpPr>
        <p:spPr>
          <a:xfrm>
            <a:off x="738187" y="3429000"/>
            <a:ext cx="2390774" cy="369332"/>
          </a:xfrm>
          <a:prstGeom prst="rect">
            <a:avLst/>
          </a:prstGeom>
          <a:noFill/>
        </p:spPr>
        <p:txBody>
          <a:bodyPr wrap="square" rtlCol="0">
            <a:spAutoFit/>
          </a:bodyPr>
          <a:lstStyle/>
          <a:p>
            <a:r>
              <a:rPr lang="en-GB" dirty="0"/>
              <a:t>Bruises and sunburns </a:t>
            </a:r>
          </a:p>
        </p:txBody>
      </p:sp>
      <p:cxnSp>
        <p:nvCxnSpPr>
          <p:cNvPr id="54" name="Straight Connector 53">
            <a:extLst>
              <a:ext uri="{FF2B5EF4-FFF2-40B4-BE49-F238E27FC236}">
                <a16:creationId xmlns:a16="http://schemas.microsoft.com/office/drawing/2014/main" id="{D5899082-86FF-4A6F-8A07-33FC0BDD2AF5}"/>
              </a:ext>
            </a:extLst>
          </p:cNvPr>
          <p:cNvCxnSpPr/>
          <p:nvPr/>
        </p:nvCxnSpPr>
        <p:spPr>
          <a:xfrm flipV="1">
            <a:off x="695325" y="2964119"/>
            <a:ext cx="2700337" cy="6953"/>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468C373-C8F8-4A08-B961-B00FA8E3D950}"/>
              </a:ext>
            </a:extLst>
          </p:cNvPr>
          <p:cNvCxnSpPr/>
          <p:nvPr/>
        </p:nvCxnSpPr>
        <p:spPr>
          <a:xfrm>
            <a:off x="857250" y="3389738"/>
            <a:ext cx="27622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8BE647D-53AB-4716-A6D5-6966CF2A6762}"/>
              </a:ext>
            </a:extLst>
          </p:cNvPr>
          <p:cNvCxnSpPr>
            <a:cxnSpLocks/>
          </p:cNvCxnSpPr>
          <p:nvPr/>
        </p:nvCxnSpPr>
        <p:spPr>
          <a:xfrm>
            <a:off x="857250" y="3705225"/>
            <a:ext cx="29527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EF6DEFC8-18EA-41D4-9884-225EE336388A}"/>
              </a:ext>
            </a:extLst>
          </p:cNvPr>
          <p:cNvCxnSpPr/>
          <p:nvPr/>
        </p:nvCxnSpPr>
        <p:spPr>
          <a:xfrm>
            <a:off x="3810000" y="2819579"/>
            <a:ext cx="250507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89A63FA-7F49-4B0C-8724-23E130D8A7BB}"/>
              </a:ext>
            </a:extLst>
          </p:cNvPr>
          <p:cNvCxnSpPr>
            <a:cxnSpLocks/>
          </p:cNvCxnSpPr>
          <p:nvPr/>
        </p:nvCxnSpPr>
        <p:spPr>
          <a:xfrm>
            <a:off x="3962400" y="3205072"/>
            <a:ext cx="25336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784E6C9-13EB-4B65-8647-4CF59B31EF6C}"/>
              </a:ext>
            </a:extLst>
          </p:cNvPr>
          <p:cNvCxnSpPr/>
          <p:nvPr/>
        </p:nvCxnSpPr>
        <p:spPr>
          <a:xfrm>
            <a:off x="4143375" y="3705225"/>
            <a:ext cx="2638425" cy="0"/>
          </a:xfrm>
          <a:prstGeom prst="line">
            <a:avLst/>
          </a:prstGeom>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747B55B9-94C4-4C19-9DC1-B04B8027F2AB}"/>
              </a:ext>
            </a:extLst>
          </p:cNvPr>
          <p:cNvSpPr txBox="1"/>
          <p:nvPr/>
        </p:nvSpPr>
        <p:spPr>
          <a:xfrm>
            <a:off x="3810000" y="2477142"/>
            <a:ext cx="2243138" cy="369332"/>
          </a:xfrm>
          <a:prstGeom prst="rect">
            <a:avLst/>
          </a:prstGeom>
          <a:noFill/>
        </p:spPr>
        <p:txBody>
          <a:bodyPr wrap="square" rtlCol="0">
            <a:spAutoFit/>
          </a:bodyPr>
          <a:lstStyle/>
          <a:p>
            <a:r>
              <a:rPr lang="en-GB" dirty="0"/>
              <a:t>Depression</a:t>
            </a:r>
          </a:p>
        </p:txBody>
      </p:sp>
      <p:sp>
        <p:nvSpPr>
          <p:cNvPr id="74" name="TextBox 73">
            <a:extLst>
              <a:ext uri="{FF2B5EF4-FFF2-40B4-BE49-F238E27FC236}">
                <a16:creationId xmlns:a16="http://schemas.microsoft.com/office/drawing/2014/main" id="{096EC6CB-AE1A-4215-A6BA-3B3597F8D89C}"/>
              </a:ext>
            </a:extLst>
          </p:cNvPr>
          <p:cNvSpPr txBox="1"/>
          <p:nvPr/>
        </p:nvSpPr>
        <p:spPr>
          <a:xfrm>
            <a:off x="3962400" y="2854554"/>
            <a:ext cx="1971675" cy="369332"/>
          </a:xfrm>
          <a:prstGeom prst="rect">
            <a:avLst/>
          </a:prstGeom>
          <a:noFill/>
        </p:spPr>
        <p:txBody>
          <a:bodyPr wrap="square" rtlCol="0">
            <a:spAutoFit/>
          </a:bodyPr>
          <a:lstStyle/>
          <a:p>
            <a:r>
              <a:rPr lang="en-GB" dirty="0"/>
              <a:t>Anxiety</a:t>
            </a:r>
          </a:p>
        </p:txBody>
      </p:sp>
      <p:sp>
        <p:nvSpPr>
          <p:cNvPr id="75" name="TextBox 74">
            <a:extLst>
              <a:ext uri="{FF2B5EF4-FFF2-40B4-BE49-F238E27FC236}">
                <a16:creationId xmlns:a16="http://schemas.microsoft.com/office/drawing/2014/main" id="{10B38CC6-C75D-4B44-A410-FAEB6E836322}"/>
              </a:ext>
            </a:extLst>
          </p:cNvPr>
          <p:cNvSpPr txBox="1"/>
          <p:nvPr/>
        </p:nvSpPr>
        <p:spPr>
          <a:xfrm>
            <a:off x="4143375" y="3305175"/>
            <a:ext cx="2171700" cy="369332"/>
          </a:xfrm>
          <a:prstGeom prst="rect">
            <a:avLst/>
          </a:prstGeom>
          <a:noFill/>
        </p:spPr>
        <p:txBody>
          <a:bodyPr wrap="square" rtlCol="0">
            <a:spAutoFit/>
          </a:bodyPr>
          <a:lstStyle/>
          <a:p>
            <a:r>
              <a:rPr lang="en-GB" dirty="0"/>
              <a:t>Eating disorder </a:t>
            </a:r>
          </a:p>
        </p:txBody>
      </p:sp>
      <p:cxnSp>
        <p:nvCxnSpPr>
          <p:cNvPr id="79" name="Straight Connector 78">
            <a:extLst>
              <a:ext uri="{FF2B5EF4-FFF2-40B4-BE49-F238E27FC236}">
                <a16:creationId xmlns:a16="http://schemas.microsoft.com/office/drawing/2014/main" id="{7678FDC1-B767-4C11-BFF0-3B0538AD988E}"/>
              </a:ext>
            </a:extLst>
          </p:cNvPr>
          <p:cNvCxnSpPr/>
          <p:nvPr/>
        </p:nvCxnSpPr>
        <p:spPr>
          <a:xfrm>
            <a:off x="6781800" y="2819579"/>
            <a:ext cx="21526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CCB7E55-AEDD-4CB8-A207-C1B64130546F}"/>
              </a:ext>
            </a:extLst>
          </p:cNvPr>
          <p:cNvCxnSpPr/>
          <p:nvPr/>
        </p:nvCxnSpPr>
        <p:spPr>
          <a:xfrm>
            <a:off x="6781800" y="3223886"/>
            <a:ext cx="2362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4DA5E7E2-1EA5-49CB-B7C7-A562216431E6}"/>
              </a:ext>
            </a:extLst>
          </p:cNvPr>
          <p:cNvCxnSpPr/>
          <p:nvPr/>
        </p:nvCxnSpPr>
        <p:spPr>
          <a:xfrm>
            <a:off x="6953250" y="3705225"/>
            <a:ext cx="2457450" cy="0"/>
          </a:xfrm>
          <a:prstGeom prst="line">
            <a:avLst/>
          </a:prstGeom>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ED3059ED-D780-4F28-90D9-470954106FA2}"/>
              </a:ext>
            </a:extLst>
          </p:cNvPr>
          <p:cNvSpPr txBox="1"/>
          <p:nvPr/>
        </p:nvSpPr>
        <p:spPr>
          <a:xfrm>
            <a:off x="3128961" y="2030543"/>
            <a:ext cx="3186114" cy="369332"/>
          </a:xfrm>
          <a:prstGeom prst="rect">
            <a:avLst/>
          </a:prstGeom>
          <a:noFill/>
        </p:spPr>
        <p:txBody>
          <a:bodyPr wrap="square" rtlCol="0">
            <a:spAutoFit/>
          </a:bodyPr>
          <a:lstStyle/>
          <a:p>
            <a:r>
              <a:rPr lang="en-GB" dirty="0"/>
              <a:t>Post-traumatic stress disorder</a:t>
            </a:r>
          </a:p>
        </p:txBody>
      </p:sp>
      <p:sp>
        <p:nvSpPr>
          <p:cNvPr id="85" name="TextBox 84">
            <a:extLst>
              <a:ext uri="{FF2B5EF4-FFF2-40B4-BE49-F238E27FC236}">
                <a16:creationId xmlns:a16="http://schemas.microsoft.com/office/drawing/2014/main" id="{3CE9F2B6-7C0D-4CB9-9DBF-275FF9650E05}"/>
              </a:ext>
            </a:extLst>
          </p:cNvPr>
          <p:cNvSpPr txBox="1"/>
          <p:nvPr/>
        </p:nvSpPr>
        <p:spPr>
          <a:xfrm>
            <a:off x="6724650" y="2107810"/>
            <a:ext cx="1704975" cy="369332"/>
          </a:xfrm>
          <a:prstGeom prst="rect">
            <a:avLst/>
          </a:prstGeom>
          <a:noFill/>
        </p:spPr>
        <p:txBody>
          <a:bodyPr wrap="square" rtlCol="0">
            <a:spAutoFit/>
          </a:bodyPr>
          <a:lstStyle/>
          <a:p>
            <a:r>
              <a:rPr lang="en-GB" dirty="0"/>
              <a:t>Divorce</a:t>
            </a:r>
          </a:p>
        </p:txBody>
      </p:sp>
      <p:sp>
        <p:nvSpPr>
          <p:cNvPr id="86" name="TextBox 85">
            <a:extLst>
              <a:ext uri="{FF2B5EF4-FFF2-40B4-BE49-F238E27FC236}">
                <a16:creationId xmlns:a16="http://schemas.microsoft.com/office/drawing/2014/main" id="{F4F7524C-3C80-41C1-AAC7-93385BE8A9EC}"/>
              </a:ext>
            </a:extLst>
          </p:cNvPr>
          <p:cNvSpPr txBox="1"/>
          <p:nvPr/>
        </p:nvSpPr>
        <p:spPr>
          <a:xfrm>
            <a:off x="6610350" y="2477142"/>
            <a:ext cx="2095500" cy="369332"/>
          </a:xfrm>
          <a:prstGeom prst="rect">
            <a:avLst/>
          </a:prstGeom>
          <a:noFill/>
        </p:spPr>
        <p:txBody>
          <a:bodyPr wrap="square" rtlCol="0">
            <a:spAutoFit/>
          </a:bodyPr>
          <a:lstStyle/>
          <a:p>
            <a:r>
              <a:rPr lang="en-GB" dirty="0"/>
              <a:t>Childcare issues </a:t>
            </a:r>
          </a:p>
        </p:txBody>
      </p:sp>
      <p:sp>
        <p:nvSpPr>
          <p:cNvPr id="87" name="TextBox 86">
            <a:extLst>
              <a:ext uri="{FF2B5EF4-FFF2-40B4-BE49-F238E27FC236}">
                <a16:creationId xmlns:a16="http://schemas.microsoft.com/office/drawing/2014/main" id="{B5DF0750-4EBC-4317-917C-FCFBF6398880}"/>
              </a:ext>
            </a:extLst>
          </p:cNvPr>
          <p:cNvSpPr txBox="1"/>
          <p:nvPr/>
        </p:nvSpPr>
        <p:spPr>
          <a:xfrm>
            <a:off x="6796088" y="2865805"/>
            <a:ext cx="2000250" cy="369332"/>
          </a:xfrm>
          <a:prstGeom prst="rect">
            <a:avLst/>
          </a:prstGeom>
          <a:noFill/>
        </p:spPr>
        <p:txBody>
          <a:bodyPr wrap="square" rtlCol="0">
            <a:spAutoFit/>
          </a:bodyPr>
          <a:lstStyle/>
          <a:p>
            <a:r>
              <a:rPr lang="en-GB" dirty="0"/>
              <a:t>Family sickness </a:t>
            </a:r>
          </a:p>
        </p:txBody>
      </p:sp>
      <p:sp>
        <p:nvSpPr>
          <p:cNvPr id="88" name="TextBox 87">
            <a:extLst>
              <a:ext uri="{FF2B5EF4-FFF2-40B4-BE49-F238E27FC236}">
                <a16:creationId xmlns:a16="http://schemas.microsoft.com/office/drawing/2014/main" id="{4E64638F-3E0D-4E0E-A852-4B505D9FD421}"/>
              </a:ext>
            </a:extLst>
          </p:cNvPr>
          <p:cNvSpPr txBox="1"/>
          <p:nvPr/>
        </p:nvSpPr>
        <p:spPr>
          <a:xfrm>
            <a:off x="6953250" y="3349800"/>
            <a:ext cx="2457450" cy="369332"/>
          </a:xfrm>
          <a:prstGeom prst="rect">
            <a:avLst/>
          </a:prstGeom>
          <a:noFill/>
        </p:spPr>
        <p:txBody>
          <a:bodyPr wrap="square" rtlCol="0">
            <a:spAutoFit/>
          </a:bodyPr>
          <a:lstStyle/>
          <a:p>
            <a:r>
              <a:rPr lang="en-GB" dirty="0"/>
              <a:t>Child school issues </a:t>
            </a:r>
          </a:p>
        </p:txBody>
      </p:sp>
      <p:cxnSp>
        <p:nvCxnSpPr>
          <p:cNvPr id="90" name="Straight Connector 89">
            <a:extLst>
              <a:ext uri="{FF2B5EF4-FFF2-40B4-BE49-F238E27FC236}">
                <a16:creationId xmlns:a16="http://schemas.microsoft.com/office/drawing/2014/main" id="{F07E620B-2A41-4329-8F0B-7DDA0D79A41A}"/>
              </a:ext>
            </a:extLst>
          </p:cNvPr>
          <p:cNvCxnSpPr/>
          <p:nvPr/>
        </p:nvCxnSpPr>
        <p:spPr>
          <a:xfrm flipH="1">
            <a:off x="1095375" y="4572000"/>
            <a:ext cx="252412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C143B83-2413-4997-96D6-1FD4BAF5BB96}"/>
              </a:ext>
            </a:extLst>
          </p:cNvPr>
          <p:cNvCxnSpPr/>
          <p:nvPr/>
        </p:nvCxnSpPr>
        <p:spPr>
          <a:xfrm flipH="1">
            <a:off x="857250" y="5067300"/>
            <a:ext cx="241934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FE6158F-2993-4BD7-B124-3E2CF29C715B}"/>
              </a:ext>
            </a:extLst>
          </p:cNvPr>
          <p:cNvCxnSpPr>
            <a:cxnSpLocks/>
          </p:cNvCxnSpPr>
          <p:nvPr/>
        </p:nvCxnSpPr>
        <p:spPr>
          <a:xfrm flipH="1">
            <a:off x="695325" y="5467350"/>
            <a:ext cx="2295525" cy="0"/>
          </a:xfrm>
          <a:prstGeom prst="line">
            <a:avLst/>
          </a:prstGeom>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23477759-FD5C-4A08-A7C5-C5ECDB406A4E}"/>
              </a:ext>
            </a:extLst>
          </p:cNvPr>
          <p:cNvSpPr txBox="1"/>
          <p:nvPr/>
        </p:nvSpPr>
        <p:spPr>
          <a:xfrm>
            <a:off x="1095375" y="4143375"/>
            <a:ext cx="2300287" cy="369332"/>
          </a:xfrm>
          <a:prstGeom prst="rect">
            <a:avLst/>
          </a:prstGeom>
          <a:noFill/>
        </p:spPr>
        <p:txBody>
          <a:bodyPr wrap="square" rtlCol="0">
            <a:spAutoFit/>
          </a:bodyPr>
          <a:lstStyle/>
          <a:p>
            <a:r>
              <a:rPr lang="en-GB" dirty="0"/>
              <a:t>Paid holidays</a:t>
            </a:r>
          </a:p>
        </p:txBody>
      </p:sp>
      <p:sp>
        <p:nvSpPr>
          <p:cNvPr id="97" name="TextBox 96">
            <a:extLst>
              <a:ext uri="{FF2B5EF4-FFF2-40B4-BE49-F238E27FC236}">
                <a16:creationId xmlns:a16="http://schemas.microsoft.com/office/drawing/2014/main" id="{CF21627E-16BE-4816-B6C2-9C9468B67C87}"/>
              </a:ext>
            </a:extLst>
          </p:cNvPr>
          <p:cNvSpPr txBox="1"/>
          <p:nvPr/>
        </p:nvSpPr>
        <p:spPr>
          <a:xfrm>
            <a:off x="738187" y="4746932"/>
            <a:ext cx="2524125" cy="369332"/>
          </a:xfrm>
          <a:prstGeom prst="rect">
            <a:avLst/>
          </a:prstGeom>
          <a:noFill/>
        </p:spPr>
        <p:txBody>
          <a:bodyPr wrap="square" rtlCol="0">
            <a:spAutoFit/>
          </a:bodyPr>
          <a:lstStyle/>
          <a:p>
            <a:r>
              <a:rPr lang="en-GB" dirty="0"/>
              <a:t>Paternity leave </a:t>
            </a:r>
          </a:p>
        </p:txBody>
      </p:sp>
      <p:sp>
        <p:nvSpPr>
          <p:cNvPr id="98" name="TextBox 97">
            <a:extLst>
              <a:ext uri="{FF2B5EF4-FFF2-40B4-BE49-F238E27FC236}">
                <a16:creationId xmlns:a16="http://schemas.microsoft.com/office/drawing/2014/main" id="{3A508C61-7492-46DC-BE6D-0B74EBC980A9}"/>
              </a:ext>
            </a:extLst>
          </p:cNvPr>
          <p:cNvSpPr txBox="1"/>
          <p:nvPr/>
        </p:nvSpPr>
        <p:spPr>
          <a:xfrm>
            <a:off x="723901" y="5157313"/>
            <a:ext cx="2200274" cy="369332"/>
          </a:xfrm>
          <a:prstGeom prst="rect">
            <a:avLst/>
          </a:prstGeom>
          <a:noFill/>
        </p:spPr>
        <p:txBody>
          <a:bodyPr wrap="square" rtlCol="0">
            <a:spAutoFit/>
          </a:bodyPr>
          <a:lstStyle/>
          <a:p>
            <a:r>
              <a:rPr lang="en-GB" dirty="0"/>
              <a:t>Maternity leave </a:t>
            </a:r>
          </a:p>
        </p:txBody>
      </p:sp>
      <p:cxnSp>
        <p:nvCxnSpPr>
          <p:cNvPr id="100" name="Straight Connector 99">
            <a:extLst>
              <a:ext uri="{FF2B5EF4-FFF2-40B4-BE49-F238E27FC236}">
                <a16:creationId xmlns:a16="http://schemas.microsoft.com/office/drawing/2014/main" id="{65B2EB55-CA30-4A64-8D23-1E9AAECCC0BE}"/>
              </a:ext>
            </a:extLst>
          </p:cNvPr>
          <p:cNvCxnSpPr/>
          <p:nvPr/>
        </p:nvCxnSpPr>
        <p:spPr>
          <a:xfrm flipH="1">
            <a:off x="4143375" y="4572000"/>
            <a:ext cx="246697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E980B16-9950-42DD-85B6-C02A8A9AEBBD}"/>
              </a:ext>
            </a:extLst>
          </p:cNvPr>
          <p:cNvCxnSpPr/>
          <p:nvPr/>
        </p:nvCxnSpPr>
        <p:spPr>
          <a:xfrm flipH="1">
            <a:off x="3619500" y="4991100"/>
            <a:ext cx="269557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871B297A-3EC0-4475-990E-88682E6DB5B1}"/>
              </a:ext>
            </a:extLst>
          </p:cNvPr>
          <p:cNvCxnSpPr/>
          <p:nvPr/>
        </p:nvCxnSpPr>
        <p:spPr>
          <a:xfrm flipH="1">
            <a:off x="3262312" y="5467350"/>
            <a:ext cx="2790826" cy="0"/>
          </a:xfrm>
          <a:prstGeom prst="line">
            <a:avLst/>
          </a:prstGeom>
        </p:spPr>
        <p:style>
          <a:lnRef idx="1">
            <a:schemeClr val="accent1"/>
          </a:lnRef>
          <a:fillRef idx="0">
            <a:schemeClr val="accent1"/>
          </a:fillRef>
          <a:effectRef idx="0">
            <a:schemeClr val="accent1"/>
          </a:effectRef>
          <a:fontRef idx="minor">
            <a:schemeClr val="tx1"/>
          </a:fontRef>
        </p:style>
      </p:cxnSp>
      <p:sp>
        <p:nvSpPr>
          <p:cNvPr id="105" name="TextBox 104">
            <a:extLst>
              <a:ext uri="{FF2B5EF4-FFF2-40B4-BE49-F238E27FC236}">
                <a16:creationId xmlns:a16="http://schemas.microsoft.com/office/drawing/2014/main" id="{AAA612E4-8618-4A73-8531-F6143C61E5DA}"/>
              </a:ext>
            </a:extLst>
          </p:cNvPr>
          <p:cNvSpPr txBox="1"/>
          <p:nvPr/>
        </p:nvSpPr>
        <p:spPr>
          <a:xfrm>
            <a:off x="4143375" y="4143375"/>
            <a:ext cx="2171700" cy="369332"/>
          </a:xfrm>
          <a:prstGeom prst="rect">
            <a:avLst/>
          </a:prstGeom>
          <a:noFill/>
        </p:spPr>
        <p:txBody>
          <a:bodyPr wrap="square" rtlCol="0">
            <a:spAutoFit/>
          </a:bodyPr>
          <a:lstStyle/>
          <a:p>
            <a:r>
              <a:rPr lang="en-GB" dirty="0"/>
              <a:t>Car issues</a:t>
            </a:r>
          </a:p>
        </p:txBody>
      </p:sp>
      <p:sp>
        <p:nvSpPr>
          <p:cNvPr id="106" name="TextBox 105">
            <a:extLst>
              <a:ext uri="{FF2B5EF4-FFF2-40B4-BE49-F238E27FC236}">
                <a16:creationId xmlns:a16="http://schemas.microsoft.com/office/drawing/2014/main" id="{FA6E328D-27F6-42A8-BC84-FF53810FF1D1}"/>
              </a:ext>
            </a:extLst>
          </p:cNvPr>
          <p:cNvSpPr txBox="1"/>
          <p:nvPr/>
        </p:nvSpPr>
        <p:spPr>
          <a:xfrm>
            <a:off x="3757612" y="4624957"/>
            <a:ext cx="2295526" cy="366143"/>
          </a:xfrm>
          <a:prstGeom prst="rect">
            <a:avLst/>
          </a:prstGeom>
          <a:noFill/>
        </p:spPr>
        <p:txBody>
          <a:bodyPr wrap="square" rtlCol="0">
            <a:spAutoFit/>
          </a:bodyPr>
          <a:lstStyle/>
          <a:p>
            <a:r>
              <a:rPr lang="en-GB" dirty="0"/>
              <a:t>Weather warnings </a:t>
            </a:r>
          </a:p>
        </p:txBody>
      </p:sp>
      <p:sp>
        <p:nvSpPr>
          <p:cNvPr id="107" name="TextBox 106">
            <a:extLst>
              <a:ext uri="{FF2B5EF4-FFF2-40B4-BE49-F238E27FC236}">
                <a16:creationId xmlns:a16="http://schemas.microsoft.com/office/drawing/2014/main" id="{12FCB545-872A-41CA-81F5-FBE459E73F90}"/>
              </a:ext>
            </a:extLst>
          </p:cNvPr>
          <p:cNvSpPr txBox="1"/>
          <p:nvPr/>
        </p:nvSpPr>
        <p:spPr>
          <a:xfrm>
            <a:off x="3395662" y="5067300"/>
            <a:ext cx="2705101" cy="369332"/>
          </a:xfrm>
          <a:prstGeom prst="rect">
            <a:avLst/>
          </a:prstGeom>
          <a:noFill/>
        </p:spPr>
        <p:txBody>
          <a:bodyPr wrap="square" rtlCol="0">
            <a:spAutoFit/>
          </a:bodyPr>
          <a:lstStyle/>
          <a:p>
            <a:r>
              <a:rPr lang="en-GB" dirty="0"/>
              <a:t>Public transport delays </a:t>
            </a:r>
          </a:p>
        </p:txBody>
      </p:sp>
      <p:cxnSp>
        <p:nvCxnSpPr>
          <p:cNvPr id="109" name="Straight Connector 108">
            <a:extLst>
              <a:ext uri="{FF2B5EF4-FFF2-40B4-BE49-F238E27FC236}">
                <a16:creationId xmlns:a16="http://schemas.microsoft.com/office/drawing/2014/main" id="{FCC9E352-230E-45D4-9499-2F4192806D2E}"/>
              </a:ext>
            </a:extLst>
          </p:cNvPr>
          <p:cNvCxnSpPr>
            <a:cxnSpLocks/>
          </p:cNvCxnSpPr>
          <p:nvPr/>
        </p:nvCxnSpPr>
        <p:spPr>
          <a:xfrm flipH="1" flipV="1">
            <a:off x="6710363" y="4578519"/>
            <a:ext cx="2543175" cy="271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B5BC43E3-5406-4DA5-960E-376389C00880}"/>
              </a:ext>
            </a:extLst>
          </p:cNvPr>
          <p:cNvCxnSpPr>
            <a:cxnSpLocks/>
          </p:cNvCxnSpPr>
          <p:nvPr/>
        </p:nvCxnSpPr>
        <p:spPr>
          <a:xfrm flipH="1">
            <a:off x="6315075" y="5362575"/>
            <a:ext cx="2481263" cy="0"/>
          </a:xfrm>
          <a:prstGeom prst="line">
            <a:avLst/>
          </a:prstGeom>
        </p:spPr>
        <p:style>
          <a:lnRef idx="1">
            <a:schemeClr val="accent1"/>
          </a:lnRef>
          <a:fillRef idx="0">
            <a:schemeClr val="accent1"/>
          </a:fillRef>
          <a:effectRef idx="0">
            <a:schemeClr val="accent1"/>
          </a:effectRef>
          <a:fontRef idx="minor">
            <a:schemeClr val="tx1"/>
          </a:fontRef>
        </p:style>
      </p:cxnSp>
      <p:sp>
        <p:nvSpPr>
          <p:cNvPr id="124" name="TextBox 123">
            <a:extLst>
              <a:ext uri="{FF2B5EF4-FFF2-40B4-BE49-F238E27FC236}">
                <a16:creationId xmlns:a16="http://schemas.microsoft.com/office/drawing/2014/main" id="{E54A1D7E-C144-4A48-A630-B9A26CA1A3AC}"/>
              </a:ext>
            </a:extLst>
          </p:cNvPr>
          <p:cNvSpPr txBox="1"/>
          <p:nvPr/>
        </p:nvSpPr>
        <p:spPr>
          <a:xfrm>
            <a:off x="6936581" y="4017983"/>
            <a:ext cx="2366963" cy="646331"/>
          </a:xfrm>
          <a:prstGeom prst="rect">
            <a:avLst/>
          </a:prstGeom>
          <a:noFill/>
        </p:spPr>
        <p:txBody>
          <a:bodyPr wrap="square" rtlCol="0">
            <a:spAutoFit/>
          </a:bodyPr>
          <a:lstStyle/>
          <a:p>
            <a:r>
              <a:rPr lang="en-GB" dirty="0"/>
              <a:t>Negative interactions with leadership </a:t>
            </a:r>
          </a:p>
        </p:txBody>
      </p:sp>
      <p:sp>
        <p:nvSpPr>
          <p:cNvPr id="126" name="TextBox 125">
            <a:extLst>
              <a:ext uri="{FF2B5EF4-FFF2-40B4-BE49-F238E27FC236}">
                <a16:creationId xmlns:a16="http://schemas.microsoft.com/office/drawing/2014/main" id="{BBB58920-B1C2-4A38-B9DF-FCA6B5FAFECA}"/>
              </a:ext>
            </a:extLst>
          </p:cNvPr>
          <p:cNvSpPr txBox="1"/>
          <p:nvPr/>
        </p:nvSpPr>
        <p:spPr>
          <a:xfrm>
            <a:off x="6534150" y="4746932"/>
            <a:ext cx="2266950" cy="646331"/>
          </a:xfrm>
          <a:prstGeom prst="rect">
            <a:avLst/>
          </a:prstGeom>
          <a:noFill/>
        </p:spPr>
        <p:txBody>
          <a:bodyPr wrap="square" rtlCol="0">
            <a:spAutoFit/>
          </a:bodyPr>
          <a:lstStyle/>
          <a:p>
            <a:r>
              <a:rPr lang="en-GB" dirty="0"/>
              <a:t>Disagreements with company’s decisions </a:t>
            </a:r>
          </a:p>
        </p:txBody>
      </p:sp>
      <p:sp>
        <p:nvSpPr>
          <p:cNvPr id="127" name="Rectangle 126">
            <a:extLst>
              <a:ext uri="{FF2B5EF4-FFF2-40B4-BE49-F238E27FC236}">
                <a16:creationId xmlns:a16="http://schemas.microsoft.com/office/drawing/2014/main" id="{191050C6-315B-4650-8131-DD3F3F4E2944}"/>
              </a:ext>
            </a:extLst>
          </p:cNvPr>
          <p:cNvSpPr/>
          <p:nvPr/>
        </p:nvSpPr>
        <p:spPr>
          <a:xfrm>
            <a:off x="9929813" y="3571191"/>
            <a:ext cx="1543050" cy="91440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a:t>Staff absenteeism</a:t>
            </a:r>
          </a:p>
        </p:txBody>
      </p:sp>
      <p:sp>
        <p:nvSpPr>
          <p:cNvPr id="134" name="Rectangle: Rounded Corners 133">
            <a:extLst>
              <a:ext uri="{FF2B5EF4-FFF2-40B4-BE49-F238E27FC236}">
                <a16:creationId xmlns:a16="http://schemas.microsoft.com/office/drawing/2014/main" id="{FD0A34B7-9596-414E-9808-84D33C22321A}"/>
              </a:ext>
            </a:extLst>
          </p:cNvPr>
          <p:cNvSpPr/>
          <p:nvPr/>
        </p:nvSpPr>
        <p:spPr>
          <a:xfrm>
            <a:off x="3128961" y="646300"/>
            <a:ext cx="5419725" cy="614881"/>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Fishbone diagram </a:t>
            </a:r>
            <a:endParaRPr lang="en-GB"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022699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6" name="Picture 5" descr="Chart, pie chart&#10;&#10;Description automatically generated">
            <a:extLst>
              <a:ext uri="{FF2B5EF4-FFF2-40B4-BE49-F238E27FC236}">
                <a16:creationId xmlns:a16="http://schemas.microsoft.com/office/drawing/2014/main" id="{42D69DEF-89CE-4F99-98D7-D76D671A64F7}"/>
              </a:ext>
            </a:extLst>
          </p:cNvPr>
          <p:cNvPicPr>
            <a:picLocks noChangeAspect="1"/>
          </p:cNvPicPr>
          <p:nvPr/>
        </p:nvPicPr>
        <p:blipFill>
          <a:blip r:embed="rId4"/>
          <a:stretch>
            <a:fillRect/>
          </a:stretch>
        </p:blipFill>
        <p:spPr>
          <a:xfrm>
            <a:off x="625582" y="1266248"/>
            <a:ext cx="6816725" cy="4609620"/>
          </a:xfrm>
          <a:prstGeom prst="rect">
            <a:avLst/>
          </a:prstGeom>
        </p:spPr>
      </p:pic>
      <p:sp>
        <p:nvSpPr>
          <p:cNvPr id="17" name="TextBox 16">
            <a:extLst>
              <a:ext uri="{FF2B5EF4-FFF2-40B4-BE49-F238E27FC236}">
                <a16:creationId xmlns:a16="http://schemas.microsoft.com/office/drawing/2014/main" id="{0A92D787-A237-CE4B-812E-5C9EAB7E0EED}"/>
              </a:ext>
            </a:extLst>
          </p:cNvPr>
          <p:cNvSpPr txBox="1"/>
          <p:nvPr/>
        </p:nvSpPr>
        <p:spPr>
          <a:xfrm>
            <a:off x="7535825" y="982132"/>
            <a:ext cx="3360772" cy="130386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1400" b="1">
                <a:ln w="3175" cmpd="sng">
                  <a:noFill/>
                </a:ln>
                <a:solidFill>
                  <a:schemeClr val="tx1">
                    <a:lumMod val="85000"/>
                    <a:lumOff val="15000"/>
                  </a:schemeClr>
                </a:solidFill>
                <a:latin typeface="+mj-lt"/>
                <a:ea typeface="+mj-ea"/>
                <a:cs typeface="+mj-cs"/>
              </a:rPr>
              <a:t>Evaluation of alternative solutions to absenteeism with an aim of choosing the most appropriate solution among these alternatives</a:t>
            </a:r>
          </a:p>
          <a:p>
            <a:pPr algn="ctr">
              <a:lnSpc>
                <a:spcPct val="90000"/>
              </a:lnSpc>
              <a:spcBef>
                <a:spcPct val="0"/>
              </a:spcBef>
              <a:spcAft>
                <a:spcPts val="600"/>
              </a:spcAft>
            </a:pPr>
            <a:endParaRPr lang="en-US" sz="1400">
              <a:ln w="3175" cmpd="sng">
                <a:noFill/>
              </a:ln>
              <a:solidFill>
                <a:schemeClr val="tx1">
                  <a:lumMod val="85000"/>
                  <a:lumOff val="15000"/>
                </a:schemeClr>
              </a:solidFill>
              <a:latin typeface="+mj-lt"/>
              <a:ea typeface="+mj-ea"/>
              <a:cs typeface="+mj-cs"/>
            </a:endParaRPr>
          </a:p>
        </p:txBody>
      </p:sp>
      <p:sp>
        <p:nvSpPr>
          <p:cNvPr id="2" name="TextBox 1">
            <a:extLst>
              <a:ext uri="{FF2B5EF4-FFF2-40B4-BE49-F238E27FC236}">
                <a16:creationId xmlns:a16="http://schemas.microsoft.com/office/drawing/2014/main" id="{6C1FBE0B-87B9-4E63-902B-47623EC4046B}"/>
              </a:ext>
            </a:extLst>
          </p:cNvPr>
          <p:cNvSpPr txBox="1"/>
          <p:nvPr/>
        </p:nvSpPr>
        <p:spPr>
          <a:xfrm>
            <a:off x="7535824" y="2556932"/>
            <a:ext cx="3360771" cy="3318936"/>
          </a:xfrm>
          <a:prstGeom prst="rect">
            <a:avLst/>
          </a:prstGeom>
        </p:spPr>
        <p:txBody>
          <a:bodyPr vert="horz" lIns="91440" tIns="45720" rIns="91440" bIns="45720" rtlCol="0" anchor="t">
            <a:normAutofit/>
          </a:bodyPr>
          <a:lstStyle/>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Improving the level of support for the staff returning to work</a:t>
            </a:r>
          </a:p>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Offering support while sick </a:t>
            </a:r>
          </a:p>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Staying connected with the employees while being absent </a:t>
            </a:r>
          </a:p>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Considering reasonable adjustments  </a:t>
            </a:r>
          </a:p>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Effective management </a:t>
            </a:r>
          </a:p>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Presenteeism </a:t>
            </a:r>
          </a:p>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Following Health and Safety procedures </a:t>
            </a:r>
          </a:p>
          <a:p>
            <a:pPr marL="285750" indent="-28575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rPr>
              <a:t>Constructive feedback </a:t>
            </a:r>
          </a:p>
        </p:txBody>
      </p:sp>
    </p:spTree>
    <p:extLst>
      <p:ext uri="{BB962C8B-B14F-4D97-AF65-F5344CB8AC3E}">
        <p14:creationId xmlns:p14="http://schemas.microsoft.com/office/powerpoint/2010/main" val="566423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EBB6BC-2133-4C64-B2B2-6999CB150BFB}"/>
              </a:ext>
            </a:extLst>
          </p:cNvPr>
          <p:cNvSpPr>
            <a:spLocks noGrp="1"/>
          </p:cNvSpPr>
          <p:nvPr>
            <p:ph type="title"/>
          </p:nvPr>
        </p:nvSpPr>
        <p:spPr>
          <a:xfrm>
            <a:off x="1055599" y="1055077"/>
            <a:ext cx="2532909" cy="4794578"/>
          </a:xfrm>
        </p:spPr>
        <p:txBody>
          <a:bodyPr>
            <a:normAutofit/>
          </a:bodyPr>
          <a:lstStyle/>
          <a:p>
            <a:r>
              <a:rPr lang="en-GB" sz="4100">
                <a:solidFill>
                  <a:srgbClr val="262626"/>
                </a:solidFill>
              </a:rPr>
              <a:t>Conclusion</a:t>
            </a:r>
          </a:p>
        </p:txBody>
      </p:sp>
      <p:sp useBgFill="1">
        <p:nvSpPr>
          <p:cNvPr id="16" name="Rectangle 1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7E6939-5764-695C-4CBD-3EA04A635DDF}"/>
              </a:ext>
            </a:extLst>
          </p:cNvPr>
          <p:cNvGraphicFramePr>
            <a:graphicFrameLocks noGrp="1"/>
          </p:cNvGraphicFramePr>
          <p:nvPr>
            <p:ph idx="1"/>
            <p:extLst>
              <p:ext uri="{D42A27DB-BD31-4B8C-83A1-F6EECF244321}">
                <p14:modId xmlns:p14="http://schemas.microsoft.com/office/powerpoint/2010/main" val="254798172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976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16D93-01C5-0248-BE80-7B8C49FA9AF8}"/>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E26911B0-B60D-8841-BD5F-1DF556FEA939}"/>
              </a:ext>
            </a:extLst>
          </p:cNvPr>
          <p:cNvSpPr>
            <a:spLocks noGrp="1"/>
          </p:cNvSpPr>
          <p:nvPr>
            <p:ph idx="1"/>
          </p:nvPr>
        </p:nvSpPr>
        <p:spPr/>
        <p:txBody>
          <a:bodyPr/>
          <a:lstStyle/>
          <a:p>
            <a:r>
              <a:rPr lang="en-US" dirty="0"/>
              <a:t>Baker‐</a:t>
            </a:r>
            <a:r>
              <a:rPr lang="en-US" dirty="0" err="1"/>
              <a:t>McClearn</a:t>
            </a:r>
            <a:r>
              <a:rPr lang="en-US" dirty="0"/>
              <a:t>, D., Greasley, K., Dale, J. and Griffith, F., 2010. Absence management and presenteeism: The pressures on employees to attend work and the impact of attendance on performance. Human Resource Management Journal, 20(3), pp.311-328.</a:t>
            </a:r>
          </a:p>
          <a:p>
            <a:r>
              <a:rPr lang="en-GB" b="0" i="0" dirty="0">
                <a:solidFill>
                  <a:srgbClr val="222222"/>
                </a:solidFill>
                <a:effectLst/>
                <a:latin typeface="Arial" panose="020B0604020202020204" pitchFamily="34" charset="0"/>
              </a:rPr>
              <a:t>Powell, M., Dawson, J., </a:t>
            </a:r>
            <a:r>
              <a:rPr lang="en-GB" b="0" i="0" dirty="0" err="1">
                <a:solidFill>
                  <a:srgbClr val="222222"/>
                </a:solidFill>
                <a:effectLst/>
                <a:latin typeface="Arial" panose="020B0604020202020204" pitchFamily="34" charset="0"/>
              </a:rPr>
              <a:t>Topakas</a:t>
            </a:r>
            <a:r>
              <a:rPr lang="en-GB" b="0" i="0" dirty="0">
                <a:solidFill>
                  <a:srgbClr val="222222"/>
                </a:solidFill>
                <a:effectLst/>
                <a:latin typeface="Arial" panose="020B0604020202020204" pitchFamily="34" charset="0"/>
              </a:rPr>
              <a:t>, A., Durose, J. and </a:t>
            </a:r>
            <a:r>
              <a:rPr lang="en-GB" b="0" i="0" dirty="0" err="1">
                <a:solidFill>
                  <a:srgbClr val="222222"/>
                </a:solidFill>
                <a:effectLst/>
                <a:latin typeface="Arial" panose="020B0604020202020204" pitchFamily="34" charset="0"/>
              </a:rPr>
              <a:t>Fewtrell</a:t>
            </a:r>
            <a:r>
              <a:rPr lang="en-GB" b="0" i="0" dirty="0">
                <a:solidFill>
                  <a:srgbClr val="222222"/>
                </a:solidFill>
                <a:effectLst/>
                <a:latin typeface="Arial" panose="020B0604020202020204" pitchFamily="34" charset="0"/>
              </a:rPr>
              <a:t>, C., 2015. Staff satisfaction and organisational performance: evidence from a longitudinal secondary analysis of the NHS staff survey and outcome data.</a:t>
            </a:r>
            <a:endParaRPr lang="en-US" dirty="0"/>
          </a:p>
        </p:txBody>
      </p:sp>
    </p:spTree>
    <p:extLst>
      <p:ext uri="{BB962C8B-B14F-4D97-AF65-F5344CB8AC3E}">
        <p14:creationId xmlns:p14="http://schemas.microsoft.com/office/powerpoint/2010/main" val="349171522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12819</TotalTime>
  <Words>548</Words>
  <Application>Microsoft Macintosh PowerPoint</Application>
  <PresentationFormat>Widescreen</PresentationFormat>
  <Paragraphs>102</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 </vt:lpstr>
      <vt:lpstr>Introduction</vt:lpstr>
      <vt:lpstr>Complex issues on employees and their organization</vt:lpstr>
      <vt:lpstr>PowerPoint Presentation</vt:lpstr>
      <vt:lpstr>Political</vt:lpstr>
      <vt:lpstr>Economical</vt:lpstr>
      <vt:lpstr>Social</vt:lpstr>
      <vt:lpstr>Technological</vt:lpstr>
      <vt:lpstr>Environmental</vt:lpstr>
      <vt:lpstr>Legal</vt:lpstr>
      <vt:lpstr>PowerPoint Presentation</vt:lpstr>
      <vt:lpstr>PowerPoint Presentation</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Lucian Daniel Oprea (2107118)</dc:creator>
  <cp:lastModifiedBy>Lucian Daniel Oprea (2107118)</cp:lastModifiedBy>
  <cp:revision>5</cp:revision>
  <dcterms:created xsi:type="dcterms:W3CDTF">2022-02-17T18:43:30Z</dcterms:created>
  <dcterms:modified xsi:type="dcterms:W3CDTF">2022-03-13T11:47:35Z</dcterms:modified>
</cp:coreProperties>
</file>