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y="10287000" cx="18288000"/>
  <p:notesSz cx="6858000" cy="9144000"/>
  <p:embeddedFontLst>
    <p:embeddedFont>
      <p:font typeface="Anton"/>
      <p:regular r:id="rId15"/>
    </p:embeddedFont>
    <p:embeddedFont>
      <p:font typeface="Questrial"/>
      <p:regular r:id="rId16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  <p:ext uri="GoogleSlidesCustomDataVersion2">
      <go:slidesCustomData xmlns:go="http://customooxmlschemas.google.com/" r:id="rId17" roundtripDataSignature="AMtx7mipjeJAHMsL8r4Iju3yM4orpS9ca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Anton-regular.fntdata"/><Relationship Id="rId14" Type="http://schemas.openxmlformats.org/officeDocument/2006/relationships/slide" Target="slides/slide9.xml"/><Relationship Id="rId17" Type="http://customschemas.google.com/relationships/presentationmetadata" Target="metadata"/><Relationship Id="rId16" Type="http://schemas.openxmlformats.org/officeDocument/2006/relationships/font" Target="fonts/Questrial-regular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" name="Google Shape;89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4" name="Google Shape;104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" name="Google Shape;112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" name="Google Shape;120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8" name="Google Shape;128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5" name="Google Shape;135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3" name="Google Shape;143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1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2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12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8" name="Google Shape;18;p1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1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13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1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1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4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14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1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1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5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6" name="Google Shape;36;p15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7" name="Google Shape;37;p1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1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16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16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4" name="Google Shape;44;p16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16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6" name="Google Shape;46;p1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1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1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1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8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8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18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1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9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9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9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1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0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0"/>
          <p:cNvSpPr txBox="1"/>
          <p:nvPr>
            <p:ph idx="1" type="body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2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2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2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1"/>
          <p:cNvSpPr txBox="1"/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1"/>
          <p:cNvSpPr txBox="1"/>
          <p:nvPr>
            <p:ph idx="1" type="body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2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2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0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0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9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Relationship Id="rId4" Type="http://schemas.openxmlformats.org/officeDocument/2006/relationships/image" Target="../media/image7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1.jpg"/><Relationship Id="rId4" Type="http://schemas.openxmlformats.org/officeDocument/2006/relationships/image" Target="../media/image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png"/><Relationship Id="rId4" Type="http://schemas.openxmlformats.org/officeDocument/2006/relationships/image" Target="../media/image10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8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6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5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/>
          <p:nvPr/>
        </p:nvSpPr>
        <p:spPr>
          <a:xfrm>
            <a:off x="11107204" y="109308"/>
            <a:ext cx="7028543" cy="9763194"/>
          </a:xfrm>
          <a:custGeom>
            <a:rect b="b" l="l" r="r" t="t"/>
            <a:pathLst>
              <a:path extrusionOk="0" h="1593725" w="1147326">
                <a:moveTo>
                  <a:pt x="0" y="0"/>
                </a:moveTo>
                <a:lnTo>
                  <a:pt x="1147326" y="0"/>
                </a:lnTo>
                <a:lnTo>
                  <a:pt x="1147326" y="1593725"/>
                </a:lnTo>
                <a:lnTo>
                  <a:pt x="0" y="1593725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54245" r="-54245" t="0"/>
            </a:stretch>
          </a:blipFill>
          <a:ln cap="sq" cmpd="sng" w="66675">
            <a:solidFill>
              <a:srgbClr val="FFFFFF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85" name="Google Shape;85;p1"/>
          <p:cNvSpPr txBox="1"/>
          <p:nvPr/>
        </p:nvSpPr>
        <p:spPr>
          <a:xfrm>
            <a:off x="4132" y="290283"/>
            <a:ext cx="10878236" cy="927703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1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143" u="none" cap="none" strike="noStrike">
                <a:solidFill>
                  <a:srgbClr val="202020"/>
                </a:solidFill>
                <a:latin typeface="Anton"/>
                <a:ea typeface="Anton"/>
                <a:cs typeface="Anton"/>
                <a:sym typeface="Anton"/>
              </a:rPr>
              <a:t>EXPLORING MOTHERS’ EXPERIENCES OF RETURNING TO RECREATIONAL AND COMMUNITY LEVEL SPORT</a:t>
            </a:r>
            <a:endParaRPr/>
          </a:p>
          <a:p>
            <a:pPr indent="0" lvl="0" marL="0" marR="0" rtl="0" algn="l">
              <a:lnSpc>
                <a:spcPct val="11097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0143" u="none" cap="none" strike="noStrike">
              <a:solidFill>
                <a:srgbClr val="202020"/>
              </a:solidFill>
              <a:latin typeface="Anton"/>
              <a:ea typeface="Anton"/>
              <a:cs typeface="Anton"/>
              <a:sym typeface="Anton"/>
            </a:endParaRPr>
          </a:p>
        </p:txBody>
      </p:sp>
      <p:sp>
        <p:nvSpPr>
          <p:cNvPr id="86" name="Google Shape;86;p1"/>
          <p:cNvSpPr txBox="1"/>
          <p:nvPr/>
        </p:nvSpPr>
        <p:spPr>
          <a:xfrm>
            <a:off x="110239" y="9567313"/>
            <a:ext cx="6218100" cy="399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7002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599" u="none" cap="none" strike="noStrike">
                <a:solidFill>
                  <a:srgbClr val="919191"/>
                </a:solidFill>
                <a:latin typeface="Arial"/>
                <a:ea typeface="Arial"/>
                <a:cs typeface="Arial"/>
                <a:sym typeface="Arial"/>
              </a:rPr>
              <a:t>By Rachel Wassermann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"/>
          <p:cNvSpPr/>
          <p:nvPr/>
        </p:nvSpPr>
        <p:spPr>
          <a:xfrm>
            <a:off x="11150592" y="0"/>
            <a:ext cx="7405632" cy="3825524"/>
          </a:xfrm>
          <a:custGeom>
            <a:rect b="b" l="l" r="r" t="t"/>
            <a:pathLst>
              <a:path extrusionOk="0" h="592674" w="1147326">
                <a:moveTo>
                  <a:pt x="0" y="0"/>
                </a:moveTo>
                <a:lnTo>
                  <a:pt x="1147326" y="0"/>
                </a:lnTo>
                <a:lnTo>
                  <a:pt x="1147326" y="592674"/>
                </a:lnTo>
                <a:lnTo>
                  <a:pt x="0" y="592674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14410" l="0" r="0" t="-14410"/>
            </a:stretch>
          </a:blipFill>
          <a:ln>
            <a:noFill/>
          </a:ln>
        </p:spPr>
      </p:sp>
      <p:sp>
        <p:nvSpPr>
          <p:cNvPr id="92" name="Google Shape;92;p2"/>
          <p:cNvSpPr/>
          <p:nvPr/>
        </p:nvSpPr>
        <p:spPr>
          <a:xfrm>
            <a:off x="0" y="0"/>
            <a:ext cx="11150592" cy="3825524"/>
          </a:xfrm>
          <a:custGeom>
            <a:rect b="b" l="l" r="r" t="t"/>
            <a:pathLst>
              <a:path extrusionOk="0" h="592674" w="1727519">
                <a:moveTo>
                  <a:pt x="0" y="0"/>
                </a:moveTo>
                <a:lnTo>
                  <a:pt x="1727519" y="0"/>
                </a:lnTo>
                <a:lnTo>
                  <a:pt x="1727519" y="592674"/>
                </a:lnTo>
                <a:lnTo>
                  <a:pt x="0" y="592674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-86851" l="0" r="0" t="-7346"/>
            </a:stretch>
          </a:blipFill>
          <a:ln>
            <a:noFill/>
          </a:ln>
        </p:spPr>
      </p:sp>
      <p:sp>
        <p:nvSpPr>
          <p:cNvPr id="93" name="Google Shape;93;p2"/>
          <p:cNvSpPr txBox="1"/>
          <p:nvPr/>
        </p:nvSpPr>
        <p:spPr>
          <a:xfrm>
            <a:off x="6133235" y="1633631"/>
            <a:ext cx="5500407" cy="191065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7253" u="none" cap="none" strike="noStrike">
                <a:solidFill>
                  <a:srgbClr val="202020"/>
                </a:solidFill>
                <a:latin typeface="Anton"/>
                <a:ea typeface="Anton"/>
                <a:cs typeface="Anton"/>
                <a:sym typeface="Anton"/>
              </a:rPr>
              <a:t>BACKGROUND LITERATURE  </a:t>
            </a:r>
            <a:endParaRPr/>
          </a:p>
        </p:txBody>
      </p:sp>
      <p:sp>
        <p:nvSpPr>
          <p:cNvPr id="94" name="Google Shape;94;p2"/>
          <p:cNvSpPr txBox="1"/>
          <p:nvPr/>
        </p:nvSpPr>
        <p:spPr>
          <a:xfrm>
            <a:off x="127500" y="4012800"/>
            <a:ext cx="18160500" cy="7096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292161" lvl="1" marL="647694" marR="0" rtl="0" algn="l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2500"/>
              <a:buFont typeface="Arial"/>
              <a:buChar char="•"/>
            </a:pPr>
            <a:r>
              <a:rPr b="0" i="0" lang="en-US" sz="2500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Women’s participation in sport often decreases following  childbirth, while men's participation remains relatively unchanged (Bekhuis et al.,2025).</a:t>
            </a:r>
            <a:endParaRPr sz="2500"/>
          </a:p>
          <a:p>
            <a:pPr indent="-292161" lvl="1" marL="647694" marR="0" rtl="0" algn="l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2500"/>
              <a:buFont typeface="Arial"/>
              <a:buChar char="•"/>
            </a:pPr>
            <a:r>
              <a:rPr b="0" i="0" lang="en-US" sz="2500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Mothers face barriers returning to sport including:</a:t>
            </a:r>
            <a:endParaRPr sz="2500"/>
          </a:p>
          <a:p>
            <a:pPr indent="-292161" lvl="1" marL="647694" marR="0" rtl="0" algn="l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2500"/>
              <a:buFont typeface="Arial"/>
              <a:buChar char="•"/>
            </a:pPr>
            <a:r>
              <a:rPr b="0" i="0" lang="en-US" sz="2500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Childcare responsibilities </a:t>
            </a:r>
            <a:endParaRPr sz="2500"/>
          </a:p>
          <a:p>
            <a:pPr indent="-292161" lvl="1" marL="647694" marR="0" rtl="0" algn="l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2500"/>
              <a:buFont typeface="Arial"/>
              <a:buChar char="•"/>
            </a:pPr>
            <a:r>
              <a:rPr b="0" i="0" lang="en-US" sz="2500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Time constraints </a:t>
            </a:r>
            <a:endParaRPr sz="2500"/>
          </a:p>
          <a:p>
            <a:pPr indent="-292161" lvl="1" marL="647694" marR="0" rtl="0" algn="l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2500"/>
              <a:buFont typeface="Arial"/>
              <a:buChar char="•"/>
            </a:pPr>
            <a:r>
              <a:rPr b="0" i="0" lang="en-US" sz="2500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Gender expectations</a:t>
            </a:r>
            <a:endParaRPr sz="2500"/>
          </a:p>
          <a:p>
            <a:pPr indent="-292161" lvl="1" marL="647694" marR="0" rtl="0" algn="l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2500"/>
              <a:buFont typeface="Arial"/>
              <a:buChar char="•"/>
            </a:pPr>
            <a:r>
              <a:rPr b="0" i="0" lang="en-US" sz="2500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Lack of support and guidance (Davenport et al.,2022; Tighe et al.,2023)</a:t>
            </a:r>
            <a:endParaRPr sz="2500"/>
          </a:p>
          <a:p>
            <a:pPr indent="-292161" lvl="1" marL="647694" marR="0" rtl="0" algn="l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2500"/>
              <a:buFont typeface="Arial"/>
              <a:buChar char="•"/>
            </a:pPr>
            <a:r>
              <a:rPr b="0" i="0" lang="en-US" sz="2500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Returning to sport is linked to :</a:t>
            </a:r>
            <a:endParaRPr sz="2500"/>
          </a:p>
          <a:p>
            <a:pPr indent="-292161" lvl="1" marL="647694" marR="0" rtl="0" algn="l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2500"/>
              <a:buFont typeface="Arial"/>
              <a:buChar char="•"/>
            </a:pPr>
            <a:r>
              <a:rPr b="0" i="0" lang="en-US" sz="2500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Improved wellbeing </a:t>
            </a:r>
            <a:endParaRPr sz="2500"/>
          </a:p>
          <a:p>
            <a:pPr indent="-292161" lvl="1" marL="647694" marR="0" rtl="0" algn="l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2500"/>
              <a:buFont typeface="Arial"/>
              <a:buChar char="•"/>
            </a:pPr>
            <a:r>
              <a:rPr b="0" i="0" lang="en-US" sz="2500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Regaining </a:t>
            </a:r>
            <a:r>
              <a:rPr lang="en-US" sz="2500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identity</a:t>
            </a:r>
            <a:r>
              <a:rPr b="0" i="0" lang="en-US" sz="2500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 </a:t>
            </a:r>
            <a:endParaRPr sz="2500"/>
          </a:p>
          <a:p>
            <a:pPr indent="-292161" lvl="1" marL="647694" marR="0" rtl="0" algn="l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2500"/>
              <a:buFont typeface="Arial"/>
              <a:buChar char="•"/>
            </a:pPr>
            <a:r>
              <a:rPr b="0" i="0" lang="en-US" sz="2500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Confidence and Stress management </a:t>
            </a:r>
            <a:endParaRPr sz="2500"/>
          </a:p>
          <a:p>
            <a:pPr indent="-292161" lvl="1" marL="647694" marR="0" rtl="0" algn="l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2500"/>
              <a:buFont typeface="Arial"/>
              <a:buChar char="•"/>
            </a:pPr>
            <a:r>
              <a:rPr b="0" i="0" lang="en-US" sz="2500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Social connection  (Deery et al.,2025).</a:t>
            </a:r>
            <a:endParaRPr sz="2500"/>
          </a:p>
          <a:p>
            <a:pPr indent="0" lvl="0" marL="0" marR="0" rtl="0" algn="l">
              <a:lnSpc>
                <a:spcPct val="14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099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   </a:t>
            </a:r>
            <a:endParaRPr sz="27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3"/>
          <p:cNvSpPr/>
          <p:nvPr/>
        </p:nvSpPr>
        <p:spPr>
          <a:xfrm>
            <a:off x="0" y="0"/>
            <a:ext cx="6536883" cy="10287000"/>
          </a:xfrm>
          <a:custGeom>
            <a:rect b="b" l="l" r="r" t="t"/>
            <a:pathLst>
              <a:path extrusionOk="0" h="1593725" w="1012734">
                <a:moveTo>
                  <a:pt x="0" y="0"/>
                </a:moveTo>
                <a:lnTo>
                  <a:pt x="1012734" y="0"/>
                </a:lnTo>
                <a:lnTo>
                  <a:pt x="1012734" y="1593725"/>
                </a:lnTo>
                <a:lnTo>
                  <a:pt x="0" y="1593725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32261" r="-32261" t="0"/>
            </a:stretch>
          </a:blipFill>
          <a:ln>
            <a:noFill/>
          </a:ln>
        </p:spPr>
      </p:sp>
      <p:sp>
        <p:nvSpPr>
          <p:cNvPr id="100" name="Google Shape;100;p3"/>
          <p:cNvSpPr txBox="1"/>
          <p:nvPr/>
        </p:nvSpPr>
        <p:spPr>
          <a:xfrm>
            <a:off x="6811200" y="2037625"/>
            <a:ext cx="11210700" cy="8162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420962" lvl="1" marL="841923" marR="0" rtl="0" algn="l">
              <a:lnSpc>
                <a:spcPct val="140010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3899"/>
              <a:buFont typeface="Arial"/>
              <a:buChar char="•"/>
            </a:pPr>
            <a:r>
              <a:rPr b="0" i="0" lang="en-US" sz="3899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Existing literature </a:t>
            </a:r>
            <a:r>
              <a:rPr lang="en-US" sz="3899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primarily</a:t>
            </a:r>
            <a:r>
              <a:rPr b="0" i="0" lang="en-US" sz="3899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 focuses on elite athlete mothers</a:t>
            </a:r>
            <a:endParaRPr/>
          </a:p>
          <a:p>
            <a:pPr indent="-420962" lvl="1" marL="841923" marR="0" rtl="0" algn="l">
              <a:lnSpc>
                <a:spcPct val="140010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3899"/>
              <a:buFont typeface="Arial"/>
              <a:buChar char="•"/>
            </a:pPr>
            <a:r>
              <a:rPr b="0" i="0" lang="en-US" sz="3899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Limited </a:t>
            </a:r>
            <a:r>
              <a:rPr lang="en-US" sz="3899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focus</a:t>
            </a:r>
            <a:r>
              <a:rPr b="0" i="0" lang="en-US" sz="3899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 on recreational and </a:t>
            </a:r>
            <a:r>
              <a:rPr lang="en-US" sz="3899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community</a:t>
            </a:r>
            <a:r>
              <a:rPr b="0" i="0" lang="en-US" sz="3899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 level sport</a:t>
            </a:r>
            <a:endParaRPr/>
          </a:p>
          <a:p>
            <a:pPr indent="-420962" lvl="1" marL="841923" marR="0" rtl="0" algn="l">
              <a:lnSpc>
                <a:spcPct val="140010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3899"/>
              <a:buFont typeface="Arial"/>
              <a:buChar char="•"/>
            </a:pPr>
            <a:r>
              <a:rPr b="0" i="0" lang="en-US" sz="3899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Non- elite mothers may experience different barriers and support systems  compared to elite level </a:t>
            </a:r>
            <a:r>
              <a:rPr lang="en-US" sz="3899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athletes</a:t>
            </a:r>
            <a:endParaRPr/>
          </a:p>
          <a:p>
            <a:pPr indent="-420962" lvl="1" marL="841923" marR="0" rtl="0" algn="l">
              <a:lnSpc>
                <a:spcPct val="140010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3899"/>
              <a:buFont typeface="Arial"/>
              <a:buChar char="•"/>
            </a:pPr>
            <a:r>
              <a:rPr b="0" i="0" lang="en-US" sz="3899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Greater understanding is needed to understand  mother’s lived experiences returning to sport</a:t>
            </a:r>
            <a:endParaRPr/>
          </a:p>
        </p:txBody>
      </p:sp>
      <p:sp>
        <p:nvSpPr>
          <p:cNvPr id="101" name="Google Shape;101;p3"/>
          <p:cNvSpPr txBox="1"/>
          <p:nvPr/>
        </p:nvSpPr>
        <p:spPr>
          <a:xfrm>
            <a:off x="7365126" y="267625"/>
            <a:ext cx="9311700" cy="1509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806" u="none" cap="none" strike="noStrike">
                <a:solidFill>
                  <a:srgbClr val="000000"/>
                </a:solidFill>
                <a:latin typeface="Anton"/>
                <a:ea typeface="Anton"/>
                <a:cs typeface="Anton"/>
                <a:sym typeface="Anton"/>
              </a:rPr>
              <a:t>RESEARCH GAP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4"/>
          <p:cNvSpPr/>
          <p:nvPr/>
        </p:nvSpPr>
        <p:spPr>
          <a:xfrm>
            <a:off x="0" y="5655564"/>
            <a:ext cx="11150592" cy="4631436"/>
          </a:xfrm>
          <a:custGeom>
            <a:rect b="b" l="l" r="r" t="t"/>
            <a:pathLst>
              <a:path extrusionOk="0" h="717531" w="1727519">
                <a:moveTo>
                  <a:pt x="0" y="0"/>
                </a:moveTo>
                <a:lnTo>
                  <a:pt x="1727519" y="0"/>
                </a:lnTo>
                <a:lnTo>
                  <a:pt x="1727519" y="717531"/>
                </a:lnTo>
                <a:lnTo>
                  <a:pt x="0" y="717531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130688" l="0" r="0" t="-130688"/>
            </a:stretch>
          </a:blipFill>
          <a:ln>
            <a:noFill/>
          </a:ln>
        </p:spPr>
      </p:sp>
      <p:sp>
        <p:nvSpPr>
          <p:cNvPr id="107" name="Google Shape;107;p4"/>
          <p:cNvSpPr/>
          <p:nvPr/>
        </p:nvSpPr>
        <p:spPr>
          <a:xfrm>
            <a:off x="10882368" y="5655564"/>
            <a:ext cx="7405632" cy="4631436"/>
          </a:xfrm>
          <a:custGeom>
            <a:rect b="b" l="l" r="r" t="t"/>
            <a:pathLst>
              <a:path extrusionOk="0" h="717531" w="1147326">
                <a:moveTo>
                  <a:pt x="0" y="0"/>
                </a:moveTo>
                <a:lnTo>
                  <a:pt x="1147326" y="0"/>
                </a:lnTo>
                <a:lnTo>
                  <a:pt x="1147326" y="717531"/>
                </a:lnTo>
                <a:lnTo>
                  <a:pt x="0" y="717531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-1639" r="-1639" t="0"/>
            </a:stretch>
          </a:blipFill>
          <a:ln>
            <a:noFill/>
          </a:ln>
        </p:spPr>
      </p:sp>
      <p:sp>
        <p:nvSpPr>
          <p:cNvPr id="108" name="Google Shape;108;p4"/>
          <p:cNvSpPr txBox="1"/>
          <p:nvPr/>
        </p:nvSpPr>
        <p:spPr>
          <a:xfrm>
            <a:off x="4071566" y="200694"/>
            <a:ext cx="9040000" cy="133941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99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919" u="none" cap="none" strike="noStrike">
                <a:solidFill>
                  <a:srgbClr val="202020"/>
                </a:solidFill>
                <a:latin typeface="Anton"/>
                <a:ea typeface="Anton"/>
                <a:cs typeface="Anton"/>
                <a:sym typeface="Anton"/>
              </a:rPr>
              <a:t>AIM OF THE STUDY</a:t>
            </a:r>
            <a:endParaRPr/>
          </a:p>
        </p:txBody>
      </p:sp>
      <p:sp>
        <p:nvSpPr>
          <p:cNvPr id="109" name="Google Shape;109;p4"/>
          <p:cNvSpPr txBox="1"/>
          <p:nvPr/>
        </p:nvSpPr>
        <p:spPr>
          <a:xfrm>
            <a:off x="437803" y="1967588"/>
            <a:ext cx="16821497" cy="269413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410938" lvl="1" marL="821876" marR="0" rtl="0" algn="l">
              <a:lnSpc>
                <a:spcPct val="140015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3806"/>
              <a:buFont typeface="Arial"/>
              <a:buChar char="•"/>
            </a:pPr>
            <a:r>
              <a:rPr b="0" i="0" lang="en-US" sz="3806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Explore mothers experiences returning to recreational and community-level sport</a:t>
            </a:r>
            <a:endParaRPr/>
          </a:p>
          <a:p>
            <a:pPr indent="-410938" lvl="1" marL="821876" marR="0" rtl="0" algn="l">
              <a:lnSpc>
                <a:spcPct val="140015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3806"/>
              <a:buFont typeface="Arial"/>
              <a:buChar char="•"/>
            </a:pPr>
            <a:r>
              <a:rPr b="0" i="0" lang="en-US" sz="3806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Understand the barriers and motivations influencing participation</a:t>
            </a:r>
            <a:endParaRPr/>
          </a:p>
          <a:p>
            <a:pPr indent="-410938" lvl="1" marL="821876" marR="0" rtl="0" algn="l">
              <a:lnSpc>
                <a:spcPct val="140015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3806"/>
              <a:buFont typeface="Arial"/>
              <a:buChar char="•"/>
            </a:pPr>
            <a:r>
              <a:rPr b="0" i="0" lang="en-US" sz="3806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Examine the factors that affect mothers sustained engagement in sport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5"/>
          <p:cNvSpPr/>
          <p:nvPr/>
        </p:nvSpPr>
        <p:spPr>
          <a:xfrm>
            <a:off x="11150592" y="0"/>
            <a:ext cx="7405632" cy="4631436"/>
          </a:xfrm>
          <a:custGeom>
            <a:rect b="b" l="l" r="r" t="t"/>
            <a:pathLst>
              <a:path extrusionOk="0" h="717531" w="1147326">
                <a:moveTo>
                  <a:pt x="0" y="0"/>
                </a:moveTo>
                <a:lnTo>
                  <a:pt x="1147326" y="0"/>
                </a:lnTo>
                <a:lnTo>
                  <a:pt x="1147326" y="717531"/>
                </a:lnTo>
                <a:lnTo>
                  <a:pt x="0" y="717531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202" l="0" r="0" t="-3202"/>
            </a:stretch>
          </a:blipFill>
          <a:ln>
            <a:noFill/>
          </a:ln>
        </p:spPr>
      </p:sp>
      <p:sp>
        <p:nvSpPr>
          <p:cNvPr id="115" name="Google Shape;115;p5"/>
          <p:cNvSpPr/>
          <p:nvPr/>
        </p:nvSpPr>
        <p:spPr>
          <a:xfrm>
            <a:off x="0" y="0"/>
            <a:ext cx="11150592" cy="4631436"/>
          </a:xfrm>
          <a:custGeom>
            <a:rect b="b" l="l" r="r" t="t"/>
            <a:pathLst>
              <a:path extrusionOk="0" h="717531" w="1727519">
                <a:moveTo>
                  <a:pt x="0" y="0"/>
                </a:moveTo>
                <a:lnTo>
                  <a:pt x="1727519" y="0"/>
                </a:lnTo>
                <a:lnTo>
                  <a:pt x="1727519" y="717531"/>
                </a:lnTo>
                <a:lnTo>
                  <a:pt x="0" y="717531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-121732" l="0" r="0" t="-139631"/>
            </a:stretch>
          </a:blipFill>
          <a:ln>
            <a:noFill/>
          </a:ln>
        </p:spPr>
      </p:sp>
      <p:sp>
        <p:nvSpPr>
          <p:cNvPr id="116" name="Google Shape;116;p5"/>
          <p:cNvSpPr txBox="1"/>
          <p:nvPr/>
        </p:nvSpPr>
        <p:spPr>
          <a:xfrm>
            <a:off x="245911" y="6795512"/>
            <a:ext cx="8898089" cy="13944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100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0468" u="none" cap="none" strike="noStrike">
                <a:solidFill>
                  <a:srgbClr val="202020"/>
                </a:solidFill>
                <a:latin typeface="Anton"/>
                <a:ea typeface="Anton"/>
                <a:cs typeface="Anton"/>
                <a:sym typeface="Anton"/>
              </a:rPr>
              <a:t>METHODOLOGY </a:t>
            </a:r>
            <a:endParaRPr/>
          </a:p>
        </p:txBody>
      </p:sp>
      <p:sp>
        <p:nvSpPr>
          <p:cNvPr id="117" name="Google Shape;117;p5"/>
          <p:cNvSpPr txBox="1"/>
          <p:nvPr/>
        </p:nvSpPr>
        <p:spPr>
          <a:xfrm>
            <a:off x="7664700" y="4809475"/>
            <a:ext cx="10623300" cy="5192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37203" lvl="1" marL="674406" marR="0" rtl="0" algn="l">
              <a:lnSpc>
                <a:spcPct val="140025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3123"/>
              <a:buFont typeface="Arial"/>
              <a:buChar char="•"/>
            </a:pPr>
            <a:r>
              <a:rPr b="0" i="0" lang="en-US" sz="3123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Qualitative research design </a:t>
            </a:r>
            <a:endParaRPr/>
          </a:p>
          <a:p>
            <a:pPr indent="-337203" lvl="1" marL="674406" marR="0" rtl="0" algn="l">
              <a:lnSpc>
                <a:spcPct val="140025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3123"/>
              <a:buFont typeface="Arial"/>
              <a:buChar char="•"/>
            </a:pPr>
            <a:r>
              <a:rPr b="0" i="0" lang="en-US" sz="3123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Semi-structured interviews </a:t>
            </a:r>
            <a:endParaRPr/>
          </a:p>
          <a:p>
            <a:pPr indent="-337203" lvl="1" marL="674406" marR="0" rtl="0" algn="l">
              <a:lnSpc>
                <a:spcPct val="140025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3123"/>
              <a:buFont typeface="Arial"/>
              <a:buChar char="•"/>
            </a:pPr>
            <a:r>
              <a:rPr b="0" i="0" lang="en-US" sz="3123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Five mothers aged between 30-72</a:t>
            </a:r>
            <a:endParaRPr/>
          </a:p>
          <a:p>
            <a:pPr indent="-337203" lvl="1" marL="674406" marR="0" rtl="0" algn="l">
              <a:lnSpc>
                <a:spcPct val="140025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3123"/>
              <a:buFont typeface="Arial"/>
              <a:buChar char="•"/>
            </a:pPr>
            <a:r>
              <a:rPr b="0" i="0" lang="en-US" sz="3123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All participants were involved in recreational/ community level sport</a:t>
            </a:r>
            <a:endParaRPr/>
          </a:p>
          <a:p>
            <a:pPr indent="-337203" lvl="1" marL="674406" marR="0" rtl="0" algn="l">
              <a:lnSpc>
                <a:spcPct val="140025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3123"/>
              <a:buFont typeface="Arial"/>
              <a:buChar char="•"/>
            </a:pPr>
            <a:r>
              <a:rPr lang="en-US" sz="3123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Thematic</a:t>
            </a:r>
            <a:r>
              <a:rPr b="0" i="0" lang="en-US" sz="3123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 analysis used</a:t>
            </a:r>
            <a:endParaRPr/>
          </a:p>
          <a:p>
            <a:pPr indent="-337203" lvl="1" marL="674406" marR="0" rtl="0" algn="l">
              <a:lnSpc>
                <a:spcPct val="140025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3123"/>
              <a:buFont typeface="Arial"/>
              <a:buChar char="•"/>
            </a:pPr>
            <a:r>
              <a:rPr b="0" i="0" lang="en-US" sz="3123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Participants provided informed consent </a:t>
            </a:r>
            <a:endParaRPr/>
          </a:p>
          <a:p>
            <a:pPr indent="-337203" lvl="1" marL="674406" marR="0" rtl="0" algn="l">
              <a:lnSpc>
                <a:spcPct val="140025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3123"/>
              <a:buFont typeface="Arial"/>
              <a:buChar char="•"/>
            </a:pPr>
            <a:r>
              <a:rPr b="0" i="0" lang="en-US" sz="3123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Ethical approval obtained prior to data collection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6"/>
          <p:cNvSpPr/>
          <p:nvPr/>
        </p:nvSpPr>
        <p:spPr>
          <a:xfrm>
            <a:off x="0" y="0"/>
            <a:ext cx="6454656" cy="10287000"/>
          </a:xfrm>
          <a:custGeom>
            <a:rect b="b" l="l" r="r" t="t"/>
            <a:pathLst>
              <a:path extrusionOk="0" h="1593725" w="999995">
                <a:moveTo>
                  <a:pt x="0" y="0"/>
                </a:moveTo>
                <a:lnTo>
                  <a:pt x="999995" y="0"/>
                </a:lnTo>
                <a:lnTo>
                  <a:pt x="999995" y="1593725"/>
                </a:lnTo>
                <a:lnTo>
                  <a:pt x="0" y="1593725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69423" r="-69423" t="0"/>
            </a:stretch>
          </a:blipFill>
          <a:ln>
            <a:noFill/>
          </a:ln>
        </p:spPr>
      </p:sp>
      <p:sp>
        <p:nvSpPr>
          <p:cNvPr id="123" name="Google Shape;123;p6"/>
          <p:cNvSpPr txBox="1"/>
          <p:nvPr/>
        </p:nvSpPr>
        <p:spPr>
          <a:xfrm>
            <a:off x="10478704" y="138607"/>
            <a:ext cx="7689300" cy="1509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00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806" u="none" cap="none" strike="noStrike">
                <a:solidFill>
                  <a:srgbClr val="202020"/>
                </a:solidFill>
                <a:latin typeface="Anton"/>
                <a:ea typeface="Anton"/>
                <a:cs typeface="Anton"/>
                <a:sym typeface="Anton"/>
              </a:rPr>
              <a:t>FINDINGS</a:t>
            </a:r>
            <a:endParaRPr/>
          </a:p>
        </p:txBody>
      </p:sp>
      <p:sp>
        <p:nvSpPr>
          <p:cNvPr id="124" name="Google Shape;124;p6"/>
          <p:cNvSpPr txBox="1"/>
          <p:nvPr/>
        </p:nvSpPr>
        <p:spPr>
          <a:xfrm>
            <a:off x="6800395" y="632300"/>
            <a:ext cx="4885200" cy="874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499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5682" u="none" cap="none" strike="noStrike">
                <a:solidFill>
                  <a:srgbClr val="919191"/>
                </a:solidFill>
                <a:latin typeface="Anton"/>
                <a:ea typeface="Anton"/>
                <a:cs typeface="Anton"/>
                <a:sym typeface="Anton"/>
              </a:rPr>
              <a:t>KEY THEMES </a:t>
            </a:r>
            <a:endParaRPr/>
          </a:p>
        </p:txBody>
      </p:sp>
      <p:sp>
        <p:nvSpPr>
          <p:cNvPr id="125" name="Google Shape;125;p6"/>
          <p:cNvSpPr txBox="1"/>
          <p:nvPr/>
        </p:nvSpPr>
        <p:spPr>
          <a:xfrm>
            <a:off x="6454650" y="1506800"/>
            <a:ext cx="11833200" cy="885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lang="en-US" sz="2999">
                <a:latin typeface="Anton"/>
                <a:ea typeface="Anton"/>
                <a:cs typeface="Anton"/>
                <a:sym typeface="Anton"/>
              </a:rPr>
              <a:t>NEGOTIATING</a:t>
            </a:r>
            <a:r>
              <a:rPr b="0" i="0" lang="en-US" sz="2999" u="none" cap="none" strike="noStrike">
                <a:solidFill>
                  <a:srgbClr val="000000"/>
                </a:solidFill>
                <a:latin typeface="Anton"/>
                <a:ea typeface="Anton"/>
                <a:cs typeface="Anton"/>
                <a:sym typeface="Anton"/>
              </a:rPr>
              <a:t> THE DEMANDS OF MOTHERHOOD</a:t>
            </a:r>
            <a:endParaRPr sz="1100"/>
          </a:p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b="0" i="0" lang="en-US" sz="2999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Time constraints </a:t>
            </a:r>
            <a:endParaRPr sz="1100"/>
          </a:p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b="0" i="0" lang="en-US" sz="2999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Fatigue </a:t>
            </a:r>
            <a:endParaRPr sz="1100"/>
          </a:p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b="0" i="0" lang="en-US" sz="2999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Childcare </a:t>
            </a:r>
            <a:r>
              <a:rPr lang="en-US" sz="2999"/>
              <a:t>responsibilities</a:t>
            </a:r>
            <a:r>
              <a:rPr b="0" i="0" lang="en-US" sz="2999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100"/>
          </a:p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b="0" i="0" lang="en-US" sz="2999" u="none" cap="none" strike="noStrike">
                <a:solidFill>
                  <a:srgbClr val="000000"/>
                </a:solidFill>
                <a:latin typeface="Anton"/>
                <a:ea typeface="Anton"/>
                <a:cs typeface="Anton"/>
                <a:sym typeface="Anton"/>
              </a:rPr>
              <a:t>IDENTITY,PHYSICAL AND PSYCHOLOGICAL </a:t>
            </a:r>
            <a:r>
              <a:rPr lang="en-US" sz="2999">
                <a:latin typeface="Anton"/>
                <a:ea typeface="Anton"/>
                <a:cs typeface="Anton"/>
                <a:sym typeface="Anton"/>
              </a:rPr>
              <a:t>WELL-BEING</a:t>
            </a:r>
            <a:endParaRPr sz="1100"/>
          </a:p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b="0" i="0" lang="en-US" sz="2999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Confidence</a:t>
            </a:r>
            <a:endParaRPr sz="1100"/>
          </a:p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b="0" i="0" lang="en-US" sz="2999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Reconnecting with identity </a:t>
            </a:r>
            <a:endParaRPr sz="1100"/>
          </a:p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b="0" i="0" lang="en-US" sz="2999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Mental wellbeing</a:t>
            </a:r>
            <a:endParaRPr sz="1100"/>
          </a:p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b="0" i="0" lang="en-US" sz="2999" u="none" cap="none" strike="noStrike">
                <a:solidFill>
                  <a:srgbClr val="000000"/>
                </a:solidFill>
                <a:latin typeface="Anton"/>
                <a:ea typeface="Anton"/>
                <a:cs typeface="Anton"/>
                <a:sym typeface="Anton"/>
              </a:rPr>
              <a:t>SOCIAL CONNECTION AND SUPPORT NETWORKS</a:t>
            </a:r>
            <a:endParaRPr sz="1100"/>
          </a:p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b="0" i="0" lang="en-US" sz="2999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Family/friend support</a:t>
            </a:r>
            <a:endParaRPr sz="1100"/>
          </a:p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b="0" i="0" lang="en-US" sz="2999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Sense of community</a:t>
            </a:r>
            <a:endParaRPr sz="1100"/>
          </a:p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lang="en-US" sz="2999">
                <a:latin typeface="Anton"/>
                <a:ea typeface="Anton"/>
                <a:cs typeface="Anton"/>
                <a:sym typeface="Anton"/>
              </a:rPr>
              <a:t>STRUCTURAL</a:t>
            </a:r>
            <a:r>
              <a:rPr b="0" i="0" lang="en-US" sz="2999" u="none" cap="none" strike="noStrike">
                <a:solidFill>
                  <a:srgbClr val="000000"/>
                </a:solidFill>
                <a:latin typeface="Anton"/>
                <a:ea typeface="Anton"/>
                <a:cs typeface="Anton"/>
                <a:sym typeface="Anton"/>
              </a:rPr>
              <a:t> BARRIERS AND INEQUALITIES </a:t>
            </a:r>
            <a:endParaRPr sz="1100"/>
          </a:p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b="0" i="0" lang="en-US" sz="2999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Childcare </a:t>
            </a:r>
            <a:r>
              <a:rPr lang="en-US" sz="2999"/>
              <a:t>provision</a:t>
            </a:r>
            <a:endParaRPr sz="1100"/>
          </a:p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b="0" i="0" lang="en-US" sz="2999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Financial barriers</a:t>
            </a:r>
            <a:endParaRPr sz="1100"/>
          </a:p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lang="en-US" sz="2999"/>
              <a:t>Inclusivity</a:t>
            </a:r>
            <a:r>
              <a:rPr b="0" i="0" lang="en-US" sz="2999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issues</a:t>
            </a:r>
            <a:endParaRPr sz="1100"/>
          </a:p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b="0" i="0" lang="en-US" sz="2999" u="none" cap="none" strike="noStrike">
                <a:solidFill>
                  <a:srgbClr val="000000"/>
                </a:solidFill>
                <a:latin typeface="Anton"/>
                <a:ea typeface="Anton"/>
                <a:cs typeface="Anton"/>
                <a:sym typeface="Anton"/>
              </a:rPr>
              <a:t>MOTIVATION TO RETURN TO SPORT</a:t>
            </a:r>
            <a:endParaRPr sz="1100"/>
          </a:p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b="0" i="0" lang="en-US" sz="2999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Enjoyment </a:t>
            </a:r>
            <a:endParaRPr sz="1100"/>
          </a:p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b="0" i="0" lang="en-US" sz="2999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Identity outside of motherhood </a:t>
            </a:r>
            <a:endParaRPr sz="1100"/>
          </a:p>
          <a:p>
            <a:pPr indent="-337180" lvl="1" marL="71246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99"/>
              <a:buFont typeface="Arial"/>
              <a:buChar char="•"/>
            </a:pPr>
            <a:r>
              <a:rPr b="0" i="0" lang="en-US" sz="2999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Personal </a:t>
            </a:r>
            <a:r>
              <a:rPr lang="en-US" sz="2999"/>
              <a:t>fulfillment</a:t>
            </a:r>
            <a:r>
              <a:rPr b="0" i="0" lang="en-US" sz="2999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1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7"/>
          <p:cNvSpPr/>
          <p:nvPr/>
        </p:nvSpPr>
        <p:spPr>
          <a:xfrm>
            <a:off x="0" y="1608651"/>
            <a:ext cx="7827050" cy="8276511"/>
          </a:xfrm>
          <a:custGeom>
            <a:rect b="b" l="l" r="r" t="t"/>
            <a:pathLst>
              <a:path extrusionOk="0" h="1213210" w="1147326">
                <a:moveTo>
                  <a:pt x="0" y="0"/>
                </a:moveTo>
                <a:lnTo>
                  <a:pt x="1147326" y="0"/>
                </a:lnTo>
                <a:lnTo>
                  <a:pt x="1147326" y="1213210"/>
                </a:lnTo>
                <a:lnTo>
                  <a:pt x="0" y="121321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29355" r="-29355" t="0"/>
            </a:stretch>
          </a:blipFill>
          <a:ln>
            <a:noFill/>
          </a:ln>
        </p:spPr>
      </p:sp>
      <p:sp>
        <p:nvSpPr>
          <p:cNvPr id="131" name="Google Shape;131;p7"/>
          <p:cNvSpPr txBox="1"/>
          <p:nvPr/>
        </p:nvSpPr>
        <p:spPr>
          <a:xfrm>
            <a:off x="460281" y="286545"/>
            <a:ext cx="7372227" cy="132210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806" u="none" cap="none" strike="noStrike">
                <a:solidFill>
                  <a:srgbClr val="202020"/>
                </a:solidFill>
                <a:latin typeface="Anton"/>
                <a:ea typeface="Anton"/>
                <a:cs typeface="Anton"/>
                <a:sym typeface="Anton"/>
              </a:rPr>
              <a:t>CONCLUSION </a:t>
            </a:r>
            <a:endParaRPr/>
          </a:p>
        </p:txBody>
      </p:sp>
      <p:sp>
        <p:nvSpPr>
          <p:cNvPr id="132" name="Google Shape;132;p7"/>
          <p:cNvSpPr txBox="1"/>
          <p:nvPr/>
        </p:nvSpPr>
        <p:spPr>
          <a:xfrm>
            <a:off x="8030325" y="286550"/>
            <a:ext cx="10455600" cy="9813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630541" lvl="1" marL="1299183" marR="0" rtl="0" algn="l">
              <a:lnSpc>
                <a:spcPct val="100997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5717"/>
              <a:buFont typeface="Arial"/>
              <a:buChar char="•"/>
            </a:pPr>
            <a:r>
              <a:rPr lang="en-US" sz="5717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There is a need for more inclusive sporting </a:t>
            </a:r>
            <a:r>
              <a:rPr lang="en-US" sz="5717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environments</a:t>
            </a:r>
            <a:r>
              <a:rPr lang="en-US" sz="5717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 for mothers</a:t>
            </a:r>
            <a:endParaRPr sz="1100"/>
          </a:p>
          <a:p>
            <a:pPr indent="0" lvl="0" marL="0" marR="0" rtl="0" algn="l">
              <a:lnSpc>
                <a:spcPct val="100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5717" u="none" cap="none" strike="noStrike">
              <a:solidFill>
                <a:srgbClr val="20202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-630541" lvl="1" marL="1299183" marR="0" rtl="0" algn="l">
              <a:lnSpc>
                <a:spcPct val="100997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5717"/>
              <a:buFont typeface="Arial"/>
              <a:buChar char="•"/>
            </a:pPr>
            <a:r>
              <a:rPr b="0" i="0" lang="en-US" sz="5717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Improved childcare/flexible opportunities  for all </a:t>
            </a:r>
            <a:endParaRPr sz="1100"/>
          </a:p>
          <a:p>
            <a:pPr indent="0" lvl="0" marL="0" marR="0" rtl="0" algn="l">
              <a:lnSpc>
                <a:spcPct val="100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5717" u="none" cap="none" strike="noStrike">
              <a:solidFill>
                <a:srgbClr val="20202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-630541" lvl="1" marL="1299183" marR="0" rtl="0" algn="l">
              <a:lnSpc>
                <a:spcPct val="100997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5717"/>
              <a:buFont typeface="Arial"/>
              <a:buChar char="•"/>
            </a:pPr>
            <a:r>
              <a:rPr b="0" i="0" lang="en-US" sz="5717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Greater recognition of non-elite athlete mothers in research. </a:t>
            </a:r>
            <a:endParaRPr sz="1100"/>
          </a:p>
          <a:p>
            <a:pPr indent="0" lvl="0" marL="0" marR="0" rtl="0" algn="l">
              <a:lnSpc>
                <a:spcPct val="100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6017" u="none" cap="none" strike="noStrike">
              <a:solidFill>
                <a:srgbClr val="202020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8"/>
          <p:cNvSpPr/>
          <p:nvPr/>
        </p:nvSpPr>
        <p:spPr>
          <a:xfrm>
            <a:off x="11833344" y="0"/>
            <a:ext cx="6454656" cy="10287000"/>
          </a:xfrm>
          <a:custGeom>
            <a:rect b="b" l="l" r="r" t="t"/>
            <a:pathLst>
              <a:path extrusionOk="0" h="1593725" w="999995">
                <a:moveTo>
                  <a:pt x="0" y="0"/>
                </a:moveTo>
                <a:lnTo>
                  <a:pt x="999995" y="0"/>
                </a:lnTo>
                <a:lnTo>
                  <a:pt x="999995" y="1593725"/>
                </a:lnTo>
                <a:lnTo>
                  <a:pt x="0" y="1593725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41568" r="-97272" t="0"/>
            </a:stretch>
          </a:blipFill>
          <a:ln>
            <a:noFill/>
          </a:ln>
        </p:spPr>
      </p:sp>
      <p:sp>
        <p:nvSpPr>
          <p:cNvPr id="138" name="Google Shape;138;p8"/>
          <p:cNvSpPr txBox="1"/>
          <p:nvPr/>
        </p:nvSpPr>
        <p:spPr>
          <a:xfrm>
            <a:off x="389343" y="453189"/>
            <a:ext cx="9883779" cy="132247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806" u="none" cap="none" strike="noStrike">
                <a:solidFill>
                  <a:srgbClr val="202020"/>
                </a:solidFill>
                <a:latin typeface="Anton"/>
                <a:ea typeface="Anton"/>
                <a:cs typeface="Anton"/>
                <a:sym typeface="Anton"/>
              </a:rPr>
              <a:t>LIMITATIONS </a:t>
            </a:r>
            <a:endParaRPr/>
          </a:p>
        </p:txBody>
      </p:sp>
      <p:sp>
        <p:nvSpPr>
          <p:cNvPr id="139" name="Google Shape;139;p8"/>
          <p:cNvSpPr txBox="1"/>
          <p:nvPr/>
        </p:nvSpPr>
        <p:spPr>
          <a:xfrm>
            <a:off x="389343" y="2216071"/>
            <a:ext cx="6713859" cy="317563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88615" lvl="1" marL="777230" marR="0" rtl="0" algn="l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3599"/>
              <a:buFont typeface="Arial"/>
              <a:buChar char="•"/>
            </a:pPr>
            <a:r>
              <a:rPr b="0" i="0" lang="en-US" sz="3599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Small Sample size</a:t>
            </a:r>
            <a:endParaRPr/>
          </a:p>
          <a:p>
            <a:pPr indent="-388615" lvl="1" marL="777230" marR="0" rtl="0" algn="l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3599"/>
              <a:buFont typeface="Arial"/>
              <a:buChar char="•"/>
            </a:pPr>
            <a:r>
              <a:rPr b="0" i="0" lang="en-US" sz="3599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Findings cannot be generalised </a:t>
            </a:r>
            <a:endParaRPr/>
          </a:p>
          <a:p>
            <a:pPr indent="-388615" lvl="1" marL="777230" marR="0" rtl="0" algn="l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Clr>
                <a:srgbClr val="202020"/>
              </a:buClr>
              <a:buSzPts val="3599"/>
              <a:buFont typeface="Arial"/>
              <a:buChar char="•"/>
            </a:pPr>
            <a:r>
              <a:rPr b="0" i="0" lang="en-US" sz="3599" u="none" cap="none" strike="noStrike">
                <a:solidFill>
                  <a:srgbClr val="202020"/>
                </a:solidFill>
                <a:latin typeface="Questrial"/>
                <a:ea typeface="Questrial"/>
                <a:cs typeface="Questrial"/>
                <a:sym typeface="Questrial"/>
              </a:rPr>
              <a:t>Experiences may differ across sports/backgrounds</a:t>
            </a:r>
            <a:endParaRPr/>
          </a:p>
        </p:txBody>
      </p:sp>
      <p:sp>
        <p:nvSpPr>
          <p:cNvPr id="140" name="Google Shape;140;p8"/>
          <p:cNvSpPr txBox="1"/>
          <p:nvPr/>
        </p:nvSpPr>
        <p:spPr>
          <a:xfrm>
            <a:off x="-61725" y="6048929"/>
            <a:ext cx="11634600" cy="8412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7906" u="none" cap="none" strike="noStrike">
                <a:solidFill>
                  <a:srgbClr val="000000"/>
                </a:solidFill>
                <a:latin typeface="Anton"/>
                <a:ea typeface="Anton"/>
                <a:cs typeface="Anton"/>
                <a:sym typeface="Anton"/>
              </a:rPr>
              <a:t>FUTURE  ADVICE FOR STUDENTS</a:t>
            </a:r>
            <a:endParaRPr/>
          </a:p>
          <a:p>
            <a:pPr indent="0" lvl="0" marL="0" marR="0" rtl="0" algn="ctr">
              <a:lnSpc>
                <a:spcPct val="5756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4806" u="none" cap="none" strike="noStrike">
              <a:solidFill>
                <a:srgbClr val="000000"/>
              </a:solidFill>
              <a:latin typeface="Anton"/>
              <a:ea typeface="Anton"/>
              <a:cs typeface="Anton"/>
              <a:sym typeface="Anton"/>
            </a:endParaRPr>
          </a:p>
          <a:p>
            <a:pPr indent="-464914" lvl="1" marL="929828" marR="0" rtl="0" algn="l">
              <a:lnSpc>
                <a:spcPct val="10099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306"/>
              <a:buFont typeface="Arial"/>
              <a:buChar char="•"/>
            </a:pPr>
            <a:r>
              <a:rPr b="0" i="0" lang="en-US" sz="4306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Start data collection early</a:t>
            </a:r>
            <a:endParaRPr/>
          </a:p>
          <a:p>
            <a:pPr indent="-464914" lvl="1" marL="929828" marR="0" rtl="0" algn="l">
              <a:lnSpc>
                <a:spcPct val="10099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306"/>
              <a:buFont typeface="Arial"/>
              <a:buChar char="•"/>
            </a:pPr>
            <a:r>
              <a:rPr b="0" i="0" lang="en-US" sz="4306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Choose a topic you are passionate about</a:t>
            </a:r>
            <a:endParaRPr/>
          </a:p>
          <a:p>
            <a:pPr indent="-464914" lvl="1" marL="929828" marR="0" rtl="0" algn="l">
              <a:lnSpc>
                <a:spcPct val="10099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306"/>
              <a:buFont typeface="Arial"/>
              <a:buChar char="•"/>
            </a:pPr>
            <a:r>
              <a:rPr b="0" i="0" lang="en-US" sz="4306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Try not to </a:t>
            </a:r>
            <a:r>
              <a:rPr lang="en-US" sz="4306">
                <a:latin typeface="Questrial"/>
                <a:ea typeface="Questrial"/>
                <a:cs typeface="Questrial"/>
                <a:sym typeface="Questrial"/>
              </a:rPr>
              <a:t>procrastinate</a:t>
            </a:r>
            <a:r>
              <a:rPr b="0" i="0" lang="en-US" sz="4306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 </a:t>
            </a:r>
            <a:endParaRPr/>
          </a:p>
          <a:p>
            <a:pPr indent="0" lvl="0" marL="0" marR="0" rtl="0" algn="ctr">
              <a:lnSpc>
                <a:spcPct val="18543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4306" u="none" cap="none" strike="noStrike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8543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4306" u="none" cap="none" strike="noStrike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l">
              <a:lnSpc>
                <a:spcPct val="16198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4306" u="none" cap="none" strike="noStrike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l">
              <a:lnSpc>
                <a:spcPct val="100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7906" u="none" cap="none" strike="noStrike">
                <a:solidFill>
                  <a:srgbClr val="000000"/>
                </a:solidFill>
                <a:latin typeface="Anton"/>
                <a:ea typeface="Anton"/>
                <a:cs typeface="Anton"/>
                <a:sym typeface="Anton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9"/>
          <p:cNvSpPr txBox="1"/>
          <p:nvPr/>
        </p:nvSpPr>
        <p:spPr>
          <a:xfrm>
            <a:off x="5596939" y="453189"/>
            <a:ext cx="5812929" cy="132247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806" u="none" cap="none" strike="noStrike">
                <a:solidFill>
                  <a:srgbClr val="000000"/>
                </a:solidFill>
                <a:latin typeface="Anton"/>
                <a:ea typeface="Anton"/>
                <a:cs typeface="Anton"/>
                <a:sym typeface="Anton"/>
              </a:rPr>
              <a:t>REFERENCES </a:t>
            </a:r>
            <a:endParaRPr/>
          </a:p>
        </p:txBody>
      </p:sp>
      <p:sp>
        <p:nvSpPr>
          <p:cNvPr id="146" name="Google Shape;146;p9"/>
          <p:cNvSpPr txBox="1"/>
          <p:nvPr/>
        </p:nvSpPr>
        <p:spPr>
          <a:xfrm>
            <a:off x="120600" y="1775650"/>
            <a:ext cx="18167400" cy="8439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 BEKHUIS, H., &amp; VAN ABSWOUDE, F. (2025). DOES BECOMING A PARENT REDUCE SPORTS PARTICIPATION? A LONGITUDINAL STUDY OF SHORT- AND LONG-TERM EFFECTS. </a:t>
            </a:r>
            <a:r>
              <a:rPr b="0" i="1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FRONTIERS IN SPORTS AND ACTIVE LIVING</a:t>
            </a:r>
            <a:r>
              <a:rPr b="0" i="0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, </a:t>
            </a:r>
            <a:r>
              <a:rPr b="0" i="1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7</a:t>
            </a:r>
            <a:r>
              <a:rPr b="0" i="0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, 1504793. HTTPS://DOI.ORG/10.3389/FSPOR.2025.1504793</a:t>
            </a:r>
            <a:endParaRPr/>
          </a:p>
          <a:p>
            <a:pPr indent="0" lvl="0" marL="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2100" u="none" cap="none" strike="noStrike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DAVENPORT, M. H. (2022). DEFYING TRADITION: RETURN TO SPORT AFTER CHILDBIRTH. GSSIWEB.ORG. HTTPS://WWW.GSSIWEB.ORG/DOCS/DEFAULT-SOURCE/SSE-DOCS/SSE_260.PDF?SFVRSN=2</a:t>
            </a:r>
            <a:endParaRPr/>
          </a:p>
          <a:p>
            <a:pPr indent="0" lvl="0" marL="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2100" u="none" cap="none" strike="noStrike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DEERY, E., BONNER, O., &amp; FAULKNER, M. (2025). FROM INSIGHT TO ACTION: A QUALITATIVE STUDY OF THE POSTPARTUM RETURN TO RECREATIONAL EXERCISE AND SPORT IN IRELAND AND THE UK. BMJ OPEN SPORT &amp; EXERCISE MEDICINE, 11(1), E002369. HTTPS://DOI.ORG/10.1136/BMJSEM-2024-002369</a:t>
            </a:r>
            <a:endParaRPr/>
          </a:p>
          <a:p>
            <a:pPr indent="0" lvl="0" marL="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DEFYING TRADITION: RETURN TO SPORT AFTER CHILDBIRTH. (N.D.). GATORADE SPORTS SCIENCE INSTITUTE. RETRIEVED MARCH 31, 2026, FROM HTTPS://WWW.GSSIWEB.ORG/EN/SPORTS-SCIENCE-EXCHANGE/ARTICLE/DEFYING-TRADITION-RETURN-TO-SPORT-AFTER-CHILDBIRTH</a:t>
            </a:r>
            <a:endParaRPr/>
          </a:p>
          <a:p>
            <a:pPr indent="0" lvl="0" marL="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2100" u="none" cap="none" strike="noStrike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TIGHE, BODEN JOEL, WILLIAMS, S. L., PORTER, C., &amp; HAYMAN, M. (2023). BARRIERS AND ENABLERS INFLUENCING FEMALE ATHLETE RETURN-TO-SPORT POSTPARTUM: A SCOPING REVIEW. </a:t>
            </a:r>
            <a:r>
              <a:rPr b="0" i="1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BRITISH JOURNAL OF SPORTS MEDICINE</a:t>
            </a:r>
            <a:r>
              <a:rPr b="0" i="0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, </a:t>
            </a:r>
            <a:r>
              <a:rPr b="0" i="1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57</a:t>
            </a:r>
            <a:r>
              <a:rPr b="0" i="0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(22), 1450–1456. HTTPS://DOI.ORG/10.1136/BJSPORTS-2023-107189</a:t>
            </a:r>
            <a:endParaRPr/>
          </a:p>
          <a:p>
            <a:pPr indent="0" lvl="0" marL="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2100" u="none" cap="none" strike="noStrike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TIGHE, B. J., WILLIAMS, S. L., &amp; PORTER, C. (2023). ET ALBARRIERS AND ENABLERS INFLUENCING FEMALE ATHLETE RETURN-TO-SPORT POSTPARTUM: A SCOPING REVIEWBRITISH. </a:t>
            </a:r>
            <a:r>
              <a:rPr b="0" i="1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JOURNAL OF SPORTS MEDICINE</a:t>
            </a:r>
            <a:r>
              <a:rPr b="0" i="0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, </a:t>
            </a:r>
            <a:r>
              <a:rPr b="0" i="1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57</a:t>
            </a:r>
            <a:r>
              <a:rPr b="0" i="0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, 1450–1456.</a:t>
            </a:r>
            <a:endParaRPr/>
          </a:p>
          <a:p>
            <a:pPr indent="0" lvl="0" marL="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2100" u="none" cap="none" strike="noStrike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2100" u="none" cap="none" strike="noStrike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2100" u="none" cap="none" strike="noStrike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WHAT THE RESEARCH SAYS ABOUT MOMS PARTICIPATION IN PHYSICAL ACTIVIY AND SPORT. (2022). </a:t>
            </a:r>
            <a:r>
              <a:rPr b="0" i="1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WHAT THE RESEARCH SAYS ABOUT MOM’S PARTICIPATION IN PHYSICAL ACTIVITY AND SPORT</a:t>
            </a:r>
            <a:r>
              <a:rPr b="0" i="0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. SIRC.CA. HTTPS://SIRC.CA/WP-CONTENT/UPLOADS/2022/03/MGG_MARCH_2022.PDF</a:t>
            </a:r>
            <a:endParaRPr/>
          </a:p>
          <a:p>
            <a:pPr indent="0" lvl="0" marL="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1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WOMEN IN SPORT CHARITY</a:t>
            </a:r>
            <a:r>
              <a:rPr b="0" i="0" lang="en-US" sz="21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. (2026). WOMEN IN SPORT CHARITY. HTTPS://WOMENINSPORT.ORG/</a:t>
            </a:r>
            <a:endParaRPr/>
          </a:p>
          <a:p>
            <a:pPr indent="0" lvl="0" marL="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2100" u="none" cap="none" strike="noStrike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l">
              <a:lnSpc>
                <a:spcPct val="101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      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2006-08-16T00:00:00Z</dcterms:created>
</cp:coreProperties>
</file>