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29"/>
  </p:notesMasterIdLst>
  <p:sldIdLst>
    <p:sldId id="281" r:id="rId5"/>
    <p:sldId id="257" r:id="rId6"/>
    <p:sldId id="276" r:id="rId7"/>
    <p:sldId id="275" r:id="rId8"/>
    <p:sldId id="259" r:id="rId9"/>
    <p:sldId id="418" r:id="rId10"/>
    <p:sldId id="419" r:id="rId11"/>
    <p:sldId id="260" r:id="rId12"/>
    <p:sldId id="421" r:id="rId13"/>
    <p:sldId id="420" r:id="rId14"/>
    <p:sldId id="258" r:id="rId15"/>
    <p:sldId id="422" r:id="rId16"/>
    <p:sldId id="272" r:id="rId17"/>
    <p:sldId id="399" r:id="rId18"/>
    <p:sldId id="264" r:id="rId19"/>
    <p:sldId id="265" r:id="rId20"/>
    <p:sldId id="396" r:id="rId21"/>
    <p:sldId id="397" r:id="rId22"/>
    <p:sldId id="293" r:id="rId23"/>
    <p:sldId id="294" r:id="rId24"/>
    <p:sldId id="410" r:id="rId25"/>
    <p:sldId id="278" r:id="rId26"/>
    <p:sldId id="280" r:id="rId27"/>
    <p:sldId id="40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tham, Edward (ESNR-SHELL-Employability &amp; Skills)" initials="LE(&amp;S" lastIdx="2" clrIdx="0">
    <p:extLst>
      <p:ext uri="{19B8F6BF-5375-455C-9EA6-DF929625EA0E}">
        <p15:presenceInfo xmlns:p15="http://schemas.microsoft.com/office/powerpoint/2012/main" userId="S-1-5-21-2431647640-172777305-3518478359-97496" providerId="AD"/>
      </p:ext>
    </p:extLst>
  </p:cmAuthor>
  <p:cmAuthor id="2" name="Stephen Chapman" initials="SC" lastIdx="1" clrIdx="1">
    <p:extLst>
      <p:ext uri="{19B8F6BF-5375-455C-9EA6-DF929625EA0E}">
        <p15:presenceInfo xmlns:p15="http://schemas.microsoft.com/office/powerpoint/2012/main" userId="S::s.chapman@uwtsd.ac.uk::83b0a88b-beae-43fb-9010-23332d21813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21" autoAdjust="0"/>
    <p:restoredTop sz="92165" autoAdjust="0"/>
  </p:normalViewPr>
  <p:slideViewPr>
    <p:cSldViewPr snapToGrid="0">
      <p:cViewPr varScale="1">
        <p:scale>
          <a:sx n="48" d="100"/>
          <a:sy n="48" d="100"/>
        </p:scale>
        <p:origin x="89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0A05FB-C6EA-44A9-A087-FA6D5B2DEDFD}" type="doc">
      <dgm:prSet loTypeId="urn:microsoft.com/office/officeart/2005/8/layout/pyramid1" loCatId="pyramid" qsTypeId="urn:microsoft.com/office/officeart/2005/8/quickstyle/simple5" qsCatId="simple" csTypeId="urn:microsoft.com/office/officeart/2005/8/colors/colorful1" csCatId="colorful" phldr="1"/>
      <dgm:spPr/>
    </dgm:pt>
    <dgm:pt modelId="{DDC3D559-2F4B-44CA-839A-7954BEC75C37}">
      <dgm:prSet phldrT="[Text]"/>
      <dgm:spPr/>
      <dgm:t>
        <a:bodyPr/>
        <a:lstStyle/>
        <a:p>
          <a:r>
            <a:rPr lang="en-US" b="1" dirty="0">
              <a:latin typeface="Arial" panose="020B0604020202020204" pitchFamily="34" charset="0"/>
              <a:cs typeface="Arial" panose="020B0604020202020204" pitchFamily="34" charset="0"/>
            </a:rPr>
            <a:t>COBR</a:t>
          </a:r>
        </a:p>
      </dgm:t>
    </dgm:pt>
    <dgm:pt modelId="{36E2BAC9-DDC3-434F-8908-B449F850A561}" type="parTrans" cxnId="{2D2A743D-867E-4665-AB2C-7C0F51523DD2}">
      <dgm:prSet/>
      <dgm:spPr/>
      <dgm:t>
        <a:bodyPr/>
        <a:lstStyle/>
        <a:p>
          <a:endParaRPr lang="en-US"/>
        </a:p>
      </dgm:t>
    </dgm:pt>
    <dgm:pt modelId="{1B7F3557-26DA-4DDF-8EC2-D1DE4EE551C4}" type="sibTrans" cxnId="{2D2A743D-867E-4665-AB2C-7C0F51523DD2}">
      <dgm:prSet/>
      <dgm:spPr/>
      <dgm:t>
        <a:bodyPr/>
        <a:lstStyle/>
        <a:p>
          <a:endParaRPr lang="en-US"/>
        </a:p>
      </dgm:t>
    </dgm:pt>
    <dgm:pt modelId="{C21B642C-0DBB-4AFD-BA6F-208E91E74759}">
      <dgm:prSet phldrT="[Text]"/>
      <dgm:spPr/>
      <dgm:t>
        <a:bodyPr/>
        <a:lstStyle/>
        <a:p>
          <a:r>
            <a:rPr lang="en-US" b="1" dirty="0">
              <a:latin typeface="Arial" panose="020B0604020202020204" pitchFamily="34" charset="0"/>
              <a:cs typeface="Arial" panose="020B0604020202020204" pitchFamily="34" charset="0"/>
            </a:rPr>
            <a:t>ECCW</a:t>
          </a:r>
        </a:p>
      </dgm:t>
    </dgm:pt>
    <dgm:pt modelId="{96C02147-DE11-402A-871A-CBADBBEDCDF1}" type="parTrans" cxnId="{3B7126EC-9BA5-4DB8-AD05-CBA0495A99D6}">
      <dgm:prSet/>
      <dgm:spPr/>
      <dgm:t>
        <a:bodyPr/>
        <a:lstStyle/>
        <a:p>
          <a:endParaRPr lang="en-US"/>
        </a:p>
      </dgm:t>
    </dgm:pt>
    <dgm:pt modelId="{DF6B044E-342E-450F-A170-EB8452DD4B6A}" type="sibTrans" cxnId="{3B7126EC-9BA5-4DB8-AD05-CBA0495A99D6}">
      <dgm:prSet/>
      <dgm:spPr/>
      <dgm:t>
        <a:bodyPr/>
        <a:lstStyle/>
        <a:p>
          <a:endParaRPr lang="en-US"/>
        </a:p>
      </dgm:t>
    </dgm:pt>
    <dgm:pt modelId="{2674F0AC-17A5-4353-9D11-B3AB96A6106B}">
      <dgm:prSet phldrT="[Text]"/>
      <dgm:spPr/>
      <dgm:t>
        <a:bodyPr/>
        <a:lstStyle/>
        <a:p>
          <a:r>
            <a:rPr lang="en-US" b="1" dirty="0">
              <a:latin typeface="Arial" panose="020B0604020202020204" pitchFamily="34" charset="0"/>
              <a:cs typeface="Arial" panose="020B0604020202020204" pitchFamily="34" charset="0"/>
            </a:rPr>
            <a:t>SCG/RCG</a:t>
          </a:r>
        </a:p>
      </dgm:t>
    </dgm:pt>
    <dgm:pt modelId="{20D1083F-BB87-4EA7-922F-CC22411D1420}" type="parTrans" cxnId="{31AC8832-14F9-415A-8A2D-93B6C041FD1E}">
      <dgm:prSet/>
      <dgm:spPr/>
      <dgm:t>
        <a:bodyPr/>
        <a:lstStyle/>
        <a:p>
          <a:endParaRPr lang="en-US"/>
        </a:p>
      </dgm:t>
    </dgm:pt>
    <dgm:pt modelId="{B28ACDCC-2BBE-407A-9753-3069B9A4D1A9}" type="sibTrans" cxnId="{31AC8832-14F9-415A-8A2D-93B6C041FD1E}">
      <dgm:prSet/>
      <dgm:spPr/>
      <dgm:t>
        <a:bodyPr/>
        <a:lstStyle/>
        <a:p>
          <a:endParaRPr lang="en-US"/>
        </a:p>
      </dgm:t>
    </dgm:pt>
    <dgm:pt modelId="{178E1FA9-A5C8-4B3C-9080-E24ECA33002D}">
      <dgm:prSet/>
      <dgm:spPr/>
      <dgm:t>
        <a:bodyPr/>
        <a:lstStyle/>
        <a:p>
          <a:r>
            <a:rPr lang="en-US" b="1" dirty="0">
              <a:latin typeface="Arial" panose="020B0604020202020204" pitchFamily="34" charset="0"/>
              <a:cs typeface="Arial" panose="020B0604020202020204" pitchFamily="34" charset="0"/>
            </a:rPr>
            <a:t>WG</a:t>
          </a:r>
        </a:p>
      </dgm:t>
    </dgm:pt>
    <dgm:pt modelId="{7D230626-81D1-4F75-8713-3A7446C5D6A3}" type="parTrans" cxnId="{2F02236E-FAA2-4744-AD81-5CAF0E641A83}">
      <dgm:prSet/>
      <dgm:spPr/>
      <dgm:t>
        <a:bodyPr/>
        <a:lstStyle/>
        <a:p>
          <a:endParaRPr lang="en-US"/>
        </a:p>
      </dgm:t>
    </dgm:pt>
    <dgm:pt modelId="{9A84EEE8-D058-4ABE-A734-172384D70CE0}" type="sibTrans" cxnId="{2F02236E-FAA2-4744-AD81-5CAF0E641A83}">
      <dgm:prSet/>
      <dgm:spPr/>
      <dgm:t>
        <a:bodyPr/>
        <a:lstStyle/>
        <a:p>
          <a:endParaRPr lang="en-US"/>
        </a:p>
      </dgm:t>
    </dgm:pt>
    <dgm:pt modelId="{03A1C757-2349-4F87-95B5-AA3F3556077B}" type="pres">
      <dgm:prSet presAssocID="{9E0A05FB-C6EA-44A9-A087-FA6D5B2DEDFD}" presName="Name0" presStyleCnt="0">
        <dgm:presLayoutVars>
          <dgm:dir/>
          <dgm:animLvl val="lvl"/>
          <dgm:resizeHandles val="exact"/>
        </dgm:presLayoutVars>
      </dgm:prSet>
      <dgm:spPr/>
    </dgm:pt>
    <dgm:pt modelId="{223A4DB4-1EAD-4336-BAF9-3905623B4275}" type="pres">
      <dgm:prSet presAssocID="{DDC3D559-2F4B-44CA-839A-7954BEC75C37}" presName="Name8" presStyleCnt="0"/>
      <dgm:spPr/>
    </dgm:pt>
    <dgm:pt modelId="{61F2403E-FE08-450B-BE81-ADB610F975EE}" type="pres">
      <dgm:prSet presAssocID="{DDC3D559-2F4B-44CA-839A-7954BEC75C37}" presName="level" presStyleLbl="node1" presStyleIdx="0" presStyleCnt="4">
        <dgm:presLayoutVars>
          <dgm:chMax val="1"/>
          <dgm:bulletEnabled val="1"/>
        </dgm:presLayoutVars>
      </dgm:prSet>
      <dgm:spPr/>
    </dgm:pt>
    <dgm:pt modelId="{5EFCF899-B412-4D8D-8CA0-442F41BCBE4B}" type="pres">
      <dgm:prSet presAssocID="{DDC3D559-2F4B-44CA-839A-7954BEC75C37}" presName="levelTx" presStyleLbl="revTx" presStyleIdx="0" presStyleCnt="0">
        <dgm:presLayoutVars>
          <dgm:chMax val="1"/>
          <dgm:bulletEnabled val="1"/>
        </dgm:presLayoutVars>
      </dgm:prSet>
      <dgm:spPr/>
    </dgm:pt>
    <dgm:pt modelId="{FFE5076F-367F-4CE9-9E72-CCBA76F74724}" type="pres">
      <dgm:prSet presAssocID="{178E1FA9-A5C8-4B3C-9080-E24ECA33002D}" presName="Name8" presStyleCnt="0"/>
      <dgm:spPr/>
    </dgm:pt>
    <dgm:pt modelId="{ABAEFCDD-2EC8-4383-839B-6F6E254D533A}" type="pres">
      <dgm:prSet presAssocID="{178E1FA9-A5C8-4B3C-9080-E24ECA33002D}" presName="level" presStyleLbl="node1" presStyleIdx="1" presStyleCnt="4" custLinFactNeighborX="3416" custLinFactNeighborY="0">
        <dgm:presLayoutVars>
          <dgm:chMax val="1"/>
          <dgm:bulletEnabled val="1"/>
        </dgm:presLayoutVars>
      </dgm:prSet>
      <dgm:spPr/>
    </dgm:pt>
    <dgm:pt modelId="{26F18AEB-0795-43AA-B772-C315E5CA3EF2}" type="pres">
      <dgm:prSet presAssocID="{178E1FA9-A5C8-4B3C-9080-E24ECA33002D}" presName="levelTx" presStyleLbl="revTx" presStyleIdx="0" presStyleCnt="0">
        <dgm:presLayoutVars>
          <dgm:chMax val="1"/>
          <dgm:bulletEnabled val="1"/>
        </dgm:presLayoutVars>
      </dgm:prSet>
      <dgm:spPr/>
    </dgm:pt>
    <dgm:pt modelId="{211AD895-E330-4CF3-AACE-EAA0BCC39E64}" type="pres">
      <dgm:prSet presAssocID="{C21B642C-0DBB-4AFD-BA6F-208E91E74759}" presName="Name8" presStyleCnt="0"/>
      <dgm:spPr/>
    </dgm:pt>
    <dgm:pt modelId="{8B8D33FE-3269-40EA-9884-C4B753F7C1D8}" type="pres">
      <dgm:prSet presAssocID="{C21B642C-0DBB-4AFD-BA6F-208E91E74759}" presName="level" presStyleLbl="node1" presStyleIdx="2" presStyleCnt="4">
        <dgm:presLayoutVars>
          <dgm:chMax val="1"/>
          <dgm:bulletEnabled val="1"/>
        </dgm:presLayoutVars>
      </dgm:prSet>
      <dgm:spPr/>
    </dgm:pt>
    <dgm:pt modelId="{DA38452A-6F0A-46BE-A320-F7ACAD8FCE73}" type="pres">
      <dgm:prSet presAssocID="{C21B642C-0DBB-4AFD-BA6F-208E91E74759}" presName="levelTx" presStyleLbl="revTx" presStyleIdx="0" presStyleCnt="0">
        <dgm:presLayoutVars>
          <dgm:chMax val="1"/>
          <dgm:bulletEnabled val="1"/>
        </dgm:presLayoutVars>
      </dgm:prSet>
      <dgm:spPr/>
    </dgm:pt>
    <dgm:pt modelId="{69FC2F68-70A6-4F39-92C3-3D17E2ABBD33}" type="pres">
      <dgm:prSet presAssocID="{2674F0AC-17A5-4353-9D11-B3AB96A6106B}" presName="Name8" presStyleCnt="0"/>
      <dgm:spPr/>
    </dgm:pt>
    <dgm:pt modelId="{992FC8ED-7738-467F-AAF5-F0CD5AF0389D}" type="pres">
      <dgm:prSet presAssocID="{2674F0AC-17A5-4353-9D11-B3AB96A6106B}" presName="level" presStyleLbl="node1" presStyleIdx="3" presStyleCnt="4">
        <dgm:presLayoutVars>
          <dgm:chMax val="1"/>
          <dgm:bulletEnabled val="1"/>
        </dgm:presLayoutVars>
      </dgm:prSet>
      <dgm:spPr/>
    </dgm:pt>
    <dgm:pt modelId="{C6C20EC8-71BF-4257-B34D-900F521C4A0F}" type="pres">
      <dgm:prSet presAssocID="{2674F0AC-17A5-4353-9D11-B3AB96A6106B}" presName="levelTx" presStyleLbl="revTx" presStyleIdx="0" presStyleCnt="0">
        <dgm:presLayoutVars>
          <dgm:chMax val="1"/>
          <dgm:bulletEnabled val="1"/>
        </dgm:presLayoutVars>
      </dgm:prSet>
      <dgm:spPr/>
    </dgm:pt>
  </dgm:ptLst>
  <dgm:cxnLst>
    <dgm:cxn modelId="{AF8B200F-C99E-441D-B217-C9BDAB8A70D5}" type="presOf" srcId="{C21B642C-0DBB-4AFD-BA6F-208E91E74759}" destId="{DA38452A-6F0A-46BE-A320-F7ACAD8FCE73}" srcOrd="1" destOrd="0" presId="urn:microsoft.com/office/officeart/2005/8/layout/pyramid1"/>
    <dgm:cxn modelId="{B939312D-C627-4CA9-99BE-3B7909DBD305}" type="presOf" srcId="{2674F0AC-17A5-4353-9D11-B3AB96A6106B}" destId="{C6C20EC8-71BF-4257-B34D-900F521C4A0F}" srcOrd="1" destOrd="0" presId="urn:microsoft.com/office/officeart/2005/8/layout/pyramid1"/>
    <dgm:cxn modelId="{31AC8832-14F9-415A-8A2D-93B6C041FD1E}" srcId="{9E0A05FB-C6EA-44A9-A087-FA6D5B2DEDFD}" destId="{2674F0AC-17A5-4353-9D11-B3AB96A6106B}" srcOrd="3" destOrd="0" parTransId="{20D1083F-BB87-4EA7-922F-CC22411D1420}" sibTransId="{B28ACDCC-2BBE-407A-9753-3069B9A4D1A9}"/>
    <dgm:cxn modelId="{2D2A743D-867E-4665-AB2C-7C0F51523DD2}" srcId="{9E0A05FB-C6EA-44A9-A087-FA6D5B2DEDFD}" destId="{DDC3D559-2F4B-44CA-839A-7954BEC75C37}" srcOrd="0" destOrd="0" parTransId="{36E2BAC9-DDC3-434F-8908-B449F850A561}" sibTransId="{1B7F3557-26DA-4DDF-8EC2-D1DE4EE551C4}"/>
    <dgm:cxn modelId="{C84E4344-C07F-4BF2-8709-74F77377A4DF}" type="presOf" srcId="{DDC3D559-2F4B-44CA-839A-7954BEC75C37}" destId="{61F2403E-FE08-450B-BE81-ADB610F975EE}" srcOrd="0" destOrd="0" presId="urn:microsoft.com/office/officeart/2005/8/layout/pyramid1"/>
    <dgm:cxn modelId="{1DD2DE48-AB02-45B4-A3B3-255926AAB775}" type="presOf" srcId="{9E0A05FB-C6EA-44A9-A087-FA6D5B2DEDFD}" destId="{03A1C757-2349-4F87-95B5-AA3F3556077B}" srcOrd="0" destOrd="0" presId="urn:microsoft.com/office/officeart/2005/8/layout/pyramid1"/>
    <dgm:cxn modelId="{2F02236E-FAA2-4744-AD81-5CAF0E641A83}" srcId="{9E0A05FB-C6EA-44A9-A087-FA6D5B2DEDFD}" destId="{178E1FA9-A5C8-4B3C-9080-E24ECA33002D}" srcOrd="1" destOrd="0" parTransId="{7D230626-81D1-4F75-8713-3A7446C5D6A3}" sibTransId="{9A84EEE8-D058-4ABE-A734-172384D70CE0}"/>
    <dgm:cxn modelId="{B039FD55-6A58-426D-B68C-00BE8C6E79DA}" type="presOf" srcId="{2674F0AC-17A5-4353-9D11-B3AB96A6106B}" destId="{992FC8ED-7738-467F-AAF5-F0CD5AF0389D}" srcOrd="0" destOrd="0" presId="urn:microsoft.com/office/officeart/2005/8/layout/pyramid1"/>
    <dgm:cxn modelId="{09217386-9D6B-416B-9C8D-9E154CAB863D}" type="presOf" srcId="{178E1FA9-A5C8-4B3C-9080-E24ECA33002D}" destId="{26F18AEB-0795-43AA-B772-C315E5CA3EF2}" srcOrd="1" destOrd="0" presId="urn:microsoft.com/office/officeart/2005/8/layout/pyramid1"/>
    <dgm:cxn modelId="{16EDE68B-62F4-4A81-8F6F-29FA82EF5DB0}" type="presOf" srcId="{178E1FA9-A5C8-4B3C-9080-E24ECA33002D}" destId="{ABAEFCDD-2EC8-4383-839B-6F6E254D533A}" srcOrd="0" destOrd="0" presId="urn:microsoft.com/office/officeart/2005/8/layout/pyramid1"/>
    <dgm:cxn modelId="{F9B8E395-6B20-4DD2-8097-99E168F4093A}" type="presOf" srcId="{C21B642C-0DBB-4AFD-BA6F-208E91E74759}" destId="{8B8D33FE-3269-40EA-9884-C4B753F7C1D8}" srcOrd="0" destOrd="0" presId="urn:microsoft.com/office/officeart/2005/8/layout/pyramid1"/>
    <dgm:cxn modelId="{8639C7D1-16A9-4C80-B2C7-3570EC142BE7}" type="presOf" srcId="{DDC3D559-2F4B-44CA-839A-7954BEC75C37}" destId="{5EFCF899-B412-4D8D-8CA0-442F41BCBE4B}" srcOrd="1" destOrd="0" presId="urn:microsoft.com/office/officeart/2005/8/layout/pyramid1"/>
    <dgm:cxn modelId="{3B7126EC-9BA5-4DB8-AD05-CBA0495A99D6}" srcId="{9E0A05FB-C6EA-44A9-A087-FA6D5B2DEDFD}" destId="{C21B642C-0DBB-4AFD-BA6F-208E91E74759}" srcOrd="2" destOrd="0" parTransId="{96C02147-DE11-402A-871A-CBADBBEDCDF1}" sibTransId="{DF6B044E-342E-450F-A170-EB8452DD4B6A}"/>
    <dgm:cxn modelId="{34ED48B4-BE65-4229-A166-91742CC17B93}" type="presParOf" srcId="{03A1C757-2349-4F87-95B5-AA3F3556077B}" destId="{223A4DB4-1EAD-4336-BAF9-3905623B4275}" srcOrd="0" destOrd="0" presId="urn:microsoft.com/office/officeart/2005/8/layout/pyramid1"/>
    <dgm:cxn modelId="{E7950C5F-1654-4A03-9441-9638E5B92CE2}" type="presParOf" srcId="{223A4DB4-1EAD-4336-BAF9-3905623B4275}" destId="{61F2403E-FE08-450B-BE81-ADB610F975EE}" srcOrd="0" destOrd="0" presId="urn:microsoft.com/office/officeart/2005/8/layout/pyramid1"/>
    <dgm:cxn modelId="{02D872FE-71A8-4931-BE29-48E61582DCE9}" type="presParOf" srcId="{223A4DB4-1EAD-4336-BAF9-3905623B4275}" destId="{5EFCF899-B412-4D8D-8CA0-442F41BCBE4B}" srcOrd="1" destOrd="0" presId="urn:microsoft.com/office/officeart/2005/8/layout/pyramid1"/>
    <dgm:cxn modelId="{FE73B1F0-5FBC-41A5-A605-5F92F80AF948}" type="presParOf" srcId="{03A1C757-2349-4F87-95B5-AA3F3556077B}" destId="{FFE5076F-367F-4CE9-9E72-CCBA76F74724}" srcOrd="1" destOrd="0" presId="urn:microsoft.com/office/officeart/2005/8/layout/pyramid1"/>
    <dgm:cxn modelId="{BECFFB54-7804-4B0E-832D-B6D5FE27ED3F}" type="presParOf" srcId="{FFE5076F-367F-4CE9-9E72-CCBA76F74724}" destId="{ABAEFCDD-2EC8-4383-839B-6F6E254D533A}" srcOrd="0" destOrd="0" presId="urn:microsoft.com/office/officeart/2005/8/layout/pyramid1"/>
    <dgm:cxn modelId="{A69BF7E8-3F68-481A-ACEE-DE0C05A64FD5}" type="presParOf" srcId="{FFE5076F-367F-4CE9-9E72-CCBA76F74724}" destId="{26F18AEB-0795-43AA-B772-C315E5CA3EF2}" srcOrd="1" destOrd="0" presId="urn:microsoft.com/office/officeart/2005/8/layout/pyramid1"/>
    <dgm:cxn modelId="{9A758335-E9D9-4648-9F16-77619A30A87A}" type="presParOf" srcId="{03A1C757-2349-4F87-95B5-AA3F3556077B}" destId="{211AD895-E330-4CF3-AACE-EAA0BCC39E64}" srcOrd="2" destOrd="0" presId="urn:microsoft.com/office/officeart/2005/8/layout/pyramid1"/>
    <dgm:cxn modelId="{A0F4C6EC-3099-4D4D-880E-CA701EDA7125}" type="presParOf" srcId="{211AD895-E330-4CF3-AACE-EAA0BCC39E64}" destId="{8B8D33FE-3269-40EA-9884-C4B753F7C1D8}" srcOrd="0" destOrd="0" presId="urn:microsoft.com/office/officeart/2005/8/layout/pyramid1"/>
    <dgm:cxn modelId="{1BD02412-E58D-4B00-94AD-10BAED052873}" type="presParOf" srcId="{211AD895-E330-4CF3-AACE-EAA0BCC39E64}" destId="{DA38452A-6F0A-46BE-A320-F7ACAD8FCE73}" srcOrd="1" destOrd="0" presId="urn:microsoft.com/office/officeart/2005/8/layout/pyramid1"/>
    <dgm:cxn modelId="{B643B528-8B19-4A86-B5D4-EBC1A6114123}" type="presParOf" srcId="{03A1C757-2349-4F87-95B5-AA3F3556077B}" destId="{69FC2F68-70A6-4F39-92C3-3D17E2ABBD33}" srcOrd="3" destOrd="0" presId="urn:microsoft.com/office/officeart/2005/8/layout/pyramid1"/>
    <dgm:cxn modelId="{77DFC0E9-B964-46A1-A2C0-86EA82366FB8}" type="presParOf" srcId="{69FC2F68-70A6-4F39-92C3-3D17E2ABBD33}" destId="{992FC8ED-7738-467F-AAF5-F0CD5AF0389D}" srcOrd="0" destOrd="0" presId="urn:microsoft.com/office/officeart/2005/8/layout/pyramid1"/>
    <dgm:cxn modelId="{C0E6C39E-BFD8-4179-B37D-DF94DEC259C8}" type="presParOf" srcId="{69FC2F68-70A6-4F39-92C3-3D17E2ABBD33}" destId="{C6C20EC8-71BF-4257-B34D-900F521C4A0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2403E-FE08-450B-BE81-ADB610F975EE}">
      <dsp:nvSpPr>
        <dsp:cNvPr id="0" name=""/>
        <dsp:cNvSpPr/>
      </dsp:nvSpPr>
      <dsp:spPr>
        <a:xfrm>
          <a:off x="1943100" y="0"/>
          <a:ext cx="1295400" cy="1087834"/>
        </a:xfrm>
        <a:prstGeom prst="trapezoid">
          <a:avLst>
            <a:gd name="adj" fmla="val 5954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COBR</a:t>
          </a:r>
        </a:p>
      </dsp:txBody>
      <dsp:txXfrm>
        <a:off x="1943100" y="0"/>
        <a:ext cx="1295400" cy="1087834"/>
      </dsp:txXfrm>
    </dsp:sp>
    <dsp:sp modelId="{ABAEFCDD-2EC8-4383-839B-6F6E254D533A}">
      <dsp:nvSpPr>
        <dsp:cNvPr id="0" name=""/>
        <dsp:cNvSpPr/>
      </dsp:nvSpPr>
      <dsp:spPr>
        <a:xfrm>
          <a:off x="1383901" y="1087834"/>
          <a:ext cx="2590800" cy="1087834"/>
        </a:xfrm>
        <a:prstGeom prst="trapezoid">
          <a:avLst>
            <a:gd name="adj" fmla="val 5954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WG</a:t>
          </a:r>
        </a:p>
      </dsp:txBody>
      <dsp:txXfrm>
        <a:off x="1837291" y="1087834"/>
        <a:ext cx="1684020" cy="1087834"/>
      </dsp:txXfrm>
    </dsp:sp>
    <dsp:sp modelId="{8B8D33FE-3269-40EA-9884-C4B753F7C1D8}">
      <dsp:nvSpPr>
        <dsp:cNvPr id="0" name=""/>
        <dsp:cNvSpPr/>
      </dsp:nvSpPr>
      <dsp:spPr>
        <a:xfrm>
          <a:off x="647700" y="2175669"/>
          <a:ext cx="3886200" cy="1087834"/>
        </a:xfrm>
        <a:prstGeom prst="trapezoid">
          <a:avLst>
            <a:gd name="adj" fmla="val 5954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ECCW</a:t>
          </a:r>
        </a:p>
      </dsp:txBody>
      <dsp:txXfrm>
        <a:off x="1327784" y="2175669"/>
        <a:ext cx="2526030" cy="1087834"/>
      </dsp:txXfrm>
    </dsp:sp>
    <dsp:sp modelId="{992FC8ED-7738-467F-AAF5-F0CD5AF0389D}">
      <dsp:nvSpPr>
        <dsp:cNvPr id="0" name=""/>
        <dsp:cNvSpPr/>
      </dsp:nvSpPr>
      <dsp:spPr>
        <a:xfrm>
          <a:off x="0" y="3263503"/>
          <a:ext cx="5181600" cy="1087834"/>
        </a:xfrm>
        <a:prstGeom prst="trapezoid">
          <a:avLst>
            <a:gd name="adj" fmla="val 5954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SCG/RCG</a:t>
          </a:r>
        </a:p>
      </dsp:txBody>
      <dsp:txXfrm>
        <a:off x="906779" y="3263503"/>
        <a:ext cx="3368040"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BBBBD2-278C-4D4B-8881-86187F7EFA97}"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73A5AD-BC99-49B7-9C94-EC6B2CFAC714}" type="slidenum">
              <a:rPr lang="en-GB" smtClean="0"/>
              <a:t>‹#›</a:t>
            </a:fld>
            <a:endParaRPr lang="en-GB"/>
          </a:p>
        </p:txBody>
      </p:sp>
    </p:spTree>
    <p:extLst>
      <p:ext uri="{BB962C8B-B14F-4D97-AF65-F5344CB8AC3E}">
        <p14:creationId xmlns:p14="http://schemas.microsoft.com/office/powerpoint/2010/main" val="4274864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3A5AD-BC99-49B7-9C94-EC6B2CFAC714}" type="slidenum">
              <a:rPr lang="en-GB" smtClean="0"/>
              <a:t>8</a:t>
            </a:fld>
            <a:endParaRPr lang="en-GB"/>
          </a:p>
        </p:txBody>
      </p:sp>
    </p:spTree>
    <p:extLst>
      <p:ext uri="{BB962C8B-B14F-4D97-AF65-F5344CB8AC3E}">
        <p14:creationId xmlns:p14="http://schemas.microsoft.com/office/powerpoint/2010/main" val="2019597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3A5AD-BC99-49B7-9C94-EC6B2CFAC714}" type="slidenum">
              <a:rPr lang="en-GB" smtClean="0"/>
              <a:t>14</a:t>
            </a:fld>
            <a:endParaRPr lang="en-GB"/>
          </a:p>
        </p:txBody>
      </p:sp>
    </p:spTree>
    <p:extLst>
      <p:ext uri="{BB962C8B-B14F-4D97-AF65-F5344CB8AC3E}">
        <p14:creationId xmlns:p14="http://schemas.microsoft.com/office/powerpoint/2010/main" val="1520956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73A5AD-BC99-49B7-9C94-EC6B2CFAC714}" type="slidenum">
              <a:rPr lang="en-GB" smtClean="0"/>
              <a:t>15</a:t>
            </a:fld>
            <a:endParaRPr lang="en-GB"/>
          </a:p>
        </p:txBody>
      </p:sp>
    </p:spTree>
    <p:extLst>
      <p:ext uri="{BB962C8B-B14F-4D97-AF65-F5344CB8AC3E}">
        <p14:creationId xmlns:p14="http://schemas.microsoft.com/office/powerpoint/2010/main" val="2034195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FAF2BDE-CB68-4745-98DD-BE4A0E448921}"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2631332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AF2BDE-CB68-4745-98DD-BE4A0E448921}"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3443382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AF2BDE-CB68-4745-98DD-BE4A0E448921}"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4092899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FAF2BDE-CB68-4745-98DD-BE4A0E448921}"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601013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FAF2BDE-CB68-4745-98DD-BE4A0E448921}" type="datetimeFigureOut">
              <a:rPr lang="en-GB" smtClean="0"/>
              <a:t>01/11/2021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708360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FAF2BDE-CB68-4745-98DD-BE4A0E448921}" type="datetimeFigureOut">
              <a:rPr lang="en-GB" smtClean="0"/>
              <a:t>01/11/2021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3722466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AF2BDE-CB68-4745-98DD-BE4A0E448921}" type="datetimeFigureOut">
              <a:rPr lang="en-GB" smtClean="0"/>
              <a:t>01/11/2021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1891428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AF2BDE-CB68-4745-98DD-BE4A0E448921}"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9438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AF2BDE-CB68-4745-98DD-BE4A0E448921}"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942227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AF2BDE-CB68-4745-98DD-BE4A0E448921}"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1545282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AF2BDE-CB68-4745-98DD-BE4A0E448921}"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D5E52C-0F1A-4E36-BEE9-25ED1AE31E7E}" type="slidenum">
              <a:rPr lang="en-GB" smtClean="0"/>
              <a:t>‹#›</a:t>
            </a:fld>
            <a:endParaRPr lang="en-GB"/>
          </a:p>
        </p:txBody>
      </p:sp>
    </p:spTree>
    <p:extLst>
      <p:ext uri="{BB962C8B-B14F-4D97-AF65-F5344CB8AC3E}">
        <p14:creationId xmlns:p14="http://schemas.microsoft.com/office/powerpoint/2010/main" val="4201298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AF2BDE-CB68-4745-98DD-BE4A0E448921}" type="datetimeFigureOut">
              <a:rPr lang="en-GB" smtClean="0"/>
              <a:t>01/11/2021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5E52C-0F1A-4E36-BEE9-25ED1AE31E7E}" type="slidenum">
              <a:rPr lang="en-GB" smtClean="0"/>
              <a:t>‹#›</a:t>
            </a:fld>
            <a:endParaRPr lang="en-GB"/>
          </a:p>
        </p:txBody>
      </p:sp>
    </p:spTree>
    <p:extLst>
      <p:ext uri="{BB962C8B-B14F-4D97-AF65-F5344CB8AC3E}">
        <p14:creationId xmlns:p14="http://schemas.microsoft.com/office/powerpoint/2010/main" val="1879973597"/>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jesip.org.uk/doctrin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ambridge.gov.uk/media/1253/cca-short-guide.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emergency-preparednes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gwyqT7rcCY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overnment/publications/national-risk-register-202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publications/emergency-preparedness" TargetMode="External"/><Relationship Id="rId2" Type="http://schemas.openxmlformats.org/officeDocument/2006/relationships/hyperlink" Target="https://www.merseysideprepared.org.uk/media/1053/15mayshortguide.pdf" TargetMode="External"/><Relationship Id="rId1" Type="http://schemas.openxmlformats.org/officeDocument/2006/relationships/slideLayout" Target="../slideLayouts/slideLayout4.xml"/><Relationship Id="rId5" Type="http://schemas.openxmlformats.org/officeDocument/2006/relationships/hyperlink" Target="https://www.jesip.org.uk/doctrine" TargetMode="External"/><Relationship Id="rId4" Type="http://schemas.openxmlformats.org/officeDocument/2006/relationships/hyperlink" Target="https://assets.publishing.service.gov.uk/government/uploads/system/uploads/attachment_data/file/952959/6.6920_CO_CCS_s_National_Risk_Register_2020_11-1-21-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2410" y="545433"/>
            <a:ext cx="9144000" cy="5005136"/>
          </a:xfrm>
        </p:spPr>
        <p:txBody>
          <a:bodyPr>
            <a:normAutofit fontScale="90000"/>
          </a:bodyPr>
          <a:lstStyle/>
          <a:p>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Policing in Terrorism</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‘The Civil Contingencies Act 2004’ </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422410" y="1307431"/>
            <a:ext cx="9144000" cy="5313939"/>
          </a:xfrm>
        </p:spPr>
        <p:txBody>
          <a:bodyPr>
            <a:normAutofit/>
          </a:bodyPr>
          <a:lstStyle/>
          <a:p>
            <a:endParaRPr lang="en-GB" b="1" dirty="0">
              <a:latin typeface="+mj-lt"/>
            </a:endParaRPr>
          </a:p>
          <a:p>
            <a:endParaRPr lang="en-GB" sz="9600" b="1" dirty="0">
              <a:latin typeface="Arial" panose="020B0604020202020204" pitchFamily="34" charset="0"/>
              <a:cs typeface="Arial" panose="020B0604020202020204" pitchFamily="34" charset="0"/>
            </a:endParaRPr>
          </a:p>
          <a:p>
            <a:endParaRPr lang="en-GB" b="1" dirty="0">
              <a:latin typeface="+mj-lt"/>
            </a:endParaRPr>
          </a:p>
          <a:p>
            <a:endParaRPr lang="en-GB" b="1"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Stephen Chapman</a:t>
            </a:r>
          </a:p>
          <a:p>
            <a:r>
              <a:rPr lang="en-GB" b="1" dirty="0">
                <a:latin typeface="Arial" panose="020B0604020202020204" pitchFamily="34" charset="0"/>
                <a:cs typeface="Arial" panose="020B0604020202020204" pitchFamily="34" charset="0"/>
              </a:rPr>
              <a:t>University Wales Trinity Saint David</a:t>
            </a:r>
          </a:p>
          <a:p>
            <a:endParaRPr lang="en-GB" b="1" dirty="0">
              <a:latin typeface="+mj-lt"/>
            </a:endParaRPr>
          </a:p>
        </p:txBody>
      </p:sp>
    </p:spTree>
    <p:extLst>
      <p:ext uri="{BB962C8B-B14F-4D97-AF65-F5344CB8AC3E}">
        <p14:creationId xmlns:p14="http://schemas.microsoft.com/office/powerpoint/2010/main" val="119503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Civil Contingencies Act 2004</a:t>
            </a:r>
          </a:p>
        </p:txBody>
      </p:sp>
      <p:pic>
        <p:nvPicPr>
          <p:cNvPr id="5" name="Picture 4"/>
          <p:cNvPicPr>
            <a:picLocks noChangeAspect="1"/>
          </p:cNvPicPr>
          <p:nvPr/>
        </p:nvPicPr>
        <p:blipFill>
          <a:blip r:embed="rId2"/>
          <a:stretch>
            <a:fillRect/>
          </a:stretch>
        </p:blipFill>
        <p:spPr>
          <a:xfrm>
            <a:off x="1695450" y="1320800"/>
            <a:ext cx="8801100" cy="4860290"/>
          </a:xfrm>
          <a:prstGeom prst="rect">
            <a:avLst/>
          </a:prstGeom>
        </p:spPr>
      </p:pic>
    </p:spTree>
    <p:extLst>
      <p:ext uri="{BB962C8B-B14F-4D97-AF65-F5344CB8AC3E}">
        <p14:creationId xmlns:p14="http://schemas.microsoft.com/office/powerpoint/2010/main" val="225589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CEF0-8F85-448B-86D2-3A190BB7F9C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Definition of a Major Incident</a:t>
            </a:r>
          </a:p>
        </p:txBody>
      </p:sp>
      <p:sp>
        <p:nvSpPr>
          <p:cNvPr id="3" name="Content Placeholder 2">
            <a:extLst>
              <a:ext uri="{FF2B5EF4-FFF2-40B4-BE49-F238E27FC236}">
                <a16:creationId xmlns:a16="http://schemas.microsoft.com/office/drawing/2014/main" id="{8CB688D0-242C-4512-AC98-97D7FF36C92E}"/>
              </a:ext>
            </a:extLst>
          </p:cNvPr>
          <p:cNvSpPr>
            <a:spLocks noGrp="1"/>
          </p:cNvSpPr>
          <p:nvPr>
            <p:ph idx="1"/>
          </p:nvPr>
        </p:nvSpPr>
        <p:spPr>
          <a:xfrm>
            <a:off x="838200" y="1889760"/>
            <a:ext cx="10515600" cy="4358639"/>
          </a:xfrm>
        </p:spPr>
        <p:txBody>
          <a:bodyPr>
            <a:normAutofit lnSpcReduction="10000"/>
          </a:bodyPr>
          <a:lstStyle/>
          <a:p>
            <a:pPr marL="0" indent="0" algn="just" fontAlgn="base">
              <a:buNone/>
            </a:pPr>
            <a:r>
              <a:rPr lang="en-GB" sz="2400" dirty="0">
                <a:latin typeface="Arial" panose="020B0604020202020204" pitchFamily="34" charset="0"/>
                <a:cs typeface="Arial" panose="020B0604020202020204" pitchFamily="34" charset="0"/>
              </a:rPr>
              <a:t>The Civil Contingencies Act 2004 defines an emergency (major incident) as:</a:t>
            </a:r>
          </a:p>
          <a:p>
            <a:pPr algn="just"/>
            <a:r>
              <a:rPr lang="en-GB" sz="2400" dirty="0">
                <a:latin typeface="Arial" panose="020B0604020202020204" pitchFamily="34" charset="0"/>
                <a:cs typeface="Arial" panose="020B0604020202020204" pitchFamily="34" charset="0"/>
              </a:rPr>
              <a:t>an event or situation which threatens serious damage to human welfare;</a:t>
            </a:r>
          </a:p>
          <a:p>
            <a:pPr algn="just"/>
            <a:r>
              <a:rPr lang="en-GB" sz="2400" dirty="0">
                <a:latin typeface="Arial" panose="020B0604020202020204" pitchFamily="34" charset="0"/>
                <a:cs typeface="Arial" panose="020B0604020202020204" pitchFamily="34" charset="0"/>
              </a:rPr>
              <a:t>an event or situation which threatens serious damage to the environment; or war, or terrorism, which threatens serious damage to security</a:t>
            </a:r>
          </a:p>
          <a:p>
            <a:pPr algn="just"/>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The Joint Emergency Services Interoperability Principles (JESIP) Joint Doctrine defined a major incident as:</a:t>
            </a:r>
          </a:p>
          <a:p>
            <a:pPr algn="just"/>
            <a:r>
              <a:rPr lang="en-GB" sz="2400" dirty="0">
                <a:latin typeface="Arial" panose="020B0604020202020204" pitchFamily="34" charset="0"/>
                <a:cs typeface="Arial" panose="020B0604020202020204" pitchFamily="34" charset="0"/>
              </a:rPr>
              <a:t>An event or situation with a range of serious consequences which requires special arrangements to be implemented by one or more emergency responder agency: </a:t>
            </a:r>
            <a:r>
              <a:rPr lang="en-GB" sz="2400" dirty="0">
                <a:latin typeface="Arial" panose="020B0604020202020204" pitchFamily="34" charset="0"/>
                <a:cs typeface="Arial" panose="020B0604020202020204" pitchFamily="34" charset="0"/>
                <a:hlinkClick r:id="rId2"/>
              </a:rPr>
              <a:t>https://www.jesip.org.uk/doctrine</a:t>
            </a:r>
            <a:r>
              <a:rPr lang="en-GB" sz="2400" dirty="0">
                <a:latin typeface="Arial" panose="020B0604020202020204" pitchFamily="34" charset="0"/>
                <a:cs typeface="Arial" panose="020B0604020202020204" pitchFamily="34" charset="0"/>
              </a:rPr>
              <a:t> </a:t>
            </a:r>
          </a:p>
          <a:p>
            <a:pPr marL="0" indent="0" algn="just">
              <a:buNone/>
            </a:pPr>
            <a:r>
              <a:rPr lang="en-GB" sz="2400" dirty="0">
                <a:latin typeface="Arial" panose="020B0604020202020204" pitchFamily="34" charset="0"/>
                <a:cs typeface="Arial" panose="020B0604020202020204" pitchFamily="34" charset="0"/>
              </a:rPr>
              <a:t>(</a:t>
            </a:r>
            <a:r>
              <a:rPr lang="en-GB" sz="2400" i="1" dirty="0">
                <a:latin typeface="Arial" panose="020B0604020202020204" pitchFamily="34" charset="0"/>
                <a:cs typeface="Arial" panose="020B0604020202020204" pitchFamily="34" charset="0"/>
              </a:rPr>
              <a:t>Top tip: download JESIP Ap</a:t>
            </a:r>
            <a:r>
              <a:rPr lang="en-GB" sz="2400" dirty="0">
                <a:latin typeface="Arial" panose="020B0604020202020204" pitchFamily="34" charset="0"/>
                <a:cs typeface="Arial" panose="020B0604020202020204" pitchFamily="34" charset="0"/>
              </a:rPr>
              <a:t>p)</a:t>
            </a:r>
          </a:p>
          <a:p>
            <a:endParaRPr lang="en-GB" dirty="0"/>
          </a:p>
        </p:txBody>
      </p:sp>
    </p:spTree>
    <p:extLst>
      <p:ext uri="{BB962C8B-B14F-4D97-AF65-F5344CB8AC3E}">
        <p14:creationId xmlns:p14="http://schemas.microsoft.com/office/powerpoint/2010/main" val="929086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E78A6-DA6B-4A8F-B149-6395BE3508F9}"/>
              </a:ext>
            </a:extLst>
          </p:cNvPr>
          <p:cNvSpPr>
            <a:spLocks noGrp="1"/>
          </p:cNvSpPr>
          <p:nvPr>
            <p:ph type="title"/>
          </p:nvPr>
        </p:nvSpPr>
        <p:spPr>
          <a:xfrm>
            <a:off x="838200" y="259920"/>
            <a:ext cx="10515600" cy="1325563"/>
          </a:xfrm>
          <a:solidFill>
            <a:schemeClr val="bg1"/>
          </a:solidFill>
        </p:spPr>
        <p:txBody>
          <a:bodyPr/>
          <a:lstStyle/>
          <a:p>
            <a:r>
              <a:rPr lang="en-GB"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F7927D9-BC8C-4AAE-B1AE-AF48E306C1D7}"/>
              </a:ext>
            </a:extLst>
          </p:cNvPr>
          <p:cNvSpPr>
            <a:spLocks noGrp="1"/>
          </p:cNvSpPr>
          <p:nvPr>
            <p:ph idx="1"/>
          </p:nvPr>
        </p:nvSpPr>
        <p:spPr/>
        <p:txBody>
          <a:bodyPr>
            <a:normAutofit/>
          </a:bodyPr>
          <a:lstStyle/>
          <a:p>
            <a:pPr marL="0" indent="0" algn="just">
              <a:buNone/>
            </a:pPr>
            <a:r>
              <a:rPr lang="en-GB" sz="2400" dirty="0">
                <a:latin typeface="Arial" panose="020B0604020202020204" pitchFamily="34" charset="0"/>
                <a:cs typeface="Arial" panose="020B0604020202020204" pitchFamily="34" charset="0"/>
              </a:rPr>
              <a:t>The introduction of the </a:t>
            </a:r>
            <a:r>
              <a:rPr lang="en-GB" sz="2400" b="1" dirty="0">
                <a:latin typeface="Arial" panose="020B0604020202020204" pitchFamily="34" charset="0"/>
                <a:cs typeface="Arial" panose="020B0604020202020204" pitchFamily="34" charset="0"/>
              </a:rPr>
              <a:t>Civil Contingencies Act 2004 </a:t>
            </a:r>
            <a:r>
              <a:rPr lang="en-GB" sz="2400" dirty="0">
                <a:latin typeface="Arial" panose="020B0604020202020204" pitchFamily="34" charset="0"/>
                <a:cs typeface="Arial" panose="020B0604020202020204" pitchFamily="34" charset="0"/>
              </a:rPr>
              <a:t>formalised the way in which we plan for and deal with </a:t>
            </a:r>
            <a:r>
              <a:rPr lang="en-GB" sz="2400" b="1" dirty="0">
                <a:latin typeface="Arial" panose="020B0604020202020204" pitchFamily="34" charset="0"/>
                <a:cs typeface="Arial" panose="020B0604020202020204" pitchFamily="34" charset="0"/>
              </a:rPr>
              <a:t>emergencies/major incidents </a:t>
            </a:r>
            <a:r>
              <a:rPr lang="en-GB" sz="2400" dirty="0">
                <a:latin typeface="Arial" panose="020B0604020202020204" pitchFamily="34" charset="0"/>
                <a:cs typeface="Arial" panose="020B0604020202020204" pitchFamily="34" charset="0"/>
              </a:rPr>
              <a:t>by creating a legislative robust methodology together with supporting structures.</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dirty="0">
                <a:latin typeface="Arial" panose="020B0604020202020204" pitchFamily="34" charset="0"/>
                <a:cs typeface="Arial" panose="020B0604020202020204" pitchFamily="34" charset="0"/>
              </a:rPr>
              <a:t>The public perception of what a major incident is, may be limited to believing that a terrorist act, major road, rail or air accidents involving large numbers of fatalities and injured constitute a major incident.  </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838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96035"/>
          </a:xfrm>
        </p:spPr>
        <p:txBody>
          <a:bodyPr>
            <a:normAutofit fontScale="90000"/>
          </a:bodyPr>
          <a:lstStyle/>
          <a:p>
            <a:r>
              <a:rPr lang="en-GB" b="1" dirty="0">
                <a:latin typeface="Arial" panose="020B0604020202020204" pitchFamily="34" charset="0"/>
                <a:cs typeface="Arial" panose="020B0604020202020204" pitchFamily="34" charset="0"/>
              </a:rPr>
              <a:t>Background to Civil Contingencies Act 2004</a:t>
            </a:r>
          </a:p>
        </p:txBody>
      </p:sp>
      <p:sp>
        <p:nvSpPr>
          <p:cNvPr id="5" name="TextBox 4"/>
          <p:cNvSpPr txBox="1"/>
          <p:nvPr/>
        </p:nvSpPr>
        <p:spPr>
          <a:xfrm>
            <a:off x="838200" y="1493520"/>
            <a:ext cx="9692640" cy="4524315"/>
          </a:xfrm>
          <a:prstGeom prst="rect">
            <a:avLst/>
          </a:prstGeom>
          <a:noFill/>
        </p:spPr>
        <p:txBody>
          <a:bodyPr wrap="square" rtlCol="0">
            <a:spAutoFit/>
          </a:bodyPr>
          <a:lstStyle/>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At the turn of the century, the UK experienced a number of events in a relatively short timeframe.  These events included:</a:t>
            </a:r>
          </a:p>
          <a:p>
            <a:pPr algn="just"/>
            <a:endParaRPr lang="en-GB" sz="2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Fuel Crisis 2000</a:t>
            </a: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Foot and Mouth breakout 2001</a:t>
            </a: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Fire Service Strike 2002 / 2003</a:t>
            </a:r>
          </a:p>
          <a:p>
            <a:pPr marL="285750" indent="-285750" algn="just">
              <a:buFont typeface="Arial" panose="020B0604020202020204" pitchFamily="34" charset="0"/>
              <a:buChar char="•"/>
            </a:pPr>
            <a:r>
              <a:rPr lang="en-GB" sz="2400" dirty="0">
                <a:latin typeface="Arial" panose="020B0604020202020204" pitchFamily="34" charset="0"/>
                <a:cs typeface="Arial" panose="020B0604020202020204" pitchFamily="34" charset="0"/>
              </a:rPr>
              <a:t>Flooding</a:t>
            </a:r>
          </a:p>
          <a:p>
            <a:pPr marL="285750" indent="-285750" algn="just">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UK Government commissioned a review into current legislation and deemed that 21</a:t>
            </a:r>
            <a:r>
              <a:rPr lang="en-GB" sz="2400" baseline="30000" dirty="0">
                <a:latin typeface="Arial" panose="020B0604020202020204" pitchFamily="34" charset="0"/>
                <a:cs typeface="Arial" panose="020B0604020202020204" pitchFamily="34" charset="0"/>
              </a:rPr>
              <a:t>st</a:t>
            </a:r>
            <a:r>
              <a:rPr lang="en-GB" sz="2400" dirty="0">
                <a:latin typeface="Arial" panose="020B0604020202020204" pitchFamily="34" charset="0"/>
                <a:cs typeface="Arial" panose="020B0604020202020204" pitchFamily="34" charset="0"/>
              </a:rPr>
              <a:t> Century threats were not adequately addressed through the current statutory provision.</a:t>
            </a:r>
          </a:p>
        </p:txBody>
      </p:sp>
    </p:spTree>
    <p:extLst>
      <p:ext uri="{BB962C8B-B14F-4D97-AF65-F5344CB8AC3E}">
        <p14:creationId xmlns:p14="http://schemas.microsoft.com/office/powerpoint/2010/main" val="157510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B767FE-4687-48C0-90D0-FC44C758DA4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Existing Legislation (Pre 2004)</a:t>
            </a:r>
          </a:p>
        </p:txBody>
      </p:sp>
      <p:sp>
        <p:nvSpPr>
          <p:cNvPr id="5" name="Content Placeholder 4">
            <a:extLst>
              <a:ext uri="{FF2B5EF4-FFF2-40B4-BE49-F238E27FC236}">
                <a16:creationId xmlns:a16="http://schemas.microsoft.com/office/drawing/2014/main" id="{38AD91F3-6D94-4F85-A14A-3D31D4F4C293}"/>
              </a:ext>
            </a:extLst>
          </p:cNvPr>
          <p:cNvSpPr>
            <a:spLocks noGrp="1"/>
          </p:cNvSpPr>
          <p:nvPr>
            <p:ph sz="half" idx="1"/>
          </p:nvPr>
        </p:nvSpPr>
        <p:spPr/>
        <p:txBody>
          <a:bodyPr>
            <a:noAutofit/>
          </a:bodyPr>
          <a:lstStyle/>
          <a:p>
            <a:pPr marL="0" indent="0" algn="just">
              <a:buNone/>
            </a:pPr>
            <a:r>
              <a:rPr lang="en-GB" sz="2400" dirty="0">
                <a:latin typeface="Arial" panose="020B0604020202020204" pitchFamily="34" charset="0"/>
                <a:cs typeface="Arial" panose="020B0604020202020204" pitchFamily="34" charset="0"/>
              </a:rPr>
              <a:t>Emergency Powers Act 1920</a:t>
            </a:r>
          </a:p>
          <a:p>
            <a:pPr algn="just"/>
            <a:r>
              <a:rPr lang="en-GB" sz="2400" dirty="0">
                <a:latin typeface="Arial" panose="020B0604020202020204" pitchFamily="34" charset="0"/>
                <a:cs typeface="Arial" panose="020B0604020202020204" pitchFamily="34" charset="0"/>
              </a:rPr>
              <a:t>The Emergency Powers Act of 1920 enabled Government to make emergency provisions in circumstances where other legislation would not suffice.</a:t>
            </a:r>
          </a:p>
          <a:p>
            <a:pPr algn="just"/>
            <a:r>
              <a:rPr lang="en-GB" sz="2400" dirty="0">
                <a:latin typeface="Arial" panose="020B0604020202020204" pitchFamily="34" charset="0"/>
                <a:cs typeface="Arial" panose="020B0604020202020204" pitchFamily="34" charset="0"/>
              </a:rPr>
              <a:t>It was introduced by Prime Minister Lloyd George.</a:t>
            </a:r>
          </a:p>
          <a:p>
            <a:pPr algn="just"/>
            <a:r>
              <a:rPr lang="en-GB" sz="2400" dirty="0">
                <a:latin typeface="Arial" panose="020B0604020202020204" pitchFamily="34" charset="0"/>
                <a:cs typeface="Arial" panose="020B0604020202020204" pitchFamily="34" charset="0"/>
              </a:rPr>
              <a:t>It was enacted twelve times in 84 years. </a:t>
            </a:r>
          </a:p>
          <a:p>
            <a:pPr algn="just"/>
            <a:r>
              <a:rPr lang="en-GB" sz="2400" dirty="0">
                <a:latin typeface="Arial" panose="020B0604020202020204" pitchFamily="34" charset="0"/>
                <a:cs typeface="Arial" panose="020B0604020202020204" pitchFamily="34" charset="0"/>
              </a:rPr>
              <a:t>It was repealed on the introduction of the CCA in 2004.</a:t>
            </a:r>
          </a:p>
        </p:txBody>
      </p:sp>
      <p:sp>
        <p:nvSpPr>
          <p:cNvPr id="6" name="Content Placeholder 5">
            <a:extLst>
              <a:ext uri="{FF2B5EF4-FFF2-40B4-BE49-F238E27FC236}">
                <a16:creationId xmlns:a16="http://schemas.microsoft.com/office/drawing/2014/main" id="{C2D6C61B-25A1-4992-B175-88E0A18100DE}"/>
              </a:ext>
            </a:extLst>
          </p:cNvPr>
          <p:cNvSpPr>
            <a:spLocks noGrp="1"/>
          </p:cNvSpPr>
          <p:nvPr>
            <p:ph sz="half" idx="2"/>
          </p:nvPr>
        </p:nvSpPr>
        <p:spPr/>
        <p:txBody>
          <a:bodyPr>
            <a:normAutofit fontScale="92500" lnSpcReduction="20000"/>
          </a:bodyPr>
          <a:lstStyle/>
          <a:p>
            <a:pPr algn="just"/>
            <a:r>
              <a:rPr lang="en-GB" sz="2600" dirty="0">
                <a:latin typeface="Arial" panose="020B0604020202020204" pitchFamily="34" charset="0"/>
                <a:cs typeface="Arial" panose="020B0604020202020204" pitchFamily="34" charset="0"/>
              </a:rPr>
              <a:t>The Civil Defence Act 1948</a:t>
            </a:r>
          </a:p>
          <a:p>
            <a:pPr algn="just"/>
            <a:r>
              <a:rPr lang="en-GB" sz="2600" dirty="0">
                <a:latin typeface="Arial" panose="020B0604020202020204" pitchFamily="34" charset="0"/>
                <a:cs typeface="Arial" panose="020B0604020202020204" pitchFamily="34" charset="0"/>
              </a:rPr>
              <a:t>This act placed duties on Local Authorities and Police Forces in respect of civil defence matters</a:t>
            </a:r>
          </a:p>
          <a:p>
            <a:pPr algn="just"/>
            <a:r>
              <a:rPr lang="en-GB" sz="2600" dirty="0">
                <a:latin typeface="Arial" panose="020B0604020202020204" pitchFamily="34" charset="0"/>
                <a:cs typeface="Arial" panose="020B0604020202020204" pitchFamily="34" charset="0"/>
              </a:rPr>
              <a:t>It aimed to protect the population from military attack and natural disasters</a:t>
            </a:r>
          </a:p>
          <a:p>
            <a:pPr algn="just"/>
            <a:r>
              <a:rPr lang="en-GB" sz="2600" dirty="0">
                <a:latin typeface="Arial" panose="020B0604020202020204" pitchFamily="34" charset="0"/>
                <a:cs typeface="Arial" panose="020B0604020202020204" pitchFamily="34" charset="0"/>
              </a:rPr>
              <a:t>It followed broadly Integrated Emergency Management (IEM) principles, which will be discussed later.</a:t>
            </a:r>
          </a:p>
          <a:p>
            <a:pPr algn="just"/>
            <a:r>
              <a:rPr lang="en-GB" sz="2600" dirty="0">
                <a:latin typeface="Arial" panose="020B0604020202020204" pitchFamily="34" charset="0"/>
                <a:cs typeface="Arial" panose="020B0604020202020204" pitchFamily="34" charset="0"/>
              </a:rPr>
              <a:t>It was repealed on the introduction of the CCA in 2004.</a:t>
            </a:r>
          </a:p>
          <a:p>
            <a:endParaRPr lang="en-GB" dirty="0"/>
          </a:p>
          <a:p>
            <a:endParaRPr lang="en-GB" dirty="0"/>
          </a:p>
        </p:txBody>
      </p:sp>
    </p:spTree>
    <p:extLst>
      <p:ext uri="{BB962C8B-B14F-4D97-AF65-F5344CB8AC3E}">
        <p14:creationId xmlns:p14="http://schemas.microsoft.com/office/powerpoint/2010/main" val="297844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597537-1E59-46AB-B7A0-1E907F4AFBF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Reason for Change</a:t>
            </a:r>
          </a:p>
        </p:txBody>
      </p:sp>
      <p:sp>
        <p:nvSpPr>
          <p:cNvPr id="6" name="Content Placeholder 5">
            <a:extLst>
              <a:ext uri="{FF2B5EF4-FFF2-40B4-BE49-F238E27FC236}">
                <a16:creationId xmlns:a16="http://schemas.microsoft.com/office/drawing/2014/main" id="{A8BB3857-2DD9-4A2F-8A85-A446C0D4F294}"/>
              </a:ext>
            </a:extLst>
          </p:cNvPr>
          <p:cNvSpPr>
            <a:spLocks noGrp="1"/>
          </p:cNvSpPr>
          <p:nvPr>
            <p:ph idx="1"/>
          </p:nvPr>
        </p:nvSpPr>
        <p:spPr/>
        <p:txBody>
          <a:bodyPr/>
          <a:lstStyle/>
          <a:p>
            <a:pPr algn="just"/>
            <a:r>
              <a:rPr lang="en-GB" sz="2400" dirty="0">
                <a:latin typeface="Arial" panose="020B0604020202020204" pitchFamily="34" charset="0"/>
                <a:cs typeface="Arial" panose="020B0604020202020204" pitchFamily="34" charset="0"/>
              </a:rPr>
              <a:t>The introduction of the CCA 2004 was to replace outdated legislation to ensure that appropriate fit for purpose arrangements were in place to meet the challenges of the 21</a:t>
            </a:r>
            <a:r>
              <a:rPr lang="en-GB" sz="2400" baseline="30000" dirty="0">
                <a:latin typeface="Arial" panose="020B0604020202020204" pitchFamily="34" charset="0"/>
                <a:cs typeface="Arial" panose="020B0604020202020204" pitchFamily="34" charset="0"/>
              </a:rPr>
              <a:t>st</a:t>
            </a:r>
            <a:r>
              <a:rPr lang="en-GB" sz="2400" dirty="0">
                <a:latin typeface="Arial" panose="020B0604020202020204" pitchFamily="34" charset="0"/>
                <a:cs typeface="Arial" panose="020B0604020202020204" pitchFamily="34" charset="0"/>
              </a:rPr>
              <a:t> Century.</a:t>
            </a:r>
          </a:p>
          <a:p>
            <a:pPr algn="just"/>
            <a:r>
              <a:rPr lang="en-GB" sz="2400" dirty="0">
                <a:latin typeface="Arial" panose="020B0604020202020204" pitchFamily="34" charset="0"/>
                <a:cs typeface="Arial" panose="020B0604020202020204" pitchFamily="34" charset="0"/>
              </a:rPr>
              <a:t>The new Act called the Civil Contingencies Act 2004 received Royal Ascent on 18 November 2004.</a:t>
            </a:r>
          </a:p>
          <a:p>
            <a:pPr algn="just"/>
            <a:r>
              <a:rPr lang="en-GB" sz="2400" dirty="0">
                <a:latin typeface="Arial" panose="020B0604020202020204" pitchFamily="34" charset="0"/>
                <a:cs typeface="Arial" panose="020B0604020202020204" pitchFamily="34" charset="0"/>
              </a:rPr>
              <a:t>The new Act replaced the 1920 Emergency Powers Act and the 1948 Civil Defence Act.</a:t>
            </a:r>
          </a:p>
          <a:p>
            <a:endParaRPr lang="en-GB" dirty="0"/>
          </a:p>
          <a:p>
            <a:endParaRPr lang="en-GB" dirty="0"/>
          </a:p>
        </p:txBody>
      </p:sp>
    </p:spTree>
    <p:extLst>
      <p:ext uri="{BB962C8B-B14F-4D97-AF65-F5344CB8AC3E}">
        <p14:creationId xmlns:p14="http://schemas.microsoft.com/office/powerpoint/2010/main" val="1392331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4165"/>
            <a:ext cx="10515600" cy="1325563"/>
          </a:xfrm>
        </p:spPr>
        <p:txBody>
          <a:bodyPr/>
          <a:lstStyle/>
          <a:p>
            <a:r>
              <a:rPr lang="en-GB" b="1" dirty="0">
                <a:latin typeface="Arial" panose="020B0604020202020204" pitchFamily="34" charset="0"/>
                <a:cs typeface="Arial" panose="020B0604020202020204" pitchFamily="34" charset="0"/>
              </a:rPr>
              <a:t>WHAT THE ACT AND THE REGULATIONS REQUIRE</a:t>
            </a:r>
          </a:p>
        </p:txBody>
      </p:sp>
      <p:sp>
        <p:nvSpPr>
          <p:cNvPr id="5" name="TextBox 4">
            <a:extLst>
              <a:ext uri="{FF2B5EF4-FFF2-40B4-BE49-F238E27FC236}">
                <a16:creationId xmlns:a16="http://schemas.microsoft.com/office/drawing/2014/main" id="{CF9C78BE-52A0-414A-BD5F-4D10355F04E8}"/>
              </a:ext>
            </a:extLst>
          </p:cNvPr>
          <p:cNvSpPr txBox="1"/>
          <p:nvPr/>
        </p:nvSpPr>
        <p:spPr>
          <a:xfrm>
            <a:off x="838200" y="1985278"/>
            <a:ext cx="9509760" cy="5816977"/>
          </a:xfrm>
          <a:prstGeom prst="rect">
            <a:avLst/>
          </a:prstGeom>
          <a:noFill/>
        </p:spPr>
        <p:txBody>
          <a:bodyPr wrap="square">
            <a:spAutoFit/>
          </a:bodyPr>
          <a:lstStyle/>
          <a:p>
            <a:pPr algn="just"/>
            <a:r>
              <a:rPr lang="en-GB" sz="2400" dirty="0">
                <a:latin typeface="Arial" panose="020B0604020202020204" pitchFamily="34" charset="0"/>
                <a:cs typeface="Arial" panose="020B0604020202020204" pitchFamily="34" charset="0"/>
              </a:rPr>
              <a:t>The Act, and accompanying regulations and non-legislative measures, will deliver a single framework for civil protection in the United Kingdom to meet the challenges of the twenty-first century. The Act is separated into two substantive parts: local arrangements for civil protection (Part 1) and emergency powers (Part 2). The overall objective for both parts of the Act is to modernise outdated legislation. Key to this is an updating of the definition of what constitutes an “emergency”</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https://www.cambridge.gov.uk/media/1253/cca-short-guide.pdf</a:t>
            </a:r>
            <a:endParaRPr lang="en-GB" sz="24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24803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CD987-1BFA-4012-8AA5-4A87F1AA85D8}"/>
              </a:ext>
            </a:extLst>
          </p:cNvPr>
          <p:cNvSpPr>
            <a:spLocks noGrp="1"/>
          </p:cNvSpPr>
          <p:nvPr>
            <p:ph type="title"/>
          </p:nvPr>
        </p:nvSpPr>
        <p:spPr/>
        <p:txBody>
          <a:bodyPr>
            <a:normAutofit fontScale="90000"/>
          </a:bodyPr>
          <a:lstStyle/>
          <a:p>
            <a:pPr algn="just"/>
            <a:r>
              <a:rPr lang="en-GB" b="1" dirty="0">
                <a:latin typeface="Arial" panose="020B0604020202020204" pitchFamily="34" charset="0"/>
                <a:cs typeface="Arial" panose="020B0604020202020204" pitchFamily="34" charset="0"/>
              </a:rPr>
              <a:t>Part 1 of the Civil Contingencies Act 2004 - local arrangements for civil protection</a:t>
            </a:r>
          </a:p>
        </p:txBody>
      </p:sp>
      <p:sp>
        <p:nvSpPr>
          <p:cNvPr id="3" name="Content Placeholder 2">
            <a:extLst>
              <a:ext uri="{FF2B5EF4-FFF2-40B4-BE49-F238E27FC236}">
                <a16:creationId xmlns:a16="http://schemas.microsoft.com/office/drawing/2014/main" id="{58D75716-975E-4380-B3CF-2063B6D461C0}"/>
              </a:ext>
            </a:extLst>
          </p:cNvPr>
          <p:cNvSpPr>
            <a:spLocks noGrp="1"/>
          </p:cNvSpPr>
          <p:nvPr>
            <p:ph idx="1"/>
          </p:nvPr>
        </p:nvSpPr>
        <p:spPr/>
        <p:txBody>
          <a:bodyPr>
            <a:normAutofit/>
          </a:bodyPr>
          <a:lstStyle/>
          <a:p>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purpose of Part 1 of the Act is to establish a new statutory framework for civil protection at the local level. This, together with accompanying guidance and regulations, will set out clear expectations and responsibilities for front line responders at the local level to ensure that they are prepared to deal effectively with the full range of emergencies from localised incidents through to catastrophic emergencies. </a:t>
            </a:r>
          </a:p>
          <a:p>
            <a:pPr algn="just"/>
            <a:endParaRPr lang="en-GB"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hlinkClick r:id="rId2"/>
              </a:rPr>
              <a:t>Emergency Preparedness: Guidance on part 1 of the Civil Contingencies Act 2004, its associated regulations and non-statutory arrangements, (2012). Cabinet office.</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702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CD987-1BFA-4012-8AA5-4A87F1AA85D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Part 1 of the Civil Contingencies Act 2004  - local arrangements for civil protection</a:t>
            </a:r>
          </a:p>
        </p:txBody>
      </p:sp>
      <p:sp>
        <p:nvSpPr>
          <p:cNvPr id="3" name="Content Placeholder 2">
            <a:extLst>
              <a:ext uri="{FF2B5EF4-FFF2-40B4-BE49-F238E27FC236}">
                <a16:creationId xmlns:a16="http://schemas.microsoft.com/office/drawing/2014/main" id="{58D75716-975E-4380-B3CF-2063B6D461C0}"/>
              </a:ext>
            </a:extLst>
          </p:cNvPr>
          <p:cNvSpPr>
            <a:spLocks noGrp="1"/>
          </p:cNvSpPr>
          <p:nvPr>
            <p:ph idx="1"/>
          </p:nvPr>
        </p:nvSpPr>
        <p:spPr/>
        <p:txBody>
          <a:bodyPr>
            <a:noAutofit/>
          </a:bodyPr>
          <a:lstStyle/>
          <a:p>
            <a:pPr marL="0" indent="0" algn="just">
              <a:buNone/>
            </a:pPr>
            <a:r>
              <a:rPr lang="en-GB" sz="2000" dirty="0">
                <a:latin typeface="Arial" panose="020B0604020202020204" pitchFamily="34" charset="0"/>
                <a:cs typeface="Arial" panose="020B0604020202020204" pitchFamily="34" charset="0"/>
              </a:rPr>
              <a:t>It divides local responders into two categories. Those in Category 1 will have duties placed upon them to:</a:t>
            </a:r>
          </a:p>
          <a:p>
            <a:pPr algn="just"/>
            <a:r>
              <a:rPr lang="en-GB" sz="2000" dirty="0">
                <a:latin typeface="Arial" panose="020B0604020202020204" pitchFamily="34" charset="0"/>
                <a:cs typeface="Arial" panose="020B0604020202020204" pitchFamily="34" charset="0"/>
              </a:rPr>
              <a:t>Assess local risks and use this to inform emergency planning; </a:t>
            </a:r>
          </a:p>
          <a:p>
            <a:pPr algn="just"/>
            <a:r>
              <a:rPr lang="en-GB" sz="2000" dirty="0">
                <a:latin typeface="Arial" panose="020B0604020202020204" pitchFamily="34" charset="0"/>
                <a:cs typeface="Arial" panose="020B0604020202020204" pitchFamily="34" charset="0"/>
              </a:rPr>
              <a:t>Put in place emergency plans; </a:t>
            </a:r>
          </a:p>
          <a:p>
            <a:pPr algn="just"/>
            <a:r>
              <a:rPr lang="en-GB" sz="2000" dirty="0">
                <a:latin typeface="Arial" panose="020B0604020202020204" pitchFamily="34" charset="0"/>
                <a:cs typeface="Arial" panose="020B0604020202020204" pitchFamily="34" charset="0"/>
              </a:rPr>
              <a:t>Put in place Business Continuity Management arrangements; </a:t>
            </a:r>
          </a:p>
          <a:p>
            <a:pPr algn="just"/>
            <a:r>
              <a:rPr lang="en-GB" sz="2000" dirty="0">
                <a:latin typeface="Arial" panose="020B0604020202020204" pitchFamily="34" charset="0"/>
                <a:cs typeface="Arial" panose="020B0604020202020204" pitchFamily="34" charset="0"/>
              </a:rPr>
              <a:t>Put in place arrangements to make information available to the public about civil protection matters and maintain arrangements to warn, inform and advise the public in the event of an emergency; </a:t>
            </a:r>
          </a:p>
          <a:p>
            <a:pPr algn="just"/>
            <a:r>
              <a:rPr lang="en-GB" sz="2000" dirty="0">
                <a:latin typeface="Arial" panose="020B0604020202020204" pitchFamily="34" charset="0"/>
                <a:cs typeface="Arial" panose="020B0604020202020204" pitchFamily="34" charset="0"/>
              </a:rPr>
              <a:t>Share information with other local responders to enhance co-ordination; </a:t>
            </a:r>
          </a:p>
          <a:p>
            <a:pPr algn="just"/>
            <a:r>
              <a:rPr lang="en-GB" sz="2000" dirty="0">
                <a:latin typeface="Arial" panose="020B0604020202020204" pitchFamily="34" charset="0"/>
                <a:cs typeface="Arial" panose="020B0604020202020204" pitchFamily="34" charset="0"/>
              </a:rPr>
              <a:t>Co-operate with other local responders to enhance co-ordination and efficiency; and </a:t>
            </a:r>
          </a:p>
          <a:p>
            <a:pPr algn="just"/>
            <a:r>
              <a:rPr lang="en-GB" sz="2000" dirty="0">
                <a:latin typeface="Arial" panose="020B0604020202020204" pitchFamily="34" charset="0"/>
                <a:cs typeface="Arial" panose="020B0604020202020204" pitchFamily="34" charset="0"/>
              </a:rPr>
              <a:t>Provide advice and assistance to businesses and voluntary organisations about business continuity management. (Local Authorities only)</a:t>
            </a:r>
          </a:p>
          <a:p>
            <a:pPr marL="0" indent="0" algn="just">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6350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Category 1 and Category 2 Responders</a:t>
            </a:r>
          </a:p>
        </p:txBody>
      </p:sp>
      <p:sp>
        <p:nvSpPr>
          <p:cNvPr id="3" name="Content Placeholder 2"/>
          <p:cNvSpPr>
            <a:spLocks noGrp="1"/>
          </p:cNvSpPr>
          <p:nvPr>
            <p:ph idx="1"/>
          </p:nvPr>
        </p:nvSpPr>
        <p:spPr>
          <a:xfrm>
            <a:off x="1141412" y="1801246"/>
            <a:ext cx="9905999" cy="591684"/>
          </a:xfrm>
        </p:spPr>
        <p:txBody>
          <a:bodyPr>
            <a:noAutofit/>
          </a:bodyPr>
          <a:lstStyle/>
          <a:p>
            <a:pPr marL="0" indent="0">
              <a:buNone/>
            </a:pPr>
            <a:r>
              <a:rPr lang="en-GB" sz="2400" dirty="0">
                <a:latin typeface="Arial" panose="020B0604020202020204" pitchFamily="34" charset="0"/>
                <a:cs typeface="Arial" panose="020B0604020202020204" pitchFamily="34" charset="0"/>
              </a:rPr>
              <a:t>These are the of Category 1 and Category 2 Responders in the Schedule 1</a:t>
            </a:r>
          </a:p>
        </p:txBody>
      </p:sp>
      <p:sp>
        <p:nvSpPr>
          <p:cNvPr id="4" name="TextBox 3"/>
          <p:cNvSpPr txBox="1"/>
          <p:nvPr/>
        </p:nvSpPr>
        <p:spPr>
          <a:xfrm>
            <a:off x="1280160" y="2651760"/>
            <a:ext cx="3302000" cy="421653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1:</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Fire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Ambulance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HM Coastguard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Local Authorities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NHS Bodies- Public Health Wales, Health Board.</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Natural Resources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Port Health Authorities</a:t>
            </a:r>
          </a:p>
        </p:txBody>
      </p:sp>
      <p:sp>
        <p:nvSpPr>
          <p:cNvPr id="5" name="TextBox 4"/>
          <p:cNvSpPr txBox="1"/>
          <p:nvPr/>
        </p:nvSpPr>
        <p:spPr>
          <a:xfrm>
            <a:off x="5277853" y="2733040"/>
            <a:ext cx="2748547" cy="3600986"/>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Category 2:</a:t>
            </a:r>
          </a:p>
          <a:p>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Health and Safety Executive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Transport for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Network Rail</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Train Operating Companies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Highways Wales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Airport operators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Harbour Authorities</a:t>
            </a:r>
          </a:p>
        </p:txBody>
      </p:sp>
    </p:spTree>
    <p:extLst>
      <p:ext uri="{BB962C8B-B14F-4D97-AF65-F5344CB8AC3E}">
        <p14:creationId xmlns:p14="http://schemas.microsoft.com/office/powerpoint/2010/main" val="2546372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87524-E0AA-4C6A-8405-4B1F102C0D7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Part 2 of the Civil Contingencies Act 2004 – Emergency Powers</a:t>
            </a:r>
          </a:p>
        </p:txBody>
      </p:sp>
      <p:sp>
        <p:nvSpPr>
          <p:cNvPr id="3" name="Content Placeholder 2">
            <a:extLst>
              <a:ext uri="{FF2B5EF4-FFF2-40B4-BE49-F238E27FC236}">
                <a16:creationId xmlns:a16="http://schemas.microsoft.com/office/drawing/2014/main" id="{2309581E-C386-464B-BA16-688815CC6D2A}"/>
              </a:ext>
            </a:extLst>
          </p:cNvPr>
          <p:cNvSpPr>
            <a:spLocks noGrp="1"/>
          </p:cNvSpPr>
          <p:nvPr>
            <p:ph idx="1"/>
          </p:nvPr>
        </p:nvSpPr>
        <p:spPr/>
        <p:txBody>
          <a:bodyPr>
            <a:normAutofit fontScale="77500" lnSpcReduction="20000"/>
          </a:bodyPr>
          <a:lstStyle/>
          <a:p>
            <a:pPr algn="just"/>
            <a:r>
              <a:rPr lang="en-GB" dirty="0">
                <a:latin typeface="Arial" panose="020B0604020202020204" pitchFamily="34" charset="0"/>
                <a:cs typeface="Arial" panose="020B0604020202020204" pitchFamily="34" charset="0"/>
              </a:rPr>
              <a:t>In the UK emergency powers allow the making of special temporary legislation to deal with the most serious of emergencies. They are not a means for instigating martial law, for undermining Parliament, banning political parties or anything else of that nature. An essential point to note is that Emergency Powers legislation is a mechanism for dealing with only the most serious of emergencies that require an urgent response, an instrument of last resort. The previous emergency powers legislation (the Emergency Powers Act 1920) was used twelve times in its eighty-four year history, the last time being in 1974. In the years since, a considerable amount of sector specific emergency legislation has been introduced which reduced the need to resort to emergency powers, in part because of a recognition that Emergency Powers legislation was inadequate. Nevertheless, there is still a need for a latent capacity to rapidly make new temporary statutory provision where this is the most effective way of enabling the resolution of an emergency situation. The Government needs a tool that can be deployed to address all forms of disruptive challenge where existing legislation is insufficient.</a:t>
            </a:r>
          </a:p>
          <a:p>
            <a:pPr marL="0" indent="0">
              <a:buNone/>
            </a:pPr>
            <a:endParaRPr lang="en-GB" dirty="0"/>
          </a:p>
        </p:txBody>
      </p:sp>
    </p:spTree>
    <p:extLst>
      <p:ext uri="{BB962C8B-B14F-4D97-AF65-F5344CB8AC3E}">
        <p14:creationId xmlns:p14="http://schemas.microsoft.com/office/powerpoint/2010/main" val="3387549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90320" y="2062480"/>
            <a:ext cx="7914640" cy="2923877"/>
          </a:xfrm>
          <a:prstGeom prst="rect">
            <a:avLst/>
          </a:prstGeom>
          <a:noFill/>
        </p:spPr>
        <p:txBody>
          <a:bodyPr wrap="square" rtlCol="0">
            <a:spAutoFit/>
          </a:bodyPr>
          <a:lstStyle/>
          <a:p>
            <a:endParaRPr lang="en-GB" sz="3200" u="sng" dirty="0">
              <a:solidFill>
                <a:srgbClr val="0563C1"/>
              </a:solidFill>
              <a:hlinkClick r:id="rId2">
                <a:extLst>
                  <a:ext uri="{A12FA001-AC4F-418D-AE19-62706E023703}">
                    <ahyp:hlinkClr xmlns:ahyp="http://schemas.microsoft.com/office/drawing/2018/hyperlinkcolor" val="tx"/>
                  </a:ext>
                </a:extLst>
              </a:hlinkClick>
            </a:endParaRPr>
          </a:p>
          <a:p>
            <a:endParaRPr lang="en-GB" sz="3200" dirty="0">
              <a:solidFill>
                <a:srgbClr val="0563C1"/>
              </a:solidFill>
              <a:hlinkClick r:id="rId2">
                <a:extLst>
                  <a:ext uri="{A12FA001-AC4F-418D-AE19-62706E023703}">
                    <ahyp:hlinkClr xmlns:ahyp="http://schemas.microsoft.com/office/drawing/2018/hyperlinkcolor" val="tx"/>
                  </a:ext>
                </a:extLst>
              </a:hlinkClick>
            </a:endParaRPr>
          </a:p>
          <a:p>
            <a:r>
              <a:rPr lang="en-GB" sz="2400" dirty="0">
                <a:solidFill>
                  <a:srgbClr val="0563C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London 7/7 attacks: How the day unfolded</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London Bombings (7/7) 7 July 2005</a:t>
            </a:r>
          </a:p>
          <a:p>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(Link length 3:42 minutes)</a:t>
            </a:r>
          </a:p>
        </p:txBody>
      </p:sp>
      <p:sp>
        <p:nvSpPr>
          <p:cNvPr id="4" name="TextBox 3"/>
          <p:cNvSpPr txBox="1"/>
          <p:nvPr/>
        </p:nvSpPr>
        <p:spPr>
          <a:xfrm>
            <a:off x="1290320" y="965200"/>
            <a:ext cx="8097520" cy="769441"/>
          </a:xfrm>
          <a:prstGeom prst="rect">
            <a:avLst/>
          </a:prstGeom>
          <a:noFill/>
        </p:spPr>
        <p:txBody>
          <a:bodyPr wrap="square" rtlCol="0">
            <a:spAutoFit/>
          </a:bodyPr>
          <a:lstStyle/>
          <a:p>
            <a:r>
              <a:rPr lang="en-GB" sz="4400" b="1" dirty="0">
                <a:latin typeface="Arial" panose="020B0604020202020204" pitchFamily="34" charset="0"/>
                <a:cs typeface="Arial" panose="020B0604020202020204" pitchFamily="34" charset="0"/>
              </a:rPr>
              <a:t>Example of a Major Incident</a:t>
            </a:r>
          </a:p>
        </p:txBody>
      </p:sp>
    </p:spTree>
    <p:extLst>
      <p:ext uri="{BB962C8B-B14F-4D97-AF65-F5344CB8AC3E}">
        <p14:creationId xmlns:p14="http://schemas.microsoft.com/office/powerpoint/2010/main" val="4237911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Local Resilience Forums (LRFs)</a:t>
            </a:r>
          </a:p>
        </p:txBody>
      </p:sp>
      <p:sp>
        <p:nvSpPr>
          <p:cNvPr id="4" name="Rectangle 1"/>
          <p:cNvSpPr>
            <a:spLocks noGrp="1" noChangeArrowheads="1"/>
          </p:cNvSpPr>
          <p:nvPr>
            <p:ph idx="1"/>
          </p:nvPr>
        </p:nvSpPr>
        <p:spPr bwMode="auto">
          <a:xfrm>
            <a:off x="577516" y="1813213"/>
            <a:ext cx="489284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B0C0C"/>
                </a:solidFill>
                <a:effectLst/>
                <a:cs typeface="Arial" panose="020B0604020202020204" pitchFamily="34" charset="0"/>
              </a:rPr>
              <a:t>Local Resilience </a:t>
            </a:r>
            <a:r>
              <a:rPr lang="en-US" altLang="en-US" sz="2400" dirty="0">
                <a:solidFill>
                  <a:srgbClr val="0B0C0C"/>
                </a:solidFill>
                <a:cs typeface="Arial" panose="020B0604020202020204" pitchFamily="34" charset="0"/>
              </a:rPr>
              <a:t>F</a:t>
            </a:r>
            <a:r>
              <a:rPr kumimoji="0" lang="en-US" altLang="en-US" sz="2400" b="0" i="0" u="none" strike="noStrike" cap="none" normalizeH="0" baseline="0" dirty="0">
                <a:ln>
                  <a:noFill/>
                </a:ln>
                <a:solidFill>
                  <a:srgbClr val="0B0C0C"/>
                </a:solidFill>
                <a:effectLst/>
                <a:cs typeface="Arial" panose="020B0604020202020204" pitchFamily="34" charset="0"/>
              </a:rPr>
              <a:t>orums (</a:t>
            </a:r>
            <a:r>
              <a:rPr kumimoji="0" lang="en-US" altLang="en-US" sz="2400" b="0" i="0" u="none" strike="noStrike" cap="none" normalizeH="0" baseline="0" dirty="0">
                <a:ln>
                  <a:noFill/>
                </a:ln>
                <a:solidFill>
                  <a:schemeClr val="tx1"/>
                </a:solidFill>
                <a:effectLst/>
                <a:cs typeface="Arial" panose="020B0604020202020204" pitchFamily="34" charset="0"/>
              </a:rPr>
              <a:t>LRFs</a:t>
            </a:r>
            <a:r>
              <a:rPr kumimoji="0" lang="en-US" altLang="en-US" sz="2400" b="0" i="0" u="none" strike="noStrike" cap="none" normalizeH="0" baseline="0" dirty="0">
                <a:ln>
                  <a:noFill/>
                </a:ln>
                <a:solidFill>
                  <a:srgbClr val="0B0C0C"/>
                </a:solidFill>
                <a:effectLst/>
                <a:cs typeface="Arial" panose="020B0604020202020204" pitchFamily="34" charset="0"/>
              </a:rPr>
              <a:t>) are multi-agency partnerships made up of representatives from local public services, including the emergency services, military, local authorities, the NHS, the Environment Agency and others. It is the forum which many of the duties of the Civil Contingencies Act 2004 are delivered collectively.</a:t>
            </a:r>
            <a:r>
              <a:rPr kumimoji="0" lang="en-US" altLang="en-US" sz="2400" b="0" i="0" u="none" strike="noStrike" cap="none" normalizeH="0" baseline="0" dirty="0">
                <a:ln>
                  <a:noFill/>
                </a:ln>
                <a:solidFill>
                  <a:schemeClr val="tx1"/>
                </a:solidFill>
                <a:effectLst/>
                <a:cs typeface="Arial" panose="020B0604020202020204" pitchFamily="34" charset="0"/>
              </a:rPr>
              <a:t> </a:t>
            </a:r>
          </a:p>
        </p:txBody>
      </p:sp>
      <p:pic>
        <p:nvPicPr>
          <p:cNvPr id="5" name="Picture 4"/>
          <p:cNvPicPr>
            <a:picLocks noChangeAspect="1"/>
          </p:cNvPicPr>
          <p:nvPr/>
        </p:nvPicPr>
        <p:blipFill>
          <a:blip r:embed="rId3"/>
          <a:stretch>
            <a:fillRect/>
          </a:stretch>
        </p:blipFill>
        <p:spPr>
          <a:xfrm>
            <a:off x="5470358" y="1838225"/>
            <a:ext cx="5604043" cy="3808596"/>
          </a:xfrm>
          <a:prstGeom prst="rect">
            <a:avLst/>
          </a:prstGeom>
        </p:spPr>
      </p:pic>
    </p:spTree>
    <p:extLst>
      <p:ext uri="{BB962C8B-B14F-4D97-AF65-F5344CB8AC3E}">
        <p14:creationId xmlns:p14="http://schemas.microsoft.com/office/powerpoint/2010/main" val="2971993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320" y="446405"/>
            <a:ext cx="10515600" cy="1325563"/>
          </a:xfrm>
        </p:spPr>
        <p:txBody>
          <a:bodyPr/>
          <a:lstStyle/>
          <a:p>
            <a:r>
              <a:rPr lang="en-GB" b="1" dirty="0">
                <a:latin typeface="Arial" panose="020B0604020202020204" pitchFamily="34" charset="0"/>
                <a:cs typeface="Arial" panose="020B0604020202020204" pitchFamily="34" charset="0"/>
              </a:rPr>
              <a:t>THE STRATEGIC CO-ORDINATING GROUP (SCG)</a:t>
            </a:r>
          </a:p>
        </p:txBody>
      </p:sp>
      <p:sp>
        <p:nvSpPr>
          <p:cNvPr id="4" name="Rectangle 1"/>
          <p:cNvSpPr>
            <a:spLocks noGrp="1" noChangeArrowheads="1"/>
          </p:cNvSpPr>
          <p:nvPr>
            <p:ph idx="1"/>
          </p:nvPr>
        </p:nvSpPr>
        <p:spPr bwMode="auto">
          <a:xfrm>
            <a:off x="873760" y="3429000"/>
            <a:ext cx="9199880" cy="1587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333333"/>
                </a:solidFill>
                <a:effectLst/>
                <a:cs typeface="Arial" panose="020B0604020202020204" pitchFamily="34" charset="0"/>
              </a:rPr>
              <a:t>The purpose of a Strategic Co-ordinating Group (</a:t>
            </a:r>
            <a:r>
              <a:rPr kumimoji="0" lang="en-US" altLang="en-US" sz="2400" b="0" i="0" u="none" strike="noStrike" cap="none" normalizeH="0" baseline="0" dirty="0">
                <a:ln>
                  <a:noFill/>
                </a:ln>
                <a:solidFill>
                  <a:schemeClr val="tx1"/>
                </a:solidFill>
                <a:effectLst/>
                <a:cs typeface="Arial" panose="020B0604020202020204" pitchFamily="34" charset="0"/>
              </a:rPr>
              <a:t>SCG)</a:t>
            </a:r>
            <a:r>
              <a:rPr kumimoji="0" lang="en-US" altLang="en-US" sz="2400" b="0" i="0" u="none" strike="noStrike" cap="none" normalizeH="0" baseline="0" dirty="0">
                <a:ln>
                  <a:noFill/>
                </a:ln>
                <a:solidFill>
                  <a:srgbClr val="333333"/>
                </a:solidFill>
                <a:effectLst/>
                <a:cs typeface="Arial" panose="020B0604020202020204" pitchFamily="34" charset="0"/>
              </a:rPr>
              <a:t> is to take overall responsibility for the multi-agency management of the emergency and establish the policy and strategic framework within which lower levels of command will operate.</a:t>
            </a:r>
            <a:r>
              <a:rPr kumimoji="0" lang="en-US" altLang="en-US" sz="2400" b="0" i="0" u="none" strike="noStrike" cap="none" normalizeH="0" baseline="0" dirty="0">
                <a:ln>
                  <a:noFill/>
                </a:ln>
                <a:solidFill>
                  <a:schemeClr val="tx1"/>
                </a:solidFill>
                <a:effectLst/>
                <a:cs typeface="Arial" panose="020B0604020202020204" pitchFamily="34" charset="0"/>
              </a:rPr>
              <a:t> </a:t>
            </a:r>
          </a:p>
        </p:txBody>
      </p:sp>
    </p:spTree>
    <p:extLst>
      <p:ext uri="{BB962C8B-B14F-4D97-AF65-F5344CB8AC3E}">
        <p14:creationId xmlns:p14="http://schemas.microsoft.com/office/powerpoint/2010/main" val="3116242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RECOVERY CO-ORDINATION GROUP (RCG)</a:t>
            </a:r>
          </a:p>
        </p:txBody>
      </p:sp>
      <p:sp>
        <p:nvSpPr>
          <p:cNvPr id="3" name="Content Placeholder 2"/>
          <p:cNvSpPr>
            <a:spLocks noGrp="1"/>
          </p:cNvSpPr>
          <p:nvPr>
            <p:ph idx="1"/>
          </p:nvPr>
        </p:nvSpPr>
        <p:spPr/>
        <p:txBody>
          <a:bodyPr/>
          <a:lstStyle/>
          <a:p>
            <a:endParaRPr lang="en-GB" dirty="0"/>
          </a:p>
          <a:p>
            <a:pPr marL="0" indent="0" algn="just">
              <a:buNone/>
            </a:pPr>
            <a:r>
              <a:rPr lang="en-GB" sz="2400" dirty="0">
                <a:latin typeface="Arial" panose="020B0604020202020204" pitchFamily="34" charset="0"/>
                <a:cs typeface="Arial" panose="020B0604020202020204" pitchFamily="34" charset="0"/>
              </a:rPr>
              <a:t>The Recovery Co-ordination Group (RCG) takes the strategic overview, gives direction and monitors progress of recovery work. Similarly to SCGs, RCGs have the authority to operate as needed, enabling swift and effective action to be taken recognising local circumstances, challenges and opportunities.</a:t>
            </a:r>
          </a:p>
        </p:txBody>
      </p:sp>
    </p:spTree>
    <p:extLst>
      <p:ext uri="{BB962C8B-B14F-4D97-AF65-F5344CB8AC3E}">
        <p14:creationId xmlns:p14="http://schemas.microsoft.com/office/powerpoint/2010/main" val="4271104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EMERGENCY CO-ORDINATION CENTRE WALES (ECCW)</a:t>
            </a:r>
          </a:p>
        </p:txBody>
      </p:sp>
      <p:sp>
        <p:nvSpPr>
          <p:cNvPr id="3" name="Content Placeholder 2"/>
          <p:cNvSpPr>
            <a:spLocks noGrp="1"/>
          </p:cNvSpPr>
          <p:nvPr>
            <p:ph idx="1"/>
          </p:nvPr>
        </p:nvSpPr>
        <p:spPr>
          <a:xfrm>
            <a:off x="838200" y="1825624"/>
            <a:ext cx="10515600" cy="6211471"/>
          </a:xfrm>
        </p:spPr>
        <p:txBody>
          <a:bodyPr>
            <a:noAutofit/>
          </a:bodyPr>
          <a:lstStyle/>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ECCW operates during emergencies in Wales.  Its primary role is to gather information, keep Welsh Ministers and the UK Government informed about any emergency situation. Responsibilities include:</a:t>
            </a:r>
          </a:p>
          <a:p>
            <a:pPr lvl="0" algn="just"/>
            <a:r>
              <a:rPr lang="en-GB" sz="2400" dirty="0">
                <a:latin typeface="Arial" panose="020B0604020202020204" pitchFamily="34" charset="0"/>
                <a:cs typeface="Arial" panose="020B0604020202020204" pitchFamily="34" charset="0"/>
              </a:rPr>
              <a:t>Co-ordinating the gathering and dissemination of information across Wales </a:t>
            </a:r>
          </a:p>
          <a:p>
            <a:pPr lvl="0" algn="just"/>
            <a:r>
              <a:rPr lang="en-GB" sz="2400" dirty="0">
                <a:latin typeface="Arial" panose="020B0604020202020204" pitchFamily="34" charset="0"/>
                <a:cs typeface="Arial" panose="020B0604020202020204" pitchFamily="34" charset="0"/>
              </a:rPr>
              <a:t>Ensuring an effective flow of communication between local, pan-Wales and UK levels, including the co-ordination of reports to the UK level on the response and recovery effort </a:t>
            </a:r>
          </a:p>
          <a:p>
            <a:pPr lvl="0" algn="just"/>
            <a:r>
              <a:rPr lang="en-GB" sz="2400" dirty="0">
                <a:latin typeface="Arial" panose="020B0604020202020204" pitchFamily="34" charset="0"/>
                <a:cs typeface="Arial" panose="020B0604020202020204" pitchFamily="34" charset="0"/>
              </a:rPr>
              <a:t>Ensuring the UK input to the response is co-ordinated with the local and pan-Wales efforts </a:t>
            </a:r>
          </a:p>
        </p:txBody>
      </p:sp>
    </p:spTree>
    <p:extLst>
      <p:ext uri="{BB962C8B-B14F-4D97-AF65-F5344CB8AC3E}">
        <p14:creationId xmlns:p14="http://schemas.microsoft.com/office/powerpoint/2010/main" val="3514590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1AD3F-3F34-408D-92A8-CF974E3D924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ECCW continued</a:t>
            </a:r>
          </a:p>
        </p:txBody>
      </p:sp>
      <p:sp>
        <p:nvSpPr>
          <p:cNvPr id="3" name="Content Placeholder 2">
            <a:extLst>
              <a:ext uri="{FF2B5EF4-FFF2-40B4-BE49-F238E27FC236}">
                <a16:creationId xmlns:a16="http://schemas.microsoft.com/office/drawing/2014/main" id="{64F6ED10-CDEF-4380-9A4A-7E3B376BB251}"/>
              </a:ext>
            </a:extLst>
          </p:cNvPr>
          <p:cNvSpPr>
            <a:spLocks noGrp="1"/>
          </p:cNvSpPr>
          <p:nvPr>
            <p:ph idx="1"/>
          </p:nvPr>
        </p:nvSpPr>
        <p:spPr/>
        <p:txBody>
          <a:bodyPr/>
          <a:lstStyle/>
          <a:p>
            <a:pPr lvl="0" algn="just"/>
            <a:r>
              <a:rPr lang="en-GB" sz="2400" dirty="0">
                <a:latin typeface="Arial" panose="020B0604020202020204" pitchFamily="34" charset="0"/>
                <a:cs typeface="Arial" panose="020B0604020202020204" pitchFamily="34" charset="0"/>
              </a:rPr>
              <a:t>Providing media and communications support through the Welsh Government Communications Division; </a:t>
            </a:r>
          </a:p>
          <a:p>
            <a:pPr lvl="0" algn="just"/>
            <a:r>
              <a:rPr lang="en-GB" sz="2400" dirty="0">
                <a:latin typeface="Arial" panose="020B0604020202020204" pitchFamily="34" charset="0"/>
                <a:cs typeface="Arial" panose="020B0604020202020204" pitchFamily="34" charset="0"/>
              </a:rPr>
              <a:t>Assisting where required by the Strategic Co-ordination Groups (SCGs), in the consequence-management of the emergency and recovery planning; </a:t>
            </a:r>
          </a:p>
          <a:p>
            <a:pPr lvl="0" algn="just"/>
            <a:r>
              <a:rPr lang="en-GB" sz="2400" dirty="0">
                <a:latin typeface="Arial" panose="020B0604020202020204" pitchFamily="34" charset="0"/>
                <a:cs typeface="Arial" panose="020B0604020202020204" pitchFamily="34" charset="0"/>
              </a:rPr>
              <a:t>Raise to a UK level any issues that cannot be resolved at a local or Wales level.</a:t>
            </a:r>
            <a:r>
              <a:rPr lang="en-GB" sz="2400" b="1" dirty="0">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823212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role of the Welsh Government Liaison Officer (WGLO)</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An officer from the Welsh Government who liaises with UK Government or other UK Government Departments and Strategic Co-ordination Groups.</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Their role is primarily to advise and provide a link to the Emergency          Co-ordination Centre Wales (ECCW).</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In some circumstances, the WGLO may be temporarily based in London and attend UK Government/COBR meetings.  </a:t>
            </a:r>
          </a:p>
          <a:p>
            <a:endParaRPr lang="en-GB" dirty="0"/>
          </a:p>
        </p:txBody>
      </p:sp>
    </p:spTree>
    <p:extLst>
      <p:ext uri="{BB962C8B-B14F-4D97-AF65-F5344CB8AC3E}">
        <p14:creationId xmlns:p14="http://schemas.microsoft.com/office/powerpoint/2010/main" val="3011978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F4FC8-E4F4-41AA-819B-A71950010D2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WELSH STRUCTURE OF SCG/ RCG/ECCW ARRANGEMENTS</a:t>
            </a:r>
            <a:endParaRPr lang="en-GB" dirty="0"/>
          </a:p>
        </p:txBody>
      </p:sp>
      <p:sp>
        <p:nvSpPr>
          <p:cNvPr id="3" name="Content Placeholder 2">
            <a:extLst>
              <a:ext uri="{FF2B5EF4-FFF2-40B4-BE49-F238E27FC236}">
                <a16:creationId xmlns:a16="http://schemas.microsoft.com/office/drawing/2014/main" id="{8E911E8B-C16E-4E0A-BE2F-C0B9283FD3D0}"/>
              </a:ext>
            </a:extLst>
          </p:cNvPr>
          <p:cNvSpPr>
            <a:spLocks noGrp="1"/>
          </p:cNvSpPr>
          <p:nvPr>
            <p:ph sz="half" idx="1"/>
          </p:nvPr>
        </p:nvSpPr>
        <p:spPr/>
        <p:txBody>
          <a:bodyPr>
            <a:normAutofit lnSpcReduction="10000"/>
          </a:bodyPr>
          <a:lstStyle/>
          <a:p>
            <a:r>
              <a:rPr lang="en-GB" sz="2400" b="1" dirty="0">
                <a:latin typeface="Arial" panose="020B0604020202020204" pitchFamily="34" charset="0"/>
                <a:cs typeface="Arial" panose="020B0604020202020204" pitchFamily="34" charset="0"/>
              </a:rPr>
              <a:t>COBR</a:t>
            </a:r>
            <a:r>
              <a:rPr lang="en-GB" sz="2400" dirty="0">
                <a:latin typeface="Arial" panose="020B0604020202020204" pitchFamily="34" charset="0"/>
                <a:cs typeface="Arial" panose="020B0604020202020204" pitchFamily="34" charset="0"/>
              </a:rPr>
              <a:t> – Cabinet Office Briefing Room</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WG</a:t>
            </a:r>
            <a:r>
              <a:rPr lang="en-GB" sz="2400" dirty="0">
                <a:latin typeface="Arial" panose="020B0604020202020204" pitchFamily="34" charset="0"/>
                <a:cs typeface="Arial" panose="020B0604020202020204" pitchFamily="34" charset="0"/>
              </a:rPr>
              <a:t> – Welsh Government</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ECCW </a:t>
            </a:r>
            <a:r>
              <a:rPr lang="en-GB" sz="2400" dirty="0">
                <a:latin typeface="Arial" panose="020B0604020202020204" pitchFamily="34" charset="0"/>
                <a:cs typeface="Arial" panose="020B0604020202020204" pitchFamily="34" charset="0"/>
              </a:rPr>
              <a:t>– Emergency Co-ordination Centre Wales</a:t>
            </a:r>
          </a:p>
          <a:p>
            <a:pPr marL="0" indent="0">
              <a:buNone/>
            </a:pP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SCG/RCG </a:t>
            </a:r>
            <a:r>
              <a:rPr lang="en-GB" sz="2400" dirty="0">
                <a:latin typeface="Arial" panose="020B0604020202020204" pitchFamily="34" charset="0"/>
                <a:cs typeface="Arial" panose="020B0604020202020204" pitchFamily="34" charset="0"/>
              </a:rPr>
              <a:t>– Strategic Co-ordination Group/Recovery Co-ordination Group</a:t>
            </a:r>
          </a:p>
        </p:txBody>
      </p:sp>
      <p:graphicFrame>
        <p:nvGraphicFramePr>
          <p:cNvPr id="5" name="Content Placeholder 4">
            <a:extLst>
              <a:ext uri="{FF2B5EF4-FFF2-40B4-BE49-F238E27FC236}">
                <a16:creationId xmlns:a16="http://schemas.microsoft.com/office/drawing/2014/main" id="{9EA54754-628B-4996-8FF6-3BD05CD5A211}"/>
              </a:ext>
            </a:extLst>
          </p:cNvPr>
          <p:cNvGraphicFramePr>
            <a:graphicFrameLocks noGrp="1"/>
          </p:cNvGraphicFramePr>
          <p:nvPr>
            <p:ph sz="half" idx="2"/>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25427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461F-C6F0-4ADA-87A6-1AAFB2D70720}"/>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National Risk Register (NRR) 2020</a:t>
            </a:r>
            <a:endParaRPr lang="en-GB" sz="4000" b="1" dirty="0"/>
          </a:p>
        </p:txBody>
      </p:sp>
      <p:pic>
        <p:nvPicPr>
          <p:cNvPr id="5" name="Picture 4"/>
          <p:cNvPicPr>
            <a:picLocks noChangeAspect="1"/>
          </p:cNvPicPr>
          <p:nvPr/>
        </p:nvPicPr>
        <p:blipFill>
          <a:blip r:embed="rId2"/>
          <a:stretch>
            <a:fillRect/>
          </a:stretch>
        </p:blipFill>
        <p:spPr>
          <a:xfrm>
            <a:off x="838200" y="1591536"/>
            <a:ext cx="7007875" cy="4935654"/>
          </a:xfrm>
          <a:prstGeom prst="rect">
            <a:avLst/>
          </a:prstGeom>
        </p:spPr>
      </p:pic>
    </p:spTree>
    <p:extLst>
      <p:ext uri="{BB962C8B-B14F-4D97-AF65-F5344CB8AC3E}">
        <p14:creationId xmlns:p14="http://schemas.microsoft.com/office/powerpoint/2010/main" val="42754925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08D63-1D5F-4EFB-8B9D-796105C0590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National Risk Register (NRR)</a:t>
            </a:r>
          </a:p>
        </p:txBody>
      </p:sp>
      <p:sp>
        <p:nvSpPr>
          <p:cNvPr id="3" name="Content Placeholder 2">
            <a:extLst>
              <a:ext uri="{FF2B5EF4-FFF2-40B4-BE49-F238E27FC236}">
                <a16:creationId xmlns:a16="http://schemas.microsoft.com/office/drawing/2014/main" id="{EE7ED243-92E6-4601-B168-3EE7AD59745D}"/>
              </a:ext>
            </a:extLst>
          </p:cNvPr>
          <p:cNvSpPr>
            <a:spLocks noGrp="1"/>
          </p:cNvSpPr>
          <p:nvPr>
            <p:ph idx="1"/>
          </p:nvPr>
        </p:nvSpPr>
        <p:spPr/>
        <p:txBody>
          <a:bodyPr>
            <a:normAutofit/>
          </a:bodyPr>
          <a:lstStyle/>
          <a:p>
            <a:pPr algn="just"/>
            <a:r>
              <a:rPr lang="en-GB" sz="2400" b="0" i="0" dirty="0">
                <a:solidFill>
                  <a:srgbClr val="0B0C0C"/>
                </a:solidFill>
                <a:effectLst/>
                <a:latin typeface="Arial" panose="020B0604020202020204" pitchFamily="34" charset="0"/>
                <a:cs typeface="Arial" panose="020B0604020202020204" pitchFamily="34" charset="0"/>
              </a:rPr>
              <a:t>The National Risk Register 2020 outlines the key malicious and non-malicious risks that could affect the UK in the next two years, and provides resilience guidance for the public.</a:t>
            </a:r>
          </a:p>
          <a:p>
            <a:pPr algn="just"/>
            <a:r>
              <a:rPr lang="sv-SE" sz="2400" dirty="0">
                <a:latin typeface="Arial" panose="020B0604020202020204" pitchFamily="34" charset="0"/>
                <a:cs typeface="Arial" panose="020B0604020202020204" pitchFamily="34" charset="0"/>
                <a:hlinkClick r:id="rId2"/>
              </a:rPr>
              <a:t>National Risk Register 2020 - GOV.UK (www.gov.uk)</a:t>
            </a:r>
            <a:endParaRPr lang="sv-SE" sz="2400" dirty="0">
              <a:latin typeface="Arial" panose="020B0604020202020204" pitchFamily="34" charset="0"/>
              <a:cs typeface="Arial" panose="020B0604020202020204" pitchFamily="34" charset="0"/>
            </a:endParaRPr>
          </a:p>
          <a:p>
            <a:pPr algn="just"/>
            <a:r>
              <a:rPr lang="sv-SE" sz="2400" dirty="0">
                <a:latin typeface="Arial" panose="020B0604020202020204" pitchFamily="34" charset="0"/>
                <a:cs typeface="Arial" panose="020B0604020202020204" pitchFamily="34" charset="0"/>
              </a:rPr>
              <a:t>This public facing document is supported by the National Security Risk Assessment (NSRA) which is not public facing.</a:t>
            </a:r>
          </a:p>
          <a:p>
            <a:pPr algn="just"/>
            <a:r>
              <a:rPr lang="sv-SE" sz="2400" dirty="0">
                <a:latin typeface="Arial" panose="020B0604020202020204" pitchFamily="34" charset="0"/>
                <a:cs typeface="Arial" panose="020B0604020202020204" pitchFamily="34" charset="0"/>
              </a:rPr>
              <a:t>The NSRA is used by civil contingencies professionals to undertake community risk assessments, as required by the Act, to meet their risk assessment duties.</a:t>
            </a:r>
          </a:p>
          <a:p>
            <a:pPr algn="just"/>
            <a:r>
              <a:rPr lang="sv-SE" sz="2400" dirty="0">
                <a:latin typeface="Arial" panose="020B0604020202020204" pitchFamily="34" charset="0"/>
                <a:cs typeface="Arial" panose="020B0604020202020204" pitchFamily="34" charset="0"/>
              </a:rPr>
              <a:t>The NRR categorises risks into six thematic groups, with a number of sub categories under each thematic group</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77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5DB4-3E95-4E4D-8DB4-11AD4329BD2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National Risk Register Key Points</a:t>
            </a:r>
          </a:p>
        </p:txBody>
      </p:sp>
      <p:sp>
        <p:nvSpPr>
          <p:cNvPr id="3" name="Content Placeholder 2">
            <a:extLst>
              <a:ext uri="{FF2B5EF4-FFF2-40B4-BE49-F238E27FC236}">
                <a16:creationId xmlns:a16="http://schemas.microsoft.com/office/drawing/2014/main" id="{85272DC5-50BD-48CE-B119-19ED9CFD2767}"/>
              </a:ext>
            </a:extLst>
          </p:cNvPr>
          <p:cNvSpPr>
            <a:spLocks noGrp="1"/>
          </p:cNvSpPr>
          <p:nvPr>
            <p:ph sz="half" idx="1"/>
          </p:nvPr>
        </p:nvSpPr>
        <p:spPr>
          <a:xfrm>
            <a:off x="838200" y="1825625"/>
            <a:ext cx="4391526" cy="4351338"/>
          </a:xfrm>
        </p:spPr>
        <p:txBody>
          <a:bodyPr>
            <a:normAutofit fontScale="25000" lnSpcReduction="20000"/>
          </a:bodyPr>
          <a:lstStyle/>
          <a:p>
            <a:pPr marL="0" indent="0" algn="just">
              <a:buNone/>
            </a:pPr>
            <a:r>
              <a:rPr lang="en-GB" sz="9600" dirty="0">
                <a:latin typeface="Arial" panose="020B0604020202020204" pitchFamily="34" charset="0"/>
                <a:cs typeface="Arial" panose="020B0604020202020204" pitchFamily="34" charset="0"/>
              </a:rPr>
              <a:t>An emergency (major incident) is defined under the Civil Contingencies Act 2004: </a:t>
            </a:r>
          </a:p>
          <a:p>
            <a:pPr marL="0" indent="0" algn="just">
              <a:buNone/>
            </a:pPr>
            <a:endParaRPr lang="en-GB" sz="9600" dirty="0">
              <a:latin typeface="Arial" panose="020B0604020202020204" pitchFamily="34" charset="0"/>
              <a:cs typeface="Arial" panose="020B0604020202020204" pitchFamily="34" charset="0"/>
            </a:endParaRPr>
          </a:p>
          <a:p>
            <a:r>
              <a:rPr lang="en-GB" dirty="0"/>
              <a:t>)</a:t>
            </a:r>
          </a:p>
        </p:txBody>
      </p:sp>
      <p:sp>
        <p:nvSpPr>
          <p:cNvPr id="4" name="Content Placeholder 3">
            <a:extLst>
              <a:ext uri="{FF2B5EF4-FFF2-40B4-BE49-F238E27FC236}">
                <a16:creationId xmlns:a16="http://schemas.microsoft.com/office/drawing/2014/main" id="{F813919F-E804-4500-9FF9-4559AF7407E3}"/>
              </a:ext>
            </a:extLst>
          </p:cNvPr>
          <p:cNvSpPr>
            <a:spLocks noGrp="1"/>
          </p:cNvSpPr>
          <p:nvPr>
            <p:ph sz="half" idx="2"/>
          </p:nvPr>
        </p:nvSpPr>
        <p:spPr>
          <a:xfrm>
            <a:off x="5871411" y="1825625"/>
            <a:ext cx="5710989" cy="4351338"/>
          </a:xfrm>
        </p:spPr>
        <p:txBody>
          <a:bodyPr>
            <a:normAutofit fontScale="25000" lnSpcReduction="20000"/>
          </a:bodyPr>
          <a:lstStyle/>
          <a:p>
            <a:pPr marL="0" indent="0">
              <a:buNone/>
            </a:pPr>
            <a:r>
              <a:rPr lang="en-GB" sz="9600" dirty="0">
                <a:latin typeface="Arial" panose="020B0604020202020204" pitchFamily="34" charset="0"/>
                <a:cs typeface="Arial" panose="020B0604020202020204" pitchFamily="34" charset="0"/>
              </a:rPr>
              <a:t>The National Risk Register categorises risks in the following groups:</a:t>
            </a:r>
          </a:p>
          <a:p>
            <a:pPr marL="0" indent="0">
              <a:buNone/>
            </a:pPr>
            <a:endParaRPr lang="en-GB" sz="9600" dirty="0">
              <a:latin typeface="Arial" panose="020B0604020202020204" pitchFamily="34" charset="0"/>
              <a:cs typeface="Arial" panose="020B0604020202020204" pitchFamily="34" charset="0"/>
            </a:endParaRPr>
          </a:p>
          <a:p>
            <a:pPr marL="514350" indent="-514350">
              <a:buFont typeface="+mj-lt"/>
              <a:buAutoNum type="arabicPeriod"/>
            </a:pPr>
            <a:r>
              <a:rPr lang="en-GB" sz="9600" dirty="0">
                <a:latin typeface="Arial" panose="020B0604020202020204" pitchFamily="34" charset="0"/>
                <a:cs typeface="Arial" panose="020B0604020202020204" pitchFamily="34" charset="0"/>
              </a:rPr>
              <a:t>Malicious Attacks – Manchester Arena Attack 2017</a:t>
            </a:r>
          </a:p>
          <a:p>
            <a:pPr marL="514350" indent="-514350">
              <a:buFont typeface="+mj-lt"/>
              <a:buAutoNum type="arabicPeriod"/>
            </a:pPr>
            <a:r>
              <a:rPr lang="en-GB" sz="9600" dirty="0">
                <a:latin typeface="Arial" panose="020B0604020202020204" pitchFamily="34" charset="0"/>
                <a:cs typeface="Arial" panose="020B0604020202020204" pitchFamily="34" charset="0"/>
              </a:rPr>
              <a:t>Serious and Organised Crime – </a:t>
            </a:r>
            <a:r>
              <a:rPr lang="en-GB" sz="9600" b="0" i="0" dirty="0">
                <a:effectLst/>
                <a:latin typeface="Arial" panose="020B0604020202020204" pitchFamily="34" charset="0"/>
                <a:cs typeface="Arial" panose="020B0604020202020204" pitchFamily="34" charset="0"/>
              </a:rPr>
              <a:t>39 Vietnamese migrants deaths in Essex 2019</a:t>
            </a:r>
            <a:endParaRPr lang="en-GB" sz="9600" dirty="0">
              <a:latin typeface="Arial" panose="020B0604020202020204" pitchFamily="34" charset="0"/>
              <a:cs typeface="Arial" panose="020B0604020202020204" pitchFamily="34" charset="0"/>
            </a:endParaRPr>
          </a:p>
          <a:p>
            <a:pPr marL="514350" indent="-514350">
              <a:buFont typeface="+mj-lt"/>
              <a:buAutoNum type="arabicPeriod"/>
            </a:pPr>
            <a:r>
              <a:rPr lang="en-GB" sz="9600" dirty="0">
                <a:latin typeface="Arial" panose="020B0604020202020204" pitchFamily="34" charset="0"/>
                <a:cs typeface="Arial" panose="020B0604020202020204" pitchFamily="34" charset="0"/>
              </a:rPr>
              <a:t>Environmental Hazards – Storm Dennis 2020</a:t>
            </a:r>
          </a:p>
          <a:p>
            <a:pPr marL="514350" indent="-514350">
              <a:buFont typeface="+mj-lt"/>
              <a:buAutoNum type="arabicPeriod"/>
            </a:pPr>
            <a:r>
              <a:rPr lang="en-GB" sz="9600" dirty="0">
                <a:latin typeface="Arial" panose="020B0604020202020204" pitchFamily="34" charset="0"/>
                <a:cs typeface="Arial" panose="020B0604020202020204" pitchFamily="34" charset="0"/>
              </a:rPr>
              <a:t>Human and Animal Health – Covid-19 2020/2021</a:t>
            </a:r>
          </a:p>
          <a:p>
            <a:pPr marL="514350" indent="-514350">
              <a:buFont typeface="+mj-lt"/>
              <a:buAutoNum type="arabicPeriod"/>
            </a:pPr>
            <a:r>
              <a:rPr lang="en-GB" sz="9600" dirty="0">
                <a:latin typeface="Arial" panose="020B0604020202020204" pitchFamily="34" charset="0"/>
                <a:cs typeface="Arial" panose="020B0604020202020204" pitchFamily="34" charset="0"/>
              </a:rPr>
              <a:t>Major Accidents – Ladbroke Grove Rail Crash 1999</a:t>
            </a:r>
          </a:p>
          <a:p>
            <a:pPr marL="514350" indent="-514350">
              <a:buFont typeface="+mj-lt"/>
              <a:buAutoNum type="arabicPeriod"/>
            </a:pPr>
            <a:r>
              <a:rPr lang="en-GB" sz="9600" dirty="0">
                <a:latin typeface="Arial" panose="020B0604020202020204" pitchFamily="34" charset="0"/>
                <a:cs typeface="Arial" panose="020B0604020202020204" pitchFamily="34" charset="0"/>
              </a:rPr>
              <a:t>Societal risks – Bristol riots 2021</a:t>
            </a:r>
          </a:p>
          <a:p>
            <a:endParaRPr lang="en-GB" dirty="0">
              <a:latin typeface="+mj-lt"/>
            </a:endParaRPr>
          </a:p>
        </p:txBody>
      </p:sp>
    </p:spTree>
    <p:extLst>
      <p:ext uri="{BB962C8B-B14F-4D97-AF65-F5344CB8AC3E}">
        <p14:creationId xmlns:p14="http://schemas.microsoft.com/office/powerpoint/2010/main" val="2933247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DC8CF-8227-4518-8D34-8C72F5E02ED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endParaRPr lang="en-GB" dirty="0"/>
          </a:p>
        </p:txBody>
      </p:sp>
      <p:sp>
        <p:nvSpPr>
          <p:cNvPr id="4" name="Content Placeholder 3">
            <a:extLst>
              <a:ext uri="{FF2B5EF4-FFF2-40B4-BE49-F238E27FC236}">
                <a16:creationId xmlns:a16="http://schemas.microsoft.com/office/drawing/2014/main" id="{A84F2B3F-9BE8-4F02-BCF0-E7B9373F4A2C}"/>
              </a:ext>
            </a:extLst>
          </p:cNvPr>
          <p:cNvSpPr>
            <a:spLocks noGrp="1"/>
          </p:cNvSpPr>
          <p:nvPr>
            <p:ph sz="half" idx="2"/>
          </p:nvPr>
        </p:nvSpPr>
        <p:spPr>
          <a:xfrm>
            <a:off x="721895" y="2005263"/>
            <a:ext cx="11053010" cy="4620126"/>
          </a:xfrm>
        </p:spPr>
        <p:txBody>
          <a:bodyPr>
            <a:noAutofit/>
          </a:bodyPr>
          <a:lstStyle/>
          <a:p>
            <a:pPr algn="just" fontAlgn="base" hangingPunct="0"/>
            <a:r>
              <a:rPr lang="en-US" sz="1800" dirty="0">
                <a:latin typeface="Arial" panose="020B0604020202020204" pitchFamily="34" charset="0"/>
                <a:cs typeface="Arial" panose="020B0604020202020204" pitchFamily="34" charset="0"/>
                <a:hlinkClick r:id="rId2"/>
              </a:rPr>
              <a:t>Civil Contingencies Act: A short guide (2004), Civil Contingencies Secretariat, Cabinet Office.</a:t>
            </a:r>
            <a:endParaRPr lang="en-US" sz="1800" dirty="0">
              <a:latin typeface="Arial" panose="020B0604020202020204" pitchFamily="34" charset="0"/>
              <a:cs typeface="Arial" panose="020B0604020202020204" pitchFamily="34" charset="0"/>
            </a:endParaRPr>
          </a:p>
          <a:p>
            <a:pPr algn="just" fontAlgn="base" hangingPunct="0"/>
            <a:endParaRPr lang="en-GB" sz="1800" dirty="0">
              <a:latin typeface="Arial" panose="020B0604020202020204" pitchFamily="34" charset="0"/>
              <a:cs typeface="Arial" panose="020B0604020202020204" pitchFamily="34" charset="0"/>
            </a:endParaRPr>
          </a:p>
          <a:p>
            <a:pPr algn="just" fontAlgn="base" hangingPunct="0"/>
            <a:r>
              <a:rPr lang="en-US" sz="1800" dirty="0">
                <a:latin typeface="Arial" panose="020B0604020202020204" pitchFamily="34" charset="0"/>
                <a:cs typeface="Arial" panose="020B0604020202020204" pitchFamily="34" charset="0"/>
                <a:hlinkClick r:id="rId3"/>
              </a:rPr>
              <a:t>Emergency Preparedness: Guidance on part 1 of the Civil Contingencies Act 2004, its associated regulations and non-statutory arrangements, (2012). Cabinet office.</a:t>
            </a:r>
            <a:endParaRPr lang="en-US" sz="1800" dirty="0">
              <a:latin typeface="Arial" panose="020B0604020202020204" pitchFamily="34" charset="0"/>
              <a:cs typeface="Arial" panose="020B0604020202020204" pitchFamily="34" charset="0"/>
            </a:endParaRPr>
          </a:p>
          <a:p>
            <a:pPr algn="just" fontAlgn="base" hangingPunct="0"/>
            <a:endParaRPr lang="en-GB" sz="1800" dirty="0">
              <a:latin typeface="Arial" panose="020B0604020202020204" pitchFamily="34" charset="0"/>
              <a:cs typeface="Arial" panose="020B0604020202020204" pitchFamily="34" charset="0"/>
            </a:endParaRPr>
          </a:p>
          <a:p>
            <a:pPr algn="just" fontAlgn="base" hangingPunct="0"/>
            <a:r>
              <a:rPr lang="en-GB" sz="1800" dirty="0">
                <a:latin typeface="Arial" panose="020B0604020202020204" pitchFamily="34" charset="0"/>
                <a:cs typeface="Arial" panose="020B0604020202020204" pitchFamily="34" charset="0"/>
              </a:rPr>
              <a:t>The National Risk Register 2020 Edition, HM Government (2020): </a:t>
            </a:r>
            <a:r>
              <a:rPr lang="en-GB" sz="1800" dirty="0">
                <a:latin typeface="Arial" panose="020B0604020202020204" pitchFamily="34" charset="0"/>
                <a:cs typeface="Arial" panose="020B0604020202020204" pitchFamily="34" charset="0"/>
                <a:hlinkClick r:id="rId4"/>
              </a:rPr>
              <a:t>https://assets.publishing.service.gov.uk/government/uploads/system/uploads/attachment_data/file/952959/6.6920_CO_CCS_s_National_Risk_Register_2020_11-1-21-FINAL.pdf</a:t>
            </a:r>
            <a:r>
              <a:rPr lang="en-GB" sz="1800" dirty="0">
                <a:latin typeface="Arial" panose="020B0604020202020204" pitchFamily="34" charset="0"/>
                <a:cs typeface="Arial" panose="020B0604020202020204" pitchFamily="34" charset="0"/>
              </a:rPr>
              <a:t> </a:t>
            </a:r>
          </a:p>
          <a:p>
            <a:pPr algn="just" fontAlgn="base" hangingPunct="0"/>
            <a:endParaRPr lang="en-GB" sz="1800" dirty="0">
              <a:latin typeface="Arial" panose="020B0604020202020204" pitchFamily="34" charset="0"/>
              <a:cs typeface="Arial" panose="020B0604020202020204" pitchFamily="34" charset="0"/>
            </a:endParaRPr>
          </a:p>
          <a:p>
            <a:pPr algn="just" fontAlgn="base" hangingPunct="0"/>
            <a:r>
              <a:rPr lang="en-GB" sz="1800" dirty="0">
                <a:latin typeface="Arial" panose="020B0604020202020204" pitchFamily="34" charset="0"/>
                <a:cs typeface="Arial" panose="020B0604020202020204" pitchFamily="34" charset="0"/>
              </a:rPr>
              <a:t>The Joint Emergency Services Interoperability Principles (JESIP) Joint Doctrine 2021: </a:t>
            </a:r>
            <a:r>
              <a:rPr lang="en-GB" sz="1800" dirty="0">
                <a:latin typeface="Arial" panose="020B0604020202020204" pitchFamily="34" charset="0"/>
                <a:cs typeface="Arial" panose="020B0604020202020204" pitchFamily="34" charset="0"/>
                <a:hlinkClick r:id="rId5"/>
              </a:rPr>
              <a:t>https://www.jesip.org.uk/doctrine</a:t>
            </a:r>
            <a:r>
              <a:rPr lang="en-GB" sz="1800" dirty="0">
                <a:latin typeface="Arial" panose="020B0604020202020204" pitchFamily="34" charset="0"/>
                <a:cs typeface="Arial" panose="020B0604020202020204" pitchFamily="34" charset="0"/>
              </a:rPr>
              <a:t> </a:t>
            </a:r>
          </a:p>
        </p:txBody>
      </p:sp>
      <p:sp>
        <p:nvSpPr>
          <p:cNvPr id="6" name="Content Placeholder 5">
            <a:extLst>
              <a:ext uri="{FF2B5EF4-FFF2-40B4-BE49-F238E27FC236}">
                <a16:creationId xmlns:a16="http://schemas.microsoft.com/office/drawing/2014/main" id="{C06D3449-CC4C-4B09-958B-830D90255C0E}"/>
              </a:ext>
            </a:extLst>
          </p:cNvPr>
          <p:cNvSpPr>
            <a:spLocks noGrp="1"/>
          </p:cNvSpPr>
          <p:nvPr>
            <p:ph sz="half" idx="1"/>
          </p:nvPr>
        </p:nvSpPr>
        <p:spPr>
          <a:xfrm>
            <a:off x="838200" y="5967663"/>
            <a:ext cx="926432" cy="209299"/>
          </a:xfrm>
        </p:spPr>
        <p:txBody>
          <a:bodyPr>
            <a:normAutofit fontScale="32500" lnSpcReduction="20000"/>
          </a:bodyPr>
          <a:lstStyle/>
          <a:p>
            <a:endParaRPr lang="en-GB" dirty="0"/>
          </a:p>
        </p:txBody>
      </p:sp>
    </p:spTree>
    <p:extLst>
      <p:ext uri="{BB962C8B-B14F-4D97-AF65-F5344CB8AC3E}">
        <p14:creationId xmlns:p14="http://schemas.microsoft.com/office/powerpoint/2010/main" val="17731584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5E33AB0710A5249B77711DDD77443DB" ma:contentTypeVersion="12" ma:contentTypeDescription="Create a new document." ma:contentTypeScope="" ma:versionID="e832bfda236df5dab4988b9029e081d8">
  <xsd:schema xmlns:xsd="http://www.w3.org/2001/XMLSchema" xmlns:xs="http://www.w3.org/2001/XMLSchema" xmlns:p="http://schemas.microsoft.com/office/2006/metadata/properties" xmlns:ns3="d03932f0-ddd9-4bcc-840e-4d820e6f15bd" xmlns:ns4="3a33c6d0-1b14-4993-a2bf-b164f2d17d51" targetNamespace="http://schemas.microsoft.com/office/2006/metadata/properties" ma:root="true" ma:fieldsID="d9fee2f947db71a646efd999b811dfa6" ns3:_="" ns4:_="">
    <xsd:import namespace="d03932f0-ddd9-4bcc-840e-4d820e6f15bd"/>
    <xsd:import namespace="3a33c6d0-1b14-4993-a2bf-b164f2d17d5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3932f0-ddd9-4bcc-840e-4d820e6f15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a33c6d0-1b14-4993-a2bf-b164f2d17d51"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F3EB6B0-4F1F-4588-B801-749F46A9962B}">
  <ds:schemaRefs>
    <ds:schemaRef ds:uri="http://schemas.microsoft.com/sharepoint/v3/contenttype/forms"/>
  </ds:schemaRefs>
</ds:datastoreItem>
</file>

<file path=customXml/itemProps2.xml><?xml version="1.0" encoding="utf-8"?>
<ds:datastoreItem xmlns:ds="http://schemas.openxmlformats.org/officeDocument/2006/customXml" ds:itemID="{86DCE2EC-3279-439F-B019-0699A21E85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3932f0-ddd9-4bcc-840e-4d820e6f15bd"/>
    <ds:schemaRef ds:uri="3a33c6d0-1b14-4993-a2bf-b164f2d17d5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1CEC1DF-FE50-4A00-8EAA-05640E7E3405}">
  <ds:schemaRefs>
    <ds:schemaRef ds:uri="http://purl.org/dc/elements/1.1/"/>
    <ds:schemaRef ds:uri="http://schemas.microsoft.com/office/2006/metadata/properties"/>
    <ds:schemaRef ds:uri="http://purl.org/dc/terms/"/>
    <ds:schemaRef ds:uri="http://schemas.openxmlformats.org/package/2006/metadata/core-properties"/>
    <ds:schemaRef ds:uri="3a33c6d0-1b14-4993-a2bf-b164f2d17d51"/>
    <ds:schemaRef ds:uri="http://purl.org/dc/dcmitype/"/>
    <ds:schemaRef ds:uri="http://schemas.microsoft.com/office/2006/documentManagement/types"/>
    <ds:schemaRef ds:uri="http://schemas.microsoft.com/office/infopath/2007/PartnerControls"/>
    <ds:schemaRef ds:uri="d03932f0-ddd9-4bcc-840e-4d820e6f15b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2498</TotalTime>
  <Words>1898</Words>
  <Application>Microsoft Office PowerPoint</Application>
  <PresentationFormat>Widescreen</PresentationFormat>
  <Paragraphs>166</Paragraphs>
  <Slides>24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 Policing in Terrorism   ‘The Civil Contingencies Act 2004’      </vt:lpstr>
      <vt:lpstr>Civil Contingencies Act 2004</vt:lpstr>
      <vt:lpstr>Definition of a Major Incident</vt:lpstr>
      <vt:lpstr>Introduction</vt:lpstr>
      <vt:lpstr>Background to Civil Contingencies Act 2004</vt:lpstr>
      <vt:lpstr>Existing Legislation (Pre 2004)</vt:lpstr>
      <vt:lpstr>The Reason for Change</vt:lpstr>
      <vt:lpstr>WHAT THE ACT AND THE REGULATIONS REQUIRE</vt:lpstr>
      <vt:lpstr>Part 1 of the Civil Contingencies Act 2004 - local arrangements for civil protection</vt:lpstr>
      <vt:lpstr>Part 1 of the Civil Contingencies Act 2004  - local arrangements for civil protection</vt:lpstr>
      <vt:lpstr>Category 1 and Category 2 Responders</vt:lpstr>
      <vt:lpstr>Part 2 of the Civil Contingencies Act 2004 – Emergency Powers</vt:lpstr>
      <vt:lpstr>PowerPoint Presentation</vt:lpstr>
      <vt:lpstr>Local Resilience Forums (LRFs)</vt:lpstr>
      <vt:lpstr>THE STRATEGIC CO-ORDINATING GROUP (SCG)</vt:lpstr>
      <vt:lpstr>THE RECOVERY CO-ORDINATION GROUP (RCG)</vt:lpstr>
      <vt:lpstr>EMERGENCY CO-ORDINATION CENTRE WALES (ECCW)</vt:lpstr>
      <vt:lpstr>ECCW continued</vt:lpstr>
      <vt:lpstr>The role of the Welsh Government Liaison Officer (WGLO)</vt:lpstr>
      <vt:lpstr>THE WELSH STRUCTURE OF SCG/ RCG/ECCW ARRANGEMENTS</vt:lpstr>
      <vt:lpstr>National Risk Register (NRR) 2020</vt:lpstr>
      <vt:lpstr>National Risk Register (NRR)</vt:lpstr>
      <vt:lpstr>National Risk Register Key Points</vt:lpstr>
      <vt:lpstr>References</vt:lpstr>
    </vt:vector>
  </TitlesOfParts>
  <Company>Welsh Government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Civil Contingencies Act 2004, and its impact on civil protection and contingency planning</dc:title>
  <dc:creator>Latham, Edward (ESNR-SHELL-Employability &amp; Skills)</dc:creator>
  <cp:lastModifiedBy>Stephen Chapman</cp:lastModifiedBy>
  <cp:revision>114</cp:revision>
  <dcterms:created xsi:type="dcterms:W3CDTF">2021-05-17T13:35:06Z</dcterms:created>
  <dcterms:modified xsi:type="dcterms:W3CDTF">2021-11-01T10:26:54Z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0x01010025E33AB0710A5249B77711DDD77443DB</vt:lpwstr>
  </property>
</Properties>
</file>