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5.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7.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9" r:id="rId3"/>
    <p:sldMasterId id="2147483677" r:id="rId4"/>
    <p:sldMasterId id="2147483680" r:id="rId5"/>
    <p:sldMasterId id="2147483684" r:id="rId6"/>
    <p:sldMasterId id="2147483688" r:id="rId7"/>
  </p:sld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9" r:id="rId20"/>
    <p:sldId id="268"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6" r:id="rId35"/>
    <p:sldId id="290" r:id="rId36"/>
    <p:sldId id="291" r:id="rId37"/>
    <p:sldId id="292" r:id="rId38"/>
    <p:sldId id="293" r:id="rId39"/>
    <p:sldId id="294" r:id="rId40"/>
    <p:sldId id="295" r:id="rId41"/>
    <p:sldId id="296" r:id="rId42"/>
    <p:sldId id="297" r:id="rId43"/>
    <p:sldId id="283" r:id="rId44"/>
    <p:sldId id="287" r:id="rId45"/>
    <p:sldId id="285" r:id="rId46"/>
    <p:sldId id="298" r:id="rId47"/>
    <p:sldId id="314" r:id="rId48"/>
    <p:sldId id="299" r:id="rId49"/>
    <p:sldId id="300" r:id="rId50"/>
    <p:sldId id="301" r:id="rId51"/>
    <p:sldId id="302" r:id="rId52"/>
    <p:sldId id="305" r:id="rId53"/>
    <p:sldId id="306" r:id="rId54"/>
    <p:sldId id="304" r:id="rId55"/>
    <p:sldId id="303" r:id="rId56"/>
    <p:sldId id="289" r:id="rId57"/>
    <p:sldId id="316" r:id="rId58"/>
    <p:sldId id="310" r:id="rId59"/>
    <p:sldId id="311" r:id="rId60"/>
    <p:sldId id="312" r:id="rId61"/>
    <p:sldId id="313" r:id="rId62"/>
    <p:sldId id="319" r:id="rId63"/>
    <p:sldId id="320" r:id="rId64"/>
    <p:sldId id="321" r:id="rId65"/>
    <p:sldId id="317" r:id="rId66"/>
    <p:sldId id="318" r:id="rId67"/>
    <p:sldId id="309" r:id="rId68"/>
    <p:sldId id="307" r:id="rId69"/>
    <p:sldId id="308" r:id="rId70"/>
    <p:sldId id="322" r:id="rId71"/>
    <p:sldId id="323" r:id="rId72"/>
    <p:sldId id="324" r:id="rId73"/>
    <p:sldId id="284" r:id="rId74"/>
    <p:sldId id="325"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89EFEB-32B5-48DC-9B63-28438C49E894}" v="318" dt="2024-04-04T14:29:55.1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viewProps" Target="view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microsoft.com/office/2016/11/relationships/changesInfo" Target="changesInfos/changesInfo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theme" Target="theme/theme1.xml"/><Relationship Id="rId81"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64.xml"/><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enkins (IEH)" userId="ae3a07d3-7c51-4381-b786-d01af3331fdb" providerId="ADAL" clId="{B289EFEB-32B5-48DC-9B63-28438C49E894}"/>
    <pc:docChg chg="undo redo custSel addSld delSld modSld sldOrd">
      <pc:chgData name="Laura Jenkins (IEH)" userId="ae3a07d3-7c51-4381-b786-d01af3331fdb" providerId="ADAL" clId="{B289EFEB-32B5-48DC-9B63-28438C49E894}" dt="2024-04-08T09:07:11.153" v="16031"/>
      <pc:docMkLst>
        <pc:docMk/>
      </pc:docMkLst>
      <pc:sldChg chg="modSp mod">
        <pc:chgData name="Laura Jenkins (IEH)" userId="ae3a07d3-7c51-4381-b786-d01af3331fdb" providerId="ADAL" clId="{B289EFEB-32B5-48DC-9B63-28438C49E894}" dt="2024-04-04T14:58:12.665" v="15809" actId="6549"/>
        <pc:sldMkLst>
          <pc:docMk/>
          <pc:sldMk cId="1520885057" sldId="257"/>
        </pc:sldMkLst>
        <pc:spChg chg="mod">
          <ac:chgData name="Laura Jenkins (IEH)" userId="ae3a07d3-7c51-4381-b786-d01af3331fdb" providerId="ADAL" clId="{B289EFEB-32B5-48DC-9B63-28438C49E894}" dt="2024-04-04T14:58:12.665" v="15809" actId="6549"/>
          <ac:spMkLst>
            <pc:docMk/>
            <pc:sldMk cId="1520885057" sldId="257"/>
            <ac:spMk id="2" creationId="{F66BDAF7-61FE-A499-DF2D-E53259CCDA4D}"/>
          </ac:spMkLst>
        </pc:spChg>
      </pc:sldChg>
      <pc:sldChg chg="modSp mod">
        <pc:chgData name="Laura Jenkins (IEH)" userId="ae3a07d3-7c51-4381-b786-d01af3331fdb" providerId="ADAL" clId="{B289EFEB-32B5-48DC-9B63-28438C49E894}" dt="2024-04-04T14:59:33.848" v="15842" actId="6549"/>
        <pc:sldMkLst>
          <pc:docMk/>
          <pc:sldMk cId="2638601287" sldId="258"/>
        </pc:sldMkLst>
        <pc:spChg chg="mod">
          <ac:chgData name="Laura Jenkins (IEH)" userId="ae3a07d3-7c51-4381-b786-d01af3331fdb" providerId="ADAL" clId="{B289EFEB-32B5-48DC-9B63-28438C49E894}" dt="2024-04-04T14:59:33.848" v="15842" actId="6549"/>
          <ac:spMkLst>
            <pc:docMk/>
            <pc:sldMk cId="2638601287" sldId="258"/>
            <ac:spMk id="5" creationId="{D3336500-0DCC-C856-C64B-664CC2E1ECA9}"/>
          </ac:spMkLst>
        </pc:spChg>
      </pc:sldChg>
      <pc:sldChg chg="modSp">
        <pc:chgData name="Laura Jenkins (IEH)" userId="ae3a07d3-7c51-4381-b786-d01af3331fdb" providerId="ADAL" clId="{B289EFEB-32B5-48DC-9B63-28438C49E894}" dt="2024-04-04T09:20:47.089" v="13" actId="20577"/>
        <pc:sldMkLst>
          <pc:docMk/>
          <pc:sldMk cId="1246564053" sldId="268"/>
        </pc:sldMkLst>
        <pc:spChg chg="mod">
          <ac:chgData name="Laura Jenkins (IEH)" userId="ae3a07d3-7c51-4381-b786-d01af3331fdb" providerId="ADAL" clId="{B289EFEB-32B5-48DC-9B63-28438C49E894}" dt="2024-04-04T09:20:47.089" v="13" actId="20577"/>
          <ac:spMkLst>
            <pc:docMk/>
            <pc:sldMk cId="1246564053" sldId="268"/>
            <ac:spMk id="3" creationId="{85E550D7-272E-83B5-4CB9-66C97EBA275F}"/>
          </ac:spMkLst>
        </pc:spChg>
      </pc:sldChg>
      <pc:sldChg chg="modSp mod">
        <pc:chgData name="Laura Jenkins (IEH)" userId="ae3a07d3-7c51-4381-b786-d01af3331fdb" providerId="ADAL" clId="{B289EFEB-32B5-48DC-9B63-28438C49E894}" dt="2024-04-08T09:07:11.153" v="16031"/>
        <pc:sldMkLst>
          <pc:docMk/>
          <pc:sldMk cId="1966338495" sldId="269"/>
        </pc:sldMkLst>
        <pc:spChg chg="mod">
          <ac:chgData name="Laura Jenkins (IEH)" userId="ae3a07d3-7c51-4381-b786-d01af3331fdb" providerId="ADAL" clId="{B289EFEB-32B5-48DC-9B63-28438C49E894}" dt="2024-04-08T09:07:11.153" v="16031"/>
          <ac:spMkLst>
            <pc:docMk/>
            <pc:sldMk cId="1966338495" sldId="269"/>
            <ac:spMk id="3" creationId="{9A4934E3-28E9-CA28-F2E8-B121865D2989}"/>
          </ac:spMkLst>
        </pc:spChg>
      </pc:sldChg>
      <pc:sldChg chg="modSp mod modAnim">
        <pc:chgData name="Laura Jenkins (IEH)" userId="ae3a07d3-7c51-4381-b786-d01af3331fdb" providerId="ADAL" clId="{B289EFEB-32B5-48DC-9B63-28438C49E894}" dt="2024-04-04T09:21:03.544" v="17" actId="27636"/>
        <pc:sldMkLst>
          <pc:docMk/>
          <pc:sldMk cId="1387292644" sldId="270"/>
        </pc:sldMkLst>
        <pc:spChg chg="mod">
          <ac:chgData name="Laura Jenkins (IEH)" userId="ae3a07d3-7c51-4381-b786-d01af3331fdb" providerId="ADAL" clId="{B289EFEB-32B5-48DC-9B63-28438C49E894}" dt="2024-04-04T09:21:03.544" v="17" actId="27636"/>
          <ac:spMkLst>
            <pc:docMk/>
            <pc:sldMk cId="1387292644" sldId="270"/>
            <ac:spMk id="3" creationId="{85E550D7-272E-83B5-4CB9-66C97EBA275F}"/>
          </ac:spMkLst>
        </pc:spChg>
      </pc:sldChg>
      <pc:sldChg chg="addSp modSp mod modAnim">
        <pc:chgData name="Laura Jenkins (IEH)" userId="ae3a07d3-7c51-4381-b786-d01af3331fdb" providerId="ADAL" clId="{B289EFEB-32B5-48DC-9B63-28438C49E894}" dt="2024-04-04T09:23:19.035" v="105" actId="20577"/>
        <pc:sldMkLst>
          <pc:docMk/>
          <pc:sldMk cId="1896982405" sldId="280"/>
        </pc:sldMkLst>
        <pc:spChg chg="mod">
          <ac:chgData name="Laura Jenkins (IEH)" userId="ae3a07d3-7c51-4381-b786-d01af3331fdb" providerId="ADAL" clId="{B289EFEB-32B5-48DC-9B63-28438C49E894}" dt="2024-04-04T09:23:19.035" v="105" actId="20577"/>
          <ac:spMkLst>
            <pc:docMk/>
            <pc:sldMk cId="1896982405" sldId="280"/>
            <ac:spMk id="3" creationId="{EE1EF6BF-66D1-99A7-AB96-30ECF70ED7B5}"/>
          </ac:spMkLst>
        </pc:spChg>
        <pc:spChg chg="add mod">
          <ac:chgData name="Laura Jenkins (IEH)" userId="ae3a07d3-7c51-4381-b786-d01af3331fdb" providerId="ADAL" clId="{B289EFEB-32B5-48DC-9B63-28438C49E894}" dt="2024-04-04T09:23:02.360" v="103" actId="1076"/>
          <ac:spMkLst>
            <pc:docMk/>
            <pc:sldMk cId="1896982405" sldId="280"/>
            <ac:spMk id="5" creationId="{5622F175-9588-9709-4FDE-704EFACFFDF0}"/>
          </ac:spMkLst>
        </pc:spChg>
      </pc:sldChg>
      <pc:sldChg chg="modSp mod">
        <pc:chgData name="Laura Jenkins (IEH)" userId="ae3a07d3-7c51-4381-b786-d01af3331fdb" providerId="ADAL" clId="{B289EFEB-32B5-48DC-9B63-28438C49E894}" dt="2024-04-04T09:36:16.735" v="160" actId="20577"/>
        <pc:sldMkLst>
          <pc:docMk/>
          <pc:sldMk cId="3960985332" sldId="281"/>
        </pc:sldMkLst>
        <pc:spChg chg="mod">
          <ac:chgData name="Laura Jenkins (IEH)" userId="ae3a07d3-7c51-4381-b786-d01af3331fdb" providerId="ADAL" clId="{B289EFEB-32B5-48DC-9B63-28438C49E894}" dt="2024-04-04T09:36:16.735" v="160" actId="20577"/>
          <ac:spMkLst>
            <pc:docMk/>
            <pc:sldMk cId="3960985332" sldId="281"/>
            <ac:spMk id="2" creationId="{29DB955B-8BAB-D6B0-1F41-7813836E9AC2}"/>
          </ac:spMkLst>
        </pc:spChg>
      </pc:sldChg>
      <pc:sldChg chg="modSp mod">
        <pc:chgData name="Laura Jenkins (IEH)" userId="ae3a07d3-7c51-4381-b786-d01af3331fdb" providerId="ADAL" clId="{B289EFEB-32B5-48DC-9B63-28438C49E894}" dt="2024-04-04T14:13:34.422" v="15407" actId="20577"/>
        <pc:sldMkLst>
          <pc:docMk/>
          <pc:sldMk cId="1067141164" sldId="282"/>
        </pc:sldMkLst>
        <pc:spChg chg="mod">
          <ac:chgData name="Laura Jenkins (IEH)" userId="ae3a07d3-7c51-4381-b786-d01af3331fdb" providerId="ADAL" clId="{B289EFEB-32B5-48DC-9B63-28438C49E894}" dt="2024-04-04T14:13:34.422" v="15407" actId="20577"/>
          <ac:spMkLst>
            <pc:docMk/>
            <pc:sldMk cId="1067141164" sldId="282"/>
            <ac:spMk id="3" creationId="{DE6C254B-2735-AACB-234A-A3B106A14655}"/>
          </ac:spMkLst>
        </pc:spChg>
      </pc:sldChg>
      <pc:sldChg chg="modSp mod">
        <pc:chgData name="Laura Jenkins (IEH)" userId="ae3a07d3-7c51-4381-b786-d01af3331fdb" providerId="ADAL" clId="{B289EFEB-32B5-48DC-9B63-28438C49E894}" dt="2024-04-04T12:00:24.732" v="5530" actId="20577"/>
        <pc:sldMkLst>
          <pc:docMk/>
          <pc:sldMk cId="637429930" sldId="283"/>
        </pc:sldMkLst>
        <pc:spChg chg="mod">
          <ac:chgData name="Laura Jenkins (IEH)" userId="ae3a07d3-7c51-4381-b786-d01af3331fdb" providerId="ADAL" clId="{B289EFEB-32B5-48DC-9B63-28438C49E894}" dt="2024-04-04T09:36:42.598" v="170" actId="20577"/>
          <ac:spMkLst>
            <pc:docMk/>
            <pc:sldMk cId="637429930" sldId="283"/>
            <ac:spMk id="2" creationId="{754DF0B2-D434-5359-91E0-6AE7F0CB9CA3}"/>
          </ac:spMkLst>
        </pc:spChg>
        <pc:spChg chg="mod">
          <ac:chgData name="Laura Jenkins (IEH)" userId="ae3a07d3-7c51-4381-b786-d01af3331fdb" providerId="ADAL" clId="{B289EFEB-32B5-48DC-9B63-28438C49E894}" dt="2024-04-04T12:00:24.732" v="5530" actId="20577"/>
          <ac:spMkLst>
            <pc:docMk/>
            <pc:sldMk cId="637429930" sldId="283"/>
            <ac:spMk id="3" creationId="{DE6C254B-2735-AACB-234A-A3B106A14655}"/>
          </ac:spMkLst>
        </pc:spChg>
      </pc:sldChg>
      <pc:sldChg chg="modSp mod">
        <pc:chgData name="Laura Jenkins (IEH)" userId="ae3a07d3-7c51-4381-b786-d01af3331fdb" providerId="ADAL" clId="{B289EFEB-32B5-48DC-9B63-28438C49E894}" dt="2024-04-04T14:50:07.163" v="15571" actId="27636"/>
        <pc:sldMkLst>
          <pc:docMk/>
          <pc:sldMk cId="55823242" sldId="284"/>
        </pc:sldMkLst>
        <pc:spChg chg="mod">
          <ac:chgData name="Laura Jenkins (IEH)" userId="ae3a07d3-7c51-4381-b786-d01af3331fdb" providerId="ADAL" clId="{B289EFEB-32B5-48DC-9B63-28438C49E894}" dt="2024-04-04T14:50:07.163" v="15571" actId="27636"/>
          <ac:spMkLst>
            <pc:docMk/>
            <pc:sldMk cId="55823242" sldId="284"/>
            <ac:spMk id="3" creationId="{FC7188CE-5D1B-91E5-03BD-087444E77E76}"/>
          </ac:spMkLst>
        </pc:spChg>
      </pc:sldChg>
      <pc:sldChg chg="modAnim">
        <pc:chgData name="Laura Jenkins (IEH)" userId="ae3a07d3-7c51-4381-b786-d01af3331fdb" providerId="ADAL" clId="{B289EFEB-32B5-48DC-9B63-28438C49E894}" dt="2024-04-04T14:21:18.677" v="15476"/>
        <pc:sldMkLst>
          <pc:docMk/>
          <pc:sldMk cId="1036761590" sldId="285"/>
        </pc:sldMkLst>
      </pc:sldChg>
      <pc:sldChg chg="addSp modSp mod">
        <pc:chgData name="Laura Jenkins (IEH)" userId="ae3a07d3-7c51-4381-b786-d01af3331fdb" providerId="ADAL" clId="{B289EFEB-32B5-48DC-9B63-28438C49E894}" dt="2024-04-04T14:13:59.098" v="15410" actId="14100"/>
        <pc:sldMkLst>
          <pc:docMk/>
          <pc:sldMk cId="1861004202" sldId="286"/>
        </pc:sldMkLst>
        <pc:spChg chg="mod">
          <ac:chgData name="Laura Jenkins (IEH)" userId="ae3a07d3-7c51-4381-b786-d01af3331fdb" providerId="ADAL" clId="{B289EFEB-32B5-48DC-9B63-28438C49E894}" dt="2024-04-04T14:13:59.098" v="15410" actId="14100"/>
          <ac:spMkLst>
            <pc:docMk/>
            <pc:sldMk cId="1861004202" sldId="286"/>
            <ac:spMk id="3" creationId="{AFB4AD01-EF5C-7247-C56C-17E60BE2EA98}"/>
          </ac:spMkLst>
        </pc:spChg>
        <pc:spChg chg="add mod">
          <ac:chgData name="Laura Jenkins (IEH)" userId="ae3a07d3-7c51-4381-b786-d01af3331fdb" providerId="ADAL" clId="{B289EFEB-32B5-48DC-9B63-28438C49E894}" dt="2024-04-04T09:33:38.084" v="106"/>
          <ac:spMkLst>
            <pc:docMk/>
            <pc:sldMk cId="1861004202" sldId="286"/>
            <ac:spMk id="4" creationId="{885CD3AB-6FAD-9CBC-A539-20F56C9B63CE}"/>
          </ac:spMkLst>
        </pc:spChg>
      </pc:sldChg>
      <pc:sldChg chg="addSp modSp mod">
        <pc:chgData name="Laura Jenkins (IEH)" userId="ae3a07d3-7c51-4381-b786-d01af3331fdb" providerId="ADAL" clId="{B289EFEB-32B5-48DC-9B63-28438C49E894}" dt="2024-04-04T09:37:44.650" v="175" actId="20577"/>
        <pc:sldMkLst>
          <pc:docMk/>
          <pc:sldMk cId="3243084169" sldId="287"/>
        </pc:sldMkLst>
        <pc:spChg chg="add mod">
          <ac:chgData name="Laura Jenkins (IEH)" userId="ae3a07d3-7c51-4381-b786-d01af3331fdb" providerId="ADAL" clId="{B289EFEB-32B5-48DC-9B63-28438C49E894}" dt="2024-04-04T09:37:44.650" v="175" actId="20577"/>
          <ac:spMkLst>
            <pc:docMk/>
            <pc:sldMk cId="3243084169" sldId="287"/>
            <ac:spMk id="2" creationId="{6F3B0ABF-5080-39D1-D818-0B48ED7749DA}"/>
          </ac:spMkLst>
        </pc:spChg>
      </pc:sldChg>
      <pc:sldChg chg="new del">
        <pc:chgData name="Laura Jenkins (IEH)" userId="ae3a07d3-7c51-4381-b786-d01af3331fdb" providerId="ADAL" clId="{B289EFEB-32B5-48DC-9B63-28438C49E894}" dt="2024-04-04T09:38:48.275" v="179" actId="47"/>
        <pc:sldMkLst>
          <pc:docMk/>
          <pc:sldMk cId="1817520129" sldId="288"/>
        </pc:sldMkLst>
      </pc:sldChg>
      <pc:sldChg chg="addSp delSp modSp add mod setBg addAnim setClrOvrMap chgLayout">
        <pc:chgData name="Laura Jenkins (IEH)" userId="ae3a07d3-7c51-4381-b786-d01af3331fdb" providerId="ADAL" clId="{B289EFEB-32B5-48DC-9B63-28438C49E894}" dt="2024-04-04T13:23:19.227" v="11700"/>
        <pc:sldMkLst>
          <pc:docMk/>
          <pc:sldMk cId="3053363700" sldId="289"/>
        </pc:sldMkLst>
        <pc:spChg chg="mod ord">
          <ac:chgData name="Laura Jenkins (IEH)" userId="ae3a07d3-7c51-4381-b786-d01af3331fdb" providerId="ADAL" clId="{B289EFEB-32B5-48DC-9B63-28438C49E894}" dt="2024-04-04T13:23:19.227" v="11699" actId="26606"/>
          <ac:spMkLst>
            <pc:docMk/>
            <pc:sldMk cId="3053363700" sldId="289"/>
            <ac:spMk id="2" creationId="{00000000-0000-0000-0000-000000000000}"/>
          </ac:spMkLst>
        </pc:spChg>
        <pc:spChg chg="del mod ord">
          <ac:chgData name="Laura Jenkins (IEH)" userId="ae3a07d3-7c51-4381-b786-d01af3331fdb" providerId="ADAL" clId="{B289EFEB-32B5-48DC-9B63-28438C49E894}" dt="2024-04-04T13:23:12.086" v="11695" actId="478"/>
          <ac:spMkLst>
            <pc:docMk/>
            <pc:sldMk cId="3053363700" sldId="289"/>
            <ac:spMk id="3" creationId="{00000000-0000-0000-0000-000000000000}"/>
          </ac:spMkLst>
        </pc:spChg>
        <pc:spChg chg="add del mod">
          <ac:chgData name="Laura Jenkins (IEH)" userId="ae3a07d3-7c51-4381-b786-d01af3331fdb" providerId="ADAL" clId="{B289EFEB-32B5-48DC-9B63-28438C49E894}" dt="2024-04-04T09:39:00.117" v="180" actId="6264"/>
          <ac:spMkLst>
            <pc:docMk/>
            <pc:sldMk cId="3053363700" sldId="289"/>
            <ac:spMk id="4" creationId="{07776F1A-7A9E-F280-6925-71A96A30CA59}"/>
          </ac:spMkLst>
        </pc:spChg>
        <pc:spChg chg="add del mod">
          <ac:chgData name="Laura Jenkins (IEH)" userId="ae3a07d3-7c51-4381-b786-d01af3331fdb" providerId="ADAL" clId="{B289EFEB-32B5-48DC-9B63-28438C49E894}" dt="2024-04-04T09:39:00.117" v="180" actId="6264"/>
          <ac:spMkLst>
            <pc:docMk/>
            <pc:sldMk cId="3053363700" sldId="289"/>
            <ac:spMk id="5" creationId="{1123FFF4-B025-3A8F-4FE5-B001BED47B56}"/>
          </ac:spMkLst>
        </pc:spChg>
        <pc:spChg chg="add">
          <ac:chgData name="Laura Jenkins (IEH)" userId="ae3a07d3-7c51-4381-b786-d01af3331fdb" providerId="ADAL" clId="{B289EFEB-32B5-48DC-9B63-28438C49E894}" dt="2024-04-04T13:23:19.227" v="11699" actId="26606"/>
          <ac:spMkLst>
            <pc:docMk/>
            <pc:sldMk cId="3053363700" sldId="289"/>
            <ac:spMk id="6" creationId="{66B332A4-D438-4773-A77F-5ED49A448D9D}"/>
          </ac:spMkLst>
        </pc:spChg>
        <pc:spChg chg="add del mod">
          <ac:chgData name="Laura Jenkins (IEH)" userId="ae3a07d3-7c51-4381-b786-d01af3331fdb" providerId="ADAL" clId="{B289EFEB-32B5-48DC-9B63-28438C49E894}" dt="2024-04-04T13:23:15.939" v="11698" actId="478"/>
          <ac:spMkLst>
            <pc:docMk/>
            <pc:sldMk cId="3053363700" sldId="289"/>
            <ac:spMk id="7" creationId="{DC4BD7A5-A270-F80B-E7AE-6A7F29E58367}"/>
          </ac:spMkLst>
        </pc:spChg>
        <pc:spChg chg="add">
          <ac:chgData name="Laura Jenkins (IEH)" userId="ae3a07d3-7c51-4381-b786-d01af3331fdb" providerId="ADAL" clId="{B289EFEB-32B5-48DC-9B63-28438C49E894}" dt="2024-04-04T13:23:19.227" v="11699" actId="26606"/>
          <ac:spMkLst>
            <pc:docMk/>
            <pc:sldMk cId="3053363700" sldId="289"/>
            <ac:spMk id="8" creationId="{DF9AD32D-FF05-44F4-BD4D-9CEE89B71EB9}"/>
          </ac:spMkLst>
        </pc:spChg>
        <pc:spChg chg="add del mod">
          <ac:chgData name="Laura Jenkins (IEH)" userId="ae3a07d3-7c51-4381-b786-d01af3331fdb" providerId="ADAL" clId="{B289EFEB-32B5-48DC-9B63-28438C49E894}" dt="2024-04-04T13:23:14.022" v="11696" actId="478"/>
          <ac:spMkLst>
            <pc:docMk/>
            <pc:sldMk cId="3053363700" sldId="289"/>
            <ac:spMk id="9" creationId="{C6645DA8-5CD2-C33E-973F-2420B0B9CDED}"/>
          </ac:spMkLst>
        </pc:spChg>
      </pc:sldChg>
      <pc:sldChg chg="addSp modSp new mod modAnim">
        <pc:chgData name="Laura Jenkins (IEH)" userId="ae3a07d3-7c51-4381-b786-d01af3331fdb" providerId="ADAL" clId="{B289EFEB-32B5-48DC-9B63-28438C49E894}" dt="2024-04-04T14:14:32.551" v="15418"/>
        <pc:sldMkLst>
          <pc:docMk/>
          <pc:sldMk cId="1832820470" sldId="290"/>
        </pc:sldMkLst>
        <pc:spChg chg="mod">
          <ac:chgData name="Laura Jenkins (IEH)" userId="ae3a07d3-7c51-4381-b786-d01af3331fdb" providerId="ADAL" clId="{B289EFEB-32B5-48DC-9B63-28438C49E894}" dt="2024-04-04T09:45:12.152" v="340" actId="313"/>
          <ac:spMkLst>
            <pc:docMk/>
            <pc:sldMk cId="1832820470" sldId="290"/>
            <ac:spMk id="2" creationId="{6D7F4548-6ADC-899A-FE09-55A4ADF8939E}"/>
          </ac:spMkLst>
        </pc:spChg>
        <pc:spChg chg="mod">
          <ac:chgData name="Laura Jenkins (IEH)" userId="ae3a07d3-7c51-4381-b786-d01af3331fdb" providerId="ADAL" clId="{B289EFEB-32B5-48DC-9B63-28438C49E894}" dt="2024-04-04T14:14:14.445" v="15412" actId="14100"/>
          <ac:spMkLst>
            <pc:docMk/>
            <pc:sldMk cId="1832820470" sldId="290"/>
            <ac:spMk id="3" creationId="{5DC4FBE6-099B-2446-E81B-E61DA0E51B2E}"/>
          </ac:spMkLst>
        </pc:spChg>
        <pc:spChg chg="add mod">
          <ac:chgData name="Laura Jenkins (IEH)" userId="ae3a07d3-7c51-4381-b786-d01af3331fdb" providerId="ADAL" clId="{B289EFEB-32B5-48DC-9B63-28438C49E894}" dt="2024-04-04T10:13:20.615" v="885" actId="1076"/>
          <ac:spMkLst>
            <pc:docMk/>
            <pc:sldMk cId="1832820470" sldId="290"/>
            <ac:spMk id="5" creationId="{D5D4D637-F0AB-5656-2AF1-313B59595C99}"/>
          </ac:spMkLst>
        </pc:spChg>
      </pc:sldChg>
      <pc:sldChg chg="modSp new mod modAnim">
        <pc:chgData name="Laura Jenkins (IEH)" userId="ae3a07d3-7c51-4381-b786-d01af3331fdb" providerId="ADAL" clId="{B289EFEB-32B5-48DC-9B63-28438C49E894}" dt="2024-04-04T14:15:17.984" v="15431" actId="20577"/>
        <pc:sldMkLst>
          <pc:docMk/>
          <pc:sldMk cId="706977544" sldId="291"/>
        </pc:sldMkLst>
        <pc:spChg chg="mod">
          <ac:chgData name="Laura Jenkins (IEH)" userId="ae3a07d3-7c51-4381-b786-d01af3331fdb" providerId="ADAL" clId="{B289EFEB-32B5-48DC-9B63-28438C49E894}" dt="2024-04-04T14:15:17.984" v="15431" actId="20577"/>
          <ac:spMkLst>
            <pc:docMk/>
            <pc:sldMk cId="706977544" sldId="291"/>
            <ac:spMk id="2" creationId="{2276C970-6F36-4DF5-BFC8-5B2631996C35}"/>
          </ac:spMkLst>
        </pc:spChg>
        <pc:spChg chg="mod">
          <ac:chgData name="Laura Jenkins (IEH)" userId="ae3a07d3-7c51-4381-b786-d01af3331fdb" providerId="ADAL" clId="{B289EFEB-32B5-48DC-9B63-28438C49E894}" dt="2024-04-04T14:14:44.982" v="15421" actId="14100"/>
          <ac:spMkLst>
            <pc:docMk/>
            <pc:sldMk cId="706977544" sldId="291"/>
            <ac:spMk id="3" creationId="{0379B44F-C542-EF55-803E-1E9926D74AE7}"/>
          </ac:spMkLst>
        </pc:spChg>
      </pc:sldChg>
      <pc:sldChg chg="addSp modSp new mod modAnim">
        <pc:chgData name="Laura Jenkins (IEH)" userId="ae3a07d3-7c51-4381-b786-d01af3331fdb" providerId="ADAL" clId="{B289EFEB-32B5-48DC-9B63-28438C49E894}" dt="2024-04-04T14:16:58.196" v="15452"/>
        <pc:sldMkLst>
          <pc:docMk/>
          <pc:sldMk cId="587015983" sldId="292"/>
        </pc:sldMkLst>
        <pc:spChg chg="mod">
          <ac:chgData name="Laura Jenkins (IEH)" userId="ae3a07d3-7c51-4381-b786-d01af3331fdb" providerId="ADAL" clId="{B289EFEB-32B5-48DC-9B63-28438C49E894}" dt="2024-04-04T10:47:33.412" v="2149" actId="20577"/>
          <ac:spMkLst>
            <pc:docMk/>
            <pc:sldMk cId="587015983" sldId="292"/>
            <ac:spMk id="2" creationId="{6194BE02-4844-E205-A0C4-FF48F1E5C24F}"/>
          </ac:spMkLst>
        </pc:spChg>
        <pc:spChg chg="mod">
          <ac:chgData name="Laura Jenkins (IEH)" userId="ae3a07d3-7c51-4381-b786-d01af3331fdb" providerId="ADAL" clId="{B289EFEB-32B5-48DC-9B63-28438C49E894}" dt="2024-04-04T14:16:20.022" v="15444" actId="20577"/>
          <ac:spMkLst>
            <pc:docMk/>
            <pc:sldMk cId="587015983" sldId="292"/>
            <ac:spMk id="3" creationId="{57F4D25E-73A9-4153-A12A-7605F0892B12}"/>
          </ac:spMkLst>
        </pc:spChg>
        <pc:spChg chg="add mod">
          <ac:chgData name="Laura Jenkins (IEH)" userId="ae3a07d3-7c51-4381-b786-d01af3331fdb" providerId="ADAL" clId="{B289EFEB-32B5-48DC-9B63-28438C49E894}" dt="2024-04-04T11:13:48.994" v="3012" actId="1076"/>
          <ac:spMkLst>
            <pc:docMk/>
            <pc:sldMk cId="587015983" sldId="292"/>
            <ac:spMk id="5" creationId="{98D68894-BE17-2959-C754-B74C91ED1EE2}"/>
          </ac:spMkLst>
        </pc:spChg>
        <pc:picChg chg="add mod">
          <ac:chgData name="Laura Jenkins (IEH)" userId="ae3a07d3-7c51-4381-b786-d01af3331fdb" providerId="ADAL" clId="{B289EFEB-32B5-48DC-9B63-28438C49E894}" dt="2024-04-04T11:34:27.217" v="4322" actId="1076"/>
          <ac:picMkLst>
            <pc:docMk/>
            <pc:sldMk cId="587015983" sldId="292"/>
            <ac:picMk id="1026" creationId="{8981EC15-7C57-2F17-F3DF-248BB01AFA5A}"/>
          </ac:picMkLst>
        </pc:picChg>
      </pc:sldChg>
      <pc:sldChg chg="addSp modSp new mod modAnim">
        <pc:chgData name="Laura Jenkins (IEH)" userId="ae3a07d3-7c51-4381-b786-d01af3331fdb" providerId="ADAL" clId="{B289EFEB-32B5-48DC-9B63-28438C49E894}" dt="2024-04-04T14:17:38.276" v="15457"/>
        <pc:sldMkLst>
          <pc:docMk/>
          <pc:sldMk cId="4104063017" sldId="293"/>
        </pc:sldMkLst>
        <pc:spChg chg="mod">
          <ac:chgData name="Laura Jenkins (IEH)" userId="ae3a07d3-7c51-4381-b786-d01af3331fdb" providerId="ADAL" clId="{B289EFEB-32B5-48DC-9B63-28438C49E894}" dt="2024-04-04T11:03:00.314" v="2504"/>
          <ac:spMkLst>
            <pc:docMk/>
            <pc:sldMk cId="4104063017" sldId="293"/>
            <ac:spMk id="2" creationId="{FF608655-E20E-589D-34D2-8D8334A3DDD3}"/>
          </ac:spMkLst>
        </pc:spChg>
        <pc:spChg chg="mod">
          <ac:chgData name="Laura Jenkins (IEH)" userId="ae3a07d3-7c51-4381-b786-d01af3331fdb" providerId="ADAL" clId="{B289EFEB-32B5-48DC-9B63-28438C49E894}" dt="2024-04-04T11:10:58.938" v="2814" actId="27636"/>
          <ac:spMkLst>
            <pc:docMk/>
            <pc:sldMk cId="4104063017" sldId="293"/>
            <ac:spMk id="3" creationId="{6707A1D6-7CDE-A1C2-73B1-F13A859D7944}"/>
          </ac:spMkLst>
        </pc:spChg>
        <pc:spChg chg="add mod">
          <ac:chgData name="Laura Jenkins (IEH)" userId="ae3a07d3-7c51-4381-b786-d01af3331fdb" providerId="ADAL" clId="{B289EFEB-32B5-48DC-9B63-28438C49E894}" dt="2024-04-04T11:12:11.923" v="2880" actId="1076"/>
          <ac:spMkLst>
            <pc:docMk/>
            <pc:sldMk cId="4104063017" sldId="293"/>
            <ac:spMk id="4" creationId="{C9DC1546-0F10-6E5D-2190-D5878596392C}"/>
          </ac:spMkLst>
        </pc:spChg>
        <pc:picChg chg="add mod">
          <ac:chgData name="Laura Jenkins (IEH)" userId="ae3a07d3-7c51-4381-b786-d01af3331fdb" providerId="ADAL" clId="{B289EFEB-32B5-48DC-9B63-28438C49E894}" dt="2024-04-04T11:10:33.783" v="2812" actId="14100"/>
          <ac:picMkLst>
            <pc:docMk/>
            <pc:sldMk cId="4104063017" sldId="293"/>
            <ac:picMk id="2050" creationId="{1ABA3744-5490-7EE0-C5A5-C5AE01AAFBB5}"/>
          </ac:picMkLst>
        </pc:picChg>
      </pc:sldChg>
      <pc:sldChg chg="addSp modSp add mod modAnim">
        <pc:chgData name="Laura Jenkins (IEH)" userId="ae3a07d3-7c51-4381-b786-d01af3331fdb" providerId="ADAL" clId="{B289EFEB-32B5-48DC-9B63-28438C49E894}" dt="2024-04-04T14:18:11.175" v="15461"/>
        <pc:sldMkLst>
          <pc:docMk/>
          <pc:sldMk cId="1182518144" sldId="294"/>
        </pc:sldMkLst>
        <pc:spChg chg="mod">
          <ac:chgData name="Laura Jenkins (IEH)" userId="ae3a07d3-7c51-4381-b786-d01af3331fdb" providerId="ADAL" clId="{B289EFEB-32B5-48DC-9B63-28438C49E894}" dt="2024-04-04T11:19:04.846" v="3539" actId="20577"/>
          <ac:spMkLst>
            <pc:docMk/>
            <pc:sldMk cId="1182518144" sldId="294"/>
            <ac:spMk id="3" creationId="{6707A1D6-7CDE-A1C2-73B1-F13A859D7944}"/>
          </ac:spMkLst>
        </pc:spChg>
        <pc:spChg chg="add mod">
          <ac:chgData name="Laura Jenkins (IEH)" userId="ae3a07d3-7c51-4381-b786-d01af3331fdb" providerId="ADAL" clId="{B289EFEB-32B5-48DC-9B63-28438C49E894}" dt="2024-04-04T11:12:19.427" v="2881"/>
          <ac:spMkLst>
            <pc:docMk/>
            <pc:sldMk cId="1182518144" sldId="294"/>
            <ac:spMk id="4" creationId="{3C741A89-C9F1-77E6-4B5D-9684D7DFBD40}"/>
          </ac:spMkLst>
        </pc:spChg>
      </pc:sldChg>
      <pc:sldChg chg="addSp modSp new mod modAnim">
        <pc:chgData name="Laura Jenkins (IEH)" userId="ae3a07d3-7c51-4381-b786-d01af3331fdb" providerId="ADAL" clId="{B289EFEB-32B5-48DC-9B63-28438C49E894}" dt="2024-04-04T14:19:56.455" v="15468"/>
        <pc:sldMkLst>
          <pc:docMk/>
          <pc:sldMk cId="3291305918" sldId="295"/>
        </pc:sldMkLst>
        <pc:spChg chg="mod">
          <ac:chgData name="Laura Jenkins (IEH)" userId="ae3a07d3-7c51-4381-b786-d01af3331fdb" providerId="ADAL" clId="{B289EFEB-32B5-48DC-9B63-28438C49E894}" dt="2024-04-04T11:19:51.364" v="3541"/>
          <ac:spMkLst>
            <pc:docMk/>
            <pc:sldMk cId="3291305918" sldId="295"/>
            <ac:spMk id="2" creationId="{C8EB4DCC-DC05-F8D2-4725-9C594EB66B86}"/>
          </ac:spMkLst>
        </pc:spChg>
        <pc:spChg chg="mod">
          <ac:chgData name="Laura Jenkins (IEH)" userId="ae3a07d3-7c51-4381-b786-d01af3331fdb" providerId="ADAL" clId="{B289EFEB-32B5-48DC-9B63-28438C49E894}" dt="2024-04-04T11:27:34.753" v="4089" actId="20577"/>
          <ac:spMkLst>
            <pc:docMk/>
            <pc:sldMk cId="3291305918" sldId="295"/>
            <ac:spMk id="3" creationId="{5EB91E96-0935-61F9-927A-BA37420E228C}"/>
          </ac:spMkLst>
        </pc:spChg>
        <pc:spChg chg="add mod">
          <ac:chgData name="Laura Jenkins (IEH)" userId="ae3a07d3-7c51-4381-b786-d01af3331fdb" providerId="ADAL" clId="{B289EFEB-32B5-48DC-9B63-28438C49E894}" dt="2024-04-04T11:30:20.303" v="4111" actId="1076"/>
          <ac:spMkLst>
            <pc:docMk/>
            <pc:sldMk cId="3291305918" sldId="295"/>
            <ac:spMk id="4" creationId="{9173D364-7446-3DE2-DFC6-A7280045DA78}"/>
          </ac:spMkLst>
        </pc:spChg>
        <pc:picChg chg="add mod">
          <ac:chgData name="Laura Jenkins (IEH)" userId="ae3a07d3-7c51-4381-b786-d01af3331fdb" providerId="ADAL" clId="{B289EFEB-32B5-48DC-9B63-28438C49E894}" dt="2024-04-04T11:34:15.418" v="4321" actId="1076"/>
          <ac:picMkLst>
            <pc:docMk/>
            <pc:sldMk cId="3291305918" sldId="295"/>
            <ac:picMk id="3074" creationId="{3888EF80-DCA7-2B86-7E72-38E0EDEFF363}"/>
          </ac:picMkLst>
        </pc:picChg>
      </pc:sldChg>
      <pc:sldChg chg="add del">
        <pc:chgData name="Laura Jenkins (IEH)" userId="ae3a07d3-7c51-4381-b786-d01af3331fdb" providerId="ADAL" clId="{B289EFEB-32B5-48DC-9B63-28438C49E894}" dt="2024-04-04T11:33:20.031" v="4311"/>
        <pc:sldMkLst>
          <pc:docMk/>
          <pc:sldMk cId="2297756791" sldId="296"/>
        </pc:sldMkLst>
      </pc:sldChg>
      <pc:sldChg chg="modSp add mod modAnim">
        <pc:chgData name="Laura Jenkins (IEH)" userId="ae3a07d3-7c51-4381-b786-d01af3331fdb" providerId="ADAL" clId="{B289EFEB-32B5-48DC-9B63-28438C49E894}" dt="2024-04-04T14:20:14.610" v="15471"/>
        <pc:sldMkLst>
          <pc:docMk/>
          <pc:sldMk cId="3730305332" sldId="296"/>
        </pc:sldMkLst>
        <pc:spChg chg="mod">
          <ac:chgData name="Laura Jenkins (IEH)" userId="ae3a07d3-7c51-4381-b786-d01af3331fdb" providerId="ADAL" clId="{B289EFEB-32B5-48DC-9B63-28438C49E894}" dt="2024-04-04T11:52:18.380" v="5078" actId="33524"/>
          <ac:spMkLst>
            <pc:docMk/>
            <pc:sldMk cId="3730305332" sldId="296"/>
            <ac:spMk id="3" creationId="{5EB91E96-0935-61F9-927A-BA37420E228C}"/>
          </ac:spMkLst>
        </pc:spChg>
      </pc:sldChg>
      <pc:sldChg chg="addSp delSp modSp new mod modAnim">
        <pc:chgData name="Laura Jenkins (IEH)" userId="ae3a07d3-7c51-4381-b786-d01af3331fdb" providerId="ADAL" clId="{B289EFEB-32B5-48DC-9B63-28438C49E894}" dt="2024-04-04T14:20:32.054" v="15475"/>
        <pc:sldMkLst>
          <pc:docMk/>
          <pc:sldMk cId="501895714" sldId="297"/>
        </pc:sldMkLst>
        <pc:spChg chg="mod">
          <ac:chgData name="Laura Jenkins (IEH)" userId="ae3a07d3-7c51-4381-b786-d01af3331fdb" providerId="ADAL" clId="{B289EFEB-32B5-48DC-9B63-28438C49E894}" dt="2024-04-04T11:52:39.704" v="5080"/>
          <ac:spMkLst>
            <pc:docMk/>
            <pc:sldMk cId="501895714" sldId="297"/>
            <ac:spMk id="2" creationId="{DF155DC1-C9EC-2DEE-1006-17A5A0E0D977}"/>
          </ac:spMkLst>
        </pc:spChg>
        <pc:spChg chg="mod">
          <ac:chgData name="Laura Jenkins (IEH)" userId="ae3a07d3-7c51-4381-b786-d01af3331fdb" providerId="ADAL" clId="{B289EFEB-32B5-48DC-9B63-28438C49E894}" dt="2024-04-04T11:59:25.141" v="5520" actId="20577"/>
          <ac:spMkLst>
            <pc:docMk/>
            <pc:sldMk cId="501895714" sldId="297"/>
            <ac:spMk id="3" creationId="{39EA6DE9-BC47-22AB-82AD-82AC284D7D48}"/>
          </ac:spMkLst>
        </pc:spChg>
        <pc:spChg chg="add del mod">
          <ac:chgData name="Laura Jenkins (IEH)" userId="ae3a07d3-7c51-4381-b786-d01af3331fdb" providerId="ADAL" clId="{B289EFEB-32B5-48DC-9B63-28438C49E894}" dt="2024-04-04T11:56:38.376" v="5447" actId="12084"/>
          <ac:spMkLst>
            <pc:docMk/>
            <pc:sldMk cId="501895714" sldId="297"/>
            <ac:spMk id="5" creationId="{F5E7FBC4-4E21-33E7-E716-178B369BA6FB}"/>
          </ac:spMkLst>
        </pc:spChg>
        <pc:graphicFrameChg chg="add del mod">
          <ac:chgData name="Laura Jenkins (IEH)" userId="ae3a07d3-7c51-4381-b786-d01af3331fdb" providerId="ADAL" clId="{B289EFEB-32B5-48DC-9B63-28438C49E894}" dt="2024-04-04T11:58:34.632" v="5460" actId="478"/>
          <ac:graphicFrameMkLst>
            <pc:docMk/>
            <pc:sldMk cId="501895714" sldId="297"/>
            <ac:graphicFrameMk id="6" creationId="{242A3283-FD88-9FDC-88F1-89712D1EFE75}"/>
          </ac:graphicFrameMkLst>
        </pc:graphicFrameChg>
      </pc:sldChg>
      <pc:sldChg chg="addSp delSp modSp new mod setBg addAnim setClrOvrMap">
        <pc:chgData name="Laura Jenkins (IEH)" userId="ae3a07d3-7c51-4381-b786-d01af3331fdb" providerId="ADAL" clId="{B289EFEB-32B5-48DC-9B63-28438C49E894}" dt="2024-04-04T13:22:18.684" v="11691"/>
        <pc:sldMkLst>
          <pc:docMk/>
          <pc:sldMk cId="4113394770" sldId="298"/>
        </pc:sldMkLst>
        <pc:spChg chg="mod">
          <ac:chgData name="Laura Jenkins (IEH)" userId="ae3a07d3-7c51-4381-b786-d01af3331fdb" providerId="ADAL" clId="{B289EFEB-32B5-48DC-9B63-28438C49E894}" dt="2024-04-04T13:22:18.684" v="11690" actId="26606"/>
          <ac:spMkLst>
            <pc:docMk/>
            <pc:sldMk cId="4113394770" sldId="298"/>
            <ac:spMk id="2" creationId="{9E850580-3BE1-355D-81F6-C858A78F4BA6}"/>
          </ac:spMkLst>
        </pc:spChg>
        <pc:spChg chg="del mod">
          <ac:chgData name="Laura Jenkins (IEH)" userId="ae3a07d3-7c51-4381-b786-d01af3331fdb" providerId="ADAL" clId="{B289EFEB-32B5-48DC-9B63-28438C49E894}" dt="2024-04-04T13:22:12.108" v="11689" actId="478"/>
          <ac:spMkLst>
            <pc:docMk/>
            <pc:sldMk cId="4113394770" sldId="298"/>
            <ac:spMk id="3" creationId="{84F56BA3-861C-79FC-ECBF-F4619BAD9878}"/>
          </ac:spMkLst>
        </pc:spChg>
        <pc:spChg chg="add">
          <ac:chgData name="Laura Jenkins (IEH)" userId="ae3a07d3-7c51-4381-b786-d01af3331fdb" providerId="ADAL" clId="{B289EFEB-32B5-48DC-9B63-28438C49E894}" dt="2024-04-04T13:22:18.684" v="11690" actId="26606"/>
          <ac:spMkLst>
            <pc:docMk/>
            <pc:sldMk cId="4113394770" sldId="298"/>
            <ac:spMk id="7" creationId="{66B332A4-D438-4773-A77F-5ED49A448D9D}"/>
          </ac:spMkLst>
        </pc:spChg>
        <pc:spChg chg="add">
          <ac:chgData name="Laura Jenkins (IEH)" userId="ae3a07d3-7c51-4381-b786-d01af3331fdb" providerId="ADAL" clId="{B289EFEB-32B5-48DC-9B63-28438C49E894}" dt="2024-04-04T13:22:18.684" v="11690" actId="26606"/>
          <ac:spMkLst>
            <pc:docMk/>
            <pc:sldMk cId="4113394770" sldId="298"/>
            <ac:spMk id="9" creationId="{DF9AD32D-FF05-44F4-BD4D-9CEE89B71EB9}"/>
          </ac:spMkLst>
        </pc:spChg>
      </pc:sldChg>
      <pc:sldChg chg="addSp modSp add mod modAnim">
        <pc:chgData name="Laura Jenkins (IEH)" userId="ae3a07d3-7c51-4381-b786-d01af3331fdb" providerId="ADAL" clId="{B289EFEB-32B5-48DC-9B63-28438C49E894}" dt="2024-04-04T14:22:42.385" v="15482"/>
        <pc:sldMkLst>
          <pc:docMk/>
          <pc:sldMk cId="2669550638" sldId="299"/>
        </pc:sldMkLst>
        <pc:spChg chg="mod">
          <ac:chgData name="Laura Jenkins (IEH)" userId="ae3a07d3-7c51-4381-b786-d01af3331fdb" providerId="ADAL" clId="{B289EFEB-32B5-48DC-9B63-28438C49E894}" dt="2024-04-04T12:10:39.827" v="6397" actId="20577"/>
          <ac:spMkLst>
            <pc:docMk/>
            <pc:sldMk cId="2669550638" sldId="299"/>
            <ac:spMk id="3" creationId="{84F56BA3-861C-79FC-ECBF-F4619BAD9878}"/>
          </ac:spMkLst>
        </pc:spChg>
        <pc:spChg chg="add mod">
          <ac:chgData name="Laura Jenkins (IEH)" userId="ae3a07d3-7c51-4381-b786-d01af3331fdb" providerId="ADAL" clId="{B289EFEB-32B5-48DC-9B63-28438C49E894}" dt="2024-04-04T12:11:01.609" v="6414" actId="1076"/>
          <ac:spMkLst>
            <pc:docMk/>
            <pc:sldMk cId="2669550638" sldId="299"/>
            <ac:spMk id="4" creationId="{54A56346-91A3-E087-BE7C-47BADCE57B5C}"/>
          </ac:spMkLst>
        </pc:spChg>
      </pc:sldChg>
      <pc:sldChg chg="addSp modSp add mod">
        <pc:chgData name="Laura Jenkins (IEH)" userId="ae3a07d3-7c51-4381-b786-d01af3331fdb" providerId="ADAL" clId="{B289EFEB-32B5-48DC-9B63-28438C49E894}" dt="2024-04-04T12:11:05.998" v="6416"/>
        <pc:sldMkLst>
          <pc:docMk/>
          <pc:sldMk cId="4290512879" sldId="300"/>
        </pc:sldMkLst>
        <pc:spChg chg="mod">
          <ac:chgData name="Laura Jenkins (IEH)" userId="ae3a07d3-7c51-4381-b786-d01af3331fdb" providerId="ADAL" clId="{B289EFEB-32B5-48DC-9B63-28438C49E894}" dt="2024-04-04T12:07:51.189" v="6387" actId="20577"/>
          <ac:spMkLst>
            <pc:docMk/>
            <pc:sldMk cId="4290512879" sldId="300"/>
            <ac:spMk id="3" creationId="{84F56BA3-861C-79FC-ECBF-F4619BAD9878}"/>
          </ac:spMkLst>
        </pc:spChg>
        <pc:spChg chg="add mod">
          <ac:chgData name="Laura Jenkins (IEH)" userId="ae3a07d3-7c51-4381-b786-d01af3331fdb" providerId="ADAL" clId="{B289EFEB-32B5-48DC-9B63-28438C49E894}" dt="2024-04-04T12:11:05.998" v="6416"/>
          <ac:spMkLst>
            <pc:docMk/>
            <pc:sldMk cId="4290512879" sldId="300"/>
            <ac:spMk id="6" creationId="{556E5A6B-5EDE-FE23-5A73-76A2E6936BEC}"/>
          </ac:spMkLst>
        </pc:spChg>
        <pc:picChg chg="add mod">
          <ac:chgData name="Laura Jenkins (IEH)" userId="ae3a07d3-7c51-4381-b786-d01af3331fdb" providerId="ADAL" clId="{B289EFEB-32B5-48DC-9B63-28438C49E894}" dt="2024-04-04T12:08:18.086" v="6392" actId="1076"/>
          <ac:picMkLst>
            <pc:docMk/>
            <pc:sldMk cId="4290512879" sldId="300"/>
            <ac:picMk id="5" creationId="{B562BFCE-CC51-EC98-D0F1-E176B271A632}"/>
          </ac:picMkLst>
        </pc:picChg>
      </pc:sldChg>
      <pc:sldChg chg="addSp modSp add mod ord modAnim">
        <pc:chgData name="Laura Jenkins (IEH)" userId="ae3a07d3-7c51-4381-b786-d01af3331fdb" providerId="ADAL" clId="{B289EFEB-32B5-48DC-9B63-28438C49E894}" dt="2024-04-04T14:23:00.636" v="15486"/>
        <pc:sldMkLst>
          <pc:docMk/>
          <pc:sldMk cId="2464684590" sldId="301"/>
        </pc:sldMkLst>
        <pc:spChg chg="mod">
          <ac:chgData name="Laura Jenkins (IEH)" userId="ae3a07d3-7c51-4381-b786-d01af3331fdb" providerId="ADAL" clId="{B289EFEB-32B5-48DC-9B63-28438C49E894}" dt="2024-04-04T12:18:17.322" v="7110" actId="27636"/>
          <ac:spMkLst>
            <pc:docMk/>
            <pc:sldMk cId="2464684590" sldId="301"/>
            <ac:spMk id="3" creationId="{84F56BA3-861C-79FC-ECBF-F4619BAD9878}"/>
          </ac:spMkLst>
        </pc:spChg>
        <pc:spChg chg="add mod">
          <ac:chgData name="Laura Jenkins (IEH)" userId="ae3a07d3-7c51-4381-b786-d01af3331fdb" providerId="ADAL" clId="{B289EFEB-32B5-48DC-9B63-28438C49E894}" dt="2024-04-04T12:11:04.505" v="6415"/>
          <ac:spMkLst>
            <pc:docMk/>
            <pc:sldMk cId="2464684590" sldId="301"/>
            <ac:spMk id="4" creationId="{46ECFD78-EA6B-15A8-7131-8E47B840F558}"/>
          </ac:spMkLst>
        </pc:spChg>
      </pc:sldChg>
      <pc:sldChg chg="modSp add mod modAnim">
        <pc:chgData name="Laura Jenkins (IEH)" userId="ae3a07d3-7c51-4381-b786-d01af3331fdb" providerId="ADAL" clId="{B289EFEB-32B5-48DC-9B63-28438C49E894}" dt="2024-04-04T14:23:12.132" v="15489"/>
        <pc:sldMkLst>
          <pc:docMk/>
          <pc:sldMk cId="3992501655" sldId="302"/>
        </pc:sldMkLst>
        <pc:spChg chg="mod">
          <ac:chgData name="Laura Jenkins (IEH)" userId="ae3a07d3-7c51-4381-b786-d01af3331fdb" providerId="ADAL" clId="{B289EFEB-32B5-48DC-9B63-28438C49E894}" dt="2024-04-04T12:19:22.734" v="7371" actId="20577"/>
          <ac:spMkLst>
            <pc:docMk/>
            <pc:sldMk cId="3992501655" sldId="302"/>
            <ac:spMk id="3" creationId="{84F56BA3-861C-79FC-ECBF-F4619BAD9878}"/>
          </ac:spMkLst>
        </pc:spChg>
      </pc:sldChg>
      <pc:sldChg chg="modSp new mod ord">
        <pc:chgData name="Laura Jenkins (IEH)" userId="ae3a07d3-7c51-4381-b786-d01af3331fdb" providerId="ADAL" clId="{B289EFEB-32B5-48DC-9B63-28438C49E894}" dt="2024-04-04T12:42:26.804" v="9680"/>
        <pc:sldMkLst>
          <pc:docMk/>
          <pc:sldMk cId="1218275588" sldId="303"/>
        </pc:sldMkLst>
        <pc:spChg chg="mod">
          <ac:chgData name="Laura Jenkins (IEH)" userId="ae3a07d3-7c51-4381-b786-d01af3331fdb" providerId="ADAL" clId="{B289EFEB-32B5-48DC-9B63-28438C49E894}" dt="2024-04-04T12:22:50.178" v="7462" actId="20577"/>
          <ac:spMkLst>
            <pc:docMk/>
            <pc:sldMk cId="1218275588" sldId="303"/>
            <ac:spMk id="2" creationId="{44C98689-BB8E-E169-2F1C-07C3082C4C9A}"/>
          </ac:spMkLst>
        </pc:spChg>
        <pc:spChg chg="mod">
          <ac:chgData name="Laura Jenkins (IEH)" userId="ae3a07d3-7c51-4381-b786-d01af3331fdb" providerId="ADAL" clId="{B289EFEB-32B5-48DC-9B63-28438C49E894}" dt="2024-04-04T12:23:22.731" v="7552" actId="20577"/>
          <ac:spMkLst>
            <pc:docMk/>
            <pc:sldMk cId="1218275588" sldId="303"/>
            <ac:spMk id="3" creationId="{5E6E6955-F95D-C373-95A6-00BC9A7CA2CE}"/>
          </ac:spMkLst>
        </pc:spChg>
      </pc:sldChg>
      <pc:sldChg chg="delSp modSp add mod modAnim">
        <pc:chgData name="Laura Jenkins (IEH)" userId="ae3a07d3-7c51-4381-b786-d01af3331fdb" providerId="ADAL" clId="{B289EFEB-32B5-48DC-9B63-28438C49E894}" dt="2024-04-04T14:24:19.313" v="15500"/>
        <pc:sldMkLst>
          <pc:docMk/>
          <pc:sldMk cId="3769946870" sldId="304"/>
        </pc:sldMkLst>
        <pc:spChg chg="mod">
          <ac:chgData name="Laura Jenkins (IEH)" userId="ae3a07d3-7c51-4381-b786-d01af3331fdb" providerId="ADAL" clId="{B289EFEB-32B5-48DC-9B63-28438C49E894}" dt="2024-04-04T12:24:07.166" v="7580" actId="20577"/>
          <ac:spMkLst>
            <pc:docMk/>
            <pc:sldMk cId="3769946870" sldId="304"/>
            <ac:spMk id="2" creationId="{9E850580-3BE1-355D-81F6-C858A78F4BA6}"/>
          </ac:spMkLst>
        </pc:spChg>
        <pc:spChg chg="mod">
          <ac:chgData name="Laura Jenkins (IEH)" userId="ae3a07d3-7c51-4381-b786-d01af3331fdb" providerId="ADAL" clId="{B289EFEB-32B5-48DC-9B63-28438C49E894}" dt="2024-04-04T12:40:03.319" v="9517" actId="15"/>
          <ac:spMkLst>
            <pc:docMk/>
            <pc:sldMk cId="3769946870" sldId="304"/>
            <ac:spMk id="3" creationId="{84F56BA3-861C-79FC-ECBF-F4619BAD9878}"/>
          </ac:spMkLst>
        </pc:spChg>
        <pc:spChg chg="del">
          <ac:chgData name="Laura Jenkins (IEH)" userId="ae3a07d3-7c51-4381-b786-d01af3331fdb" providerId="ADAL" clId="{B289EFEB-32B5-48DC-9B63-28438C49E894}" dt="2024-04-04T12:24:13.948" v="7582" actId="478"/>
          <ac:spMkLst>
            <pc:docMk/>
            <pc:sldMk cId="3769946870" sldId="304"/>
            <ac:spMk id="4" creationId="{46ECFD78-EA6B-15A8-7131-8E47B840F558}"/>
          </ac:spMkLst>
        </pc:spChg>
      </pc:sldChg>
      <pc:sldChg chg="addSp modSp add mod ord modAnim">
        <pc:chgData name="Laura Jenkins (IEH)" userId="ae3a07d3-7c51-4381-b786-d01af3331fdb" providerId="ADAL" clId="{B289EFEB-32B5-48DC-9B63-28438C49E894}" dt="2024-04-04T14:23:29.755" v="15493"/>
        <pc:sldMkLst>
          <pc:docMk/>
          <pc:sldMk cId="377144082" sldId="305"/>
        </pc:sldMkLst>
        <pc:spChg chg="mod">
          <ac:chgData name="Laura Jenkins (IEH)" userId="ae3a07d3-7c51-4381-b786-d01af3331fdb" providerId="ADAL" clId="{B289EFEB-32B5-48DC-9B63-28438C49E894}" dt="2024-04-04T12:35:19.002" v="8726" actId="33524"/>
          <ac:spMkLst>
            <pc:docMk/>
            <pc:sldMk cId="377144082" sldId="305"/>
            <ac:spMk id="3" creationId="{84F56BA3-861C-79FC-ECBF-F4619BAD9878}"/>
          </ac:spMkLst>
        </pc:spChg>
        <pc:spChg chg="add mod">
          <ac:chgData name="Laura Jenkins (IEH)" userId="ae3a07d3-7c51-4381-b786-d01af3331fdb" providerId="ADAL" clId="{B289EFEB-32B5-48DC-9B63-28438C49E894}" dt="2024-04-04T12:41:17.064" v="9570"/>
          <ac:spMkLst>
            <pc:docMk/>
            <pc:sldMk cId="377144082" sldId="305"/>
            <ac:spMk id="4" creationId="{6363758E-DD77-3FB7-29D1-7C242F59A558}"/>
          </ac:spMkLst>
        </pc:spChg>
      </pc:sldChg>
      <pc:sldChg chg="addSp modSp add mod modAnim">
        <pc:chgData name="Laura Jenkins (IEH)" userId="ae3a07d3-7c51-4381-b786-d01af3331fdb" providerId="ADAL" clId="{B289EFEB-32B5-48DC-9B63-28438C49E894}" dt="2024-04-04T14:24:03.926" v="15497"/>
        <pc:sldMkLst>
          <pc:docMk/>
          <pc:sldMk cId="3653703554" sldId="306"/>
        </pc:sldMkLst>
        <pc:spChg chg="mod">
          <ac:chgData name="Laura Jenkins (IEH)" userId="ae3a07d3-7c51-4381-b786-d01af3331fdb" providerId="ADAL" clId="{B289EFEB-32B5-48DC-9B63-28438C49E894}" dt="2024-04-04T12:37:59.747" v="9408" actId="20577"/>
          <ac:spMkLst>
            <pc:docMk/>
            <pc:sldMk cId="3653703554" sldId="306"/>
            <ac:spMk id="3" creationId="{84F56BA3-861C-79FC-ECBF-F4619BAD9878}"/>
          </ac:spMkLst>
        </pc:spChg>
        <pc:spChg chg="add mod">
          <ac:chgData name="Laura Jenkins (IEH)" userId="ae3a07d3-7c51-4381-b786-d01af3331fdb" providerId="ADAL" clId="{B289EFEB-32B5-48DC-9B63-28438C49E894}" dt="2024-04-04T12:41:12.325" v="9569" actId="1076"/>
          <ac:spMkLst>
            <pc:docMk/>
            <pc:sldMk cId="3653703554" sldId="306"/>
            <ac:spMk id="4" creationId="{DF748D04-A5CC-F25E-2207-93A8A18E88C0}"/>
          </ac:spMkLst>
        </pc:spChg>
      </pc:sldChg>
      <pc:sldChg chg="addSp delSp modSp add mod modAnim chgLayout">
        <pc:chgData name="Laura Jenkins (IEH)" userId="ae3a07d3-7c51-4381-b786-d01af3331fdb" providerId="ADAL" clId="{B289EFEB-32B5-48DC-9B63-28438C49E894}" dt="2024-04-04T14:28:58.120" v="15545"/>
        <pc:sldMkLst>
          <pc:docMk/>
          <pc:sldMk cId="3208137073" sldId="307"/>
        </pc:sldMkLst>
        <pc:spChg chg="mod ord">
          <ac:chgData name="Laura Jenkins (IEH)" userId="ae3a07d3-7c51-4381-b786-d01af3331fdb" providerId="ADAL" clId="{B289EFEB-32B5-48DC-9B63-28438C49E894}" dt="2024-04-04T12:43:43.060" v="9684" actId="6264"/>
          <ac:spMkLst>
            <pc:docMk/>
            <pc:sldMk cId="3208137073" sldId="307"/>
            <ac:spMk id="2" creationId="{00000000-0000-0000-0000-000000000000}"/>
          </ac:spMkLst>
        </pc:spChg>
        <pc:spChg chg="mod ord">
          <ac:chgData name="Laura Jenkins (IEH)" userId="ae3a07d3-7c51-4381-b786-d01af3331fdb" providerId="ADAL" clId="{B289EFEB-32B5-48DC-9B63-28438C49E894}" dt="2024-04-04T12:44:10.052" v="9700" actId="20577"/>
          <ac:spMkLst>
            <pc:docMk/>
            <pc:sldMk cId="3208137073" sldId="307"/>
            <ac:spMk id="3" creationId="{00000000-0000-0000-0000-000000000000}"/>
          </ac:spMkLst>
        </pc:spChg>
        <pc:spChg chg="add del mod">
          <ac:chgData name="Laura Jenkins (IEH)" userId="ae3a07d3-7c51-4381-b786-d01af3331fdb" providerId="ADAL" clId="{B289EFEB-32B5-48DC-9B63-28438C49E894}" dt="2024-04-04T12:43:43.060" v="9684" actId="6264"/>
          <ac:spMkLst>
            <pc:docMk/>
            <pc:sldMk cId="3208137073" sldId="307"/>
            <ac:spMk id="4" creationId="{E0CB4DB5-DCFB-1201-738E-23BE64579946}"/>
          </ac:spMkLst>
        </pc:spChg>
        <pc:spChg chg="add del mod">
          <ac:chgData name="Laura Jenkins (IEH)" userId="ae3a07d3-7c51-4381-b786-d01af3331fdb" providerId="ADAL" clId="{B289EFEB-32B5-48DC-9B63-28438C49E894}" dt="2024-04-04T12:43:43.060" v="9684" actId="6264"/>
          <ac:spMkLst>
            <pc:docMk/>
            <pc:sldMk cId="3208137073" sldId="307"/>
            <ac:spMk id="5" creationId="{9F2B9C12-A5D6-9E3B-3667-FA1144EB933A}"/>
          </ac:spMkLst>
        </pc:spChg>
        <pc:spChg chg="add mod">
          <ac:chgData name="Laura Jenkins (IEH)" userId="ae3a07d3-7c51-4381-b786-d01af3331fdb" providerId="ADAL" clId="{B289EFEB-32B5-48DC-9B63-28438C49E894}" dt="2024-04-04T12:43:55.246" v="9689" actId="1076"/>
          <ac:spMkLst>
            <pc:docMk/>
            <pc:sldMk cId="3208137073" sldId="307"/>
            <ac:spMk id="7" creationId="{5B6476D7-A38F-17FB-6ED3-C488C52F1745}"/>
          </ac:spMkLst>
        </pc:spChg>
      </pc:sldChg>
      <pc:sldChg chg="addSp delSp modSp add mod modAnim chgLayout">
        <pc:chgData name="Laura Jenkins (IEH)" userId="ae3a07d3-7c51-4381-b786-d01af3331fdb" providerId="ADAL" clId="{B289EFEB-32B5-48DC-9B63-28438C49E894}" dt="2024-04-04T14:29:05.596" v="15547"/>
        <pc:sldMkLst>
          <pc:docMk/>
          <pc:sldMk cId="2045731142" sldId="308"/>
        </pc:sldMkLst>
        <pc:spChg chg="mod ord">
          <ac:chgData name="Laura Jenkins (IEH)" userId="ae3a07d3-7c51-4381-b786-d01af3331fdb" providerId="ADAL" clId="{B289EFEB-32B5-48DC-9B63-28438C49E894}" dt="2024-04-04T12:44:24.690" v="9703" actId="6264"/>
          <ac:spMkLst>
            <pc:docMk/>
            <pc:sldMk cId="2045731142" sldId="308"/>
            <ac:spMk id="2" creationId="{00000000-0000-0000-0000-000000000000}"/>
          </ac:spMkLst>
        </pc:spChg>
        <pc:spChg chg="mod ord">
          <ac:chgData name="Laura Jenkins (IEH)" userId="ae3a07d3-7c51-4381-b786-d01af3331fdb" providerId="ADAL" clId="{B289EFEB-32B5-48DC-9B63-28438C49E894}" dt="2024-04-04T12:45:01.424" v="9718" actId="20577"/>
          <ac:spMkLst>
            <pc:docMk/>
            <pc:sldMk cId="2045731142" sldId="308"/>
            <ac:spMk id="3" creationId="{00000000-0000-0000-0000-000000000000}"/>
          </ac:spMkLst>
        </pc:spChg>
        <pc:spChg chg="add del mod">
          <ac:chgData name="Laura Jenkins (IEH)" userId="ae3a07d3-7c51-4381-b786-d01af3331fdb" providerId="ADAL" clId="{B289EFEB-32B5-48DC-9B63-28438C49E894}" dt="2024-04-04T12:44:24.690" v="9703" actId="6264"/>
          <ac:spMkLst>
            <pc:docMk/>
            <pc:sldMk cId="2045731142" sldId="308"/>
            <ac:spMk id="4" creationId="{64ED5303-1698-1C7B-060D-15163CA1A142}"/>
          </ac:spMkLst>
        </pc:spChg>
        <pc:spChg chg="add del mod">
          <ac:chgData name="Laura Jenkins (IEH)" userId="ae3a07d3-7c51-4381-b786-d01af3331fdb" providerId="ADAL" clId="{B289EFEB-32B5-48DC-9B63-28438C49E894}" dt="2024-04-04T12:44:24.690" v="9703" actId="6264"/>
          <ac:spMkLst>
            <pc:docMk/>
            <pc:sldMk cId="2045731142" sldId="308"/>
            <ac:spMk id="5" creationId="{E7AD18B1-3953-54EA-A3EF-4E706CD29E77}"/>
          </ac:spMkLst>
        </pc:spChg>
        <pc:spChg chg="add mod">
          <ac:chgData name="Laura Jenkins (IEH)" userId="ae3a07d3-7c51-4381-b786-d01af3331fdb" providerId="ADAL" clId="{B289EFEB-32B5-48DC-9B63-28438C49E894}" dt="2024-04-04T12:44:45.849" v="9713" actId="20577"/>
          <ac:spMkLst>
            <pc:docMk/>
            <pc:sldMk cId="2045731142" sldId="308"/>
            <ac:spMk id="7" creationId="{C17811C0-6E4E-5877-7C7A-ABDD867576D9}"/>
          </ac:spMkLst>
        </pc:spChg>
      </pc:sldChg>
      <pc:sldChg chg="modSp add mod modAnim">
        <pc:chgData name="Laura Jenkins (IEH)" userId="ae3a07d3-7c51-4381-b786-d01af3331fdb" providerId="ADAL" clId="{B289EFEB-32B5-48DC-9B63-28438C49E894}" dt="2024-04-04T14:28:43.421" v="15542"/>
        <pc:sldMkLst>
          <pc:docMk/>
          <pc:sldMk cId="1205695951" sldId="309"/>
        </pc:sldMkLst>
        <pc:spChg chg="mod">
          <ac:chgData name="Laura Jenkins (IEH)" userId="ae3a07d3-7c51-4381-b786-d01af3331fdb" providerId="ADAL" clId="{B289EFEB-32B5-48DC-9B63-28438C49E894}" dt="2024-04-04T12:46:41.462" v="9733" actId="12"/>
          <ac:spMkLst>
            <pc:docMk/>
            <pc:sldMk cId="1205695951" sldId="309"/>
            <ac:spMk id="3" creationId="{00000000-0000-0000-0000-000000000000}"/>
          </ac:spMkLst>
        </pc:spChg>
      </pc:sldChg>
      <pc:sldChg chg="modSp add mod modAnim">
        <pc:chgData name="Laura Jenkins (IEH)" userId="ae3a07d3-7c51-4381-b786-d01af3331fdb" providerId="ADAL" clId="{B289EFEB-32B5-48DC-9B63-28438C49E894}" dt="2024-04-04T14:25:50.835" v="15506"/>
        <pc:sldMkLst>
          <pc:docMk/>
          <pc:sldMk cId="2966985168" sldId="310"/>
        </pc:sldMkLst>
        <pc:spChg chg="mod">
          <ac:chgData name="Laura Jenkins (IEH)" userId="ae3a07d3-7c51-4381-b786-d01af3331fdb" providerId="ADAL" clId="{B289EFEB-32B5-48DC-9B63-28438C49E894}" dt="2024-04-04T12:50:08.117" v="10167" actId="20577"/>
          <ac:spMkLst>
            <pc:docMk/>
            <pc:sldMk cId="2966985168" sldId="310"/>
            <ac:spMk id="2" creationId="{00000000-0000-0000-0000-000000000000}"/>
          </ac:spMkLst>
        </pc:spChg>
        <pc:spChg chg="mod">
          <ac:chgData name="Laura Jenkins (IEH)" userId="ae3a07d3-7c51-4381-b786-d01af3331fdb" providerId="ADAL" clId="{B289EFEB-32B5-48DC-9B63-28438C49E894}" dt="2024-04-04T12:52:45.096" v="10224" actId="207"/>
          <ac:spMkLst>
            <pc:docMk/>
            <pc:sldMk cId="2966985168" sldId="310"/>
            <ac:spMk id="3" creationId="{00000000-0000-0000-0000-000000000000}"/>
          </ac:spMkLst>
        </pc:spChg>
      </pc:sldChg>
      <pc:sldChg chg="addSp delSp modSp add mod modClrScheme chgLayout">
        <pc:chgData name="Laura Jenkins (IEH)" userId="ae3a07d3-7c51-4381-b786-d01af3331fdb" providerId="ADAL" clId="{B289EFEB-32B5-48DC-9B63-28438C49E894}" dt="2024-04-04T12:57:19.916" v="10871" actId="1076"/>
        <pc:sldMkLst>
          <pc:docMk/>
          <pc:sldMk cId="3945966371" sldId="311"/>
        </pc:sldMkLst>
        <pc:spChg chg="del mod ord">
          <ac:chgData name="Laura Jenkins (IEH)" userId="ae3a07d3-7c51-4381-b786-d01af3331fdb" providerId="ADAL" clId="{B289EFEB-32B5-48DC-9B63-28438C49E894}" dt="2024-04-04T12:52:30.220" v="10221" actId="478"/>
          <ac:spMkLst>
            <pc:docMk/>
            <pc:sldMk cId="3945966371" sldId="311"/>
            <ac:spMk id="2" creationId="{00000000-0000-0000-0000-000000000000}"/>
          </ac:spMkLst>
        </pc:spChg>
        <pc:spChg chg="add del mod">
          <ac:chgData name="Laura Jenkins (IEH)" userId="ae3a07d3-7c51-4381-b786-d01af3331fdb" providerId="ADAL" clId="{B289EFEB-32B5-48DC-9B63-28438C49E894}" dt="2024-04-04T12:52:32.246" v="10222" actId="478"/>
          <ac:spMkLst>
            <pc:docMk/>
            <pc:sldMk cId="3945966371" sldId="311"/>
            <ac:spMk id="4" creationId="{45115030-96DA-2A85-1433-746136B5365F}"/>
          </ac:spMkLst>
        </pc:spChg>
        <pc:picChg chg="mod ord">
          <ac:chgData name="Laura Jenkins (IEH)" userId="ae3a07d3-7c51-4381-b786-d01af3331fdb" providerId="ADAL" clId="{B289EFEB-32B5-48DC-9B63-28438C49E894}" dt="2024-04-04T12:57:19.916" v="10871" actId="1076"/>
          <ac:picMkLst>
            <pc:docMk/>
            <pc:sldMk cId="3945966371" sldId="311"/>
            <ac:picMk id="1028" creationId="{00000000-0000-0000-0000-000000000000}"/>
          </ac:picMkLst>
        </pc:picChg>
        <pc:picChg chg="mod ord">
          <ac:chgData name="Laura Jenkins (IEH)" userId="ae3a07d3-7c51-4381-b786-d01af3331fdb" providerId="ADAL" clId="{B289EFEB-32B5-48DC-9B63-28438C49E894}" dt="2024-04-04T12:57:16.250" v="10870" actId="1076"/>
          <ac:picMkLst>
            <pc:docMk/>
            <pc:sldMk cId="3945966371" sldId="311"/>
            <ac:picMk id="1030" creationId="{00000000-0000-0000-0000-000000000000}"/>
          </ac:picMkLst>
        </pc:picChg>
      </pc:sldChg>
      <pc:sldChg chg="modSp add mod ord modClrScheme modAnim chgLayout">
        <pc:chgData name="Laura Jenkins (IEH)" userId="ae3a07d3-7c51-4381-b786-d01af3331fdb" providerId="ADAL" clId="{B289EFEB-32B5-48DC-9B63-28438C49E894}" dt="2024-04-04T14:26:35.388" v="15516"/>
        <pc:sldMkLst>
          <pc:docMk/>
          <pc:sldMk cId="2865004129" sldId="312"/>
        </pc:sldMkLst>
        <pc:spChg chg="mod ord">
          <ac:chgData name="Laura Jenkins (IEH)" userId="ae3a07d3-7c51-4381-b786-d01af3331fdb" providerId="ADAL" clId="{B289EFEB-32B5-48DC-9B63-28438C49E894}" dt="2024-04-04T13:47:44.480" v="13635" actId="1076"/>
          <ac:spMkLst>
            <pc:docMk/>
            <pc:sldMk cId="2865004129" sldId="312"/>
            <ac:spMk id="2" creationId="{00000000-0000-0000-0000-000000000000}"/>
          </ac:spMkLst>
        </pc:spChg>
        <pc:spChg chg="mod ord">
          <ac:chgData name="Laura Jenkins (IEH)" userId="ae3a07d3-7c51-4381-b786-d01af3331fdb" providerId="ADAL" clId="{B289EFEB-32B5-48DC-9B63-28438C49E894}" dt="2024-04-04T13:30:07.066" v="11733" actId="27636"/>
          <ac:spMkLst>
            <pc:docMk/>
            <pc:sldMk cId="2865004129" sldId="312"/>
            <ac:spMk id="3" creationId="{00000000-0000-0000-0000-000000000000}"/>
          </ac:spMkLst>
        </pc:spChg>
        <pc:spChg chg="mod">
          <ac:chgData name="Laura Jenkins (IEH)" userId="ae3a07d3-7c51-4381-b786-d01af3331fdb" providerId="ADAL" clId="{B289EFEB-32B5-48DC-9B63-28438C49E894}" dt="2024-04-04T12:57:01.816" v="10868" actId="1076"/>
          <ac:spMkLst>
            <pc:docMk/>
            <pc:sldMk cId="2865004129" sldId="312"/>
            <ac:spMk id="7" creationId="{DC4BD7A5-A270-F80B-E7AE-6A7F29E58367}"/>
          </ac:spMkLst>
        </pc:spChg>
      </pc:sldChg>
      <pc:sldChg chg="addSp delSp modSp add mod modClrScheme modAnim chgLayout">
        <pc:chgData name="Laura Jenkins (IEH)" userId="ae3a07d3-7c51-4381-b786-d01af3331fdb" providerId="ADAL" clId="{B289EFEB-32B5-48DC-9B63-28438C49E894}" dt="2024-04-04T14:27:14.260" v="15524"/>
        <pc:sldMkLst>
          <pc:docMk/>
          <pc:sldMk cId="2564509384" sldId="313"/>
        </pc:sldMkLst>
        <pc:spChg chg="mod ord">
          <ac:chgData name="Laura Jenkins (IEH)" userId="ae3a07d3-7c51-4381-b786-d01af3331fdb" providerId="ADAL" clId="{B289EFEB-32B5-48DC-9B63-28438C49E894}" dt="2024-04-04T13:47:35.365" v="13634" actId="1076"/>
          <ac:spMkLst>
            <pc:docMk/>
            <pc:sldMk cId="2564509384" sldId="313"/>
            <ac:spMk id="2" creationId="{00000000-0000-0000-0000-000000000000}"/>
          </ac:spMkLst>
        </pc:spChg>
        <pc:spChg chg="mod ord">
          <ac:chgData name="Laura Jenkins (IEH)" userId="ae3a07d3-7c51-4381-b786-d01af3331fdb" providerId="ADAL" clId="{B289EFEB-32B5-48DC-9B63-28438C49E894}" dt="2024-04-04T13:30:22.583" v="11738" actId="27636"/>
          <ac:spMkLst>
            <pc:docMk/>
            <pc:sldMk cId="2564509384" sldId="313"/>
            <ac:spMk id="3" creationId="{00000000-0000-0000-0000-000000000000}"/>
          </ac:spMkLst>
        </pc:spChg>
        <pc:spChg chg="add del mod">
          <ac:chgData name="Laura Jenkins (IEH)" userId="ae3a07d3-7c51-4381-b786-d01af3331fdb" providerId="ADAL" clId="{B289EFEB-32B5-48DC-9B63-28438C49E894}" dt="2024-04-04T13:47:08.906" v="13630" actId="478"/>
          <ac:spMkLst>
            <pc:docMk/>
            <pc:sldMk cId="2564509384" sldId="313"/>
            <ac:spMk id="4" creationId="{9702A03C-32D8-D077-A0F3-419AEF1824FA}"/>
          </ac:spMkLst>
        </pc:spChg>
        <pc:spChg chg="add mod">
          <ac:chgData name="Laura Jenkins (IEH)" userId="ae3a07d3-7c51-4381-b786-d01af3331fdb" providerId="ADAL" clId="{B289EFEB-32B5-48DC-9B63-28438C49E894}" dt="2024-04-04T13:47:06.767" v="13629"/>
          <ac:spMkLst>
            <pc:docMk/>
            <pc:sldMk cId="2564509384" sldId="313"/>
            <ac:spMk id="5" creationId="{12EC3C74-5F7E-E645-21A6-973A0E7680B2}"/>
          </ac:spMkLst>
        </pc:spChg>
        <pc:spChg chg="del">
          <ac:chgData name="Laura Jenkins (IEH)" userId="ae3a07d3-7c51-4381-b786-d01af3331fdb" providerId="ADAL" clId="{B289EFEB-32B5-48DC-9B63-28438C49E894}" dt="2024-04-04T13:47:05.099" v="13628" actId="478"/>
          <ac:spMkLst>
            <pc:docMk/>
            <pc:sldMk cId="2564509384" sldId="313"/>
            <ac:spMk id="7" creationId="{DC4BD7A5-A270-F80B-E7AE-6A7F29E58367}"/>
          </ac:spMkLst>
        </pc:spChg>
      </pc:sldChg>
      <pc:sldChg chg="add modAnim">
        <pc:chgData name="Laura Jenkins (IEH)" userId="ae3a07d3-7c51-4381-b786-d01af3331fdb" providerId="ADAL" clId="{B289EFEB-32B5-48DC-9B63-28438C49E894}" dt="2024-04-04T14:22:30.233" v="15479"/>
        <pc:sldMkLst>
          <pc:docMk/>
          <pc:sldMk cId="1307148513" sldId="314"/>
        </pc:sldMkLst>
      </pc:sldChg>
      <pc:sldChg chg="add del">
        <pc:chgData name="Laura Jenkins (IEH)" userId="ae3a07d3-7c51-4381-b786-d01af3331fdb" providerId="ADAL" clId="{B289EFEB-32B5-48DC-9B63-28438C49E894}" dt="2024-04-04T13:23:03.262" v="11694" actId="47"/>
        <pc:sldMkLst>
          <pc:docMk/>
          <pc:sldMk cId="3049171616" sldId="315"/>
        </pc:sldMkLst>
      </pc:sldChg>
      <pc:sldChg chg="modSp add mod modAnim">
        <pc:chgData name="Laura Jenkins (IEH)" userId="ae3a07d3-7c51-4381-b786-d01af3331fdb" providerId="ADAL" clId="{B289EFEB-32B5-48DC-9B63-28438C49E894}" dt="2024-04-04T14:25:39.305" v="15503"/>
        <pc:sldMkLst>
          <pc:docMk/>
          <pc:sldMk cId="712851389" sldId="316"/>
        </pc:sldMkLst>
        <pc:spChg chg="mod">
          <ac:chgData name="Laura Jenkins (IEH)" userId="ae3a07d3-7c51-4381-b786-d01af3331fdb" providerId="ADAL" clId="{B289EFEB-32B5-48DC-9B63-28438C49E894}" dt="2024-04-04T13:24:14.438" v="11701" actId="20577"/>
          <ac:spMkLst>
            <pc:docMk/>
            <pc:sldMk cId="712851389" sldId="316"/>
            <ac:spMk id="3" creationId="{00000000-0000-0000-0000-000000000000}"/>
          </ac:spMkLst>
        </pc:spChg>
      </pc:sldChg>
      <pc:sldChg chg="addSp delSp modSp add mod ord modClrScheme chgLayout">
        <pc:chgData name="Laura Jenkins (IEH)" userId="ae3a07d3-7c51-4381-b786-d01af3331fdb" providerId="ADAL" clId="{B289EFEB-32B5-48DC-9B63-28438C49E894}" dt="2024-04-04T13:38:16.086" v="12469"/>
        <pc:sldMkLst>
          <pc:docMk/>
          <pc:sldMk cId="3270884517" sldId="317"/>
        </pc:sldMkLst>
        <pc:spChg chg="add del mod ord">
          <ac:chgData name="Laura Jenkins (IEH)" userId="ae3a07d3-7c51-4381-b786-d01af3331fdb" providerId="ADAL" clId="{B289EFEB-32B5-48DC-9B63-28438C49E894}" dt="2024-04-04T13:27:08.671" v="11706" actId="478"/>
          <ac:spMkLst>
            <pc:docMk/>
            <pc:sldMk cId="3270884517" sldId="317"/>
            <ac:spMk id="2" creationId="{4BC75E51-0B55-0571-35CF-673D2B378A28}"/>
          </ac:spMkLst>
        </pc:spChg>
        <pc:spChg chg="mod">
          <ac:chgData name="Laura Jenkins (IEH)" userId="ae3a07d3-7c51-4381-b786-d01af3331fdb" providerId="ADAL" clId="{B289EFEB-32B5-48DC-9B63-28438C49E894}" dt="2024-04-04T13:29:06.270" v="11720" actId="1076"/>
          <ac:spMkLst>
            <pc:docMk/>
            <pc:sldMk cId="3270884517" sldId="317"/>
            <ac:spMk id="4" creationId="{00000000-0000-0000-0000-000000000000}"/>
          </ac:spMkLst>
        </pc:spChg>
        <pc:spChg chg="add del mod ord">
          <ac:chgData name="Laura Jenkins (IEH)" userId="ae3a07d3-7c51-4381-b786-d01af3331fdb" providerId="ADAL" clId="{B289EFEB-32B5-48DC-9B63-28438C49E894}" dt="2024-04-04T13:27:09.759" v="11707" actId="478"/>
          <ac:spMkLst>
            <pc:docMk/>
            <pc:sldMk cId="3270884517" sldId="317"/>
            <ac:spMk id="5" creationId="{A08D6028-1496-80E7-9ED8-F1433B8BFC40}"/>
          </ac:spMkLst>
        </pc:spChg>
        <pc:picChg chg="mod">
          <ac:chgData name="Laura Jenkins (IEH)" userId="ae3a07d3-7c51-4381-b786-d01af3331fdb" providerId="ADAL" clId="{B289EFEB-32B5-48DC-9B63-28438C49E894}" dt="2024-04-04T13:27:19.278" v="11711" actId="1076"/>
          <ac:picMkLst>
            <pc:docMk/>
            <pc:sldMk cId="3270884517" sldId="317"/>
            <ac:picMk id="3" creationId="{00000000-0000-0000-0000-000000000000}"/>
          </ac:picMkLst>
        </pc:picChg>
      </pc:sldChg>
      <pc:sldChg chg="addSp delSp modSp add mod ord modClrScheme chgLayout">
        <pc:chgData name="Laura Jenkins (IEH)" userId="ae3a07d3-7c51-4381-b786-d01af3331fdb" providerId="ADAL" clId="{B289EFEB-32B5-48DC-9B63-28438C49E894}" dt="2024-04-04T13:38:17.862" v="12471"/>
        <pc:sldMkLst>
          <pc:docMk/>
          <pc:sldMk cId="3820303980" sldId="318"/>
        </pc:sldMkLst>
        <pc:spChg chg="mod">
          <ac:chgData name="Laura Jenkins (IEH)" userId="ae3a07d3-7c51-4381-b786-d01af3331fdb" providerId="ADAL" clId="{B289EFEB-32B5-48DC-9B63-28438C49E894}" dt="2024-04-04T13:29:25.776" v="11728" actId="1076"/>
          <ac:spMkLst>
            <pc:docMk/>
            <pc:sldMk cId="3820303980" sldId="318"/>
            <ac:spMk id="3" creationId="{00000000-0000-0000-0000-000000000000}"/>
          </ac:spMkLst>
        </pc:spChg>
        <pc:spChg chg="add del mod ord">
          <ac:chgData name="Laura Jenkins (IEH)" userId="ae3a07d3-7c51-4381-b786-d01af3331fdb" providerId="ADAL" clId="{B289EFEB-32B5-48DC-9B63-28438C49E894}" dt="2024-04-04T13:28:54.011" v="11714" actId="478"/>
          <ac:spMkLst>
            <pc:docMk/>
            <pc:sldMk cId="3820303980" sldId="318"/>
            <ac:spMk id="4" creationId="{E9FE296C-C604-606C-CF71-AC95DB7DC682}"/>
          </ac:spMkLst>
        </pc:spChg>
        <pc:spChg chg="add del mod ord">
          <ac:chgData name="Laura Jenkins (IEH)" userId="ae3a07d3-7c51-4381-b786-d01af3331fdb" providerId="ADAL" clId="{B289EFEB-32B5-48DC-9B63-28438C49E894}" dt="2024-04-04T13:28:55.018" v="11715" actId="478"/>
          <ac:spMkLst>
            <pc:docMk/>
            <pc:sldMk cId="3820303980" sldId="318"/>
            <ac:spMk id="5" creationId="{396990D4-890C-BEBB-EAA7-3801051048C8}"/>
          </ac:spMkLst>
        </pc:spChg>
        <pc:picChg chg="mod">
          <ac:chgData name="Laura Jenkins (IEH)" userId="ae3a07d3-7c51-4381-b786-d01af3331fdb" providerId="ADAL" clId="{B289EFEB-32B5-48DC-9B63-28438C49E894}" dt="2024-04-04T13:29:28.860" v="11729" actId="1076"/>
          <ac:picMkLst>
            <pc:docMk/>
            <pc:sldMk cId="3820303980" sldId="318"/>
            <ac:picMk id="2" creationId="{00000000-0000-0000-0000-000000000000}"/>
          </ac:picMkLst>
        </pc:picChg>
      </pc:sldChg>
      <pc:sldChg chg="addSp delSp modSp new mod modClrScheme modAnim chgLayout">
        <pc:chgData name="Laura Jenkins (IEH)" userId="ae3a07d3-7c51-4381-b786-d01af3331fdb" providerId="ADAL" clId="{B289EFEB-32B5-48DC-9B63-28438C49E894}" dt="2024-04-04T14:27:50.230" v="15531"/>
        <pc:sldMkLst>
          <pc:docMk/>
          <pc:sldMk cId="2205027977" sldId="319"/>
        </pc:sldMkLst>
        <pc:spChg chg="del mod ord">
          <ac:chgData name="Laura Jenkins (IEH)" userId="ae3a07d3-7c51-4381-b786-d01af3331fdb" providerId="ADAL" clId="{B289EFEB-32B5-48DC-9B63-28438C49E894}" dt="2024-04-04T13:30:48.260" v="11741" actId="700"/>
          <ac:spMkLst>
            <pc:docMk/>
            <pc:sldMk cId="2205027977" sldId="319"/>
            <ac:spMk id="2" creationId="{C8538779-3E68-1ACD-2D5F-844D756B7587}"/>
          </ac:spMkLst>
        </pc:spChg>
        <pc:spChg chg="del mod ord">
          <ac:chgData name="Laura Jenkins (IEH)" userId="ae3a07d3-7c51-4381-b786-d01af3331fdb" providerId="ADAL" clId="{B289EFEB-32B5-48DC-9B63-28438C49E894}" dt="2024-04-04T13:30:48.260" v="11741" actId="700"/>
          <ac:spMkLst>
            <pc:docMk/>
            <pc:sldMk cId="2205027977" sldId="319"/>
            <ac:spMk id="3" creationId="{21029D4B-5B90-2196-E19B-FFBA9AACF845}"/>
          </ac:spMkLst>
        </pc:spChg>
        <pc:spChg chg="add mod ord">
          <ac:chgData name="Laura Jenkins (IEH)" userId="ae3a07d3-7c51-4381-b786-d01af3331fdb" providerId="ADAL" clId="{B289EFEB-32B5-48DC-9B63-28438C49E894}" dt="2024-04-04T13:46:05.729" v="13624" actId="1076"/>
          <ac:spMkLst>
            <pc:docMk/>
            <pc:sldMk cId="2205027977" sldId="319"/>
            <ac:spMk id="4" creationId="{4DF555F4-09A5-61DF-FC68-E06139D0E999}"/>
          </ac:spMkLst>
        </pc:spChg>
        <pc:spChg chg="add mod ord">
          <ac:chgData name="Laura Jenkins (IEH)" userId="ae3a07d3-7c51-4381-b786-d01af3331fdb" providerId="ADAL" clId="{B289EFEB-32B5-48DC-9B63-28438C49E894}" dt="2024-04-04T13:44:59.858" v="13622" actId="27636"/>
          <ac:spMkLst>
            <pc:docMk/>
            <pc:sldMk cId="2205027977" sldId="319"/>
            <ac:spMk id="5" creationId="{26812009-E851-26FA-496E-14A2FB71B410}"/>
          </ac:spMkLst>
        </pc:spChg>
        <pc:spChg chg="add del mod">
          <ac:chgData name="Laura Jenkins (IEH)" userId="ae3a07d3-7c51-4381-b786-d01af3331fdb" providerId="ADAL" clId="{B289EFEB-32B5-48DC-9B63-28438C49E894}" dt="2024-04-04T13:46:54.860" v="13625" actId="1076"/>
          <ac:spMkLst>
            <pc:docMk/>
            <pc:sldMk cId="2205027977" sldId="319"/>
            <ac:spMk id="6" creationId="{FCAC5052-0502-FB54-9E98-363EB8F5FE60}"/>
          </ac:spMkLst>
        </pc:spChg>
      </pc:sldChg>
      <pc:sldChg chg="addSp delSp modSp add mod modAnim">
        <pc:chgData name="Laura Jenkins (IEH)" userId="ae3a07d3-7c51-4381-b786-d01af3331fdb" providerId="ADAL" clId="{B289EFEB-32B5-48DC-9B63-28438C49E894}" dt="2024-04-04T14:28:15.263" v="15537"/>
        <pc:sldMkLst>
          <pc:docMk/>
          <pc:sldMk cId="3456952785" sldId="320"/>
        </pc:sldMkLst>
        <pc:spChg chg="add mod">
          <ac:chgData name="Laura Jenkins (IEH)" userId="ae3a07d3-7c51-4381-b786-d01af3331fdb" providerId="ADAL" clId="{B289EFEB-32B5-48DC-9B63-28438C49E894}" dt="2024-04-04T13:47:15.271" v="13632"/>
          <ac:spMkLst>
            <pc:docMk/>
            <pc:sldMk cId="3456952785" sldId="320"/>
            <ac:spMk id="2" creationId="{F884C172-CD90-2206-5646-8BA84F760EAE}"/>
          </ac:spMkLst>
        </pc:spChg>
        <pc:spChg chg="mod">
          <ac:chgData name="Laura Jenkins (IEH)" userId="ae3a07d3-7c51-4381-b786-d01af3331fdb" providerId="ADAL" clId="{B289EFEB-32B5-48DC-9B63-28438C49E894}" dt="2024-04-04T13:47:24.396" v="13633" actId="1076"/>
          <ac:spMkLst>
            <pc:docMk/>
            <pc:sldMk cId="3456952785" sldId="320"/>
            <ac:spMk id="4" creationId="{4DF555F4-09A5-61DF-FC68-E06139D0E999}"/>
          </ac:spMkLst>
        </pc:spChg>
        <pc:spChg chg="del">
          <ac:chgData name="Laura Jenkins (IEH)" userId="ae3a07d3-7c51-4381-b786-d01af3331fdb" providerId="ADAL" clId="{B289EFEB-32B5-48DC-9B63-28438C49E894}" dt="2024-04-04T13:47:14.312" v="13631" actId="478"/>
          <ac:spMkLst>
            <pc:docMk/>
            <pc:sldMk cId="3456952785" sldId="320"/>
            <ac:spMk id="6" creationId="{FCAC5052-0502-FB54-9E98-363EB8F5FE60}"/>
          </ac:spMkLst>
        </pc:spChg>
      </pc:sldChg>
      <pc:sldChg chg="modSp add mod modAnim">
        <pc:chgData name="Laura Jenkins (IEH)" userId="ae3a07d3-7c51-4381-b786-d01af3331fdb" providerId="ADAL" clId="{B289EFEB-32B5-48DC-9B63-28438C49E894}" dt="2024-04-04T14:28:28.977" v="15540"/>
        <pc:sldMkLst>
          <pc:docMk/>
          <pc:sldMk cId="2716199341" sldId="321"/>
        </pc:sldMkLst>
        <pc:spChg chg="mod">
          <ac:chgData name="Laura Jenkins (IEH)" userId="ae3a07d3-7c51-4381-b786-d01af3331fdb" providerId="ADAL" clId="{B289EFEB-32B5-48DC-9B63-28438C49E894}" dt="2024-04-04T13:48:09.918" v="13657" actId="20577"/>
          <ac:spMkLst>
            <pc:docMk/>
            <pc:sldMk cId="2716199341" sldId="321"/>
            <ac:spMk id="4" creationId="{4DF555F4-09A5-61DF-FC68-E06139D0E999}"/>
          </ac:spMkLst>
        </pc:spChg>
        <pc:spChg chg="mod">
          <ac:chgData name="Laura Jenkins (IEH)" userId="ae3a07d3-7c51-4381-b786-d01af3331fdb" providerId="ADAL" clId="{B289EFEB-32B5-48DC-9B63-28438C49E894}" dt="2024-04-04T13:50:03.530" v="14156" actId="20577"/>
          <ac:spMkLst>
            <pc:docMk/>
            <pc:sldMk cId="2716199341" sldId="321"/>
            <ac:spMk id="5" creationId="{26812009-E851-26FA-496E-14A2FB71B410}"/>
          </ac:spMkLst>
        </pc:spChg>
      </pc:sldChg>
      <pc:sldChg chg="addSp delSp modSp add mod chgLayout">
        <pc:chgData name="Laura Jenkins (IEH)" userId="ae3a07d3-7c51-4381-b786-d01af3331fdb" providerId="ADAL" clId="{B289EFEB-32B5-48DC-9B63-28438C49E894}" dt="2024-04-04T13:51:55.636" v="14226" actId="6264"/>
        <pc:sldMkLst>
          <pc:docMk/>
          <pc:sldMk cId="1270380301" sldId="322"/>
        </pc:sldMkLst>
        <pc:spChg chg="mod ord">
          <ac:chgData name="Laura Jenkins (IEH)" userId="ae3a07d3-7c51-4381-b786-d01af3331fdb" providerId="ADAL" clId="{B289EFEB-32B5-48DC-9B63-28438C49E894}" dt="2024-04-04T13:51:55.636" v="14226" actId="6264"/>
          <ac:spMkLst>
            <pc:docMk/>
            <pc:sldMk cId="1270380301" sldId="322"/>
            <ac:spMk id="2" creationId="{00000000-0000-0000-0000-000000000000}"/>
          </ac:spMkLst>
        </pc:spChg>
        <pc:spChg chg="mod ord">
          <ac:chgData name="Laura Jenkins (IEH)" userId="ae3a07d3-7c51-4381-b786-d01af3331fdb" providerId="ADAL" clId="{B289EFEB-32B5-48DC-9B63-28438C49E894}" dt="2024-04-04T13:51:55.636" v="14226" actId="6264"/>
          <ac:spMkLst>
            <pc:docMk/>
            <pc:sldMk cId="1270380301" sldId="322"/>
            <ac:spMk id="3" creationId="{00000000-0000-0000-0000-000000000000}"/>
          </ac:spMkLst>
        </pc:spChg>
        <pc:spChg chg="add del mod">
          <ac:chgData name="Laura Jenkins (IEH)" userId="ae3a07d3-7c51-4381-b786-d01af3331fdb" providerId="ADAL" clId="{B289EFEB-32B5-48DC-9B63-28438C49E894}" dt="2024-04-04T13:51:55.636" v="14226" actId="6264"/>
          <ac:spMkLst>
            <pc:docMk/>
            <pc:sldMk cId="1270380301" sldId="322"/>
            <ac:spMk id="4" creationId="{4BBE0460-8233-A3AF-D464-9A9BE7677CCA}"/>
          </ac:spMkLst>
        </pc:spChg>
        <pc:spChg chg="add del mod">
          <ac:chgData name="Laura Jenkins (IEH)" userId="ae3a07d3-7c51-4381-b786-d01af3331fdb" providerId="ADAL" clId="{B289EFEB-32B5-48DC-9B63-28438C49E894}" dt="2024-04-04T13:51:55.636" v="14226" actId="6264"/>
          <ac:spMkLst>
            <pc:docMk/>
            <pc:sldMk cId="1270380301" sldId="322"/>
            <ac:spMk id="5" creationId="{755967E6-10EC-7F95-E8A1-50DC2B7EACCF}"/>
          </ac:spMkLst>
        </pc:spChg>
      </pc:sldChg>
      <pc:sldChg chg="modSp add del mod ord">
        <pc:chgData name="Laura Jenkins (IEH)" userId="ae3a07d3-7c51-4381-b786-d01af3331fdb" providerId="ADAL" clId="{B289EFEB-32B5-48DC-9B63-28438C49E894}" dt="2024-04-04T13:51:10.061" v="14224" actId="47"/>
        <pc:sldMkLst>
          <pc:docMk/>
          <pc:sldMk cId="3387188438" sldId="322"/>
        </pc:sldMkLst>
        <pc:spChg chg="mod">
          <ac:chgData name="Laura Jenkins (IEH)" userId="ae3a07d3-7c51-4381-b786-d01af3331fdb" providerId="ADAL" clId="{B289EFEB-32B5-48DC-9B63-28438C49E894}" dt="2024-04-04T13:50:53.951" v="14195" actId="20577"/>
          <ac:spMkLst>
            <pc:docMk/>
            <pc:sldMk cId="3387188438" sldId="322"/>
            <ac:spMk id="4" creationId="{4DF555F4-09A5-61DF-FC68-E06139D0E999}"/>
          </ac:spMkLst>
        </pc:spChg>
        <pc:spChg chg="mod">
          <ac:chgData name="Laura Jenkins (IEH)" userId="ae3a07d3-7c51-4381-b786-d01af3331fdb" providerId="ADAL" clId="{B289EFEB-32B5-48DC-9B63-28438C49E894}" dt="2024-04-04T13:51:03.081" v="14223" actId="20577"/>
          <ac:spMkLst>
            <pc:docMk/>
            <pc:sldMk cId="3387188438" sldId="322"/>
            <ac:spMk id="5" creationId="{26812009-E851-26FA-496E-14A2FB71B410}"/>
          </ac:spMkLst>
        </pc:spChg>
      </pc:sldChg>
      <pc:sldChg chg="modSp new mod modAnim">
        <pc:chgData name="Laura Jenkins (IEH)" userId="ae3a07d3-7c51-4381-b786-d01af3331fdb" providerId="ADAL" clId="{B289EFEB-32B5-48DC-9B63-28438C49E894}" dt="2024-04-04T14:29:24.756" v="15552"/>
        <pc:sldMkLst>
          <pc:docMk/>
          <pc:sldMk cId="3390529533" sldId="323"/>
        </pc:sldMkLst>
        <pc:spChg chg="mod">
          <ac:chgData name="Laura Jenkins (IEH)" userId="ae3a07d3-7c51-4381-b786-d01af3331fdb" providerId="ADAL" clId="{B289EFEB-32B5-48DC-9B63-28438C49E894}" dt="2024-04-04T13:58:23.458" v="14271" actId="20577"/>
          <ac:spMkLst>
            <pc:docMk/>
            <pc:sldMk cId="3390529533" sldId="323"/>
            <ac:spMk id="2" creationId="{A9F53536-BDD9-6844-EC4A-8BA0EBBB576F}"/>
          </ac:spMkLst>
        </pc:spChg>
        <pc:spChg chg="mod">
          <ac:chgData name="Laura Jenkins (IEH)" userId="ae3a07d3-7c51-4381-b786-d01af3331fdb" providerId="ADAL" clId="{B289EFEB-32B5-48DC-9B63-28438C49E894}" dt="2024-04-04T14:29:21.649" v="15551" actId="1076"/>
          <ac:spMkLst>
            <pc:docMk/>
            <pc:sldMk cId="3390529533" sldId="323"/>
            <ac:spMk id="3" creationId="{76802302-88F2-443F-F0AA-A6DEA936665C}"/>
          </ac:spMkLst>
        </pc:spChg>
      </pc:sldChg>
      <pc:sldChg chg="modSp new mod modAnim">
        <pc:chgData name="Laura Jenkins (IEH)" userId="ae3a07d3-7c51-4381-b786-d01af3331fdb" providerId="ADAL" clId="{B289EFEB-32B5-48DC-9B63-28438C49E894}" dt="2024-04-04T14:29:55.177" v="15559"/>
        <pc:sldMkLst>
          <pc:docMk/>
          <pc:sldMk cId="54732350" sldId="324"/>
        </pc:sldMkLst>
        <pc:spChg chg="mod">
          <ac:chgData name="Laura Jenkins (IEH)" userId="ae3a07d3-7c51-4381-b786-d01af3331fdb" providerId="ADAL" clId="{B289EFEB-32B5-48DC-9B63-28438C49E894}" dt="2024-04-04T14:02:24.462" v="14843" actId="20577"/>
          <ac:spMkLst>
            <pc:docMk/>
            <pc:sldMk cId="54732350" sldId="324"/>
            <ac:spMk id="2" creationId="{D8FCAD42-75A0-8730-FF1C-3DAE05450C1E}"/>
          </ac:spMkLst>
        </pc:spChg>
        <pc:spChg chg="mod">
          <ac:chgData name="Laura Jenkins (IEH)" userId="ae3a07d3-7c51-4381-b786-d01af3331fdb" providerId="ADAL" clId="{B289EFEB-32B5-48DC-9B63-28438C49E894}" dt="2024-04-04T14:29:35.805" v="15555" actId="27636"/>
          <ac:spMkLst>
            <pc:docMk/>
            <pc:sldMk cId="54732350" sldId="324"/>
            <ac:spMk id="3" creationId="{7EA89F05-64BB-2AB5-F441-9491A8355DBB}"/>
          </ac:spMkLst>
        </pc:spChg>
      </pc:sldChg>
      <pc:sldChg chg="modSp add mod">
        <pc:chgData name="Laura Jenkins (IEH)" userId="ae3a07d3-7c51-4381-b786-d01af3331fdb" providerId="ADAL" clId="{B289EFEB-32B5-48DC-9B63-28438C49E894}" dt="2024-04-04T14:50:38.953" v="15574" actId="27636"/>
        <pc:sldMkLst>
          <pc:docMk/>
          <pc:sldMk cId="110908781" sldId="325"/>
        </pc:sldMkLst>
        <pc:spChg chg="mod">
          <ac:chgData name="Laura Jenkins (IEH)" userId="ae3a07d3-7c51-4381-b786-d01af3331fdb" providerId="ADAL" clId="{B289EFEB-32B5-48DC-9B63-28438C49E894}" dt="2024-04-04T14:50:38.953" v="15574" actId="27636"/>
          <ac:spMkLst>
            <pc:docMk/>
            <pc:sldMk cId="110908781" sldId="325"/>
            <ac:spMk id="3" creationId="{FC7188CE-5D1B-91E5-03BD-087444E77E7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6808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3072B-BE8E-90CA-BF09-FF82B39021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631DD3F-D0A4-F9B1-9055-7DB4848AE3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3D45B6-2AD8-07B2-E0BC-8775FF2EE71A}"/>
              </a:ext>
            </a:extLst>
          </p:cNvPr>
          <p:cNvSpPr>
            <a:spLocks noGrp="1"/>
          </p:cNvSpPr>
          <p:nvPr>
            <p:ph type="dt" sz="half" idx="10"/>
          </p:nvPr>
        </p:nvSpPr>
        <p:spPr/>
        <p:txBody>
          <a:bodyPr/>
          <a:lstStyle/>
          <a:p>
            <a:fld id="{2E287B40-6596-4945-A399-6936686D4F2B}" type="datetimeFigureOut">
              <a:rPr lang="en-GB" smtClean="0"/>
              <a:t>08/04/2024</a:t>
            </a:fld>
            <a:endParaRPr lang="en-GB"/>
          </a:p>
        </p:txBody>
      </p:sp>
      <p:sp>
        <p:nvSpPr>
          <p:cNvPr id="5" name="Footer Placeholder 4">
            <a:extLst>
              <a:ext uri="{FF2B5EF4-FFF2-40B4-BE49-F238E27FC236}">
                <a16:creationId xmlns:a16="http://schemas.microsoft.com/office/drawing/2014/main" id="{2BF96A7F-C5B6-4235-4430-231D8E6B8B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E64916-3B57-7785-5188-B5954B45B5F2}"/>
              </a:ext>
            </a:extLst>
          </p:cNvPr>
          <p:cNvSpPr>
            <a:spLocks noGrp="1"/>
          </p:cNvSpPr>
          <p:nvPr>
            <p:ph type="sldNum" sz="quarter" idx="12"/>
          </p:nvPr>
        </p:nvSpPr>
        <p:spPr/>
        <p:txBody>
          <a:bodyPr/>
          <a:lstStyle/>
          <a:p>
            <a:fld id="{23B426CF-9C4D-4CEE-BCDF-93085C31BFCB}" type="slidenum">
              <a:rPr lang="en-GB" smtClean="0"/>
              <a:t>‹#›</a:t>
            </a:fld>
            <a:endParaRPr lang="en-GB"/>
          </a:p>
        </p:txBody>
      </p:sp>
    </p:spTree>
    <p:extLst>
      <p:ext uri="{BB962C8B-B14F-4D97-AF65-F5344CB8AC3E}">
        <p14:creationId xmlns:p14="http://schemas.microsoft.com/office/powerpoint/2010/main" val="3154162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742975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25907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044394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147747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94886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7122560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91882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517271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8170257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4024004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4950911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7820749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946818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336903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932636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43557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65490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336134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4/8/2024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00060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8151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770049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803014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073536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306972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529976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579436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36170586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22555338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6081124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328844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40178938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1041698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2.pn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2.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19.xml"/><Relationship Id="rId7" Type="http://schemas.openxmlformats.org/officeDocument/2006/relationships/theme" Target="../theme/theme5.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image" Target="../media/image19.png"/><Relationship Id="rId5" Type="http://schemas.openxmlformats.org/officeDocument/2006/relationships/theme" Target="../theme/theme6.xml"/><Relationship Id="rId4" Type="http://schemas.openxmlformats.org/officeDocument/2006/relationships/slideLayout" Target="../slideLayouts/slideLayout2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5" Type="http://schemas.openxmlformats.org/officeDocument/2006/relationships/slideLayout" Target="../slideLayouts/slideLayout31.xml"/><Relationship Id="rId4" Type="http://schemas.openxmlformats.org/officeDocument/2006/relationships/slideLayout" Target="../slideLayouts/slideLayout30.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287B40-6596-4945-A399-6936686D4F2B}" type="datetimeFigureOut">
              <a:rPr lang="en-GB" smtClean="0"/>
              <a:t>08/04/2024</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B426CF-9C4D-4CEE-BCDF-93085C31BFCB}"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612823679"/>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33850597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903629945"/>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72088164"/>
      </p:ext>
    </p:extLst>
  </p:cSld>
  <p:clrMap bg1="lt1" tx1="dk1" bg2="lt2" tx2="dk2" accent1="accent1" accent2="accent2" accent3="accent3" accent4="accent4" accent5="accent5" accent6="accent6" hlink="hlink" folHlink="folHlink"/>
  <p:sldLayoutIdLst>
    <p:sldLayoutId id="2147483678" r:id="rId1"/>
    <p:sldLayoutId id="2147483679"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4745190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97" r:id="rId4"/>
    <p:sldLayoutId id="2147483698" r:id="rId5"/>
    <p:sldLayoutId id="2147483699"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2793571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70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8821053"/>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hyperlink" Target="https://wimd.gov.wales/" TargetMode="Externa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hyperlink" Target="https://www.ons.gov.uk/peoplepopulationandcommunity/populationandmigration/populationestimates/bulletins/populationandhouseholdestimateswales/census2021#population-and-land-area" TargetMode="Externa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hyperlink" Target="https://www.gov.uk/government/statistics/immigration-system-statistics-year-ending-june-2023" TargetMode="External"/><Relationship Id="rId2" Type="http://schemas.openxmlformats.org/officeDocument/2006/relationships/hyperlink" Target="https://www.ons.gov.uk/peoplepopulationandcommunity/housing/articles/hiddenhomelessnessintheukevidencereview/2023-03-29" TargetMode="External"/><Relationship Id="rId1" Type="http://schemas.openxmlformats.org/officeDocument/2006/relationships/slideLayout" Target="../slideLayouts/slideLayout17.xml"/><Relationship Id="rId4" Type="http://schemas.openxmlformats.org/officeDocument/2006/relationships/hyperlink" Target="https://researchbriefings.files.parliament.uk/documents/SN07096/SN07096.pdf"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ons.gov.uk/peoplepopulationandcommunity/culturalidentity/religion/bulletins/religionenglandandwales/census2021" TargetMode="External"/><Relationship Id="rId2" Type="http://schemas.openxmlformats.org/officeDocument/2006/relationships/hyperlink" Target="https://www.ons.gov.uk/peoplepopulationandcommunity/culturalidentity/language/bulletins/languageenglandandwales/census2021" TargetMode="Externa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hyperlink" Target="https://www.ncbi.nlm.nih.gov/pmc/articles/PMC7241063/" TargetMode="External"/><Relationship Id="rId2" Type="http://schemas.openxmlformats.org/officeDocument/2006/relationships/hyperlink" Target="https://www.ncbi.nlm.nih.gov/pmc/articles/PMC8022697/" TargetMode="Externa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hyperlink" Target="https://www.ncbi.nlm.nih.gov/pmc/articles/PMC7688061/" TargetMode="External"/><Relationship Id="rId2" Type="http://schemas.openxmlformats.org/officeDocument/2006/relationships/hyperlink" Target="https://www.ncbi.nlm.nih.gov/pmc/articles/PMC3621071/" TargetMode="Externa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hyperlink" Target="https://www.ofcom.org.uk/__data/assets/pdf_file/0025/229723/connected-nations-2021-wales.pdf" TargetMode="External"/><Relationship Id="rId2" Type="http://schemas.openxmlformats.org/officeDocument/2006/relationships/hyperlink" Target="https://www.gov.wales/broadband-and-digital-infrastructure" TargetMode="Externa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hyperlink" Target="https://www.gov.uk/government/statistics/hate-crime-england-and-wales-2021-to-2022/hate-crime-england-and-wales-2021-to-2022" TargetMode="External"/><Relationship Id="rId2" Type="http://schemas.openxmlformats.org/officeDocument/2006/relationships/hyperlink" Target="https://www.timetochangewales.org.uk/en/about/news/new-research-shows-less-50-people-mental-health-problems-feel-comfortable-talking-about-their-experiencesfeelings/" TargetMode="Externa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hyperlink" Target="https://www.ons.gov.uk/peoplepopulationandcommunity/crimeandjustice/articles/drugmisuseinenglandandwales/yearendingmarch2023" TargetMode="External"/><Relationship Id="rId2" Type="http://schemas.openxmlformats.org/officeDocument/2006/relationships/hyperlink" Target="https://onlinelibrary.wiley.com/doi/full/10.1002/jts.22930" TargetMode="External"/><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hyperlink" Target="https://data.unicef.org/resources/is-an-end-to-child-marriage-within-reach/?_gl=1*awdltk*_ga*MTIwMjc2MjMxMC4xNzEyMDgzNDUy*_ga_ZEPV2PX419*MTcxMjIzMjA4MS4zLjAuMTcxMjIzMjA4MS42MC4wLjA." TargetMode="Externa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hyperlink" Target="https://www.theguardian.com/global-development/2021/may/04/child-marriage-thriving-in-uk-due-to-legal-loophole-warn-rights-groups" TargetMode="Externa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2" Type="http://schemas.openxmlformats.org/officeDocument/2006/relationships/hyperlink" Target="https://www.gov.uk/government/statistics/forced-marriage-unit-statistics-2020/forced-marriage-unit-statistics-2020" TargetMode="External"/><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hyperlink" Target="https://www.unicef.org/child-rights-convention" TargetMode="External"/><Relationship Id="rId1" Type="http://schemas.openxmlformats.org/officeDocument/2006/relationships/slideLayout" Target="../slideLayouts/slideLayout2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3.xml"/></Relationships>
</file>

<file path=ppt/slides/_rels/slide6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4.xml.rels><?xml version="1.0" encoding="UTF-8" standalone="yes"?>
<Relationships xmlns="http://schemas.openxmlformats.org/package/2006/relationships"><Relationship Id="rId2" Type="http://schemas.openxmlformats.org/officeDocument/2006/relationships/hyperlink" Target="https://www.gov.uk/government/uploads/system/uploads/attachment_data/file/573782/FGM_Mandatory_Reporting_-_procedural_information_nov16_FINAL.pdf" TargetMode="External"/><Relationship Id="rId1" Type="http://schemas.openxmlformats.org/officeDocument/2006/relationships/slideLayout" Target="../slideLayouts/slideLayout20.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6.xml.rels><?xml version="1.0" encoding="UTF-8" standalone="yes"?>
<Relationships xmlns="http://schemas.openxmlformats.org/package/2006/relationships"><Relationship Id="rId2" Type="http://schemas.openxmlformats.org/officeDocument/2006/relationships/hyperlink" Target="https://www.uwtsd.ac.uk/experience-facilities/student-support-wellbeing" TargetMode="External"/><Relationship Id="rId1" Type="http://schemas.openxmlformats.org/officeDocument/2006/relationships/slideLayout" Target="../slideLayouts/slideLayout17.xml"/></Relationships>
</file>

<file path=ppt/slides/_rels/slide67.xml.rels><?xml version="1.0" encoding="UTF-8" standalone="yes"?>
<Relationships xmlns="http://schemas.openxmlformats.org/package/2006/relationships"><Relationship Id="rId3" Type="http://schemas.openxmlformats.org/officeDocument/2006/relationships/hyperlink" Target="file:///C:\Users\Laura\Downloads\ijass3102147-2151.pdf" TargetMode="External"/><Relationship Id="rId7" Type="http://schemas.openxmlformats.org/officeDocument/2006/relationships/hyperlink" Target="file:///C:\Users\Laura\Downloads\sj.bdj.2010.53.pdf" TargetMode="External"/><Relationship Id="rId2" Type="http://schemas.openxmlformats.org/officeDocument/2006/relationships/hyperlink" Target="https://sru.soc.surrey.ac.uk/SRU33.html" TargetMode="External"/><Relationship Id="rId1" Type="http://schemas.openxmlformats.org/officeDocument/2006/relationships/slideLayout" Target="../slideLayouts/slideLayout23.xml"/><Relationship Id="rId6" Type="http://schemas.openxmlformats.org/officeDocument/2006/relationships/hyperlink" Target="http://ag.arizona.edu/fcs/cyfernet/evaluation/adapeval.pdf" TargetMode="External"/><Relationship Id="rId5" Type="http://schemas.openxmlformats.org/officeDocument/2006/relationships/hyperlink" Target="http://www.homeoffice.gov.uk/rds/pdfs2/dpr15.pdf" TargetMode="External"/><Relationship Id="rId4" Type="http://schemas.openxmlformats.org/officeDocument/2006/relationships/hyperlink" Target="https://www.researchgate.net/publication/314283998_Who_is_hard_to_reach_and_why" TargetMode="External"/></Relationships>
</file>

<file path=ppt/slides/_rels/slide68.xml.rels><?xml version="1.0" encoding="UTF-8" standalone="yes"?>
<Relationships xmlns="http://schemas.openxmlformats.org/package/2006/relationships"><Relationship Id="rId8" Type="http://schemas.openxmlformats.org/officeDocument/2006/relationships/hyperlink" Target="https://www.unicef.org/protection/harmful-practices" TargetMode="External"/><Relationship Id="rId3" Type="http://schemas.openxmlformats.org/officeDocument/2006/relationships/hyperlink" Target="https://www.researchgate.net/publication/249558451_The_Study_of_Islamic_Culture_and_Politics_An_Overview_and_Assessment" TargetMode="External"/><Relationship Id="rId7" Type="http://schemas.openxmlformats.org/officeDocument/2006/relationships/hyperlink" Target="https://www.unicef.org/protection/child-marriage" TargetMode="External"/><Relationship Id="rId2" Type="http://schemas.openxmlformats.org/officeDocument/2006/relationships/hyperlink" Target="https://www.legislation.gov.uk/ukpga/2022/28/contents/enacted" TargetMode="External"/><Relationship Id="rId1" Type="http://schemas.openxmlformats.org/officeDocument/2006/relationships/slideLayout" Target="../slideLayouts/slideLayout23.xml"/><Relationship Id="rId6" Type="http://schemas.openxmlformats.org/officeDocument/2006/relationships/hyperlink" Target="https://data.unicef.org/resources/understanding-the-relationship-between-child-marriage-and-fgm/" TargetMode="External"/><Relationship Id="rId5" Type="http://schemas.openxmlformats.org/officeDocument/2006/relationships/hyperlink" Target="https://www.ons.gov.uk/peoplepopulationandcommunity/culturalidentity/religion/bulletins/religionenglandandwales/census2021" TargetMode="External"/><Relationship Id="rId4" Type="http://schemas.openxmlformats.org/officeDocument/2006/relationships/hyperlink" Target="https://www.history.com/topics/halloween/day-of-the-dead" TargetMode="External"/><Relationship Id="rId9" Type="http://schemas.openxmlformats.org/officeDocument/2006/relationships/hyperlink" Target="http://www.laria.gov.uk/content/features/68/feat1.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41851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6BDAF7-61FE-A499-DF2D-E53259CCDA4D}"/>
              </a:ext>
            </a:extLst>
          </p:cNvPr>
          <p:cNvSpPr>
            <a:spLocks noGrp="1"/>
          </p:cNvSpPr>
          <p:nvPr>
            <p:ph idx="1"/>
          </p:nvPr>
        </p:nvSpPr>
        <p:spPr/>
        <p:txBody>
          <a:bodyPr/>
          <a:lstStyle/>
          <a:p>
            <a:pPr marL="0" indent="0" algn="ctr">
              <a:buNone/>
            </a:pPr>
            <a:r>
              <a:rPr lang="en-GB" dirty="0">
                <a:solidFill>
                  <a:schemeClr val="bg1">
                    <a:lumMod val="95000"/>
                  </a:schemeClr>
                </a:solidFill>
              </a:rPr>
              <a:t>ECSO4004</a:t>
            </a:r>
          </a:p>
          <a:p>
            <a:pPr marL="0" indent="0" algn="ctr">
              <a:buNone/>
            </a:pPr>
            <a:r>
              <a:rPr lang="en-GB" dirty="0">
                <a:solidFill>
                  <a:schemeClr val="bg1">
                    <a:lumMod val="95000"/>
                  </a:schemeClr>
                </a:solidFill>
              </a:rPr>
              <a:t>Hard to Reach Groups</a:t>
            </a:r>
          </a:p>
          <a:p>
            <a:pPr marL="0" indent="0" algn="ctr">
              <a:buNone/>
            </a:pPr>
            <a:r>
              <a:rPr lang="en-GB" dirty="0">
                <a:solidFill>
                  <a:schemeClr val="bg1">
                    <a:lumMod val="95000"/>
                  </a:schemeClr>
                </a:solidFill>
              </a:rPr>
              <a:t>Cultural Differences </a:t>
            </a:r>
          </a:p>
        </p:txBody>
      </p:sp>
    </p:spTree>
    <p:extLst>
      <p:ext uri="{BB962C8B-B14F-4D97-AF65-F5344CB8AC3E}">
        <p14:creationId xmlns:p14="http://schemas.microsoft.com/office/powerpoint/2010/main" val="15208850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3336500-0DCC-C856-C64B-664CC2E1ECA9}"/>
              </a:ext>
            </a:extLst>
          </p:cNvPr>
          <p:cNvSpPr txBox="1"/>
          <p:nvPr/>
        </p:nvSpPr>
        <p:spPr>
          <a:xfrm>
            <a:off x="442452" y="1494503"/>
            <a:ext cx="5250425" cy="4524315"/>
          </a:xfrm>
          <a:prstGeom prst="rect">
            <a:avLst/>
          </a:prstGeom>
          <a:noFill/>
        </p:spPr>
        <p:txBody>
          <a:bodyPr wrap="square" rtlCol="0">
            <a:spAutoFit/>
          </a:bodyPr>
          <a:lstStyle/>
          <a:p>
            <a:r>
              <a:rPr lang="en-GB" dirty="0">
                <a:solidFill>
                  <a:schemeClr val="bg1">
                    <a:lumMod val="95000"/>
                  </a:schemeClr>
                </a:solidFill>
              </a:rPr>
              <a:t>Session Aims:</a:t>
            </a:r>
          </a:p>
          <a:p>
            <a:endParaRPr lang="en-GB" dirty="0">
              <a:solidFill>
                <a:schemeClr val="bg1">
                  <a:lumMod val="95000"/>
                </a:schemeClr>
              </a:solidFill>
            </a:endParaRPr>
          </a:p>
          <a:p>
            <a:pPr marL="285750" indent="-285750">
              <a:buFont typeface="Arial" panose="020B0604020202020204" pitchFamily="34" charset="0"/>
              <a:buChar char="•"/>
            </a:pPr>
            <a:r>
              <a:rPr lang="en-GB" dirty="0">
                <a:solidFill>
                  <a:schemeClr val="bg1">
                    <a:lumMod val="95000"/>
                  </a:schemeClr>
                </a:solidFill>
              </a:rPr>
              <a:t>Consider the term ‘hard to reach’ including the origins and historic perceptions and terminology</a:t>
            </a:r>
          </a:p>
          <a:p>
            <a:pPr marL="285750" indent="-285750">
              <a:buFont typeface="Arial" panose="020B0604020202020204" pitchFamily="34" charset="0"/>
              <a:buChar char="•"/>
            </a:pPr>
            <a:r>
              <a:rPr lang="en-GB" dirty="0">
                <a:solidFill>
                  <a:schemeClr val="bg1">
                    <a:lumMod val="95000"/>
                  </a:schemeClr>
                </a:solidFill>
              </a:rPr>
              <a:t>Discuss who is considered ‘hard to reach’ including evidence from UK Statistics. </a:t>
            </a:r>
          </a:p>
          <a:p>
            <a:pPr marL="285750" indent="-285750">
              <a:buFont typeface="Arial" panose="020B0604020202020204" pitchFamily="34" charset="0"/>
              <a:buChar char="•"/>
            </a:pPr>
            <a:r>
              <a:rPr lang="en-GB" dirty="0">
                <a:solidFill>
                  <a:schemeClr val="bg1">
                    <a:lumMod val="95000"/>
                  </a:schemeClr>
                </a:solidFill>
              </a:rPr>
              <a:t>An introduction to the barriers individuals who are ‘hard to reach’ face within society. </a:t>
            </a:r>
          </a:p>
          <a:p>
            <a:pPr marL="285750" indent="-285750">
              <a:buFont typeface="Arial" panose="020B0604020202020204" pitchFamily="34" charset="0"/>
              <a:buChar char="•"/>
            </a:pPr>
            <a:r>
              <a:rPr lang="en-GB" dirty="0">
                <a:solidFill>
                  <a:schemeClr val="bg1">
                    <a:lumMod val="95000"/>
                  </a:schemeClr>
                </a:solidFill>
              </a:rPr>
              <a:t>Analyse Groups at risk of exclusion because of cultural differences, including:</a:t>
            </a:r>
          </a:p>
          <a:p>
            <a:pPr marL="742950" lvl="1" indent="-285750">
              <a:buFont typeface="Arial" panose="020B0604020202020204" pitchFamily="34" charset="0"/>
              <a:buChar char="•"/>
            </a:pPr>
            <a:r>
              <a:rPr lang="en-GB" dirty="0">
                <a:solidFill>
                  <a:schemeClr val="bg1">
                    <a:lumMod val="95000"/>
                  </a:schemeClr>
                </a:solidFill>
              </a:rPr>
              <a:t>Cultural traditions/practices </a:t>
            </a:r>
          </a:p>
          <a:p>
            <a:pPr marL="742950" lvl="1" indent="-285750">
              <a:buFont typeface="Arial" panose="020B0604020202020204" pitchFamily="34" charset="0"/>
              <a:buChar char="•"/>
            </a:pPr>
            <a:r>
              <a:rPr lang="en-GB" dirty="0">
                <a:solidFill>
                  <a:schemeClr val="bg1">
                    <a:lumMod val="95000"/>
                  </a:schemeClr>
                </a:solidFill>
              </a:rPr>
              <a:t>The hidden Cultures within the UK</a:t>
            </a:r>
          </a:p>
          <a:p>
            <a:pPr lvl="1"/>
            <a:r>
              <a:rPr lang="en-GB" dirty="0">
                <a:solidFill>
                  <a:schemeClr val="bg1">
                    <a:lumMod val="95000"/>
                  </a:schemeClr>
                </a:solidFill>
              </a:rPr>
              <a:t> </a:t>
            </a:r>
          </a:p>
          <a:p>
            <a:pPr marL="285750" indent="-285750">
              <a:buFont typeface="Arial" panose="020B0604020202020204" pitchFamily="34" charset="0"/>
              <a:buChar char="•"/>
            </a:pPr>
            <a:endParaRPr lang="en-GB" dirty="0">
              <a:solidFill>
                <a:schemeClr val="bg1">
                  <a:lumMod val="95000"/>
                </a:schemeClr>
              </a:solidFill>
            </a:endParaRPr>
          </a:p>
          <a:p>
            <a:pPr marL="285750" indent="-285750">
              <a:buFont typeface="Arial" panose="020B0604020202020204" pitchFamily="34" charset="0"/>
              <a:buChar char="•"/>
            </a:pPr>
            <a:endParaRPr lang="en-GB" dirty="0">
              <a:solidFill>
                <a:schemeClr val="bg1">
                  <a:lumMod val="95000"/>
                </a:schemeClr>
              </a:solidFill>
            </a:endParaRPr>
          </a:p>
          <a:p>
            <a:endParaRPr lang="en-GB" dirty="0">
              <a:solidFill>
                <a:schemeClr val="bg1">
                  <a:lumMod val="95000"/>
                </a:schemeClr>
              </a:solidFill>
            </a:endParaRPr>
          </a:p>
        </p:txBody>
      </p:sp>
    </p:spTree>
    <p:extLst>
      <p:ext uri="{BB962C8B-B14F-4D97-AF65-F5344CB8AC3E}">
        <p14:creationId xmlns:p14="http://schemas.microsoft.com/office/powerpoint/2010/main" val="2638601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5E286-8113-55E2-FFA9-6299B77EB8BB}"/>
              </a:ext>
            </a:extLst>
          </p:cNvPr>
          <p:cNvSpPr>
            <a:spLocks noGrp="1"/>
          </p:cNvSpPr>
          <p:nvPr>
            <p:ph type="title"/>
          </p:nvPr>
        </p:nvSpPr>
        <p:spPr/>
        <p:txBody>
          <a:bodyPr/>
          <a:lstStyle/>
          <a:p>
            <a:r>
              <a:rPr lang="en-GB" dirty="0"/>
              <a:t>Who is Hard to Reach and Why?</a:t>
            </a:r>
          </a:p>
        </p:txBody>
      </p:sp>
      <p:sp>
        <p:nvSpPr>
          <p:cNvPr id="3" name="Content Placeholder 2">
            <a:extLst>
              <a:ext uri="{FF2B5EF4-FFF2-40B4-BE49-F238E27FC236}">
                <a16:creationId xmlns:a16="http://schemas.microsoft.com/office/drawing/2014/main" id="{4814C868-7D72-C499-C531-640ED6B14269}"/>
              </a:ext>
            </a:extLst>
          </p:cNvPr>
          <p:cNvSpPr>
            <a:spLocks noGrp="1"/>
          </p:cNvSpPr>
          <p:nvPr>
            <p:ph idx="1"/>
          </p:nvPr>
        </p:nvSpPr>
        <p:spPr/>
        <p:txBody>
          <a:bodyPr/>
          <a:lstStyle/>
          <a:p>
            <a:r>
              <a:rPr lang="en-GB" dirty="0"/>
              <a:t>In the context of local Government ‘Hard to Reach’ is a term sometimes used to describe those sections of the community that are difficult to involve in public participation. </a:t>
            </a:r>
          </a:p>
          <a:p>
            <a:r>
              <a:rPr lang="en-GB" dirty="0"/>
              <a:t>It is useful to take a step back and look at the usage of the term in the literature more generally, as many of the issues raised are also applicable to local councils.  </a:t>
            </a:r>
          </a:p>
        </p:txBody>
      </p:sp>
      <p:sp>
        <p:nvSpPr>
          <p:cNvPr id="4" name="TextBox 3">
            <a:extLst>
              <a:ext uri="{FF2B5EF4-FFF2-40B4-BE49-F238E27FC236}">
                <a16:creationId xmlns:a16="http://schemas.microsoft.com/office/drawing/2014/main" id="{1C8134EE-1874-4FCD-8701-B974F0AE0992}"/>
              </a:ext>
            </a:extLst>
          </p:cNvPr>
          <p:cNvSpPr txBox="1"/>
          <p:nvPr/>
        </p:nvSpPr>
        <p:spPr>
          <a:xfrm>
            <a:off x="9795276" y="6443146"/>
            <a:ext cx="2213810" cy="369332"/>
          </a:xfrm>
          <a:prstGeom prst="rect">
            <a:avLst/>
          </a:prstGeom>
          <a:noFill/>
        </p:spPr>
        <p:txBody>
          <a:bodyPr wrap="square" rtlCol="0">
            <a:spAutoFit/>
          </a:bodyPr>
          <a:lstStyle/>
          <a:p>
            <a:r>
              <a:rPr lang="en-GB" dirty="0"/>
              <a:t>(</a:t>
            </a:r>
            <a:r>
              <a:rPr lang="en-GB" dirty="0" err="1"/>
              <a:t>Brackertz</a:t>
            </a:r>
            <a:r>
              <a:rPr lang="en-GB" dirty="0"/>
              <a:t>, 2007,p.1)</a:t>
            </a:r>
          </a:p>
        </p:txBody>
      </p:sp>
    </p:spTree>
    <p:extLst>
      <p:ext uri="{BB962C8B-B14F-4D97-AF65-F5344CB8AC3E}">
        <p14:creationId xmlns:p14="http://schemas.microsoft.com/office/powerpoint/2010/main" val="356598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BBA79-DA0C-7766-6CAF-7A2C27DB4ADF}"/>
              </a:ext>
            </a:extLst>
          </p:cNvPr>
          <p:cNvSpPr>
            <a:spLocks noGrp="1"/>
          </p:cNvSpPr>
          <p:nvPr>
            <p:ph type="title"/>
          </p:nvPr>
        </p:nvSpPr>
        <p:spPr/>
        <p:txBody>
          <a:bodyPr/>
          <a:lstStyle/>
          <a:p>
            <a:r>
              <a:rPr lang="en-GB" dirty="0"/>
              <a:t>Problems with ‘hard to reach’ terminology </a:t>
            </a:r>
          </a:p>
        </p:txBody>
      </p:sp>
      <p:sp>
        <p:nvSpPr>
          <p:cNvPr id="3" name="Content Placeholder 2">
            <a:extLst>
              <a:ext uri="{FF2B5EF4-FFF2-40B4-BE49-F238E27FC236}">
                <a16:creationId xmlns:a16="http://schemas.microsoft.com/office/drawing/2014/main" id="{1B16CB2C-9759-3A80-4051-DC69CE7CCD93}"/>
              </a:ext>
            </a:extLst>
          </p:cNvPr>
          <p:cNvSpPr>
            <a:spLocks noGrp="1"/>
          </p:cNvSpPr>
          <p:nvPr>
            <p:ph idx="1"/>
          </p:nvPr>
        </p:nvSpPr>
        <p:spPr/>
        <p:txBody>
          <a:bodyPr>
            <a:normAutofit fontScale="92500" lnSpcReduction="10000"/>
          </a:bodyPr>
          <a:lstStyle/>
          <a:p>
            <a:r>
              <a:rPr lang="en-GB" dirty="0"/>
              <a:t>There is a lack of clarity about what exactly is meant by ‘hard to reach’. </a:t>
            </a:r>
          </a:p>
          <a:p>
            <a:r>
              <a:rPr lang="en-GB" dirty="0"/>
              <a:t>The term is employed inconsistently</a:t>
            </a:r>
          </a:p>
          <a:p>
            <a:pPr lvl="1"/>
            <a:r>
              <a:rPr lang="en-GB" dirty="0"/>
              <a:t>Sometimes it is used to refer to minority groups, such as ethnic people, LGBTQ+, or homeless people.</a:t>
            </a:r>
          </a:p>
          <a:p>
            <a:r>
              <a:rPr lang="en-GB" dirty="0"/>
              <a:t>It can also be used to refer to broader segments of the populations, i.e.</a:t>
            </a:r>
          </a:p>
          <a:p>
            <a:pPr lvl="1"/>
            <a:r>
              <a:rPr lang="en-GB" dirty="0"/>
              <a:t>Groups of people who do not wish to be found or contacted such as:</a:t>
            </a:r>
          </a:p>
          <a:p>
            <a:pPr lvl="2"/>
            <a:r>
              <a:rPr lang="en-GB" dirty="0"/>
              <a:t>Illegal Drug users/gang members </a:t>
            </a:r>
          </a:p>
          <a:p>
            <a:pPr lvl="1"/>
            <a:r>
              <a:rPr lang="en-GB" dirty="0"/>
              <a:t>While other times it may refer to broader segments of the population </a:t>
            </a:r>
          </a:p>
          <a:p>
            <a:pPr lvl="2"/>
            <a:r>
              <a:rPr lang="en-GB" dirty="0"/>
              <a:t>Such as the elderly, children/ Young People, or people with disabilities.</a:t>
            </a:r>
          </a:p>
        </p:txBody>
      </p:sp>
      <p:sp>
        <p:nvSpPr>
          <p:cNvPr id="4" name="TextBox 3">
            <a:extLst>
              <a:ext uri="{FF2B5EF4-FFF2-40B4-BE49-F238E27FC236}">
                <a16:creationId xmlns:a16="http://schemas.microsoft.com/office/drawing/2014/main" id="{50756044-6BDD-96EB-FB29-507C34687837}"/>
              </a:ext>
            </a:extLst>
          </p:cNvPr>
          <p:cNvSpPr txBox="1"/>
          <p:nvPr/>
        </p:nvSpPr>
        <p:spPr>
          <a:xfrm>
            <a:off x="9795276" y="6443146"/>
            <a:ext cx="2213810" cy="369332"/>
          </a:xfrm>
          <a:prstGeom prst="rect">
            <a:avLst/>
          </a:prstGeom>
          <a:noFill/>
        </p:spPr>
        <p:txBody>
          <a:bodyPr wrap="square" rtlCol="0">
            <a:spAutoFit/>
          </a:bodyPr>
          <a:lstStyle/>
          <a:p>
            <a:r>
              <a:rPr lang="en-GB" dirty="0"/>
              <a:t>(</a:t>
            </a:r>
            <a:r>
              <a:rPr lang="en-GB" dirty="0" err="1"/>
              <a:t>Brackertz</a:t>
            </a:r>
            <a:r>
              <a:rPr lang="en-GB" dirty="0"/>
              <a:t>, 2007,p.1)</a:t>
            </a:r>
          </a:p>
        </p:txBody>
      </p:sp>
    </p:spTree>
    <p:extLst>
      <p:ext uri="{BB962C8B-B14F-4D97-AF65-F5344CB8AC3E}">
        <p14:creationId xmlns:p14="http://schemas.microsoft.com/office/powerpoint/2010/main" val="237300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A566D-1D62-7BD5-D74A-DFD10F805B6D}"/>
              </a:ext>
            </a:extLst>
          </p:cNvPr>
          <p:cNvSpPr>
            <a:spLocks noGrp="1"/>
          </p:cNvSpPr>
          <p:nvPr>
            <p:ph type="title"/>
          </p:nvPr>
        </p:nvSpPr>
        <p:spPr/>
        <p:txBody>
          <a:bodyPr/>
          <a:lstStyle/>
          <a:p>
            <a:r>
              <a:rPr lang="en-GB" dirty="0"/>
              <a:t>Problems with ‘hard to reach’ terminology </a:t>
            </a:r>
          </a:p>
        </p:txBody>
      </p:sp>
      <p:sp>
        <p:nvSpPr>
          <p:cNvPr id="3" name="Content Placeholder 2">
            <a:extLst>
              <a:ext uri="{FF2B5EF4-FFF2-40B4-BE49-F238E27FC236}">
                <a16:creationId xmlns:a16="http://schemas.microsoft.com/office/drawing/2014/main" id="{F89B8441-1913-502C-B24C-FEBCCDC2B1F2}"/>
              </a:ext>
            </a:extLst>
          </p:cNvPr>
          <p:cNvSpPr>
            <a:spLocks noGrp="1"/>
          </p:cNvSpPr>
          <p:nvPr>
            <p:ph idx="1"/>
          </p:nvPr>
        </p:nvSpPr>
        <p:spPr/>
        <p:txBody>
          <a:bodyPr>
            <a:normAutofit fontScale="92500" lnSpcReduction="10000"/>
          </a:bodyPr>
          <a:lstStyle/>
          <a:p>
            <a:r>
              <a:rPr lang="en-GB" dirty="0"/>
              <a:t>In the service context hard to reach often refers to the ‘undeserved’</a:t>
            </a:r>
          </a:p>
          <a:p>
            <a:pPr lvl="1"/>
            <a:r>
              <a:rPr lang="en-GB" dirty="0"/>
              <a:t>Namely minority groups, </a:t>
            </a:r>
          </a:p>
          <a:p>
            <a:pPr lvl="1"/>
            <a:r>
              <a:rPr lang="en-GB" dirty="0"/>
              <a:t>Or those who ‘slip through the net’ (Doherty </a:t>
            </a:r>
            <a:r>
              <a:rPr lang="en-GB" i="1" dirty="0"/>
              <a:t>et al. </a:t>
            </a:r>
            <a:r>
              <a:rPr lang="en-GB" dirty="0"/>
              <a:t>2004) </a:t>
            </a:r>
          </a:p>
          <a:p>
            <a:r>
              <a:rPr lang="en-GB" dirty="0"/>
              <a:t>An alternative term used in the sampling context is ‘hidden populations’ (Atkinson and Flint, 2001). </a:t>
            </a:r>
          </a:p>
          <a:p>
            <a:pPr lvl="1"/>
            <a:r>
              <a:rPr lang="en-GB" dirty="0"/>
              <a:t>This is because they are hidden from the point of view of sampling. </a:t>
            </a:r>
          </a:p>
          <a:p>
            <a:r>
              <a:rPr lang="en-GB" dirty="0"/>
              <a:t>Hidden populations may also actively seek to conceal their group identity, as for example:</a:t>
            </a:r>
          </a:p>
          <a:p>
            <a:pPr lvl="1"/>
            <a:r>
              <a:rPr lang="en-GB" dirty="0"/>
              <a:t>In the case of illicit drug users, LGBTQ+, Sexually active teens, Sex Workers, and often in the case of culture/religion. (Duncan </a:t>
            </a:r>
            <a:r>
              <a:rPr lang="en-GB" i="1" dirty="0"/>
              <a:t>et al. </a:t>
            </a:r>
            <a:r>
              <a:rPr lang="en-GB" dirty="0"/>
              <a:t>2003)</a:t>
            </a:r>
          </a:p>
        </p:txBody>
      </p:sp>
    </p:spTree>
    <p:extLst>
      <p:ext uri="{BB962C8B-B14F-4D97-AF65-F5344CB8AC3E}">
        <p14:creationId xmlns:p14="http://schemas.microsoft.com/office/powerpoint/2010/main" val="3897021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EF1A6-4328-7905-27BC-FC0BC1BD19BD}"/>
              </a:ext>
            </a:extLst>
          </p:cNvPr>
          <p:cNvSpPr>
            <a:spLocks noGrp="1"/>
          </p:cNvSpPr>
          <p:nvPr>
            <p:ph type="title"/>
          </p:nvPr>
        </p:nvSpPr>
        <p:spPr/>
        <p:txBody>
          <a:bodyPr/>
          <a:lstStyle/>
          <a:p>
            <a:r>
              <a:rPr lang="en-GB" dirty="0"/>
              <a:t>Problems with ‘hard to reach’ terminology </a:t>
            </a:r>
          </a:p>
        </p:txBody>
      </p:sp>
      <p:sp>
        <p:nvSpPr>
          <p:cNvPr id="3" name="Content Placeholder 2">
            <a:extLst>
              <a:ext uri="{FF2B5EF4-FFF2-40B4-BE49-F238E27FC236}">
                <a16:creationId xmlns:a16="http://schemas.microsoft.com/office/drawing/2014/main" id="{23E4C0A1-D887-9B98-AE05-048E85D2D187}"/>
              </a:ext>
            </a:extLst>
          </p:cNvPr>
          <p:cNvSpPr>
            <a:spLocks noGrp="1"/>
          </p:cNvSpPr>
          <p:nvPr>
            <p:ph idx="1"/>
          </p:nvPr>
        </p:nvSpPr>
        <p:spPr/>
        <p:txBody>
          <a:bodyPr/>
          <a:lstStyle/>
          <a:p>
            <a:r>
              <a:rPr lang="en-GB" dirty="0"/>
              <a:t>The problem with using the term ‘hard to reach’ is that it implies homogeneity within distinct groups which does not necessarily exist. </a:t>
            </a:r>
          </a:p>
          <a:p>
            <a:r>
              <a:rPr lang="en-GB" dirty="0"/>
              <a:t>Thereby:</a:t>
            </a:r>
          </a:p>
          <a:p>
            <a:pPr lvl="1"/>
            <a:r>
              <a:rPr lang="en-GB" dirty="0"/>
              <a:t>‘It defines the problem as one within the group itself, not within your approach to them’ (Smith, 2006).</a:t>
            </a:r>
          </a:p>
        </p:txBody>
      </p:sp>
    </p:spTree>
    <p:extLst>
      <p:ext uri="{BB962C8B-B14F-4D97-AF65-F5344CB8AC3E}">
        <p14:creationId xmlns:p14="http://schemas.microsoft.com/office/powerpoint/2010/main" val="1070564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EF1A6-4328-7905-27BC-FC0BC1BD19BD}"/>
              </a:ext>
            </a:extLst>
          </p:cNvPr>
          <p:cNvSpPr>
            <a:spLocks noGrp="1"/>
          </p:cNvSpPr>
          <p:nvPr>
            <p:ph type="title"/>
          </p:nvPr>
        </p:nvSpPr>
        <p:spPr/>
        <p:txBody>
          <a:bodyPr/>
          <a:lstStyle/>
          <a:p>
            <a:r>
              <a:rPr lang="en-GB" dirty="0"/>
              <a:t>Problems with ‘hard to reach’ terminology </a:t>
            </a:r>
          </a:p>
        </p:txBody>
      </p:sp>
      <p:sp>
        <p:nvSpPr>
          <p:cNvPr id="3" name="Content Placeholder 2">
            <a:extLst>
              <a:ext uri="{FF2B5EF4-FFF2-40B4-BE49-F238E27FC236}">
                <a16:creationId xmlns:a16="http://schemas.microsoft.com/office/drawing/2014/main" id="{23E4C0A1-D887-9B98-AE05-048E85D2D187}"/>
              </a:ext>
            </a:extLst>
          </p:cNvPr>
          <p:cNvSpPr>
            <a:spLocks noGrp="1"/>
          </p:cNvSpPr>
          <p:nvPr>
            <p:ph idx="1"/>
          </p:nvPr>
        </p:nvSpPr>
        <p:spPr/>
        <p:txBody>
          <a:bodyPr>
            <a:normAutofit fontScale="92500" lnSpcReduction="20000"/>
          </a:bodyPr>
          <a:lstStyle/>
          <a:p>
            <a:r>
              <a:rPr lang="en-GB" dirty="0"/>
              <a:t>Considering what we have discussed so far, the term ‘hard to reach’ could be potentially stigmatising terminology. </a:t>
            </a:r>
          </a:p>
          <a:p>
            <a:r>
              <a:rPr lang="en-GB" dirty="0" err="1"/>
              <a:t>Freimuth</a:t>
            </a:r>
            <a:r>
              <a:rPr lang="en-GB" dirty="0"/>
              <a:t> and </a:t>
            </a:r>
            <a:r>
              <a:rPr lang="en-GB" dirty="0" err="1"/>
              <a:t>Mettgar</a:t>
            </a:r>
            <a:r>
              <a:rPr lang="en-GB" dirty="0"/>
              <a:t> (1990) historically offered an illustrative summary of prejudices. Hard to reach audiences have previously been called:</a:t>
            </a:r>
          </a:p>
          <a:p>
            <a:pPr lvl="1"/>
            <a:r>
              <a:rPr lang="en-GB" dirty="0"/>
              <a:t>Obstinate </a:t>
            </a:r>
          </a:p>
          <a:p>
            <a:pPr lvl="1"/>
            <a:r>
              <a:rPr lang="en-GB" dirty="0"/>
              <a:t>Recalcitrant</a:t>
            </a:r>
          </a:p>
          <a:p>
            <a:pPr lvl="1"/>
            <a:r>
              <a:rPr lang="en-GB" dirty="0"/>
              <a:t>Chronically uninformed </a:t>
            </a:r>
          </a:p>
          <a:p>
            <a:pPr lvl="1"/>
            <a:r>
              <a:rPr lang="en-GB" dirty="0"/>
              <a:t>Disadvantages </a:t>
            </a:r>
          </a:p>
          <a:p>
            <a:pPr lvl="1"/>
            <a:r>
              <a:rPr lang="en-GB" dirty="0"/>
              <a:t>Have-not</a:t>
            </a:r>
          </a:p>
          <a:p>
            <a:pPr lvl="1"/>
            <a:r>
              <a:rPr lang="en-GB" dirty="0"/>
              <a:t>Illiterate </a:t>
            </a:r>
          </a:p>
          <a:p>
            <a:pPr lvl="1"/>
            <a:r>
              <a:rPr lang="en-GB" dirty="0"/>
              <a:t>Malfunctional </a:t>
            </a:r>
          </a:p>
          <a:p>
            <a:pPr lvl="1"/>
            <a:r>
              <a:rPr lang="en-GB" dirty="0"/>
              <a:t>Information Poor</a:t>
            </a:r>
          </a:p>
        </p:txBody>
      </p:sp>
    </p:spTree>
    <p:extLst>
      <p:ext uri="{BB962C8B-B14F-4D97-AF65-F5344CB8AC3E}">
        <p14:creationId xmlns:p14="http://schemas.microsoft.com/office/powerpoint/2010/main" val="274400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E391A-71BC-AC0E-6515-4AE077561041}"/>
              </a:ext>
            </a:extLst>
          </p:cNvPr>
          <p:cNvSpPr>
            <a:spLocks noGrp="1"/>
          </p:cNvSpPr>
          <p:nvPr>
            <p:ph type="title"/>
          </p:nvPr>
        </p:nvSpPr>
        <p:spPr/>
        <p:txBody>
          <a:bodyPr/>
          <a:lstStyle/>
          <a:p>
            <a:r>
              <a:rPr lang="en-GB" dirty="0"/>
              <a:t>Origins and usage of ‘Hard to Reach’ </a:t>
            </a:r>
          </a:p>
        </p:txBody>
      </p:sp>
      <p:sp>
        <p:nvSpPr>
          <p:cNvPr id="3" name="Content Placeholder 2">
            <a:extLst>
              <a:ext uri="{FF2B5EF4-FFF2-40B4-BE49-F238E27FC236}">
                <a16:creationId xmlns:a16="http://schemas.microsoft.com/office/drawing/2014/main" id="{D8641EA0-7298-2A87-D6E5-D8167FE5871D}"/>
              </a:ext>
            </a:extLst>
          </p:cNvPr>
          <p:cNvSpPr>
            <a:spLocks noGrp="1"/>
          </p:cNvSpPr>
          <p:nvPr>
            <p:ph idx="1"/>
          </p:nvPr>
        </p:nvSpPr>
        <p:spPr/>
        <p:txBody>
          <a:bodyPr>
            <a:normAutofit lnSpcReduction="10000"/>
          </a:bodyPr>
          <a:lstStyle/>
          <a:p>
            <a:r>
              <a:rPr lang="en-GB" dirty="0"/>
              <a:t>Hard to reach is often used in the context of social marketing (</a:t>
            </a:r>
            <a:r>
              <a:rPr lang="en-GB" dirty="0" err="1"/>
              <a:t>Beder</a:t>
            </a:r>
            <a:r>
              <a:rPr lang="en-GB" dirty="0"/>
              <a:t>, 1980). </a:t>
            </a:r>
          </a:p>
          <a:p>
            <a:r>
              <a:rPr lang="en-GB" dirty="0"/>
              <a:t>The aim of many social marketing initiatives in the field of health, is to affect change in behaviour using marketing tools and techniques adopted from the private sector (Walsh </a:t>
            </a:r>
            <a:r>
              <a:rPr lang="en-GB" i="1" dirty="0"/>
              <a:t>et al. </a:t>
            </a:r>
            <a:r>
              <a:rPr lang="en-GB" dirty="0"/>
              <a:t>1993). </a:t>
            </a:r>
          </a:p>
          <a:p>
            <a:r>
              <a:rPr lang="en-GB" dirty="0"/>
              <a:t>Social marketing is a consumer focussed approach that believes nobody is impossible to reach; it depends on the approach taken. </a:t>
            </a:r>
          </a:p>
          <a:p>
            <a:r>
              <a:rPr lang="en-GB" dirty="0"/>
              <a:t>‘No one is hard to reach, just more expensive to reach. It is important to put more effort and creativity in reaching these groups’ (Wilson, 2001) </a:t>
            </a:r>
          </a:p>
        </p:txBody>
      </p:sp>
    </p:spTree>
    <p:extLst>
      <p:ext uri="{BB962C8B-B14F-4D97-AF65-F5344CB8AC3E}">
        <p14:creationId xmlns:p14="http://schemas.microsoft.com/office/powerpoint/2010/main" val="3493953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E391A-71BC-AC0E-6515-4AE077561041}"/>
              </a:ext>
            </a:extLst>
          </p:cNvPr>
          <p:cNvSpPr>
            <a:spLocks noGrp="1"/>
          </p:cNvSpPr>
          <p:nvPr>
            <p:ph type="title"/>
          </p:nvPr>
        </p:nvSpPr>
        <p:spPr/>
        <p:txBody>
          <a:bodyPr/>
          <a:lstStyle/>
          <a:p>
            <a:r>
              <a:rPr lang="en-GB" dirty="0"/>
              <a:t>Origins and usage of ‘Hard to Reach’ </a:t>
            </a:r>
          </a:p>
        </p:txBody>
      </p:sp>
      <p:sp>
        <p:nvSpPr>
          <p:cNvPr id="3" name="Content Placeholder 2">
            <a:extLst>
              <a:ext uri="{FF2B5EF4-FFF2-40B4-BE49-F238E27FC236}">
                <a16:creationId xmlns:a16="http://schemas.microsoft.com/office/drawing/2014/main" id="{D8641EA0-7298-2A87-D6E5-D8167FE5871D}"/>
              </a:ext>
            </a:extLst>
          </p:cNvPr>
          <p:cNvSpPr>
            <a:spLocks noGrp="1"/>
          </p:cNvSpPr>
          <p:nvPr>
            <p:ph idx="1"/>
          </p:nvPr>
        </p:nvSpPr>
        <p:spPr/>
        <p:txBody>
          <a:bodyPr>
            <a:normAutofit/>
          </a:bodyPr>
          <a:lstStyle/>
          <a:p>
            <a:r>
              <a:rPr lang="en-GB" dirty="0"/>
              <a:t>This is borne out in medical and health research where hard to reach often appears in relation to the ability of health services to reach out to certain difficult to contact (or difficult to influence using existing techniques) segments of the population (Walsh </a:t>
            </a:r>
            <a:r>
              <a:rPr lang="en-GB" i="1" dirty="0"/>
              <a:t>et al. </a:t>
            </a:r>
            <a:r>
              <a:rPr lang="en-GB" dirty="0"/>
              <a:t>1993). </a:t>
            </a:r>
          </a:p>
          <a:p>
            <a:r>
              <a:rPr lang="en-GB" dirty="0"/>
              <a:t>Hard to reach in the context of social justice are also equated with the ‘undeserved’, which can mean that either there are no services available for those groups or, more often, that they fail to access the services that are available (Earthman </a:t>
            </a:r>
            <a:r>
              <a:rPr lang="en-GB" i="1" dirty="0"/>
              <a:t>et al. </a:t>
            </a:r>
            <a:r>
              <a:rPr lang="en-GB" dirty="0"/>
              <a:t>1999).</a:t>
            </a:r>
          </a:p>
        </p:txBody>
      </p:sp>
    </p:spTree>
    <p:extLst>
      <p:ext uri="{BB962C8B-B14F-4D97-AF65-F5344CB8AC3E}">
        <p14:creationId xmlns:p14="http://schemas.microsoft.com/office/powerpoint/2010/main" val="1557356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E391A-71BC-AC0E-6515-4AE077561041}"/>
              </a:ext>
            </a:extLst>
          </p:cNvPr>
          <p:cNvSpPr>
            <a:spLocks noGrp="1"/>
          </p:cNvSpPr>
          <p:nvPr>
            <p:ph type="title"/>
          </p:nvPr>
        </p:nvSpPr>
        <p:spPr/>
        <p:txBody>
          <a:bodyPr/>
          <a:lstStyle/>
          <a:p>
            <a:r>
              <a:rPr lang="en-GB" dirty="0"/>
              <a:t>Origins and usage of ‘Hard to Reach’ </a:t>
            </a:r>
          </a:p>
        </p:txBody>
      </p:sp>
      <p:sp>
        <p:nvSpPr>
          <p:cNvPr id="3" name="Content Placeholder 2">
            <a:extLst>
              <a:ext uri="{FF2B5EF4-FFF2-40B4-BE49-F238E27FC236}">
                <a16:creationId xmlns:a16="http://schemas.microsoft.com/office/drawing/2014/main" id="{D8641EA0-7298-2A87-D6E5-D8167FE5871D}"/>
              </a:ext>
            </a:extLst>
          </p:cNvPr>
          <p:cNvSpPr>
            <a:spLocks noGrp="1"/>
          </p:cNvSpPr>
          <p:nvPr>
            <p:ph idx="1"/>
          </p:nvPr>
        </p:nvSpPr>
        <p:spPr/>
        <p:txBody>
          <a:bodyPr>
            <a:normAutofit/>
          </a:bodyPr>
          <a:lstStyle/>
          <a:p>
            <a:r>
              <a:rPr lang="en-GB" dirty="0"/>
              <a:t>The reasons why hard to reach people are of such concern within the medical, educational, and social justice fields is that they tend to have poorer health and educational outcomes, that in turn impacts their position within society. </a:t>
            </a:r>
          </a:p>
          <a:p>
            <a:pPr marL="0" indent="0">
              <a:buNone/>
            </a:pPr>
            <a:endParaRPr lang="en-GB" dirty="0"/>
          </a:p>
        </p:txBody>
      </p:sp>
      <p:sp>
        <p:nvSpPr>
          <p:cNvPr id="4" name="TextBox 3">
            <a:extLst>
              <a:ext uri="{FF2B5EF4-FFF2-40B4-BE49-F238E27FC236}">
                <a16:creationId xmlns:a16="http://schemas.microsoft.com/office/drawing/2014/main" id="{11D49D1C-8F63-6A4C-FD2B-5B50113DA907}"/>
              </a:ext>
            </a:extLst>
          </p:cNvPr>
          <p:cNvSpPr txBox="1"/>
          <p:nvPr/>
        </p:nvSpPr>
        <p:spPr>
          <a:xfrm>
            <a:off x="9795276" y="6459188"/>
            <a:ext cx="2213810" cy="369332"/>
          </a:xfrm>
          <a:prstGeom prst="rect">
            <a:avLst/>
          </a:prstGeom>
          <a:noFill/>
        </p:spPr>
        <p:txBody>
          <a:bodyPr wrap="square" rtlCol="0">
            <a:spAutoFit/>
          </a:bodyPr>
          <a:lstStyle/>
          <a:p>
            <a:r>
              <a:rPr lang="en-GB" dirty="0"/>
              <a:t>(</a:t>
            </a:r>
            <a:r>
              <a:rPr lang="en-GB" dirty="0" err="1"/>
              <a:t>Brackertz</a:t>
            </a:r>
            <a:r>
              <a:rPr lang="en-GB" dirty="0"/>
              <a:t>, 2007,p.1)</a:t>
            </a:r>
          </a:p>
        </p:txBody>
      </p:sp>
    </p:spTree>
    <p:extLst>
      <p:ext uri="{BB962C8B-B14F-4D97-AF65-F5344CB8AC3E}">
        <p14:creationId xmlns:p14="http://schemas.microsoft.com/office/powerpoint/2010/main" val="3935735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lstStyle/>
          <a:p>
            <a:r>
              <a:rPr lang="en-GB" dirty="0"/>
              <a:t>With emphasis on governance and community engagement, councils are now also focussing on those population segments that do not usually participate. </a:t>
            </a:r>
          </a:p>
          <a:p>
            <a:r>
              <a:rPr lang="en-GB" dirty="0"/>
              <a:t>Many organisations, identify hard to reach populations using demographic definitions (young people, rural people, people with disabilities, ethnic groups)</a:t>
            </a:r>
          </a:p>
        </p:txBody>
      </p:sp>
      <p:sp>
        <p:nvSpPr>
          <p:cNvPr id="4" name="TextBox 3">
            <a:extLst>
              <a:ext uri="{FF2B5EF4-FFF2-40B4-BE49-F238E27FC236}">
                <a16:creationId xmlns:a16="http://schemas.microsoft.com/office/drawing/2014/main" id="{215BD924-A136-03BC-0C76-183C822A4C56}"/>
              </a:ext>
            </a:extLst>
          </p:cNvPr>
          <p:cNvSpPr txBox="1"/>
          <p:nvPr/>
        </p:nvSpPr>
        <p:spPr>
          <a:xfrm>
            <a:off x="9795276" y="6443146"/>
            <a:ext cx="2213810" cy="369332"/>
          </a:xfrm>
          <a:prstGeom prst="rect">
            <a:avLst/>
          </a:prstGeom>
          <a:noFill/>
        </p:spPr>
        <p:txBody>
          <a:bodyPr wrap="square" rtlCol="0">
            <a:spAutoFit/>
          </a:bodyPr>
          <a:lstStyle/>
          <a:p>
            <a:r>
              <a:rPr lang="en-GB" dirty="0"/>
              <a:t>(</a:t>
            </a:r>
            <a:r>
              <a:rPr lang="en-GB" dirty="0" err="1"/>
              <a:t>Brackertz</a:t>
            </a:r>
            <a:r>
              <a:rPr lang="en-GB" dirty="0"/>
              <a:t>, 2007,p.1)</a:t>
            </a:r>
          </a:p>
        </p:txBody>
      </p:sp>
    </p:spTree>
    <p:extLst>
      <p:ext uri="{BB962C8B-B14F-4D97-AF65-F5344CB8AC3E}">
        <p14:creationId xmlns:p14="http://schemas.microsoft.com/office/powerpoint/2010/main" val="3532419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99413-34B0-DAD0-8D93-998D334E4A94}"/>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9A4934E3-28E9-CA28-F2E8-B121865D2989}"/>
              </a:ext>
            </a:extLst>
          </p:cNvPr>
          <p:cNvSpPr>
            <a:spLocks noGrp="1"/>
          </p:cNvSpPr>
          <p:nvPr>
            <p:ph idx="1"/>
          </p:nvPr>
        </p:nvSpPr>
        <p:spPr/>
        <p:txBody>
          <a:bodyPr/>
          <a:lstStyle/>
          <a:p>
            <a:r>
              <a:rPr lang="en-GB" dirty="0"/>
              <a:t>Welsh Index of Multiple Deprivation (WIMD)</a:t>
            </a:r>
          </a:p>
          <a:p>
            <a:r>
              <a:rPr lang="en-GB" dirty="0"/>
              <a:t>Please Follow the Link Below to view the view the Welsh index if multiple Deprivation map in Wales and discus your findings. </a:t>
            </a:r>
          </a:p>
          <a:p>
            <a:endParaRPr lang="en-GB" dirty="0"/>
          </a:p>
          <a:p>
            <a:r>
              <a:rPr lang="en-GB" dirty="0">
                <a:hlinkClick r:id="rId2"/>
              </a:rPr>
              <a:t>WIMD - Home Page (</a:t>
            </a:r>
            <a:r>
              <a:rPr lang="en-GB" dirty="0" err="1">
                <a:hlinkClick r:id="rId2"/>
              </a:rPr>
              <a:t>gov.wales</a:t>
            </a:r>
            <a:r>
              <a:rPr lang="en-GB" dirty="0">
                <a:hlinkClick r:id="rId2"/>
              </a:rPr>
              <a:t>)</a:t>
            </a:r>
            <a:endParaRPr lang="en-GB" dirty="0"/>
          </a:p>
        </p:txBody>
      </p:sp>
    </p:spTree>
    <p:extLst>
      <p:ext uri="{BB962C8B-B14F-4D97-AF65-F5344CB8AC3E}">
        <p14:creationId xmlns:p14="http://schemas.microsoft.com/office/powerpoint/2010/main" val="1966338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lstStyle/>
          <a:p>
            <a:r>
              <a:rPr lang="en-GB" dirty="0"/>
              <a:t>It is however important to consider that attitudinal aspects are a contributing factor.</a:t>
            </a:r>
          </a:p>
          <a:p>
            <a:r>
              <a:rPr lang="en-GB" dirty="0"/>
              <a:t>For Example:</a:t>
            </a:r>
          </a:p>
          <a:p>
            <a:pPr lvl="1"/>
            <a:r>
              <a:rPr lang="en-GB" dirty="0"/>
              <a:t>People could be hard to reach because they think systems such as local Councils do not care about them, do not listen or even are irrelevant to them (Wilson, 2001). </a:t>
            </a:r>
          </a:p>
          <a:p>
            <a:r>
              <a:rPr lang="en-GB" dirty="0"/>
              <a:t>It is these attitudes that can be even harder to overcome than demographic aspects. </a:t>
            </a:r>
          </a:p>
        </p:txBody>
      </p:sp>
      <p:sp>
        <p:nvSpPr>
          <p:cNvPr id="4" name="TextBox 3">
            <a:extLst>
              <a:ext uri="{FF2B5EF4-FFF2-40B4-BE49-F238E27FC236}">
                <a16:creationId xmlns:a16="http://schemas.microsoft.com/office/drawing/2014/main" id="{BC04585E-76D0-8E5F-63B1-76062BDCD3A5}"/>
              </a:ext>
            </a:extLst>
          </p:cNvPr>
          <p:cNvSpPr txBox="1"/>
          <p:nvPr/>
        </p:nvSpPr>
        <p:spPr>
          <a:xfrm>
            <a:off x="9795276" y="6443146"/>
            <a:ext cx="2213810" cy="369332"/>
          </a:xfrm>
          <a:prstGeom prst="rect">
            <a:avLst/>
          </a:prstGeom>
          <a:noFill/>
        </p:spPr>
        <p:txBody>
          <a:bodyPr wrap="square" rtlCol="0">
            <a:spAutoFit/>
          </a:bodyPr>
          <a:lstStyle/>
          <a:p>
            <a:r>
              <a:rPr lang="en-GB" dirty="0"/>
              <a:t>(</a:t>
            </a:r>
            <a:r>
              <a:rPr lang="en-GB" dirty="0" err="1"/>
              <a:t>Brackertz</a:t>
            </a:r>
            <a:r>
              <a:rPr lang="en-GB" dirty="0"/>
              <a:t>, 2007,p.1)</a:t>
            </a:r>
          </a:p>
        </p:txBody>
      </p:sp>
    </p:spTree>
    <p:extLst>
      <p:ext uri="{BB962C8B-B14F-4D97-AF65-F5344CB8AC3E}">
        <p14:creationId xmlns:p14="http://schemas.microsoft.com/office/powerpoint/2010/main" val="124656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fontScale="92500" lnSpcReduction="20000"/>
          </a:bodyPr>
          <a:lstStyle/>
          <a:p>
            <a:r>
              <a:rPr lang="en-GB" dirty="0"/>
              <a:t>Groups such as: </a:t>
            </a:r>
          </a:p>
          <a:p>
            <a:pPr lvl="1"/>
            <a:r>
              <a:rPr lang="en-GB" dirty="0"/>
              <a:t>single young unemployed males, </a:t>
            </a:r>
          </a:p>
          <a:p>
            <a:pPr lvl="1"/>
            <a:r>
              <a:rPr lang="en-GB" dirty="0"/>
              <a:t>women who are victims of domestic violence, </a:t>
            </a:r>
          </a:p>
          <a:p>
            <a:pPr lvl="1"/>
            <a:r>
              <a:rPr lang="en-GB" dirty="0"/>
              <a:t>BAME, </a:t>
            </a:r>
          </a:p>
          <a:p>
            <a:pPr lvl="1"/>
            <a:r>
              <a:rPr lang="en-GB" dirty="0"/>
              <a:t>LGBTQ+</a:t>
            </a:r>
          </a:p>
          <a:p>
            <a:pPr lvl="1"/>
            <a:r>
              <a:rPr lang="en-GB" dirty="0"/>
              <a:t>HIV positive people, </a:t>
            </a:r>
          </a:p>
          <a:p>
            <a:pPr lvl="1"/>
            <a:r>
              <a:rPr lang="en-GB" dirty="0"/>
              <a:t>drug users, </a:t>
            </a:r>
          </a:p>
          <a:p>
            <a:pPr lvl="1"/>
            <a:r>
              <a:rPr lang="en-GB" dirty="0"/>
              <a:t>prostitutes, </a:t>
            </a:r>
          </a:p>
          <a:p>
            <a:pPr lvl="1"/>
            <a:r>
              <a:rPr lang="en-GB" dirty="0"/>
              <a:t>people who exhibit deviant behaviour (drug/alcohol abuse)</a:t>
            </a:r>
          </a:p>
          <a:p>
            <a:pPr lvl="1"/>
            <a:r>
              <a:rPr lang="en-GB" dirty="0"/>
              <a:t>People with low socio-economic status</a:t>
            </a:r>
          </a:p>
          <a:p>
            <a:pPr lvl="1"/>
            <a:r>
              <a:rPr lang="en-GB" dirty="0"/>
              <a:t>Cults</a:t>
            </a:r>
          </a:p>
          <a:p>
            <a:pPr lvl="1"/>
            <a:r>
              <a:rPr lang="en-GB" dirty="0"/>
              <a:t>People who self-harm </a:t>
            </a:r>
          </a:p>
          <a:p>
            <a:pPr lvl="1"/>
            <a:r>
              <a:rPr lang="en-GB" dirty="0"/>
              <a:t>People who practice cultural differences</a:t>
            </a:r>
          </a:p>
          <a:p>
            <a:r>
              <a:rPr lang="en-GB" dirty="0"/>
              <a:t>Have all been seen to be hard to reach     </a:t>
            </a:r>
          </a:p>
        </p:txBody>
      </p:sp>
      <p:sp>
        <p:nvSpPr>
          <p:cNvPr id="4" name="TextBox 3">
            <a:extLst>
              <a:ext uri="{FF2B5EF4-FFF2-40B4-BE49-F238E27FC236}">
                <a16:creationId xmlns:a16="http://schemas.microsoft.com/office/drawing/2014/main" id="{B2972E23-226F-3D98-8D17-3A24E9EE1FBB}"/>
              </a:ext>
            </a:extLst>
          </p:cNvPr>
          <p:cNvSpPr txBox="1"/>
          <p:nvPr/>
        </p:nvSpPr>
        <p:spPr>
          <a:xfrm>
            <a:off x="9795276" y="6443146"/>
            <a:ext cx="2213810" cy="369332"/>
          </a:xfrm>
          <a:prstGeom prst="rect">
            <a:avLst/>
          </a:prstGeom>
          <a:noFill/>
        </p:spPr>
        <p:txBody>
          <a:bodyPr wrap="square" rtlCol="0">
            <a:spAutoFit/>
          </a:bodyPr>
          <a:lstStyle/>
          <a:p>
            <a:r>
              <a:rPr lang="en-GB" dirty="0"/>
              <a:t>(</a:t>
            </a:r>
            <a:r>
              <a:rPr lang="en-GB" dirty="0" err="1"/>
              <a:t>Brackertz</a:t>
            </a:r>
            <a:r>
              <a:rPr lang="en-GB" dirty="0"/>
              <a:t>, 2007,p.1)</a:t>
            </a:r>
          </a:p>
        </p:txBody>
      </p:sp>
    </p:spTree>
    <p:extLst>
      <p:ext uri="{BB962C8B-B14F-4D97-AF65-F5344CB8AC3E}">
        <p14:creationId xmlns:p14="http://schemas.microsoft.com/office/powerpoint/2010/main" val="138729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lnSpcReduction="10000"/>
          </a:bodyPr>
          <a:lstStyle/>
          <a:p>
            <a:r>
              <a:rPr lang="en-GB" dirty="0"/>
              <a:t>In addition to demographic and attitudinal characteristics, there are also practical reasons why some people are hard to reach. </a:t>
            </a:r>
          </a:p>
          <a:p>
            <a:pPr marL="914400" lvl="1" indent="-457200">
              <a:buFont typeface="+mj-lt"/>
              <a:buAutoNum type="arabicPeriod"/>
            </a:pPr>
            <a:r>
              <a:rPr lang="en-GB" dirty="0"/>
              <a:t>Geographical Barriers</a:t>
            </a:r>
          </a:p>
          <a:p>
            <a:pPr marL="914400" lvl="1" indent="-457200">
              <a:buFont typeface="+mj-lt"/>
              <a:buAutoNum type="arabicPeriod"/>
            </a:pPr>
            <a:r>
              <a:rPr lang="en-GB" dirty="0"/>
              <a:t>Social Exclusion </a:t>
            </a:r>
          </a:p>
          <a:p>
            <a:pPr marL="914400" lvl="1" indent="-457200">
              <a:buFont typeface="+mj-lt"/>
              <a:buAutoNum type="arabicPeriod"/>
            </a:pPr>
            <a:r>
              <a:rPr lang="en-GB" dirty="0"/>
              <a:t>Language and Cultural Barriers </a:t>
            </a:r>
          </a:p>
          <a:p>
            <a:pPr marL="914400" lvl="1" indent="-457200">
              <a:buFont typeface="+mj-lt"/>
              <a:buAutoNum type="arabicPeriod"/>
            </a:pPr>
            <a:r>
              <a:rPr lang="en-GB" dirty="0"/>
              <a:t>Trust Issues </a:t>
            </a:r>
          </a:p>
          <a:p>
            <a:pPr marL="914400" lvl="1" indent="-457200">
              <a:buFont typeface="+mj-lt"/>
              <a:buAutoNum type="arabicPeriod"/>
            </a:pPr>
            <a:r>
              <a:rPr lang="en-GB" dirty="0"/>
              <a:t>Time Constraints </a:t>
            </a:r>
          </a:p>
          <a:p>
            <a:pPr marL="914400" lvl="1" indent="-457200">
              <a:buFont typeface="+mj-lt"/>
              <a:buAutoNum type="arabicPeriod"/>
            </a:pPr>
            <a:r>
              <a:rPr lang="en-GB" dirty="0"/>
              <a:t>Technological Barriers </a:t>
            </a:r>
          </a:p>
          <a:p>
            <a:pPr marL="914400" lvl="1" indent="-457200">
              <a:buFont typeface="+mj-lt"/>
              <a:buAutoNum type="arabicPeriod"/>
            </a:pPr>
            <a:r>
              <a:rPr lang="en-GB" dirty="0"/>
              <a:t>Stigma and Discrimination </a:t>
            </a:r>
          </a:p>
          <a:p>
            <a:pPr marL="914400" lvl="1" indent="-457200">
              <a:buFont typeface="+mj-lt"/>
              <a:buAutoNum type="arabicPeriod"/>
            </a:pPr>
            <a:r>
              <a:rPr lang="en-GB" dirty="0"/>
              <a:t>Fear of Consequences </a:t>
            </a:r>
          </a:p>
          <a:p>
            <a:r>
              <a:rPr lang="en-GB" dirty="0"/>
              <a:t>We will now consider each one of these in turn.</a:t>
            </a:r>
          </a:p>
        </p:txBody>
      </p:sp>
    </p:spTree>
    <p:extLst>
      <p:ext uri="{BB962C8B-B14F-4D97-AF65-F5344CB8AC3E}">
        <p14:creationId xmlns:p14="http://schemas.microsoft.com/office/powerpoint/2010/main" val="3137895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a:bodyPr>
          <a:lstStyle/>
          <a:p>
            <a:pPr marL="0" indent="0">
              <a:buNone/>
            </a:pPr>
            <a:r>
              <a:rPr lang="en-GB" b="1" u="sng" dirty="0"/>
              <a:t>Geographical Barriers </a:t>
            </a:r>
          </a:p>
          <a:p>
            <a:r>
              <a:rPr lang="en-GB" dirty="0"/>
              <a:t>People living in remote or isolated areas may be difficult to reach due to geographical Barriers such as rugged terrain, lack of transportation infrastructure, or long distances. </a:t>
            </a:r>
          </a:p>
          <a:p>
            <a:endParaRPr lang="en-GB" dirty="0"/>
          </a:p>
          <a:p>
            <a:r>
              <a:rPr lang="en-GB" dirty="0">
                <a:hlinkClick r:id="rId2"/>
              </a:rPr>
              <a:t>Population and household estimates, Wales - Office for National Statistics (ons.gov.uk)</a:t>
            </a:r>
            <a:endParaRPr lang="en-GB" dirty="0"/>
          </a:p>
          <a:p>
            <a:r>
              <a:rPr lang="en-GB" sz="2000" i="1" dirty="0"/>
              <a:t>See Figure 5: Population density, 2021 and changes since 2011, local authorities in Wales </a:t>
            </a:r>
          </a:p>
        </p:txBody>
      </p:sp>
    </p:spTree>
    <p:extLst>
      <p:ext uri="{BB962C8B-B14F-4D97-AF65-F5344CB8AC3E}">
        <p14:creationId xmlns:p14="http://schemas.microsoft.com/office/powerpoint/2010/main" val="125857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lnSpcReduction="10000"/>
          </a:bodyPr>
          <a:lstStyle/>
          <a:p>
            <a:pPr marL="0" indent="0">
              <a:buNone/>
            </a:pPr>
            <a:r>
              <a:rPr lang="en-GB" b="1" u="sng" dirty="0"/>
              <a:t>Social Exclusion </a:t>
            </a:r>
          </a:p>
          <a:p>
            <a:r>
              <a:rPr lang="en-GB" dirty="0"/>
              <a:t>Certain groups or individuals may be socially excluded or marginalised, making it challenging to reach them </a:t>
            </a:r>
          </a:p>
          <a:p>
            <a:r>
              <a:rPr lang="en-GB" dirty="0"/>
              <a:t>This could include homeless individuals, undocumented immigrants, or people living in poverty. </a:t>
            </a:r>
          </a:p>
          <a:p>
            <a:r>
              <a:rPr lang="en-GB" sz="2000" i="1" dirty="0"/>
              <a:t>See Hidden Homelessness (ONS): </a:t>
            </a:r>
            <a:r>
              <a:rPr lang="en-GB" sz="2000" dirty="0">
                <a:hlinkClick r:id="rId2"/>
              </a:rPr>
              <a:t>"Hidden" homelessness in the UK: evidence review - Office for National Statistics (ons.gov.uk)</a:t>
            </a:r>
            <a:endParaRPr lang="en-GB" sz="2000" dirty="0"/>
          </a:p>
          <a:p>
            <a:r>
              <a:rPr lang="en-GB" sz="2000" i="1" dirty="0"/>
              <a:t>See Immigration System Statistics, year ending June 2023: </a:t>
            </a:r>
            <a:r>
              <a:rPr lang="en-GB" sz="2000" dirty="0">
                <a:hlinkClick r:id="rId3"/>
              </a:rPr>
              <a:t>Immigration system statistics, year ending June 2023 - GOV.UK (www.gov.uk)</a:t>
            </a:r>
            <a:endParaRPr lang="en-GB" sz="2000" dirty="0"/>
          </a:p>
          <a:p>
            <a:r>
              <a:rPr lang="en-GB" sz="2000" i="1" dirty="0"/>
              <a:t>See Poverty in the UK: Statistics (House of Commons Library): </a:t>
            </a:r>
            <a:r>
              <a:rPr lang="en-GB" sz="2000" dirty="0">
                <a:hlinkClick r:id="rId4"/>
              </a:rPr>
              <a:t>SN07096.pdf (parliament.uk)</a:t>
            </a:r>
            <a:r>
              <a:rPr lang="en-GB" sz="2000" dirty="0"/>
              <a:t> </a:t>
            </a:r>
            <a:endParaRPr lang="en-GB" sz="2000" i="1" dirty="0"/>
          </a:p>
          <a:p>
            <a:endParaRPr lang="en-GB" sz="2000" i="1" dirty="0"/>
          </a:p>
          <a:p>
            <a:endParaRPr lang="en-GB" dirty="0"/>
          </a:p>
        </p:txBody>
      </p:sp>
    </p:spTree>
    <p:extLst>
      <p:ext uri="{BB962C8B-B14F-4D97-AF65-F5344CB8AC3E}">
        <p14:creationId xmlns:p14="http://schemas.microsoft.com/office/powerpoint/2010/main" val="3988489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a:bodyPr>
          <a:lstStyle/>
          <a:p>
            <a:pPr marL="0" indent="0">
              <a:buNone/>
            </a:pPr>
            <a:r>
              <a:rPr lang="en-GB" b="1" u="sng" dirty="0"/>
              <a:t>Language and Cultural Barriers</a:t>
            </a:r>
          </a:p>
          <a:p>
            <a:r>
              <a:rPr lang="en-GB" dirty="0"/>
              <a:t>Language differences and cultural norms can create barriers to communication and engagement, particularly for minority or immigrant communities who may not speak the dominant language or share dominant culture. </a:t>
            </a:r>
          </a:p>
          <a:p>
            <a:r>
              <a:rPr lang="en-GB" sz="2000" i="1" dirty="0"/>
              <a:t>See Language, England and Wales: Census 2021: </a:t>
            </a:r>
            <a:r>
              <a:rPr lang="en-GB" sz="2000" dirty="0">
                <a:hlinkClick r:id="rId2"/>
              </a:rPr>
              <a:t>Language, England and Wales - Office for National Statistics (ons.gov.uk)</a:t>
            </a:r>
            <a:r>
              <a:rPr lang="en-GB" sz="2000" dirty="0"/>
              <a:t> </a:t>
            </a:r>
          </a:p>
          <a:p>
            <a:r>
              <a:rPr lang="en-GB" sz="2000" i="1" dirty="0"/>
              <a:t>See Figure 1: The Percentage of the Population reporting ‘no religion has increased’: </a:t>
            </a:r>
            <a:r>
              <a:rPr lang="en-GB" sz="2000" dirty="0">
                <a:hlinkClick r:id="rId3"/>
              </a:rPr>
              <a:t>Religion, England and Wales - Office for National Statistics (ons.gov.uk)</a:t>
            </a:r>
            <a:endParaRPr lang="en-GB" dirty="0"/>
          </a:p>
        </p:txBody>
      </p:sp>
    </p:spTree>
    <p:extLst>
      <p:ext uri="{BB962C8B-B14F-4D97-AF65-F5344CB8AC3E}">
        <p14:creationId xmlns:p14="http://schemas.microsoft.com/office/powerpoint/2010/main" val="63508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lnSpcReduction="10000"/>
          </a:bodyPr>
          <a:lstStyle/>
          <a:p>
            <a:pPr marL="0" indent="0">
              <a:buNone/>
            </a:pPr>
            <a:r>
              <a:rPr lang="en-GB" b="1" u="sng" dirty="0"/>
              <a:t>Trust Issues </a:t>
            </a:r>
          </a:p>
          <a:p>
            <a:r>
              <a:rPr lang="en-GB" dirty="0"/>
              <a:t>Past experiences of discrimination, exploitation, or distrust of authorities can make individuals hesitant to participate in research or engage with researchers, making them hard to reach.</a:t>
            </a:r>
          </a:p>
          <a:p>
            <a:r>
              <a:rPr lang="en-GB" sz="2000" i="1" dirty="0"/>
              <a:t>See Immigration, Discrimination, and Trust: A Simply Complex Relationship: </a:t>
            </a:r>
            <a:r>
              <a:rPr lang="en-GB" sz="2000" dirty="0">
                <a:hlinkClick r:id="rId2"/>
              </a:rPr>
              <a:t>Immigration, Discrimination, and Trust: A Simply Complex Relationship - PMC (nih.gov)</a:t>
            </a:r>
            <a:endParaRPr lang="en-GB" sz="2000" dirty="0"/>
          </a:p>
          <a:p>
            <a:r>
              <a:rPr lang="en-GB" sz="2000" i="1" dirty="0"/>
              <a:t>See Disinformation, Misinformation and Inequality-Driven Mistrust in the Time of Covid-19: Lessons Unlearned from AIDS and Denialism: </a:t>
            </a:r>
            <a:r>
              <a:rPr lang="en-GB" sz="2000" dirty="0">
                <a:hlinkClick r:id="rId3"/>
              </a:rPr>
              <a:t>Disinformation, Misinformation and Inequality-Driven Mistrust in the Time of COVID-19: Lessons Unlearned from AIDS Denialism - PMC (nih.gov</a:t>
            </a:r>
            <a:r>
              <a:rPr lang="en-GB" dirty="0">
                <a:hlinkClick r:id="rId3"/>
              </a:rPr>
              <a:t>)</a:t>
            </a:r>
            <a:endParaRPr lang="en-GB" i="1" dirty="0"/>
          </a:p>
        </p:txBody>
      </p:sp>
    </p:spTree>
    <p:extLst>
      <p:ext uri="{BB962C8B-B14F-4D97-AF65-F5344CB8AC3E}">
        <p14:creationId xmlns:p14="http://schemas.microsoft.com/office/powerpoint/2010/main" val="2319390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a:bodyPr>
          <a:lstStyle/>
          <a:p>
            <a:pPr marL="0" indent="0">
              <a:buNone/>
            </a:pPr>
            <a:r>
              <a:rPr lang="en-GB" b="1" u="sng" dirty="0"/>
              <a:t>Time Constraints </a:t>
            </a:r>
          </a:p>
          <a:p>
            <a:r>
              <a:rPr lang="en-GB" dirty="0"/>
              <a:t>People may have busy schedules due to work, caregiving responsibilities, or other commitments, making it difficult to find time to participate in research or social programs.</a:t>
            </a:r>
          </a:p>
          <a:p>
            <a:r>
              <a:rPr lang="en-GB" sz="2000" i="1" dirty="0"/>
              <a:t>See It’s about time: Physicians’ perceptions of time constraints in primary care medical practice in three national healthcare systems: </a:t>
            </a:r>
            <a:r>
              <a:rPr lang="en-GB" sz="2000" dirty="0">
                <a:hlinkClick r:id="rId2"/>
              </a:rPr>
              <a:t>It’s about time: Physicians’ perceptions of time constraints in primary care medical practice in three national healthcare systems - PMC (nih.gov)</a:t>
            </a:r>
            <a:endParaRPr lang="en-GB" sz="2000" dirty="0"/>
          </a:p>
          <a:p>
            <a:r>
              <a:rPr lang="en-GB" sz="2000" i="1" dirty="0"/>
              <a:t>See Time Poverty: Obstacle to women’s human rights, health and sustainable development: </a:t>
            </a:r>
            <a:r>
              <a:rPr lang="en-GB" sz="2000" dirty="0">
                <a:hlinkClick r:id="rId3"/>
              </a:rPr>
              <a:t>Time poverty: Obstacle to women’s human rights, health and sustainable development - PMC (nih.gov)</a:t>
            </a:r>
            <a:endParaRPr lang="en-GB" i="1" dirty="0"/>
          </a:p>
        </p:txBody>
      </p:sp>
    </p:spTree>
    <p:extLst>
      <p:ext uri="{BB962C8B-B14F-4D97-AF65-F5344CB8AC3E}">
        <p14:creationId xmlns:p14="http://schemas.microsoft.com/office/powerpoint/2010/main" val="4257599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a:bodyPr>
          <a:lstStyle/>
          <a:p>
            <a:pPr marL="0" indent="0">
              <a:buNone/>
            </a:pPr>
            <a:r>
              <a:rPr lang="en-GB" b="1" u="sng" dirty="0"/>
              <a:t>Technological Barriers </a:t>
            </a:r>
          </a:p>
          <a:p>
            <a:r>
              <a:rPr lang="en-GB" dirty="0"/>
              <a:t>In today’s digital age, while technology has made communication easier in many ways, not everyone has access to the internet connectivity, especially in rural or underprivileged areas.</a:t>
            </a:r>
          </a:p>
          <a:p>
            <a:r>
              <a:rPr lang="en-GB" sz="2000" i="1" dirty="0"/>
              <a:t>See Broadband and Digital Infrastructure: </a:t>
            </a:r>
            <a:r>
              <a:rPr lang="en-GB" sz="2000" dirty="0">
                <a:hlinkClick r:id="rId2"/>
              </a:rPr>
              <a:t>Broadband and digital infrastructure | GOV.WALES</a:t>
            </a:r>
            <a:endParaRPr lang="en-GB" sz="2000" dirty="0"/>
          </a:p>
          <a:p>
            <a:r>
              <a:rPr lang="en-GB" sz="2000" i="1" dirty="0"/>
              <a:t>See Page 2 ‘ What we have found in </a:t>
            </a:r>
            <a:r>
              <a:rPr lang="en-GB" sz="2000" i="1" dirty="0" err="1"/>
              <a:t>Wales’</a:t>
            </a:r>
            <a:r>
              <a:rPr lang="en-GB" sz="2000" i="1" dirty="0"/>
              <a:t> Connected nations 2021 Wales Report: </a:t>
            </a:r>
            <a:r>
              <a:rPr lang="en-GB" sz="2000" dirty="0">
                <a:hlinkClick r:id="rId3"/>
              </a:rPr>
              <a:t>Connected Nations 2021: Wales report (ofcom.org.uk)</a:t>
            </a:r>
            <a:endParaRPr lang="en-GB" i="1" dirty="0"/>
          </a:p>
        </p:txBody>
      </p:sp>
    </p:spTree>
    <p:extLst>
      <p:ext uri="{BB962C8B-B14F-4D97-AF65-F5344CB8AC3E}">
        <p14:creationId xmlns:p14="http://schemas.microsoft.com/office/powerpoint/2010/main" val="283363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p:txBody>
          <a:bodyPr>
            <a:normAutofit/>
          </a:bodyPr>
          <a:lstStyle/>
          <a:p>
            <a:pPr marL="0" indent="0">
              <a:buNone/>
            </a:pPr>
            <a:r>
              <a:rPr lang="en-GB" b="1" u="sng" dirty="0"/>
              <a:t>Stigma and Discrimination </a:t>
            </a:r>
          </a:p>
          <a:p>
            <a:r>
              <a:rPr lang="en-GB" dirty="0"/>
              <a:t>Individuals facing stigma or discrimination based on factors such as race, ethnicity, sexuality, or mental health may be reluctant to engage with researchers or disclose personal information </a:t>
            </a:r>
          </a:p>
          <a:p>
            <a:r>
              <a:rPr lang="en-GB" sz="2000" i="1" dirty="0"/>
              <a:t>See Time to change Wales: Let’s end Mental Health Discrimination: </a:t>
            </a:r>
            <a:r>
              <a:rPr lang="en-GB" sz="2000" dirty="0">
                <a:hlinkClick r:id="rId2"/>
              </a:rPr>
              <a:t>Time To Change Wales :: New research shows that less than 50% of people with mental health problems feel comfortable talking about their experiences/feelings</a:t>
            </a:r>
            <a:endParaRPr lang="en-GB" sz="2000" dirty="0"/>
          </a:p>
          <a:p>
            <a:r>
              <a:rPr lang="en-GB" sz="2000" i="1" dirty="0"/>
              <a:t>See Hate crime, England and Wales 2021 to 2022: </a:t>
            </a:r>
            <a:r>
              <a:rPr lang="en-GB" sz="2000" dirty="0">
                <a:hlinkClick r:id="rId3"/>
              </a:rPr>
              <a:t>Hate crime, England and Wales, 2021 to 2022 - GOV.UK (www.gov.uk)</a:t>
            </a:r>
            <a:endParaRPr lang="en-GB" i="1" dirty="0"/>
          </a:p>
        </p:txBody>
      </p:sp>
    </p:spTree>
    <p:extLst>
      <p:ext uri="{BB962C8B-B14F-4D97-AF65-F5344CB8AC3E}">
        <p14:creationId xmlns:p14="http://schemas.microsoft.com/office/powerpoint/2010/main" val="105044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0E777-24F3-0590-E66B-BC11251E0708}"/>
              </a:ext>
            </a:extLst>
          </p:cNvPr>
          <p:cNvSpPr>
            <a:spLocks noGrp="1"/>
          </p:cNvSpPr>
          <p:nvPr>
            <p:ph type="title"/>
          </p:nvPr>
        </p:nvSpPr>
        <p:spPr/>
        <p:txBody>
          <a:bodyPr/>
          <a:lstStyle/>
          <a:p>
            <a:r>
              <a:rPr lang="en-GB" dirty="0"/>
              <a:t>Who is identified as hard to reach?</a:t>
            </a:r>
          </a:p>
        </p:txBody>
      </p:sp>
      <p:sp>
        <p:nvSpPr>
          <p:cNvPr id="3" name="Content Placeholder 2">
            <a:extLst>
              <a:ext uri="{FF2B5EF4-FFF2-40B4-BE49-F238E27FC236}">
                <a16:creationId xmlns:a16="http://schemas.microsoft.com/office/drawing/2014/main" id="{85E550D7-272E-83B5-4CB9-66C97EBA275F}"/>
              </a:ext>
            </a:extLst>
          </p:cNvPr>
          <p:cNvSpPr>
            <a:spLocks noGrp="1"/>
          </p:cNvSpPr>
          <p:nvPr>
            <p:ph idx="1"/>
          </p:nvPr>
        </p:nvSpPr>
        <p:spPr>
          <a:xfrm>
            <a:off x="3780148" y="1825624"/>
            <a:ext cx="7956222" cy="5032375"/>
          </a:xfrm>
        </p:spPr>
        <p:txBody>
          <a:bodyPr>
            <a:normAutofit lnSpcReduction="10000"/>
          </a:bodyPr>
          <a:lstStyle/>
          <a:p>
            <a:pPr marL="0" indent="0">
              <a:buNone/>
            </a:pPr>
            <a:r>
              <a:rPr lang="en-GB" b="1" u="sng" dirty="0"/>
              <a:t>Fear of Consequences </a:t>
            </a:r>
          </a:p>
          <a:p>
            <a:r>
              <a:rPr lang="en-GB" dirty="0"/>
              <a:t>Some individuals may fear negative consequences or repercussions from disclosing certain information, particularly if it relates to sensitive topics such as illegal activities or personal experiences of trauma </a:t>
            </a:r>
          </a:p>
          <a:p>
            <a:r>
              <a:rPr lang="en-GB" sz="2000" i="1" dirty="0"/>
              <a:t>See Feeling Pressured to talk about trauma: How pressure to disclose alters the association between trauma disclosure and posttraumatic growth: </a:t>
            </a:r>
            <a:r>
              <a:rPr lang="en-GB" sz="2000" dirty="0">
                <a:hlinkClick r:id="rId2"/>
              </a:rPr>
              <a:t>Feeling pressured to talk about trauma: How pressure to disclose alters the association between trauma disclosure and posttraumatic growth - </a:t>
            </a:r>
            <a:r>
              <a:rPr lang="en-GB" sz="2000" dirty="0" err="1">
                <a:hlinkClick r:id="rId2"/>
              </a:rPr>
              <a:t>Kimbley</a:t>
            </a:r>
            <a:r>
              <a:rPr lang="en-GB" sz="2000" dirty="0">
                <a:hlinkClick r:id="rId2"/>
              </a:rPr>
              <a:t> - 2023 - Journal of Traumatic Stress - Wiley Online Library</a:t>
            </a:r>
            <a:endParaRPr lang="en-GB" sz="2000" dirty="0"/>
          </a:p>
          <a:p>
            <a:r>
              <a:rPr lang="en-GB" sz="2000" i="1" dirty="0"/>
              <a:t>See Drug misuse in England and Wales: Year ending March 2023: </a:t>
            </a:r>
            <a:r>
              <a:rPr lang="en-GB" sz="2200" dirty="0">
                <a:hlinkClick r:id="rId3"/>
              </a:rPr>
              <a:t>Drug misuse in England and Wales - Office for National Statistics (ons.gov.uk)</a:t>
            </a:r>
            <a:endParaRPr lang="en-GB" i="1" dirty="0"/>
          </a:p>
        </p:txBody>
      </p:sp>
    </p:spTree>
    <p:extLst>
      <p:ext uri="{BB962C8B-B14F-4D97-AF65-F5344CB8AC3E}">
        <p14:creationId xmlns:p14="http://schemas.microsoft.com/office/powerpoint/2010/main" val="494709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7E649-8075-698F-4C45-ABA32CAA1F2B}"/>
              </a:ext>
            </a:extLst>
          </p:cNvPr>
          <p:cNvSpPr>
            <a:spLocks noGrp="1"/>
          </p:cNvSpPr>
          <p:nvPr>
            <p:ph type="title"/>
          </p:nvPr>
        </p:nvSpPr>
        <p:spPr/>
        <p:txBody>
          <a:bodyPr/>
          <a:lstStyle/>
          <a:p>
            <a:r>
              <a:rPr lang="en-GB" dirty="0"/>
              <a:t>Class Task </a:t>
            </a:r>
          </a:p>
        </p:txBody>
      </p:sp>
      <p:sp>
        <p:nvSpPr>
          <p:cNvPr id="3" name="Content Placeholder 2">
            <a:extLst>
              <a:ext uri="{FF2B5EF4-FFF2-40B4-BE49-F238E27FC236}">
                <a16:creationId xmlns:a16="http://schemas.microsoft.com/office/drawing/2014/main" id="{EE1EF6BF-66D1-99A7-AB96-30ECF70ED7B5}"/>
              </a:ext>
            </a:extLst>
          </p:cNvPr>
          <p:cNvSpPr>
            <a:spLocks noGrp="1"/>
          </p:cNvSpPr>
          <p:nvPr>
            <p:ph idx="1"/>
          </p:nvPr>
        </p:nvSpPr>
        <p:spPr/>
        <p:txBody>
          <a:bodyPr>
            <a:normAutofit/>
          </a:bodyPr>
          <a:lstStyle/>
          <a:p>
            <a:r>
              <a:rPr lang="en-GB" dirty="0"/>
              <a:t>Please choose one of the practical reasons discussed and research a ‘real life’ example (Case Study) that demonstrates the practical reason for the group or individual being ‘hard to reach’. </a:t>
            </a:r>
          </a:p>
          <a:p>
            <a:r>
              <a:rPr lang="en-GB" dirty="0"/>
              <a:t>Present your findings to the group.</a:t>
            </a:r>
          </a:p>
          <a:p>
            <a:endParaRPr lang="en-GB" dirty="0"/>
          </a:p>
        </p:txBody>
      </p:sp>
      <p:sp>
        <p:nvSpPr>
          <p:cNvPr id="5" name="TextBox 4">
            <a:extLst>
              <a:ext uri="{FF2B5EF4-FFF2-40B4-BE49-F238E27FC236}">
                <a16:creationId xmlns:a16="http://schemas.microsoft.com/office/drawing/2014/main" id="{5622F175-9588-9709-4FDE-704EFACFFDF0}"/>
              </a:ext>
            </a:extLst>
          </p:cNvPr>
          <p:cNvSpPr txBox="1"/>
          <p:nvPr/>
        </p:nvSpPr>
        <p:spPr>
          <a:xfrm>
            <a:off x="-275771" y="1843950"/>
            <a:ext cx="3425371" cy="3170099"/>
          </a:xfrm>
          <a:prstGeom prst="rect">
            <a:avLst/>
          </a:prstGeom>
          <a:noFill/>
        </p:spPr>
        <p:txBody>
          <a:bodyPr wrap="square">
            <a:spAutoFit/>
          </a:bodyPr>
          <a:lstStyle/>
          <a:p>
            <a:pPr marL="914400" lvl="1" indent="-457200">
              <a:buFont typeface="+mj-lt"/>
              <a:buAutoNum type="arabicPeriod"/>
            </a:pPr>
            <a:r>
              <a:rPr lang="en-GB" sz="2000" dirty="0">
                <a:solidFill>
                  <a:schemeClr val="bg1">
                    <a:lumMod val="95000"/>
                  </a:schemeClr>
                </a:solidFill>
              </a:rPr>
              <a:t>Geographical Barriers</a:t>
            </a:r>
          </a:p>
          <a:p>
            <a:pPr marL="914400" lvl="1" indent="-457200">
              <a:buFont typeface="+mj-lt"/>
              <a:buAutoNum type="arabicPeriod"/>
            </a:pPr>
            <a:r>
              <a:rPr lang="en-GB" sz="2000" dirty="0">
                <a:solidFill>
                  <a:schemeClr val="bg1">
                    <a:lumMod val="95000"/>
                  </a:schemeClr>
                </a:solidFill>
              </a:rPr>
              <a:t>Social Exclusion </a:t>
            </a:r>
          </a:p>
          <a:p>
            <a:pPr marL="914400" lvl="1" indent="-457200">
              <a:buFont typeface="+mj-lt"/>
              <a:buAutoNum type="arabicPeriod"/>
            </a:pPr>
            <a:r>
              <a:rPr lang="en-GB" sz="2000" dirty="0">
                <a:solidFill>
                  <a:schemeClr val="bg1">
                    <a:lumMod val="95000"/>
                  </a:schemeClr>
                </a:solidFill>
              </a:rPr>
              <a:t>Language and Cultural Barriers </a:t>
            </a:r>
          </a:p>
          <a:p>
            <a:pPr marL="914400" lvl="1" indent="-457200">
              <a:buFont typeface="+mj-lt"/>
              <a:buAutoNum type="arabicPeriod"/>
            </a:pPr>
            <a:r>
              <a:rPr lang="en-GB" sz="2000" dirty="0">
                <a:solidFill>
                  <a:schemeClr val="bg1">
                    <a:lumMod val="95000"/>
                  </a:schemeClr>
                </a:solidFill>
              </a:rPr>
              <a:t>Trust Issues </a:t>
            </a:r>
          </a:p>
          <a:p>
            <a:pPr marL="914400" lvl="1" indent="-457200">
              <a:buFont typeface="+mj-lt"/>
              <a:buAutoNum type="arabicPeriod"/>
            </a:pPr>
            <a:r>
              <a:rPr lang="en-GB" sz="2000" dirty="0">
                <a:solidFill>
                  <a:schemeClr val="bg1">
                    <a:lumMod val="95000"/>
                  </a:schemeClr>
                </a:solidFill>
              </a:rPr>
              <a:t>Time Constraints </a:t>
            </a:r>
          </a:p>
          <a:p>
            <a:pPr marL="914400" lvl="1" indent="-457200">
              <a:buFont typeface="+mj-lt"/>
              <a:buAutoNum type="arabicPeriod"/>
            </a:pPr>
            <a:r>
              <a:rPr lang="en-GB" sz="2000" dirty="0">
                <a:solidFill>
                  <a:schemeClr val="bg1">
                    <a:lumMod val="95000"/>
                  </a:schemeClr>
                </a:solidFill>
              </a:rPr>
              <a:t>Technological Barriers </a:t>
            </a:r>
          </a:p>
          <a:p>
            <a:pPr marL="914400" lvl="1" indent="-457200">
              <a:buFont typeface="+mj-lt"/>
              <a:buAutoNum type="arabicPeriod"/>
            </a:pPr>
            <a:r>
              <a:rPr lang="en-GB" sz="2000" dirty="0">
                <a:solidFill>
                  <a:schemeClr val="bg1">
                    <a:lumMod val="95000"/>
                  </a:schemeClr>
                </a:solidFill>
              </a:rPr>
              <a:t>Stigma and Discrimination </a:t>
            </a:r>
          </a:p>
          <a:p>
            <a:pPr marL="914400" lvl="1" indent="-457200">
              <a:buFont typeface="+mj-lt"/>
              <a:buAutoNum type="arabicPeriod"/>
            </a:pPr>
            <a:r>
              <a:rPr lang="en-GB" sz="2000" dirty="0">
                <a:solidFill>
                  <a:schemeClr val="bg1">
                    <a:lumMod val="95000"/>
                  </a:schemeClr>
                </a:solidFill>
              </a:rPr>
              <a:t>Fear of Consequences </a:t>
            </a:r>
          </a:p>
        </p:txBody>
      </p:sp>
    </p:spTree>
    <p:extLst>
      <p:ext uri="{BB962C8B-B14F-4D97-AF65-F5344CB8AC3E}">
        <p14:creationId xmlns:p14="http://schemas.microsoft.com/office/powerpoint/2010/main" val="1896982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9DB955B-8BAB-D6B0-1F41-7813836E9AC2}"/>
              </a:ext>
            </a:extLst>
          </p:cNvPr>
          <p:cNvSpPr>
            <a:spLocks noGrp="1"/>
          </p:cNvSpPr>
          <p:nvPr>
            <p:ph type="title"/>
          </p:nvPr>
        </p:nvSpPr>
        <p:spPr>
          <a:xfrm>
            <a:off x="2555630" y="1441938"/>
            <a:ext cx="8910655" cy="3974124"/>
          </a:xfrm>
        </p:spPr>
        <p:txBody>
          <a:bodyPr vert="horz" lIns="91440" tIns="45720" rIns="91440" bIns="45720" rtlCol="0" anchor="ctr">
            <a:normAutofit/>
          </a:bodyPr>
          <a:lstStyle/>
          <a:p>
            <a:pPr algn="ctr"/>
            <a:r>
              <a:rPr lang="en-US" sz="5400" dirty="0">
                <a:solidFill>
                  <a:schemeClr val="bg1">
                    <a:lumMod val="95000"/>
                    <a:lumOff val="5000"/>
                  </a:schemeClr>
                </a:solidFill>
              </a:rPr>
              <a:t>Group at risk of exclusion: Cultural differences </a:t>
            </a:r>
          </a:p>
        </p:txBody>
      </p:sp>
    </p:spTree>
    <p:extLst>
      <p:ext uri="{BB962C8B-B14F-4D97-AF65-F5344CB8AC3E}">
        <p14:creationId xmlns:p14="http://schemas.microsoft.com/office/powerpoint/2010/main" val="3960985332"/>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DF0B2-D434-5359-91E0-6AE7F0CB9CA3}"/>
              </a:ext>
            </a:extLst>
          </p:cNvPr>
          <p:cNvSpPr>
            <a:spLocks noGrp="1"/>
          </p:cNvSpPr>
          <p:nvPr>
            <p:ph type="title"/>
          </p:nvPr>
        </p:nvSpPr>
        <p:spPr/>
        <p:txBody>
          <a:bodyPr/>
          <a:lstStyle/>
          <a:p>
            <a:r>
              <a:rPr lang="en-GB" dirty="0"/>
              <a:t>Content Warning</a:t>
            </a:r>
          </a:p>
        </p:txBody>
      </p:sp>
      <p:sp>
        <p:nvSpPr>
          <p:cNvPr id="3" name="Content Placeholder 2">
            <a:extLst>
              <a:ext uri="{FF2B5EF4-FFF2-40B4-BE49-F238E27FC236}">
                <a16:creationId xmlns:a16="http://schemas.microsoft.com/office/drawing/2014/main" id="{DE6C254B-2735-AACB-234A-A3B106A14655}"/>
              </a:ext>
            </a:extLst>
          </p:cNvPr>
          <p:cNvSpPr>
            <a:spLocks noGrp="1"/>
          </p:cNvSpPr>
          <p:nvPr>
            <p:ph idx="1"/>
          </p:nvPr>
        </p:nvSpPr>
        <p:spPr/>
        <p:txBody>
          <a:bodyPr/>
          <a:lstStyle/>
          <a:p>
            <a:r>
              <a:rPr lang="en-GB" i="1" dirty="0"/>
              <a:t>Please be advised that for the rest of this session, we will be exploring Cultural Practices, including Female Genital Mutilation (FGM) </a:t>
            </a:r>
          </a:p>
          <a:p>
            <a:r>
              <a:rPr lang="en-GB" i="1" dirty="0"/>
              <a:t>The content has been designed to provide a brief overview of cultural practices</a:t>
            </a:r>
          </a:p>
          <a:p>
            <a:r>
              <a:rPr lang="en-GB" i="1" dirty="0"/>
              <a:t>If you wish to not participate in this section of the Seminar, you are under no obligation to participate. Please see your tutor to discuss this</a:t>
            </a:r>
          </a:p>
          <a:p>
            <a:r>
              <a:rPr lang="en-GB" i="1" dirty="0"/>
              <a:t>Support is available through student services should the content be distressing to you. </a:t>
            </a:r>
          </a:p>
        </p:txBody>
      </p:sp>
    </p:spTree>
    <p:extLst>
      <p:ext uri="{BB962C8B-B14F-4D97-AF65-F5344CB8AC3E}">
        <p14:creationId xmlns:p14="http://schemas.microsoft.com/office/powerpoint/2010/main" val="10671411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FF6B8-7D03-529A-472C-B6326FFA2E0A}"/>
              </a:ext>
            </a:extLst>
          </p:cNvPr>
          <p:cNvSpPr>
            <a:spLocks noGrp="1"/>
          </p:cNvSpPr>
          <p:nvPr>
            <p:ph type="title"/>
          </p:nvPr>
        </p:nvSpPr>
        <p:spPr/>
        <p:txBody>
          <a:bodyPr/>
          <a:lstStyle/>
          <a:p>
            <a:r>
              <a:rPr lang="en-GB" dirty="0"/>
              <a:t>Cultural Differences can make individuals ‘hard to reach’ </a:t>
            </a:r>
          </a:p>
        </p:txBody>
      </p:sp>
      <p:sp>
        <p:nvSpPr>
          <p:cNvPr id="3" name="Content Placeholder 2">
            <a:extLst>
              <a:ext uri="{FF2B5EF4-FFF2-40B4-BE49-F238E27FC236}">
                <a16:creationId xmlns:a16="http://schemas.microsoft.com/office/drawing/2014/main" id="{AFB4AD01-EF5C-7247-C56C-17E60BE2EA98}"/>
              </a:ext>
            </a:extLst>
          </p:cNvPr>
          <p:cNvSpPr>
            <a:spLocks noGrp="1"/>
          </p:cNvSpPr>
          <p:nvPr>
            <p:ph idx="1"/>
          </p:nvPr>
        </p:nvSpPr>
        <p:spPr>
          <a:xfrm>
            <a:off x="3263462" y="1825624"/>
            <a:ext cx="8928538" cy="5032375"/>
          </a:xfrm>
        </p:spPr>
        <p:txBody>
          <a:bodyPr>
            <a:normAutofit/>
          </a:bodyPr>
          <a:lstStyle/>
          <a:p>
            <a:r>
              <a:rPr lang="en-GB" dirty="0"/>
              <a:t>Cultural norms and values shape individuals’ behaviours and attitudes towards various aspects of life. </a:t>
            </a:r>
          </a:p>
          <a:p>
            <a:pPr lvl="1"/>
            <a:r>
              <a:rPr lang="en-GB" dirty="0"/>
              <a:t>What might be acceptable or appropriate in one culture may be considered taboo or disrespectful in another. </a:t>
            </a:r>
          </a:p>
          <a:p>
            <a:r>
              <a:rPr lang="en-GB" dirty="0"/>
              <a:t>Cultural beliefs and perceptions can influence individuals' attitudes to healthcare and authority figures</a:t>
            </a:r>
          </a:p>
          <a:p>
            <a:pPr lvl="1"/>
            <a:r>
              <a:rPr lang="en-GB" dirty="0"/>
              <a:t>For example: in some cultures, there may be scepticism towards western medicine or academic research, leading to reluctance to participate in studies. </a:t>
            </a:r>
          </a:p>
          <a:p>
            <a:pPr lvl="1"/>
            <a:r>
              <a:rPr lang="en-GB" dirty="0"/>
              <a:t>Similarly religious or spiritual beliefs may shape individuals' views on certain topics, affecting their willingness to engage.</a:t>
            </a:r>
          </a:p>
        </p:txBody>
      </p:sp>
      <p:sp>
        <p:nvSpPr>
          <p:cNvPr id="4" name="TextBox 3">
            <a:extLst>
              <a:ext uri="{FF2B5EF4-FFF2-40B4-BE49-F238E27FC236}">
                <a16:creationId xmlns:a16="http://schemas.microsoft.com/office/drawing/2014/main" id="{885CD3AB-6FAD-9CBC-A539-20F56C9B63CE}"/>
              </a:ext>
            </a:extLst>
          </p:cNvPr>
          <p:cNvSpPr txBox="1"/>
          <p:nvPr/>
        </p:nvSpPr>
        <p:spPr>
          <a:xfrm>
            <a:off x="9724571" y="6386286"/>
            <a:ext cx="2365829" cy="369332"/>
          </a:xfrm>
          <a:prstGeom prst="rect">
            <a:avLst/>
          </a:prstGeom>
          <a:noFill/>
        </p:spPr>
        <p:txBody>
          <a:bodyPr wrap="square" rtlCol="0">
            <a:spAutoFit/>
          </a:bodyPr>
          <a:lstStyle/>
          <a:p>
            <a:r>
              <a:rPr lang="en-GB" dirty="0"/>
              <a:t>(</a:t>
            </a:r>
            <a:r>
              <a:rPr lang="en-GB" dirty="0" err="1"/>
              <a:t>Unicef</a:t>
            </a:r>
            <a:r>
              <a:rPr lang="en-GB" dirty="0"/>
              <a:t>, 2024)</a:t>
            </a:r>
          </a:p>
        </p:txBody>
      </p:sp>
    </p:spTree>
    <p:extLst>
      <p:ext uri="{BB962C8B-B14F-4D97-AF65-F5344CB8AC3E}">
        <p14:creationId xmlns:p14="http://schemas.microsoft.com/office/powerpoint/2010/main" val="1861004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F4548-6ADC-899A-FE09-55A4ADF8939E}"/>
              </a:ext>
            </a:extLst>
          </p:cNvPr>
          <p:cNvSpPr>
            <a:spLocks noGrp="1"/>
          </p:cNvSpPr>
          <p:nvPr>
            <p:ph type="title"/>
          </p:nvPr>
        </p:nvSpPr>
        <p:spPr/>
        <p:txBody>
          <a:bodyPr/>
          <a:lstStyle/>
          <a:p>
            <a:r>
              <a:rPr lang="en-GB" dirty="0"/>
              <a:t>Cultural differences: What is ‘cultural awareness’?</a:t>
            </a:r>
          </a:p>
        </p:txBody>
      </p:sp>
      <p:sp>
        <p:nvSpPr>
          <p:cNvPr id="3" name="Content Placeholder 2">
            <a:extLst>
              <a:ext uri="{FF2B5EF4-FFF2-40B4-BE49-F238E27FC236}">
                <a16:creationId xmlns:a16="http://schemas.microsoft.com/office/drawing/2014/main" id="{5DC4FBE6-099B-2446-E81B-E61DA0E51B2E}"/>
              </a:ext>
            </a:extLst>
          </p:cNvPr>
          <p:cNvSpPr>
            <a:spLocks noGrp="1"/>
          </p:cNvSpPr>
          <p:nvPr>
            <p:ph idx="1"/>
          </p:nvPr>
        </p:nvSpPr>
        <p:spPr>
          <a:xfrm>
            <a:off x="3247697" y="1825625"/>
            <a:ext cx="8944303" cy="4667250"/>
          </a:xfrm>
        </p:spPr>
        <p:txBody>
          <a:bodyPr>
            <a:normAutofit/>
          </a:bodyPr>
          <a:lstStyle/>
          <a:p>
            <a:r>
              <a:rPr lang="en-GB" dirty="0"/>
              <a:t>Cultural awareness, or cultural sensitivity, is being aware that cultural differences and similarities exist, while not judging people based on their cultural differences. </a:t>
            </a:r>
          </a:p>
          <a:p>
            <a:r>
              <a:rPr lang="en-GB" dirty="0"/>
              <a:t>There are many different definitions of culture, but simply it is a combination of:</a:t>
            </a:r>
          </a:p>
          <a:p>
            <a:pPr lvl="1"/>
            <a:r>
              <a:rPr lang="en-GB" dirty="0"/>
              <a:t>Human Knowledge</a:t>
            </a:r>
          </a:p>
          <a:p>
            <a:pPr lvl="1"/>
            <a:r>
              <a:rPr lang="en-GB" dirty="0"/>
              <a:t>Beliefs </a:t>
            </a:r>
          </a:p>
          <a:p>
            <a:pPr lvl="1"/>
            <a:r>
              <a:rPr lang="en-GB" dirty="0"/>
              <a:t>Behaviours </a:t>
            </a:r>
          </a:p>
          <a:p>
            <a:r>
              <a:rPr lang="en-GB" dirty="0"/>
              <a:t>There are some shared values, goals and attitudes of which together form a cultural group</a:t>
            </a:r>
          </a:p>
        </p:txBody>
      </p:sp>
      <p:sp>
        <p:nvSpPr>
          <p:cNvPr id="5" name="TextBox 4">
            <a:extLst>
              <a:ext uri="{FF2B5EF4-FFF2-40B4-BE49-F238E27FC236}">
                <a16:creationId xmlns:a16="http://schemas.microsoft.com/office/drawing/2014/main" id="{D5D4D637-F0AB-5656-2AF1-313B59595C99}"/>
              </a:ext>
            </a:extLst>
          </p:cNvPr>
          <p:cNvSpPr txBox="1"/>
          <p:nvPr/>
        </p:nvSpPr>
        <p:spPr>
          <a:xfrm>
            <a:off x="9630641" y="6443146"/>
            <a:ext cx="2561359" cy="369332"/>
          </a:xfrm>
          <a:prstGeom prst="rect">
            <a:avLst/>
          </a:prstGeom>
          <a:noFill/>
        </p:spPr>
        <p:txBody>
          <a:bodyPr wrap="square">
            <a:spAutoFit/>
          </a:bodyPr>
          <a:lstStyle/>
          <a:p>
            <a:r>
              <a:rPr lang="en-GB" dirty="0"/>
              <a:t>(</a:t>
            </a:r>
            <a:r>
              <a:rPr lang="en-GB" dirty="0" err="1"/>
              <a:t>Azimi</a:t>
            </a:r>
            <a:r>
              <a:rPr lang="en-GB" dirty="0"/>
              <a:t>, 2013, p.2147)</a:t>
            </a:r>
          </a:p>
        </p:txBody>
      </p:sp>
    </p:spTree>
    <p:extLst>
      <p:ext uri="{BB962C8B-B14F-4D97-AF65-F5344CB8AC3E}">
        <p14:creationId xmlns:p14="http://schemas.microsoft.com/office/powerpoint/2010/main" val="1832820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6C970-6F36-4DF5-BFC8-5B2631996C35}"/>
              </a:ext>
            </a:extLst>
          </p:cNvPr>
          <p:cNvSpPr>
            <a:spLocks noGrp="1"/>
          </p:cNvSpPr>
          <p:nvPr>
            <p:ph type="title"/>
          </p:nvPr>
        </p:nvSpPr>
        <p:spPr/>
        <p:txBody>
          <a:bodyPr/>
          <a:lstStyle/>
          <a:p>
            <a:r>
              <a:rPr lang="en-GB" dirty="0"/>
              <a:t>Cultural Differences as ‘Social Norms’</a:t>
            </a:r>
          </a:p>
        </p:txBody>
      </p:sp>
      <p:sp>
        <p:nvSpPr>
          <p:cNvPr id="3" name="Content Placeholder 2">
            <a:extLst>
              <a:ext uri="{FF2B5EF4-FFF2-40B4-BE49-F238E27FC236}">
                <a16:creationId xmlns:a16="http://schemas.microsoft.com/office/drawing/2014/main" id="{0379B44F-C542-EF55-803E-1E9926D74AE7}"/>
              </a:ext>
            </a:extLst>
          </p:cNvPr>
          <p:cNvSpPr>
            <a:spLocks noGrp="1"/>
          </p:cNvSpPr>
          <p:nvPr>
            <p:ph idx="1"/>
          </p:nvPr>
        </p:nvSpPr>
        <p:spPr>
          <a:xfrm>
            <a:off x="3310759" y="1825624"/>
            <a:ext cx="8881241" cy="5032375"/>
          </a:xfrm>
        </p:spPr>
        <p:txBody>
          <a:bodyPr>
            <a:normAutofit lnSpcReduction="10000"/>
          </a:bodyPr>
          <a:lstStyle/>
          <a:p>
            <a:r>
              <a:rPr lang="en-GB" dirty="0"/>
              <a:t>Cultures determine the social norms which are often passed down through generations</a:t>
            </a:r>
          </a:p>
          <a:p>
            <a:r>
              <a:rPr lang="en-GB" b="1" dirty="0"/>
              <a:t>Question:</a:t>
            </a:r>
          </a:p>
          <a:p>
            <a:pPr marL="0" indent="0" algn="ctr">
              <a:buNone/>
            </a:pPr>
            <a:r>
              <a:rPr lang="en-GB" i="1" dirty="0"/>
              <a:t>	What social norms do you consider to be a part of your culture?</a:t>
            </a:r>
          </a:p>
          <a:p>
            <a:pPr lvl="1"/>
            <a:r>
              <a:rPr lang="en-GB" dirty="0"/>
              <a:t>Saying please when asking someone to help/do something for you</a:t>
            </a:r>
          </a:p>
          <a:p>
            <a:pPr lvl="1"/>
            <a:r>
              <a:rPr lang="en-GB" dirty="0"/>
              <a:t>Not jumping the queue </a:t>
            </a:r>
          </a:p>
          <a:p>
            <a:pPr lvl="1"/>
            <a:r>
              <a:rPr lang="en-GB" dirty="0"/>
              <a:t>Giving up your seat for a pregnant women/disabled person </a:t>
            </a:r>
          </a:p>
          <a:p>
            <a:pPr lvl="1"/>
            <a:r>
              <a:rPr lang="en-GB" dirty="0"/>
              <a:t>Having an alcoholic drink in the evening/weekend</a:t>
            </a:r>
          </a:p>
          <a:p>
            <a:pPr lvl="1"/>
            <a:r>
              <a:rPr lang="en-GB" dirty="0"/>
              <a:t>Cooking a ‘traditional’ roast dinner for family on a Sunday.</a:t>
            </a:r>
          </a:p>
          <a:p>
            <a:r>
              <a:rPr lang="en-GB" dirty="0"/>
              <a:t>Can you think of anymore?</a:t>
            </a:r>
          </a:p>
        </p:txBody>
      </p:sp>
    </p:spTree>
    <p:extLst>
      <p:ext uri="{BB962C8B-B14F-4D97-AF65-F5344CB8AC3E}">
        <p14:creationId xmlns:p14="http://schemas.microsoft.com/office/powerpoint/2010/main" val="706977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4BE02-4844-E205-A0C4-FF48F1E5C24F}"/>
              </a:ext>
            </a:extLst>
          </p:cNvPr>
          <p:cNvSpPr>
            <a:spLocks noGrp="1"/>
          </p:cNvSpPr>
          <p:nvPr>
            <p:ph type="title"/>
          </p:nvPr>
        </p:nvSpPr>
        <p:spPr/>
        <p:txBody>
          <a:bodyPr/>
          <a:lstStyle/>
          <a:p>
            <a:r>
              <a:rPr lang="en-GB" dirty="0"/>
              <a:t>Cultural Norms from a global perspective </a:t>
            </a:r>
          </a:p>
        </p:txBody>
      </p:sp>
      <p:sp>
        <p:nvSpPr>
          <p:cNvPr id="3" name="Content Placeholder 2">
            <a:extLst>
              <a:ext uri="{FF2B5EF4-FFF2-40B4-BE49-F238E27FC236}">
                <a16:creationId xmlns:a16="http://schemas.microsoft.com/office/drawing/2014/main" id="{57F4D25E-73A9-4153-A12A-7605F0892B12}"/>
              </a:ext>
            </a:extLst>
          </p:cNvPr>
          <p:cNvSpPr>
            <a:spLocks noGrp="1"/>
          </p:cNvSpPr>
          <p:nvPr>
            <p:ph idx="1"/>
          </p:nvPr>
        </p:nvSpPr>
        <p:spPr/>
        <p:txBody>
          <a:bodyPr>
            <a:normAutofit lnSpcReduction="10000"/>
          </a:bodyPr>
          <a:lstStyle/>
          <a:p>
            <a:r>
              <a:rPr lang="en-GB" dirty="0"/>
              <a:t>Some traditions or ‘norms’ in other countries may seem strange or different to you, for example:</a:t>
            </a:r>
          </a:p>
          <a:p>
            <a:r>
              <a:rPr lang="en-GB" dirty="0"/>
              <a:t>Sharpening of teeth in Indonesia </a:t>
            </a:r>
          </a:p>
          <a:p>
            <a:pPr lvl="1"/>
            <a:r>
              <a:rPr lang="en-GB" dirty="0"/>
              <a:t>Some tribes believe that filing their teeth makes them more beautiful and closer to the gods </a:t>
            </a:r>
          </a:p>
          <a:p>
            <a:pPr lvl="1"/>
            <a:endParaRPr lang="en-GB" dirty="0"/>
          </a:p>
          <a:p>
            <a:r>
              <a:rPr lang="en-GB" dirty="0"/>
              <a:t>In British culture, the sharpening of teeth would be considered a form of ‘mutilation’</a:t>
            </a:r>
          </a:p>
          <a:p>
            <a:r>
              <a:rPr lang="en-GB" dirty="0"/>
              <a:t>Mutilation or disfigurement of the body is traditionally associated with certain cultural or religious practices and have an anthropological and social value. </a:t>
            </a:r>
          </a:p>
        </p:txBody>
      </p:sp>
      <p:pic>
        <p:nvPicPr>
          <p:cNvPr id="1026" name="Picture 2" descr="Teeth sharpening - one of the mentawai traditions. Siberut island ...">
            <a:extLst>
              <a:ext uri="{FF2B5EF4-FFF2-40B4-BE49-F238E27FC236}">
                <a16:creationId xmlns:a16="http://schemas.microsoft.com/office/drawing/2014/main" id="{8981EC15-7C57-2F17-F3DF-248BB01AFA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094" y="1300634"/>
            <a:ext cx="3092748" cy="4635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D68894-BE17-2959-C754-B74C91ED1EE2}"/>
              </a:ext>
            </a:extLst>
          </p:cNvPr>
          <p:cNvSpPr txBox="1"/>
          <p:nvPr/>
        </p:nvSpPr>
        <p:spPr>
          <a:xfrm>
            <a:off x="9651217" y="6443146"/>
            <a:ext cx="2455459" cy="369332"/>
          </a:xfrm>
          <a:prstGeom prst="rect">
            <a:avLst/>
          </a:prstGeom>
          <a:noFill/>
        </p:spPr>
        <p:txBody>
          <a:bodyPr wrap="square">
            <a:spAutoFit/>
          </a:bodyPr>
          <a:lstStyle/>
          <a:p>
            <a:r>
              <a:rPr lang="en-GB" dirty="0"/>
              <a:t>(Gonzalez </a:t>
            </a:r>
            <a:r>
              <a:rPr lang="en-GB" i="1" dirty="0"/>
              <a:t>et al. </a:t>
            </a:r>
            <a:r>
              <a:rPr lang="en-GB" dirty="0"/>
              <a:t>2010) </a:t>
            </a:r>
          </a:p>
        </p:txBody>
      </p:sp>
    </p:spTree>
    <p:extLst>
      <p:ext uri="{BB962C8B-B14F-4D97-AF65-F5344CB8AC3E}">
        <p14:creationId xmlns:p14="http://schemas.microsoft.com/office/powerpoint/2010/main" val="587015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08655-E20E-589D-34D2-8D8334A3DDD3}"/>
              </a:ext>
            </a:extLst>
          </p:cNvPr>
          <p:cNvSpPr>
            <a:spLocks noGrp="1"/>
          </p:cNvSpPr>
          <p:nvPr>
            <p:ph type="title"/>
          </p:nvPr>
        </p:nvSpPr>
        <p:spPr/>
        <p:txBody>
          <a:bodyPr/>
          <a:lstStyle/>
          <a:p>
            <a:r>
              <a:rPr lang="en-GB" dirty="0"/>
              <a:t>Cultural Norms from a global perspective </a:t>
            </a:r>
          </a:p>
        </p:txBody>
      </p:sp>
      <p:sp>
        <p:nvSpPr>
          <p:cNvPr id="3" name="Content Placeholder 2">
            <a:extLst>
              <a:ext uri="{FF2B5EF4-FFF2-40B4-BE49-F238E27FC236}">
                <a16:creationId xmlns:a16="http://schemas.microsoft.com/office/drawing/2014/main" id="{6707A1D6-7CDE-A1C2-73B1-F13A859D7944}"/>
              </a:ext>
            </a:extLst>
          </p:cNvPr>
          <p:cNvSpPr>
            <a:spLocks noGrp="1"/>
          </p:cNvSpPr>
          <p:nvPr>
            <p:ph idx="1"/>
          </p:nvPr>
        </p:nvSpPr>
        <p:spPr>
          <a:xfrm>
            <a:off x="3273552" y="1690688"/>
            <a:ext cx="8918448" cy="5167311"/>
          </a:xfrm>
        </p:spPr>
        <p:txBody>
          <a:bodyPr>
            <a:normAutofit/>
          </a:bodyPr>
          <a:lstStyle/>
          <a:p>
            <a:r>
              <a:rPr lang="en-GB" dirty="0"/>
              <a:t>Dia De Los Muertos or ‘Festival of the Dead’ is a traditional cultural phenomenon that celebrates the lives of loved ones who have passed away. </a:t>
            </a:r>
          </a:p>
          <a:p>
            <a:r>
              <a:rPr lang="en-GB" dirty="0"/>
              <a:t>It is at the core of the Culture of Mexico, but many countries in south America participate in the tradition. </a:t>
            </a:r>
          </a:p>
          <a:p>
            <a:pPr lvl="1" fontAlgn="base"/>
            <a:r>
              <a:rPr lang="en-GB" b="0" i="0" dirty="0">
                <a:solidFill>
                  <a:srgbClr val="141414"/>
                </a:solidFill>
                <a:effectLst/>
                <a:latin typeface="ReithSans"/>
              </a:rPr>
              <a:t>Day of the Dead's origins lie with the Aztecs, an indigenous group of people who lived in the area that would become Mexico City, around 2,000 years ago.</a:t>
            </a:r>
          </a:p>
          <a:p>
            <a:pPr lvl="1" fontAlgn="base"/>
            <a:r>
              <a:rPr lang="en-GB" b="0" i="0" dirty="0">
                <a:solidFill>
                  <a:srgbClr val="141414"/>
                </a:solidFill>
                <a:effectLst/>
                <a:latin typeface="ReithSans"/>
              </a:rPr>
              <a:t>The Aztecs worshipped many gods and goddesses, including </a:t>
            </a:r>
            <a:r>
              <a:rPr lang="en-GB" b="0" i="0" dirty="0" err="1">
                <a:solidFill>
                  <a:srgbClr val="141414"/>
                </a:solidFill>
                <a:effectLst/>
                <a:latin typeface="ReithSans"/>
              </a:rPr>
              <a:t>Mictēcacihuātl</a:t>
            </a:r>
            <a:r>
              <a:rPr lang="en-GB" b="0" i="0" dirty="0">
                <a:solidFill>
                  <a:srgbClr val="141414"/>
                </a:solidFill>
                <a:effectLst/>
                <a:latin typeface="ReithSans"/>
              </a:rPr>
              <a:t> - a goddess of death and ruler of the Aztec underworld - </a:t>
            </a:r>
            <a:r>
              <a:rPr lang="en-GB" b="0" i="0" dirty="0" err="1">
                <a:solidFill>
                  <a:srgbClr val="141414"/>
                </a:solidFill>
                <a:effectLst/>
                <a:latin typeface="ReithSans"/>
              </a:rPr>
              <a:t>Chicunamictlan</a:t>
            </a:r>
            <a:r>
              <a:rPr lang="en-GB" b="0" i="0" dirty="0">
                <a:solidFill>
                  <a:srgbClr val="141414"/>
                </a:solidFill>
                <a:effectLst/>
                <a:latin typeface="ReithSans"/>
              </a:rPr>
              <a:t>.</a:t>
            </a:r>
          </a:p>
          <a:p>
            <a:pPr lvl="1" fontAlgn="base"/>
            <a:r>
              <a:rPr lang="en-GB" b="0" i="0" dirty="0">
                <a:solidFill>
                  <a:srgbClr val="141414"/>
                </a:solidFill>
                <a:effectLst/>
                <a:latin typeface="ReithSans"/>
              </a:rPr>
              <a:t>They believed that when a person died, they made the journey to the depths of </a:t>
            </a:r>
            <a:r>
              <a:rPr lang="en-GB" b="0" i="0" dirty="0" err="1">
                <a:solidFill>
                  <a:srgbClr val="141414"/>
                </a:solidFill>
                <a:effectLst/>
                <a:latin typeface="ReithSans"/>
              </a:rPr>
              <a:t>Chicunamictlan</a:t>
            </a:r>
            <a:r>
              <a:rPr lang="en-GB" b="0" i="0" dirty="0">
                <a:solidFill>
                  <a:srgbClr val="141414"/>
                </a:solidFill>
                <a:effectLst/>
                <a:latin typeface="ReithSans"/>
              </a:rPr>
              <a:t>.</a:t>
            </a:r>
          </a:p>
          <a:p>
            <a:endParaRPr lang="en-GB" dirty="0"/>
          </a:p>
        </p:txBody>
      </p:sp>
      <p:pic>
        <p:nvPicPr>
          <p:cNvPr id="2050" name="Picture 2">
            <a:extLst>
              <a:ext uri="{FF2B5EF4-FFF2-40B4-BE49-F238E27FC236}">
                <a16:creationId xmlns:a16="http://schemas.microsoft.com/office/drawing/2014/main" id="{1ABA3744-5490-7EE0-C5A5-C5AE01AAFB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289" b="170"/>
          <a:stretch/>
        </p:blipFill>
        <p:spPr bwMode="auto">
          <a:xfrm>
            <a:off x="164592" y="2191385"/>
            <a:ext cx="3108960" cy="30740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9DC1546-0F10-6E5D-2190-D5878596392C}"/>
              </a:ext>
            </a:extLst>
          </p:cNvPr>
          <p:cNvSpPr txBox="1"/>
          <p:nvPr/>
        </p:nvSpPr>
        <p:spPr>
          <a:xfrm>
            <a:off x="9403308" y="6492875"/>
            <a:ext cx="2947916" cy="369332"/>
          </a:xfrm>
          <a:prstGeom prst="rect">
            <a:avLst/>
          </a:prstGeom>
          <a:noFill/>
        </p:spPr>
        <p:txBody>
          <a:bodyPr wrap="square" rtlCol="0">
            <a:spAutoFit/>
          </a:bodyPr>
          <a:lstStyle/>
          <a:p>
            <a:r>
              <a:rPr lang="en-GB" dirty="0"/>
              <a:t>(National Geographic, 2023)</a:t>
            </a:r>
          </a:p>
        </p:txBody>
      </p:sp>
    </p:spTree>
    <p:extLst>
      <p:ext uri="{BB962C8B-B14F-4D97-AF65-F5344CB8AC3E}">
        <p14:creationId xmlns:p14="http://schemas.microsoft.com/office/powerpoint/2010/main" val="4104063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08655-E20E-589D-34D2-8D8334A3DDD3}"/>
              </a:ext>
            </a:extLst>
          </p:cNvPr>
          <p:cNvSpPr>
            <a:spLocks noGrp="1"/>
          </p:cNvSpPr>
          <p:nvPr>
            <p:ph type="title"/>
          </p:nvPr>
        </p:nvSpPr>
        <p:spPr/>
        <p:txBody>
          <a:bodyPr/>
          <a:lstStyle/>
          <a:p>
            <a:r>
              <a:rPr lang="en-GB" dirty="0"/>
              <a:t>Cultural Norms from a global perspective </a:t>
            </a:r>
          </a:p>
        </p:txBody>
      </p:sp>
      <p:sp>
        <p:nvSpPr>
          <p:cNvPr id="3" name="Content Placeholder 2">
            <a:extLst>
              <a:ext uri="{FF2B5EF4-FFF2-40B4-BE49-F238E27FC236}">
                <a16:creationId xmlns:a16="http://schemas.microsoft.com/office/drawing/2014/main" id="{6707A1D6-7CDE-A1C2-73B1-F13A859D7944}"/>
              </a:ext>
            </a:extLst>
          </p:cNvPr>
          <p:cNvSpPr>
            <a:spLocks noGrp="1"/>
          </p:cNvSpPr>
          <p:nvPr>
            <p:ph idx="1"/>
          </p:nvPr>
        </p:nvSpPr>
        <p:spPr>
          <a:xfrm>
            <a:off x="3273552" y="1690688"/>
            <a:ext cx="8918448" cy="5167311"/>
          </a:xfrm>
        </p:spPr>
        <p:txBody>
          <a:bodyPr>
            <a:normAutofit/>
          </a:bodyPr>
          <a:lstStyle/>
          <a:p>
            <a:pPr lvl="1" fontAlgn="base"/>
            <a:r>
              <a:rPr lang="en-GB" b="0" i="0" dirty="0">
                <a:solidFill>
                  <a:srgbClr val="141414"/>
                </a:solidFill>
                <a:effectLst/>
                <a:latin typeface="ReithSans"/>
              </a:rPr>
              <a:t>Aztec people left offerings on altars, or ofrendas, that would help their dead relatives on their journey to the afterlife.</a:t>
            </a:r>
          </a:p>
          <a:p>
            <a:pPr lvl="1" fontAlgn="base"/>
            <a:r>
              <a:rPr lang="en-GB" b="0" i="0" dirty="0">
                <a:solidFill>
                  <a:srgbClr val="141414"/>
                </a:solidFill>
                <a:effectLst/>
                <a:latin typeface="ReithSans"/>
              </a:rPr>
              <a:t>When the Spanish Conquistadors invaded in the 1500s, they brought about the end of the Aztec empire, and brought with them the religion of Christianity.</a:t>
            </a:r>
          </a:p>
          <a:p>
            <a:pPr lvl="1" fontAlgn="base"/>
            <a:r>
              <a:rPr lang="en-GB" b="0" i="0" dirty="0">
                <a:solidFill>
                  <a:srgbClr val="141414"/>
                </a:solidFill>
                <a:effectLst/>
                <a:latin typeface="ReithSans"/>
              </a:rPr>
              <a:t>So, the Day of the Dead comes from a combination of the ancient Aztec custom of celebrating dead ancestors, and the Christian celebrations </a:t>
            </a:r>
            <a:r>
              <a:rPr lang="en-GB" b="1" i="0" dirty="0">
                <a:solidFill>
                  <a:srgbClr val="141414"/>
                </a:solidFill>
                <a:effectLst/>
                <a:latin typeface="inherit"/>
              </a:rPr>
              <a:t>All Hallows Eve, All Saints Day and All Soul's Day</a:t>
            </a:r>
            <a:r>
              <a:rPr lang="en-GB" b="0" i="0" dirty="0">
                <a:solidFill>
                  <a:srgbClr val="141414"/>
                </a:solidFill>
                <a:effectLst/>
                <a:latin typeface="ReithSans"/>
              </a:rPr>
              <a:t>.</a:t>
            </a:r>
          </a:p>
          <a:p>
            <a:r>
              <a:rPr lang="en-GB" dirty="0"/>
              <a:t>In today’s contemporary landscape, British people often enjoy and relish in the tradition, with thousands of people travelling every year to participate and enjoy the festivities that the culture brings. </a:t>
            </a:r>
          </a:p>
        </p:txBody>
      </p:sp>
      <p:pic>
        <p:nvPicPr>
          <p:cNvPr id="2050" name="Picture 2">
            <a:extLst>
              <a:ext uri="{FF2B5EF4-FFF2-40B4-BE49-F238E27FC236}">
                <a16:creationId xmlns:a16="http://schemas.microsoft.com/office/drawing/2014/main" id="{1ABA3744-5490-7EE0-C5A5-C5AE01AAFB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289" b="170"/>
          <a:stretch/>
        </p:blipFill>
        <p:spPr bwMode="auto">
          <a:xfrm>
            <a:off x="164592" y="2191385"/>
            <a:ext cx="3108960" cy="30740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C741A89-C9F1-77E6-4B5D-9684D7DFBD40}"/>
              </a:ext>
            </a:extLst>
          </p:cNvPr>
          <p:cNvSpPr txBox="1"/>
          <p:nvPr/>
        </p:nvSpPr>
        <p:spPr>
          <a:xfrm>
            <a:off x="9403308" y="6492875"/>
            <a:ext cx="2947916" cy="369332"/>
          </a:xfrm>
          <a:prstGeom prst="rect">
            <a:avLst/>
          </a:prstGeom>
          <a:noFill/>
        </p:spPr>
        <p:txBody>
          <a:bodyPr wrap="square" rtlCol="0">
            <a:spAutoFit/>
          </a:bodyPr>
          <a:lstStyle/>
          <a:p>
            <a:r>
              <a:rPr lang="en-GB" dirty="0"/>
              <a:t>(National Geographic, 2023)</a:t>
            </a:r>
          </a:p>
        </p:txBody>
      </p:sp>
    </p:spTree>
    <p:extLst>
      <p:ext uri="{BB962C8B-B14F-4D97-AF65-F5344CB8AC3E}">
        <p14:creationId xmlns:p14="http://schemas.microsoft.com/office/powerpoint/2010/main" val="1182518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B4DCC-DC05-F8D2-4725-9C594EB66B86}"/>
              </a:ext>
            </a:extLst>
          </p:cNvPr>
          <p:cNvSpPr>
            <a:spLocks noGrp="1"/>
          </p:cNvSpPr>
          <p:nvPr>
            <p:ph type="title"/>
          </p:nvPr>
        </p:nvSpPr>
        <p:spPr/>
        <p:txBody>
          <a:bodyPr/>
          <a:lstStyle/>
          <a:p>
            <a:r>
              <a:rPr lang="en-GB" dirty="0"/>
              <a:t>Cultural Norms from a global perspective </a:t>
            </a:r>
          </a:p>
        </p:txBody>
      </p:sp>
      <p:sp>
        <p:nvSpPr>
          <p:cNvPr id="3" name="Content Placeholder 2">
            <a:extLst>
              <a:ext uri="{FF2B5EF4-FFF2-40B4-BE49-F238E27FC236}">
                <a16:creationId xmlns:a16="http://schemas.microsoft.com/office/drawing/2014/main" id="{5EB91E96-0935-61F9-927A-BA37420E228C}"/>
              </a:ext>
            </a:extLst>
          </p:cNvPr>
          <p:cNvSpPr>
            <a:spLocks noGrp="1"/>
          </p:cNvSpPr>
          <p:nvPr>
            <p:ph idx="1"/>
          </p:nvPr>
        </p:nvSpPr>
        <p:spPr/>
        <p:txBody>
          <a:bodyPr/>
          <a:lstStyle/>
          <a:p>
            <a:r>
              <a:rPr lang="en-GB" dirty="0"/>
              <a:t>Within the UK, we see cultural traditions all around us, for example, Islamic cultures. </a:t>
            </a:r>
          </a:p>
          <a:p>
            <a:r>
              <a:rPr lang="en-GB" dirty="0"/>
              <a:t>There are five pillars (basic tenets) within the Islamic faith:</a:t>
            </a:r>
          </a:p>
          <a:p>
            <a:pPr lvl="1"/>
            <a:r>
              <a:rPr lang="en-GB" dirty="0"/>
              <a:t>Professing one’s faith</a:t>
            </a:r>
          </a:p>
          <a:p>
            <a:pPr lvl="1"/>
            <a:r>
              <a:rPr lang="en-GB" dirty="0"/>
              <a:t>Praying five times a day </a:t>
            </a:r>
          </a:p>
          <a:p>
            <a:pPr lvl="1"/>
            <a:r>
              <a:rPr lang="en-GB" dirty="0"/>
              <a:t>Giving zakat (or donating a certain portion of one’s wealth)</a:t>
            </a:r>
          </a:p>
          <a:p>
            <a:pPr lvl="1"/>
            <a:r>
              <a:rPr lang="en-GB" dirty="0"/>
              <a:t>Fasting during Ramadan </a:t>
            </a:r>
          </a:p>
          <a:p>
            <a:pPr lvl="1"/>
            <a:r>
              <a:rPr lang="en-GB" dirty="0"/>
              <a:t>Making a pilgrimage to Mecca in Saudi Arabia</a:t>
            </a:r>
          </a:p>
        </p:txBody>
      </p:sp>
      <p:sp>
        <p:nvSpPr>
          <p:cNvPr id="4" name="TextBox 3">
            <a:extLst>
              <a:ext uri="{FF2B5EF4-FFF2-40B4-BE49-F238E27FC236}">
                <a16:creationId xmlns:a16="http://schemas.microsoft.com/office/drawing/2014/main" id="{9173D364-7446-3DE2-DFC6-A7280045DA78}"/>
              </a:ext>
            </a:extLst>
          </p:cNvPr>
          <p:cNvSpPr txBox="1"/>
          <p:nvPr/>
        </p:nvSpPr>
        <p:spPr>
          <a:xfrm>
            <a:off x="10246822" y="6443146"/>
            <a:ext cx="1945178" cy="369332"/>
          </a:xfrm>
          <a:prstGeom prst="rect">
            <a:avLst/>
          </a:prstGeom>
          <a:noFill/>
        </p:spPr>
        <p:txBody>
          <a:bodyPr wrap="square" rtlCol="0">
            <a:spAutoFit/>
          </a:bodyPr>
          <a:lstStyle/>
          <a:p>
            <a:r>
              <a:rPr lang="en-GB" dirty="0"/>
              <a:t>(</a:t>
            </a:r>
            <a:r>
              <a:rPr lang="en-GB" dirty="0" err="1"/>
              <a:t>Moaddel</a:t>
            </a:r>
            <a:r>
              <a:rPr lang="en-GB" dirty="0"/>
              <a:t>, 2002)</a:t>
            </a:r>
          </a:p>
        </p:txBody>
      </p:sp>
      <p:pic>
        <p:nvPicPr>
          <p:cNvPr id="3074" name="Picture 2" descr="Islamic Art &amp; Architecture: History &amp; Characteristics - Video &amp; Lesson ...">
            <a:extLst>
              <a:ext uri="{FF2B5EF4-FFF2-40B4-BE49-F238E27FC236}">
                <a16:creationId xmlns:a16="http://schemas.microsoft.com/office/drawing/2014/main" id="{3888EF80-DCA7-2B86-7E72-38E0EDEFF36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900" r="24731" b="-2233"/>
          <a:stretch/>
        </p:blipFill>
        <p:spPr bwMode="auto">
          <a:xfrm>
            <a:off x="163216" y="1317062"/>
            <a:ext cx="3358341" cy="454749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130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B4DCC-DC05-F8D2-4725-9C594EB66B86}"/>
              </a:ext>
            </a:extLst>
          </p:cNvPr>
          <p:cNvSpPr>
            <a:spLocks noGrp="1"/>
          </p:cNvSpPr>
          <p:nvPr>
            <p:ph type="title"/>
          </p:nvPr>
        </p:nvSpPr>
        <p:spPr/>
        <p:txBody>
          <a:bodyPr/>
          <a:lstStyle/>
          <a:p>
            <a:r>
              <a:rPr lang="en-GB" dirty="0"/>
              <a:t>Cultural Norms from a global perspective </a:t>
            </a:r>
          </a:p>
        </p:txBody>
      </p:sp>
      <p:sp>
        <p:nvSpPr>
          <p:cNvPr id="3" name="Content Placeholder 2">
            <a:extLst>
              <a:ext uri="{FF2B5EF4-FFF2-40B4-BE49-F238E27FC236}">
                <a16:creationId xmlns:a16="http://schemas.microsoft.com/office/drawing/2014/main" id="{5EB91E96-0935-61F9-927A-BA37420E228C}"/>
              </a:ext>
            </a:extLst>
          </p:cNvPr>
          <p:cNvSpPr>
            <a:spLocks noGrp="1"/>
          </p:cNvSpPr>
          <p:nvPr>
            <p:ph idx="1"/>
          </p:nvPr>
        </p:nvSpPr>
        <p:spPr/>
        <p:txBody>
          <a:bodyPr>
            <a:normAutofit lnSpcReduction="10000"/>
          </a:bodyPr>
          <a:lstStyle/>
          <a:p>
            <a:r>
              <a:rPr lang="en-GB" dirty="0"/>
              <a:t>There are many cultures present within the UK, with the 2021 census reporting that over 3.87 million (or 6.5%) of the population of England and Wales practice Islam (ONS, 2021).</a:t>
            </a:r>
          </a:p>
          <a:p>
            <a:r>
              <a:rPr lang="en-GB" dirty="0"/>
              <a:t>While many religions and cultures live in perfect harmony, there are many parts of British culture that do not understand or respect the Islamic cultures/traditions, which can often cause conflict and discrimination. </a:t>
            </a:r>
          </a:p>
          <a:p>
            <a:r>
              <a:rPr lang="en-GB" dirty="0"/>
              <a:t>Racism is not just about the colour of a person’s skin; it includes behaving differently around another person based on their culture. </a:t>
            </a:r>
          </a:p>
        </p:txBody>
      </p:sp>
      <p:sp>
        <p:nvSpPr>
          <p:cNvPr id="4" name="TextBox 3">
            <a:extLst>
              <a:ext uri="{FF2B5EF4-FFF2-40B4-BE49-F238E27FC236}">
                <a16:creationId xmlns:a16="http://schemas.microsoft.com/office/drawing/2014/main" id="{9173D364-7446-3DE2-DFC6-A7280045DA78}"/>
              </a:ext>
            </a:extLst>
          </p:cNvPr>
          <p:cNvSpPr txBox="1"/>
          <p:nvPr/>
        </p:nvSpPr>
        <p:spPr>
          <a:xfrm>
            <a:off x="10246822" y="6443146"/>
            <a:ext cx="1945178" cy="369332"/>
          </a:xfrm>
          <a:prstGeom prst="rect">
            <a:avLst/>
          </a:prstGeom>
          <a:noFill/>
        </p:spPr>
        <p:txBody>
          <a:bodyPr wrap="square" rtlCol="0">
            <a:spAutoFit/>
          </a:bodyPr>
          <a:lstStyle/>
          <a:p>
            <a:r>
              <a:rPr lang="en-GB" dirty="0"/>
              <a:t>(</a:t>
            </a:r>
            <a:r>
              <a:rPr lang="en-GB" dirty="0" err="1"/>
              <a:t>Moaddel</a:t>
            </a:r>
            <a:r>
              <a:rPr lang="en-GB" dirty="0"/>
              <a:t>, 2002)</a:t>
            </a:r>
          </a:p>
        </p:txBody>
      </p:sp>
      <p:pic>
        <p:nvPicPr>
          <p:cNvPr id="3074" name="Picture 2" descr="Islamic Art &amp; Architecture: History &amp; Characteristics - Video &amp; Lesson ...">
            <a:extLst>
              <a:ext uri="{FF2B5EF4-FFF2-40B4-BE49-F238E27FC236}">
                <a16:creationId xmlns:a16="http://schemas.microsoft.com/office/drawing/2014/main" id="{3888EF80-DCA7-2B86-7E72-38E0EDEFF36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900" r="24731" b="-2233"/>
          <a:stretch/>
        </p:blipFill>
        <p:spPr bwMode="auto">
          <a:xfrm>
            <a:off x="163216" y="1317062"/>
            <a:ext cx="3358341" cy="454749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30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55DC1-C9EC-2DEE-1006-17A5A0E0D977}"/>
              </a:ext>
            </a:extLst>
          </p:cNvPr>
          <p:cNvSpPr>
            <a:spLocks noGrp="1"/>
          </p:cNvSpPr>
          <p:nvPr>
            <p:ph type="title"/>
          </p:nvPr>
        </p:nvSpPr>
        <p:spPr/>
        <p:txBody>
          <a:bodyPr/>
          <a:lstStyle/>
          <a:p>
            <a:r>
              <a:rPr lang="en-GB" dirty="0"/>
              <a:t>Cultural Norms from a global perspective </a:t>
            </a:r>
          </a:p>
        </p:txBody>
      </p:sp>
      <p:sp>
        <p:nvSpPr>
          <p:cNvPr id="3" name="Content Placeholder 2">
            <a:extLst>
              <a:ext uri="{FF2B5EF4-FFF2-40B4-BE49-F238E27FC236}">
                <a16:creationId xmlns:a16="http://schemas.microsoft.com/office/drawing/2014/main" id="{39EA6DE9-BC47-22AB-82AD-82AC284D7D48}"/>
              </a:ext>
            </a:extLst>
          </p:cNvPr>
          <p:cNvSpPr>
            <a:spLocks noGrp="1"/>
          </p:cNvSpPr>
          <p:nvPr>
            <p:ph idx="1"/>
          </p:nvPr>
        </p:nvSpPr>
        <p:spPr>
          <a:xfrm>
            <a:off x="3780148" y="1825625"/>
            <a:ext cx="7956222" cy="4909472"/>
          </a:xfrm>
        </p:spPr>
        <p:txBody>
          <a:bodyPr>
            <a:normAutofit/>
          </a:bodyPr>
          <a:lstStyle/>
          <a:p>
            <a:r>
              <a:rPr lang="en-GB" dirty="0"/>
              <a:t>Although most traditions/cultures are generally accepted globally, often celebrated and participated in, there are some traditions/cultures that have been recognised through legislation and social norms to be unacceptable. </a:t>
            </a:r>
          </a:p>
          <a:p>
            <a:endParaRPr lang="en-GB" dirty="0"/>
          </a:p>
          <a:p>
            <a:r>
              <a:rPr lang="en-GB" dirty="0"/>
              <a:t>Two examples of this are:</a:t>
            </a:r>
          </a:p>
          <a:p>
            <a:endParaRPr lang="en-GB" dirty="0"/>
          </a:p>
          <a:p>
            <a:pPr lvl="1"/>
            <a:r>
              <a:rPr lang="en-GB" dirty="0"/>
              <a:t>Child Marriage </a:t>
            </a:r>
          </a:p>
          <a:p>
            <a:pPr lvl="1"/>
            <a:r>
              <a:rPr lang="en-GB" dirty="0"/>
              <a:t>Female Genital Mutilation (FGM)</a:t>
            </a:r>
          </a:p>
        </p:txBody>
      </p:sp>
    </p:spTree>
    <p:extLst>
      <p:ext uri="{BB962C8B-B14F-4D97-AF65-F5344CB8AC3E}">
        <p14:creationId xmlns:p14="http://schemas.microsoft.com/office/powerpoint/2010/main" val="501895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DF0B2-D434-5359-91E0-6AE7F0CB9CA3}"/>
              </a:ext>
            </a:extLst>
          </p:cNvPr>
          <p:cNvSpPr>
            <a:spLocks noGrp="1"/>
          </p:cNvSpPr>
          <p:nvPr>
            <p:ph type="title"/>
          </p:nvPr>
        </p:nvSpPr>
        <p:spPr/>
        <p:txBody>
          <a:bodyPr/>
          <a:lstStyle/>
          <a:p>
            <a:r>
              <a:rPr lang="en-GB" dirty="0"/>
              <a:t>Harmful Practices: Child Marriage and FGM Key Terms </a:t>
            </a:r>
          </a:p>
        </p:txBody>
      </p:sp>
      <p:sp>
        <p:nvSpPr>
          <p:cNvPr id="3" name="Content Placeholder 2">
            <a:extLst>
              <a:ext uri="{FF2B5EF4-FFF2-40B4-BE49-F238E27FC236}">
                <a16:creationId xmlns:a16="http://schemas.microsoft.com/office/drawing/2014/main" id="{DE6C254B-2735-AACB-234A-A3B106A14655}"/>
              </a:ext>
            </a:extLst>
          </p:cNvPr>
          <p:cNvSpPr>
            <a:spLocks noGrp="1"/>
          </p:cNvSpPr>
          <p:nvPr>
            <p:ph idx="1"/>
          </p:nvPr>
        </p:nvSpPr>
        <p:spPr/>
        <p:txBody>
          <a:bodyPr>
            <a:normAutofit lnSpcReduction="10000"/>
          </a:bodyPr>
          <a:lstStyle/>
          <a:p>
            <a:r>
              <a:rPr lang="en-GB" dirty="0"/>
              <a:t>Child Marriage and female genital mutilation are internationally recognised human rights violations </a:t>
            </a:r>
          </a:p>
          <a:p>
            <a:r>
              <a:rPr lang="en-GB" dirty="0"/>
              <a:t>These practices are discriminatory practices committed regularly over such long periods of time that societies begin to consider them acceptable </a:t>
            </a:r>
          </a:p>
          <a:p>
            <a:r>
              <a:rPr lang="en-GB" dirty="0"/>
              <a:t>Around the world, hundreds of millions of girls and boys have experienced some form of violence, exploitation or harmful practice, although girls are at much greater risk. </a:t>
            </a:r>
          </a:p>
          <a:p>
            <a:r>
              <a:rPr lang="en-GB" dirty="0"/>
              <a:t>Child Marriage and FGM span continents and cultures, yet in every society in which they reflect values that hold girls in low esteem.</a:t>
            </a:r>
          </a:p>
        </p:txBody>
      </p:sp>
      <p:sp>
        <p:nvSpPr>
          <p:cNvPr id="4" name="TextBox 3">
            <a:extLst>
              <a:ext uri="{FF2B5EF4-FFF2-40B4-BE49-F238E27FC236}">
                <a16:creationId xmlns:a16="http://schemas.microsoft.com/office/drawing/2014/main" id="{497BBEC9-3CA1-52C4-2CC4-DCCC94B5E181}"/>
              </a:ext>
            </a:extLst>
          </p:cNvPr>
          <p:cNvSpPr txBox="1"/>
          <p:nvPr/>
        </p:nvSpPr>
        <p:spPr>
          <a:xfrm>
            <a:off x="9724571" y="6386286"/>
            <a:ext cx="2365829" cy="369332"/>
          </a:xfrm>
          <a:prstGeom prst="rect">
            <a:avLst/>
          </a:prstGeom>
          <a:noFill/>
        </p:spPr>
        <p:txBody>
          <a:bodyPr wrap="square" rtlCol="0">
            <a:spAutoFit/>
          </a:bodyPr>
          <a:lstStyle/>
          <a:p>
            <a:r>
              <a:rPr lang="en-GB" dirty="0"/>
              <a:t>(</a:t>
            </a:r>
            <a:r>
              <a:rPr lang="en-GB" dirty="0" err="1"/>
              <a:t>Unicef</a:t>
            </a:r>
            <a:r>
              <a:rPr lang="en-GB" dirty="0"/>
              <a:t>, 2024)</a:t>
            </a:r>
          </a:p>
        </p:txBody>
      </p:sp>
    </p:spTree>
    <p:extLst>
      <p:ext uri="{BB962C8B-B14F-4D97-AF65-F5344CB8AC3E}">
        <p14:creationId xmlns:p14="http://schemas.microsoft.com/office/powerpoint/2010/main" val="637429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72376FC-B655-A310-8573-0FC9B7CFD9EB}"/>
              </a:ext>
            </a:extLst>
          </p:cNvPr>
          <p:cNvPicPr>
            <a:picLocks noChangeAspect="1"/>
          </p:cNvPicPr>
          <p:nvPr/>
        </p:nvPicPr>
        <p:blipFill>
          <a:blip r:embed="rId2"/>
          <a:stretch>
            <a:fillRect/>
          </a:stretch>
        </p:blipFill>
        <p:spPr>
          <a:xfrm>
            <a:off x="1645920" y="0"/>
            <a:ext cx="9709265" cy="6874113"/>
          </a:xfrm>
          <a:prstGeom prst="rect">
            <a:avLst/>
          </a:prstGeom>
        </p:spPr>
      </p:pic>
      <p:sp>
        <p:nvSpPr>
          <p:cNvPr id="2" name="TextBox 1">
            <a:extLst>
              <a:ext uri="{FF2B5EF4-FFF2-40B4-BE49-F238E27FC236}">
                <a16:creationId xmlns:a16="http://schemas.microsoft.com/office/drawing/2014/main" id="{6F3B0ABF-5080-39D1-D818-0B48ED7749DA}"/>
              </a:ext>
            </a:extLst>
          </p:cNvPr>
          <p:cNvSpPr txBox="1"/>
          <p:nvPr/>
        </p:nvSpPr>
        <p:spPr>
          <a:xfrm>
            <a:off x="10561386" y="6488668"/>
            <a:ext cx="1630614" cy="369332"/>
          </a:xfrm>
          <a:prstGeom prst="rect">
            <a:avLst/>
          </a:prstGeom>
          <a:noFill/>
        </p:spPr>
        <p:txBody>
          <a:bodyPr wrap="square" rtlCol="0">
            <a:spAutoFit/>
          </a:bodyPr>
          <a:lstStyle/>
          <a:p>
            <a:r>
              <a:rPr lang="en-GB" dirty="0"/>
              <a:t>(</a:t>
            </a:r>
            <a:r>
              <a:rPr lang="en-GB" dirty="0" err="1"/>
              <a:t>Unicef</a:t>
            </a:r>
            <a:r>
              <a:rPr lang="en-GB" dirty="0"/>
              <a:t>, 2021)</a:t>
            </a:r>
          </a:p>
        </p:txBody>
      </p:sp>
    </p:spTree>
    <p:extLst>
      <p:ext uri="{BB962C8B-B14F-4D97-AF65-F5344CB8AC3E}">
        <p14:creationId xmlns:p14="http://schemas.microsoft.com/office/powerpoint/2010/main" val="32430841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70A37-623A-E410-346E-B795AE05AF55}"/>
              </a:ext>
            </a:extLst>
          </p:cNvPr>
          <p:cNvSpPr>
            <a:spLocks noGrp="1"/>
          </p:cNvSpPr>
          <p:nvPr>
            <p:ph type="title"/>
          </p:nvPr>
        </p:nvSpPr>
        <p:spPr/>
        <p:txBody>
          <a:bodyPr/>
          <a:lstStyle/>
          <a:p>
            <a:r>
              <a:rPr lang="en-GB" dirty="0"/>
              <a:t>Harmful Practices: Child Marriage and FGM </a:t>
            </a:r>
          </a:p>
        </p:txBody>
      </p:sp>
      <p:pic>
        <p:nvPicPr>
          <p:cNvPr id="6" name="Content Placeholder 5">
            <a:extLst>
              <a:ext uri="{FF2B5EF4-FFF2-40B4-BE49-F238E27FC236}">
                <a16:creationId xmlns:a16="http://schemas.microsoft.com/office/drawing/2014/main" id="{775BA2CA-1104-A1D4-B759-569C6892A1F0}"/>
              </a:ext>
            </a:extLst>
          </p:cNvPr>
          <p:cNvPicPr>
            <a:picLocks noGrp="1" noChangeAspect="1"/>
          </p:cNvPicPr>
          <p:nvPr>
            <p:ph idx="1"/>
          </p:nvPr>
        </p:nvPicPr>
        <p:blipFill>
          <a:blip r:embed="rId2"/>
          <a:stretch>
            <a:fillRect/>
          </a:stretch>
        </p:blipFill>
        <p:spPr>
          <a:xfrm>
            <a:off x="3780148" y="2627087"/>
            <a:ext cx="7738490" cy="2338324"/>
          </a:xfrm>
        </p:spPr>
      </p:pic>
      <p:sp>
        <p:nvSpPr>
          <p:cNvPr id="4" name="TextBox 3">
            <a:extLst>
              <a:ext uri="{FF2B5EF4-FFF2-40B4-BE49-F238E27FC236}">
                <a16:creationId xmlns:a16="http://schemas.microsoft.com/office/drawing/2014/main" id="{40C604D2-BA80-2FBE-090A-31820C2C5C38}"/>
              </a:ext>
            </a:extLst>
          </p:cNvPr>
          <p:cNvSpPr txBox="1"/>
          <p:nvPr/>
        </p:nvSpPr>
        <p:spPr>
          <a:xfrm>
            <a:off x="9724571" y="6386286"/>
            <a:ext cx="2365829" cy="369332"/>
          </a:xfrm>
          <a:prstGeom prst="rect">
            <a:avLst/>
          </a:prstGeom>
          <a:noFill/>
        </p:spPr>
        <p:txBody>
          <a:bodyPr wrap="square" rtlCol="0">
            <a:spAutoFit/>
          </a:bodyPr>
          <a:lstStyle/>
          <a:p>
            <a:r>
              <a:rPr lang="en-GB" dirty="0"/>
              <a:t>(</a:t>
            </a:r>
            <a:r>
              <a:rPr lang="en-GB" dirty="0" err="1"/>
              <a:t>Unicef</a:t>
            </a:r>
            <a:r>
              <a:rPr lang="en-GB" dirty="0"/>
              <a:t>, 2024)</a:t>
            </a:r>
          </a:p>
        </p:txBody>
      </p:sp>
    </p:spTree>
    <p:extLst>
      <p:ext uri="{BB962C8B-B14F-4D97-AF65-F5344CB8AC3E}">
        <p14:creationId xmlns:p14="http://schemas.microsoft.com/office/powerpoint/2010/main" val="1036761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a:solidFill>
                  <a:schemeClr val="bg1">
                    <a:lumMod val="95000"/>
                    <a:lumOff val="5000"/>
                  </a:schemeClr>
                </a:solidFill>
              </a:rPr>
              <a:t>Child Marriage </a:t>
            </a:r>
          </a:p>
        </p:txBody>
      </p:sp>
    </p:spTree>
    <p:extLst>
      <p:ext uri="{BB962C8B-B14F-4D97-AF65-F5344CB8AC3E}">
        <p14:creationId xmlns:p14="http://schemas.microsoft.com/office/powerpoint/2010/main" val="411339477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p:txBody>
          <a:bodyPr/>
          <a:lstStyle/>
          <a:p>
            <a:r>
              <a:rPr lang="en-GB" dirty="0"/>
              <a:t>Child Marriage </a:t>
            </a:r>
          </a:p>
        </p:txBody>
      </p:sp>
      <p:sp>
        <p:nvSpPr>
          <p:cNvPr id="3" name="Content Placeholder 2">
            <a:extLst>
              <a:ext uri="{FF2B5EF4-FFF2-40B4-BE49-F238E27FC236}">
                <a16:creationId xmlns:a16="http://schemas.microsoft.com/office/drawing/2014/main" id="{84F56BA3-861C-79FC-ECBF-F4619BAD9878}"/>
              </a:ext>
            </a:extLst>
          </p:cNvPr>
          <p:cNvSpPr>
            <a:spLocks noGrp="1"/>
          </p:cNvSpPr>
          <p:nvPr>
            <p:ph idx="1"/>
          </p:nvPr>
        </p:nvSpPr>
        <p:spPr/>
        <p:txBody>
          <a:bodyPr>
            <a:normAutofit/>
          </a:bodyPr>
          <a:lstStyle/>
          <a:p>
            <a:r>
              <a:rPr lang="en-GB" dirty="0" err="1"/>
              <a:t>Unicef</a:t>
            </a:r>
            <a:r>
              <a:rPr lang="en-GB" dirty="0"/>
              <a:t> (2023) claim that ‘Child Marriage threatens the lives, well-being and futures of girls around the world’.</a:t>
            </a:r>
          </a:p>
          <a:p>
            <a:r>
              <a:rPr lang="en-GB" dirty="0"/>
              <a:t>Child Marriage refers to any formal marriage or informal union between a child under the age of 18 and an adult or another child. </a:t>
            </a:r>
          </a:p>
          <a:p>
            <a:r>
              <a:rPr lang="en-GB" dirty="0"/>
              <a:t>Despite a steady decline in this harmful practice over the past decade, child marriage remains widespread, with approximately one in five girls married in childhood across the globe. </a:t>
            </a:r>
          </a:p>
        </p:txBody>
      </p:sp>
    </p:spTree>
    <p:extLst>
      <p:ext uri="{BB962C8B-B14F-4D97-AF65-F5344CB8AC3E}">
        <p14:creationId xmlns:p14="http://schemas.microsoft.com/office/powerpoint/2010/main" val="1307148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p:txBody>
          <a:bodyPr/>
          <a:lstStyle/>
          <a:p>
            <a:r>
              <a:rPr lang="en-GB" dirty="0"/>
              <a:t>Child Marriage </a:t>
            </a:r>
          </a:p>
        </p:txBody>
      </p:sp>
      <p:sp>
        <p:nvSpPr>
          <p:cNvPr id="3" name="Content Placeholder 2">
            <a:extLst>
              <a:ext uri="{FF2B5EF4-FFF2-40B4-BE49-F238E27FC236}">
                <a16:creationId xmlns:a16="http://schemas.microsoft.com/office/drawing/2014/main" id="{84F56BA3-861C-79FC-ECBF-F4619BAD9878}"/>
              </a:ext>
            </a:extLst>
          </p:cNvPr>
          <p:cNvSpPr>
            <a:spLocks noGrp="1"/>
          </p:cNvSpPr>
          <p:nvPr>
            <p:ph idx="1"/>
          </p:nvPr>
        </p:nvSpPr>
        <p:spPr/>
        <p:txBody>
          <a:bodyPr>
            <a:normAutofit/>
          </a:bodyPr>
          <a:lstStyle/>
          <a:p>
            <a:r>
              <a:rPr lang="en-GB" dirty="0"/>
              <a:t>Today, multiple crises, including conflict, climate shocks and the ongoing fallout from COVID 19 are threatening to reverse progress towards eliminating this human rights violation.</a:t>
            </a:r>
          </a:p>
          <a:p>
            <a:r>
              <a:rPr lang="en-GB" dirty="0"/>
              <a:t>The United Nations Sustainable Development Goals call for global action to end child marriage by 2030.</a:t>
            </a:r>
          </a:p>
          <a:p>
            <a:endParaRPr lang="en-GB" dirty="0"/>
          </a:p>
          <a:p>
            <a:pPr lvl="1"/>
            <a:r>
              <a:rPr lang="en-GB" dirty="0"/>
              <a:t>See </a:t>
            </a:r>
            <a:r>
              <a:rPr lang="en-GB" i="1" dirty="0"/>
              <a:t>‘Is an End to Child Marriage within Reach?’ </a:t>
            </a:r>
            <a:r>
              <a:rPr lang="en-GB" dirty="0">
                <a:hlinkClick r:id="rId2"/>
              </a:rPr>
              <a:t>Is an End to Child Marriage within Reach? - UNICEF DATA</a:t>
            </a:r>
            <a:r>
              <a:rPr lang="en-GB" dirty="0"/>
              <a:t> </a:t>
            </a:r>
          </a:p>
          <a:p>
            <a:endParaRPr lang="en-GB" dirty="0"/>
          </a:p>
        </p:txBody>
      </p:sp>
      <p:sp>
        <p:nvSpPr>
          <p:cNvPr id="4" name="TextBox 3">
            <a:extLst>
              <a:ext uri="{FF2B5EF4-FFF2-40B4-BE49-F238E27FC236}">
                <a16:creationId xmlns:a16="http://schemas.microsoft.com/office/drawing/2014/main" id="{54A56346-91A3-E087-BE7C-47BADCE57B5C}"/>
              </a:ext>
            </a:extLst>
          </p:cNvPr>
          <p:cNvSpPr txBox="1"/>
          <p:nvPr/>
        </p:nvSpPr>
        <p:spPr>
          <a:xfrm>
            <a:off x="10695709" y="6443146"/>
            <a:ext cx="1496291" cy="369331"/>
          </a:xfrm>
          <a:prstGeom prst="rect">
            <a:avLst/>
          </a:prstGeom>
          <a:noFill/>
        </p:spPr>
        <p:txBody>
          <a:bodyPr wrap="square" rtlCol="0">
            <a:spAutoFit/>
          </a:bodyPr>
          <a:lstStyle/>
          <a:p>
            <a:r>
              <a:rPr lang="en-GB" dirty="0"/>
              <a:t>(</a:t>
            </a:r>
            <a:r>
              <a:rPr lang="en-GB" dirty="0" err="1"/>
              <a:t>Unicef</a:t>
            </a:r>
            <a:r>
              <a:rPr lang="en-GB" dirty="0"/>
              <a:t>, 2023)</a:t>
            </a:r>
          </a:p>
        </p:txBody>
      </p:sp>
    </p:spTree>
    <p:extLst>
      <p:ext uri="{BB962C8B-B14F-4D97-AF65-F5344CB8AC3E}">
        <p14:creationId xmlns:p14="http://schemas.microsoft.com/office/powerpoint/2010/main" val="2669550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p:txBody>
          <a:bodyPr/>
          <a:lstStyle/>
          <a:p>
            <a:r>
              <a:rPr lang="en-GB" dirty="0"/>
              <a:t>Child Marriage </a:t>
            </a:r>
          </a:p>
        </p:txBody>
      </p:sp>
      <p:sp>
        <p:nvSpPr>
          <p:cNvPr id="3" name="Content Placeholder 2">
            <a:extLst>
              <a:ext uri="{FF2B5EF4-FFF2-40B4-BE49-F238E27FC236}">
                <a16:creationId xmlns:a16="http://schemas.microsoft.com/office/drawing/2014/main" id="{84F56BA3-861C-79FC-ECBF-F4619BAD9878}"/>
              </a:ext>
            </a:extLst>
          </p:cNvPr>
          <p:cNvSpPr>
            <a:spLocks noGrp="1"/>
          </p:cNvSpPr>
          <p:nvPr>
            <p:ph idx="1"/>
          </p:nvPr>
        </p:nvSpPr>
        <p:spPr/>
        <p:txBody>
          <a:bodyPr>
            <a:normAutofit/>
          </a:bodyPr>
          <a:lstStyle/>
          <a:p>
            <a:pPr lvl="1"/>
            <a:endParaRPr lang="en-GB" dirty="0"/>
          </a:p>
          <a:p>
            <a:endParaRPr lang="en-GB" dirty="0"/>
          </a:p>
        </p:txBody>
      </p:sp>
      <p:pic>
        <p:nvPicPr>
          <p:cNvPr id="5" name="Picture 4">
            <a:extLst>
              <a:ext uri="{FF2B5EF4-FFF2-40B4-BE49-F238E27FC236}">
                <a16:creationId xmlns:a16="http://schemas.microsoft.com/office/drawing/2014/main" id="{B562BFCE-CC51-EC98-D0F1-E176B271A632}"/>
              </a:ext>
            </a:extLst>
          </p:cNvPr>
          <p:cNvPicPr>
            <a:picLocks noChangeAspect="1"/>
          </p:cNvPicPr>
          <p:nvPr/>
        </p:nvPicPr>
        <p:blipFill>
          <a:blip r:embed="rId2"/>
          <a:stretch>
            <a:fillRect/>
          </a:stretch>
        </p:blipFill>
        <p:spPr>
          <a:xfrm>
            <a:off x="3642267" y="1269586"/>
            <a:ext cx="8094103" cy="5376796"/>
          </a:xfrm>
          <a:prstGeom prst="rect">
            <a:avLst/>
          </a:prstGeom>
        </p:spPr>
      </p:pic>
      <p:sp>
        <p:nvSpPr>
          <p:cNvPr id="6" name="TextBox 5">
            <a:extLst>
              <a:ext uri="{FF2B5EF4-FFF2-40B4-BE49-F238E27FC236}">
                <a16:creationId xmlns:a16="http://schemas.microsoft.com/office/drawing/2014/main" id="{556E5A6B-5EDE-FE23-5A73-76A2E6936BEC}"/>
              </a:ext>
            </a:extLst>
          </p:cNvPr>
          <p:cNvSpPr txBox="1"/>
          <p:nvPr/>
        </p:nvSpPr>
        <p:spPr>
          <a:xfrm>
            <a:off x="10695709" y="6443146"/>
            <a:ext cx="1496291" cy="369331"/>
          </a:xfrm>
          <a:prstGeom prst="rect">
            <a:avLst/>
          </a:prstGeom>
          <a:noFill/>
        </p:spPr>
        <p:txBody>
          <a:bodyPr wrap="square" rtlCol="0">
            <a:spAutoFit/>
          </a:bodyPr>
          <a:lstStyle/>
          <a:p>
            <a:r>
              <a:rPr lang="en-GB" dirty="0"/>
              <a:t>(</a:t>
            </a:r>
            <a:r>
              <a:rPr lang="en-GB" dirty="0" err="1"/>
              <a:t>Unicef</a:t>
            </a:r>
            <a:r>
              <a:rPr lang="en-GB" dirty="0"/>
              <a:t>, 2023)</a:t>
            </a:r>
          </a:p>
        </p:txBody>
      </p:sp>
    </p:spTree>
    <p:extLst>
      <p:ext uri="{BB962C8B-B14F-4D97-AF65-F5344CB8AC3E}">
        <p14:creationId xmlns:p14="http://schemas.microsoft.com/office/powerpoint/2010/main" val="42905128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p:txBody>
          <a:bodyPr/>
          <a:lstStyle/>
          <a:p>
            <a:r>
              <a:rPr lang="en-GB" dirty="0"/>
              <a:t>Child Marriage </a:t>
            </a:r>
          </a:p>
        </p:txBody>
      </p:sp>
      <p:sp>
        <p:nvSpPr>
          <p:cNvPr id="3" name="Content Placeholder 2">
            <a:extLst>
              <a:ext uri="{FF2B5EF4-FFF2-40B4-BE49-F238E27FC236}">
                <a16:creationId xmlns:a16="http://schemas.microsoft.com/office/drawing/2014/main" id="{84F56BA3-861C-79FC-ECBF-F4619BAD9878}"/>
              </a:ext>
            </a:extLst>
          </p:cNvPr>
          <p:cNvSpPr>
            <a:spLocks noGrp="1"/>
          </p:cNvSpPr>
          <p:nvPr>
            <p:ph idx="1"/>
          </p:nvPr>
        </p:nvSpPr>
        <p:spPr/>
        <p:txBody>
          <a:bodyPr>
            <a:normAutofit/>
          </a:bodyPr>
          <a:lstStyle/>
          <a:p>
            <a:r>
              <a:rPr lang="en-GB" dirty="0"/>
              <a:t>Child Marriage is often the result of entrenched gender inequality, making girls disproportionately affected by the practice. </a:t>
            </a:r>
          </a:p>
          <a:p>
            <a:r>
              <a:rPr lang="en-GB" dirty="0"/>
              <a:t>Globally, the prevalence of child marriage among boys is just one sixth that among girls. </a:t>
            </a:r>
          </a:p>
          <a:p>
            <a:r>
              <a:rPr lang="en-GB" dirty="0"/>
              <a:t>‘Child marriage robs girls of their childhood and threatens their wellbeing’ (</a:t>
            </a:r>
            <a:r>
              <a:rPr lang="en-GB" dirty="0" err="1"/>
              <a:t>Unicef</a:t>
            </a:r>
            <a:r>
              <a:rPr lang="en-GB" dirty="0"/>
              <a:t>, 2023) </a:t>
            </a:r>
          </a:p>
          <a:p>
            <a:r>
              <a:rPr lang="en-GB" dirty="0"/>
              <a:t>Girls who marry before 18 are more likely to experience domestic violence and less likely to remain in school. </a:t>
            </a:r>
          </a:p>
          <a:p>
            <a:endParaRPr lang="en-GB" dirty="0"/>
          </a:p>
        </p:txBody>
      </p:sp>
      <p:sp>
        <p:nvSpPr>
          <p:cNvPr id="4" name="TextBox 3">
            <a:extLst>
              <a:ext uri="{FF2B5EF4-FFF2-40B4-BE49-F238E27FC236}">
                <a16:creationId xmlns:a16="http://schemas.microsoft.com/office/drawing/2014/main" id="{46ECFD78-EA6B-15A8-7131-8E47B840F558}"/>
              </a:ext>
            </a:extLst>
          </p:cNvPr>
          <p:cNvSpPr txBox="1"/>
          <p:nvPr/>
        </p:nvSpPr>
        <p:spPr>
          <a:xfrm>
            <a:off x="10695709" y="6443146"/>
            <a:ext cx="1496291" cy="369331"/>
          </a:xfrm>
          <a:prstGeom prst="rect">
            <a:avLst/>
          </a:prstGeom>
          <a:noFill/>
        </p:spPr>
        <p:txBody>
          <a:bodyPr wrap="square" rtlCol="0">
            <a:spAutoFit/>
          </a:bodyPr>
          <a:lstStyle/>
          <a:p>
            <a:r>
              <a:rPr lang="en-GB" dirty="0"/>
              <a:t>(</a:t>
            </a:r>
            <a:r>
              <a:rPr lang="en-GB" dirty="0" err="1"/>
              <a:t>Unicef</a:t>
            </a:r>
            <a:r>
              <a:rPr lang="en-GB" dirty="0"/>
              <a:t>, 2023)</a:t>
            </a:r>
          </a:p>
        </p:txBody>
      </p:sp>
    </p:spTree>
    <p:extLst>
      <p:ext uri="{BB962C8B-B14F-4D97-AF65-F5344CB8AC3E}">
        <p14:creationId xmlns:p14="http://schemas.microsoft.com/office/powerpoint/2010/main" val="246468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p:txBody>
          <a:bodyPr/>
          <a:lstStyle/>
          <a:p>
            <a:r>
              <a:rPr lang="en-GB" dirty="0"/>
              <a:t>Child Marriage </a:t>
            </a:r>
          </a:p>
        </p:txBody>
      </p:sp>
      <p:sp>
        <p:nvSpPr>
          <p:cNvPr id="3" name="Content Placeholder 2">
            <a:extLst>
              <a:ext uri="{FF2B5EF4-FFF2-40B4-BE49-F238E27FC236}">
                <a16:creationId xmlns:a16="http://schemas.microsoft.com/office/drawing/2014/main" id="{84F56BA3-861C-79FC-ECBF-F4619BAD9878}"/>
              </a:ext>
            </a:extLst>
          </p:cNvPr>
          <p:cNvSpPr>
            <a:spLocks noGrp="1"/>
          </p:cNvSpPr>
          <p:nvPr>
            <p:ph idx="1"/>
          </p:nvPr>
        </p:nvSpPr>
        <p:spPr/>
        <p:txBody>
          <a:bodyPr>
            <a:normAutofit/>
          </a:bodyPr>
          <a:lstStyle/>
          <a:p>
            <a:r>
              <a:rPr lang="en-GB" dirty="0"/>
              <a:t>They have worse economic and health outcomes than their unmarried peers, which are eventually passed down to their own children, straining a countries capacity to provide quality health and education services. </a:t>
            </a:r>
          </a:p>
          <a:p>
            <a:r>
              <a:rPr lang="en-GB" dirty="0"/>
              <a:t>Child brides often become pregnant during adolescence, when the risk of complications during pregnant and childbirth increases. </a:t>
            </a:r>
          </a:p>
          <a:p>
            <a:r>
              <a:rPr lang="en-GB" dirty="0"/>
              <a:t>The practice can also isolate girls from family and friends, taking a heavy toll on their mental health. </a:t>
            </a:r>
          </a:p>
        </p:txBody>
      </p:sp>
      <p:sp>
        <p:nvSpPr>
          <p:cNvPr id="4" name="TextBox 3">
            <a:extLst>
              <a:ext uri="{FF2B5EF4-FFF2-40B4-BE49-F238E27FC236}">
                <a16:creationId xmlns:a16="http://schemas.microsoft.com/office/drawing/2014/main" id="{46ECFD78-EA6B-15A8-7131-8E47B840F558}"/>
              </a:ext>
            </a:extLst>
          </p:cNvPr>
          <p:cNvSpPr txBox="1"/>
          <p:nvPr/>
        </p:nvSpPr>
        <p:spPr>
          <a:xfrm>
            <a:off x="10695709" y="6443146"/>
            <a:ext cx="1496291" cy="369331"/>
          </a:xfrm>
          <a:prstGeom prst="rect">
            <a:avLst/>
          </a:prstGeom>
          <a:noFill/>
        </p:spPr>
        <p:txBody>
          <a:bodyPr wrap="square" rtlCol="0">
            <a:spAutoFit/>
          </a:bodyPr>
          <a:lstStyle/>
          <a:p>
            <a:r>
              <a:rPr lang="en-GB" dirty="0"/>
              <a:t>(</a:t>
            </a:r>
            <a:r>
              <a:rPr lang="en-GB" dirty="0" err="1"/>
              <a:t>Unicef</a:t>
            </a:r>
            <a:r>
              <a:rPr lang="en-GB" dirty="0"/>
              <a:t>, 2023)</a:t>
            </a:r>
          </a:p>
        </p:txBody>
      </p:sp>
    </p:spTree>
    <p:extLst>
      <p:ext uri="{BB962C8B-B14F-4D97-AF65-F5344CB8AC3E}">
        <p14:creationId xmlns:p14="http://schemas.microsoft.com/office/powerpoint/2010/main" val="399250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p:txBody>
          <a:bodyPr/>
          <a:lstStyle/>
          <a:p>
            <a:r>
              <a:rPr lang="en-GB" dirty="0"/>
              <a:t>Child Marriage: UK Legislation  </a:t>
            </a:r>
          </a:p>
        </p:txBody>
      </p:sp>
      <p:sp>
        <p:nvSpPr>
          <p:cNvPr id="3" name="Content Placeholder 2">
            <a:extLst>
              <a:ext uri="{FF2B5EF4-FFF2-40B4-BE49-F238E27FC236}">
                <a16:creationId xmlns:a16="http://schemas.microsoft.com/office/drawing/2014/main" id="{84F56BA3-861C-79FC-ECBF-F4619BAD9878}"/>
              </a:ext>
            </a:extLst>
          </p:cNvPr>
          <p:cNvSpPr>
            <a:spLocks noGrp="1"/>
          </p:cNvSpPr>
          <p:nvPr>
            <p:ph idx="1"/>
          </p:nvPr>
        </p:nvSpPr>
        <p:spPr>
          <a:xfrm>
            <a:off x="3296093" y="1690688"/>
            <a:ext cx="8895907" cy="5167312"/>
          </a:xfrm>
        </p:spPr>
        <p:txBody>
          <a:bodyPr>
            <a:normAutofit/>
          </a:bodyPr>
          <a:lstStyle/>
          <a:p>
            <a:r>
              <a:rPr lang="en-GB" dirty="0"/>
              <a:t>In the UK, child marriage was previously not illegal in all cases until 2022, </a:t>
            </a:r>
          </a:p>
          <a:p>
            <a:r>
              <a:rPr lang="en-GB" dirty="0"/>
              <a:t>In England, Wales and Northern Ireland, teenagers could get married at 16 with parental consent, while in Scotland, 16-year-olds do not require their parents' permission to get married (This is still applicable in Scotland)</a:t>
            </a:r>
          </a:p>
          <a:p>
            <a:r>
              <a:rPr lang="en-GB" dirty="0"/>
              <a:t>Under the </a:t>
            </a:r>
            <a:r>
              <a:rPr lang="en-GB" i="1" dirty="0"/>
              <a:t>Marriage and Civil Partnership (Minimum Age) Act </a:t>
            </a:r>
            <a:r>
              <a:rPr lang="en-GB" dirty="0"/>
              <a:t>(2022) (Which covers England and Wales)</a:t>
            </a:r>
          </a:p>
          <a:p>
            <a:pPr lvl="1"/>
            <a:r>
              <a:rPr lang="en-GB" dirty="0"/>
              <a:t>The Act raises the minimum age of marriage and civil partnership to 18 (In England and Wales) which brings an end to provisions allowing 16- and 17-year-olds to marry or enter into a civil partnership with parental or judicial consent. </a:t>
            </a:r>
          </a:p>
        </p:txBody>
      </p:sp>
      <p:sp>
        <p:nvSpPr>
          <p:cNvPr id="4" name="TextBox 3">
            <a:extLst>
              <a:ext uri="{FF2B5EF4-FFF2-40B4-BE49-F238E27FC236}">
                <a16:creationId xmlns:a16="http://schemas.microsoft.com/office/drawing/2014/main" id="{6363758E-DD77-3FB7-29D1-7C242F59A558}"/>
              </a:ext>
            </a:extLst>
          </p:cNvPr>
          <p:cNvSpPr txBox="1"/>
          <p:nvPr/>
        </p:nvSpPr>
        <p:spPr>
          <a:xfrm>
            <a:off x="6358270" y="6492875"/>
            <a:ext cx="5833730" cy="369332"/>
          </a:xfrm>
          <a:prstGeom prst="rect">
            <a:avLst/>
          </a:prstGeom>
          <a:noFill/>
        </p:spPr>
        <p:txBody>
          <a:bodyPr wrap="square" rtlCol="0">
            <a:spAutoFit/>
          </a:bodyPr>
          <a:lstStyle/>
          <a:p>
            <a:r>
              <a:rPr lang="en-GB" dirty="0"/>
              <a:t>(Marriage and Civil Partnership (Minimum Age) Act, 2022)</a:t>
            </a:r>
          </a:p>
        </p:txBody>
      </p:sp>
    </p:spTree>
    <p:extLst>
      <p:ext uri="{BB962C8B-B14F-4D97-AF65-F5344CB8AC3E}">
        <p14:creationId xmlns:p14="http://schemas.microsoft.com/office/powerpoint/2010/main" val="377144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p:txBody>
          <a:bodyPr/>
          <a:lstStyle/>
          <a:p>
            <a:r>
              <a:rPr lang="en-GB" dirty="0"/>
              <a:t>Child Marriage: UK Legislation  </a:t>
            </a:r>
          </a:p>
        </p:txBody>
      </p:sp>
      <p:sp>
        <p:nvSpPr>
          <p:cNvPr id="3" name="Content Placeholder 2">
            <a:extLst>
              <a:ext uri="{FF2B5EF4-FFF2-40B4-BE49-F238E27FC236}">
                <a16:creationId xmlns:a16="http://schemas.microsoft.com/office/drawing/2014/main" id="{84F56BA3-861C-79FC-ECBF-F4619BAD9878}"/>
              </a:ext>
            </a:extLst>
          </p:cNvPr>
          <p:cNvSpPr>
            <a:spLocks noGrp="1"/>
          </p:cNvSpPr>
          <p:nvPr>
            <p:ph idx="1"/>
          </p:nvPr>
        </p:nvSpPr>
        <p:spPr>
          <a:xfrm>
            <a:off x="3296093" y="1690688"/>
            <a:ext cx="8895907" cy="5167312"/>
          </a:xfrm>
        </p:spPr>
        <p:txBody>
          <a:bodyPr>
            <a:normAutofit lnSpcReduction="10000"/>
          </a:bodyPr>
          <a:lstStyle/>
          <a:p>
            <a:r>
              <a:rPr lang="en-GB" dirty="0"/>
              <a:t>The anticipated effect of this change on the common law means that any marriages which take place overseas, or in Scotland or Northern Ireland, involving under 18s where one of the parties domiciled in England or Wales, will not be legally recognised in England or Wales.</a:t>
            </a:r>
          </a:p>
          <a:p>
            <a:r>
              <a:rPr lang="en-GB" dirty="0"/>
              <a:t>This change to recognition also applies to civil partnerships. </a:t>
            </a:r>
          </a:p>
          <a:p>
            <a:r>
              <a:rPr lang="en-GB" dirty="0"/>
              <a:t>This does not affect the validity of any marriages or civil partnerships entered before the Act came into force.</a:t>
            </a:r>
          </a:p>
          <a:p>
            <a:r>
              <a:rPr lang="en-GB" dirty="0"/>
              <a:t>The Act also makes it illegal for a person to arrange the marriage of a person under the age of 18 in England or Wales in those circumstances where that is not already illegal. </a:t>
            </a:r>
          </a:p>
        </p:txBody>
      </p:sp>
      <p:sp>
        <p:nvSpPr>
          <p:cNvPr id="4" name="TextBox 3">
            <a:extLst>
              <a:ext uri="{FF2B5EF4-FFF2-40B4-BE49-F238E27FC236}">
                <a16:creationId xmlns:a16="http://schemas.microsoft.com/office/drawing/2014/main" id="{DF748D04-A5CC-F25E-2207-93A8A18E88C0}"/>
              </a:ext>
            </a:extLst>
          </p:cNvPr>
          <p:cNvSpPr txBox="1"/>
          <p:nvPr/>
        </p:nvSpPr>
        <p:spPr>
          <a:xfrm>
            <a:off x="6358270" y="6492875"/>
            <a:ext cx="5833730" cy="369332"/>
          </a:xfrm>
          <a:prstGeom prst="rect">
            <a:avLst/>
          </a:prstGeom>
          <a:noFill/>
        </p:spPr>
        <p:txBody>
          <a:bodyPr wrap="square" rtlCol="0">
            <a:spAutoFit/>
          </a:bodyPr>
          <a:lstStyle/>
          <a:p>
            <a:r>
              <a:rPr lang="en-GB" dirty="0"/>
              <a:t>(Marriage and Civil Partnership (Minimum Age) Act, 2022)</a:t>
            </a:r>
          </a:p>
        </p:txBody>
      </p:sp>
    </p:spTree>
    <p:extLst>
      <p:ext uri="{BB962C8B-B14F-4D97-AF65-F5344CB8AC3E}">
        <p14:creationId xmlns:p14="http://schemas.microsoft.com/office/powerpoint/2010/main" val="3653703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50580-3BE1-355D-81F6-C858A78F4BA6}"/>
              </a:ext>
            </a:extLst>
          </p:cNvPr>
          <p:cNvSpPr>
            <a:spLocks noGrp="1"/>
          </p:cNvSpPr>
          <p:nvPr>
            <p:ph type="title"/>
          </p:nvPr>
        </p:nvSpPr>
        <p:spPr/>
        <p:txBody>
          <a:bodyPr/>
          <a:lstStyle/>
          <a:p>
            <a:r>
              <a:rPr lang="en-GB" dirty="0"/>
              <a:t>Child Marriage: UK Legislation  </a:t>
            </a:r>
          </a:p>
        </p:txBody>
      </p:sp>
      <p:sp>
        <p:nvSpPr>
          <p:cNvPr id="3" name="Content Placeholder 2">
            <a:extLst>
              <a:ext uri="{FF2B5EF4-FFF2-40B4-BE49-F238E27FC236}">
                <a16:creationId xmlns:a16="http://schemas.microsoft.com/office/drawing/2014/main" id="{84F56BA3-861C-79FC-ECBF-F4619BAD9878}"/>
              </a:ext>
            </a:extLst>
          </p:cNvPr>
          <p:cNvSpPr>
            <a:spLocks noGrp="1"/>
          </p:cNvSpPr>
          <p:nvPr>
            <p:ph idx="1"/>
          </p:nvPr>
        </p:nvSpPr>
        <p:spPr/>
        <p:txBody>
          <a:bodyPr>
            <a:normAutofit/>
          </a:bodyPr>
          <a:lstStyle/>
          <a:p>
            <a:r>
              <a:rPr lang="en-GB" dirty="0"/>
              <a:t>This change in legislation was driven by activists against child marriage on a global scale, </a:t>
            </a:r>
          </a:p>
          <a:p>
            <a:pPr lvl="1"/>
            <a:r>
              <a:rPr lang="en-GB" dirty="0"/>
              <a:t>See 2021 Guardian News Article: </a:t>
            </a:r>
            <a:r>
              <a:rPr lang="en-GB" i="1" dirty="0"/>
              <a:t>Child Marriage thriving in UK due to legal loophole warn rights groups </a:t>
            </a:r>
            <a:r>
              <a:rPr lang="en-GB" dirty="0">
                <a:hlinkClick r:id="rId2"/>
              </a:rPr>
              <a:t>Child marriage ‘thriving in UK’ due to legal loophole, warn rights groups | Child marriage | The Guardian</a:t>
            </a:r>
            <a:r>
              <a:rPr lang="en-GB" dirty="0"/>
              <a:t> </a:t>
            </a:r>
          </a:p>
          <a:p>
            <a:r>
              <a:rPr lang="en-GB" dirty="0"/>
              <a:t>Criticism from Bangladeshi Officials have cited England and Wales as ‘Hypocritical’ for trying to engender progressive change abroad while turning a blind eye to child marriage at home </a:t>
            </a:r>
          </a:p>
        </p:txBody>
      </p:sp>
    </p:spTree>
    <p:extLst>
      <p:ext uri="{BB962C8B-B14F-4D97-AF65-F5344CB8AC3E}">
        <p14:creationId xmlns:p14="http://schemas.microsoft.com/office/powerpoint/2010/main" val="3769946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98689-BB8E-E169-2F1C-07C3082C4C9A}"/>
              </a:ext>
            </a:extLst>
          </p:cNvPr>
          <p:cNvSpPr>
            <a:spLocks noGrp="1"/>
          </p:cNvSpPr>
          <p:nvPr>
            <p:ph type="title"/>
          </p:nvPr>
        </p:nvSpPr>
        <p:spPr/>
        <p:txBody>
          <a:bodyPr/>
          <a:lstStyle/>
          <a:p>
            <a:r>
              <a:rPr lang="en-GB" dirty="0"/>
              <a:t>For More Information</a:t>
            </a:r>
          </a:p>
        </p:txBody>
      </p:sp>
      <p:sp>
        <p:nvSpPr>
          <p:cNvPr id="3" name="Content Placeholder 2">
            <a:extLst>
              <a:ext uri="{FF2B5EF4-FFF2-40B4-BE49-F238E27FC236}">
                <a16:creationId xmlns:a16="http://schemas.microsoft.com/office/drawing/2014/main" id="{5E6E6955-F95D-C373-95A6-00BC9A7CA2CE}"/>
              </a:ext>
            </a:extLst>
          </p:cNvPr>
          <p:cNvSpPr>
            <a:spLocks noGrp="1"/>
          </p:cNvSpPr>
          <p:nvPr>
            <p:ph idx="1"/>
          </p:nvPr>
        </p:nvSpPr>
        <p:spPr/>
        <p:txBody>
          <a:bodyPr/>
          <a:lstStyle/>
          <a:p>
            <a:r>
              <a:rPr lang="en-GB" i="1" dirty="0"/>
              <a:t>See ‘Official Statistics Forces Marriage Unit Statistics 2020’ </a:t>
            </a:r>
            <a:r>
              <a:rPr lang="en-GB" dirty="0">
                <a:hlinkClick r:id="rId2"/>
              </a:rPr>
              <a:t>Forced Marriage Unit statistics 2020 - GOV.UK (www.gov.uk)</a:t>
            </a:r>
            <a:r>
              <a:rPr lang="en-GB" dirty="0"/>
              <a:t> </a:t>
            </a:r>
            <a:endParaRPr lang="en-GB" i="1" dirty="0"/>
          </a:p>
        </p:txBody>
      </p:sp>
    </p:spTree>
    <p:extLst>
      <p:ext uri="{BB962C8B-B14F-4D97-AF65-F5344CB8AC3E}">
        <p14:creationId xmlns:p14="http://schemas.microsoft.com/office/powerpoint/2010/main" val="12182755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Freeform: Shape 7">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a:solidFill>
                  <a:schemeClr val="bg1">
                    <a:lumMod val="95000"/>
                    <a:lumOff val="5000"/>
                  </a:schemeClr>
                </a:solidFill>
              </a:rPr>
              <a:t>Female Genital Mutilation (FGM)</a:t>
            </a:r>
          </a:p>
        </p:txBody>
      </p:sp>
    </p:spTree>
    <p:extLst>
      <p:ext uri="{BB962C8B-B14F-4D97-AF65-F5344CB8AC3E}">
        <p14:creationId xmlns:p14="http://schemas.microsoft.com/office/powerpoint/2010/main" val="30533637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0148" y="365125"/>
            <a:ext cx="7956222" cy="1325563"/>
          </a:xfrm>
        </p:spPr>
        <p:txBody>
          <a:bodyPr/>
          <a:lstStyle/>
          <a:p>
            <a:r>
              <a:rPr lang="en-GB" dirty="0"/>
              <a:t>Female Genital Mutilation (FGM)</a:t>
            </a:r>
          </a:p>
        </p:txBody>
      </p:sp>
      <p:sp>
        <p:nvSpPr>
          <p:cNvPr id="3" name="Content Placeholder 2"/>
          <p:cNvSpPr>
            <a:spLocks noGrp="1"/>
          </p:cNvSpPr>
          <p:nvPr>
            <p:ph idx="1"/>
          </p:nvPr>
        </p:nvSpPr>
        <p:spPr>
          <a:xfrm>
            <a:off x="3780148" y="1825625"/>
            <a:ext cx="7956222" cy="4667250"/>
          </a:xfrm>
        </p:spPr>
        <p:txBody>
          <a:bodyPr>
            <a:normAutofit/>
          </a:bodyPr>
          <a:lstStyle/>
          <a:p>
            <a:r>
              <a:rPr lang="en-GB" dirty="0"/>
              <a:t>An Estimated 230 million girls and women worldwide have undergone some form of FGM </a:t>
            </a:r>
          </a:p>
          <a:p>
            <a:r>
              <a:rPr lang="en-GB" dirty="0"/>
              <a:t>Despite being internationally recognised as a human rights violation, FGM persists for various reasons </a:t>
            </a:r>
          </a:p>
          <a:p>
            <a:r>
              <a:rPr lang="en-GB" dirty="0"/>
              <a:t>No Matter where or how it is performed, FGM causes extreme physical and psychological harm </a:t>
            </a:r>
          </a:p>
          <a:p>
            <a:endParaRPr lang="en-GB" dirty="0"/>
          </a:p>
          <a:p>
            <a:endParaRPr lang="en-GB" dirty="0"/>
          </a:p>
        </p:txBody>
      </p:sp>
      <p:sp>
        <p:nvSpPr>
          <p:cNvPr id="7" name="TextBox 6">
            <a:extLst>
              <a:ext uri="{FF2B5EF4-FFF2-40B4-BE49-F238E27FC236}">
                <a16:creationId xmlns:a16="http://schemas.microsoft.com/office/drawing/2014/main" id="{DC4BD7A5-A270-F80B-E7AE-6A7F29E58367}"/>
              </a:ext>
            </a:extLst>
          </p:cNvPr>
          <p:cNvSpPr txBox="1"/>
          <p:nvPr/>
        </p:nvSpPr>
        <p:spPr>
          <a:xfrm>
            <a:off x="10411327" y="6308209"/>
            <a:ext cx="1572126" cy="369332"/>
          </a:xfrm>
          <a:prstGeom prst="rect">
            <a:avLst/>
          </a:prstGeom>
          <a:noFill/>
        </p:spPr>
        <p:txBody>
          <a:bodyPr wrap="square">
            <a:spAutoFit/>
          </a:bodyPr>
          <a:lstStyle/>
          <a:p>
            <a:r>
              <a:rPr lang="en-GB" dirty="0"/>
              <a:t>(Gov.UK, 2016)</a:t>
            </a:r>
          </a:p>
        </p:txBody>
      </p:sp>
    </p:spTree>
    <p:extLst>
      <p:ext uri="{BB962C8B-B14F-4D97-AF65-F5344CB8AC3E}">
        <p14:creationId xmlns:p14="http://schemas.microsoft.com/office/powerpoint/2010/main" val="71285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0148" y="365125"/>
            <a:ext cx="7956222" cy="1325563"/>
          </a:xfrm>
        </p:spPr>
        <p:txBody>
          <a:bodyPr/>
          <a:lstStyle/>
          <a:p>
            <a:r>
              <a:rPr lang="en-GB" dirty="0"/>
              <a:t>What is Female Genital Mutilation (FGM)?</a:t>
            </a:r>
          </a:p>
        </p:txBody>
      </p:sp>
      <p:sp>
        <p:nvSpPr>
          <p:cNvPr id="3" name="Content Placeholder 2"/>
          <p:cNvSpPr>
            <a:spLocks noGrp="1"/>
          </p:cNvSpPr>
          <p:nvPr>
            <p:ph idx="1"/>
          </p:nvPr>
        </p:nvSpPr>
        <p:spPr>
          <a:xfrm>
            <a:off x="3780148" y="1825625"/>
            <a:ext cx="7956222" cy="4667250"/>
          </a:xfrm>
        </p:spPr>
        <p:txBody>
          <a:bodyPr>
            <a:normAutofit/>
          </a:bodyPr>
          <a:lstStyle/>
          <a:p>
            <a:r>
              <a:rPr lang="en-GB" dirty="0"/>
              <a:t>FGM comprises all procedures involving partial or total removal of the external female genitalia for non-medical reasons. </a:t>
            </a:r>
          </a:p>
          <a:p>
            <a:r>
              <a:rPr lang="en-GB" dirty="0"/>
              <a:t>It is most often carried out on young girls between infancy and the age of 15. </a:t>
            </a:r>
          </a:p>
          <a:p>
            <a:endParaRPr lang="en-GB" dirty="0"/>
          </a:p>
          <a:p>
            <a:r>
              <a:rPr lang="en-GB" dirty="0">
                <a:solidFill>
                  <a:srgbClr val="FF0000"/>
                </a:solidFill>
              </a:rPr>
              <a:t>Warning: Next Slide Content </a:t>
            </a:r>
          </a:p>
          <a:p>
            <a:endParaRPr lang="en-GB" dirty="0"/>
          </a:p>
          <a:p>
            <a:endParaRPr lang="en-GB" dirty="0"/>
          </a:p>
        </p:txBody>
      </p:sp>
      <p:sp>
        <p:nvSpPr>
          <p:cNvPr id="7" name="TextBox 6">
            <a:extLst>
              <a:ext uri="{FF2B5EF4-FFF2-40B4-BE49-F238E27FC236}">
                <a16:creationId xmlns:a16="http://schemas.microsoft.com/office/drawing/2014/main" id="{DC4BD7A5-A270-F80B-E7AE-6A7F29E58367}"/>
              </a:ext>
            </a:extLst>
          </p:cNvPr>
          <p:cNvSpPr txBox="1"/>
          <p:nvPr/>
        </p:nvSpPr>
        <p:spPr>
          <a:xfrm>
            <a:off x="10411327" y="6308209"/>
            <a:ext cx="1572126" cy="369332"/>
          </a:xfrm>
          <a:prstGeom prst="rect">
            <a:avLst/>
          </a:prstGeom>
          <a:noFill/>
        </p:spPr>
        <p:txBody>
          <a:bodyPr wrap="square">
            <a:spAutoFit/>
          </a:bodyPr>
          <a:lstStyle/>
          <a:p>
            <a:r>
              <a:rPr lang="en-GB" dirty="0"/>
              <a:t>(Gov.UK, 2016)</a:t>
            </a:r>
          </a:p>
        </p:txBody>
      </p:sp>
    </p:spTree>
    <p:extLst>
      <p:ext uri="{BB962C8B-B14F-4D97-AF65-F5344CB8AC3E}">
        <p14:creationId xmlns:p14="http://schemas.microsoft.com/office/powerpoint/2010/main" val="2966985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images of FGM"/>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909483" y="0"/>
            <a:ext cx="4729317" cy="669426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images of FGM"/>
          <p:cNvPicPr>
            <a:picLocks noGrp="1" noChangeAspect="1" noChangeArrowheads="1"/>
          </p:cNvPicPr>
          <p:nvPr>
            <p:ph sz="half" idx="4294967295"/>
          </p:nvPr>
        </p:nvPicPr>
        <p:blipFill>
          <a:blip r:embed="rId3">
            <a:extLst>
              <a:ext uri="{28A0092B-C50C-407E-A947-70E740481C1C}">
                <a14:useLocalDpi xmlns:a14="http://schemas.microsoft.com/office/drawing/2010/main" val="0"/>
              </a:ext>
            </a:extLst>
          </a:blip>
          <a:srcRect/>
          <a:stretch>
            <a:fillRect/>
          </a:stretch>
        </p:blipFill>
        <p:spPr bwMode="auto">
          <a:xfrm>
            <a:off x="7196705" y="81111"/>
            <a:ext cx="4729316" cy="6695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9663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4731" y="134938"/>
            <a:ext cx="8709391" cy="1325563"/>
          </a:xfrm>
        </p:spPr>
        <p:txBody>
          <a:bodyPr/>
          <a:lstStyle/>
          <a:p>
            <a:r>
              <a:rPr lang="en-GB" dirty="0"/>
              <a:t>How is Female Genital Mutilation (FGM)a risk for girls and Women?</a:t>
            </a:r>
          </a:p>
        </p:txBody>
      </p:sp>
      <p:sp>
        <p:nvSpPr>
          <p:cNvPr id="3" name="Content Placeholder 2"/>
          <p:cNvSpPr>
            <a:spLocks noGrp="1"/>
          </p:cNvSpPr>
          <p:nvPr>
            <p:ph idx="1"/>
          </p:nvPr>
        </p:nvSpPr>
        <p:spPr>
          <a:xfrm>
            <a:off x="1229710" y="1825625"/>
            <a:ext cx="10506660" cy="4667250"/>
          </a:xfrm>
        </p:spPr>
        <p:txBody>
          <a:bodyPr>
            <a:normAutofit fontScale="92500" lnSpcReduction="20000"/>
          </a:bodyPr>
          <a:lstStyle/>
          <a:p>
            <a:r>
              <a:rPr lang="en-GB" dirty="0"/>
              <a:t>FGM has no health benefits and can lead to serious, long-term complications and even death. </a:t>
            </a:r>
          </a:p>
          <a:p>
            <a:r>
              <a:rPr lang="en-GB" dirty="0"/>
              <a:t>Immediate health risks include:</a:t>
            </a:r>
          </a:p>
          <a:p>
            <a:pPr lvl="1"/>
            <a:r>
              <a:rPr lang="en-GB" dirty="0"/>
              <a:t>Haemorrhage</a:t>
            </a:r>
          </a:p>
          <a:p>
            <a:pPr lvl="1"/>
            <a:r>
              <a:rPr lang="en-GB" dirty="0"/>
              <a:t>Shock </a:t>
            </a:r>
          </a:p>
          <a:p>
            <a:pPr lvl="1"/>
            <a:r>
              <a:rPr lang="en-GB" dirty="0"/>
              <a:t>Infection </a:t>
            </a:r>
          </a:p>
          <a:p>
            <a:pPr lvl="1"/>
            <a:r>
              <a:rPr lang="en-GB" dirty="0"/>
              <a:t>HIV transmission </a:t>
            </a:r>
          </a:p>
          <a:p>
            <a:pPr lvl="1"/>
            <a:r>
              <a:rPr lang="en-GB" dirty="0"/>
              <a:t>Urine retention </a:t>
            </a:r>
          </a:p>
          <a:p>
            <a:pPr lvl="1"/>
            <a:r>
              <a:rPr lang="en-GB" dirty="0"/>
              <a:t>Severe pain  </a:t>
            </a:r>
          </a:p>
          <a:p>
            <a:r>
              <a:rPr lang="en-GB" dirty="0"/>
              <a:t>Psychological impacts can range from a girl losing trust in her caregivers, to longer-term feelings of anxiety and depression </a:t>
            </a:r>
          </a:p>
          <a:p>
            <a:r>
              <a:rPr lang="en-GB" dirty="0"/>
              <a:t>In adulthood, girls subjected to FGM are more likely to suffer infertility or complications during childbirth, including postpartum haemorrhage, stillbirth and early neonatal death.</a:t>
            </a:r>
          </a:p>
          <a:p>
            <a:endParaRPr lang="en-GB" dirty="0"/>
          </a:p>
          <a:p>
            <a:endParaRPr lang="en-GB" dirty="0"/>
          </a:p>
        </p:txBody>
      </p:sp>
      <p:sp>
        <p:nvSpPr>
          <p:cNvPr id="7" name="TextBox 6">
            <a:extLst>
              <a:ext uri="{FF2B5EF4-FFF2-40B4-BE49-F238E27FC236}">
                <a16:creationId xmlns:a16="http://schemas.microsoft.com/office/drawing/2014/main" id="{DC4BD7A5-A270-F80B-E7AE-6A7F29E58367}"/>
              </a:ext>
            </a:extLst>
          </p:cNvPr>
          <p:cNvSpPr txBox="1"/>
          <p:nvPr/>
        </p:nvSpPr>
        <p:spPr>
          <a:xfrm>
            <a:off x="10579403" y="6488667"/>
            <a:ext cx="1572126" cy="369332"/>
          </a:xfrm>
          <a:prstGeom prst="rect">
            <a:avLst/>
          </a:prstGeom>
          <a:noFill/>
        </p:spPr>
        <p:txBody>
          <a:bodyPr wrap="square">
            <a:spAutoFit/>
          </a:bodyPr>
          <a:lstStyle/>
          <a:p>
            <a:r>
              <a:rPr lang="en-GB" dirty="0"/>
              <a:t>(Gov.UK, 2016)</a:t>
            </a:r>
          </a:p>
        </p:txBody>
      </p:sp>
    </p:spTree>
    <p:extLst>
      <p:ext uri="{BB962C8B-B14F-4D97-AF65-F5344CB8AC3E}">
        <p14:creationId xmlns:p14="http://schemas.microsoft.com/office/powerpoint/2010/main" val="2865004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9834" y="191705"/>
            <a:ext cx="8803984" cy="1325563"/>
          </a:xfrm>
        </p:spPr>
        <p:txBody>
          <a:bodyPr/>
          <a:lstStyle/>
          <a:p>
            <a:r>
              <a:rPr lang="en-GB" dirty="0"/>
              <a:t>Why is Female Genital Mutilation (FGM)still practiced?</a:t>
            </a:r>
          </a:p>
        </p:txBody>
      </p:sp>
      <p:sp>
        <p:nvSpPr>
          <p:cNvPr id="3" name="Content Placeholder 2"/>
          <p:cNvSpPr>
            <a:spLocks noGrp="1"/>
          </p:cNvSpPr>
          <p:nvPr>
            <p:ph idx="1"/>
          </p:nvPr>
        </p:nvSpPr>
        <p:spPr>
          <a:xfrm>
            <a:off x="945931" y="1825625"/>
            <a:ext cx="10790439" cy="4667250"/>
          </a:xfrm>
        </p:spPr>
        <p:txBody>
          <a:bodyPr>
            <a:normAutofit fontScale="92500" lnSpcReduction="20000"/>
          </a:bodyPr>
          <a:lstStyle/>
          <a:p>
            <a:r>
              <a:rPr lang="en-GB" dirty="0"/>
              <a:t>Numerous factors contribute to the persistence of the practice </a:t>
            </a:r>
          </a:p>
          <a:p>
            <a:r>
              <a:rPr lang="en-GB" dirty="0"/>
              <a:t>Yet in every society in which it occurs, FGM is an expression of deeply rooted gender inequality</a:t>
            </a:r>
          </a:p>
          <a:p>
            <a:r>
              <a:rPr lang="en-GB" dirty="0"/>
              <a:t>Some societies see it as a rite of passage </a:t>
            </a:r>
          </a:p>
          <a:p>
            <a:r>
              <a:rPr lang="en-GB" dirty="0"/>
              <a:t>Others use it to suppress a girl's sexuality or ensure her chastity, </a:t>
            </a:r>
          </a:p>
          <a:p>
            <a:r>
              <a:rPr lang="en-GB" dirty="0"/>
              <a:t>FGM is not endorsed by Islam or Christianity, but religious texts are commonly deployed to justify it. </a:t>
            </a:r>
          </a:p>
          <a:p>
            <a:r>
              <a:rPr lang="en-GB" dirty="0"/>
              <a:t>Where FGM is most prevalent, communities may deem is a prerequisite for marriage or inheritance </a:t>
            </a:r>
          </a:p>
          <a:p>
            <a:r>
              <a:rPr lang="en-GB" dirty="0"/>
              <a:t>This makes it difficult for parents to abandon the practice</a:t>
            </a:r>
          </a:p>
          <a:p>
            <a:r>
              <a:rPr lang="en-GB" dirty="0"/>
              <a:t>Families who do not participate face ostracism, their daughters at risk of becoming ineligible for marriage. </a:t>
            </a:r>
          </a:p>
          <a:p>
            <a:endParaRPr lang="en-GB" dirty="0"/>
          </a:p>
          <a:p>
            <a:endParaRPr lang="en-GB" dirty="0"/>
          </a:p>
        </p:txBody>
      </p:sp>
      <p:sp>
        <p:nvSpPr>
          <p:cNvPr id="5" name="TextBox 4">
            <a:extLst>
              <a:ext uri="{FF2B5EF4-FFF2-40B4-BE49-F238E27FC236}">
                <a16:creationId xmlns:a16="http://schemas.microsoft.com/office/drawing/2014/main" id="{12EC3C74-5F7E-E645-21A6-973A0E7680B2}"/>
              </a:ext>
            </a:extLst>
          </p:cNvPr>
          <p:cNvSpPr txBox="1"/>
          <p:nvPr/>
        </p:nvSpPr>
        <p:spPr>
          <a:xfrm>
            <a:off x="10579402" y="6513160"/>
            <a:ext cx="1572126" cy="369332"/>
          </a:xfrm>
          <a:prstGeom prst="rect">
            <a:avLst/>
          </a:prstGeom>
          <a:noFill/>
        </p:spPr>
        <p:txBody>
          <a:bodyPr wrap="square">
            <a:spAutoFit/>
          </a:bodyPr>
          <a:lstStyle/>
          <a:p>
            <a:r>
              <a:rPr lang="en-GB" dirty="0"/>
              <a:t>(</a:t>
            </a:r>
            <a:r>
              <a:rPr lang="en-GB" dirty="0" err="1"/>
              <a:t>Unicef</a:t>
            </a:r>
            <a:r>
              <a:rPr lang="en-GB" dirty="0"/>
              <a:t>, 2023)</a:t>
            </a:r>
          </a:p>
        </p:txBody>
      </p:sp>
    </p:spTree>
    <p:extLst>
      <p:ext uri="{BB962C8B-B14F-4D97-AF65-F5344CB8AC3E}">
        <p14:creationId xmlns:p14="http://schemas.microsoft.com/office/powerpoint/2010/main" val="256450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F555F4-09A5-61DF-FC68-E06139D0E999}"/>
              </a:ext>
            </a:extLst>
          </p:cNvPr>
          <p:cNvSpPr>
            <a:spLocks noGrp="1"/>
          </p:cNvSpPr>
          <p:nvPr>
            <p:ph type="title"/>
          </p:nvPr>
        </p:nvSpPr>
        <p:spPr>
          <a:xfrm>
            <a:off x="2648608" y="160174"/>
            <a:ext cx="8851280" cy="1325563"/>
          </a:xfrm>
        </p:spPr>
        <p:txBody>
          <a:bodyPr/>
          <a:lstStyle/>
          <a:p>
            <a:r>
              <a:rPr lang="en-GB" dirty="0"/>
              <a:t>How is Female Genital Mutilation (FGM) a human rights violation?</a:t>
            </a:r>
          </a:p>
        </p:txBody>
      </p:sp>
      <p:sp>
        <p:nvSpPr>
          <p:cNvPr id="5" name="Content Placeholder 4">
            <a:extLst>
              <a:ext uri="{FF2B5EF4-FFF2-40B4-BE49-F238E27FC236}">
                <a16:creationId xmlns:a16="http://schemas.microsoft.com/office/drawing/2014/main" id="{26812009-E851-26FA-496E-14A2FB71B410}"/>
              </a:ext>
            </a:extLst>
          </p:cNvPr>
          <p:cNvSpPr>
            <a:spLocks noGrp="1"/>
          </p:cNvSpPr>
          <p:nvPr>
            <p:ph idx="1"/>
          </p:nvPr>
        </p:nvSpPr>
        <p:spPr>
          <a:xfrm>
            <a:off x="646385" y="1690688"/>
            <a:ext cx="11505143" cy="5167311"/>
          </a:xfrm>
        </p:spPr>
        <p:txBody>
          <a:bodyPr>
            <a:normAutofit fontScale="92500" lnSpcReduction="20000"/>
          </a:bodyPr>
          <a:lstStyle/>
          <a:p>
            <a:r>
              <a:rPr lang="en-GB" dirty="0"/>
              <a:t>While the exact number of girls and women to have undergone FGM worldwide remains unknown, at least 230 million girls and women from 31 countries across three continents have been subjected to the practice. </a:t>
            </a:r>
          </a:p>
          <a:p>
            <a:r>
              <a:rPr lang="en-GB" dirty="0"/>
              <a:t>UNFPA estimates that over 4 million girls are at risk of FGM each year. </a:t>
            </a:r>
          </a:p>
          <a:p>
            <a:r>
              <a:rPr lang="en-GB" dirty="0"/>
              <a:t>In 2021, an additional 2 Million cases of FGM were predicted to occur over the next decade, as a result of COVID-19 related school closures and disruptions to programmes that help protect girls from the practice</a:t>
            </a:r>
          </a:p>
          <a:p>
            <a:r>
              <a:rPr lang="en-GB" dirty="0"/>
              <a:t>Global efforts have accelerated progress being made to eliminate FGM </a:t>
            </a:r>
          </a:p>
          <a:p>
            <a:r>
              <a:rPr lang="en-GB" dirty="0"/>
              <a:t>Today, a girl is about one third less likely to be subjected to it than she was 30 years ago. </a:t>
            </a:r>
          </a:p>
          <a:p>
            <a:r>
              <a:rPr lang="en-GB" dirty="0"/>
              <a:t>Still, sustaining these achievements in the face of population growth presents a considerable challenge. </a:t>
            </a:r>
          </a:p>
          <a:p>
            <a:r>
              <a:rPr lang="en-GB" dirty="0"/>
              <a:t>By 2030, nearly one in three girls worldwide will be born in the 31 countries where FGM is most prevalent, putting 68 million girls at risk. </a:t>
            </a:r>
          </a:p>
          <a:p>
            <a:pPr marL="0" indent="0">
              <a:buNone/>
            </a:pPr>
            <a:endParaRPr lang="en-GB" dirty="0"/>
          </a:p>
        </p:txBody>
      </p:sp>
      <p:sp>
        <p:nvSpPr>
          <p:cNvPr id="6" name="TextBox 5">
            <a:extLst>
              <a:ext uri="{FF2B5EF4-FFF2-40B4-BE49-F238E27FC236}">
                <a16:creationId xmlns:a16="http://schemas.microsoft.com/office/drawing/2014/main" id="{FCAC5052-0502-FB54-9E98-363EB8F5FE60}"/>
              </a:ext>
            </a:extLst>
          </p:cNvPr>
          <p:cNvSpPr txBox="1"/>
          <p:nvPr/>
        </p:nvSpPr>
        <p:spPr>
          <a:xfrm>
            <a:off x="10579402" y="6513160"/>
            <a:ext cx="1572126" cy="369332"/>
          </a:xfrm>
          <a:prstGeom prst="rect">
            <a:avLst/>
          </a:prstGeom>
          <a:noFill/>
        </p:spPr>
        <p:txBody>
          <a:bodyPr wrap="square">
            <a:spAutoFit/>
          </a:bodyPr>
          <a:lstStyle/>
          <a:p>
            <a:r>
              <a:rPr lang="en-GB" dirty="0"/>
              <a:t>(</a:t>
            </a:r>
            <a:r>
              <a:rPr lang="en-GB" dirty="0" err="1"/>
              <a:t>Unicef</a:t>
            </a:r>
            <a:r>
              <a:rPr lang="en-GB" dirty="0"/>
              <a:t>, 2023)</a:t>
            </a:r>
          </a:p>
        </p:txBody>
      </p:sp>
    </p:spTree>
    <p:extLst>
      <p:ext uri="{BB962C8B-B14F-4D97-AF65-F5344CB8AC3E}">
        <p14:creationId xmlns:p14="http://schemas.microsoft.com/office/powerpoint/2010/main" val="2205027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F555F4-09A5-61DF-FC68-E06139D0E999}"/>
              </a:ext>
            </a:extLst>
          </p:cNvPr>
          <p:cNvSpPr>
            <a:spLocks noGrp="1"/>
          </p:cNvSpPr>
          <p:nvPr>
            <p:ph type="title"/>
          </p:nvPr>
        </p:nvSpPr>
        <p:spPr>
          <a:xfrm>
            <a:off x="2849983" y="175939"/>
            <a:ext cx="7956222" cy="1325563"/>
          </a:xfrm>
        </p:spPr>
        <p:txBody>
          <a:bodyPr>
            <a:normAutofit/>
          </a:bodyPr>
          <a:lstStyle/>
          <a:p>
            <a:r>
              <a:rPr lang="en-GB" dirty="0"/>
              <a:t>How Prevalent is Female Genital Mutilation (FGM)?</a:t>
            </a:r>
          </a:p>
        </p:txBody>
      </p:sp>
      <p:sp>
        <p:nvSpPr>
          <p:cNvPr id="5" name="Content Placeholder 4">
            <a:extLst>
              <a:ext uri="{FF2B5EF4-FFF2-40B4-BE49-F238E27FC236}">
                <a16:creationId xmlns:a16="http://schemas.microsoft.com/office/drawing/2014/main" id="{26812009-E851-26FA-496E-14A2FB71B410}"/>
              </a:ext>
            </a:extLst>
          </p:cNvPr>
          <p:cNvSpPr>
            <a:spLocks noGrp="1"/>
          </p:cNvSpPr>
          <p:nvPr>
            <p:ph idx="1"/>
          </p:nvPr>
        </p:nvSpPr>
        <p:spPr>
          <a:xfrm>
            <a:off x="993228" y="1825625"/>
            <a:ext cx="10743142" cy="4667250"/>
          </a:xfrm>
        </p:spPr>
        <p:txBody>
          <a:bodyPr>
            <a:normAutofit lnSpcReduction="10000"/>
          </a:bodyPr>
          <a:lstStyle/>
          <a:p>
            <a:r>
              <a:rPr lang="en-GB" dirty="0"/>
              <a:t>No Matter how it is practiced, FGM is a violation of universal human rights principles</a:t>
            </a:r>
          </a:p>
          <a:p>
            <a:r>
              <a:rPr lang="en-GB" dirty="0"/>
              <a:t>FGM violates the principles of equality and non-discrimination on the basis of sex. </a:t>
            </a:r>
          </a:p>
          <a:p>
            <a:r>
              <a:rPr lang="en-GB" dirty="0"/>
              <a:t>It violates the right to freedom from torture and cruel, inhumane or degrading treatment. </a:t>
            </a:r>
          </a:p>
          <a:p>
            <a:r>
              <a:rPr lang="en-GB" dirty="0"/>
              <a:t>It violates the right to the highest attainable standard of health, the right to physical integrity, and the rights of the child.</a:t>
            </a:r>
          </a:p>
          <a:p>
            <a:r>
              <a:rPr lang="en-GB" dirty="0"/>
              <a:t>In the worst cases, it even violates the right to life.</a:t>
            </a:r>
          </a:p>
          <a:p>
            <a:pPr marL="0" indent="0">
              <a:buNone/>
            </a:pPr>
            <a:r>
              <a:rPr lang="en-GB" dirty="0"/>
              <a:t> </a:t>
            </a:r>
          </a:p>
          <a:p>
            <a:pPr lvl="1"/>
            <a:r>
              <a:rPr lang="en-GB" i="1" dirty="0"/>
              <a:t>SEE The rights of the Child </a:t>
            </a:r>
            <a:r>
              <a:rPr lang="en-GB" dirty="0">
                <a:hlinkClick r:id="rId2"/>
              </a:rPr>
              <a:t>Convention on the Rights of the Child | UNICEF</a:t>
            </a:r>
            <a:r>
              <a:rPr lang="en-GB" dirty="0"/>
              <a:t> </a:t>
            </a:r>
            <a:endParaRPr lang="en-GB" i="1" dirty="0"/>
          </a:p>
        </p:txBody>
      </p:sp>
      <p:sp>
        <p:nvSpPr>
          <p:cNvPr id="2" name="TextBox 1">
            <a:extLst>
              <a:ext uri="{FF2B5EF4-FFF2-40B4-BE49-F238E27FC236}">
                <a16:creationId xmlns:a16="http://schemas.microsoft.com/office/drawing/2014/main" id="{F884C172-CD90-2206-5646-8BA84F760EAE}"/>
              </a:ext>
            </a:extLst>
          </p:cNvPr>
          <p:cNvSpPr txBox="1"/>
          <p:nvPr/>
        </p:nvSpPr>
        <p:spPr>
          <a:xfrm>
            <a:off x="10579402" y="6513160"/>
            <a:ext cx="1572126" cy="369332"/>
          </a:xfrm>
          <a:prstGeom prst="rect">
            <a:avLst/>
          </a:prstGeom>
          <a:noFill/>
        </p:spPr>
        <p:txBody>
          <a:bodyPr wrap="square">
            <a:spAutoFit/>
          </a:bodyPr>
          <a:lstStyle/>
          <a:p>
            <a:r>
              <a:rPr lang="en-GB" dirty="0"/>
              <a:t>(</a:t>
            </a:r>
            <a:r>
              <a:rPr lang="en-GB" dirty="0" err="1"/>
              <a:t>Unicef</a:t>
            </a:r>
            <a:r>
              <a:rPr lang="en-GB" dirty="0"/>
              <a:t>, 2023)</a:t>
            </a:r>
          </a:p>
        </p:txBody>
      </p:sp>
    </p:spTree>
    <p:extLst>
      <p:ext uri="{BB962C8B-B14F-4D97-AF65-F5344CB8AC3E}">
        <p14:creationId xmlns:p14="http://schemas.microsoft.com/office/powerpoint/2010/main" val="345695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F555F4-09A5-61DF-FC68-E06139D0E999}"/>
              </a:ext>
            </a:extLst>
          </p:cNvPr>
          <p:cNvSpPr>
            <a:spLocks noGrp="1"/>
          </p:cNvSpPr>
          <p:nvPr>
            <p:ph type="title"/>
          </p:nvPr>
        </p:nvSpPr>
        <p:spPr>
          <a:xfrm>
            <a:off x="2849983" y="175939"/>
            <a:ext cx="7956222" cy="1325563"/>
          </a:xfrm>
        </p:spPr>
        <p:txBody>
          <a:bodyPr>
            <a:normAutofit/>
          </a:bodyPr>
          <a:lstStyle/>
          <a:p>
            <a:r>
              <a:rPr lang="en-GB" dirty="0"/>
              <a:t>Where is Female Genital Mutilation (FGM) most common?</a:t>
            </a:r>
          </a:p>
        </p:txBody>
      </p:sp>
      <p:sp>
        <p:nvSpPr>
          <p:cNvPr id="5" name="Content Placeholder 4">
            <a:extLst>
              <a:ext uri="{FF2B5EF4-FFF2-40B4-BE49-F238E27FC236}">
                <a16:creationId xmlns:a16="http://schemas.microsoft.com/office/drawing/2014/main" id="{26812009-E851-26FA-496E-14A2FB71B410}"/>
              </a:ext>
            </a:extLst>
          </p:cNvPr>
          <p:cNvSpPr>
            <a:spLocks noGrp="1"/>
          </p:cNvSpPr>
          <p:nvPr>
            <p:ph idx="1"/>
          </p:nvPr>
        </p:nvSpPr>
        <p:spPr>
          <a:xfrm>
            <a:off x="993228" y="1825625"/>
            <a:ext cx="10743142" cy="4667250"/>
          </a:xfrm>
        </p:spPr>
        <p:txBody>
          <a:bodyPr>
            <a:normAutofit/>
          </a:bodyPr>
          <a:lstStyle/>
          <a:p>
            <a:r>
              <a:rPr lang="en-GB" dirty="0"/>
              <a:t>Although FGM is declining in the majority of countries where it is most prevalent, progress eliminating the practice has been uneven. </a:t>
            </a:r>
          </a:p>
          <a:p>
            <a:r>
              <a:rPr lang="en-GB" dirty="0"/>
              <a:t>In some countries, FGM remains as common today as it was three decades ago. </a:t>
            </a:r>
          </a:p>
          <a:p>
            <a:r>
              <a:rPr lang="en-GB" dirty="0"/>
              <a:t>Over 90% of women and girls aged 15-49 have undergone some form of genital mutilation in Guinea and Somalia. </a:t>
            </a:r>
          </a:p>
        </p:txBody>
      </p:sp>
      <p:sp>
        <p:nvSpPr>
          <p:cNvPr id="2" name="TextBox 1">
            <a:extLst>
              <a:ext uri="{FF2B5EF4-FFF2-40B4-BE49-F238E27FC236}">
                <a16:creationId xmlns:a16="http://schemas.microsoft.com/office/drawing/2014/main" id="{F884C172-CD90-2206-5646-8BA84F760EAE}"/>
              </a:ext>
            </a:extLst>
          </p:cNvPr>
          <p:cNvSpPr txBox="1"/>
          <p:nvPr/>
        </p:nvSpPr>
        <p:spPr>
          <a:xfrm>
            <a:off x="10579402" y="6513160"/>
            <a:ext cx="1572126" cy="369332"/>
          </a:xfrm>
          <a:prstGeom prst="rect">
            <a:avLst/>
          </a:prstGeom>
          <a:noFill/>
        </p:spPr>
        <p:txBody>
          <a:bodyPr wrap="square">
            <a:spAutoFit/>
          </a:bodyPr>
          <a:lstStyle/>
          <a:p>
            <a:r>
              <a:rPr lang="en-GB" dirty="0"/>
              <a:t>(</a:t>
            </a:r>
            <a:r>
              <a:rPr lang="en-GB" dirty="0" err="1"/>
              <a:t>Unicef</a:t>
            </a:r>
            <a:r>
              <a:rPr lang="en-GB" dirty="0"/>
              <a:t>, 2023)</a:t>
            </a:r>
          </a:p>
        </p:txBody>
      </p:sp>
    </p:spTree>
    <p:extLst>
      <p:ext uri="{BB962C8B-B14F-4D97-AF65-F5344CB8AC3E}">
        <p14:creationId xmlns:p14="http://schemas.microsoft.com/office/powerpoint/2010/main" val="271619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096868" y="0"/>
            <a:ext cx="7324138" cy="6867499"/>
          </a:xfrm>
          <a:prstGeom prst="rect">
            <a:avLst/>
          </a:prstGeom>
        </p:spPr>
      </p:pic>
      <p:sp>
        <p:nvSpPr>
          <p:cNvPr id="4" name="Rectangle 3"/>
          <p:cNvSpPr/>
          <p:nvPr/>
        </p:nvSpPr>
        <p:spPr>
          <a:xfrm>
            <a:off x="8131918" y="6488668"/>
            <a:ext cx="2289088" cy="369332"/>
          </a:xfrm>
          <a:prstGeom prst="rect">
            <a:avLst/>
          </a:prstGeom>
        </p:spPr>
        <p:txBody>
          <a:bodyPr wrap="none">
            <a:spAutoFit/>
          </a:bodyPr>
          <a:lstStyle/>
          <a:p>
            <a:pPr lvl="0"/>
            <a:r>
              <a:rPr lang="en-GB" dirty="0">
                <a:solidFill>
                  <a:prstClr val="black"/>
                </a:solidFill>
              </a:rPr>
              <a:t>(Google Images, 2024)</a:t>
            </a:r>
          </a:p>
        </p:txBody>
      </p:sp>
    </p:spTree>
    <p:extLst>
      <p:ext uri="{BB962C8B-B14F-4D97-AF65-F5344CB8AC3E}">
        <p14:creationId xmlns:p14="http://schemas.microsoft.com/office/powerpoint/2010/main" val="327088451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69085" y="663077"/>
            <a:ext cx="8766778" cy="5814813"/>
          </a:xfrm>
          <a:prstGeom prst="rect">
            <a:avLst/>
          </a:prstGeom>
        </p:spPr>
      </p:pic>
      <p:sp>
        <p:nvSpPr>
          <p:cNvPr id="3" name="TextBox 2"/>
          <p:cNvSpPr txBox="1"/>
          <p:nvPr/>
        </p:nvSpPr>
        <p:spPr>
          <a:xfrm>
            <a:off x="5821804" y="6477890"/>
            <a:ext cx="3012141" cy="369332"/>
          </a:xfrm>
          <a:prstGeom prst="rect">
            <a:avLst/>
          </a:prstGeom>
          <a:noFill/>
        </p:spPr>
        <p:txBody>
          <a:bodyPr wrap="square" rtlCol="0">
            <a:spAutoFit/>
          </a:bodyPr>
          <a:lstStyle/>
          <a:p>
            <a:r>
              <a:rPr lang="en-GB" dirty="0"/>
              <a:t>(Google Images, 2024)</a:t>
            </a:r>
          </a:p>
        </p:txBody>
      </p:sp>
    </p:spTree>
    <p:extLst>
      <p:ext uri="{BB962C8B-B14F-4D97-AF65-F5344CB8AC3E}">
        <p14:creationId xmlns:p14="http://schemas.microsoft.com/office/powerpoint/2010/main" val="38203039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0148" y="365125"/>
            <a:ext cx="7956222" cy="1325563"/>
          </a:xfrm>
        </p:spPr>
        <p:txBody>
          <a:bodyPr/>
          <a:lstStyle/>
          <a:p>
            <a:r>
              <a:rPr lang="en-GB" dirty="0"/>
              <a:t>Female Genital Mutilation (FGM)</a:t>
            </a:r>
          </a:p>
        </p:txBody>
      </p:sp>
      <p:sp>
        <p:nvSpPr>
          <p:cNvPr id="3" name="Content Placeholder 2"/>
          <p:cNvSpPr>
            <a:spLocks noGrp="1"/>
          </p:cNvSpPr>
          <p:nvPr>
            <p:ph idx="1"/>
          </p:nvPr>
        </p:nvSpPr>
        <p:spPr>
          <a:xfrm>
            <a:off x="3780148" y="1825625"/>
            <a:ext cx="7956222" cy="4667250"/>
          </a:xfrm>
        </p:spPr>
        <p:txBody>
          <a:bodyPr>
            <a:normAutofit/>
          </a:bodyPr>
          <a:lstStyle/>
          <a:p>
            <a:r>
              <a:rPr lang="en-GB" dirty="0"/>
              <a:t>Female Genital Mutilation (FGM) is illegal in England and Wales under the </a:t>
            </a:r>
            <a:r>
              <a:rPr lang="en-GB" i="1" dirty="0"/>
              <a:t>Female Genital Mutilation (FGM) Act </a:t>
            </a:r>
            <a:r>
              <a:rPr lang="en-GB" dirty="0"/>
              <a:t>(2003) </a:t>
            </a:r>
          </a:p>
          <a:p>
            <a:r>
              <a:rPr lang="en-GB" dirty="0"/>
              <a:t>It is a form of child abuse and violence against women. </a:t>
            </a:r>
          </a:p>
          <a:p>
            <a:endParaRPr lang="en-GB" dirty="0"/>
          </a:p>
          <a:p>
            <a:endParaRPr lang="en-GB" dirty="0"/>
          </a:p>
          <a:p>
            <a:endParaRPr lang="en-GB" dirty="0"/>
          </a:p>
        </p:txBody>
      </p:sp>
      <p:sp>
        <p:nvSpPr>
          <p:cNvPr id="7" name="TextBox 6">
            <a:extLst>
              <a:ext uri="{FF2B5EF4-FFF2-40B4-BE49-F238E27FC236}">
                <a16:creationId xmlns:a16="http://schemas.microsoft.com/office/drawing/2014/main" id="{DC4BD7A5-A270-F80B-E7AE-6A7F29E58367}"/>
              </a:ext>
            </a:extLst>
          </p:cNvPr>
          <p:cNvSpPr txBox="1"/>
          <p:nvPr/>
        </p:nvSpPr>
        <p:spPr>
          <a:xfrm>
            <a:off x="10411327" y="6308209"/>
            <a:ext cx="1572126" cy="369332"/>
          </a:xfrm>
          <a:prstGeom prst="rect">
            <a:avLst/>
          </a:prstGeom>
          <a:noFill/>
        </p:spPr>
        <p:txBody>
          <a:bodyPr wrap="square">
            <a:spAutoFit/>
          </a:bodyPr>
          <a:lstStyle/>
          <a:p>
            <a:r>
              <a:rPr lang="en-GB" dirty="0"/>
              <a:t>(Gov.UK, 2016)</a:t>
            </a:r>
          </a:p>
        </p:txBody>
      </p:sp>
    </p:spTree>
    <p:extLst>
      <p:ext uri="{BB962C8B-B14F-4D97-AF65-F5344CB8AC3E}">
        <p14:creationId xmlns:p14="http://schemas.microsoft.com/office/powerpoint/2010/main" val="120569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0148" y="365125"/>
            <a:ext cx="7956222" cy="1325563"/>
          </a:xfrm>
        </p:spPr>
        <p:txBody>
          <a:bodyPr/>
          <a:lstStyle/>
          <a:p>
            <a:r>
              <a:rPr lang="en-GB" dirty="0"/>
              <a:t>Section 5B of the 2003 Act</a:t>
            </a:r>
          </a:p>
        </p:txBody>
      </p:sp>
      <p:sp>
        <p:nvSpPr>
          <p:cNvPr id="3" name="Content Placeholder 2"/>
          <p:cNvSpPr>
            <a:spLocks noGrp="1"/>
          </p:cNvSpPr>
          <p:nvPr>
            <p:ph idx="1"/>
          </p:nvPr>
        </p:nvSpPr>
        <p:spPr>
          <a:xfrm>
            <a:off x="3780148" y="1825625"/>
            <a:ext cx="7956222" cy="4667250"/>
          </a:xfrm>
        </p:spPr>
        <p:txBody>
          <a:bodyPr/>
          <a:lstStyle/>
          <a:p>
            <a:r>
              <a:rPr lang="en-GB" dirty="0"/>
              <a:t>Introduces a mandatory reporting duty </a:t>
            </a:r>
          </a:p>
          <a:p>
            <a:r>
              <a:rPr lang="en-GB" dirty="0"/>
              <a:t>It requires that all regulated health and social care professionals and teachers in England and Wales to report ‘known’ cases of FGM in under 18s which they identify in the course of their professional work to the police. </a:t>
            </a:r>
          </a:p>
          <a:p>
            <a:r>
              <a:rPr lang="en-GB" dirty="0"/>
              <a:t>The duty came into force on 31 October 2015. </a:t>
            </a:r>
          </a:p>
          <a:p>
            <a:endParaRPr lang="en-GB" dirty="0"/>
          </a:p>
          <a:p>
            <a:endParaRPr lang="en-GB" dirty="0"/>
          </a:p>
        </p:txBody>
      </p:sp>
      <p:sp>
        <p:nvSpPr>
          <p:cNvPr id="7" name="TextBox 6">
            <a:extLst>
              <a:ext uri="{FF2B5EF4-FFF2-40B4-BE49-F238E27FC236}">
                <a16:creationId xmlns:a16="http://schemas.microsoft.com/office/drawing/2014/main" id="{5B6476D7-A38F-17FB-6ED3-C488C52F1745}"/>
              </a:ext>
            </a:extLst>
          </p:cNvPr>
          <p:cNvSpPr txBox="1"/>
          <p:nvPr/>
        </p:nvSpPr>
        <p:spPr>
          <a:xfrm>
            <a:off x="10457848" y="6443146"/>
            <a:ext cx="1746031" cy="369332"/>
          </a:xfrm>
          <a:prstGeom prst="rect">
            <a:avLst/>
          </a:prstGeom>
          <a:noFill/>
        </p:spPr>
        <p:txBody>
          <a:bodyPr wrap="square">
            <a:spAutoFit/>
          </a:bodyPr>
          <a:lstStyle/>
          <a:p>
            <a:pPr marL="0" indent="0">
              <a:buNone/>
            </a:pPr>
            <a:r>
              <a:rPr lang="en-GB" dirty="0"/>
              <a:t>(Gov.UK, 2016)</a:t>
            </a:r>
          </a:p>
        </p:txBody>
      </p:sp>
    </p:spTree>
    <p:extLst>
      <p:ext uri="{BB962C8B-B14F-4D97-AF65-F5344CB8AC3E}">
        <p14:creationId xmlns:p14="http://schemas.microsoft.com/office/powerpoint/2010/main" val="3208137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0148" y="365125"/>
            <a:ext cx="7956222" cy="1325563"/>
          </a:xfrm>
        </p:spPr>
        <p:txBody>
          <a:bodyPr/>
          <a:lstStyle/>
          <a:p>
            <a:r>
              <a:rPr lang="en-GB" dirty="0"/>
              <a:t>‘Known Cases’</a:t>
            </a:r>
          </a:p>
        </p:txBody>
      </p:sp>
      <p:sp>
        <p:nvSpPr>
          <p:cNvPr id="3" name="Content Placeholder 2"/>
          <p:cNvSpPr>
            <a:spLocks noGrp="1"/>
          </p:cNvSpPr>
          <p:nvPr>
            <p:ph idx="1"/>
          </p:nvPr>
        </p:nvSpPr>
        <p:spPr>
          <a:xfrm>
            <a:off x="3780148" y="1825625"/>
            <a:ext cx="7956222" cy="4667250"/>
          </a:xfrm>
        </p:spPr>
        <p:txBody>
          <a:bodyPr>
            <a:normAutofit/>
          </a:bodyPr>
          <a:lstStyle/>
          <a:p>
            <a:r>
              <a:rPr lang="en-GB" dirty="0"/>
              <a:t>‘Known’ cases are those where either a girl informs the person that an act of FGM – ‘However described’ has been carried out on her, or where the person observes physical signs on a girl </a:t>
            </a:r>
          </a:p>
          <a:p>
            <a:endParaRPr lang="en-GB" dirty="0"/>
          </a:p>
          <a:p>
            <a:r>
              <a:rPr lang="en-GB" dirty="0"/>
              <a:t>‘appearing to show that an act of FGM has been carried out and the person has no reason to believe that the act was, or was part of, a surgical operation within section 1(2)(a) or (b) of the FGM Act 2003’</a:t>
            </a:r>
          </a:p>
          <a:p>
            <a:endParaRPr lang="en-GB" dirty="0"/>
          </a:p>
          <a:p>
            <a:endParaRPr lang="en-GB" dirty="0"/>
          </a:p>
          <a:p>
            <a:endParaRPr lang="en-GB" dirty="0"/>
          </a:p>
        </p:txBody>
      </p:sp>
      <p:sp>
        <p:nvSpPr>
          <p:cNvPr id="7" name="TextBox 6">
            <a:extLst>
              <a:ext uri="{FF2B5EF4-FFF2-40B4-BE49-F238E27FC236}">
                <a16:creationId xmlns:a16="http://schemas.microsoft.com/office/drawing/2014/main" id="{C17811C0-6E4E-5877-7C7A-ABDD867576D9}"/>
              </a:ext>
            </a:extLst>
          </p:cNvPr>
          <p:cNvSpPr txBox="1"/>
          <p:nvPr/>
        </p:nvSpPr>
        <p:spPr>
          <a:xfrm>
            <a:off x="10509031" y="6443146"/>
            <a:ext cx="1682969" cy="369332"/>
          </a:xfrm>
          <a:prstGeom prst="rect">
            <a:avLst/>
          </a:prstGeom>
          <a:noFill/>
        </p:spPr>
        <p:txBody>
          <a:bodyPr wrap="square">
            <a:spAutoFit/>
          </a:bodyPr>
          <a:lstStyle/>
          <a:p>
            <a:pPr marL="0" lvl="0" indent="0">
              <a:buNone/>
            </a:pPr>
            <a:r>
              <a:rPr lang="en-GB" dirty="0"/>
              <a:t>(Gov.UK, 2016)</a:t>
            </a:r>
          </a:p>
        </p:txBody>
      </p:sp>
    </p:spTree>
    <p:extLst>
      <p:ext uri="{BB962C8B-B14F-4D97-AF65-F5344CB8AC3E}">
        <p14:creationId xmlns:p14="http://schemas.microsoft.com/office/powerpoint/2010/main" val="2045731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0148" y="365125"/>
            <a:ext cx="7956222" cy="1325563"/>
          </a:xfrm>
        </p:spPr>
        <p:txBody>
          <a:bodyPr/>
          <a:lstStyle/>
          <a:p>
            <a:r>
              <a:rPr lang="en-GB" dirty="0"/>
              <a:t>Useful Links</a:t>
            </a:r>
          </a:p>
        </p:txBody>
      </p:sp>
      <p:sp>
        <p:nvSpPr>
          <p:cNvPr id="3" name="Content Placeholder 2"/>
          <p:cNvSpPr>
            <a:spLocks noGrp="1"/>
          </p:cNvSpPr>
          <p:nvPr>
            <p:ph idx="1"/>
          </p:nvPr>
        </p:nvSpPr>
        <p:spPr>
          <a:xfrm>
            <a:off x="3780148" y="1825625"/>
            <a:ext cx="7956222" cy="4667250"/>
          </a:xfrm>
        </p:spPr>
        <p:txBody>
          <a:bodyPr/>
          <a:lstStyle/>
          <a:p>
            <a:r>
              <a:rPr lang="en-GB" dirty="0"/>
              <a:t>Home Office</a:t>
            </a:r>
          </a:p>
          <a:p>
            <a:r>
              <a:rPr lang="en-GB" dirty="0"/>
              <a:t>Mandatory Reporting of Female Genital Mutilation – procedural information</a:t>
            </a:r>
          </a:p>
          <a:p>
            <a:r>
              <a:rPr lang="en-GB" dirty="0">
                <a:hlinkClick r:id="rId2"/>
              </a:rPr>
              <a:t>https://www.gov.uk/government/uploads/system/uploads/attachment_data/file/573782/FGM_Mandatory_Reporting_-_procedural_information_nov16_FINAL.pdf</a:t>
            </a:r>
            <a:endParaRPr lang="en-GB" dirty="0"/>
          </a:p>
          <a:p>
            <a:endParaRPr lang="en-GB" dirty="0"/>
          </a:p>
        </p:txBody>
      </p:sp>
    </p:spTree>
    <p:extLst>
      <p:ext uri="{BB962C8B-B14F-4D97-AF65-F5344CB8AC3E}">
        <p14:creationId xmlns:p14="http://schemas.microsoft.com/office/powerpoint/2010/main" val="127038030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53536-BDD9-6844-EC4A-8BA0EBBB576F}"/>
              </a:ext>
            </a:extLst>
          </p:cNvPr>
          <p:cNvSpPr>
            <a:spLocks noGrp="1"/>
          </p:cNvSpPr>
          <p:nvPr>
            <p:ph type="title"/>
          </p:nvPr>
        </p:nvSpPr>
        <p:spPr/>
        <p:txBody>
          <a:bodyPr/>
          <a:lstStyle/>
          <a:p>
            <a:r>
              <a:rPr lang="en-GB" dirty="0"/>
              <a:t>Cultural Differences – ‘Hard to Reach’ </a:t>
            </a:r>
          </a:p>
        </p:txBody>
      </p:sp>
      <p:sp>
        <p:nvSpPr>
          <p:cNvPr id="3" name="Content Placeholder 2">
            <a:extLst>
              <a:ext uri="{FF2B5EF4-FFF2-40B4-BE49-F238E27FC236}">
                <a16:creationId xmlns:a16="http://schemas.microsoft.com/office/drawing/2014/main" id="{76802302-88F2-443F-F0AA-A6DEA936665C}"/>
              </a:ext>
            </a:extLst>
          </p:cNvPr>
          <p:cNvSpPr>
            <a:spLocks noGrp="1"/>
          </p:cNvSpPr>
          <p:nvPr>
            <p:ph idx="1"/>
          </p:nvPr>
        </p:nvSpPr>
        <p:spPr>
          <a:xfrm>
            <a:off x="3527900" y="1825625"/>
            <a:ext cx="7956222" cy="4667250"/>
          </a:xfrm>
        </p:spPr>
        <p:txBody>
          <a:bodyPr/>
          <a:lstStyle/>
          <a:p>
            <a:r>
              <a:rPr lang="en-GB" dirty="0"/>
              <a:t>Although the evidence provided within this seminar represents the legal positions of child marriage and FGM, these are based on the statistics that are ‘reported’. </a:t>
            </a:r>
          </a:p>
          <a:p>
            <a:r>
              <a:rPr lang="en-GB" dirty="0"/>
              <a:t>This means that there are corners of our society that are hidden, and ‘hard to reach’ meaning that the statistics only represent data that we know about. </a:t>
            </a:r>
          </a:p>
          <a:p>
            <a:r>
              <a:rPr lang="en-GB" dirty="0"/>
              <a:t>Even though certain cultural practices are illegal within Britain, it would be naive to suggest that they do not happen. </a:t>
            </a:r>
          </a:p>
        </p:txBody>
      </p:sp>
    </p:spTree>
    <p:extLst>
      <p:ext uri="{BB962C8B-B14F-4D97-AF65-F5344CB8AC3E}">
        <p14:creationId xmlns:p14="http://schemas.microsoft.com/office/powerpoint/2010/main" val="3390529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CAD42-75A0-8730-FF1C-3DAE05450C1E}"/>
              </a:ext>
            </a:extLst>
          </p:cNvPr>
          <p:cNvSpPr>
            <a:spLocks noGrp="1"/>
          </p:cNvSpPr>
          <p:nvPr>
            <p:ph type="title"/>
          </p:nvPr>
        </p:nvSpPr>
        <p:spPr/>
        <p:txBody>
          <a:bodyPr/>
          <a:lstStyle/>
          <a:p>
            <a:r>
              <a:rPr lang="en-GB" dirty="0"/>
              <a:t>Group Discussion </a:t>
            </a:r>
          </a:p>
        </p:txBody>
      </p:sp>
      <p:sp>
        <p:nvSpPr>
          <p:cNvPr id="3" name="Content Placeholder 2">
            <a:extLst>
              <a:ext uri="{FF2B5EF4-FFF2-40B4-BE49-F238E27FC236}">
                <a16:creationId xmlns:a16="http://schemas.microsoft.com/office/drawing/2014/main" id="{7EA89F05-64BB-2AB5-F441-9491A8355DBB}"/>
              </a:ext>
            </a:extLst>
          </p:cNvPr>
          <p:cNvSpPr>
            <a:spLocks noGrp="1"/>
          </p:cNvSpPr>
          <p:nvPr>
            <p:ph idx="1"/>
          </p:nvPr>
        </p:nvSpPr>
        <p:spPr>
          <a:xfrm>
            <a:off x="3309755" y="1690689"/>
            <a:ext cx="8897007" cy="5167312"/>
          </a:xfrm>
        </p:spPr>
        <p:txBody>
          <a:bodyPr>
            <a:normAutofit fontScale="92500"/>
          </a:bodyPr>
          <a:lstStyle/>
          <a:p>
            <a:r>
              <a:rPr lang="en-GB" dirty="0"/>
              <a:t>Please take some time to share your thoughts on the topics discussed in today’s session. </a:t>
            </a:r>
          </a:p>
          <a:p>
            <a:r>
              <a:rPr lang="en-GB" dirty="0"/>
              <a:t>It may be useful to think about your own views, whilst also considering how the individuals who participate in the cultures discussed may view the traditions/cultures from their perspective. </a:t>
            </a:r>
          </a:p>
          <a:p>
            <a:r>
              <a:rPr lang="en-GB" dirty="0"/>
              <a:t>Why do you think that these practices still exist in the world?</a:t>
            </a:r>
          </a:p>
          <a:p>
            <a:endParaRPr lang="en-GB" dirty="0"/>
          </a:p>
          <a:p>
            <a:pPr marL="0" indent="0" algn="ctr">
              <a:buNone/>
            </a:pPr>
            <a:r>
              <a:rPr lang="en-GB" dirty="0"/>
              <a:t>If you have been impacted by the topics discussed in today's session, please contact student services wellbeing team: </a:t>
            </a:r>
          </a:p>
          <a:p>
            <a:pPr marL="0" indent="0" algn="ctr">
              <a:buNone/>
            </a:pPr>
            <a:r>
              <a:rPr lang="en-GB" dirty="0">
                <a:hlinkClick r:id="rId2"/>
              </a:rPr>
              <a:t>Student Support &amp; Wellbeing | University of Wales Trinity Saint David (uwtsd.ac.uk)</a:t>
            </a:r>
            <a:endParaRPr lang="en-GB" dirty="0"/>
          </a:p>
        </p:txBody>
      </p:sp>
    </p:spTree>
    <p:extLst>
      <p:ext uri="{BB962C8B-B14F-4D97-AF65-F5344CB8AC3E}">
        <p14:creationId xmlns:p14="http://schemas.microsoft.com/office/powerpoint/2010/main" val="5473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80B-CD9E-4C91-8276-E81DABFA7140}"/>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FC7188CE-5D1B-91E5-03BD-087444E77E76}"/>
              </a:ext>
            </a:extLst>
          </p:cNvPr>
          <p:cNvSpPr>
            <a:spLocks noGrp="1"/>
          </p:cNvSpPr>
          <p:nvPr>
            <p:ph idx="1"/>
          </p:nvPr>
        </p:nvSpPr>
        <p:spPr>
          <a:xfrm>
            <a:off x="770021" y="1299412"/>
            <a:ext cx="11421979" cy="5558588"/>
          </a:xfrm>
        </p:spPr>
        <p:txBody>
          <a:bodyPr>
            <a:normAutofit fontScale="77500" lnSpcReduction="20000"/>
          </a:bodyPr>
          <a:lstStyle/>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Atkinson, R. and Flint, J. (2001) ‘ Accessing Hidden and Hard to Reach Populations: Snowball Research Strategies’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Social Research Update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33 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Social Research Update 33: Accessing Hidden and Hard-to-Reach Populations (surrey.ac.uk)</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02-04-2024) </a:t>
            </a:r>
          </a:p>
          <a:p>
            <a:pPr marL="342900" lvl="0" indent="-342900">
              <a:lnSpc>
                <a:spcPct val="107000"/>
              </a:lnSpc>
              <a:spcAft>
                <a:spcPts val="800"/>
              </a:spcAft>
              <a:buFont typeface="Arial" panose="020B0604020202020204" pitchFamily="34" charset="0"/>
              <a:buChar char="•"/>
              <a:tabLst>
                <a:tab pos="457200" algn="l"/>
              </a:tabLs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Azimi</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M. (2013) ‘Cultural Diversity: An Overview’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International Journal of Asian Social Science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3(10) pp.2147-2151 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ijass3102147-2151.pdf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03-04-2024)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Bedar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HW. (1980) ‘Reaching the Hard-to-Reach adult through effective Marketing’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New Directions for Continuing Education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8 pp.11-26 </a:t>
            </a:r>
          </a:p>
          <a:p>
            <a:pPr marL="342900" lvl="0" indent="-342900">
              <a:lnSpc>
                <a:spcPct val="107000"/>
              </a:lnSpc>
              <a:spcAft>
                <a:spcPts val="800"/>
              </a:spcAft>
              <a:buFont typeface="Arial" panose="020B0604020202020204" pitchFamily="34" charset="0"/>
              <a:buChar char="•"/>
              <a:tabLst>
                <a:tab pos="457200" algn="l"/>
              </a:tabLs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Brackertz</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N. (2007)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Who is Hard to Reach and Why?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(2) (PDF) Who is hard to reach and why? (researchgate.net)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02-04-2024)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Doherty, p.,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Storr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 Kinder, K. (2004)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Delivering Services to Hard to Reach Families in On Track Areas: Definition, Consultation and Needs Assessment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Home Office Development and Practice Report, 15 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http://www.homeoffice.gov.uk/rds/pdfs2/dpr15.pdf</a:t>
            </a:r>
            <a:r>
              <a:rPr lang="en-GB" sz="1800" kern="100" dirty="0">
                <a:solidFill>
                  <a:srgbClr val="000000"/>
                </a:solidFill>
                <a:effectLst/>
                <a:latin typeface="Times" panose="02020603050405020304" pitchFamily="18"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Duncan, DF, White, JB. Nicholson, T. (2003) ‘Using Internet Based Surveys to reach Hidden Populations: Case of Non abusive Illicit Drug Users’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American Journal of Health Behaviours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27(3) pp.208-218 </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Earthman, E., Richmond, LS., Peterson, DJ., Marczak, MS., and Betts, SC (1999) ‘Adapting Evaluation Measures for Hard to Reach Audiences’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Children, Youth and Families Education and Research Network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University of Arizona 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http://ag.arizona.edu/fcs/cyfernet/evaluation/adapeval.pdf</a:t>
            </a:r>
            <a:r>
              <a:rPr lang="en-GB" sz="1800" kern="100" dirty="0">
                <a:solidFill>
                  <a:srgbClr val="000000"/>
                </a:solidFill>
                <a:effectLst/>
                <a:latin typeface="Times" panose="02020603050405020304" pitchFamily="18" charset="0"/>
                <a:ea typeface="Aptos" panose="020B0004020202020204" pitchFamily="34" charset="0"/>
                <a:cs typeface="Times New Roman" panose="02020603050405020304" pitchFamily="18" charset="0"/>
              </a:rPr>
              <a:t>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(Accessed: 02-04-2024)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Freimuth</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VS. and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Mettger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 (1990) ‘Is there a Hard to Reach Audience?’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Public Health Reports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105(3) pp.232-238</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Gonzales, L.E., Peres, B.P.,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Sanches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J.A.S., and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Acinas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M.M.R (2010) ‘Dental Aesthetics as an Expression of Culture and Ritual’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British Dental Journal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208(2) 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sj.bdj.2010.53.pdf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03-04-2024)</a:t>
            </a:r>
          </a:p>
        </p:txBody>
      </p:sp>
    </p:spTree>
    <p:extLst>
      <p:ext uri="{BB962C8B-B14F-4D97-AF65-F5344CB8AC3E}">
        <p14:creationId xmlns:p14="http://schemas.microsoft.com/office/powerpoint/2010/main" val="5582324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80B-CD9E-4C91-8276-E81DABFA7140}"/>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FC7188CE-5D1B-91E5-03BD-087444E77E76}"/>
              </a:ext>
            </a:extLst>
          </p:cNvPr>
          <p:cNvSpPr>
            <a:spLocks noGrp="1"/>
          </p:cNvSpPr>
          <p:nvPr>
            <p:ph idx="1"/>
          </p:nvPr>
        </p:nvSpPr>
        <p:spPr>
          <a:xfrm>
            <a:off x="770021" y="1299412"/>
            <a:ext cx="11421979" cy="5558588"/>
          </a:xfrm>
        </p:spPr>
        <p:txBody>
          <a:bodyPr>
            <a:normAutofit fontScale="85000" lnSpcReduction="10000"/>
          </a:bodyPr>
          <a:lstStyle/>
          <a:p>
            <a:pPr marL="342900" lvl="0" indent="-342900">
              <a:lnSpc>
                <a:spcPct val="107000"/>
              </a:lnSpc>
              <a:spcAft>
                <a:spcPts val="800"/>
              </a:spcAft>
              <a:buFont typeface="Arial" panose="020B0604020202020204" pitchFamily="34" charset="0"/>
              <a:buChar char="•"/>
              <a:tabLst>
                <a:tab pos="457200" algn="l"/>
              </a:tabLst>
            </a:pPr>
            <a:r>
              <a:rPr lang="en-GB" sz="1800" i="1" kern="100" dirty="0">
                <a:effectLst/>
                <a:latin typeface="Aptos" panose="020B0004020202020204" pitchFamily="34" charset="0"/>
                <a:ea typeface="Aptos" panose="020B0004020202020204" pitchFamily="34" charset="0"/>
                <a:cs typeface="Times New Roman" panose="02020603050405020304" pitchFamily="18" charset="0"/>
              </a:rPr>
              <a:t>Marriage and Civil Partnership (Minimum Age) Act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(2022) Available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at:</a:t>
            </a:r>
            <a:r>
              <a:rPr lang="en-GB" sz="1800" u="sng" kern="100" dirty="0" err="1">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Marriage</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 and Civil Partnership (Minimum Age) Act 2022 (legislation.gov.uk)</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04-04-2024)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Moaddel</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M. (2002) ‘The Study of Islamic Culture and Politics: An Overview and Assessment’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Annual Review of Sociology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28(1) pp.359-386 Available at:</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3"/>
              </a:rPr>
              <a:t>(2) (PDF) The Study of Islamic Culture and Politics: An Overview and Assessment (researchgate.net)</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04-04-2024)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National Geographic (2023)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Day of the Dead (Dia de </a:t>
            </a:r>
            <a:r>
              <a:rPr lang="en-GB" sz="1800" i="1" kern="100" dirty="0" err="1">
                <a:effectLst/>
                <a:latin typeface="Aptos" panose="020B0004020202020204" pitchFamily="34" charset="0"/>
                <a:ea typeface="Aptos" panose="020B0004020202020204" pitchFamily="34" charset="0"/>
                <a:cs typeface="Times New Roman" panose="02020603050405020304" pitchFamily="18" charset="0"/>
              </a:rPr>
              <a:t>los</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 Muertos)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Available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at:</a:t>
            </a:r>
            <a:r>
              <a:rPr lang="en-GB" sz="1800" u="sng" kern="100" dirty="0" err="1">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Day</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 of the Dead (Día de </a:t>
            </a:r>
            <a:r>
              <a:rPr lang="en-GB" sz="1800" u="sng" kern="100" dirty="0" err="1">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los</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4"/>
              </a:rPr>
              <a:t> Muertos) - Origins, Celebrations, Parade | HISTORY</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04-04-2024)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ONS (2021)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Religion, England and Wales: Census 2021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Religion, England and Wales - Office for National Statistics (ons.gov.uk)</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04-04-2024)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Unicef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(2021)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Understanding the Relationships between child marriage and female genital Mutilation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Available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at:</a:t>
            </a:r>
            <a:r>
              <a:rPr lang="en-GB" sz="1800" u="sng" kern="100" dirty="0" err="1">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Understanding</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6"/>
              </a:rPr>
              <a:t> the relationship between child marriage and female genital mutilation - UNICEF DATA</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02-04-2024) </a:t>
            </a:r>
          </a:p>
          <a:p>
            <a:pPr marL="342900" lvl="0" indent="-342900">
              <a:lnSpc>
                <a:spcPct val="107000"/>
              </a:lnSpc>
              <a:spcAft>
                <a:spcPts val="800"/>
              </a:spcAft>
              <a:buFont typeface="Arial" panose="020B0604020202020204" pitchFamily="34" charset="0"/>
              <a:buChar char="•"/>
              <a:tabLst>
                <a:tab pos="457200" algn="l"/>
              </a:tabLs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Unicef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(2023)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Child Marriage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Available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at:</a:t>
            </a:r>
            <a:r>
              <a:rPr lang="en-GB" sz="1800" u="sng" kern="100" dirty="0" err="1">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Child</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7"/>
              </a:rPr>
              <a:t> marriage | UNICEF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04-04-2024)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Unicef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(2024)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Harmful Practices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Available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8"/>
              </a:rPr>
              <a:t>Harmful practices | UNICEF</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(Accessed: 02-04-2024)</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Walsh, DC., Rudd, RE.,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Moeykens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BA., and Moloney, T. (1993) ‘Social Marketing for Public Health’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Health Affairs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12(2) pp.104-119</a:t>
            </a:r>
          </a:p>
          <a:p>
            <a:pPr marL="342900" lvl="0" indent="-342900">
              <a:lnSpc>
                <a:spcPct val="107000"/>
              </a:lnSpc>
              <a:spcAft>
                <a:spcPts val="800"/>
              </a:spcAft>
              <a:buFont typeface="Arial" panose="020B0604020202020204" pitchFamily="34" charset="0"/>
              <a:buChar char="•"/>
              <a:tabLst>
                <a:tab pos="457200" algn="l"/>
              </a:tabLs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Wilson, D. (2001) ‘</a:t>
            </a:r>
            <a:r>
              <a:rPr lang="en-GB" sz="1800" i="1" kern="100" dirty="0">
                <a:effectLst/>
                <a:latin typeface="Aptos" panose="020B0004020202020204" pitchFamily="34" charset="0"/>
                <a:ea typeface="Aptos" panose="020B0004020202020204" pitchFamily="34" charset="0"/>
                <a:cs typeface="Times New Roman" panose="02020603050405020304" pitchFamily="18" charset="0"/>
              </a:rPr>
              <a:t>Consulting Hard-to-Reach Groups’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Local Authorities Research and Intelligence Association (LARIA) Seminar, 15</a:t>
            </a:r>
            <a:r>
              <a:rPr lang="en-GB" sz="18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November Available at:</a:t>
            </a:r>
            <a:r>
              <a:rPr lang="en-GB" sz="1800" kern="100" dirty="0">
                <a:solidFill>
                  <a:srgbClr val="000000"/>
                </a:solidFill>
                <a:effectLst/>
                <a:latin typeface="Times" panose="02020603050405020304" pitchFamily="18" charset="0"/>
                <a:ea typeface="Aptos" panose="020B0004020202020204" pitchFamily="34" charset="0"/>
                <a:cs typeface="Times New Roman" panose="02020603050405020304" pitchFamily="18" charset="0"/>
              </a:rPr>
              <a:t> </a:t>
            </a:r>
            <a:r>
              <a:rPr lang="en-GB" sz="18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9"/>
              </a:rPr>
              <a:t>http://www.laria.gov.uk/content/features/68/feat1.htm</a:t>
            </a:r>
            <a:r>
              <a:rPr lang="en-GB" sz="1800" kern="100" dirty="0">
                <a:solidFill>
                  <a:srgbClr val="000000"/>
                </a:solidFill>
                <a:effectLst/>
                <a:latin typeface="Times" panose="02020603050405020304" pitchFamily="18" charset="0"/>
                <a:ea typeface="Aptos" panose="020B0004020202020204" pitchFamily="34" charset="0"/>
                <a:cs typeface="Times New Roman" panose="02020603050405020304" pitchFamily="18" charset="0"/>
              </a:rPr>
              <a:t>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(Accessed: 02-04-2024)</a:t>
            </a:r>
          </a:p>
        </p:txBody>
      </p:sp>
    </p:spTree>
    <p:extLst>
      <p:ext uri="{BB962C8B-B14F-4D97-AF65-F5344CB8AC3E}">
        <p14:creationId xmlns:p14="http://schemas.microsoft.com/office/powerpoint/2010/main" val="110908781"/>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Widescreen_2023 Sept</Template>
  <TotalTime>755</TotalTime>
  <Words>5847</Words>
  <Application>Microsoft Office PowerPoint</Application>
  <PresentationFormat>Widescreen</PresentationFormat>
  <Paragraphs>391</Paragraphs>
  <Slides>68</Slides>
  <Notes>0</Notes>
  <HiddenSlides>0</HiddenSlides>
  <MMClips>0</MMClips>
  <ScaleCrop>false</ScaleCrop>
  <HeadingPairs>
    <vt:vector size="6" baseType="variant">
      <vt:variant>
        <vt:lpstr>Fonts Used</vt:lpstr>
      </vt:variant>
      <vt:variant>
        <vt:i4>7</vt:i4>
      </vt:variant>
      <vt:variant>
        <vt:lpstr>Theme</vt:lpstr>
      </vt:variant>
      <vt:variant>
        <vt:i4>7</vt:i4>
      </vt:variant>
      <vt:variant>
        <vt:lpstr>Slide Titles</vt:lpstr>
      </vt:variant>
      <vt:variant>
        <vt:i4>68</vt:i4>
      </vt:variant>
    </vt:vector>
  </HeadingPairs>
  <TitlesOfParts>
    <vt:vector size="82" baseType="lpstr">
      <vt:lpstr>Aptos</vt:lpstr>
      <vt:lpstr>Arial</vt:lpstr>
      <vt:lpstr>Calibri</vt:lpstr>
      <vt:lpstr>Calibri Light</vt:lpstr>
      <vt:lpstr>inherit</vt:lpstr>
      <vt:lpstr>ReithSans</vt:lpstr>
      <vt:lpstr>Times</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PowerPoint Presentation</vt:lpstr>
      <vt:lpstr>Who is Hard to Reach and Why?</vt:lpstr>
      <vt:lpstr>Problems with ‘hard to reach’ terminology </vt:lpstr>
      <vt:lpstr>Problems with ‘hard to reach’ terminology </vt:lpstr>
      <vt:lpstr>Problems with ‘hard to reach’ terminology </vt:lpstr>
      <vt:lpstr>Problems with ‘hard to reach’ terminology </vt:lpstr>
      <vt:lpstr>Origins and usage of ‘Hard to Reach’ </vt:lpstr>
      <vt:lpstr>Origins and usage of ‘Hard to Reach’ </vt:lpstr>
      <vt:lpstr>Origins and usage of ‘Hard to Reach’ </vt:lpstr>
      <vt:lpstr>Who is identified as hard to reach?</vt:lpstr>
      <vt:lpstr>Who is identified as hard to reach?</vt:lpstr>
      <vt:lpstr>Who is identified as hard to reach?</vt:lpstr>
      <vt:lpstr>Who is identified as hard to reach?</vt:lpstr>
      <vt:lpstr>Who is identified as hard to reach?</vt:lpstr>
      <vt:lpstr>Who is identified as hard to reach?</vt:lpstr>
      <vt:lpstr>Who is identified as hard to reach?</vt:lpstr>
      <vt:lpstr>Who is identified as hard to reach?</vt:lpstr>
      <vt:lpstr>Who is identified as hard to reach?</vt:lpstr>
      <vt:lpstr>Who is identified as hard to reach?</vt:lpstr>
      <vt:lpstr>Who is identified as hard to reach?</vt:lpstr>
      <vt:lpstr>Who is identified as hard to reach?</vt:lpstr>
      <vt:lpstr>Who is identified as hard to reach?</vt:lpstr>
      <vt:lpstr>Class Task </vt:lpstr>
      <vt:lpstr>Group at risk of exclusion: Cultural differences </vt:lpstr>
      <vt:lpstr>Content Warning</vt:lpstr>
      <vt:lpstr>Cultural Differences can make individuals ‘hard to reach’ </vt:lpstr>
      <vt:lpstr>Cultural differences: What is ‘cultural awareness’?</vt:lpstr>
      <vt:lpstr>Cultural Differences as ‘Social Norms’</vt:lpstr>
      <vt:lpstr>Cultural Norms from a global perspective </vt:lpstr>
      <vt:lpstr>Cultural Norms from a global perspective </vt:lpstr>
      <vt:lpstr>Cultural Norms from a global perspective </vt:lpstr>
      <vt:lpstr>Cultural Norms from a global perspective </vt:lpstr>
      <vt:lpstr>Cultural Norms from a global perspective </vt:lpstr>
      <vt:lpstr>Cultural Norms from a global perspective </vt:lpstr>
      <vt:lpstr>Harmful Practices: Child Marriage and FGM Key Terms </vt:lpstr>
      <vt:lpstr>PowerPoint Presentation</vt:lpstr>
      <vt:lpstr>Harmful Practices: Child Marriage and FGM </vt:lpstr>
      <vt:lpstr>Child Marriage </vt:lpstr>
      <vt:lpstr>Child Marriage </vt:lpstr>
      <vt:lpstr>Child Marriage </vt:lpstr>
      <vt:lpstr>Child Marriage </vt:lpstr>
      <vt:lpstr>Child Marriage </vt:lpstr>
      <vt:lpstr>Child Marriage </vt:lpstr>
      <vt:lpstr>Child Marriage: UK Legislation  </vt:lpstr>
      <vt:lpstr>Child Marriage: UK Legislation  </vt:lpstr>
      <vt:lpstr>Child Marriage: UK Legislation  </vt:lpstr>
      <vt:lpstr>For More Information</vt:lpstr>
      <vt:lpstr>Female Genital Mutilation (FGM)</vt:lpstr>
      <vt:lpstr>Female Genital Mutilation (FGM)</vt:lpstr>
      <vt:lpstr>What is Female Genital Mutilation (FGM)?</vt:lpstr>
      <vt:lpstr>PowerPoint Presentation</vt:lpstr>
      <vt:lpstr>How is Female Genital Mutilation (FGM)a risk for girls and Women?</vt:lpstr>
      <vt:lpstr>Why is Female Genital Mutilation (FGM)still practiced?</vt:lpstr>
      <vt:lpstr>How is Female Genital Mutilation (FGM) a human rights violation?</vt:lpstr>
      <vt:lpstr>How Prevalent is Female Genital Mutilation (FGM)?</vt:lpstr>
      <vt:lpstr>Where is Female Genital Mutilation (FGM) most common?</vt:lpstr>
      <vt:lpstr>PowerPoint Presentation</vt:lpstr>
      <vt:lpstr>PowerPoint Presentation</vt:lpstr>
      <vt:lpstr>Female Genital Mutilation (FGM)</vt:lpstr>
      <vt:lpstr>Section 5B of the 2003 Act</vt:lpstr>
      <vt:lpstr>‘Known Cases’</vt:lpstr>
      <vt:lpstr>Useful Links</vt:lpstr>
      <vt:lpstr>Cultural Differences – ‘Hard to Reach’ </vt:lpstr>
      <vt:lpstr>Group Discussion </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Jenkins (IEH)</dc:creator>
  <cp:lastModifiedBy>Laura Jenkins (IEH)</cp:lastModifiedBy>
  <cp:revision>1</cp:revision>
  <dcterms:created xsi:type="dcterms:W3CDTF">2024-04-02T13:45:19Z</dcterms:created>
  <dcterms:modified xsi:type="dcterms:W3CDTF">2024-04-08T09:07:19Z</dcterms:modified>
</cp:coreProperties>
</file>