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7" r:id="rId1"/>
  </p:sldMasterIdLst>
  <p:notesMasterIdLst>
    <p:notesMasterId r:id="rId18"/>
  </p:notesMasterIdLst>
  <p:sldIdLst>
    <p:sldId id="256" r:id="rId2"/>
    <p:sldId id="269" r:id="rId3"/>
    <p:sldId id="272" r:id="rId4"/>
    <p:sldId id="273" r:id="rId5"/>
    <p:sldId id="274" r:id="rId6"/>
    <p:sldId id="257" r:id="rId7"/>
    <p:sldId id="270" r:id="rId8"/>
    <p:sldId id="277" r:id="rId9"/>
    <p:sldId id="261" r:id="rId10"/>
    <p:sldId id="262" r:id="rId11"/>
    <p:sldId id="271" r:id="rId12"/>
    <p:sldId id="263" r:id="rId13"/>
    <p:sldId id="275" r:id="rId14"/>
    <p:sldId id="276" r:id="rId15"/>
    <p:sldId id="267" r:id="rId16"/>
    <p:sldId id="264" r:id="rId1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2" d="100"/>
          <a:sy n="92" d="100"/>
        </p:scale>
        <p:origin x="94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2678E553-8ED7-4A2B-9A11-A3AA33CDCF07}" type="datetimeFigureOut">
              <a:rPr lang="en-GB"/>
              <a:pPr>
                <a:defRPr/>
              </a:pPr>
              <a:t>10/12/2018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002783A4-16E9-4C15-BBA6-31E801B0CC33}" type="slidenum">
              <a:rPr lang="en-GB"/>
              <a:pPr>
                <a:defRPr/>
              </a:pPr>
              <a:t>‹#›</a:t>
            </a:fld>
            <a:endParaRPr lang="en-GB" dirty="0"/>
          </a:p>
        </p:txBody>
      </p:sp>
    </p:spTree>
    <p:extLst>
      <p:ext uri="{BB962C8B-B14F-4D97-AF65-F5344CB8AC3E}">
        <p14:creationId xmlns:p14="http://schemas.microsoft.com/office/powerpoint/2010/main" val="17814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p:spPr>
      </p:sp>
      <p:sp>
        <p:nvSpPr>
          <p:cNvPr id="133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4188599-2F24-4CEB-989A-5E5D2F104E6A}" type="slidenum">
              <a:rPr lang="en-GB" smtClean="0"/>
              <a:pPr fontAlgn="base">
                <a:spcBef>
                  <a:spcPct val="0"/>
                </a:spcBef>
                <a:spcAft>
                  <a:spcPct val="0"/>
                </a:spcAft>
                <a:defRPr/>
              </a:pPr>
              <a:t>1</a:t>
            </a:fld>
            <a:endParaRPr lang="en-GB" smtClean="0"/>
          </a:p>
        </p:txBody>
      </p:sp>
    </p:spTree>
    <p:extLst>
      <p:ext uri="{BB962C8B-B14F-4D97-AF65-F5344CB8AC3E}">
        <p14:creationId xmlns:p14="http://schemas.microsoft.com/office/powerpoint/2010/main" val="4102382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3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smtClean="0"/>
          </a:p>
        </p:txBody>
      </p:sp>
      <p:sp>
        <p:nvSpPr>
          <p:cNvPr id="4" name="Slide Number Placeholder 3"/>
          <p:cNvSpPr>
            <a:spLocks noGrp="1"/>
          </p:cNvSpPr>
          <p:nvPr>
            <p:ph type="sldNum" sz="quarter" idx="5"/>
          </p:nvPr>
        </p:nvSpPr>
        <p:spPr/>
        <p:txBody>
          <a:bodyPr/>
          <a:lstStyle/>
          <a:p>
            <a:pPr>
              <a:defRPr/>
            </a:pPr>
            <a:fld id="{DD702857-4D9B-40DB-A9DD-1355A9B69494}" type="slidenum">
              <a:rPr lang="en-GB" smtClean="0"/>
              <a:pPr>
                <a:defRPr/>
              </a:pPr>
              <a:t>2</a:t>
            </a:fld>
            <a:endParaRPr lang="en-GB" dirty="0"/>
          </a:p>
        </p:txBody>
      </p:sp>
    </p:spTree>
    <p:extLst>
      <p:ext uri="{BB962C8B-B14F-4D97-AF65-F5344CB8AC3E}">
        <p14:creationId xmlns:p14="http://schemas.microsoft.com/office/powerpoint/2010/main" val="3728773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p:spPr>
      </p:sp>
      <p:sp>
        <p:nvSpPr>
          <p:cNvPr id="153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741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D020C1F-E55B-46BC-B2C5-3FEE4C47B55B}" type="slidenum">
              <a:rPr lang="en-GB" smtClean="0"/>
              <a:pPr fontAlgn="base">
                <a:spcBef>
                  <a:spcPct val="0"/>
                </a:spcBef>
                <a:spcAft>
                  <a:spcPct val="0"/>
                </a:spcAft>
                <a:defRPr/>
              </a:pPr>
              <a:t>6</a:t>
            </a:fld>
            <a:endParaRPr lang="en-GB" smtClean="0"/>
          </a:p>
        </p:txBody>
      </p:sp>
    </p:spTree>
    <p:extLst>
      <p:ext uri="{BB962C8B-B14F-4D97-AF65-F5344CB8AC3E}">
        <p14:creationId xmlns:p14="http://schemas.microsoft.com/office/powerpoint/2010/main" val="4218189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72B3E4EE-4480-4730-B694-C2F0295201F9}" type="slidenum">
              <a:rPr lang="en-GB" smtClean="0"/>
              <a:pPr>
                <a:defRPr/>
              </a:pPr>
              <a:t>7</a:t>
            </a:fld>
            <a:endParaRPr lang="en-GB" dirty="0"/>
          </a:p>
        </p:txBody>
      </p:sp>
    </p:spTree>
    <p:extLst>
      <p:ext uri="{BB962C8B-B14F-4D97-AF65-F5344CB8AC3E}">
        <p14:creationId xmlns:p14="http://schemas.microsoft.com/office/powerpoint/2010/main" val="909384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p:spPr>
      </p:sp>
      <p:sp>
        <p:nvSpPr>
          <p:cNvPr id="174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76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012948-DF7F-4216-B9EE-821BF72CD1ED}" type="slidenum">
              <a:rPr lang="en-GB" smtClean="0"/>
              <a:pPr fontAlgn="base">
                <a:spcBef>
                  <a:spcPct val="0"/>
                </a:spcBef>
                <a:spcAft>
                  <a:spcPct val="0"/>
                </a:spcAft>
                <a:defRPr/>
              </a:pPr>
              <a:t>9</a:t>
            </a:fld>
            <a:endParaRPr lang="en-GB" smtClean="0"/>
          </a:p>
        </p:txBody>
      </p:sp>
    </p:spTree>
    <p:extLst>
      <p:ext uri="{BB962C8B-B14F-4D97-AF65-F5344CB8AC3E}">
        <p14:creationId xmlns:p14="http://schemas.microsoft.com/office/powerpoint/2010/main" val="577740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p:spPr>
      </p:sp>
      <p:sp>
        <p:nvSpPr>
          <p:cNvPr id="184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96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9CD79DC-B7AD-45D9-8F9B-7D30DE332437}" type="slidenum">
              <a:rPr lang="en-GB" smtClean="0"/>
              <a:pPr fontAlgn="base">
                <a:spcBef>
                  <a:spcPct val="0"/>
                </a:spcBef>
                <a:spcAft>
                  <a:spcPct val="0"/>
                </a:spcAft>
                <a:defRPr/>
              </a:pPr>
              <a:t>10</a:t>
            </a:fld>
            <a:endParaRPr lang="en-GB" smtClean="0"/>
          </a:p>
        </p:txBody>
      </p:sp>
    </p:spTree>
    <p:extLst>
      <p:ext uri="{BB962C8B-B14F-4D97-AF65-F5344CB8AC3E}">
        <p14:creationId xmlns:p14="http://schemas.microsoft.com/office/powerpoint/2010/main" val="3935800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34A399DA-117E-4781-8FDE-3C4471567468}" type="slidenum">
              <a:rPr lang="en-GB" smtClean="0"/>
              <a:pPr>
                <a:defRPr/>
              </a:pPr>
              <a:t>11</a:t>
            </a:fld>
            <a:endParaRPr lang="en-GB" dirty="0"/>
          </a:p>
        </p:txBody>
      </p:sp>
    </p:spTree>
    <p:extLst>
      <p:ext uri="{BB962C8B-B14F-4D97-AF65-F5344CB8AC3E}">
        <p14:creationId xmlns:p14="http://schemas.microsoft.com/office/powerpoint/2010/main" val="1262473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17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AFCF051-4B1E-4D2F-9C2D-B0E01EA4C2FC}" type="slidenum">
              <a:rPr lang="en-GB" smtClean="0"/>
              <a:pPr fontAlgn="base">
                <a:spcBef>
                  <a:spcPct val="0"/>
                </a:spcBef>
                <a:spcAft>
                  <a:spcPct val="0"/>
                </a:spcAft>
                <a:defRPr/>
              </a:pPr>
              <a:t>12</a:t>
            </a:fld>
            <a:endParaRPr lang="en-GB" smtClean="0"/>
          </a:p>
        </p:txBody>
      </p:sp>
    </p:spTree>
    <p:extLst>
      <p:ext uri="{BB962C8B-B14F-4D97-AF65-F5344CB8AC3E}">
        <p14:creationId xmlns:p14="http://schemas.microsoft.com/office/powerpoint/2010/main" val="93655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37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BB96E1A-4981-48F4-BB34-96EAB5387DD7}" type="slidenum">
              <a:rPr lang="en-GB" altLang="en-US"/>
              <a:pPr fontAlgn="base">
                <a:spcBef>
                  <a:spcPct val="0"/>
                </a:spcBef>
                <a:spcAft>
                  <a:spcPct val="0"/>
                </a:spcAft>
              </a:pPr>
              <a:t>14</a:t>
            </a:fld>
            <a:endParaRPr lang="en-GB" altLang="en-US"/>
          </a:p>
        </p:txBody>
      </p:sp>
    </p:spTree>
    <p:extLst>
      <p:ext uri="{BB962C8B-B14F-4D97-AF65-F5344CB8AC3E}">
        <p14:creationId xmlns:p14="http://schemas.microsoft.com/office/powerpoint/2010/main" val="4150257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smtClean="0"/>
          </a:p>
        </p:txBody>
      </p:sp>
      <p:sp>
        <p:nvSpPr>
          <p:cNvPr id="4" name="Slide Number Placeholder 3"/>
          <p:cNvSpPr>
            <a:spLocks noGrp="1"/>
          </p:cNvSpPr>
          <p:nvPr>
            <p:ph type="sldNum" sz="quarter" idx="5"/>
          </p:nvPr>
        </p:nvSpPr>
        <p:spPr/>
        <p:txBody>
          <a:bodyPr/>
          <a:lstStyle/>
          <a:p>
            <a:pPr>
              <a:defRPr/>
            </a:pPr>
            <a:fld id="{79310415-044B-497D-8302-3CF161AA3494}" type="slidenum">
              <a:rPr lang="en-GB" smtClean="0"/>
              <a:pPr>
                <a:defRPr/>
              </a:pPr>
              <a:t>15</a:t>
            </a:fld>
            <a:endParaRPr lang="en-GB" dirty="0"/>
          </a:p>
        </p:txBody>
      </p:sp>
    </p:spTree>
    <p:extLst>
      <p:ext uri="{BB962C8B-B14F-4D97-AF65-F5344CB8AC3E}">
        <p14:creationId xmlns:p14="http://schemas.microsoft.com/office/powerpoint/2010/main" val="2080171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37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C9EBE1B-12DA-4910-8D76-4A59A9025F93}" type="slidenum">
              <a:rPr lang="en-GB" smtClean="0"/>
              <a:pPr fontAlgn="base">
                <a:spcBef>
                  <a:spcPct val="0"/>
                </a:spcBef>
                <a:spcAft>
                  <a:spcPct val="0"/>
                </a:spcAft>
                <a:defRPr/>
              </a:pPr>
              <a:t>16</a:t>
            </a:fld>
            <a:endParaRPr lang="en-GB" smtClean="0"/>
          </a:p>
        </p:txBody>
      </p:sp>
    </p:spTree>
    <p:extLst>
      <p:ext uri="{BB962C8B-B14F-4D97-AF65-F5344CB8AC3E}">
        <p14:creationId xmlns:p14="http://schemas.microsoft.com/office/powerpoint/2010/main" val="1840960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fld id="{D0938678-CCDB-4F1C-8F1B-AAA744724F71}" type="datetimeFigureOut">
              <a:rPr lang="en-GB" smtClean="0"/>
              <a:pPr>
                <a:defRPr/>
              </a:pPr>
              <a:t>10/12/2018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26DECEB-38C6-4C1A-9D88-F0A5B834276B}" type="slidenum">
              <a:rPr lang="en-GB" smtClean="0"/>
              <a:pPr>
                <a:defRPr/>
              </a:pPr>
              <a:t>‹#›</a:t>
            </a:fld>
            <a:endParaRPr lang="en-GB"/>
          </a:p>
        </p:txBody>
      </p:sp>
    </p:spTree>
    <p:extLst>
      <p:ext uri="{BB962C8B-B14F-4D97-AF65-F5344CB8AC3E}">
        <p14:creationId xmlns:p14="http://schemas.microsoft.com/office/powerpoint/2010/main" val="108782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C5529EA4-4CE2-4A14-9C83-A1E072C6F988}" type="datetimeFigureOut">
              <a:rPr lang="en-GB" smtClean="0"/>
              <a:pPr>
                <a:defRPr/>
              </a:pPr>
              <a:t>10/12/2018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D39B790-5574-4AF4-A7B1-7E1E551A5A8D}" type="slidenum">
              <a:rPr lang="en-GB" smtClean="0"/>
              <a:pPr>
                <a:defRPr/>
              </a:pPr>
              <a:t>‹#›</a:t>
            </a:fld>
            <a:endParaRPr lang="en-GB"/>
          </a:p>
        </p:txBody>
      </p:sp>
    </p:spTree>
    <p:extLst>
      <p:ext uri="{BB962C8B-B14F-4D97-AF65-F5344CB8AC3E}">
        <p14:creationId xmlns:p14="http://schemas.microsoft.com/office/powerpoint/2010/main" val="3928847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0B61915D-DB4B-49A1-A448-DF9CFF36AFF7}" type="datetimeFigureOut">
              <a:rPr lang="en-GB" smtClean="0"/>
              <a:pPr>
                <a:defRPr/>
              </a:pPr>
              <a:t>10/12/2018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6D02985-8881-4FBC-821F-AB2EFB744792}" type="slidenum">
              <a:rPr lang="en-GB" smtClean="0"/>
              <a:pPr>
                <a:defRPr/>
              </a:pPr>
              <a:t>‹#›</a:t>
            </a:fld>
            <a:endParaRPr lang="en-GB"/>
          </a:p>
        </p:txBody>
      </p:sp>
    </p:spTree>
    <p:extLst>
      <p:ext uri="{BB962C8B-B14F-4D97-AF65-F5344CB8AC3E}">
        <p14:creationId xmlns:p14="http://schemas.microsoft.com/office/powerpoint/2010/main" val="776761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C8FE7975-EA11-449D-8838-8D97661F8D55}" type="datetimeFigureOut">
              <a:rPr lang="en-GB" smtClean="0"/>
              <a:pPr>
                <a:defRPr/>
              </a:pPr>
              <a:t>10/12/2018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30C7775-ABD0-4AF7-BE64-9C2F4B540997}" type="slidenum">
              <a:rPr lang="en-GB" smtClean="0"/>
              <a:pPr>
                <a:defRPr/>
              </a:pPr>
              <a:t>‹#›</a:t>
            </a:fld>
            <a:endParaRPr lang="en-GB"/>
          </a:p>
        </p:txBody>
      </p:sp>
    </p:spTree>
    <p:extLst>
      <p:ext uri="{BB962C8B-B14F-4D97-AF65-F5344CB8AC3E}">
        <p14:creationId xmlns:p14="http://schemas.microsoft.com/office/powerpoint/2010/main" val="362689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4A74AEAB-371E-48A4-AE99-1F28EBFA09B3}" type="datetimeFigureOut">
              <a:rPr lang="en-GB" smtClean="0"/>
              <a:pPr>
                <a:defRPr/>
              </a:pPr>
              <a:t>10/12/2018</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C822AB4-2EBE-4101-94D1-98A6C31CA934}" type="slidenum">
              <a:rPr lang="en-GB" smtClean="0"/>
              <a:pPr>
                <a:defRPr/>
              </a:pPr>
              <a:t>‹#›</a:t>
            </a:fld>
            <a:endParaRPr lang="en-GB"/>
          </a:p>
        </p:txBody>
      </p:sp>
    </p:spTree>
    <p:extLst>
      <p:ext uri="{BB962C8B-B14F-4D97-AF65-F5344CB8AC3E}">
        <p14:creationId xmlns:p14="http://schemas.microsoft.com/office/powerpoint/2010/main" val="2133550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884D9886-6B44-4377-B2F3-14E86D4FCFEC}" type="datetimeFigureOut">
              <a:rPr lang="en-GB" smtClean="0"/>
              <a:pPr>
                <a:defRPr/>
              </a:pPr>
              <a:t>10/12/2018</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D3501F53-7EDB-4117-8FFA-CC65814824CA}" type="slidenum">
              <a:rPr lang="en-GB" smtClean="0"/>
              <a:pPr>
                <a:defRPr/>
              </a:pPr>
              <a:t>‹#›</a:t>
            </a:fld>
            <a:endParaRPr lang="en-GB"/>
          </a:p>
        </p:txBody>
      </p:sp>
    </p:spTree>
    <p:extLst>
      <p:ext uri="{BB962C8B-B14F-4D97-AF65-F5344CB8AC3E}">
        <p14:creationId xmlns:p14="http://schemas.microsoft.com/office/powerpoint/2010/main" val="3614618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43F00A7-E99F-4268-A2AF-825F2811DB94}" type="datetimeFigureOut">
              <a:rPr lang="en-GB" smtClean="0"/>
              <a:pPr>
                <a:defRPr/>
              </a:pPr>
              <a:t>10/12/2018</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DB69527D-8CD6-4662-9C81-D186D12DA506}" type="slidenum">
              <a:rPr lang="en-GB" smtClean="0"/>
              <a:pPr>
                <a:defRPr/>
              </a:pPr>
              <a:t>‹#›</a:t>
            </a:fld>
            <a:endParaRPr lang="en-GB"/>
          </a:p>
        </p:txBody>
      </p:sp>
    </p:spTree>
    <p:extLst>
      <p:ext uri="{BB962C8B-B14F-4D97-AF65-F5344CB8AC3E}">
        <p14:creationId xmlns:p14="http://schemas.microsoft.com/office/powerpoint/2010/main" val="233816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46887243-117F-4046-8F02-A1821E1654D1}" type="datetimeFigureOut">
              <a:rPr lang="en-GB" smtClean="0"/>
              <a:pPr>
                <a:defRPr/>
              </a:pPr>
              <a:t>10/12/2018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41CBE40-E6EA-4EB0-9BC7-29F12BB3AA82}" type="slidenum">
              <a:rPr lang="en-GB" smtClean="0"/>
              <a:pPr>
                <a:defRPr/>
              </a:pPr>
              <a:t>‹#›</a:t>
            </a:fld>
            <a:endParaRPr lang="en-GB"/>
          </a:p>
        </p:txBody>
      </p:sp>
    </p:spTree>
    <p:extLst>
      <p:ext uri="{BB962C8B-B14F-4D97-AF65-F5344CB8AC3E}">
        <p14:creationId xmlns:p14="http://schemas.microsoft.com/office/powerpoint/2010/main" val="242638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633329-5D26-4D94-B0DB-D49C04AF3641}" type="datetimeFigureOut">
              <a:rPr lang="en-GB" smtClean="0"/>
              <a:pPr>
                <a:defRPr/>
              </a:pPr>
              <a:t>10/12/2018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42880EE-9B8E-4273-992C-5AFCFCF57F8B}" type="slidenum">
              <a:rPr lang="en-GB" smtClean="0"/>
              <a:pPr>
                <a:defRPr/>
              </a:pPr>
              <a:t>‹#›</a:t>
            </a:fld>
            <a:endParaRPr lang="en-GB"/>
          </a:p>
        </p:txBody>
      </p:sp>
    </p:spTree>
    <p:extLst>
      <p:ext uri="{BB962C8B-B14F-4D97-AF65-F5344CB8AC3E}">
        <p14:creationId xmlns:p14="http://schemas.microsoft.com/office/powerpoint/2010/main" val="978416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1B4581BD-A56D-4851-882E-23252C88B7A6}" type="datetimeFigureOut">
              <a:rPr lang="en-GB" smtClean="0"/>
              <a:pPr>
                <a:defRPr/>
              </a:pPr>
              <a:t>10/12/2018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EFEC76D-8A7C-4853-876D-82F71A8AEAB1}" type="slidenum">
              <a:rPr lang="en-GB" smtClean="0"/>
              <a:pPr>
                <a:defRPr/>
              </a:pPr>
              <a:t>‹#›</a:t>
            </a:fld>
            <a:endParaRPr lang="en-GB"/>
          </a:p>
        </p:txBody>
      </p:sp>
    </p:spTree>
    <p:extLst>
      <p:ext uri="{BB962C8B-B14F-4D97-AF65-F5344CB8AC3E}">
        <p14:creationId xmlns:p14="http://schemas.microsoft.com/office/powerpoint/2010/main" val="3537794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8BDEA444-12CB-481A-BE99-C3053A8F3458}" type="datetimeFigureOut">
              <a:rPr lang="en-GB" smtClean="0"/>
              <a:pPr>
                <a:defRPr/>
              </a:pPr>
              <a:t>10/12/2018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73EBBBF-70B6-4290-8F99-228EB46C70AE}" type="slidenum">
              <a:rPr lang="en-GB" smtClean="0"/>
              <a:pPr>
                <a:defRPr/>
              </a:pPr>
              <a:t>‹#›</a:t>
            </a:fld>
            <a:endParaRPr lang="en-GB"/>
          </a:p>
        </p:txBody>
      </p:sp>
    </p:spTree>
    <p:extLst>
      <p:ext uri="{BB962C8B-B14F-4D97-AF65-F5344CB8AC3E}">
        <p14:creationId xmlns:p14="http://schemas.microsoft.com/office/powerpoint/2010/main" val="162737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16199D8B-7AF2-4951-9F42-1C8F8F666CF0}" type="datetimeFigureOut">
              <a:rPr lang="en-GB" smtClean="0"/>
              <a:pPr>
                <a:defRPr/>
              </a:pPr>
              <a:t>10/12/2018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A901813A-1E20-4999-BE79-0DE7F75F3767}" type="slidenum">
              <a:rPr lang="en-GB" smtClean="0"/>
              <a:pPr>
                <a:defRPr/>
              </a:pPr>
              <a:t>‹#›</a:t>
            </a:fld>
            <a:endParaRPr lang="en-GB"/>
          </a:p>
        </p:txBody>
      </p:sp>
    </p:spTree>
    <p:extLst>
      <p:ext uri="{BB962C8B-B14F-4D97-AF65-F5344CB8AC3E}">
        <p14:creationId xmlns:p14="http://schemas.microsoft.com/office/powerpoint/2010/main" val="1451254499"/>
      </p:ext>
    </p:extLst>
  </p:cSld>
  <p:clrMap bg1="dk1" tx1="lt1" bg2="dk2" tx2="lt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ctrTitle" idx="4294967295"/>
          </p:nvPr>
        </p:nvSpPr>
        <p:spPr>
          <a:xfrm>
            <a:off x="0" y="2130425"/>
            <a:ext cx="8820150" cy="1470025"/>
          </a:xfrm>
        </p:spPr>
        <p:txBody>
          <a:bodyPr/>
          <a:lstStyle/>
          <a:p>
            <a:pPr algn="r" eaLnBrk="1" hangingPunct="1">
              <a:defRPr/>
            </a:pPr>
            <a:r>
              <a:rPr lang="en-GB" sz="4000" dirty="0" smtClean="0"/>
              <a:t>Assignment: The Placement report</a:t>
            </a:r>
          </a:p>
        </p:txBody>
      </p:sp>
      <p:sp>
        <p:nvSpPr>
          <p:cNvPr id="3" name="Subtitle 2"/>
          <p:cNvSpPr>
            <a:spLocks noGrp="1"/>
          </p:cNvSpPr>
          <p:nvPr>
            <p:ph type="subTitle" idx="4294967295"/>
          </p:nvPr>
        </p:nvSpPr>
        <p:spPr>
          <a:xfrm>
            <a:off x="-7431" y="4077072"/>
            <a:ext cx="8424863" cy="1593850"/>
          </a:xfrm>
        </p:spPr>
        <p:txBody>
          <a:bodyPr>
            <a:normAutofit/>
          </a:bodyPr>
          <a:lstStyle/>
          <a:p>
            <a:pPr marL="0" indent="0" algn="r" eaLnBrk="1" hangingPunct="1">
              <a:lnSpc>
                <a:spcPct val="90000"/>
              </a:lnSpc>
              <a:buFont typeface="Wingdings" pitchFamily="2" charset="2"/>
              <a:buNone/>
            </a:pPr>
            <a:r>
              <a:rPr lang="en-GB" sz="2700" b="1" dirty="0" smtClean="0"/>
              <a:t>4000 words, plus references</a:t>
            </a:r>
          </a:p>
          <a:p>
            <a:pPr marL="0" indent="0" algn="r" eaLnBrk="1" hangingPunct="1">
              <a:lnSpc>
                <a:spcPct val="90000"/>
              </a:lnSpc>
              <a:buFont typeface="Wingdings" pitchFamily="2" charset="2"/>
              <a:buNone/>
            </a:pPr>
            <a:r>
              <a:rPr lang="en-GB" sz="2700" dirty="0" smtClean="0"/>
              <a:t>Work </a:t>
            </a:r>
            <a:r>
              <a:rPr lang="en-GB" sz="2700" dirty="0" smtClean="0"/>
              <a:t>Placement: things to consider</a:t>
            </a:r>
            <a:endParaRPr lang="en-GB" sz="2700"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
          <p:cNvSpPr>
            <a:spLocks noChangeArrowheads="1"/>
          </p:cNvSpPr>
          <p:nvPr/>
        </p:nvSpPr>
        <p:spPr bwMode="auto">
          <a:xfrm>
            <a:off x="826829" y="3068960"/>
            <a:ext cx="6264696" cy="2831544"/>
          </a:xfrm>
          <a:prstGeom prst="rect">
            <a:avLst/>
          </a:prstGeom>
          <a:noFill/>
          <a:ln w="9525">
            <a:noFill/>
            <a:miter lim="800000"/>
            <a:headEnd/>
            <a:tailEnd/>
          </a:ln>
        </p:spPr>
        <p:txBody>
          <a:bodyPr wrap="square" anchor="ctr">
            <a:spAutoFit/>
          </a:bodyPr>
          <a:lstStyle/>
          <a:p>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The project report, used to assess your engagement, requires you to understand the objectives of the </a:t>
            </a:r>
            <a:r>
              <a:rPr lang="en-US" sz="2200" dirty="0" err="1">
                <a:effectLst>
                  <a:outerShdw blurRad="38100" dist="38100" dir="2700000" algn="tl">
                    <a:srgbClr val="000000"/>
                  </a:outerShdw>
                </a:effectLst>
                <a:latin typeface="Calibri" pitchFamily="34" charset="0"/>
                <a:ea typeface="Times New Roman" pitchFamily="18" charset="0"/>
                <a:cs typeface="Calibri" pitchFamily="34" charset="0"/>
              </a:rPr>
              <a:t>organisation</a:t>
            </a:r>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 or practitioner you are with and to understand the methods they use to achieve those objectives. </a:t>
            </a:r>
          </a:p>
          <a:p>
            <a:pPr>
              <a:buFont typeface="Arial" charset="0"/>
              <a:buChar char="•"/>
            </a:pPr>
            <a:endParaRPr lang="en-US" sz="2200" dirty="0">
              <a:effectLst>
                <a:outerShdw blurRad="38100" dist="38100" dir="2700000" algn="tl">
                  <a:srgbClr val="000000"/>
                </a:outerShdw>
              </a:effectLst>
              <a:latin typeface="Calibri" pitchFamily="34" charset="0"/>
              <a:ea typeface="Times New Roman" pitchFamily="18" charset="0"/>
              <a:cs typeface="Calibri" pitchFamily="34" charset="0"/>
            </a:endParaRPr>
          </a:p>
          <a:p>
            <a:endParaRPr lang="en-US" sz="1000" dirty="0">
              <a:latin typeface="Comic Sans MS" pitchFamily="66" charset="0"/>
              <a:ea typeface="Times New Roman" pitchFamily="18" charset="0"/>
              <a:cs typeface="Arial" charset="0"/>
            </a:endParaRPr>
          </a:p>
          <a:p>
            <a:endParaRPr lang="en-US" sz="1000" dirty="0">
              <a:latin typeface="Comic Sans MS" pitchFamily="66" charset="0"/>
              <a:ea typeface="Times New Roman" pitchFamily="18" charset="0"/>
              <a:cs typeface="Arial" charset="0"/>
            </a:endParaRPr>
          </a:p>
          <a:p>
            <a:endParaRPr lang="en-GB" sz="800" dirty="0">
              <a:ea typeface="Times New Roman" pitchFamily="18" charset="0"/>
              <a:cs typeface="Arial" charset="0"/>
            </a:endParaRPr>
          </a:p>
          <a:p>
            <a:pPr eaLnBrk="0" hangingPunct="0"/>
            <a:endParaRPr lang="en-GB" dirty="0">
              <a:latin typeface="Calibri" pitchFamily="34" charset="0"/>
              <a:ea typeface="Times New Roman" pitchFamily="18" charset="0"/>
              <a:cs typeface="Arial" charset="0"/>
            </a:endParaRPr>
          </a:p>
        </p:txBody>
      </p:sp>
      <p:sp>
        <p:nvSpPr>
          <p:cNvPr id="3" name="Title 2"/>
          <p:cNvSpPr>
            <a:spLocks noGrp="1"/>
          </p:cNvSpPr>
          <p:nvPr>
            <p:ph type="title"/>
          </p:nvPr>
        </p:nvSpPr>
        <p:spPr/>
        <p:txBody>
          <a:bodyPr/>
          <a:lstStyle/>
          <a:p>
            <a:r>
              <a:rPr lang="en-GB" dirty="0" smtClean="0"/>
              <a:t>Aim of the report</a:t>
            </a:r>
            <a:endParaRPr lang="en-GB" dirty="0"/>
          </a:p>
        </p:txBody>
      </p:sp>
      <p:sp>
        <p:nvSpPr>
          <p:cNvPr id="4" name="Content Placeholder 3"/>
          <p:cNvSpPr>
            <a:spLocks noGrp="1"/>
          </p:cNvSpPr>
          <p:nvPr>
            <p:ph idx="1"/>
          </p:nvPr>
        </p:nvSpPr>
        <p:spPr/>
        <p:txBody>
          <a:bodyPr/>
          <a:lstStyle/>
          <a:p>
            <a:pPr marL="0" indent="0">
              <a:buNone/>
            </a:pPr>
            <a:r>
              <a:rPr lang="en-GB" dirty="0" smtClean="0">
                <a:effectLst>
                  <a:outerShdw blurRad="38100" dist="38100" dir="2700000" algn="tl">
                    <a:srgbClr val="000000">
                      <a:alpha val="43137"/>
                    </a:srgbClr>
                  </a:outerShdw>
                </a:effectLst>
              </a:rPr>
              <a:t>To assess you/your engagement m- but how?</a:t>
            </a:r>
            <a:endParaRPr lang="en-GB" dirty="0">
              <a:effectLst>
                <a:outerShdw blurRad="38100" dist="38100" dir="2700000" algn="tl">
                  <a:srgbClr val="000000">
                    <a:alpha val="43137"/>
                  </a:srgbClr>
                </a:outerShdw>
              </a:effectLs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Things you should do</a:t>
            </a:r>
            <a:endParaRPr lang="en-GB" dirty="0"/>
          </a:p>
        </p:txBody>
      </p:sp>
      <p:sp>
        <p:nvSpPr>
          <p:cNvPr id="3" name="Content Placeholder 2"/>
          <p:cNvSpPr>
            <a:spLocks noGrp="1"/>
          </p:cNvSpPr>
          <p:nvPr>
            <p:ph idx="1"/>
          </p:nvPr>
        </p:nvSpPr>
        <p:spPr/>
        <p:txBody>
          <a:bodyPr>
            <a:normAutofit/>
          </a:bodyPr>
          <a:lstStyle/>
          <a:p>
            <a:pPr>
              <a:buFont typeface="Arial" charset="0"/>
              <a:buChar char="•"/>
            </a:pPr>
            <a:r>
              <a:rPr lang="en-US" sz="3200" dirty="0">
                <a:effectLst>
                  <a:outerShdw blurRad="38100" dist="38100" dir="2700000" algn="tl">
                    <a:srgbClr val="000000"/>
                  </a:outerShdw>
                </a:effectLst>
                <a:latin typeface="Calibri" pitchFamily="34" charset="0"/>
                <a:ea typeface="Times New Roman" pitchFamily="18" charset="0"/>
                <a:cs typeface="Calibri" pitchFamily="34" charset="0"/>
              </a:rPr>
              <a:t>You should seek to recover copies of any public statement of these objectives, undertake a documentation search within the </a:t>
            </a:r>
            <a:r>
              <a:rPr lang="en-US" sz="3200" b="1" dirty="0">
                <a:effectLst>
                  <a:outerShdw blurRad="38100" dist="38100" dir="2700000" algn="tl">
                    <a:srgbClr val="000000"/>
                  </a:outerShdw>
                </a:effectLst>
                <a:latin typeface="Calibri" pitchFamily="34" charset="0"/>
                <a:ea typeface="Times New Roman" pitchFamily="18" charset="0"/>
                <a:cs typeface="Calibri" pitchFamily="34" charset="0"/>
              </a:rPr>
              <a:t>public domain </a:t>
            </a:r>
            <a:r>
              <a:rPr lang="en-US" sz="3200" dirty="0">
                <a:effectLst>
                  <a:outerShdw blurRad="38100" dist="38100" dir="2700000" algn="tl">
                    <a:srgbClr val="000000"/>
                  </a:outerShdw>
                </a:effectLst>
                <a:latin typeface="Calibri" pitchFamily="34" charset="0"/>
                <a:ea typeface="Times New Roman" pitchFamily="18" charset="0"/>
                <a:cs typeface="Calibri" pitchFamily="34" charset="0"/>
              </a:rPr>
              <a:t>and support your observations with wider reading. </a:t>
            </a:r>
            <a:endParaRPr lang="en-US" sz="3200" dirty="0" smtClean="0">
              <a:effectLst>
                <a:outerShdw blurRad="38100" dist="38100" dir="2700000" algn="tl">
                  <a:srgbClr val="000000"/>
                </a:outerShdw>
              </a:effectLst>
              <a:latin typeface="Calibri" pitchFamily="34" charset="0"/>
              <a:ea typeface="Times New Roman" pitchFamily="18" charset="0"/>
              <a:cs typeface="Calibri" pitchFamily="34" charset="0"/>
            </a:endParaRPr>
          </a:p>
          <a:p>
            <a:pPr lvl="1">
              <a:buFont typeface="Arial" charset="0"/>
              <a:buChar char="•"/>
            </a:pPr>
            <a:r>
              <a:rPr lang="en-US" sz="2800" dirty="0" smtClean="0">
                <a:effectLst>
                  <a:outerShdw blurRad="38100" dist="38100" dir="2700000" algn="tl">
                    <a:srgbClr val="000000"/>
                  </a:outerShdw>
                </a:effectLst>
                <a:latin typeface="Calibri" pitchFamily="34" charset="0"/>
                <a:ea typeface="Times New Roman" pitchFamily="18" charset="0"/>
                <a:cs typeface="Calibri" pitchFamily="34" charset="0"/>
              </a:rPr>
              <a:t>Internet</a:t>
            </a:r>
          </a:p>
          <a:p>
            <a:pPr lvl="1">
              <a:buFont typeface="Arial" charset="0"/>
              <a:buChar char="•"/>
            </a:pPr>
            <a:r>
              <a:rPr lang="en-US" dirty="0" smtClean="0">
                <a:effectLst>
                  <a:outerShdw blurRad="38100" dist="38100" dir="2700000" algn="tl">
                    <a:srgbClr val="000000"/>
                  </a:outerShdw>
                </a:effectLst>
                <a:latin typeface="Calibri" pitchFamily="34" charset="0"/>
                <a:ea typeface="Times New Roman" pitchFamily="18" charset="0"/>
                <a:cs typeface="Calibri" pitchFamily="34" charset="0"/>
              </a:rPr>
              <a:t>Leaflets, flyers, etc. from public buildings</a:t>
            </a:r>
          </a:p>
          <a:p>
            <a:pPr lvl="1">
              <a:buFont typeface="Arial" charset="0"/>
              <a:buChar char="•"/>
            </a:pPr>
            <a:r>
              <a:rPr lang="en-US" sz="2800" dirty="0" smtClean="0">
                <a:effectLst>
                  <a:outerShdw blurRad="38100" dist="38100" dir="2700000" algn="tl">
                    <a:srgbClr val="000000"/>
                  </a:outerShdw>
                </a:effectLst>
                <a:latin typeface="Calibri" pitchFamily="34" charset="0"/>
                <a:ea typeface="Times New Roman" pitchFamily="18" charset="0"/>
                <a:cs typeface="Calibri" pitchFamily="34" charset="0"/>
              </a:rPr>
              <a:t>Books, journals, etc. from libraries/archive etc.</a:t>
            </a:r>
            <a:endParaRPr lang="en-US" sz="2800" dirty="0">
              <a:effectLst>
                <a:outerShdw blurRad="38100" dist="38100" dir="2700000" algn="tl">
                  <a:srgbClr val="000000"/>
                </a:outerShdw>
              </a:effectLst>
              <a:latin typeface="Calibri" pitchFamily="34" charset="0"/>
              <a:ea typeface="Times New Roman" pitchFamily="18" charset="0"/>
              <a:cs typeface="Calibri" pitchFamily="34" charset="0"/>
            </a:endParaRPr>
          </a:p>
          <a:p>
            <a:pPr>
              <a:buFont typeface="Arial" charset="0"/>
              <a:buChar char="•"/>
            </a:pPr>
            <a:endParaRPr lang="en-US" sz="3200" dirty="0">
              <a:effectLst>
                <a:outerShdw blurRad="38100" dist="38100" dir="2700000" algn="tl">
                  <a:srgbClr val="000000"/>
                </a:outerShdw>
              </a:effectLst>
              <a:latin typeface="Calibri" pitchFamily="34" charset="0"/>
              <a:ea typeface="Times New Roman" pitchFamily="18" charset="0"/>
              <a:cs typeface="Calibri" pitchFamily="34" charset="0"/>
            </a:endParaRPr>
          </a:p>
          <a:p>
            <a:endParaRPr lang="en-US" sz="3200" dirty="0">
              <a:effectLst>
                <a:outerShdw blurRad="38100" dist="38100" dir="2700000" algn="tl">
                  <a:srgbClr val="000000"/>
                </a:outerShdw>
              </a:effectLst>
              <a:latin typeface="Calibri" pitchFamily="34" charset="0"/>
              <a:ea typeface="Times New Roman" pitchFamily="18" charset="0"/>
              <a:cs typeface="Calibri" pitchFamily="34" charset="0"/>
            </a:endParaRPr>
          </a:p>
          <a:p>
            <a:endParaRPr lang="en-GB" dirty="0"/>
          </a:p>
        </p:txBody>
      </p:sp>
    </p:spTree>
    <p:extLst>
      <p:ext uri="{BB962C8B-B14F-4D97-AF65-F5344CB8AC3E}">
        <p14:creationId xmlns:p14="http://schemas.microsoft.com/office/powerpoint/2010/main" val="517167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look for - issues</a:t>
            </a:r>
            <a:endParaRPr lang="en-GB" dirty="0"/>
          </a:p>
        </p:txBody>
      </p:sp>
      <p:sp>
        <p:nvSpPr>
          <p:cNvPr id="3" name="Content Placeholder 2"/>
          <p:cNvSpPr>
            <a:spLocks noGrp="1"/>
          </p:cNvSpPr>
          <p:nvPr>
            <p:ph idx="1"/>
          </p:nvPr>
        </p:nvSpPr>
        <p:spPr/>
        <p:txBody>
          <a:bodyPr>
            <a:normAutofit fontScale="92500" lnSpcReduction="20000"/>
          </a:bodyPr>
          <a:lstStyle/>
          <a:p>
            <a:r>
              <a:rPr lang="en-US" dirty="0">
                <a:effectLst>
                  <a:outerShdw blurRad="38100" dist="38100" dir="2700000" algn="tl">
                    <a:srgbClr val="000000"/>
                  </a:outerShdw>
                </a:effectLst>
                <a:latin typeface="Calibri" pitchFamily="34" charset="0"/>
                <a:ea typeface="Times New Roman" pitchFamily="18" charset="0"/>
                <a:cs typeface="Calibri" pitchFamily="34" charset="0"/>
              </a:rPr>
              <a:t>In the course of your work you should also look to identify the kind of issues and problems encountered in the achievement of the objectives, as well as identifying the successful parts of the operation</a:t>
            </a:r>
            <a:r>
              <a:rPr lang="en-US" dirty="0" smtClean="0">
                <a:effectLst>
                  <a:outerShdw blurRad="38100" dist="38100" dir="2700000" algn="tl">
                    <a:srgbClr val="000000"/>
                  </a:outerShdw>
                </a:effectLst>
                <a:latin typeface="Calibri" pitchFamily="34" charset="0"/>
                <a:ea typeface="Times New Roman" pitchFamily="18" charset="0"/>
                <a:cs typeface="Calibri" pitchFamily="34" charset="0"/>
              </a:rPr>
              <a:t>.</a:t>
            </a:r>
          </a:p>
          <a:p>
            <a:pPr marL="0" indent="0">
              <a:buNone/>
            </a:pPr>
            <a:r>
              <a:rPr lang="en-US" dirty="0" smtClean="0">
                <a:latin typeface="Calibri" pitchFamily="34" charset="0"/>
                <a:ea typeface="Times New Roman" pitchFamily="18" charset="0"/>
                <a:cs typeface="Calibri" pitchFamily="34" charset="0"/>
              </a:rPr>
              <a:t> </a:t>
            </a:r>
          </a:p>
          <a:p>
            <a:pPr marL="0" indent="0">
              <a:buNone/>
            </a:pPr>
            <a:r>
              <a:rPr lang="en-US" sz="2800" dirty="0" smtClean="0">
                <a:effectLst>
                  <a:outerShdw blurRad="38100" dist="38100" dir="2700000" algn="tl">
                    <a:srgbClr val="000000">
                      <a:alpha val="43137"/>
                    </a:srgbClr>
                  </a:outerShdw>
                </a:effectLst>
                <a:latin typeface="Calibri" pitchFamily="34" charset="0"/>
                <a:ea typeface="Times New Roman" pitchFamily="18" charset="0"/>
                <a:cs typeface="Calibri" pitchFamily="34" charset="0"/>
              </a:rPr>
              <a:t>e.g. The National Trust and </a:t>
            </a:r>
            <a:r>
              <a:rPr lang="en-US" sz="2800" dirty="0" err="1" smtClean="0">
                <a:effectLst>
                  <a:outerShdw blurRad="38100" dist="38100" dir="2700000" algn="tl">
                    <a:srgbClr val="000000">
                      <a:alpha val="43137"/>
                    </a:srgbClr>
                  </a:outerShdw>
                </a:effectLst>
                <a:latin typeface="Calibri" pitchFamily="34" charset="0"/>
                <a:ea typeface="Times New Roman" pitchFamily="18" charset="0"/>
                <a:cs typeface="Calibri" pitchFamily="34" charset="0"/>
              </a:rPr>
              <a:t>Wessex</a:t>
            </a:r>
            <a:r>
              <a:rPr lang="en-US" sz="2800" dirty="0" smtClean="0">
                <a:effectLst>
                  <a:outerShdw blurRad="38100" dist="38100" dir="2700000" algn="tl">
                    <a:srgbClr val="000000">
                      <a:alpha val="43137"/>
                    </a:srgbClr>
                  </a:outerShdw>
                </a:effectLst>
                <a:latin typeface="Calibri" pitchFamily="34" charset="0"/>
                <a:ea typeface="Times New Roman" pitchFamily="18" charset="0"/>
                <a:cs typeface="Calibri" pitchFamily="34" charset="0"/>
              </a:rPr>
              <a:t> Archaeology</a:t>
            </a:r>
          </a:p>
          <a:p>
            <a:pPr marL="0" indent="0">
              <a:buNone/>
            </a:pPr>
            <a:endParaRPr lang="en-US" sz="2800" dirty="0" smtClean="0">
              <a:effectLst>
                <a:outerShdw blurRad="38100" dist="38100" dir="2700000" algn="tl">
                  <a:srgbClr val="000000">
                    <a:alpha val="43137"/>
                  </a:srgbClr>
                </a:outerShdw>
              </a:effectLst>
              <a:latin typeface="Calibri" pitchFamily="34" charset="0"/>
              <a:ea typeface="Times New Roman" pitchFamily="18" charset="0"/>
              <a:cs typeface="Calibri" pitchFamily="34" charset="0"/>
            </a:endParaRPr>
          </a:p>
          <a:p>
            <a:pPr marL="0" indent="0">
              <a:buNone/>
            </a:pPr>
            <a:r>
              <a:rPr lang="en-US" sz="2800" dirty="0" smtClean="0">
                <a:effectLst>
                  <a:outerShdw blurRad="38100" dist="38100" dir="2700000" algn="tl">
                    <a:srgbClr val="000000">
                      <a:alpha val="43137"/>
                    </a:srgbClr>
                  </a:outerShdw>
                </a:effectLst>
                <a:latin typeface="Calibri" pitchFamily="34" charset="0"/>
                <a:ea typeface="Times New Roman" pitchFamily="18" charset="0"/>
                <a:cs typeface="Calibri" pitchFamily="34" charset="0"/>
              </a:rPr>
              <a:t>One staffed by volunteers, one by commercial restraints -  BUT both have a claim to ‘care’ for the nations heritage both have a care for the finances – how do they square this?</a:t>
            </a:r>
            <a:endParaRPr lang="en-US" sz="2800" dirty="0">
              <a:effectLst>
                <a:outerShdw blurRad="38100" dist="38100" dir="2700000" algn="tl">
                  <a:srgbClr val="000000">
                    <a:alpha val="43137"/>
                  </a:srgbClr>
                </a:outerShdw>
              </a:effectLst>
              <a:latin typeface="Calibri" pitchFamily="34" charset="0"/>
              <a:ea typeface="Times New Roman" pitchFamily="18" charset="0"/>
              <a:cs typeface="Calibri" pitchFamily="34" charset="0"/>
            </a:endParaRPr>
          </a:p>
          <a:p>
            <a:endParaRPr lang="en-GB" dirty="0"/>
          </a:p>
        </p:txBody>
      </p:sp>
    </p:spTree>
    <p:extLst>
      <p:ext uri="{BB962C8B-B14F-4D97-AF65-F5344CB8AC3E}">
        <p14:creationId xmlns:p14="http://schemas.microsoft.com/office/powerpoint/2010/main" val="382954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Warning</a:t>
            </a:r>
            <a:endParaRPr lang="en-GB" dirty="0"/>
          </a:p>
        </p:txBody>
      </p:sp>
      <p:sp>
        <p:nvSpPr>
          <p:cNvPr id="3" name="Content Placeholder 2"/>
          <p:cNvSpPr>
            <a:spLocks noGrp="1"/>
          </p:cNvSpPr>
          <p:nvPr>
            <p:ph idx="1"/>
          </p:nvPr>
        </p:nvSpPr>
        <p:spPr/>
        <p:txBody>
          <a:bodyPr/>
          <a:lstStyle/>
          <a:p>
            <a:r>
              <a:rPr lang="en-US" dirty="0">
                <a:effectLst>
                  <a:outerShdw blurRad="38100" dist="38100" dir="2700000" algn="tl">
                    <a:srgbClr val="000000"/>
                  </a:outerShdw>
                </a:effectLst>
                <a:latin typeface="Calibri" pitchFamily="34" charset="0"/>
                <a:ea typeface="Times New Roman" pitchFamily="18" charset="0"/>
                <a:cs typeface="Calibri" pitchFamily="34" charset="0"/>
              </a:rPr>
              <a:t>Should your project involve researching the documents or maps/illustrations held by the </a:t>
            </a:r>
            <a:r>
              <a:rPr lang="en-US" dirty="0" err="1">
                <a:effectLst>
                  <a:outerShdw blurRad="38100" dist="38100" dir="2700000" algn="tl">
                    <a:srgbClr val="000000"/>
                  </a:outerShdw>
                </a:effectLst>
                <a:latin typeface="Calibri" pitchFamily="34" charset="0"/>
                <a:ea typeface="Times New Roman" pitchFamily="18" charset="0"/>
                <a:cs typeface="Calibri" pitchFamily="34" charset="0"/>
              </a:rPr>
              <a:t>organisation</a:t>
            </a:r>
            <a:r>
              <a:rPr lang="en-US" dirty="0">
                <a:effectLst>
                  <a:outerShdw blurRad="38100" dist="38100" dir="2700000" algn="tl">
                    <a:srgbClr val="000000"/>
                  </a:outerShdw>
                </a:effectLst>
                <a:latin typeface="Calibri" pitchFamily="34" charset="0"/>
                <a:ea typeface="Times New Roman" pitchFamily="18" charset="0"/>
                <a:cs typeface="Calibri" pitchFamily="34" charset="0"/>
              </a:rPr>
              <a:t>, </a:t>
            </a:r>
            <a:r>
              <a:rPr lang="en-US" dirty="0" smtClean="0">
                <a:effectLst>
                  <a:outerShdw blurRad="38100" dist="38100" dir="2700000" algn="tl">
                    <a:srgbClr val="000000"/>
                  </a:outerShdw>
                </a:effectLst>
                <a:latin typeface="Calibri" pitchFamily="34" charset="0"/>
                <a:ea typeface="Times New Roman" pitchFamily="18" charset="0"/>
                <a:cs typeface="Calibri" pitchFamily="34" charset="0"/>
              </a:rPr>
              <a:t>practitioners </a:t>
            </a:r>
            <a:r>
              <a:rPr lang="en-US" dirty="0">
                <a:effectLst>
                  <a:outerShdw blurRad="38100" dist="38100" dir="2700000" algn="tl">
                    <a:srgbClr val="000000"/>
                  </a:outerShdw>
                </a:effectLst>
                <a:latin typeface="Calibri" pitchFamily="34" charset="0"/>
                <a:ea typeface="Times New Roman" pitchFamily="18" charset="0"/>
                <a:cs typeface="Calibri" pitchFamily="34" charset="0"/>
              </a:rPr>
              <a:t>or in private hands, then you </a:t>
            </a:r>
            <a:r>
              <a:rPr lang="en-US" b="1" dirty="0">
                <a:effectLst>
                  <a:outerShdw blurRad="38100" dist="38100" dir="2700000" algn="tl">
                    <a:srgbClr val="000000"/>
                  </a:outerShdw>
                </a:effectLst>
                <a:latin typeface="Calibri" pitchFamily="34" charset="0"/>
                <a:ea typeface="Times New Roman" pitchFamily="18" charset="0"/>
                <a:cs typeface="Calibri" pitchFamily="34" charset="0"/>
              </a:rPr>
              <a:t>must seek agreement and permissions </a:t>
            </a:r>
            <a:r>
              <a:rPr lang="en-US" dirty="0">
                <a:effectLst>
                  <a:outerShdw blurRad="38100" dist="38100" dir="2700000" algn="tl">
                    <a:srgbClr val="000000"/>
                  </a:outerShdw>
                </a:effectLst>
                <a:latin typeface="Calibri" pitchFamily="34" charset="0"/>
                <a:ea typeface="Times New Roman" pitchFamily="18" charset="0"/>
                <a:cs typeface="Calibri" pitchFamily="34" charset="0"/>
              </a:rPr>
              <a:t>for their use. </a:t>
            </a:r>
          </a:p>
          <a:p>
            <a:endParaRPr lang="en-GB" dirty="0"/>
          </a:p>
        </p:txBody>
      </p:sp>
    </p:spTree>
    <p:extLst>
      <p:ext uri="{BB962C8B-B14F-4D97-AF65-F5344CB8AC3E}">
        <p14:creationId xmlns:p14="http://schemas.microsoft.com/office/powerpoint/2010/main" val="1075939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idx="4294967295"/>
          </p:nvPr>
        </p:nvSpPr>
        <p:spPr>
          <a:xfrm>
            <a:off x="827584" y="692150"/>
            <a:ext cx="6944816" cy="611188"/>
          </a:xfrm>
        </p:spPr>
        <p:txBody>
          <a:bodyPr anchor="t">
            <a:normAutofit fontScale="90000"/>
          </a:bodyPr>
          <a:lstStyle/>
          <a:p>
            <a:pPr algn="l" eaLnBrk="1" hangingPunct="1">
              <a:defRPr/>
            </a:pPr>
            <a:r>
              <a:rPr lang="en-US" sz="4000" dirty="0" smtClean="0">
                <a:ea typeface="Times New Roman" pitchFamily="18" charset="0"/>
                <a:cs typeface="Arial" charset="0"/>
              </a:rPr>
              <a:t>Questions you may wish to address</a:t>
            </a:r>
            <a:r>
              <a:rPr lang="en-GB" sz="2400" dirty="0" smtClean="0"/>
              <a:t/>
            </a:r>
            <a:br>
              <a:rPr lang="en-GB" sz="2400" dirty="0" smtClean="0"/>
            </a:br>
            <a:endParaRPr lang="en-GB" sz="3200" b="1" dirty="0" smtClean="0"/>
          </a:p>
        </p:txBody>
      </p:sp>
      <p:sp>
        <p:nvSpPr>
          <p:cNvPr id="7" name="Text Placeholder 6"/>
          <p:cNvSpPr>
            <a:spLocks noGrp="1"/>
          </p:cNvSpPr>
          <p:nvPr>
            <p:ph type="body" idx="4294967295"/>
          </p:nvPr>
        </p:nvSpPr>
        <p:spPr>
          <a:xfrm>
            <a:off x="395536" y="2060575"/>
            <a:ext cx="7630864" cy="4321175"/>
          </a:xfrm>
        </p:spPr>
        <p:txBody>
          <a:bodyPr anchor="b">
            <a:normAutofit/>
          </a:bodyPr>
          <a:lstStyle/>
          <a:p>
            <a:pPr>
              <a:lnSpc>
                <a:spcPct val="80000"/>
              </a:lnSpc>
              <a:buFontTx/>
              <a:buChar char="•"/>
            </a:pPr>
            <a:r>
              <a:rPr lang="en-US" sz="2800" dirty="0" smtClean="0">
                <a:cs typeface="Times New Roman" pitchFamily="18" charset="0"/>
              </a:rPr>
              <a:t>where and how do you fit into the working environment ? </a:t>
            </a:r>
          </a:p>
          <a:p>
            <a:pPr>
              <a:lnSpc>
                <a:spcPct val="80000"/>
              </a:lnSpc>
              <a:buFontTx/>
              <a:buChar char="•"/>
            </a:pPr>
            <a:r>
              <a:rPr lang="en-US" sz="2800" dirty="0" smtClean="0">
                <a:cs typeface="Times New Roman" pitchFamily="18" charset="0"/>
              </a:rPr>
              <a:t>what is the work carried out by the </a:t>
            </a:r>
            <a:r>
              <a:rPr lang="en-US" sz="2800" dirty="0" err="1" smtClean="0">
                <a:cs typeface="Times New Roman" pitchFamily="18" charset="0"/>
              </a:rPr>
              <a:t>organisation</a:t>
            </a:r>
            <a:r>
              <a:rPr lang="en-US" sz="2800" dirty="0" smtClean="0">
                <a:cs typeface="Times New Roman" pitchFamily="18" charset="0"/>
              </a:rPr>
              <a:t>/practitioner?</a:t>
            </a:r>
            <a:endParaRPr lang="en-GB" sz="2800" dirty="0" smtClean="0">
              <a:cs typeface="Times New Roman" pitchFamily="18" charset="0"/>
            </a:endParaRPr>
          </a:p>
          <a:p>
            <a:pPr>
              <a:lnSpc>
                <a:spcPct val="80000"/>
              </a:lnSpc>
              <a:buFontTx/>
              <a:buChar char="•"/>
            </a:pPr>
            <a:r>
              <a:rPr lang="en-GB" sz="2800" dirty="0" smtClean="0">
                <a:cs typeface="Times New Roman" pitchFamily="18" charset="0"/>
              </a:rPr>
              <a:t>Are their stated aims the same as their ‘hidden’ agenda?</a:t>
            </a:r>
          </a:p>
          <a:p>
            <a:pPr>
              <a:lnSpc>
                <a:spcPct val="80000"/>
              </a:lnSpc>
              <a:buFontTx/>
              <a:buChar char="•"/>
            </a:pPr>
            <a:r>
              <a:rPr lang="en-US" sz="2800" dirty="0" smtClean="0">
                <a:cs typeface="Times New Roman" pitchFamily="18" charset="0"/>
              </a:rPr>
              <a:t>your skills levels before the experience</a:t>
            </a:r>
            <a:endParaRPr lang="en-GB" sz="2800" dirty="0" smtClean="0">
              <a:cs typeface="Times New Roman" pitchFamily="18" charset="0"/>
            </a:endParaRPr>
          </a:p>
          <a:p>
            <a:pPr>
              <a:lnSpc>
                <a:spcPct val="80000"/>
              </a:lnSpc>
              <a:buFontTx/>
              <a:buChar char="•"/>
            </a:pPr>
            <a:r>
              <a:rPr lang="en-US" sz="2800" dirty="0" smtClean="0">
                <a:cs typeface="Times New Roman" pitchFamily="18" charset="0"/>
              </a:rPr>
              <a:t>your skills levels after the experience</a:t>
            </a:r>
            <a:endParaRPr lang="en-GB" sz="2800" dirty="0" smtClean="0"/>
          </a:p>
          <a:p>
            <a:pPr algn="ctr" eaLnBrk="1" hangingPunct="1">
              <a:lnSpc>
                <a:spcPct val="80000"/>
              </a:lnSpc>
              <a:buFont typeface="Wingdings" pitchFamily="2" charset="2"/>
              <a:buNone/>
            </a:pPr>
            <a:endParaRPr lang="en-GB" sz="2400" b="1" dirty="0" smtClean="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defRPr/>
            </a:pPr>
            <a:r>
              <a:rPr lang="en-GB" dirty="0" smtClean="0"/>
              <a:t>What sort of experience did you have?</a:t>
            </a:r>
            <a:endParaRPr lang="en-GB" dirty="0"/>
          </a:p>
        </p:txBody>
      </p:sp>
      <p:sp>
        <p:nvSpPr>
          <p:cNvPr id="6" name="Content Placeholder 5"/>
          <p:cNvSpPr>
            <a:spLocks noGrp="1"/>
          </p:cNvSpPr>
          <p:nvPr>
            <p:ph idx="1"/>
          </p:nvPr>
        </p:nvSpPr>
        <p:spPr/>
        <p:txBody>
          <a:bodyPr/>
          <a:lstStyle/>
          <a:p>
            <a:pPr>
              <a:buFontTx/>
              <a:buChar char="•"/>
              <a:defRPr/>
            </a:pPr>
            <a:r>
              <a:rPr lang="en-US" dirty="0" smtClean="0">
                <a:cs typeface="Times New Roman" pitchFamily="18" charset="0"/>
              </a:rPr>
              <a:t>Have you contributed to the main work of the </a:t>
            </a:r>
            <a:r>
              <a:rPr lang="en-US" dirty="0" err="1" smtClean="0">
                <a:cs typeface="Times New Roman" pitchFamily="18" charset="0"/>
              </a:rPr>
              <a:t>organisation</a:t>
            </a:r>
            <a:r>
              <a:rPr lang="en-US" dirty="0" smtClean="0">
                <a:cs typeface="Times New Roman" pitchFamily="18" charset="0"/>
              </a:rPr>
              <a:t>?</a:t>
            </a:r>
          </a:p>
          <a:p>
            <a:pPr>
              <a:buFontTx/>
              <a:buChar char="•"/>
              <a:defRPr/>
            </a:pPr>
            <a:r>
              <a:rPr lang="en-US" dirty="0" smtClean="0">
                <a:cs typeface="Times New Roman" pitchFamily="18" charset="0"/>
              </a:rPr>
              <a:t>How have they supported you?</a:t>
            </a:r>
          </a:p>
          <a:p>
            <a:pPr>
              <a:buFontTx/>
              <a:buChar char="•"/>
              <a:defRPr/>
            </a:pPr>
            <a:r>
              <a:rPr lang="en-US" dirty="0" smtClean="0">
                <a:cs typeface="Times New Roman" pitchFamily="18" charset="0"/>
              </a:rPr>
              <a:t>How does the work environment affect productivity?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946186"/>
            <a:ext cx="8136904" cy="4524315"/>
          </a:xfrm>
          <a:prstGeom prst="rect">
            <a:avLst/>
          </a:prstGeom>
        </p:spPr>
        <p:txBody>
          <a:bodyPr wrap="square">
            <a:spAutoFit/>
          </a:bodyPr>
          <a:lstStyle/>
          <a:p>
            <a:endParaRPr lang="en-GB" dirty="0"/>
          </a:p>
          <a:p>
            <a:pPr lvl="1"/>
            <a:r>
              <a:rPr lang="en-GB" dirty="0"/>
              <a:t>A </a:t>
            </a:r>
            <a:r>
              <a:rPr lang="en-GB" dirty="0" smtClean="0"/>
              <a:t>description </a:t>
            </a:r>
            <a:r>
              <a:rPr lang="en-GB" dirty="0"/>
              <a:t>of the organisation with which you have been placed. What is its history, especially how it came to be formed? Where is it? How is it housed. </a:t>
            </a:r>
            <a:r>
              <a:rPr lang="en-GB" dirty="0" smtClean="0">
                <a:solidFill>
                  <a:srgbClr val="00B0F0"/>
                </a:solidFill>
              </a:rPr>
              <a:t>Q. How does this history dictate the present? </a:t>
            </a:r>
          </a:p>
          <a:p>
            <a:pPr lvl="1"/>
            <a:endParaRPr lang="en-GB" dirty="0" smtClean="0"/>
          </a:p>
          <a:p>
            <a:pPr lvl="1"/>
            <a:r>
              <a:rPr lang="en-GB" dirty="0" smtClean="0"/>
              <a:t>Reflect </a:t>
            </a:r>
            <a:r>
              <a:rPr lang="en-GB" dirty="0"/>
              <a:t>and critique its aims and objectives? How does it seek to fulfil these aims and objectives and is it successful? What are its management structures – do they work and are they adequately funded? Is it a sustainable organisation or is it fixed-term? </a:t>
            </a:r>
            <a:r>
              <a:rPr lang="en-GB" dirty="0" smtClean="0">
                <a:solidFill>
                  <a:srgbClr val="00B0F0"/>
                </a:solidFill>
              </a:rPr>
              <a:t>Q. How </a:t>
            </a:r>
            <a:r>
              <a:rPr lang="en-GB" dirty="0">
                <a:solidFill>
                  <a:srgbClr val="00B0F0"/>
                </a:solidFill>
              </a:rPr>
              <a:t>does the organisation deal with the policy, funding and staffing pressures? </a:t>
            </a:r>
            <a:endParaRPr lang="en-GB" dirty="0" smtClean="0">
              <a:solidFill>
                <a:srgbClr val="00B0F0"/>
              </a:solidFill>
            </a:endParaRPr>
          </a:p>
          <a:p>
            <a:pPr lvl="1"/>
            <a:endParaRPr lang="en-GB" dirty="0" smtClean="0"/>
          </a:p>
          <a:p>
            <a:pPr lvl="1"/>
            <a:r>
              <a:rPr lang="en-GB" dirty="0" smtClean="0"/>
              <a:t>Is </a:t>
            </a:r>
            <a:r>
              <a:rPr lang="en-GB" dirty="0"/>
              <a:t>it involved in research, education and is it sponsored or run by government, private individuals, multi-nationals – does this affect the way the organisation is perceived externally – and how do they market themselves and their product? </a:t>
            </a:r>
            <a:r>
              <a:rPr lang="en-GB" dirty="0" smtClean="0">
                <a:solidFill>
                  <a:srgbClr val="00B0F0"/>
                </a:solidFill>
              </a:rPr>
              <a:t>Q. How do they position themselves and disseminate to wider audiences?</a:t>
            </a:r>
            <a:endParaRPr lang="en-GB" sz="1600" dirty="0">
              <a:solidFill>
                <a:srgbClr val="00B0F0"/>
              </a:solidFill>
            </a:endParaRPr>
          </a:p>
        </p:txBody>
      </p:sp>
      <p:sp>
        <p:nvSpPr>
          <p:cNvPr id="3" name="Title 2"/>
          <p:cNvSpPr>
            <a:spLocks noGrp="1"/>
          </p:cNvSpPr>
          <p:nvPr>
            <p:ph type="title"/>
          </p:nvPr>
        </p:nvSpPr>
        <p:spPr>
          <a:xfrm>
            <a:off x="395536" y="764704"/>
            <a:ext cx="8229600" cy="1143000"/>
          </a:xfrm>
        </p:spPr>
        <p:txBody>
          <a:bodyPr/>
          <a:lstStyle/>
          <a:p>
            <a:r>
              <a:rPr lang="en-GB" dirty="0" smtClean="0"/>
              <a:t>Overwhelming? some pointers…</a:t>
            </a:r>
            <a:endParaRPr lang="en-GB" dirty="0"/>
          </a:p>
        </p:txBody>
      </p:sp>
    </p:spTree>
    <p:extLst>
      <p:ext uri="{BB962C8B-B14F-4D97-AF65-F5344CB8AC3E}">
        <p14:creationId xmlns:p14="http://schemas.microsoft.com/office/powerpoint/2010/main" val="2142260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idx="4294967295"/>
          </p:nvPr>
        </p:nvSpPr>
        <p:spPr>
          <a:xfrm>
            <a:off x="0" y="381000"/>
            <a:ext cx="8229600" cy="1371600"/>
          </a:xfrm>
        </p:spPr>
        <p:txBody>
          <a:bodyPr/>
          <a:lstStyle/>
          <a:p>
            <a:pPr eaLnBrk="1" hangingPunct="1">
              <a:defRPr/>
            </a:pPr>
            <a:r>
              <a:rPr lang="en-GB" dirty="0" smtClean="0"/>
              <a:t>Report: What you need to include </a:t>
            </a:r>
          </a:p>
        </p:txBody>
      </p:sp>
      <p:sp>
        <p:nvSpPr>
          <p:cNvPr id="3" name="Content Placeholder 2"/>
          <p:cNvSpPr>
            <a:spLocks noGrp="1"/>
          </p:cNvSpPr>
          <p:nvPr>
            <p:ph idx="4294967295"/>
          </p:nvPr>
        </p:nvSpPr>
        <p:spPr>
          <a:xfrm>
            <a:off x="539552" y="1628775"/>
            <a:ext cx="7690048" cy="4467225"/>
          </a:xfrm>
        </p:spPr>
        <p:txBody>
          <a:bodyPr>
            <a:noAutofit/>
          </a:bodyPr>
          <a:lstStyle/>
          <a:p>
            <a:pPr eaLnBrk="1" hangingPunct="1">
              <a:lnSpc>
                <a:spcPct val="90000"/>
              </a:lnSpc>
              <a:defRPr/>
            </a:pPr>
            <a:r>
              <a:rPr lang="en-GB" sz="2800" dirty="0" smtClean="0"/>
              <a:t>Introduce yourself i.e. purpose and context of your experience and learning</a:t>
            </a:r>
          </a:p>
          <a:p>
            <a:pPr eaLnBrk="1" hangingPunct="1">
              <a:lnSpc>
                <a:spcPct val="90000"/>
              </a:lnSpc>
              <a:defRPr/>
            </a:pPr>
            <a:r>
              <a:rPr lang="en-GB" sz="2800" dirty="0" smtClean="0"/>
              <a:t>What are your aims/objectives</a:t>
            </a:r>
          </a:p>
          <a:p>
            <a:pPr eaLnBrk="1" hangingPunct="1">
              <a:lnSpc>
                <a:spcPct val="90000"/>
              </a:lnSpc>
              <a:defRPr/>
            </a:pPr>
            <a:r>
              <a:rPr lang="en-GB" sz="2800" dirty="0" smtClean="0"/>
              <a:t>Introduce your topic, where you have been and engaged in</a:t>
            </a:r>
          </a:p>
          <a:p>
            <a:pPr eaLnBrk="1" hangingPunct="1">
              <a:lnSpc>
                <a:spcPct val="90000"/>
              </a:lnSpc>
              <a:defRPr/>
            </a:pPr>
            <a:r>
              <a:rPr lang="en-GB" sz="2800" dirty="0" smtClean="0"/>
              <a:t>Their aims objectives</a:t>
            </a:r>
          </a:p>
          <a:p>
            <a:pPr eaLnBrk="1" hangingPunct="1">
              <a:lnSpc>
                <a:spcPct val="90000"/>
              </a:lnSpc>
              <a:defRPr/>
            </a:pPr>
            <a:r>
              <a:rPr lang="en-GB" sz="2800" dirty="0" smtClean="0"/>
              <a:t>Did they meet your expectations/what you think you expected from them</a:t>
            </a:r>
          </a:p>
          <a:p>
            <a:pPr eaLnBrk="1" hangingPunct="1">
              <a:lnSpc>
                <a:spcPct val="90000"/>
              </a:lnSpc>
              <a:defRPr/>
            </a:pPr>
            <a:r>
              <a:rPr lang="en-GB" sz="2800" dirty="0" smtClean="0"/>
              <a:t>What did you learn/what did you think you would learn </a:t>
            </a:r>
          </a:p>
          <a:p>
            <a:pPr eaLnBrk="1" hangingPunct="1">
              <a:lnSpc>
                <a:spcPct val="90000"/>
              </a:lnSpc>
              <a:defRPr/>
            </a:pPr>
            <a:r>
              <a:rPr lang="en-GB" sz="2800" dirty="0" smtClean="0"/>
              <a:t>REFLECT on or evaluate your experience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282700"/>
          </a:xfrm>
        </p:spPr>
        <p:txBody>
          <a:bodyPr>
            <a:normAutofit fontScale="90000"/>
          </a:bodyPr>
          <a:lstStyle/>
          <a:p>
            <a:pPr eaLnBrk="1" hangingPunct="1">
              <a:defRPr/>
            </a:pPr>
            <a:r>
              <a:rPr lang="en-GB" sz="4000" dirty="0" smtClean="0"/>
              <a:t/>
            </a:r>
            <a:br>
              <a:rPr lang="en-GB" sz="4000" dirty="0" smtClean="0"/>
            </a:br>
            <a:r>
              <a:rPr lang="en-GB" sz="4000" dirty="0" smtClean="0"/>
              <a:t>Reflexivity</a:t>
            </a:r>
            <a:br>
              <a:rPr lang="en-GB" sz="4000" dirty="0" smtClean="0"/>
            </a:br>
            <a:endParaRPr lang="en-GB" sz="3200" dirty="0" smtClean="0"/>
          </a:p>
        </p:txBody>
      </p:sp>
      <p:sp>
        <p:nvSpPr>
          <p:cNvPr id="28674" name="Content Placeholder 2"/>
          <p:cNvSpPr>
            <a:spLocks noGrp="1"/>
          </p:cNvSpPr>
          <p:nvPr>
            <p:ph idx="4294967295"/>
          </p:nvPr>
        </p:nvSpPr>
        <p:spPr>
          <a:xfrm>
            <a:off x="467544" y="2203450"/>
            <a:ext cx="7762056" cy="3892550"/>
          </a:xfrm>
        </p:spPr>
        <p:txBody>
          <a:bodyPr>
            <a:noAutofit/>
          </a:bodyPr>
          <a:lstStyle/>
          <a:p>
            <a:pPr eaLnBrk="1" hangingPunct="1">
              <a:defRPr/>
            </a:pPr>
            <a:r>
              <a:rPr lang="en-GB" sz="2800" dirty="0" smtClean="0"/>
              <a:t>your awareness of and analytic focus on your relationship to the field of study, in this case your work placement</a:t>
            </a:r>
          </a:p>
          <a:p>
            <a:pPr eaLnBrk="1" hangingPunct="1">
              <a:defRPr/>
            </a:pPr>
            <a:r>
              <a:rPr lang="en-GB" sz="2800" dirty="0" smtClean="0"/>
              <a:t>this is about taking in what you have learned and not just reflecting (evaluating) BUT making the learning active to inform you as the researcher to better understand them, their relationship to their community, the discipline and your relationship to them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dirty="0" smtClean="0"/>
              <a:t>Look at their mission statements</a:t>
            </a:r>
            <a:endParaRPr lang="en-GB" dirty="0"/>
          </a:p>
        </p:txBody>
      </p:sp>
      <p:sp>
        <p:nvSpPr>
          <p:cNvPr id="3" name="Content Placeholder 2"/>
          <p:cNvSpPr>
            <a:spLocks noGrp="1"/>
          </p:cNvSpPr>
          <p:nvPr>
            <p:ph idx="1"/>
          </p:nvPr>
        </p:nvSpPr>
        <p:spPr/>
        <p:txBody>
          <a:bodyPr>
            <a:normAutofit/>
          </a:bodyPr>
          <a:lstStyle/>
          <a:p>
            <a:pPr>
              <a:defRPr/>
            </a:pPr>
            <a:r>
              <a:rPr lang="en-GB" sz="3200" dirty="0" smtClean="0"/>
              <a:t>What do they claim to do (and what was your role within it?)</a:t>
            </a:r>
          </a:p>
          <a:p>
            <a:pPr>
              <a:defRPr/>
            </a:pPr>
            <a:r>
              <a:rPr lang="en-GB" sz="3200" dirty="0" smtClean="0"/>
              <a:t>Who funds them (does this constrain them in the activity they want to do?)</a:t>
            </a:r>
          </a:p>
          <a:p>
            <a:pPr>
              <a:defRPr/>
            </a:pPr>
            <a:r>
              <a:rPr lang="en-GB" sz="3200" dirty="0" smtClean="0"/>
              <a:t>What do they actually do (do they want to do more, can they do more?)</a:t>
            </a:r>
          </a:p>
          <a:p>
            <a:pPr>
              <a:defRPr/>
            </a:pPr>
            <a:r>
              <a:rPr lang="en-GB" sz="3200" dirty="0" smtClean="0"/>
              <a:t>Is there a mismatch at all?, e.g. ……. </a:t>
            </a:r>
            <a:endParaRPr lang="en-GB" sz="3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idx="4294967295"/>
          </p:nvPr>
        </p:nvSpPr>
        <p:spPr>
          <a:xfrm>
            <a:off x="0" y="274638"/>
            <a:ext cx="8642350" cy="1143000"/>
          </a:xfrm>
        </p:spPr>
        <p:txBody>
          <a:bodyPr>
            <a:normAutofit/>
          </a:bodyPr>
          <a:lstStyle/>
          <a:p>
            <a:pPr eaLnBrk="1" hangingPunct="1">
              <a:defRPr/>
            </a:pPr>
            <a:r>
              <a:rPr lang="en-GB" sz="3600" dirty="0" smtClean="0"/>
              <a:t>Insert organisation name……….here!</a:t>
            </a:r>
          </a:p>
        </p:txBody>
      </p:sp>
      <p:sp>
        <p:nvSpPr>
          <p:cNvPr id="3" name="Content Placeholder 2"/>
          <p:cNvSpPr>
            <a:spLocks noGrp="1"/>
          </p:cNvSpPr>
          <p:nvPr>
            <p:ph idx="4294967295"/>
          </p:nvPr>
        </p:nvSpPr>
        <p:spPr>
          <a:xfrm>
            <a:off x="251520" y="1484784"/>
            <a:ext cx="8362950" cy="4611687"/>
          </a:xfrm>
        </p:spPr>
        <p:txBody>
          <a:bodyPr>
            <a:normAutofit/>
          </a:bodyPr>
          <a:lstStyle/>
          <a:p>
            <a:pPr eaLnBrk="1" hangingPunct="1">
              <a:lnSpc>
                <a:spcPct val="80000"/>
              </a:lnSpc>
            </a:pPr>
            <a:r>
              <a:rPr lang="en-GB" sz="3000" dirty="0" smtClean="0"/>
              <a:t>Expectation/claim: they are keepers of the nations heritage, guardians of material remains of the past, interpreters of past, conservators of the past, to promote and look after places or things of historic beauty or value permanently for the benefit of the nation……..</a:t>
            </a:r>
          </a:p>
          <a:p>
            <a:pPr eaLnBrk="1" hangingPunct="1">
              <a:lnSpc>
                <a:spcPct val="80000"/>
              </a:lnSpc>
            </a:pPr>
            <a:r>
              <a:rPr lang="en-GB" sz="3000" dirty="0" smtClean="0"/>
              <a:t>Reality: they are all businesses, run </a:t>
            </a:r>
            <a:r>
              <a:rPr lang="en-GB" dirty="0" smtClean="0"/>
              <a:t>with limited funding</a:t>
            </a:r>
            <a:r>
              <a:rPr lang="en-GB" sz="3000" dirty="0" smtClean="0"/>
              <a:t>, staffed by volunteers, tensions between visitor experience and conservation….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t>Other elements</a:t>
            </a:r>
          </a:p>
        </p:txBody>
      </p:sp>
      <p:sp>
        <p:nvSpPr>
          <p:cNvPr id="39939" name="Rectangle 3"/>
          <p:cNvSpPr>
            <a:spLocks noGrp="1" noChangeArrowheads="1"/>
          </p:cNvSpPr>
          <p:nvPr>
            <p:ph type="body" idx="1"/>
          </p:nvPr>
        </p:nvSpPr>
        <p:spPr/>
        <p:txBody>
          <a:bodyPr/>
          <a:lstStyle/>
          <a:p>
            <a:r>
              <a:rPr lang="en-US" altLang="en-US" sz="2800"/>
              <a:t>nicely structured, well presented and lucid report scores highly – some good illustrations go down well if they are appropriate</a:t>
            </a:r>
          </a:p>
          <a:p>
            <a:endParaRPr lang="en-US" altLang="en-US" sz="2800"/>
          </a:p>
          <a:p>
            <a:r>
              <a:rPr lang="en-US" altLang="en-US" sz="2800"/>
              <a:t>a good balance of organizational background and their relationship within the archaeology sector or community and the work that you did as part of your placement. </a:t>
            </a:r>
            <a:endParaRPr lang="en-GB" altLang="en-US" sz="2800"/>
          </a:p>
        </p:txBody>
      </p:sp>
    </p:spTree>
    <p:extLst>
      <p:ext uri="{BB962C8B-B14F-4D97-AF65-F5344CB8AC3E}">
        <p14:creationId xmlns:p14="http://schemas.microsoft.com/office/powerpoint/2010/main" val="3690667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idx="4294967295"/>
          </p:nvPr>
        </p:nvSpPr>
        <p:spPr/>
        <p:txBody>
          <a:bodyPr/>
          <a:lstStyle/>
          <a:p>
            <a:r>
              <a:rPr lang="en-GB" altLang="en-US" dirty="0" smtClean="0"/>
              <a:t>Some thoughts</a:t>
            </a:r>
            <a:endParaRPr lang="en-GB" altLang="en-US" dirty="0"/>
          </a:p>
        </p:txBody>
      </p:sp>
      <p:sp>
        <p:nvSpPr>
          <p:cNvPr id="32770" name="Content Placeholder 2"/>
          <p:cNvSpPr>
            <a:spLocks noGrp="1"/>
          </p:cNvSpPr>
          <p:nvPr>
            <p:ph idx="4294967295"/>
          </p:nvPr>
        </p:nvSpPr>
        <p:spPr/>
        <p:txBody>
          <a:bodyPr/>
          <a:lstStyle/>
          <a:p>
            <a:r>
              <a:rPr lang="en-GB" altLang="en-US"/>
              <a:t>It is often the tensions, the contradictions, that can be drawn out and commented upon – that make the better reports</a:t>
            </a:r>
          </a:p>
          <a:p>
            <a:r>
              <a:rPr lang="en-GB" altLang="en-US"/>
              <a:t>Try not to be critical of the individuals but analytical of the system, the process and the procedures, who they serve and who they claim to serve</a:t>
            </a:r>
          </a:p>
        </p:txBody>
      </p:sp>
    </p:spTree>
    <p:extLst>
      <p:ext uri="{BB962C8B-B14F-4D97-AF65-F5344CB8AC3E}">
        <p14:creationId xmlns:p14="http://schemas.microsoft.com/office/powerpoint/2010/main" val="2601356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dirty="0" smtClean="0"/>
              <a:t>Report should be…</a:t>
            </a:r>
          </a:p>
        </p:txBody>
      </p:sp>
      <p:sp>
        <p:nvSpPr>
          <p:cNvPr id="39939" name="Rectangle 3"/>
          <p:cNvSpPr>
            <a:spLocks noGrp="1" noChangeArrowheads="1"/>
          </p:cNvSpPr>
          <p:nvPr>
            <p:ph idx="1"/>
          </p:nvPr>
        </p:nvSpPr>
        <p:spPr/>
        <p:txBody>
          <a:bodyPr>
            <a:normAutofit/>
          </a:bodyPr>
          <a:lstStyle/>
          <a:p>
            <a:pPr eaLnBrk="1" hangingPunct="1">
              <a:defRPr/>
            </a:pPr>
            <a:r>
              <a:rPr lang="en-US" sz="2800" dirty="0" smtClean="0"/>
              <a:t>Well structured (contents page), well presented and well written, correctly referenced using correct conventions (Harvard) illustrations where appropriate</a:t>
            </a:r>
          </a:p>
          <a:p>
            <a:pPr eaLnBrk="1" hangingPunct="1">
              <a:defRPr/>
            </a:pPr>
            <a:endParaRPr lang="en-US" sz="2800" dirty="0" smtClean="0"/>
          </a:p>
          <a:p>
            <a:pPr eaLnBrk="1" hangingPunct="1">
              <a:defRPr/>
            </a:pPr>
            <a:r>
              <a:rPr lang="en-US" sz="2800" dirty="0" smtClean="0"/>
              <a:t>Context of </a:t>
            </a:r>
            <a:r>
              <a:rPr lang="en-US" sz="2800" dirty="0" err="1" smtClean="0"/>
              <a:t>organisation</a:t>
            </a:r>
            <a:r>
              <a:rPr lang="en-US" sz="2800" dirty="0" smtClean="0"/>
              <a:t> within the industry, awareness of funding pressures, politics and solutions</a:t>
            </a:r>
            <a:endParaRPr lang="en-GB" sz="2800"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idx="4294967295"/>
          </p:nvPr>
        </p:nvSpPr>
        <p:spPr>
          <a:xfrm>
            <a:off x="0" y="381000"/>
            <a:ext cx="8229600" cy="1371600"/>
          </a:xfrm>
        </p:spPr>
        <p:txBody>
          <a:bodyPr/>
          <a:lstStyle/>
          <a:p>
            <a:pPr eaLnBrk="1" hangingPunct="1">
              <a:defRPr/>
            </a:pPr>
            <a:r>
              <a:rPr lang="en-GB" smtClean="0"/>
              <a:t>Final thoughts</a:t>
            </a:r>
          </a:p>
        </p:txBody>
      </p:sp>
      <p:sp>
        <p:nvSpPr>
          <p:cNvPr id="32770" name="Content Placeholder 2"/>
          <p:cNvSpPr>
            <a:spLocks noGrp="1"/>
          </p:cNvSpPr>
          <p:nvPr>
            <p:ph idx="4294967295"/>
          </p:nvPr>
        </p:nvSpPr>
        <p:spPr>
          <a:xfrm>
            <a:off x="179512" y="1981200"/>
            <a:ext cx="8050088" cy="4114800"/>
          </a:xfrm>
        </p:spPr>
        <p:txBody>
          <a:bodyPr>
            <a:normAutofit/>
          </a:bodyPr>
          <a:lstStyle/>
          <a:p>
            <a:pPr>
              <a:defRPr/>
            </a:pPr>
            <a:r>
              <a:rPr lang="en-GB" dirty="0"/>
              <a:t>Do not </a:t>
            </a:r>
            <a:r>
              <a:rPr lang="en-GB" dirty="0" smtClean="0"/>
              <a:t>be merely descriptive</a:t>
            </a:r>
            <a:endParaRPr lang="en-GB" dirty="0"/>
          </a:p>
          <a:p>
            <a:pPr eaLnBrk="1" hangingPunct="1">
              <a:defRPr/>
            </a:pPr>
            <a:r>
              <a:rPr lang="en-GB" dirty="0" smtClean="0"/>
              <a:t>Note the difference between criticism and critique</a:t>
            </a:r>
          </a:p>
          <a:p>
            <a:pPr eaLnBrk="1" hangingPunct="1">
              <a:defRPr/>
            </a:pPr>
            <a:r>
              <a:rPr lang="en-GB" dirty="0" smtClean="0"/>
              <a:t>Reflexive reports can be highly personal, they can be about how you feel about the work, do you feel conflicted, privileged….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228</TotalTime>
  <Words>959</Words>
  <Application>Microsoft Office PowerPoint</Application>
  <PresentationFormat>On-screen Show (4:3)</PresentationFormat>
  <Paragraphs>85</Paragraphs>
  <Slides>16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Comic Sans MS</vt:lpstr>
      <vt:lpstr>Tahoma</vt:lpstr>
      <vt:lpstr>Times New Roman</vt:lpstr>
      <vt:lpstr>Wingdings</vt:lpstr>
      <vt:lpstr>Office Theme</vt:lpstr>
      <vt:lpstr>Assignment: The Placement report</vt:lpstr>
      <vt:lpstr>Aim of the report</vt:lpstr>
      <vt:lpstr>Things you should do</vt:lpstr>
      <vt:lpstr>What to look for - issues</vt:lpstr>
      <vt:lpstr>Warning</vt:lpstr>
      <vt:lpstr>Questions you may wish to address </vt:lpstr>
      <vt:lpstr>What sort of experience did you have?</vt:lpstr>
      <vt:lpstr>Overwhelming? some pointers…</vt:lpstr>
      <vt:lpstr>Report: What you need to include </vt:lpstr>
      <vt:lpstr> Reflexivity </vt:lpstr>
      <vt:lpstr>Look at their mission statements</vt:lpstr>
      <vt:lpstr>Insert organisation name……….here!</vt:lpstr>
      <vt:lpstr>Other elements</vt:lpstr>
      <vt:lpstr>Some thoughts</vt:lpstr>
      <vt:lpstr>Report should be…</vt:lpstr>
      <vt:lpstr>Final thoughts</vt:lpstr>
    </vt:vector>
  </TitlesOfParts>
  <Company>TOSHIBA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Oral presentations and public speaking</dc:title>
  <dc:creator>coard</dc:creator>
  <cp:lastModifiedBy>Ros Coard</cp:lastModifiedBy>
  <cp:revision>38</cp:revision>
  <dcterms:created xsi:type="dcterms:W3CDTF">2012-05-22T19:37:42Z</dcterms:created>
  <dcterms:modified xsi:type="dcterms:W3CDTF">2018-12-10T14:45:51Z</dcterms:modified>
</cp:coreProperties>
</file>