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4"/>
  </p:notesMasterIdLst>
  <p:sldIdLst>
    <p:sldId id="259" r:id="rId2"/>
    <p:sldId id="280" r:id="rId3"/>
    <p:sldId id="278" r:id="rId4"/>
    <p:sldId id="260" r:id="rId5"/>
    <p:sldId id="262" r:id="rId6"/>
    <p:sldId id="264" r:id="rId7"/>
    <p:sldId id="263" r:id="rId8"/>
    <p:sldId id="261" r:id="rId9"/>
    <p:sldId id="257" r:id="rId10"/>
    <p:sldId id="276" r:id="rId11"/>
    <p:sldId id="271" r:id="rId12"/>
    <p:sldId id="27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80" autoAdjust="0"/>
    <p:restoredTop sz="83771" autoAdjust="0"/>
  </p:normalViewPr>
  <p:slideViewPr>
    <p:cSldViewPr snapToGrid="0">
      <p:cViewPr varScale="1">
        <p:scale>
          <a:sx n="58" d="100"/>
          <a:sy n="58" d="100"/>
        </p:scale>
        <p:origin x="1560" y="58"/>
      </p:cViewPr>
      <p:guideLst/>
    </p:cSldViewPr>
  </p:slideViewPr>
  <p:outlineViewPr>
    <p:cViewPr>
      <p:scale>
        <a:sx n="33" d="100"/>
        <a:sy n="33" d="100"/>
      </p:scale>
      <p:origin x="0" y="-8827"/>
    </p:cViewPr>
  </p:outlineViewPr>
  <p:notesTextViewPr>
    <p:cViewPr>
      <p:scale>
        <a:sx n="1" d="1"/>
        <a:sy n="1" d="1"/>
      </p:scale>
      <p:origin x="0" y="0"/>
    </p:cViewPr>
  </p:notesTextViewPr>
  <p:sorterViewPr>
    <p:cViewPr>
      <p:scale>
        <a:sx n="100" d="100"/>
        <a:sy n="100" d="100"/>
      </p:scale>
      <p:origin x="0" y="-2482"/>
    </p:cViewPr>
  </p:sorterViewPr>
  <p:notesViewPr>
    <p:cSldViewPr snapToGrid="0">
      <p:cViewPr varScale="1">
        <p:scale>
          <a:sx n="53" d="100"/>
          <a:sy n="53" d="100"/>
        </p:scale>
        <p:origin x="2654"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9EE9B7-F04F-4DB8-86E6-AA34962D2218}" type="datetimeFigureOut">
              <a:rPr lang="en-GB" smtClean="0"/>
              <a:t>25/07/2018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5F757A-20F9-4073-AFB1-54E481B27DF3}" type="slidenum">
              <a:rPr lang="en-GB" smtClean="0"/>
              <a:t>‹#›</a:t>
            </a:fld>
            <a:endParaRPr lang="en-GB"/>
          </a:p>
        </p:txBody>
      </p:sp>
    </p:spTree>
    <p:extLst>
      <p:ext uri="{BB962C8B-B14F-4D97-AF65-F5344CB8AC3E}">
        <p14:creationId xmlns:p14="http://schemas.microsoft.com/office/powerpoint/2010/main" val="4021717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F1EA28E-6E5A-4E28-B421-188DEF2C4CC0}" type="datetimeFigureOut">
              <a:rPr lang="en-GB" smtClean="0"/>
              <a:t>25/07/2018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A5F7C4-A1D0-4FE6-86F3-292A42650C6E}" type="slidenum">
              <a:rPr lang="en-GB" smtClean="0"/>
              <a:t>‹#›</a:t>
            </a:fld>
            <a:endParaRPr lang="en-GB"/>
          </a:p>
        </p:txBody>
      </p:sp>
    </p:spTree>
    <p:extLst>
      <p:ext uri="{BB962C8B-B14F-4D97-AF65-F5344CB8AC3E}">
        <p14:creationId xmlns:p14="http://schemas.microsoft.com/office/powerpoint/2010/main" val="397967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1EA28E-6E5A-4E28-B421-188DEF2C4CC0}" type="datetimeFigureOut">
              <a:rPr lang="en-GB" smtClean="0"/>
              <a:t>25/07/2018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A5F7C4-A1D0-4FE6-86F3-292A42650C6E}" type="slidenum">
              <a:rPr lang="en-GB" smtClean="0"/>
              <a:t>‹#›</a:t>
            </a:fld>
            <a:endParaRPr lang="en-GB"/>
          </a:p>
        </p:txBody>
      </p:sp>
    </p:spTree>
    <p:extLst>
      <p:ext uri="{BB962C8B-B14F-4D97-AF65-F5344CB8AC3E}">
        <p14:creationId xmlns:p14="http://schemas.microsoft.com/office/powerpoint/2010/main" val="3070586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F1EA28E-6E5A-4E28-B421-188DEF2C4CC0}" type="datetimeFigureOut">
              <a:rPr lang="en-GB" smtClean="0"/>
              <a:t>25/07/2018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A5F7C4-A1D0-4FE6-86F3-292A42650C6E}" type="slidenum">
              <a:rPr lang="en-GB" smtClean="0"/>
              <a:t>‹#›</a:t>
            </a:fld>
            <a:endParaRPr lang="en-GB"/>
          </a:p>
        </p:txBody>
      </p:sp>
    </p:spTree>
    <p:extLst>
      <p:ext uri="{BB962C8B-B14F-4D97-AF65-F5344CB8AC3E}">
        <p14:creationId xmlns:p14="http://schemas.microsoft.com/office/powerpoint/2010/main" val="3094782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F1EA28E-6E5A-4E28-B421-188DEF2C4CC0}" type="datetimeFigureOut">
              <a:rPr lang="en-GB" smtClean="0"/>
              <a:t>25/07/2018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A5F7C4-A1D0-4FE6-86F3-292A42650C6E}" type="slidenum">
              <a:rPr lang="en-GB" smtClean="0"/>
              <a:t>‹#›</a:t>
            </a:fld>
            <a:endParaRPr lang="en-GB"/>
          </a:p>
        </p:txBody>
      </p:sp>
    </p:spTree>
    <p:extLst>
      <p:ext uri="{BB962C8B-B14F-4D97-AF65-F5344CB8AC3E}">
        <p14:creationId xmlns:p14="http://schemas.microsoft.com/office/powerpoint/2010/main" val="449592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F1EA28E-6E5A-4E28-B421-188DEF2C4CC0}" type="datetimeFigureOut">
              <a:rPr lang="en-GB" smtClean="0"/>
              <a:t>25/07/2018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A5F7C4-A1D0-4FE6-86F3-292A42650C6E}" type="slidenum">
              <a:rPr lang="en-GB" smtClean="0"/>
              <a:t>‹#›</a:t>
            </a:fld>
            <a:endParaRPr lang="en-GB"/>
          </a:p>
        </p:txBody>
      </p:sp>
    </p:spTree>
    <p:extLst>
      <p:ext uri="{BB962C8B-B14F-4D97-AF65-F5344CB8AC3E}">
        <p14:creationId xmlns:p14="http://schemas.microsoft.com/office/powerpoint/2010/main" val="1076610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F1EA28E-6E5A-4E28-B421-188DEF2C4CC0}" type="datetimeFigureOut">
              <a:rPr lang="en-GB" smtClean="0"/>
              <a:t>25/07/2018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A5F7C4-A1D0-4FE6-86F3-292A42650C6E}" type="slidenum">
              <a:rPr lang="en-GB" smtClean="0"/>
              <a:t>‹#›</a:t>
            </a:fld>
            <a:endParaRPr lang="en-GB"/>
          </a:p>
        </p:txBody>
      </p:sp>
    </p:spTree>
    <p:extLst>
      <p:ext uri="{BB962C8B-B14F-4D97-AF65-F5344CB8AC3E}">
        <p14:creationId xmlns:p14="http://schemas.microsoft.com/office/powerpoint/2010/main" val="3123836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1EA28E-6E5A-4E28-B421-188DEF2C4CC0}" type="datetimeFigureOut">
              <a:rPr lang="en-GB" smtClean="0"/>
              <a:t>25/07/2018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A5F7C4-A1D0-4FE6-86F3-292A42650C6E}" type="slidenum">
              <a:rPr lang="en-GB" smtClean="0"/>
              <a:t>‹#›</a:t>
            </a:fld>
            <a:endParaRPr lang="en-GB"/>
          </a:p>
        </p:txBody>
      </p:sp>
    </p:spTree>
    <p:extLst>
      <p:ext uri="{BB962C8B-B14F-4D97-AF65-F5344CB8AC3E}">
        <p14:creationId xmlns:p14="http://schemas.microsoft.com/office/powerpoint/2010/main" val="348955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1EA28E-6E5A-4E28-B421-188DEF2C4CC0}" type="datetimeFigureOut">
              <a:rPr lang="en-GB" smtClean="0"/>
              <a:t>25/07/2018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A5F7C4-A1D0-4FE6-86F3-292A42650C6E}" type="slidenum">
              <a:rPr lang="en-GB" smtClean="0"/>
              <a:t>‹#›</a:t>
            </a:fld>
            <a:endParaRPr lang="en-GB"/>
          </a:p>
        </p:txBody>
      </p:sp>
    </p:spTree>
    <p:extLst>
      <p:ext uri="{BB962C8B-B14F-4D97-AF65-F5344CB8AC3E}">
        <p14:creationId xmlns:p14="http://schemas.microsoft.com/office/powerpoint/2010/main" val="49860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1EA28E-6E5A-4E28-B421-188DEF2C4CC0}" type="datetimeFigureOut">
              <a:rPr lang="en-GB" smtClean="0"/>
              <a:t>25/07/2018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A5F7C4-A1D0-4FE6-86F3-292A42650C6E}" type="slidenum">
              <a:rPr lang="en-GB" smtClean="0"/>
              <a:t>‹#›</a:t>
            </a:fld>
            <a:endParaRPr lang="en-GB"/>
          </a:p>
        </p:txBody>
      </p:sp>
    </p:spTree>
    <p:extLst>
      <p:ext uri="{BB962C8B-B14F-4D97-AF65-F5344CB8AC3E}">
        <p14:creationId xmlns:p14="http://schemas.microsoft.com/office/powerpoint/2010/main" val="164544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1EA28E-6E5A-4E28-B421-188DEF2C4CC0}" type="datetimeFigureOut">
              <a:rPr lang="en-GB" smtClean="0"/>
              <a:t>25/07/2018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A5F7C4-A1D0-4FE6-86F3-292A42650C6E}" type="slidenum">
              <a:rPr lang="en-GB" smtClean="0"/>
              <a:t>‹#›</a:t>
            </a:fld>
            <a:endParaRPr lang="en-GB"/>
          </a:p>
        </p:txBody>
      </p:sp>
    </p:spTree>
    <p:extLst>
      <p:ext uri="{BB962C8B-B14F-4D97-AF65-F5344CB8AC3E}">
        <p14:creationId xmlns:p14="http://schemas.microsoft.com/office/powerpoint/2010/main" val="3003404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1EA28E-6E5A-4E28-B421-188DEF2C4CC0}" type="datetimeFigureOut">
              <a:rPr lang="en-GB" smtClean="0"/>
              <a:t>25/07/2018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A5F7C4-A1D0-4FE6-86F3-292A42650C6E}" type="slidenum">
              <a:rPr lang="en-GB" smtClean="0"/>
              <a:t>‹#›</a:t>
            </a:fld>
            <a:endParaRPr lang="en-GB"/>
          </a:p>
        </p:txBody>
      </p:sp>
    </p:spTree>
    <p:extLst>
      <p:ext uri="{BB962C8B-B14F-4D97-AF65-F5344CB8AC3E}">
        <p14:creationId xmlns:p14="http://schemas.microsoft.com/office/powerpoint/2010/main" val="1207963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1EA28E-6E5A-4E28-B421-188DEF2C4CC0}" type="datetimeFigureOut">
              <a:rPr lang="en-GB" smtClean="0"/>
              <a:t>25/07/2018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A5F7C4-A1D0-4FE6-86F3-292A42650C6E}" type="slidenum">
              <a:rPr lang="en-GB" smtClean="0"/>
              <a:t>‹#›</a:t>
            </a:fld>
            <a:endParaRPr lang="en-GB"/>
          </a:p>
        </p:txBody>
      </p:sp>
    </p:spTree>
    <p:extLst>
      <p:ext uri="{BB962C8B-B14F-4D97-AF65-F5344CB8AC3E}">
        <p14:creationId xmlns:p14="http://schemas.microsoft.com/office/powerpoint/2010/main" val="238030412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drexel.edu/now/archive/2015/March/Creative-Insight-Eureka-Factor/" TargetMode="External"/><Relationship Id="rId2" Type="http://schemas.openxmlformats.org/officeDocument/2006/relationships/hyperlink" Target="https://www.youtube.com/watch?time_continue=1&amp;v=7uyw5y_tHE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www.edutopia.org/blog/fueling-creativity-through-divergent-thinking-classroom-stacey-goodman" TargetMode="External"/><Relationship Id="rId3" Type="http://schemas.openxmlformats.org/officeDocument/2006/relationships/hyperlink" Target="http://psychology.about.com/od/cognitivepsychology/a/left-brain-right-brain.htm" TargetMode="External"/><Relationship Id="rId7" Type="http://schemas.openxmlformats.org/officeDocument/2006/relationships/hyperlink" Target="http://blog.mindmaple.com/2012/05/10/the-benefits-of-divergent-versus-convergent-brainstorming/" TargetMode="External"/><Relationship Id="rId2" Type="http://schemas.openxmlformats.org/officeDocument/2006/relationships/hyperlink" Target="http://www.theguardian.com/commentisfree/2013/nov/16/left-right-brain-distinction-myth" TargetMode="External"/><Relationship Id="rId1" Type="http://schemas.openxmlformats.org/officeDocument/2006/relationships/slideLayout" Target="../slideLayouts/slideLayout2.xml"/><Relationship Id="rId6" Type="http://schemas.openxmlformats.org/officeDocument/2006/relationships/hyperlink" Target="http://www.opencolleges.edu.au/informed/features/divergent-thinking/" TargetMode="External"/><Relationship Id="rId5" Type="http://schemas.openxmlformats.org/officeDocument/2006/relationships/hyperlink" Target="http://www.highiqpro.com/iq-creativity/creativity-and-iq" TargetMode="External"/><Relationship Id="rId4" Type="http://schemas.openxmlformats.org/officeDocument/2006/relationships/hyperlink" Target="http://www.psychologicalscience.org/index.php/publications/observer/2014/may-june-14/the-importance-of-divergent-thinking-for-research-in-graduate-school-and-beyond.html"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uk/webhp?sourceid=chrome-instant&amp;ion=1&amp;espv=2&amp;ie=UTF-8#safe=off&amp;q=Gardner%27s+multiple+intelligence+theory" TargetMode="External"/><Relationship Id="rId2" Type="http://schemas.openxmlformats.org/officeDocument/2006/relationships/hyperlink" Target="http://www.open.edu/openlearn/science-maths-technology/computing-and-ict/systems-computer/systems-thinking-and-practice/content-section-5.5" TargetMode="External"/><Relationship Id="rId1" Type="http://schemas.openxmlformats.org/officeDocument/2006/relationships/slideLayout" Target="../slideLayouts/slideLayout2.xml"/><Relationship Id="rId6" Type="http://schemas.openxmlformats.org/officeDocument/2006/relationships/hyperlink" Target="http://www.ventrice.com/tony/personal/writings/academic/6%20intellects.html" TargetMode="External"/><Relationship Id="rId5" Type="http://schemas.openxmlformats.org/officeDocument/2006/relationships/hyperlink" Target="https://www.google.co.uk/webhp?sourceid=chrome-instant&amp;ion=1&amp;espv=2&amp;ie=UTF-8#q=Belbin's+Team+theory" TargetMode="External"/><Relationship Id="rId4" Type="http://schemas.openxmlformats.org/officeDocument/2006/relationships/hyperlink" Target="https://www.google.co.uk/search?q=Stephen+Covey+intelligences&amp;oq=Stephen+Covey&amp;aqs=chrome.1.69i59l3j0l3.4347j0j7&amp;sourceid=chrome&amp;es_sm=122&amp;ie=UTF-8"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descr="C:\Users\Pamela\AppData\Local\Microsoft\Windows\Temporary Internet Files\Content.IE5\QOZ7H96L\MC9003702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420888"/>
            <a:ext cx="7772400" cy="936104"/>
          </a:xfrm>
          <a:gradFill>
            <a:gsLst>
              <a:gs pos="0">
                <a:schemeClr val="accent1">
                  <a:lumMod val="5000"/>
                  <a:lumOff val="95000"/>
                  <a:alpha val="16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fontScale="90000"/>
          </a:bodyPr>
          <a:lstStyle/>
          <a:p>
            <a:r>
              <a:rPr lang="en-GB" dirty="0">
                <a:solidFill>
                  <a:srgbClr val="FFFF00"/>
                </a:solidFill>
              </a:rPr>
              <a:t>Enterprise &amp; </a:t>
            </a:r>
            <a:r>
              <a:rPr lang="en-GB" dirty="0" smtClean="0">
                <a:solidFill>
                  <a:srgbClr val="FFFF00"/>
                </a:solidFill>
              </a:rPr>
              <a:t>Innovation</a:t>
            </a:r>
            <a:r>
              <a:rPr lang="en-GB" dirty="0" smtClean="0">
                <a:solidFill>
                  <a:schemeClr val="bg1"/>
                </a:solidFill>
              </a:rPr>
              <a:t/>
            </a:r>
            <a:br>
              <a:rPr lang="en-GB" dirty="0" smtClean="0">
                <a:solidFill>
                  <a:schemeClr val="bg1"/>
                </a:solidFill>
              </a:rPr>
            </a:br>
            <a:r>
              <a:rPr lang="en-GB" dirty="0">
                <a:solidFill>
                  <a:schemeClr val="bg1"/>
                </a:solidFill>
              </a:rPr>
              <a:t>Creativity &amp; Innovation</a:t>
            </a:r>
          </a:p>
        </p:txBody>
      </p:sp>
    </p:spTree>
    <p:extLst>
      <p:ext uri="{BB962C8B-B14F-4D97-AF65-F5344CB8AC3E}">
        <p14:creationId xmlns:p14="http://schemas.microsoft.com/office/powerpoint/2010/main" val="69174682"/>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a:t>
            </a:r>
            <a:endParaRPr lang="en-GB" dirty="0"/>
          </a:p>
        </p:txBody>
      </p:sp>
      <p:sp>
        <p:nvSpPr>
          <p:cNvPr id="3" name="Content Placeholder 2"/>
          <p:cNvSpPr>
            <a:spLocks noGrp="1"/>
          </p:cNvSpPr>
          <p:nvPr>
            <p:ph idx="1"/>
          </p:nvPr>
        </p:nvSpPr>
        <p:spPr/>
        <p:txBody>
          <a:bodyPr>
            <a:normAutofit/>
          </a:bodyPr>
          <a:lstStyle/>
          <a:p>
            <a:r>
              <a:rPr lang="en-GB" dirty="0" smtClean="0"/>
              <a:t>Idea generation</a:t>
            </a:r>
          </a:p>
          <a:p>
            <a:pPr lvl="1"/>
            <a:r>
              <a:rPr lang="en-GB" dirty="0" smtClean="0"/>
              <a:t>The </a:t>
            </a:r>
            <a:r>
              <a:rPr lang="en-GB" dirty="0"/>
              <a:t>Neuroscience </a:t>
            </a:r>
            <a:r>
              <a:rPr lang="en-GB" dirty="0" smtClean="0"/>
              <a:t>of idea generation</a:t>
            </a:r>
          </a:p>
          <a:p>
            <a:pPr lvl="1"/>
            <a:r>
              <a:rPr lang="en-GB" dirty="0" smtClean="0"/>
              <a:t>Brain </a:t>
            </a:r>
            <a:r>
              <a:rPr lang="en-GB" dirty="0" smtClean="0"/>
              <a:t>waves &amp; idea generation</a:t>
            </a:r>
          </a:p>
          <a:p>
            <a:pPr lvl="1"/>
            <a:r>
              <a:rPr lang="en-GB" dirty="0" smtClean="0"/>
              <a:t>Whole-brain </a:t>
            </a:r>
            <a:r>
              <a:rPr lang="en-GB" dirty="0" smtClean="0"/>
              <a:t>application</a:t>
            </a:r>
          </a:p>
          <a:p>
            <a:pPr lvl="1"/>
            <a:r>
              <a:rPr lang="en-GB" dirty="0" smtClean="0"/>
              <a:t>In </a:t>
            </a:r>
            <a:r>
              <a:rPr lang="en-GB" dirty="0" smtClean="0"/>
              <a:t>and out of the box thinking</a:t>
            </a:r>
          </a:p>
          <a:p>
            <a:pPr marL="0" indent="0">
              <a:buNone/>
            </a:pPr>
            <a:endParaRPr lang="en-GB" dirty="0" smtClean="0"/>
          </a:p>
          <a:p>
            <a:endParaRPr lang="en-GB" dirty="0"/>
          </a:p>
        </p:txBody>
      </p:sp>
    </p:spTree>
    <p:extLst>
      <p:ext uri="{BB962C8B-B14F-4D97-AF65-F5344CB8AC3E}">
        <p14:creationId xmlns:p14="http://schemas.microsoft.com/office/powerpoint/2010/main" val="1330283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latin typeface="+mn-lt"/>
              </a:rPr>
              <a:t>Spark of Genius</a:t>
            </a:r>
            <a:endParaRPr lang="en-GB" u="sng" dirty="0">
              <a:latin typeface="+mn-lt"/>
            </a:endParaRPr>
          </a:p>
        </p:txBody>
      </p:sp>
      <p:sp>
        <p:nvSpPr>
          <p:cNvPr id="3" name="Content Placeholder 2"/>
          <p:cNvSpPr>
            <a:spLocks noGrp="1"/>
          </p:cNvSpPr>
          <p:nvPr>
            <p:ph idx="1"/>
          </p:nvPr>
        </p:nvSpPr>
        <p:spPr/>
        <p:txBody>
          <a:bodyPr/>
          <a:lstStyle/>
          <a:p>
            <a:r>
              <a:rPr lang="en-GB" dirty="0" smtClean="0"/>
              <a:t>When / at what time do you usually get good ideas?</a:t>
            </a:r>
          </a:p>
          <a:p>
            <a:r>
              <a:rPr lang="en-GB" dirty="0" smtClean="0"/>
              <a:t>Note: Value and make a note of your ideas.</a:t>
            </a:r>
            <a:endParaRPr lang="en-GB" dirty="0"/>
          </a:p>
        </p:txBody>
      </p:sp>
    </p:spTree>
    <p:extLst>
      <p:ext uri="{BB962C8B-B14F-4D97-AF65-F5344CB8AC3E}">
        <p14:creationId xmlns:p14="http://schemas.microsoft.com/office/powerpoint/2010/main" val="3125250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latin typeface="+mn-lt"/>
              </a:rPr>
              <a:t>Neuroscience &amp; Ah-ha epiphanies</a:t>
            </a:r>
            <a:endParaRPr lang="en-GB" u="sng" dirty="0">
              <a:latin typeface="+mn-lt"/>
            </a:endParaRPr>
          </a:p>
        </p:txBody>
      </p:sp>
      <p:sp>
        <p:nvSpPr>
          <p:cNvPr id="3" name="Content Placeholder 2"/>
          <p:cNvSpPr>
            <a:spLocks noGrp="1"/>
          </p:cNvSpPr>
          <p:nvPr>
            <p:ph idx="1"/>
          </p:nvPr>
        </p:nvSpPr>
        <p:spPr/>
        <p:txBody>
          <a:bodyPr/>
          <a:lstStyle/>
          <a:p>
            <a:r>
              <a:rPr lang="en-GB" dirty="0" smtClean="0">
                <a:hlinkClick r:id="rId2"/>
              </a:rPr>
              <a:t>5min Video - Professor </a:t>
            </a:r>
            <a:r>
              <a:rPr lang="en-GB" dirty="0">
                <a:hlinkClick r:id="rId2"/>
              </a:rPr>
              <a:t>John </a:t>
            </a:r>
            <a:r>
              <a:rPr lang="en-GB" dirty="0" err="1">
                <a:hlinkClick r:id="rId2"/>
              </a:rPr>
              <a:t>Kounios</a:t>
            </a:r>
            <a:r>
              <a:rPr lang="en-GB" dirty="0">
                <a:hlinkClick r:id="rId2"/>
              </a:rPr>
              <a:t>: The neuroscience behind Ah-ha </a:t>
            </a:r>
            <a:r>
              <a:rPr lang="en-GB" dirty="0" smtClean="0">
                <a:hlinkClick r:id="rId2"/>
              </a:rPr>
              <a:t>epiphanies</a:t>
            </a:r>
            <a:r>
              <a:rPr lang="en-GB" dirty="0" smtClean="0"/>
              <a:t>.</a:t>
            </a:r>
          </a:p>
          <a:p>
            <a:pPr lvl="2">
              <a:buFont typeface="Wingdings" panose="05000000000000000000" pitchFamily="2" charset="2"/>
              <a:buChar char="q"/>
            </a:pPr>
            <a:r>
              <a:rPr lang="en-GB" dirty="0"/>
              <a:t> Further </a:t>
            </a:r>
            <a:r>
              <a:rPr lang="en-GB" dirty="0" smtClean="0"/>
              <a:t>reading:</a:t>
            </a:r>
            <a:r>
              <a:rPr lang="en-GB" dirty="0"/>
              <a:t> </a:t>
            </a:r>
            <a:r>
              <a:rPr lang="en-GB" dirty="0">
                <a:hlinkClick r:id="rId3"/>
              </a:rPr>
              <a:t>How to Harness the Science of Sparking Ideas</a:t>
            </a:r>
            <a:endParaRPr lang="en-GB" dirty="0"/>
          </a:p>
          <a:p>
            <a:pPr lvl="1"/>
            <a:endParaRPr lang="en-GB" dirty="0"/>
          </a:p>
        </p:txBody>
      </p:sp>
    </p:spTree>
    <p:extLst>
      <p:ext uri="{BB962C8B-B14F-4D97-AF65-F5344CB8AC3E}">
        <p14:creationId xmlns:p14="http://schemas.microsoft.com/office/powerpoint/2010/main" val="2599073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450" y="0"/>
            <a:ext cx="8972550" cy="6600825"/>
          </a:xfrm>
          <a:prstGeom prst="rect">
            <a:avLst/>
          </a:prstGeom>
        </p:spPr>
      </p:pic>
      <p:sp>
        <p:nvSpPr>
          <p:cNvPr id="2" name="Title 1"/>
          <p:cNvSpPr>
            <a:spLocks noGrp="1"/>
          </p:cNvSpPr>
          <p:nvPr>
            <p:ph type="title"/>
          </p:nvPr>
        </p:nvSpPr>
        <p:spPr>
          <a:xfrm>
            <a:off x="1053193" y="968829"/>
            <a:ext cx="7886700" cy="1325563"/>
          </a:xfrm>
        </p:spPr>
        <p:txBody>
          <a:bodyPr/>
          <a:lstStyle/>
          <a:p>
            <a:r>
              <a:rPr lang="en-GB" dirty="0">
                <a:solidFill>
                  <a:schemeClr val="bg1"/>
                </a:solidFill>
                <a:effectLst>
                  <a:glow rad="317500">
                    <a:srgbClr val="002060">
                      <a:alpha val="40000"/>
                    </a:srgbClr>
                  </a:glow>
                  <a:outerShdw blurRad="38100" dist="38100" dir="2700000" algn="tl">
                    <a:srgbClr val="000000">
                      <a:alpha val="43137"/>
                    </a:srgbClr>
                  </a:outerShdw>
                </a:effectLst>
              </a:rPr>
              <a:t>Ah-ha moment &amp; </a:t>
            </a:r>
            <a:r>
              <a:rPr lang="en-GB" dirty="0" smtClean="0">
                <a:solidFill>
                  <a:schemeClr val="bg1"/>
                </a:solidFill>
                <a:effectLst>
                  <a:glow rad="317500">
                    <a:srgbClr val="002060">
                      <a:alpha val="40000"/>
                    </a:srgbClr>
                  </a:glow>
                  <a:outerShdw blurRad="38100" dist="38100" dir="2700000" algn="tl">
                    <a:srgbClr val="000000">
                      <a:alpha val="43137"/>
                    </a:srgbClr>
                  </a:outerShdw>
                </a:effectLst>
              </a:rPr>
              <a:t>Brain-waves</a:t>
            </a:r>
            <a:endParaRPr lang="en-GB" dirty="0">
              <a:solidFill>
                <a:schemeClr val="bg1"/>
              </a:solidFill>
              <a:effectLst>
                <a:glow rad="317500">
                  <a:srgbClr val="002060">
                    <a:alpha val="40000"/>
                  </a:srgbClr>
                </a:glow>
                <a:outerShdw blurRad="38100" dist="38100" dir="2700000" algn="tl">
                  <a:srgbClr val="000000">
                    <a:alpha val="43137"/>
                  </a:srgbClr>
                </a:outerShdw>
              </a:effectLst>
            </a:endParaRPr>
          </a:p>
        </p:txBody>
      </p:sp>
    </p:spTree>
    <p:extLst>
      <p:ext uri="{BB962C8B-B14F-4D97-AF65-F5344CB8AC3E}">
        <p14:creationId xmlns:p14="http://schemas.microsoft.com/office/powerpoint/2010/main" val="802724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919" y="215580"/>
            <a:ext cx="8678637" cy="1325563"/>
          </a:xfrm>
        </p:spPr>
        <p:txBody>
          <a:bodyPr/>
          <a:lstStyle/>
          <a:p>
            <a:r>
              <a:rPr lang="en-GB" u="sng" dirty="0" smtClean="0">
                <a:latin typeface="+mn-lt"/>
              </a:rPr>
              <a:t>Whole brain application: </a:t>
            </a:r>
            <a:br>
              <a:rPr lang="en-GB" u="sng" dirty="0" smtClean="0">
                <a:latin typeface="+mn-lt"/>
              </a:rPr>
            </a:br>
            <a:r>
              <a:rPr lang="en-GB" sz="3600" u="sng" dirty="0" smtClean="0">
                <a:latin typeface="+mn-lt"/>
              </a:rPr>
              <a:t>Left </a:t>
            </a:r>
            <a:r>
              <a:rPr lang="en-GB" sz="3600" u="sng" dirty="0">
                <a:latin typeface="+mn-lt"/>
              </a:rPr>
              <a:t>and Right Brain </a:t>
            </a:r>
            <a:r>
              <a:rPr lang="en-GB" sz="3600" u="sng" dirty="0" smtClean="0">
                <a:latin typeface="+mn-lt"/>
              </a:rPr>
              <a:t>Hemispheres</a:t>
            </a:r>
            <a:endParaRPr lang="en-GB" sz="3600" u="sng" dirty="0">
              <a:latin typeface="+mn-lt"/>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2589" y="2376493"/>
            <a:ext cx="6713441" cy="3773940"/>
          </a:xfrm>
          <a:prstGeom prst="rect">
            <a:avLst/>
          </a:prstGeom>
        </p:spPr>
      </p:pic>
      <p:sp>
        <p:nvSpPr>
          <p:cNvPr id="3" name="TextBox 2"/>
          <p:cNvSpPr txBox="1"/>
          <p:nvPr/>
        </p:nvSpPr>
        <p:spPr>
          <a:xfrm>
            <a:off x="502872" y="1540045"/>
            <a:ext cx="7952874" cy="707886"/>
          </a:xfrm>
          <a:prstGeom prst="rect">
            <a:avLst/>
          </a:prstGeom>
          <a:noFill/>
        </p:spPr>
        <p:txBody>
          <a:bodyPr wrap="square" rtlCol="0">
            <a:spAutoFit/>
          </a:bodyPr>
          <a:lstStyle/>
          <a:p>
            <a:r>
              <a:rPr lang="en-GB" sz="2000" dirty="0" smtClean="0"/>
              <a:t>Innovation involves the use of our whole brain i.e. imaginative idea generation and practical planning and application.</a:t>
            </a:r>
            <a:endParaRPr lang="en-GB" sz="2000" dirty="0"/>
          </a:p>
        </p:txBody>
      </p:sp>
    </p:spTree>
    <p:extLst>
      <p:ext uri="{BB962C8B-B14F-4D97-AF65-F5344CB8AC3E}">
        <p14:creationId xmlns:p14="http://schemas.microsoft.com/office/powerpoint/2010/main" val="1302854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343" y="386898"/>
            <a:ext cx="8177893" cy="1224188"/>
          </a:xfrm>
        </p:spPr>
        <p:txBody>
          <a:bodyPr>
            <a:normAutofit fontScale="90000"/>
          </a:bodyPr>
          <a:lstStyle/>
          <a:p>
            <a:r>
              <a:rPr lang="en-GB" b="1" u="sng" dirty="0"/>
              <a:t>Activity</a:t>
            </a:r>
            <a:r>
              <a:rPr lang="en-GB" u="sng" dirty="0"/>
              <a:t>: </a:t>
            </a:r>
            <a:r>
              <a:rPr lang="en-GB" u="sng" dirty="0" smtClean="0"/>
              <a:t>‘In </a:t>
            </a:r>
            <a:r>
              <a:rPr lang="en-GB" u="sng" dirty="0"/>
              <a:t>&amp; </a:t>
            </a:r>
            <a:r>
              <a:rPr lang="en-GB" u="sng" dirty="0" smtClean="0"/>
              <a:t>Out’ </a:t>
            </a:r>
            <a:r>
              <a:rPr lang="en-GB" u="sng" dirty="0"/>
              <a:t>of the b</a:t>
            </a:r>
            <a:r>
              <a:rPr lang="en-GB" u="sng" dirty="0" smtClean="0"/>
              <a:t>ox thinking</a:t>
            </a:r>
            <a:endParaRPr lang="en-GB" u="sng" dirty="0"/>
          </a:p>
        </p:txBody>
      </p:sp>
      <p:sp>
        <p:nvSpPr>
          <p:cNvPr id="3" name="Content Placeholder 2"/>
          <p:cNvSpPr>
            <a:spLocks noGrp="1"/>
          </p:cNvSpPr>
          <p:nvPr>
            <p:ph idx="1"/>
          </p:nvPr>
        </p:nvSpPr>
        <p:spPr>
          <a:xfrm>
            <a:off x="348343" y="1611086"/>
            <a:ext cx="8621485" cy="5032376"/>
          </a:xfrm>
        </p:spPr>
        <p:txBody>
          <a:bodyPr>
            <a:normAutofit fontScale="47500" lnSpcReduction="20000"/>
          </a:bodyPr>
          <a:lstStyle/>
          <a:p>
            <a:pPr marL="0" indent="0">
              <a:lnSpc>
                <a:spcPct val="120000"/>
              </a:lnSpc>
              <a:spcBef>
                <a:spcPts val="600"/>
              </a:spcBef>
              <a:buNone/>
            </a:pPr>
            <a:r>
              <a:rPr lang="en-GB" sz="5100" dirty="0" smtClean="0"/>
              <a:t>1</a:t>
            </a:r>
            <a:r>
              <a:rPr lang="en-GB" sz="5100" dirty="0"/>
              <a:t>. Tutor: Draw a Simple problem to solve (e.g. a Cat in a Tree).</a:t>
            </a:r>
            <a:br>
              <a:rPr lang="en-GB" sz="5100" dirty="0"/>
            </a:br>
            <a:r>
              <a:rPr lang="en-GB" sz="5100" dirty="0"/>
              <a:t>2. Students: Document ways to bring the Cat to safety? </a:t>
            </a:r>
            <a:endParaRPr lang="en-GB" sz="5100" dirty="0" smtClean="0"/>
          </a:p>
          <a:p>
            <a:pPr marL="971550" lvl="1" indent="-514350">
              <a:lnSpc>
                <a:spcPct val="120000"/>
              </a:lnSpc>
              <a:spcBef>
                <a:spcPts val="600"/>
              </a:spcBef>
              <a:buFont typeface="+mj-lt"/>
              <a:buAutoNum type="romanLcPeriod"/>
            </a:pPr>
            <a:r>
              <a:rPr lang="en-GB" sz="5100" dirty="0" smtClean="0"/>
              <a:t>Using </a:t>
            </a:r>
            <a:r>
              <a:rPr lang="en-GB" sz="5100" dirty="0"/>
              <a:t>Practical and Logical thinking? i.e. Left </a:t>
            </a:r>
            <a:r>
              <a:rPr lang="en-GB" sz="5100" dirty="0" smtClean="0"/>
              <a:t>brain</a:t>
            </a:r>
            <a:br>
              <a:rPr lang="en-GB" sz="5100" dirty="0" smtClean="0"/>
            </a:br>
            <a:r>
              <a:rPr lang="en-GB" sz="5100" dirty="0" smtClean="0"/>
              <a:t>    /</a:t>
            </a:r>
            <a:r>
              <a:rPr lang="en-GB" sz="5100" dirty="0"/>
              <a:t> Convergent </a:t>
            </a:r>
            <a:r>
              <a:rPr lang="en-GB" sz="5100" dirty="0" smtClean="0"/>
              <a:t>thinking / Vertical thinking.</a:t>
            </a:r>
            <a:endParaRPr lang="en-GB" sz="5100" dirty="0"/>
          </a:p>
          <a:p>
            <a:pPr marL="971550" lvl="1" indent="-514350">
              <a:lnSpc>
                <a:spcPct val="120000"/>
              </a:lnSpc>
              <a:spcBef>
                <a:spcPts val="600"/>
              </a:spcBef>
              <a:buFont typeface="+mj-lt"/>
              <a:buAutoNum type="romanLcPeriod"/>
            </a:pPr>
            <a:r>
              <a:rPr lang="en-GB" sz="5100" dirty="0" smtClean="0"/>
              <a:t>Creative </a:t>
            </a:r>
            <a:r>
              <a:rPr lang="en-GB" sz="5100" dirty="0"/>
              <a:t>thinking? i.e. Right brain or Divergent </a:t>
            </a:r>
            <a:r>
              <a:rPr lang="en-GB" sz="5100" dirty="0" smtClean="0"/>
              <a:t>thinking /    Lateral thinking.</a:t>
            </a:r>
          </a:p>
          <a:p>
            <a:pPr marL="0" indent="0">
              <a:buNone/>
            </a:pPr>
            <a:endParaRPr lang="en-GB" sz="4200" dirty="0"/>
          </a:p>
          <a:p>
            <a:pPr marL="0" indent="0">
              <a:buNone/>
            </a:pPr>
            <a:r>
              <a:rPr lang="en-GB" sz="2100" b="1" dirty="0"/>
              <a:t>Tip - in &amp; Out of the Box Thinking:</a:t>
            </a:r>
            <a:r>
              <a:rPr lang="en-GB" sz="2100" dirty="0"/>
              <a:t> To maximise our potential we need to use both our intellect &amp; imagination - the Left and Right sides of our brain. This balanced approach allows us to be Creative innovators allowing us to solve problems and create solutions in whatever area of work we choose.</a:t>
            </a:r>
          </a:p>
          <a:p>
            <a:pPr marL="0" indent="0">
              <a:buNone/>
            </a:pPr>
            <a:r>
              <a:rPr lang="en-GB" sz="1500" b="1" dirty="0" smtClean="0"/>
              <a:t>Further information:</a:t>
            </a:r>
          </a:p>
          <a:p>
            <a:r>
              <a:rPr lang="en-GB" sz="1500" dirty="0" smtClean="0">
                <a:hlinkClick r:id="rId2"/>
              </a:rPr>
              <a:t>Despite </a:t>
            </a:r>
            <a:r>
              <a:rPr lang="en-GB" sz="1500" dirty="0">
                <a:hlinkClick r:id="rId2"/>
              </a:rPr>
              <a:t>what you've been told, you aren't 'left-brained' or 'right-brained' - You're </a:t>
            </a:r>
            <a:r>
              <a:rPr lang="en-GB" sz="1500" dirty="0" smtClean="0">
                <a:hlinkClick r:id="rId2"/>
              </a:rPr>
              <a:t>both.</a:t>
            </a:r>
            <a:endParaRPr lang="en-GB" sz="1500" dirty="0"/>
          </a:p>
          <a:p>
            <a:r>
              <a:rPr lang="en-GB" sz="1500" dirty="0" smtClean="0">
                <a:hlinkClick r:id="rId3"/>
              </a:rPr>
              <a:t>Left </a:t>
            </a:r>
            <a:r>
              <a:rPr lang="en-GB" sz="1500" dirty="0">
                <a:hlinkClick r:id="rId3"/>
              </a:rPr>
              <a:t>Brain vs Right Brain - Understanding the Myth of Left Brain and Right Brain Dominance</a:t>
            </a:r>
            <a:r>
              <a:rPr lang="en-GB" sz="1500" dirty="0"/>
              <a:t>.</a:t>
            </a:r>
          </a:p>
          <a:p>
            <a:r>
              <a:rPr lang="en-GB" sz="1500" dirty="0">
                <a:hlinkClick r:id="rId4"/>
              </a:rPr>
              <a:t>The Importance of Divergent Thinking for Research in Graduate School and </a:t>
            </a:r>
            <a:r>
              <a:rPr lang="en-GB" sz="1500" dirty="0" smtClean="0">
                <a:hlinkClick r:id="rId4"/>
              </a:rPr>
              <a:t>Beyond</a:t>
            </a:r>
            <a:endParaRPr lang="en-GB" sz="1500" dirty="0"/>
          </a:p>
          <a:p>
            <a:r>
              <a:rPr lang="en-GB" sz="1500" dirty="0" smtClean="0">
                <a:hlinkClick r:id="rId5"/>
              </a:rPr>
              <a:t>Creativity </a:t>
            </a:r>
            <a:r>
              <a:rPr lang="en-GB" sz="1500" dirty="0">
                <a:hlinkClick r:id="rId5"/>
              </a:rPr>
              <a:t>and IQ. What Is Divergent Thinking? How Is It Helped by Sleep, </a:t>
            </a:r>
            <a:r>
              <a:rPr lang="en-GB" sz="1500" dirty="0" err="1">
                <a:hlinkClick r:id="rId5"/>
              </a:rPr>
              <a:t>Humor</a:t>
            </a:r>
            <a:r>
              <a:rPr lang="en-GB" sz="1500" dirty="0">
                <a:hlinkClick r:id="rId5"/>
              </a:rPr>
              <a:t> and Alcohol?</a:t>
            </a:r>
            <a:r>
              <a:rPr lang="en-GB" sz="1500" dirty="0"/>
              <a:t/>
            </a:r>
            <a:br>
              <a:rPr lang="en-GB" sz="1500" dirty="0"/>
            </a:br>
            <a:endParaRPr lang="en-GB" sz="1500" dirty="0" smtClean="0"/>
          </a:p>
          <a:p>
            <a:r>
              <a:rPr lang="en-GB" sz="1500" dirty="0" smtClean="0">
                <a:hlinkClick r:id="rId6"/>
              </a:rPr>
              <a:t>30 </a:t>
            </a:r>
            <a:r>
              <a:rPr lang="en-GB" sz="1500" dirty="0">
                <a:hlinkClick r:id="rId6"/>
              </a:rPr>
              <a:t>Ways to Inspire Divergent </a:t>
            </a:r>
            <a:r>
              <a:rPr lang="en-GB" sz="1500" dirty="0" smtClean="0">
                <a:hlinkClick r:id="rId6"/>
              </a:rPr>
              <a:t>Thinking</a:t>
            </a:r>
            <a:endParaRPr lang="en-GB" sz="1500" dirty="0"/>
          </a:p>
          <a:p>
            <a:r>
              <a:rPr lang="en-GB" sz="1500" dirty="0" smtClean="0">
                <a:hlinkClick r:id="rId7"/>
              </a:rPr>
              <a:t>The </a:t>
            </a:r>
            <a:r>
              <a:rPr lang="en-GB" sz="1500" dirty="0">
                <a:hlinkClick r:id="rId7"/>
              </a:rPr>
              <a:t>Benefits of Divergent Versus Convergent Brainstorming</a:t>
            </a:r>
            <a:endParaRPr lang="en-GB" sz="1500" dirty="0"/>
          </a:p>
          <a:p>
            <a:r>
              <a:rPr lang="en-GB" sz="1500" dirty="0"/>
              <a:t>Student Engagement: </a:t>
            </a:r>
            <a:r>
              <a:rPr lang="en-GB" sz="1500" dirty="0">
                <a:hlinkClick r:id="rId8"/>
              </a:rPr>
              <a:t>Fuel Creativity in the Classroom With Divergent Thinking</a:t>
            </a:r>
            <a:r>
              <a:rPr lang="en-GB" sz="1500" dirty="0"/>
              <a:t>.</a:t>
            </a:r>
          </a:p>
          <a:p>
            <a:endParaRPr lang="en-GB" dirty="0"/>
          </a:p>
        </p:txBody>
      </p:sp>
    </p:spTree>
    <p:extLst>
      <p:ext uri="{BB962C8B-B14F-4D97-AF65-F5344CB8AC3E}">
        <p14:creationId xmlns:p14="http://schemas.microsoft.com/office/powerpoint/2010/main" val="1541836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3707904" y="2918761"/>
            <a:ext cx="1774850" cy="798271"/>
          </a:xfrm>
          <a:prstGeom prst="rect">
            <a:avLst/>
          </a:prstGeom>
          <a:noFill/>
        </p:spPr>
      </p:pic>
    </p:spTree>
    <p:extLst>
      <p:ext uri="{BB962C8B-B14F-4D97-AF65-F5344CB8AC3E}">
        <p14:creationId xmlns:p14="http://schemas.microsoft.com/office/powerpoint/2010/main" val="1497022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mn-lt"/>
              </a:rPr>
              <a:t>Idea generation</a:t>
            </a:r>
          </a:p>
        </p:txBody>
      </p:sp>
      <p:sp>
        <p:nvSpPr>
          <p:cNvPr id="3" name="Content Placeholder 2"/>
          <p:cNvSpPr>
            <a:spLocks noGrp="1"/>
          </p:cNvSpPr>
          <p:nvPr>
            <p:ph idx="1"/>
          </p:nvPr>
        </p:nvSpPr>
        <p:spPr/>
        <p:txBody>
          <a:bodyPr/>
          <a:lstStyle/>
          <a:p>
            <a:r>
              <a:rPr lang="en-GB" dirty="0"/>
              <a:t>Idea generation is an essential part of innovation, whether you're working in a large organisation or starting a business. </a:t>
            </a:r>
            <a:endParaRPr lang="en-GB" dirty="0" smtClean="0"/>
          </a:p>
          <a:p>
            <a:r>
              <a:rPr lang="en-GB" dirty="0" smtClean="0"/>
              <a:t>To </a:t>
            </a:r>
            <a:r>
              <a:rPr lang="en-GB" dirty="0"/>
              <a:t>come up with a </a:t>
            </a:r>
            <a:r>
              <a:rPr lang="en-GB" dirty="0" smtClean="0"/>
              <a:t>new idea / solution / product, you need to think creatively and </a:t>
            </a:r>
            <a:r>
              <a:rPr lang="en-GB" dirty="0"/>
              <a:t>identify opportunities that solve problems. </a:t>
            </a:r>
            <a:endParaRPr lang="en-GB" dirty="0" smtClean="0"/>
          </a:p>
          <a:p>
            <a:r>
              <a:rPr lang="en-GB" dirty="0" smtClean="0"/>
              <a:t>Once </a:t>
            </a:r>
            <a:r>
              <a:rPr lang="en-GB" dirty="0"/>
              <a:t>you've come up with your idea, you need to test it to find out if it's something people want. </a:t>
            </a:r>
            <a:endParaRPr lang="en-GB" dirty="0" smtClean="0"/>
          </a:p>
          <a:p>
            <a:r>
              <a:rPr lang="en-GB" dirty="0" smtClean="0"/>
              <a:t>Once </a:t>
            </a:r>
            <a:r>
              <a:rPr lang="en-GB" dirty="0"/>
              <a:t>you've done this, you can </a:t>
            </a:r>
            <a:r>
              <a:rPr lang="en-GB" dirty="0" smtClean="0"/>
              <a:t>start the planning / designing and developing phases.</a:t>
            </a:r>
            <a:endParaRPr lang="en-GB" dirty="0"/>
          </a:p>
        </p:txBody>
      </p:sp>
    </p:spTree>
    <p:extLst>
      <p:ext uri="{BB962C8B-B14F-4D97-AF65-F5344CB8AC3E}">
        <p14:creationId xmlns:p14="http://schemas.microsoft.com/office/powerpoint/2010/main" val="1175682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Bg: Optional Private Activity</a:t>
            </a:r>
            <a:r>
              <a:rPr lang="en-GB" dirty="0"/>
              <a:t>: Multiple </a:t>
            </a:r>
            <a:r>
              <a:rPr lang="en-GB" dirty="0" smtClean="0"/>
              <a:t>Intelligences</a:t>
            </a:r>
            <a:endParaRPr lang="en-GB" dirty="0"/>
          </a:p>
        </p:txBody>
      </p:sp>
      <p:sp>
        <p:nvSpPr>
          <p:cNvPr id="3" name="Content Placeholder 2"/>
          <p:cNvSpPr>
            <a:spLocks noGrp="1"/>
          </p:cNvSpPr>
          <p:nvPr>
            <p:ph idx="1"/>
          </p:nvPr>
        </p:nvSpPr>
        <p:spPr/>
        <p:txBody>
          <a:bodyPr>
            <a:normAutofit fontScale="55000" lnSpcReduction="20000"/>
          </a:bodyPr>
          <a:lstStyle/>
          <a:p>
            <a:pPr marL="0" indent="0">
              <a:buNone/>
            </a:pPr>
            <a:r>
              <a:rPr lang="en-GB" b="1" dirty="0"/>
              <a:t>Activity:</a:t>
            </a:r>
            <a:r>
              <a:rPr lang="en-GB" dirty="0"/>
              <a:t> Consider how a Successful Entrepreneur may use the following capabilities:</a:t>
            </a:r>
          </a:p>
          <a:p>
            <a:r>
              <a:rPr lang="en-GB" dirty="0"/>
              <a:t>What is Physical intelligence?</a:t>
            </a:r>
          </a:p>
          <a:p>
            <a:r>
              <a:rPr lang="en-GB" dirty="0"/>
              <a:t>What is Intellectual intelligence?</a:t>
            </a:r>
          </a:p>
          <a:p>
            <a:r>
              <a:rPr lang="en-GB" dirty="0"/>
              <a:t>What is Creative intelligence?</a:t>
            </a:r>
          </a:p>
          <a:p>
            <a:r>
              <a:rPr lang="en-GB" dirty="0"/>
              <a:t>What is Emotional intelligence?</a:t>
            </a:r>
          </a:p>
          <a:p>
            <a:r>
              <a:rPr lang="en-GB" dirty="0"/>
              <a:t>What is Social intelligence?</a:t>
            </a:r>
          </a:p>
          <a:p>
            <a:r>
              <a:rPr lang="en-GB" dirty="0"/>
              <a:t>What is Intuitive intelligence?</a:t>
            </a:r>
          </a:p>
          <a:p>
            <a:pPr marL="0" indent="0">
              <a:buNone/>
            </a:pPr>
            <a:endParaRPr lang="en-GB" dirty="0"/>
          </a:p>
          <a:p>
            <a:r>
              <a:rPr lang="en-GB" b="1" dirty="0"/>
              <a:t>Further information:</a:t>
            </a:r>
            <a:endParaRPr lang="en-GB" dirty="0"/>
          </a:p>
          <a:p>
            <a:r>
              <a:rPr lang="en-GB" dirty="0" smtClean="0">
                <a:hlinkClick r:id="rId2"/>
              </a:rPr>
              <a:t>Holistic </a:t>
            </a:r>
            <a:r>
              <a:rPr lang="en-GB" dirty="0">
                <a:hlinkClick r:id="rId2"/>
              </a:rPr>
              <a:t>Thinking - Multiple partial views</a:t>
            </a:r>
            <a:endParaRPr lang="en-GB" dirty="0"/>
          </a:p>
          <a:p>
            <a:r>
              <a:rPr lang="en-GB" b="1" dirty="0"/>
              <a:t>Background</a:t>
            </a:r>
            <a:r>
              <a:rPr lang="en-GB" dirty="0"/>
              <a:t>: In a similar way to Howard Gardiner's theory of multiple intelligences according to Stephen Covey (Successful Educator, Author and Businessman) there is a need for a recovery and application of the 'Whole person', and that people have four intelligences - physical, intellectual, emotional and spiritual. Denial of any of them reduces a persons capabilities. He states the Industrial Age was such a period and Covey believed the Information Age and a foreseen Age of Wisdom require whole people (in whole jobs). And that to reach our full potential all intelligences should </a:t>
            </a:r>
            <a:r>
              <a:rPr lang="en-GB" dirty="0" smtClean="0"/>
              <a:t>be valued </a:t>
            </a:r>
            <a:r>
              <a:rPr lang="en-GB" dirty="0"/>
              <a:t>and developed.* </a:t>
            </a:r>
            <a:r>
              <a:rPr lang="en-GB" dirty="0">
                <a:hlinkClick r:id="rId3"/>
              </a:rPr>
              <a:t>Gardner's multiple intelligence theory</a:t>
            </a:r>
            <a:r>
              <a:rPr lang="en-GB" dirty="0"/>
              <a:t>* </a:t>
            </a:r>
            <a:r>
              <a:rPr lang="en-GB" dirty="0">
                <a:hlinkClick r:id="rId4"/>
              </a:rPr>
              <a:t>Stephen Covey intelligences</a:t>
            </a:r>
            <a:r>
              <a:rPr lang="en-GB" dirty="0"/>
              <a:t>.* </a:t>
            </a:r>
            <a:r>
              <a:rPr lang="en-GB" dirty="0">
                <a:hlinkClick r:id="rId5"/>
              </a:rPr>
              <a:t>Belbin's Team Role Theory</a:t>
            </a:r>
            <a:r>
              <a:rPr lang="en-GB" dirty="0"/>
              <a:t>.* Additional E.g. </a:t>
            </a:r>
            <a:r>
              <a:rPr lang="en-GB" dirty="0">
                <a:hlinkClick r:id="rId6"/>
              </a:rPr>
              <a:t>6 Types of intelligence</a:t>
            </a:r>
            <a:endParaRPr lang="en-GB" dirty="0"/>
          </a:p>
          <a:p>
            <a:endParaRPr lang="en-GB" dirty="0"/>
          </a:p>
        </p:txBody>
      </p:sp>
    </p:spTree>
    <p:extLst>
      <p:ext uri="{BB962C8B-B14F-4D97-AF65-F5344CB8AC3E}">
        <p14:creationId xmlns:p14="http://schemas.microsoft.com/office/powerpoint/2010/main" val="1225893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latin typeface="+mn-lt"/>
              </a:rPr>
              <a:t>Ideas &amp; Problem solving</a:t>
            </a:r>
            <a:endParaRPr lang="en-GB" b="1" u="sng" dirty="0">
              <a:latin typeface="+mn-lt"/>
            </a:endParaRPr>
          </a:p>
        </p:txBody>
      </p:sp>
      <p:sp>
        <p:nvSpPr>
          <p:cNvPr id="3" name="Content Placeholder 2"/>
          <p:cNvSpPr>
            <a:spLocks noGrp="1"/>
          </p:cNvSpPr>
          <p:nvPr>
            <p:ph idx="1"/>
          </p:nvPr>
        </p:nvSpPr>
        <p:spPr/>
        <p:txBody>
          <a:bodyPr/>
          <a:lstStyle/>
          <a:p>
            <a:r>
              <a:rPr lang="en-GB" dirty="0" smtClean="0"/>
              <a:t>Problems = </a:t>
            </a:r>
            <a:r>
              <a:rPr lang="en-GB" dirty="0"/>
              <a:t>New innovations. </a:t>
            </a:r>
            <a:endParaRPr lang="en-GB" dirty="0" smtClean="0"/>
          </a:p>
          <a:p>
            <a:r>
              <a:rPr lang="en-GB" dirty="0" smtClean="0"/>
              <a:t>Are </a:t>
            </a:r>
            <a:r>
              <a:rPr lang="en-GB" dirty="0"/>
              <a:t>there any problems you would like to solve? Focus on </a:t>
            </a:r>
            <a:r>
              <a:rPr lang="en-GB" dirty="0" smtClean="0"/>
              <a:t>finding '</a:t>
            </a:r>
            <a:r>
              <a:rPr lang="en-GB" b="1" dirty="0" smtClean="0"/>
              <a:t>solutions</a:t>
            </a:r>
            <a:r>
              <a:rPr lang="en-GB" dirty="0" smtClean="0"/>
              <a:t>‘.</a:t>
            </a:r>
            <a:br>
              <a:rPr lang="en-GB" dirty="0" smtClean="0"/>
            </a:br>
            <a:r>
              <a:rPr lang="en-GB" sz="2000" dirty="0" smtClean="0"/>
              <a:t>= </a:t>
            </a:r>
            <a:r>
              <a:rPr lang="en-GB" sz="2000" dirty="0" err="1" smtClean="0"/>
              <a:t>Entperising</a:t>
            </a:r>
            <a:r>
              <a:rPr lang="en-GB" sz="2000" dirty="0" smtClean="0"/>
              <a:t> Growth </a:t>
            </a:r>
            <a:r>
              <a:rPr lang="en-GB" sz="2000" dirty="0" err="1" smtClean="0"/>
              <a:t>Mindset</a:t>
            </a:r>
            <a:r>
              <a:rPr lang="en-GB" sz="2000" dirty="0" smtClean="0"/>
              <a:t>.</a:t>
            </a:r>
          </a:p>
        </p:txBody>
      </p:sp>
    </p:spTree>
    <p:extLst>
      <p:ext uri="{BB962C8B-B14F-4D97-AF65-F5344CB8AC3E}">
        <p14:creationId xmlns:p14="http://schemas.microsoft.com/office/powerpoint/2010/main" val="22980564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Bg: </a:t>
            </a:r>
            <a:r>
              <a:rPr lang="en-GB" dirty="0"/>
              <a:t>Optional </a:t>
            </a:r>
            <a:r>
              <a:rPr lang="en-GB" dirty="0" smtClean="0"/>
              <a:t>Private Activity</a:t>
            </a:r>
            <a:r>
              <a:rPr lang="en-GB" dirty="0"/>
              <a:t>: The Entrepreneur &amp; the Creative </a:t>
            </a:r>
            <a:r>
              <a:rPr lang="en-GB" dirty="0" smtClean="0"/>
              <a:t>Process</a:t>
            </a:r>
            <a:endParaRPr lang="en-GB" dirty="0"/>
          </a:p>
        </p:txBody>
      </p:sp>
      <p:sp>
        <p:nvSpPr>
          <p:cNvPr id="3" name="Content Placeholder 2"/>
          <p:cNvSpPr>
            <a:spLocks noGrp="1"/>
          </p:cNvSpPr>
          <p:nvPr>
            <p:ph idx="1"/>
          </p:nvPr>
        </p:nvSpPr>
        <p:spPr/>
        <p:txBody>
          <a:bodyPr>
            <a:normAutofit/>
          </a:bodyPr>
          <a:lstStyle/>
          <a:p>
            <a:r>
              <a:rPr lang="en-GB" b="1" dirty="0"/>
              <a:t>Activity:</a:t>
            </a:r>
            <a:r>
              <a:rPr lang="en-GB" dirty="0"/>
              <a:t> In Small Teams consider how we come-up with '</a:t>
            </a:r>
            <a:r>
              <a:rPr lang="en-GB" b="1" dirty="0"/>
              <a:t>new ideas</a:t>
            </a:r>
            <a:r>
              <a:rPr lang="en-GB" dirty="0"/>
              <a:t>'? Document the steps and facilities involved in the creation of a new idea and illustrate the '</a:t>
            </a:r>
            <a:r>
              <a:rPr lang="en-GB" b="1" dirty="0"/>
              <a:t>Creative-process</a:t>
            </a:r>
            <a:r>
              <a:rPr lang="en-GB" dirty="0"/>
              <a:t>'? (use pen-paper for now, white-board later).</a:t>
            </a:r>
          </a:p>
          <a:p>
            <a:pPr lvl="1"/>
            <a:r>
              <a:rPr lang="en-GB" b="1" dirty="0"/>
              <a:t>Tip:</a:t>
            </a:r>
            <a:r>
              <a:rPr lang="en-GB" dirty="0"/>
              <a:t> Consider what happens when you create a new idea? Consider using terms such as: Stimulus, Inspiration, Problem, Motivation, Emotion, Imagination, Feeling, Environment, Mind, Consciousness, Focus, Team, Eureka, Ah Ha, Present Moment, Heart, Passion, Love, Thought, Plan, Design, etc...</a:t>
            </a:r>
          </a:p>
          <a:p>
            <a:endParaRPr lang="en-GB" dirty="0"/>
          </a:p>
        </p:txBody>
      </p:sp>
    </p:spTree>
    <p:extLst>
      <p:ext uri="{BB962C8B-B14F-4D97-AF65-F5344CB8AC3E}">
        <p14:creationId xmlns:p14="http://schemas.microsoft.com/office/powerpoint/2010/main" val="28701118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188</TotalTime>
  <Words>196</Words>
  <Application>Microsoft Office PowerPoint</Application>
  <PresentationFormat>On-screen Show (4:3)</PresentationFormat>
  <Paragraphs>53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Enterprise &amp; Innovation Creativity &amp; Innovation</vt:lpstr>
      <vt:lpstr>Overview</vt:lpstr>
      <vt:lpstr>Spark of Genius</vt:lpstr>
      <vt:lpstr>Neuroscience &amp; Ah-ha epiphanies</vt:lpstr>
      <vt:lpstr>Ah-ha moment &amp; Brain-waves</vt:lpstr>
      <vt:lpstr>Whole brain application:  Left and Right Brain Hemispheres</vt:lpstr>
      <vt:lpstr>Activity: ‘In &amp; Out’ of the box thinking</vt:lpstr>
      <vt:lpstr>PowerPoint Presentation</vt:lpstr>
      <vt:lpstr>Idea generation</vt:lpstr>
      <vt:lpstr>Bg: Optional Private Activity: Multiple Intelligences</vt:lpstr>
      <vt:lpstr>Ideas &amp; Problem solving</vt:lpstr>
      <vt:lpstr>Bg: Optional Private Activity: The Entrepreneur &amp; the Creative Process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Creativity &amp; Innovation  Whole Brain &amp; Full Potential</dc:title>
  <dc:creator>James Williams</dc:creator>
  <cp:lastModifiedBy>James Williams</cp:lastModifiedBy>
  <cp:revision>30</cp:revision>
  <dcterms:created xsi:type="dcterms:W3CDTF">2018-01-25T17:08:00Z</dcterms:created>
  <dcterms:modified xsi:type="dcterms:W3CDTF">2018-07-25T12:22:42Z</dcterms:modified>
</cp:coreProperties>
</file>