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4" r:id="rId3"/>
    <p:sldId id="259" r:id="rId4"/>
    <p:sldId id="260" r:id="rId5"/>
    <p:sldId id="261" r:id="rId6"/>
    <p:sldId id="262" r:id="rId7"/>
    <p:sldId id="263" r:id="rId8"/>
    <p:sldId id="265" r:id="rId9"/>
    <p:sldId id="266" r:id="rId10"/>
    <p:sldId id="267" r:id="rId11"/>
    <p:sldId id="268" r:id="rId12"/>
    <p:sldId id="269" r:id="rId13"/>
    <p:sldId id="286" r:id="rId14"/>
    <p:sldId id="288" r:id="rId15"/>
    <p:sldId id="270" r:id="rId16"/>
    <p:sldId id="271" r:id="rId17"/>
    <p:sldId id="277" r:id="rId18"/>
    <p:sldId id="278" r:id="rId19"/>
    <p:sldId id="279" r:id="rId20"/>
    <p:sldId id="280" r:id="rId21"/>
    <p:sldId id="281" r:id="rId22"/>
    <p:sldId id="282" r:id="rId23"/>
    <p:sldId id="283" r:id="rId24"/>
    <p:sldId id="284" r:id="rId25"/>
    <p:sldId id="287" r:id="rId26"/>
    <p:sldId id="285" r:id="rId27"/>
    <p:sldId id="348" r:id="rId28"/>
    <p:sldId id="350" r:id="rId29"/>
    <p:sldId id="292" r:id="rId30"/>
    <p:sldId id="293" r:id="rId31"/>
    <p:sldId id="294" r:id="rId32"/>
    <p:sldId id="295" r:id="rId33"/>
    <p:sldId id="296" r:id="rId34"/>
    <p:sldId id="297" r:id="rId35"/>
    <p:sldId id="298" r:id="rId36"/>
    <p:sldId id="299" r:id="rId37"/>
    <p:sldId id="300" r:id="rId38"/>
    <p:sldId id="302" r:id="rId39"/>
    <p:sldId id="301" r:id="rId40"/>
    <p:sldId id="303" r:id="rId41"/>
    <p:sldId id="304" r:id="rId42"/>
    <p:sldId id="305" r:id="rId43"/>
    <p:sldId id="306" r:id="rId44"/>
    <p:sldId id="307" r:id="rId45"/>
    <p:sldId id="308" r:id="rId46"/>
    <p:sldId id="309" r:id="rId47"/>
    <p:sldId id="310" r:id="rId48"/>
    <p:sldId id="311" r:id="rId49"/>
    <p:sldId id="312" r:id="rId50"/>
    <p:sldId id="313" r:id="rId51"/>
    <p:sldId id="314" r:id="rId52"/>
    <p:sldId id="315" r:id="rId53"/>
    <p:sldId id="349" r:id="rId54"/>
    <p:sldId id="316" r:id="rId55"/>
    <p:sldId id="317" r:id="rId56"/>
    <p:sldId id="318" r:id="rId57"/>
    <p:sldId id="319" r:id="rId58"/>
    <p:sldId id="320" r:id="rId59"/>
    <p:sldId id="321" r:id="rId60"/>
    <p:sldId id="322" r:id="rId61"/>
    <p:sldId id="323" r:id="rId62"/>
    <p:sldId id="324" r:id="rId63"/>
    <p:sldId id="325" r:id="rId64"/>
    <p:sldId id="326" r:id="rId65"/>
    <p:sldId id="327" r:id="rId66"/>
    <p:sldId id="328" r:id="rId67"/>
    <p:sldId id="329" r:id="rId68"/>
    <p:sldId id="330" r:id="rId69"/>
    <p:sldId id="331" r:id="rId70"/>
    <p:sldId id="332" r:id="rId71"/>
    <p:sldId id="333" r:id="rId72"/>
    <p:sldId id="334" r:id="rId73"/>
    <p:sldId id="335" r:id="rId74"/>
    <p:sldId id="336" r:id="rId75"/>
    <p:sldId id="337" r:id="rId76"/>
    <p:sldId id="338" r:id="rId77"/>
    <p:sldId id="339" r:id="rId78"/>
    <p:sldId id="340" r:id="rId79"/>
    <p:sldId id="341" r:id="rId80"/>
    <p:sldId id="342" r:id="rId81"/>
    <p:sldId id="343" r:id="rId82"/>
    <p:sldId id="344" r:id="rId83"/>
    <p:sldId id="346" r:id="rId84"/>
    <p:sldId id="347" r:id="rId85"/>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0" autoAdjust="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147B2F-5968-49EB-A506-1BF766BCC9CC}"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2337870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47B2F-5968-49EB-A506-1BF766BCC9CC}"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266242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147B2F-5968-49EB-A506-1BF766BCC9CC}"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1732654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147B2F-5968-49EB-A506-1BF766BCC9CC}"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700400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147B2F-5968-49EB-A506-1BF766BCC9CC}" type="datetimeFigureOut">
              <a:rPr lang="en-GB" smtClean="0"/>
              <a:t>31/01/2017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70398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147B2F-5968-49EB-A506-1BF766BCC9CC}" type="datetimeFigureOut">
              <a:rPr lang="en-GB" smtClean="0"/>
              <a:t>31/01/2017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2254489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47B2F-5968-49EB-A506-1BF766BCC9CC}" type="datetimeFigureOut">
              <a:rPr lang="en-GB" smtClean="0"/>
              <a:t>31/01/2017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4145214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147B2F-5968-49EB-A506-1BF766BCC9CC}"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257737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147B2F-5968-49EB-A506-1BF766BCC9CC}"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16663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47B2F-5968-49EB-A506-1BF766BCC9CC}"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12001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147B2F-5968-49EB-A506-1BF766BCC9CC}"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90C42D-E4EC-42CA-999D-F8B419C29338}" type="slidenum">
              <a:rPr lang="en-GB" smtClean="0"/>
              <a:t>‹#›</a:t>
            </a:fld>
            <a:endParaRPr lang="en-GB"/>
          </a:p>
        </p:txBody>
      </p:sp>
    </p:spTree>
    <p:extLst>
      <p:ext uri="{BB962C8B-B14F-4D97-AF65-F5344CB8AC3E}">
        <p14:creationId xmlns:p14="http://schemas.microsoft.com/office/powerpoint/2010/main" val="2509948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147B2F-5968-49EB-A506-1BF766BCC9CC}" type="datetimeFigureOut">
              <a:rPr lang="en-GB" smtClean="0"/>
              <a:t>31/01/2017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90C42D-E4EC-42CA-999D-F8B419C29338}" type="slidenum">
              <a:rPr lang="en-GB" smtClean="0"/>
              <a:t>‹#›</a:t>
            </a:fld>
            <a:endParaRPr lang="en-GB"/>
          </a:p>
        </p:txBody>
      </p:sp>
    </p:spTree>
    <p:extLst>
      <p:ext uri="{BB962C8B-B14F-4D97-AF65-F5344CB8AC3E}">
        <p14:creationId xmlns:p14="http://schemas.microsoft.com/office/powerpoint/2010/main" val="36126816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youtu.be/MW2O12i1DZ8"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60891/BIS-15-460-packaging-essential-requirements-regulations-gov-guidance-notes.pdf"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www.gov.uk/packaging-waste-designer-responsibilities" TargetMode="External"/><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thebalance.com/packaging-in-the-warehouse-2221182" TargetMode="External"/><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s://www.google.co.uk/?gfe_rd=cr&amp;ei=X22LWMGBKMvv8AfoqLCoAw&amp;gws_rd=ssl#q=Why+do+we+do+stocktaking"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www.prognostore.com/blog/why-stocktaking-important"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www.stocktaker.com/about-stocktakers/stocktaking-importance" TargetMode="External"/><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ezinearticles.com/?6-Stocktaking-Methods-That-You-Can-Use&amp;id=6398958" TargetMode="External"/><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www.rgis.co.uk/tips-insights/different-stocktaking-techniques" TargetMode="External"/><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www.southwestsolutions.com/industrial/types-of-picking-strategies-to-maximize-productivity-in-warehouse-operations"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hyperlink" Target="https://www.cl.cam.ac.uk/~mh693/files/undergraduate_thesis.pdf" TargetMode="External"/><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hyperlink" Target="http://www.orderwise.co.uk/general-2/despatch-flexibility-drives-efficiency-accuracy-productivity/" TargetMode="External"/><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hyperlink" Target="http://www.tompkinsinc.com/15-key-factors-that-impact-your-distribution-network-effectiveness/" TargetMode="External"/><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92697"/>
            <a:ext cx="7776864" cy="4031873"/>
          </a:xfrm>
          <a:prstGeom prst="rect">
            <a:avLst/>
          </a:prstGeom>
        </p:spPr>
        <p:txBody>
          <a:bodyPr wrap="square">
            <a:spAutoFit/>
          </a:bodyPr>
          <a:lstStyle/>
          <a:p>
            <a:pPr algn="ctr"/>
            <a:r>
              <a:rPr lang="en-GB" sz="3200" dirty="0" smtClean="0">
                <a:latin typeface="Arial" panose="020B0604020202020204" pitchFamily="34" charset="0"/>
                <a:cs typeface="Arial" panose="020B0604020202020204" pitchFamily="34" charset="0"/>
              </a:rPr>
              <a:t>WAREHOUSE MANAGEMENT</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Year 1</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Warehouse Processes</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Receiving, Put Away, Picking Strategies &amp; Replenishment </a:t>
            </a:r>
          </a:p>
        </p:txBody>
      </p:sp>
    </p:spTree>
    <p:extLst>
      <p:ext uri="{BB962C8B-B14F-4D97-AF65-F5344CB8AC3E}">
        <p14:creationId xmlns:p14="http://schemas.microsoft.com/office/powerpoint/2010/main" val="26387791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99241"/>
            <a:ext cx="8280920" cy="4302716"/>
          </a:xfrm>
          <a:prstGeom prst="rect">
            <a:avLst/>
          </a:prstGeom>
        </p:spPr>
        <p:txBody>
          <a:bodyPr wrap="square">
            <a:spAutoFit/>
          </a:bodyPr>
          <a:lstStyle/>
          <a:p>
            <a:pPr algn="just">
              <a:lnSpc>
                <a:spcPct val="80000"/>
              </a:lnSpc>
              <a:defRPr/>
            </a:pPr>
            <a:r>
              <a:rPr lang="en-GB" dirty="0">
                <a:latin typeface="Arial" panose="020B0604020202020204" pitchFamily="34" charset="0"/>
                <a:cs typeface="Arial" panose="020B0604020202020204" pitchFamily="34" charset="0"/>
              </a:rPr>
              <a:t>Describe the activities involved in receiving goods</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Explain the need for packaging within the warehouse</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Explain the legislative obligations on warehouse managers concerning </a:t>
            </a:r>
            <a:endParaRPr lang="en-GB" dirty="0" smtClean="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packaging </a:t>
            </a:r>
            <a:r>
              <a:rPr lang="en-GB" dirty="0">
                <a:latin typeface="Arial" panose="020B0604020202020204" pitchFamily="34" charset="0"/>
                <a:cs typeface="Arial" panose="020B0604020202020204" pitchFamily="34" charset="0"/>
              </a:rPr>
              <a:t>waste management</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Describe the storage systems that can be used in warehousing</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Identify the role of housekeeping operations</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Explain how stock taking is carried out</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Identify the different methods of picking and their advantages and disadvantages</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Explain how picking efficiency can be maximised</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Describe the factors to consider in ensuring an efficient despatch operation</a:t>
            </a:r>
          </a:p>
        </p:txBody>
      </p:sp>
    </p:spTree>
    <p:extLst>
      <p:ext uri="{BB962C8B-B14F-4D97-AF65-F5344CB8AC3E}">
        <p14:creationId xmlns:p14="http://schemas.microsoft.com/office/powerpoint/2010/main" val="26021496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332656"/>
            <a:ext cx="8784976" cy="2834622"/>
          </a:xfrm>
          <a:prstGeom prst="rect">
            <a:avLst/>
          </a:prstGeom>
        </p:spPr>
        <p:txBody>
          <a:bodyPr wrap="square">
            <a:spAutoFit/>
          </a:bodyPr>
          <a:lstStyle/>
          <a:p>
            <a:pPr algn="just">
              <a:lnSpc>
                <a:spcPct val="90000"/>
              </a:lnSpc>
              <a:defRPr/>
            </a:pPr>
            <a:r>
              <a:rPr lang="en-GB" dirty="0">
                <a:latin typeface="Arial" panose="020B0604020202020204" pitchFamily="34" charset="0"/>
                <a:cs typeface="Arial" panose="020B0604020202020204" pitchFamily="34" charset="0"/>
              </a:rPr>
              <a:t>The main operations in warehouses that have to be managed are as follows</a:t>
            </a:r>
            <a:r>
              <a:rPr lang="en-GB" dirty="0" smtClean="0">
                <a:latin typeface="Arial" panose="020B0604020202020204" pitchFamily="34" charset="0"/>
                <a:cs typeface="Arial" panose="020B0604020202020204" pitchFamily="34" charset="0"/>
              </a:rPr>
              <a:t>:</a:t>
            </a: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Receiving</a:t>
            </a:r>
            <a:r>
              <a:rPr lang="en-GB" dirty="0">
                <a:latin typeface="Arial" panose="020B0604020202020204" pitchFamily="34" charset="0"/>
                <a:cs typeface="Arial" panose="020B0604020202020204" pitchFamily="34" charset="0"/>
              </a:rPr>
              <a:t>, goods in, checking/quality </a:t>
            </a:r>
            <a:r>
              <a:rPr lang="en-GB" dirty="0" smtClean="0">
                <a:latin typeface="Arial" panose="020B0604020202020204" pitchFamily="34" charset="0"/>
                <a:cs typeface="Arial" panose="020B0604020202020204" pitchFamily="34" charset="0"/>
              </a:rPr>
              <a:t>control</a:t>
            </a: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Put </a:t>
            </a:r>
            <a:r>
              <a:rPr lang="en-GB" dirty="0">
                <a:latin typeface="Arial" panose="020B0604020202020204" pitchFamily="34" charset="0"/>
                <a:cs typeface="Arial" panose="020B0604020202020204" pitchFamily="34" charset="0"/>
              </a:rPr>
              <a:t>away into the storage area and storing of </a:t>
            </a:r>
            <a:r>
              <a:rPr lang="en-GB" dirty="0" smtClean="0">
                <a:latin typeface="Arial" panose="020B0604020202020204" pitchFamily="34" charset="0"/>
                <a:cs typeface="Arial" panose="020B0604020202020204" pitchFamily="34" charset="0"/>
              </a:rPr>
              <a:t>goods</a:t>
            </a: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Picking</a:t>
            </a:r>
            <a:r>
              <a:rPr lang="en-GB" dirty="0">
                <a:latin typeface="Arial" panose="020B0604020202020204" pitchFamily="34" charset="0"/>
                <a:cs typeface="Arial" panose="020B0604020202020204" pitchFamily="34" charset="0"/>
              </a:rPr>
              <a:t>, order assembly and packaging </a:t>
            </a:r>
            <a:endParaRPr lang="en-GB" dirty="0" smtClean="0">
              <a:latin typeface="Arial" panose="020B0604020202020204" pitchFamily="34" charset="0"/>
              <a:cs typeface="Arial" panose="020B0604020202020204" pitchFamily="34" charset="0"/>
            </a:endParaRP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Despatch</a:t>
            </a:r>
            <a:r>
              <a:rPr lang="en-GB" dirty="0">
                <a:latin typeface="Arial" panose="020B0604020202020204" pitchFamily="34" charset="0"/>
                <a:cs typeface="Arial" panose="020B0604020202020204" pitchFamily="34" charset="0"/>
              </a:rPr>
              <a:t>, goods out </a:t>
            </a:r>
            <a:r>
              <a:rPr lang="en-GB" dirty="0" smtClean="0">
                <a:latin typeface="Arial" panose="020B0604020202020204" pitchFamily="34" charset="0"/>
                <a:cs typeface="Arial" panose="020B0604020202020204" pitchFamily="34" charset="0"/>
              </a:rPr>
              <a:t>operation</a:t>
            </a: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Housekeeping </a:t>
            </a:r>
            <a:r>
              <a:rPr lang="en-GB" dirty="0">
                <a:latin typeface="Arial" panose="020B0604020202020204" pitchFamily="34" charset="0"/>
                <a:cs typeface="Arial" panose="020B0604020202020204" pitchFamily="34" charset="0"/>
              </a:rPr>
              <a:t>and stocktaking.</a:t>
            </a:r>
          </a:p>
        </p:txBody>
      </p:sp>
    </p:spTree>
    <p:extLst>
      <p:ext uri="{BB962C8B-B14F-4D97-AF65-F5344CB8AC3E}">
        <p14:creationId xmlns:p14="http://schemas.microsoft.com/office/powerpoint/2010/main" val="39300618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4444"/>
            <a:ext cx="8568952" cy="4745915"/>
          </a:xfrm>
          <a:prstGeom prst="rect">
            <a:avLst/>
          </a:prstGeom>
        </p:spPr>
        <p:txBody>
          <a:bodyPr wrap="square">
            <a:spAutoFit/>
          </a:bodyPr>
          <a:lstStyle/>
          <a:p>
            <a:pPr algn="just">
              <a:lnSpc>
                <a:spcPct val="80000"/>
              </a:lnSpc>
              <a:defRPr/>
            </a:pPr>
            <a:r>
              <a:rPr lang="en-GB" dirty="0">
                <a:latin typeface="Arial" panose="020B0604020202020204" pitchFamily="34" charset="0"/>
                <a:cs typeface="Arial" panose="020B0604020202020204" pitchFamily="34" charset="0"/>
              </a:rPr>
              <a:t>All of these operations need planning, organising, directing and controlling and each will be considered in turn.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essential feature will be to arrange and manage operations for a smooth flow of goods, materials and information throughout the warehouse</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Therefore</a:t>
            </a:r>
            <a:r>
              <a:rPr lang="en-GB" dirty="0">
                <a:latin typeface="Arial" panose="020B0604020202020204" pitchFamily="34" charset="0"/>
                <a:cs typeface="Arial" panose="020B0604020202020204" pitchFamily="34" charset="0"/>
              </a:rPr>
              <a:t>, in order to keep up-to-date and readily available stock levels it is essential for all warehouse transactions and movements to be correctly tracked by either manual or computerised systems.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could involve paperwork to record each movement, which is then re-recorded on to stock cards.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Nowadays</a:t>
            </a:r>
            <a:r>
              <a:rPr lang="en-GB" dirty="0">
                <a:latin typeface="Arial" panose="020B0604020202020204" pitchFamily="34" charset="0"/>
                <a:cs typeface="Arial" panose="020B0604020202020204" pitchFamily="34" charset="0"/>
              </a:rPr>
              <a:t>, barcode readers and Radio Data Terminals (RDTs) are more efficient and will automatically update the Warehouse Management System (WMS) computerised database.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However</a:t>
            </a:r>
            <a:r>
              <a:rPr lang="en-GB" dirty="0">
                <a:latin typeface="Arial" panose="020B0604020202020204" pitchFamily="34" charset="0"/>
                <a:cs typeface="Arial" panose="020B0604020202020204" pitchFamily="34" charset="0"/>
              </a:rPr>
              <a:t>, because of the expense and long development period of these computerised systems, it is more common to find warehouses that asset track with a balance of paper and computer recording systems</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35094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80446"/>
            <a:ext cx="8712968" cy="6297108"/>
          </a:xfrm>
          <a:prstGeom prst="rect">
            <a:avLst/>
          </a:prstGeom>
        </p:spPr>
        <p:txBody>
          <a:bodyPr wrap="square">
            <a:spAutoFit/>
          </a:bodyPr>
          <a:lstStyle/>
          <a:p>
            <a:pPr algn="just">
              <a:lnSpc>
                <a:spcPct val="80000"/>
              </a:lnSpc>
              <a:defRPr/>
            </a:pPr>
            <a:r>
              <a:rPr lang="en-GB" dirty="0" smtClean="0">
                <a:latin typeface="Arial" panose="020B0604020202020204" pitchFamily="34" charset="0"/>
                <a:cs typeface="Arial" panose="020B0604020202020204" pitchFamily="34" charset="0"/>
              </a:rPr>
              <a:t>In controlling receipt of goods, it is essential to ensure that all your potential receipt deliveries are booked in, in advance.</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On </a:t>
            </a:r>
            <a:r>
              <a:rPr lang="en-GB" dirty="0">
                <a:latin typeface="Arial" panose="020B0604020202020204" pitchFamily="34" charset="0"/>
                <a:cs typeface="Arial" panose="020B0604020202020204" pitchFamily="34" charset="0"/>
              </a:rPr>
              <a:t>the arrival of a consignment, staff should carry out checking procedures to ensure that the goods received are in the correct place, meet purchase order requirements and are in the correct quantity and condition</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It is likely that this area of the warehouse will have notification of expected arrival times of deliveries via the transport management and asset tracking computer software.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may enable staff to view a copy of the purchase order or consignment note whereby some comparisons and the above checks can be carried out</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Alternatively, arrivals may just turn up with paper delivery notes and/or consignment notes.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documents are important to the receipt procedure as they are an established system of checking goods in.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variances identified during the checking procedures should be recorded and notification given to the procurement department who raised the initial purchase order.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may involve quarantine of the product whilst investigation is carried out. The procurement department will carry out any accounting reconciliation with the supplier and the stock control system. Once goods have been given a location label they can then be put away.</a:t>
            </a:r>
          </a:p>
        </p:txBody>
      </p:sp>
    </p:spTree>
    <p:extLst>
      <p:ext uri="{BB962C8B-B14F-4D97-AF65-F5344CB8AC3E}">
        <p14:creationId xmlns:p14="http://schemas.microsoft.com/office/powerpoint/2010/main" val="589942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352928" cy="5078313"/>
          </a:xfrm>
          <a:prstGeom prst="rect">
            <a:avLst/>
          </a:prstGeom>
        </p:spPr>
        <p:txBody>
          <a:bodyPr wrap="square">
            <a:spAutoFit/>
          </a:bodyPr>
          <a:lstStyle/>
          <a:p>
            <a:pPr algn="just">
              <a:defRPr/>
            </a:pPr>
            <a:endParaRPr lang="en-GB" dirty="0">
              <a:latin typeface="Arial" panose="020B0604020202020204" pitchFamily="34" charset="0"/>
              <a:cs typeface="Arial" panose="020B0604020202020204" pitchFamily="34" charset="0"/>
            </a:endParaRPr>
          </a:p>
          <a:p>
            <a:pPr algn="just">
              <a:defRPr/>
            </a:pPr>
            <a:r>
              <a:rPr lang="en-GB" dirty="0" smtClean="0">
                <a:latin typeface="Arial" panose="020B0604020202020204" pitchFamily="34" charset="0"/>
                <a:cs typeface="Arial" panose="020B0604020202020204" pitchFamily="34" charset="0"/>
              </a:rPr>
              <a:t>The delivery will involve the physical transition from delivery vehicle to ware house, by means of unloading,</a:t>
            </a:r>
          </a:p>
          <a:p>
            <a:pPr algn="just">
              <a:defRPr/>
            </a:pPr>
            <a:endParaRPr lang="en-GB" dirty="0">
              <a:latin typeface="Arial" panose="020B0604020202020204" pitchFamily="34" charset="0"/>
              <a:cs typeface="Arial" panose="020B0604020202020204" pitchFamily="34" charset="0"/>
            </a:endParaRPr>
          </a:p>
          <a:p>
            <a:pPr algn="just">
              <a:defRPr/>
            </a:pPr>
            <a:r>
              <a:rPr lang="en-GB" dirty="0" smtClean="0">
                <a:latin typeface="Arial" panose="020B0604020202020204" pitchFamily="34" charset="0"/>
                <a:cs typeface="Arial" panose="020B0604020202020204" pitchFamily="34" charset="0"/>
              </a:rPr>
              <a:t>This may mean it contains:</a:t>
            </a:r>
          </a:p>
          <a:p>
            <a:pPr marL="285750" indent="-285750" algn="just">
              <a:buFont typeface="Arial" panose="020B0604020202020204" pitchFamily="34" charset="0"/>
              <a:buChar char="•"/>
              <a:defRPr/>
            </a:pPr>
            <a:r>
              <a:rPr lang="en-GB" dirty="0" smtClean="0">
                <a:latin typeface="Arial" panose="020B0604020202020204" pitchFamily="34" charset="0"/>
                <a:cs typeface="Arial" panose="020B0604020202020204" pitchFamily="34" charset="0"/>
              </a:rPr>
              <a:t> e.g.. </a:t>
            </a:r>
            <a:r>
              <a:rPr lang="en-GB" dirty="0">
                <a:latin typeface="Arial" panose="020B0604020202020204" pitchFamily="34" charset="0"/>
                <a:cs typeface="Arial" panose="020B0604020202020204" pitchFamily="34" charset="0"/>
              </a:rPr>
              <a:t>hazardous materials, </a:t>
            </a:r>
            <a:endParaRPr lang="en-GB"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defRPr/>
            </a:pPr>
            <a:r>
              <a:rPr lang="en-GB" dirty="0" smtClean="0">
                <a:latin typeface="Arial" panose="020B0604020202020204" pitchFamily="34" charset="0"/>
                <a:cs typeface="Arial" panose="020B0604020202020204" pitchFamily="34" charset="0"/>
              </a:rPr>
              <a:t>outsized </a:t>
            </a:r>
            <a:r>
              <a:rPr lang="en-GB" dirty="0">
                <a:latin typeface="Arial" panose="020B0604020202020204" pitchFamily="34" charset="0"/>
                <a:cs typeface="Arial" panose="020B0604020202020204" pitchFamily="34" charset="0"/>
              </a:rPr>
              <a:t>or awkward items </a:t>
            </a:r>
            <a:endParaRPr lang="en-GB"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defRPr/>
            </a:pPr>
            <a:r>
              <a:rPr lang="en-GB" dirty="0" smtClean="0">
                <a:latin typeface="Arial" panose="020B0604020202020204" pitchFamily="34" charset="0"/>
                <a:cs typeface="Arial" panose="020B0604020202020204" pitchFamily="34" charset="0"/>
              </a:rPr>
              <a:t>Damaged items, damaged in transit that require quality </a:t>
            </a:r>
            <a:r>
              <a:rPr lang="en-GB" dirty="0">
                <a:latin typeface="Arial" panose="020B0604020202020204" pitchFamily="34" charset="0"/>
                <a:cs typeface="Arial" panose="020B0604020202020204" pitchFamily="34" charset="0"/>
              </a:rPr>
              <a:t>control </a:t>
            </a:r>
            <a:r>
              <a:rPr lang="en-GB" dirty="0" smtClean="0">
                <a:latin typeface="Arial" panose="020B0604020202020204" pitchFamily="34" charset="0"/>
                <a:cs typeface="Arial" panose="020B0604020202020204" pitchFamily="34" charset="0"/>
              </a:rPr>
              <a:t>&amp; </a:t>
            </a:r>
            <a:r>
              <a:rPr lang="en-GB" dirty="0">
                <a:latin typeface="Arial" panose="020B0604020202020204" pitchFamily="34" charset="0"/>
                <a:cs typeface="Arial" panose="020B0604020202020204" pitchFamily="34" charset="0"/>
              </a:rPr>
              <a:t>may segregate items for a period of </a:t>
            </a:r>
            <a:r>
              <a:rPr lang="en-GB" dirty="0" smtClean="0">
                <a:latin typeface="Arial" panose="020B0604020202020204" pitchFamily="34" charset="0"/>
                <a:cs typeface="Arial" panose="020B0604020202020204" pitchFamily="34" charset="0"/>
              </a:rPr>
              <a:t>time</a:t>
            </a:r>
          </a:p>
          <a:p>
            <a:pPr marL="285750" indent="-285750" algn="just">
              <a:buFont typeface="Arial" panose="020B0604020202020204" pitchFamily="34" charset="0"/>
              <a:buChar char="•"/>
              <a:defRPr/>
            </a:pPr>
            <a:r>
              <a:rPr lang="en-GB" dirty="0" smtClean="0">
                <a:latin typeface="Arial" panose="020B0604020202020204" pitchFamily="34" charset="0"/>
                <a:cs typeface="Arial" panose="020B0604020202020204" pitchFamily="34" charset="0"/>
              </a:rPr>
              <a:t>Item requiring </a:t>
            </a:r>
            <a:r>
              <a:rPr lang="en-GB" dirty="0">
                <a:latin typeface="Arial" panose="020B0604020202020204" pitchFamily="34" charset="0"/>
                <a:cs typeface="Arial" panose="020B0604020202020204" pitchFamily="34" charset="0"/>
              </a:rPr>
              <a:t>re-palletising or packaging of </a:t>
            </a:r>
            <a:r>
              <a:rPr lang="en-GB" dirty="0" smtClean="0">
                <a:latin typeface="Arial" panose="020B0604020202020204" pitchFamily="34" charset="0"/>
                <a:cs typeface="Arial" panose="020B0604020202020204" pitchFamily="34" charset="0"/>
              </a:rPr>
              <a:t>product or</a:t>
            </a:r>
          </a:p>
          <a:p>
            <a:pPr marL="285750" indent="-285750" algn="just">
              <a:buFont typeface="Arial" panose="020B0604020202020204" pitchFamily="34" charset="0"/>
              <a:buChar char="•"/>
              <a:defRPr/>
            </a:pPr>
            <a:r>
              <a:rPr lang="en-GB" dirty="0" smtClean="0">
                <a:latin typeface="Arial" panose="020B0604020202020204" pitchFamily="34" charset="0"/>
                <a:cs typeface="Arial" panose="020B0604020202020204" pitchFamily="34" charset="0"/>
              </a:rPr>
              <a:t>Accepting and checking of returned material/Goods.</a:t>
            </a:r>
          </a:p>
          <a:p>
            <a:pPr algn="just">
              <a:defRPr/>
            </a:pPr>
            <a:endParaRPr lang="en-GB" dirty="0" smtClean="0">
              <a:latin typeface="Arial" panose="020B0604020202020204" pitchFamily="34" charset="0"/>
              <a:cs typeface="Arial" panose="020B0604020202020204" pitchFamily="34" charset="0"/>
            </a:endParaRPr>
          </a:p>
          <a:p>
            <a:pPr algn="just">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Warehouse </a:t>
            </a:r>
            <a:r>
              <a:rPr lang="en-GB" dirty="0" smtClean="0">
                <a:latin typeface="Arial" panose="020B0604020202020204" pitchFamily="34" charset="0"/>
                <a:cs typeface="Arial" panose="020B0604020202020204" pitchFamily="34" charset="0"/>
              </a:rPr>
              <a:t>Operation </a:t>
            </a:r>
            <a:r>
              <a:rPr lang="en-GB" dirty="0">
                <a:latin typeface="Arial" panose="020B0604020202020204" pitchFamily="34" charset="0"/>
                <a:cs typeface="Arial" panose="020B0604020202020204" pitchFamily="34" charset="0"/>
              </a:rPr>
              <a:t>should not allow the flow of receiving goods to become congested as this may have an impact on other areas once the receipt procedure is completed. </a:t>
            </a:r>
            <a:endParaRPr lang="en-GB" dirty="0" smtClean="0">
              <a:latin typeface="Arial" panose="020B0604020202020204" pitchFamily="34" charset="0"/>
              <a:cs typeface="Arial" panose="020B0604020202020204" pitchFamily="34" charset="0"/>
            </a:endParaRPr>
          </a:p>
          <a:p>
            <a:pPr algn="just">
              <a:defRPr/>
            </a:pPr>
            <a:endParaRPr lang="en-GB" dirty="0">
              <a:latin typeface="Arial" panose="020B0604020202020204" pitchFamily="34" charset="0"/>
              <a:cs typeface="Arial" panose="020B0604020202020204" pitchFamily="34" charset="0"/>
            </a:endParaRPr>
          </a:p>
          <a:p>
            <a:pPr algn="just">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prime objective of receipts is to unload the vehicle, check the goods and make the goods available for issue as quickly and efficiently as possible. </a:t>
            </a:r>
          </a:p>
        </p:txBody>
      </p:sp>
    </p:spTree>
    <p:extLst>
      <p:ext uri="{BB962C8B-B14F-4D97-AF65-F5344CB8AC3E}">
        <p14:creationId xmlns:p14="http://schemas.microsoft.com/office/powerpoint/2010/main" val="30946057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91246"/>
            <a:ext cx="8424936" cy="5632311"/>
          </a:xfrm>
          <a:prstGeom prst="rect">
            <a:avLst/>
          </a:prstGeom>
        </p:spPr>
        <p:txBody>
          <a:bodyPr wrap="square">
            <a:spAutoFit/>
          </a:bodyPr>
          <a:lstStyle/>
          <a:p>
            <a:pPr algn="just">
              <a:lnSpc>
                <a:spcPct val="80000"/>
              </a:lnSpc>
              <a:defRPr/>
            </a:pPr>
            <a:r>
              <a:rPr lang="en-GB" dirty="0">
                <a:latin typeface="Arial" panose="020B0604020202020204" pitchFamily="34" charset="0"/>
                <a:cs typeface="Arial" panose="020B0604020202020204" pitchFamily="34" charset="0"/>
              </a:rPr>
              <a:t>Potentially, the receipts process is the most vital operation within the warehouse </a:t>
            </a:r>
            <a:r>
              <a:rPr lang="en-GB" dirty="0" smtClean="0">
                <a:latin typeface="Arial" panose="020B0604020202020204" pitchFamily="34" charset="0"/>
                <a:cs typeface="Arial" panose="020B0604020202020204" pitchFamily="34" charset="0"/>
              </a:rPr>
              <a:t>function.</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Goods </a:t>
            </a:r>
            <a:r>
              <a:rPr lang="en-GB" dirty="0">
                <a:latin typeface="Arial" panose="020B0604020202020204" pitchFamily="34" charset="0"/>
                <a:cs typeface="Arial" panose="020B0604020202020204" pitchFamily="34" charset="0"/>
              </a:rPr>
              <a:t>received late in the day, and not immediately</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booked on to the computer system, add one day to the supplier’s lead time of the product as far as the computer system is aware – it did not know the goods arrived yesterday</a:t>
            </a:r>
            <a:r>
              <a:rPr lang="en-GB" dirty="0" smtClean="0">
                <a:latin typeface="Arial" panose="020B0604020202020204" pitchFamily="34" charset="0"/>
                <a:cs typeface="Arial" panose="020B0604020202020204" pitchFamily="34" charset="0"/>
              </a:rPr>
              <a:t>.</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Therefore</a:t>
            </a:r>
            <a:r>
              <a:rPr lang="en-GB" dirty="0">
                <a:latin typeface="Arial" panose="020B0604020202020204" pitchFamily="34" charset="0"/>
                <a:cs typeface="Arial" panose="020B0604020202020204" pitchFamily="34" charset="0"/>
              </a:rPr>
              <a:t>, the stock control computer system will automatically adjust buffer/safety stock levels to take into account the extra day.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has the disadvantage of using capital to purchase and store items which are not required.</a:t>
            </a: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a:latin typeface="Arial" panose="020B0604020202020204" pitchFamily="34" charset="0"/>
                <a:cs typeface="Arial" panose="020B0604020202020204" pitchFamily="34" charset="0"/>
              </a:rPr>
              <a:t>If all is correct then goods are allocated to appropriate locations and can be put away.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Put-away </a:t>
            </a:r>
            <a:r>
              <a:rPr lang="en-GB" dirty="0">
                <a:latin typeface="Arial" panose="020B0604020202020204" pitchFamily="34" charset="0"/>
                <a:cs typeface="Arial" panose="020B0604020202020204" pitchFamily="34" charset="0"/>
              </a:rPr>
              <a:t>involves the collection of product from the receipts area and taking to the designated location where stock rotation is carried out before new items are put into store.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With </a:t>
            </a:r>
            <a:r>
              <a:rPr lang="en-GB" dirty="0">
                <a:latin typeface="Arial" panose="020B0604020202020204" pitchFamily="34" charset="0"/>
                <a:cs typeface="Arial" panose="020B0604020202020204" pitchFamily="34" charset="0"/>
              </a:rPr>
              <a:t>a manual system of put way there is a possibility of stock being placed in the wrong location owing to human error. </a:t>
            </a:r>
            <a:endParaRPr lang="en-GB" dirty="0" smtClean="0">
              <a:latin typeface="Arial" panose="020B0604020202020204" pitchFamily="34" charset="0"/>
              <a:cs typeface="Arial" panose="020B0604020202020204" pitchFamily="34" charset="0"/>
            </a:endParaRPr>
          </a:p>
          <a:p>
            <a:pPr algn="just">
              <a:lnSpc>
                <a:spcPct val="80000"/>
              </a:lnSpc>
              <a:defRPr/>
            </a:pPr>
            <a:endParaRPr lang="en-GB" dirty="0">
              <a:latin typeface="Arial" panose="020B0604020202020204" pitchFamily="34" charset="0"/>
              <a:cs typeface="Arial" panose="020B0604020202020204" pitchFamily="34" charset="0"/>
            </a:endParaRPr>
          </a:p>
          <a:p>
            <a:pPr algn="just">
              <a:lnSpc>
                <a:spcPct val="80000"/>
              </a:lnSpc>
              <a:defRPr/>
            </a:pPr>
            <a:r>
              <a:rPr lang="en-GB" dirty="0" smtClean="0">
                <a:latin typeface="Arial" panose="020B0604020202020204" pitchFamily="34" charset="0"/>
                <a:cs typeface="Arial" panose="020B0604020202020204" pitchFamily="34" charset="0"/>
              </a:rPr>
              <a:t>With </a:t>
            </a:r>
            <a:r>
              <a:rPr lang="en-GB" dirty="0">
                <a:latin typeface="Arial" panose="020B0604020202020204" pitchFamily="34" charset="0"/>
                <a:cs typeface="Arial" panose="020B0604020202020204" pitchFamily="34" charset="0"/>
              </a:rPr>
              <a:t>RDTs and barcode readers the system requires a check digit input before it will allow the operator to move on to the next job</a:t>
            </a:r>
          </a:p>
        </p:txBody>
      </p:sp>
    </p:spTree>
    <p:extLst>
      <p:ext uri="{BB962C8B-B14F-4D97-AF65-F5344CB8AC3E}">
        <p14:creationId xmlns:p14="http://schemas.microsoft.com/office/powerpoint/2010/main" val="4870214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Windows\Pictures\20170108 From Flash Frive\000_026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84150"/>
            <a:ext cx="8208912" cy="6488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54542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Windows\Pictures\20170108 From Flash Frive\000_028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640960" cy="633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3775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Windows\Pictures\20170108 From Flash Frive\000_028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96944" cy="633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0691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Windows\Pictures\20170108 From Flash Frive\000_028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4"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55394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784976" cy="2336024"/>
          </a:xfrm>
          <a:prstGeom prst="rect">
            <a:avLst/>
          </a:prstGeom>
        </p:spPr>
        <p:txBody>
          <a:bodyPr wrap="square">
            <a:spAutoFit/>
          </a:bodyPr>
          <a:lstStyle/>
          <a:p>
            <a:pPr algn="just">
              <a:lnSpc>
                <a:spcPct val="90000"/>
              </a:lnSpc>
              <a:defRPr/>
            </a:pPr>
            <a:r>
              <a:rPr lang="en-GB" dirty="0">
                <a:latin typeface="Arial" panose="020B0604020202020204" pitchFamily="34" charset="0"/>
                <a:cs typeface="Arial" panose="020B0604020202020204" pitchFamily="34" charset="0"/>
              </a:rPr>
              <a:t>Sometime during the life of a warehouse the products being received will change because of changing customer requirements or technical advancements enabling a more efficient operation. </a:t>
            </a:r>
            <a:endParaRPr lang="en-GB" dirty="0" smtClean="0">
              <a:latin typeface="Arial" panose="020B0604020202020204" pitchFamily="34" charset="0"/>
              <a:cs typeface="Arial" panose="020B0604020202020204" pitchFamily="34" charset="0"/>
            </a:endParaRP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receipts area this may involve looking at the form in which current and future products are received and the type of transport vehicle bringing them</a:t>
            </a:r>
            <a:r>
              <a:rPr lang="en-GB" dirty="0" smtClean="0">
                <a:latin typeface="Arial" panose="020B0604020202020204" pitchFamily="34" charset="0"/>
                <a:cs typeface="Arial" panose="020B0604020202020204" pitchFamily="34" charset="0"/>
              </a:rPr>
              <a:t>.</a:t>
            </a:r>
          </a:p>
          <a:p>
            <a:pPr algn="just">
              <a:lnSpc>
                <a:spcPct val="90000"/>
              </a:lnSpc>
              <a:defRPr/>
            </a:pPr>
            <a:endParaRPr lang="en-GB" dirty="0">
              <a:latin typeface="Arial" panose="020B0604020202020204" pitchFamily="34" charset="0"/>
              <a:cs typeface="Arial" panose="020B0604020202020204" pitchFamily="34" charset="0"/>
            </a:endParaRPr>
          </a:p>
          <a:p>
            <a:pPr algn="just">
              <a:lnSpc>
                <a:spcPct val="90000"/>
              </a:lnSpc>
              <a:defRPr/>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Whether the unloading will be from the floor using doors, docks or bays, these will need to be considered in light of the potential receipts.</a:t>
            </a:r>
          </a:p>
        </p:txBody>
      </p:sp>
      <p:pic>
        <p:nvPicPr>
          <p:cNvPr id="5122" name="Picture 2" descr="C:\Users\Windows\Pictures\20170108 From Flash Frive\000_03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068960"/>
            <a:ext cx="8424936"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4506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2493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13307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35173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Windows\Pictures\20170108 From Flash Frive\000_033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568952" cy="633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1208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Windows\Pictures\20170108 From Flash Frive\000_028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71400"/>
            <a:ext cx="8496944" cy="662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4023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548680"/>
            <a:ext cx="864096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73741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496944"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4863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56895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95606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4"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4222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71296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57858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71296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82722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568952"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75393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64096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15123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8784976"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29254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568951"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54566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3827" y="3244334"/>
            <a:ext cx="3329245" cy="369332"/>
          </a:xfrm>
          <a:prstGeom prst="rect">
            <a:avLst/>
          </a:prstGeom>
        </p:spPr>
        <p:txBody>
          <a:bodyPr wrap="none">
            <a:spAutoFit/>
          </a:bodyPr>
          <a:lstStyle/>
          <a:p>
            <a:r>
              <a:rPr lang="en-GB" dirty="0">
                <a:hlinkClick r:id="rId2"/>
              </a:rPr>
              <a:t>https://</a:t>
            </a:r>
            <a:r>
              <a:rPr lang="en-GB" dirty="0" smtClean="0">
                <a:hlinkClick r:id="rId2"/>
              </a:rPr>
              <a:t>youtu.be/MW2O12i1DZ8</a:t>
            </a:r>
            <a:r>
              <a:rPr lang="en-GB" dirty="0" smtClean="0"/>
              <a:t> </a:t>
            </a:r>
            <a:endParaRPr lang="en-GB" dirty="0"/>
          </a:p>
        </p:txBody>
      </p:sp>
    </p:spTree>
    <p:extLst>
      <p:ext uri="{BB962C8B-B14F-4D97-AF65-F5344CB8AC3E}">
        <p14:creationId xmlns:p14="http://schemas.microsoft.com/office/powerpoint/2010/main" val="32630396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640960"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0386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12482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404664"/>
            <a:ext cx="842010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61950" y="6093296"/>
            <a:ext cx="8420100" cy="646331"/>
          </a:xfrm>
          <a:prstGeom prst="rect">
            <a:avLst/>
          </a:prstGeom>
          <a:noFill/>
        </p:spPr>
        <p:txBody>
          <a:bodyPr wrap="square" rtlCol="0">
            <a:spAutoFit/>
          </a:bodyPr>
          <a:lstStyle/>
          <a:p>
            <a:r>
              <a:rPr lang="en-GB" dirty="0">
                <a:hlinkClick r:id="rId3"/>
              </a:rPr>
              <a:t>https://</a:t>
            </a:r>
            <a:r>
              <a:rPr lang="en-GB" dirty="0" smtClean="0">
                <a:hlinkClick r:id="rId3"/>
              </a:rPr>
              <a:t>www.gov.uk/government/uploads/system/uploads/attachment_data/file/460891/BIS-15-460-packaging-essential-requirements-regulations-gov-guidance-notes.pdf</a:t>
            </a:r>
            <a:r>
              <a:rPr lang="en-GB" dirty="0" smtClean="0"/>
              <a:t> </a:t>
            </a:r>
            <a:endParaRPr lang="en-GB" dirty="0"/>
          </a:p>
        </p:txBody>
      </p:sp>
    </p:spTree>
    <p:extLst>
      <p:ext uri="{BB962C8B-B14F-4D97-AF65-F5344CB8AC3E}">
        <p14:creationId xmlns:p14="http://schemas.microsoft.com/office/powerpoint/2010/main" val="5257412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620688"/>
            <a:ext cx="864096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0327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692696"/>
            <a:ext cx="849694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16481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697" y="332656"/>
            <a:ext cx="8543783"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293021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12968"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905616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744848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71296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931866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32656"/>
            <a:ext cx="892899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205158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92899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86531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116632"/>
            <a:ext cx="8856985"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159533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3"/>
            <a:ext cx="8712968"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636913"/>
            <a:ext cx="8568952" cy="338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986487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78497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984233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712968"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359787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96944"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672796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64096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769631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28092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191064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704"/>
            <a:ext cx="8424935" cy="4197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589240"/>
            <a:ext cx="8424935" cy="369332"/>
          </a:xfrm>
          <a:prstGeom prst="rect">
            <a:avLst/>
          </a:prstGeom>
          <a:noFill/>
        </p:spPr>
        <p:txBody>
          <a:bodyPr wrap="square" rtlCol="0">
            <a:spAutoFit/>
          </a:bodyPr>
          <a:lstStyle/>
          <a:p>
            <a:r>
              <a:rPr lang="en-GB" dirty="0">
                <a:hlinkClick r:id="rId3"/>
              </a:rPr>
              <a:t>https://</a:t>
            </a:r>
            <a:r>
              <a:rPr lang="en-GB" dirty="0" smtClean="0">
                <a:hlinkClick r:id="rId3"/>
              </a:rPr>
              <a:t>www.gov.uk/packaging-waste-designer-responsibilities</a:t>
            </a:r>
            <a:r>
              <a:rPr lang="en-GB" dirty="0" smtClean="0"/>
              <a:t> </a:t>
            </a:r>
            <a:endParaRPr lang="en-GB" dirty="0"/>
          </a:p>
        </p:txBody>
      </p:sp>
    </p:spTree>
    <p:extLst>
      <p:ext uri="{BB962C8B-B14F-4D97-AF65-F5344CB8AC3E}">
        <p14:creationId xmlns:p14="http://schemas.microsoft.com/office/powerpoint/2010/main" val="153815912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94448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9" y="332657"/>
            <a:ext cx="8301360" cy="4806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9" y="5517232"/>
            <a:ext cx="8424935" cy="369332"/>
          </a:xfrm>
          <a:prstGeom prst="rect">
            <a:avLst/>
          </a:prstGeom>
          <a:noFill/>
        </p:spPr>
        <p:txBody>
          <a:bodyPr wrap="square" rtlCol="0">
            <a:spAutoFit/>
          </a:bodyPr>
          <a:lstStyle/>
          <a:p>
            <a:r>
              <a:rPr lang="en-GB" dirty="0">
                <a:hlinkClick r:id="rId3"/>
              </a:rPr>
              <a:t>https://</a:t>
            </a:r>
            <a:r>
              <a:rPr lang="en-GB" dirty="0" smtClean="0">
                <a:hlinkClick r:id="rId3"/>
              </a:rPr>
              <a:t>www.thebalance.com/packaging-in-the-warehouse-2221182</a:t>
            </a:r>
            <a:r>
              <a:rPr lang="en-GB" dirty="0" smtClean="0"/>
              <a:t> </a:t>
            </a:r>
            <a:endParaRPr lang="en-GB" dirty="0"/>
          </a:p>
        </p:txBody>
      </p:sp>
    </p:spTree>
    <p:extLst>
      <p:ext uri="{BB962C8B-B14F-4D97-AF65-F5344CB8AC3E}">
        <p14:creationId xmlns:p14="http://schemas.microsoft.com/office/powerpoint/2010/main" val="133016171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280919"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931022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352927"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66895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08720"/>
            <a:ext cx="7992888" cy="4752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902882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692696"/>
            <a:ext cx="8208912" cy="452431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House Keeping Activities</a:t>
            </a:r>
          </a:p>
          <a:p>
            <a:pPr algn="ctr"/>
            <a:r>
              <a:rPr lang="en-GB" sz="2400" dirty="0" smtClean="0">
                <a:latin typeface="Arial" panose="020B0604020202020204" pitchFamily="34" charset="0"/>
                <a:cs typeface="Arial" panose="020B0604020202020204" pitchFamily="34" charset="0"/>
              </a:rPr>
              <a:t>(Class Activity)</a:t>
            </a:r>
          </a:p>
          <a:p>
            <a:pPr marL="342900" indent="-34290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Maintaining clean and obstruction free work areas.</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Equipment maintenance schedules up to date</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Work Base Instructions Up to date</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Risk Assessments reviewed on a regular basis and updated as necessary.</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Hazardous materials Area clean and obstruction free and secured.</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Equipment servicing up to date.</a:t>
            </a:r>
          </a:p>
          <a:p>
            <a:pPr marL="342900" indent="-34290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45415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8496944" cy="2677656"/>
          </a:xfrm>
          <a:prstGeom prst="rect">
            <a:avLst/>
          </a:prstGeom>
          <a:noFill/>
        </p:spPr>
        <p:txBody>
          <a:bodyPr wrap="square" rtlCol="0">
            <a:spAutoFit/>
          </a:bodyPr>
          <a:lstStyle/>
          <a:p>
            <a:pPr algn="just"/>
            <a:r>
              <a:rPr lang="en-GB" sz="2400" dirty="0" smtClean="0">
                <a:latin typeface="Arial" panose="020B0604020202020204" pitchFamily="34" charset="0"/>
                <a:cs typeface="Arial" panose="020B0604020202020204" pitchFamily="34" charset="0"/>
              </a:rPr>
              <a:t>Replenishment:</a:t>
            </a:r>
          </a:p>
          <a:p>
            <a:pPr algn="just"/>
            <a:endParaRPr lang="en-GB"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Fast or High Activity Picking Faces</a:t>
            </a:r>
          </a:p>
          <a:p>
            <a:pPr marL="342900" indent="-342900" algn="just">
              <a:buFont typeface="Arial" panose="020B0604020202020204" pitchFamily="34" charset="0"/>
              <a:buChar char="•"/>
            </a:pPr>
            <a:r>
              <a:rPr lang="en-GB" sz="2400" dirty="0" smtClean="0">
                <a:latin typeface="Arial" panose="020B0604020202020204" pitchFamily="34" charset="0"/>
                <a:cs typeface="Arial" panose="020B0604020202020204" pitchFamily="34" charset="0"/>
              </a:rPr>
              <a:t>Bulk Stocks</a:t>
            </a:r>
          </a:p>
          <a:p>
            <a:pPr marL="342900" indent="-342900" algn="just">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77727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484784"/>
            <a:ext cx="8568952" cy="2506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085184"/>
            <a:ext cx="8568952"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gfe_rd=cr&amp;ei=X22LWMGBKMvv8AfoqLCoAw&amp;gws_rd=ssl#q=Why+do+we+do+stocktaking</a:t>
            </a:r>
            <a:r>
              <a:rPr lang="en-GB" dirty="0" smtClean="0"/>
              <a:t> </a:t>
            </a:r>
            <a:endParaRPr lang="en-GB" dirty="0"/>
          </a:p>
        </p:txBody>
      </p:sp>
    </p:spTree>
    <p:extLst>
      <p:ext uri="{BB962C8B-B14F-4D97-AF65-F5344CB8AC3E}">
        <p14:creationId xmlns:p14="http://schemas.microsoft.com/office/powerpoint/2010/main" val="193503588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88640"/>
            <a:ext cx="7560839" cy="58359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83568" y="6381328"/>
            <a:ext cx="8064896" cy="369332"/>
          </a:xfrm>
          <a:prstGeom prst="rect">
            <a:avLst/>
          </a:prstGeom>
          <a:noFill/>
        </p:spPr>
        <p:txBody>
          <a:bodyPr wrap="square" rtlCol="0">
            <a:spAutoFit/>
          </a:bodyPr>
          <a:lstStyle/>
          <a:p>
            <a:r>
              <a:rPr lang="en-GB" dirty="0">
                <a:hlinkClick r:id="rId3"/>
              </a:rPr>
              <a:t>https://</a:t>
            </a:r>
            <a:r>
              <a:rPr lang="en-GB" dirty="0" smtClean="0">
                <a:hlinkClick r:id="rId3"/>
              </a:rPr>
              <a:t>www.prognostore.com/blog/why-stocktaking-important</a:t>
            </a:r>
            <a:r>
              <a:rPr lang="en-GB" dirty="0" smtClean="0"/>
              <a:t> </a:t>
            </a:r>
            <a:endParaRPr lang="en-GB" dirty="0"/>
          </a:p>
        </p:txBody>
      </p:sp>
    </p:spTree>
    <p:extLst>
      <p:ext uri="{BB962C8B-B14F-4D97-AF65-F5344CB8AC3E}">
        <p14:creationId xmlns:p14="http://schemas.microsoft.com/office/powerpoint/2010/main" val="39177182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28092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614430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856984"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828731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555300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8497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525344"/>
            <a:ext cx="8496944" cy="369332"/>
          </a:xfrm>
          <a:prstGeom prst="rect">
            <a:avLst/>
          </a:prstGeom>
          <a:noFill/>
        </p:spPr>
        <p:txBody>
          <a:bodyPr wrap="square" rtlCol="0">
            <a:spAutoFit/>
          </a:bodyPr>
          <a:lstStyle/>
          <a:p>
            <a:r>
              <a:rPr lang="en-GB" dirty="0">
                <a:hlinkClick r:id="rId3"/>
              </a:rPr>
              <a:t>http://</a:t>
            </a:r>
            <a:r>
              <a:rPr lang="en-GB" dirty="0" smtClean="0">
                <a:hlinkClick r:id="rId3"/>
              </a:rPr>
              <a:t>www.stocktaker.com/about-stocktakers/stocktaking-importance</a:t>
            </a:r>
            <a:r>
              <a:rPr lang="en-GB" dirty="0" smtClean="0"/>
              <a:t> </a:t>
            </a:r>
            <a:endParaRPr lang="en-GB" dirty="0"/>
          </a:p>
        </p:txBody>
      </p:sp>
    </p:spTree>
    <p:extLst>
      <p:ext uri="{BB962C8B-B14F-4D97-AF65-F5344CB8AC3E}">
        <p14:creationId xmlns:p14="http://schemas.microsoft.com/office/powerpoint/2010/main" val="75494971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49694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21288"/>
            <a:ext cx="8424936" cy="369332"/>
          </a:xfrm>
          <a:prstGeom prst="rect">
            <a:avLst/>
          </a:prstGeom>
          <a:noFill/>
        </p:spPr>
        <p:txBody>
          <a:bodyPr wrap="square" rtlCol="0">
            <a:spAutoFit/>
          </a:bodyPr>
          <a:lstStyle/>
          <a:p>
            <a:r>
              <a:rPr lang="en-GB" dirty="0">
                <a:hlinkClick r:id="rId3"/>
              </a:rPr>
              <a:t>http://ezinearticles.com/?</a:t>
            </a:r>
            <a:r>
              <a:rPr lang="en-GB" dirty="0" smtClean="0">
                <a:hlinkClick r:id="rId3"/>
              </a:rPr>
              <a:t>6-Stocktaking-Methods-That-You-Can-Use&amp;id=6398958</a:t>
            </a:r>
            <a:r>
              <a:rPr lang="en-GB" dirty="0" smtClean="0"/>
              <a:t> </a:t>
            </a:r>
            <a:endParaRPr lang="en-GB" dirty="0"/>
          </a:p>
        </p:txBody>
      </p:sp>
    </p:spTree>
    <p:extLst>
      <p:ext uri="{BB962C8B-B14F-4D97-AF65-F5344CB8AC3E}">
        <p14:creationId xmlns:p14="http://schemas.microsoft.com/office/powerpoint/2010/main" val="82514782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8280920"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2073185"/>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847618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9"/>
            <a:ext cx="8568952" cy="5182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877272"/>
            <a:ext cx="8640960" cy="369332"/>
          </a:xfrm>
          <a:prstGeom prst="rect">
            <a:avLst/>
          </a:prstGeom>
          <a:noFill/>
        </p:spPr>
        <p:txBody>
          <a:bodyPr wrap="square" rtlCol="0">
            <a:spAutoFit/>
          </a:bodyPr>
          <a:lstStyle/>
          <a:p>
            <a:r>
              <a:rPr lang="en-GB" dirty="0">
                <a:hlinkClick r:id="rId3"/>
              </a:rPr>
              <a:t>http://</a:t>
            </a:r>
            <a:r>
              <a:rPr lang="en-GB" dirty="0" smtClean="0">
                <a:hlinkClick r:id="rId3"/>
              </a:rPr>
              <a:t>www.rgis.co.uk/tips-insights/different-stocktaking-techniques</a:t>
            </a:r>
            <a:r>
              <a:rPr lang="en-GB" dirty="0" smtClean="0"/>
              <a:t> </a:t>
            </a:r>
            <a:endParaRPr lang="en-GB" dirty="0"/>
          </a:p>
        </p:txBody>
      </p:sp>
    </p:spTree>
    <p:extLst>
      <p:ext uri="{BB962C8B-B14F-4D97-AF65-F5344CB8AC3E}">
        <p14:creationId xmlns:p14="http://schemas.microsoft.com/office/powerpoint/2010/main" val="334680800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96944"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539740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32656"/>
            <a:ext cx="8712968"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488571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3"/>
            <a:ext cx="8640959" cy="5536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21288"/>
            <a:ext cx="8712968" cy="646331"/>
          </a:xfrm>
          <a:prstGeom prst="rect">
            <a:avLst/>
          </a:prstGeom>
          <a:noFill/>
        </p:spPr>
        <p:txBody>
          <a:bodyPr wrap="square" rtlCol="0">
            <a:spAutoFit/>
          </a:bodyPr>
          <a:lstStyle/>
          <a:p>
            <a:r>
              <a:rPr lang="en-GB" dirty="0">
                <a:hlinkClick r:id="rId3"/>
              </a:rPr>
              <a:t>http://</a:t>
            </a:r>
            <a:r>
              <a:rPr lang="en-GB" dirty="0" smtClean="0">
                <a:hlinkClick r:id="rId3"/>
              </a:rPr>
              <a:t>www.southwestsolutions.com/industrial/types-of-picking-strategies-to-maximize-productivity-in-warehouse-operations</a:t>
            </a:r>
            <a:r>
              <a:rPr lang="en-GB" dirty="0" smtClean="0"/>
              <a:t> </a:t>
            </a:r>
            <a:endParaRPr lang="en-GB" dirty="0"/>
          </a:p>
        </p:txBody>
      </p:sp>
    </p:spTree>
    <p:extLst>
      <p:ext uri="{BB962C8B-B14F-4D97-AF65-F5344CB8AC3E}">
        <p14:creationId xmlns:p14="http://schemas.microsoft.com/office/powerpoint/2010/main" val="330977718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583524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3"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758710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352928"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525344"/>
            <a:ext cx="8568952" cy="369332"/>
          </a:xfrm>
          <a:prstGeom prst="rect">
            <a:avLst/>
          </a:prstGeom>
          <a:noFill/>
        </p:spPr>
        <p:txBody>
          <a:bodyPr wrap="square" rtlCol="0">
            <a:spAutoFit/>
          </a:bodyPr>
          <a:lstStyle/>
          <a:p>
            <a:r>
              <a:rPr lang="en-GB" dirty="0">
                <a:hlinkClick r:id="rId3"/>
              </a:rPr>
              <a:t>https://www.cl.cam.ac.uk/~</a:t>
            </a:r>
            <a:r>
              <a:rPr lang="en-GB" dirty="0" smtClean="0">
                <a:hlinkClick r:id="rId3"/>
              </a:rPr>
              <a:t>mh693/files/undergraduate_thesis.pdf</a:t>
            </a:r>
            <a:r>
              <a:rPr lang="en-GB" dirty="0" smtClean="0"/>
              <a:t> </a:t>
            </a:r>
            <a:endParaRPr lang="en-GB" dirty="0"/>
          </a:p>
        </p:txBody>
      </p:sp>
    </p:spTree>
    <p:extLst>
      <p:ext uri="{BB962C8B-B14F-4D97-AF65-F5344CB8AC3E}">
        <p14:creationId xmlns:p14="http://schemas.microsoft.com/office/powerpoint/2010/main" val="306966596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280920"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443359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1"/>
            <a:ext cx="8496944"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73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980730"/>
            <a:ext cx="8712968" cy="4824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191681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88640"/>
            <a:ext cx="8784976" cy="7109639"/>
          </a:xfrm>
          <a:prstGeom prst="rect">
            <a:avLst/>
          </a:prstGeom>
          <a:noFill/>
        </p:spPr>
        <p:txBody>
          <a:bodyPr wrap="square" rtlCol="0">
            <a:spAutoFit/>
          </a:bodyPr>
          <a:lstStyle/>
          <a:p>
            <a:pPr algn="just"/>
            <a:r>
              <a:rPr lang="en-GB" sz="2400" dirty="0" smtClean="0">
                <a:latin typeface="Arial" panose="020B0604020202020204" pitchFamily="34" charset="0"/>
                <a:cs typeface="Arial" panose="020B0604020202020204" pitchFamily="34" charset="0"/>
              </a:rPr>
              <a:t>Pick by product:</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list generated for a single product fulfilment. Could pick from bulk storage area. – Detailed Storage area could mean numerous visits to different locations.</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by Customer</a:t>
            </a:r>
          </a:p>
          <a:p>
            <a:pPr algn="just"/>
            <a:endParaRPr lang="en-GB" sz="2400" dirty="0" smtClean="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list generated for a single customer – inefficient for warehousing although used in RDC to satisfy replenishment activity to subordinate stores. But used extensively in Waitrose/ASDA /TESCO </a:t>
            </a:r>
            <a:r>
              <a:rPr lang="en-GB" sz="2400" dirty="0" err="1" smtClean="0">
                <a:latin typeface="Arial" panose="020B0604020202020204" pitchFamily="34" charset="0"/>
                <a:cs typeface="Arial" panose="020B0604020202020204" pitchFamily="34" charset="0"/>
              </a:rPr>
              <a:t>etc</a:t>
            </a:r>
            <a:r>
              <a:rPr lang="en-GB" sz="2400" dirty="0" smtClean="0">
                <a:latin typeface="Arial" panose="020B0604020202020204" pitchFamily="34" charset="0"/>
                <a:cs typeface="Arial" panose="020B0604020202020204" pitchFamily="34" charset="0"/>
              </a:rPr>
              <a:t> for home delivery</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by postcode</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Only for further sortation in a subordinate distribution centre. Or where Royal Mail offer significant discount on postal costs.</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699694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32656"/>
            <a:ext cx="8568952" cy="3785652"/>
          </a:xfrm>
          <a:prstGeom prst="rect">
            <a:avLst/>
          </a:prstGeom>
          <a:noFill/>
        </p:spPr>
        <p:txBody>
          <a:bodyPr wrap="square" rtlCol="0">
            <a:spAutoFit/>
          </a:bodyPr>
          <a:lstStyle/>
          <a:p>
            <a:pPr algn="just"/>
            <a:r>
              <a:rPr lang="en-GB" sz="2400" dirty="0" smtClean="0">
                <a:latin typeface="Arial" panose="020B0604020202020204" pitchFamily="34" charset="0"/>
                <a:cs typeface="Arial" panose="020B0604020202020204" pitchFamily="34" charset="0"/>
              </a:rPr>
              <a:t>Pick by Location</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list generated by location order, set for least travel in meeting pick list requirements.</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by Priority</a:t>
            </a:r>
          </a:p>
          <a:p>
            <a:pPr algn="just"/>
            <a:endParaRPr lang="en-GB" sz="2400" dirty="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Pick list generated in order of priority, most urgent first.</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72733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424936"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165304"/>
            <a:ext cx="8568952" cy="646331"/>
          </a:xfrm>
          <a:prstGeom prst="rect">
            <a:avLst/>
          </a:prstGeom>
          <a:noFill/>
        </p:spPr>
        <p:txBody>
          <a:bodyPr wrap="square" rtlCol="0">
            <a:spAutoFit/>
          </a:bodyPr>
          <a:lstStyle/>
          <a:p>
            <a:r>
              <a:rPr lang="en-GB" dirty="0">
                <a:hlinkClick r:id="rId3"/>
              </a:rPr>
              <a:t>http://www.orderwise.co.uk/general-2/despatch-flexibility-drives-efficiency-accuracy-productivity</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3632459653"/>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640959"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048697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20688"/>
            <a:ext cx="8640960"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704374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12968"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7504" y="6237312"/>
            <a:ext cx="8856984" cy="646331"/>
          </a:xfrm>
          <a:prstGeom prst="rect">
            <a:avLst/>
          </a:prstGeom>
          <a:noFill/>
        </p:spPr>
        <p:txBody>
          <a:bodyPr wrap="square" rtlCol="0">
            <a:spAutoFit/>
          </a:bodyPr>
          <a:lstStyle/>
          <a:p>
            <a:r>
              <a:rPr lang="en-GB" dirty="0">
                <a:hlinkClick r:id="rId3"/>
              </a:rPr>
              <a:t>http://www.tompkinsinc.com/15-key-factors-that-impact-your-distribution-network-effectiveness</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299960361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3" y="116632"/>
            <a:ext cx="8856985"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939542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928992"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757919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260648"/>
            <a:ext cx="8784977"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181219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0"/>
            <a:ext cx="8784977" cy="6669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768890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712968" cy="5400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12647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188640"/>
            <a:ext cx="8784976"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274202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HMS ALBION NORW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246188"/>
            <a:ext cx="8424936" cy="4919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67544" y="260648"/>
            <a:ext cx="8424936" cy="523220"/>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ANY QUESTIONS?</a:t>
            </a:r>
            <a:endParaRPr lang="en-GB" sz="2800" dirty="0">
              <a:latin typeface="Arial" panose="020B0604020202020204" pitchFamily="34" charset="0"/>
              <a:cs typeface="Arial" panose="020B0604020202020204" pitchFamily="34" charset="0"/>
            </a:endParaRPr>
          </a:p>
        </p:txBody>
      </p:sp>
      <p:sp>
        <p:nvSpPr>
          <p:cNvPr id="3" name="TextBox 2"/>
          <p:cNvSpPr txBox="1"/>
          <p:nvPr/>
        </p:nvSpPr>
        <p:spPr>
          <a:xfrm>
            <a:off x="323528" y="6453336"/>
            <a:ext cx="8568952" cy="369332"/>
          </a:xfrm>
          <a:prstGeom prst="rect">
            <a:avLst/>
          </a:prstGeom>
          <a:noFill/>
        </p:spPr>
        <p:txBody>
          <a:bodyPr wrap="square" rtlCol="0">
            <a:spAutoFit/>
          </a:bodyPr>
          <a:lstStyle/>
          <a:p>
            <a:r>
              <a:rPr lang="en-GB" dirty="0"/>
              <a:t>The Consumer is not always easy to reach – HMS Bulwark at Anchor – J Coldwell </a:t>
            </a:r>
            <a:r>
              <a:rPr lang="en-GB" dirty="0" smtClean="0"/>
              <a:t>2003 </a:t>
            </a:r>
            <a:endParaRPr lang="en-GB" dirty="0"/>
          </a:p>
        </p:txBody>
      </p:sp>
    </p:spTree>
    <p:extLst>
      <p:ext uri="{BB962C8B-B14F-4D97-AF65-F5344CB8AC3E}">
        <p14:creationId xmlns:p14="http://schemas.microsoft.com/office/powerpoint/2010/main" val="30244585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231</TotalTime>
  <Words>1191</Words>
  <Application>Microsoft Office PowerPoint</Application>
  <PresentationFormat>On-screen Show (4:3)</PresentationFormat>
  <Paragraphs>142</Paragraphs>
  <Slides>84</Slides>
  <Notes>0</Notes>
  <HiddenSlides>0</HiddenSlides>
  <MMClips>0</MMClips>
  <ScaleCrop>false</ScaleCrop>
  <HeadingPairs>
    <vt:vector size="4" baseType="variant">
      <vt:variant>
        <vt:lpstr>Theme</vt:lpstr>
      </vt:variant>
      <vt:variant>
        <vt:i4>1</vt:i4>
      </vt:variant>
      <vt:variant>
        <vt:lpstr>Slide Titles</vt:lpstr>
      </vt:variant>
      <vt:variant>
        <vt:i4>84</vt:i4>
      </vt:variant>
    </vt:vector>
  </HeadingPairs>
  <TitlesOfParts>
    <vt:vector size="8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44</cp:revision>
  <cp:lastPrinted>2017-01-27T15:33:22Z</cp:lastPrinted>
  <dcterms:created xsi:type="dcterms:W3CDTF">2017-01-25T16:47:51Z</dcterms:created>
  <dcterms:modified xsi:type="dcterms:W3CDTF">2017-01-31T21:05:20Z</dcterms:modified>
</cp:coreProperties>
</file>