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Be Vietnam Ultra-Bold" charset="1" panose="00000900000000000000"/>
      <p:regular r:id="rId18"/>
    </p:embeddedFont>
    <p:embeddedFont>
      <p:font typeface="Be Vietnam" charset="1" panose="00000500000000000000"/>
      <p:regular r:id="rId19"/>
    </p:embeddedFont>
    <p:embeddedFont>
      <p:font typeface="Quicksand Medium" charset="1" panose="00000600000000000000"/>
      <p:regular r:id="rId20"/>
    </p:embeddedFont>
    <p:embeddedFont>
      <p:font typeface="Arimo Bold" charset="1" panose="020B0704020202020204"/>
      <p:regular r:id="rId21"/>
    </p:embeddedFont>
    <p:embeddedFont>
      <p:font typeface="Montserrat Medium" charset="1" panose="00000600000000000000"/>
      <p:regular r:id="rId22"/>
    </p:embeddedFont>
    <p:embeddedFont>
      <p:font typeface="Quicksand Bold" charset="1" panose="0000080000000000000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7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EB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44633" y="9730382"/>
            <a:ext cx="19177267" cy="1113237"/>
            <a:chOff x="0" y="0"/>
            <a:chExt cx="5050803" cy="29319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050803" cy="293198"/>
            </a:xfrm>
            <a:custGeom>
              <a:avLst/>
              <a:gdLst/>
              <a:ahLst/>
              <a:cxnLst/>
              <a:rect r="r" b="b" t="t" l="l"/>
              <a:pathLst>
                <a:path h="293198" w="5050803">
                  <a:moveTo>
                    <a:pt x="0" y="0"/>
                  </a:moveTo>
                  <a:lnTo>
                    <a:pt x="5050803" y="0"/>
                  </a:lnTo>
                  <a:lnTo>
                    <a:pt x="5050803" y="293198"/>
                  </a:lnTo>
                  <a:lnTo>
                    <a:pt x="0" y="293198"/>
                  </a:lnTo>
                  <a:close/>
                </a:path>
              </a:pathLst>
            </a:custGeom>
            <a:solidFill>
              <a:srgbClr val="5383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050803" cy="33129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-444633" y="-556618"/>
            <a:ext cx="19177267" cy="1113237"/>
            <a:chOff x="0" y="0"/>
            <a:chExt cx="5050803" cy="29319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050803" cy="293198"/>
            </a:xfrm>
            <a:custGeom>
              <a:avLst/>
              <a:gdLst/>
              <a:ahLst/>
              <a:cxnLst/>
              <a:rect r="r" b="b" t="t" l="l"/>
              <a:pathLst>
                <a:path h="293198" w="5050803">
                  <a:moveTo>
                    <a:pt x="0" y="0"/>
                  </a:moveTo>
                  <a:lnTo>
                    <a:pt x="5050803" y="0"/>
                  </a:lnTo>
                  <a:lnTo>
                    <a:pt x="5050803" y="293198"/>
                  </a:lnTo>
                  <a:lnTo>
                    <a:pt x="0" y="293198"/>
                  </a:lnTo>
                  <a:close/>
                </a:path>
              </a:pathLst>
            </a:custGeom>
            <a:solidFill>
              <a:srgbClr val="06C892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5050803" cy="33129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10842659" y="1068800"/>
            <a:ext cx="6226141" cy="8149399"/>
          </a:xfrm>
          <a:custGeom>
            <a:avLst/>
            <a:gdLst/>
            <a:ahLst/>
            <a:cxnLst/>
            <a:rect r="r" b="b" t="t" l="l"/>
            <a:pathLst>
              <a:path h="8149399" w="6226141">
                <a:moveTo>
                  <a:pt x="0" y="0"/>
                </a:moveTo>
                <a:lnTo>
                  <a:pt x="6226141" y="0"/>
                </a:lnTo>
                <a:lnTo>
                  <a:pt x="6226141" y="8149400"/>
                </a:lnTo>
                <a:lnTo>
                  <a:pt x="0" y="8149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219200" y="3256987"/>
            <a:ext cx="8853878" cy="24680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416"/>
              </a:lnSpc>
            </a:pPr>
            <a:r>
              <a:rPr lang="en-US" b="true" sz="6416" spc="-269">
                <a:solidFill>
                  <a:srgbClr val="3139A8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VTAM CYBERSECURITY RISK &amp; RESILIENCE STRATEGY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21106" y="6220315"/>
            <a:ext cx="8398722" cy="14382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675"/>
              </a:lnSpc>
            </a:pPr>
            <a:r>
              <a:rPr lang="en-US" sz="5354" spc="-224">
                <a:solidFill>
                  <a:srgbClr val="3139A8"/>
                </a:solidFill>
                <a:latin typeface="Be Vietnam"/>
                <a:ea typeface="Be Vietnam"/>
                <a:cs typeface="Be Vietnam"/>
                <a:sym typeface="Be Vietnam"/>
              </a:rPr>
              <a:t>THE NEW ERA OF BUSINESSES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EB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19200" y="2103989"/>
            <a:ext cx="8385935" cy="18472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00"/>
              </a:lnSpc>
            </a:pPr>
            <a:r>
              <a:rPr lang="en-US" b="true" sz="7100" spc="-298">
                <a:solidFill>
                  <a:srgbClr val="3139A8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EXECUTIVE RISK OVERVIEW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19200" y="4733034"/>
            <a:ext cx="7570711" cy="28460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1999" b="true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VTAM</a:t>
            </a:r>
            <a:r>
              <a:rPr lang="en-US" b="true" sz="19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 is Already Being Targeted — This Is Not Hypothetical</a:t>
            </a:r>
          </a:p>
          <a:p>
            <a:pPr algn="l">
              <a:lnSpc>
                <a:spcPts val="3239"/>
              </a:lnSpc>
            </a:pP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Phishing attack successfully bypassed controls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Ransomware attempt identified → high-impact near miss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Current controls detected activity but did not prevent entry</a:t>
            </a:r>
          </a:p>
          <a:p>
            <a:pPr algn="l">
              <a:lnSpc>
                <a:spcPts val="3239"/>
              </a:lnSpc>
            </a:pPr>
          </a:p>
        </p:txBody>
      </p: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9945531" y="1486616"/>
            <a:ext cx="7313769" cy="7313769"/>
            <a:chOff x="0" y="0"/>
            <a:chExt cx="3282950" cy="328295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3282950" cy="3282950"/>
            </a:xfrm>
            <a:custGeom>
              <a:avLst/>
              <a:gdLst/>
              <a:ahLst/>
              <a:cxnLst/>
              <a:rect r="r" b="b" t="t" l="l"/>
              <a:pathLst>
                <a:path h="3282950" w="3282950">
                  <a:moveTo>
                    <a:pt x="0" y="0"/>
                  </a:moveTo>
                  <a:lnTo>
                    <a:pt x="2532380" y="0"/>
                  </a:lnTo>
                  <a:cubicBezTo>
                    <a:pt x="2946400" y="0"/>
                    <a:pt x="3282950" y="336550"/>
                    <a:pt x="3282950" y="750570"/>
                  </a:cubicBezTo>
                  <a:lnTo>
                    <a:pt x="3282950" y="750570"/>
                  </a:lnTo>
                  <a:lnTo>
                    <a:pt x="3282950" y="3282950"/>
                  </a:lnTo>
                  <a:lnTo>
                    <a:pt x="3282950" y="3282950"/>
                  </a:lnTo>
                  <a:lnTo>
                    <a:pt x="0" y="3282950"/>
                  </a:lnTo>
                  <a:lnTo>
                    <a:pt x="0" y="328295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5046" t="0" r="-25046" b="0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1936615" y="7713231"/>
            <a:ext cx="6135881" cy="10871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88"/>
              </a:lnSpc>
              <a:spcBef>
                <a:spcPct val="0"/>
              </a:spcBef>
            </a:pPr>
            <a:r>
              <a:rPr lang="en-US" b="true" sz="2707">
                <a:solidFill>
                  <a:srgbClr val="3139A8"/>
                </a:solidFill>
                <a:latin typeface="Arimo Bold"/>
                <a:ea typeface="Arimo Bold"/>
                <a:cs typeface="Arimo Bold"/>
                <a:sym typeface="Arimo Bold"/>
              </a:rPr>
              <a:t>VTAM is operating with known security gaps that have already been exploited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F1EB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19200" y="3181587"/>
            <a:ext cx="7924800" cy="19551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630"/>
              </a:lnSpc>
            </a:pPr>
            <a:r>
              <a:rPr lang="en-US" b="true" sz="7000" spc="-294">
                <a:solidFill>
                  <a:srgbClr val="3139A8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WHY THIS MATTERS TO THE BUSINESS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19200" y="5951565"/>
            <a:ext cx="8281289" cy="915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25"/>
              </a:lnSpc>
            </a:pPr>
            <a:r>
              <a:rPr lang="en-US" b="true" sz="22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A</a:t>
            </a:r>
            <a:r>
              <a:rPr lang="en-US" b="true" sz="22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 successful attack will not be an IT issue — it will be a business crisis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10423089" y="1365020"/>
            <a:ext cx="6836211" cy="2434044"/>
            <a:chOff x="0" y="0"/>
            <a:chExt cx="2132037" cy="759115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132037" cy="759115"/>
            </a:xfrm>
            <a:custGeom>
              <a:avLst/>
              <a:gdLst/>
              <a:ahLst/>
              <a:cxnLst/>
              <a:rect r="r" b="b" t="t" l="l"/>
              <a:pathLst>
                <a:path h="759115" w="2132037">
                  <a:moveTo>
                    <a:pt x="16987" y="0"/>
                  </a:moveTo>
                  <a:lnTo>
                    <a:pt x="2115050" y="0"/>
                  </a:lnTo>
                  <a:cubicBezTo>
                    <a:pt x="2119555" y="0"/>
                    <a:pt x="2123876" y="1790"/>
                    <a:pt x="2127062" y="4975"/>
                  </a:cubicBezTo>
                  <a:cubicBezTo>
                    <a:pt x="2130247" y="8161"/>
                    <a:pt x="2132037" y="12482"/>
                    <a:pt x="2132037" y="16987"/>
                  </a:cubicBezTo>
                  <a:lnTo>
                    <a:pt x="2132037" y="742128"/>
                  </a:lnTo>
                  <a:cubicBezTo>
                    <a:pt x="2132037" y="751510"/>
                    <a:pt x="2124432" y="759115"/>
                    <a:pt x="2115050" y="759115"/>
                  </a:cubicBezTo>
                  <a:lnTo>
                    <a:pt x="16987" y="759115"/>
                  </a:lnTo>
                  <a:cubicBezTo>
                    <a:pt x="7605" y="759115"/>
                    <a:pt x="0" y="751510"/>
                    <a:pt x="0" y="742128"/>
                  </a:cubicBezTo>
                  <a:lnTo>
                    <a:pt x="0" y="16987"/>
                  </a:lnTo>
                  <a:cubicBezTo>
                    <a:pt x="0" y="7605"/>
                    <a:pt x="7605" y="0"/>
                    <a:pt x="16987" y="0"/>
                  </a:cubicBezTo>
                  <a:close/>
                </a:path>
              </a:pathLst>
            </a:custGeom>
            <a:solidFill>
              <a:srgbClr val="5383FF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2132037" cy="79721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0423089" y="3925191"/>
            <a:ext cx="6836211" cy="2434044"/>
            <a:chOff x="0" y="0"/>
            <a:chExt cx="2132037" cy="75911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132037" cy="759115"/>
            </a:xfrm>
            <a:custGeom>
              <a:avLst/>
              <a:gdLst/>
              <a:ahLst/>
              <a:cxnLst/>
              <a:rect r="r" b="b" t="t" l="l"/>
              <a:pathLst>
                <a:path h="759115" w="2132037">
                  <a:moveTo>
                    <a:pt x="16987" y="0"/>
                  </a:moveTo>
                  <a:lnTo>
                    <a:pt x="2115050" y="0"/>
                  </a:lnTo>
                  <a:cubicBezTo>
                    <a:pt x="2119555" y="0"/>
                    <a:pt x="2123876" y="1790"/>
                    <a:pt x="2127062" y="4975"/>
                  </a:cubicBezTo>
                  <a:cubicBezTo>
                    <a:pt x="2130247" y="8161"/>
                    <a:pt x="2132037" y="12482"/>
                    <a:pt x="2132037" y="16987"/>
                  </a:cubicBezTo>
                  <a:lnTo>
                    <a:pt x="2132037" y="742128"/>
                  </a:lnTo>
                  <a:cubicBezTo>
                    <a:pt x="2132037" y="751510"/>
                    <a:pt x="2124432" y="759115"/>
                    <a:pt x="2115050" y="759115"/>
                  </a:cubicBezTo>
                  <a:lnTo>
                    <a:pt x="16987" y="759115"/>
                  </a:lnTo>
                  <a:cubicBezTo>
                    <a:pt x="7605" y="759115"/>
                    <a:pt x="0" y="751510"/>
                    <a:pt x="0" y="742128"/>
                  </a:cubicBezTo>
                  <a:lnTo>
                    <a:pt x="0" y="16987"/>
                  </a:lnTo>
                  <a:cubicBezTo>
                    <a:pt x="0" y="7605"/>
                    <a:pt x="7605" y="0"/>
                    <a:pt x="16987" y="0"/>
                  </a:cubicBezTo>
                  <a:close/>
                </a:path>
              </a:pathLst>
            </a:custGeom>
            <a:solidFill>
              <a:srgbClr val="3139A8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2132037" cy="79721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0423089" y="6487936"/>
            <a:ext cx="6836211" cy="2434044"/>
            <a:chOff x="0" y="0"/>
            <a:chExt cx="2132037" cy="759115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132037" cy="759115"/>
            </a:xfrm>
            <a:custGeom>
              <a:avLst/>
              <a:gdLst/>
              <a:ahLst/>
              <a:cxnLst/>
              <a:rect r="r" b="b" t="t" l="l"/>
              <a:pathLst>
                <a:path h="759115" w="2132037">
                  <a:moveTo>
                    <a:pt x="16987" y="0"/>
                  </a:moveTo>
                  <a:lnTo>
                    <a:pt x="2115050" y="0"/>
                  </a:lnTo>
                  <a:cubicBezTo>
                    <a:pt x="2119555" y="0"/>
                    <a:pt x="2123876" y="1790"/>
                    <a:pt x="2127062" y="4975"/>
                  </a:cubicBezTo>
                  <a:cubicBezTo>
                    <a:pt x="2130247" y="8161"/>
                    <a:pt x="2132037" y="12482"/>
                    <a:pt x="2132037" y="16987"/>
                  </a:cubicBezTo>
                  <a:lnTo>
                    <a:pt x="2132037" y="742128"/>
                  </a:lnTo>
                  <a:cubicBezTo>
                    <a:pt x="2132037" y="751510"/>
                    <a:pt x="2124432" y="759115"/>
                    <a:pt x="2115050" y="759115"/>
                  </a:cubicBezTo>
                  <a:lnTo>
                    <a:pt x="16987" y="759115"/>
                  </a:lnTo>
                  <a:cubicBezTo>
                    <a:pt x="7605" y="759115"/>
                    <a:pt x="0" y="751510"/>
                    <a:pt x="0" y="742128"/>
                  </a:cubicBezTo>
                  <a:lnTo>
                    <a:pt x="0" y="16987"/>
                  </a:lnTo>
                  <a:cubicBezTo>
                    <a:pt x="0" y="7605"/>
                    <a:pt x="7605" y="0"/>
                    <a:pt x="16987" y="0"/>
                  </a:cubicBezTo>
                  <a:close/>
                </a:path>
              </a:pathLst>
            </a:custGeom>
            <a:solidFill>
              <a:srgbClr val="06C892"/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0" y="-38100"/>
              <a:ext cx="2132037" cy="79721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10944755" y="2004509"/>
            <a:ext cx="1427669" cy="9931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630"/>
              </a:lnSpc>
              <a:spcBef>
                <a:spcPct val="0"/>
              </a:spcBef>
            </a:pPr>
            <a:r>
              <a:rPr lang="en-US" b="true" sz="7000" spc="-294" strike="noStrike" u="none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01.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750858" y="1876662"/>
            <a:ext cx="4022366" cy="1673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99"/>
              </a:lnSpc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Financ</a:t>
            </a:r>
            <a:r>
              <a:rPr lang="en-US" b="true" sz="1999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ial Impact</a:t>
            </a:r>
          </a:p>
          <a:p>
            <a:pPr algn="l" marL="0" indent="0" lvl="0">
              <a:lnSpc>
                <a:spcPts val="2210"/>
              </a:lnSpc>
            </a:pPr>
          </a:p>
          <a:p>
            <a:pPr algn="l" marL="367031" indent="-183515" lvl="1">
              <a:lnSpc>
                <a:spcPts val="2210"/>
              </a:lnSpc>
              <a:buFont typeface="Arial"/>
              <a:buChar char="•"/>
            </a:pPr>
            <a:r>
              <a:rPr lang="en-US" b="true" sz="1700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Potential operational shutdown from ransomware</a:t>
            </a:r>
          </a:p>
          <a:p>
            <a:pPr algn="l" marL="367031" indent="-183515" lvl="1">
              <a:lnSpc>
                <a:spcPts val="2210"/>
              </a:lnSpc>
              <a:buFont typeface="Arial"/>
              <a:buChar char="•"/>
            </a:pPr>
            <a:r>
              <a:rPr lang="en-US" b="true" sz="1700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Revenue loss + recovery costs</a:t>
            </a:r>
          </a:p>
          <a:p>
            <a:pPr algn="l" marL="0" indent="0" lvl="0">
              <a:lnSpc>
                <a:spcPts val="1950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0944755" y="4565966"/>
            <a:ext cx="1427669" cy="9931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630"/>
              </a:lnSpc>
              <a:spcBef>
                <a:spcPct val="0"/>
              </a:spcBef>
            </a:pPr>
            <a:r>
              <a:rPr lang="en-US" b="true" sz="7000" spc="-294" strike="noStrike" u="none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02.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2750858" y="4391025"/>
            <a:ext cx="4022366" cy="1673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99"/>
              </a:lnSpc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Regulat</a:t>
            </a:r>
            <a:r>
              <a:rPr lang="en-US" b="true" sz="1999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ory Exposure</a:t>
            </a:r>
          </a:p>
          <a:p>
            <a:pPr algn="l" marL="0" indent="0" lvl="0">
              <a:lnSpc>
                <a:spcPts val="2210"/>
              </a:lnSpc>
            </a:pPr>
          </a:p>
          <a:p>
            <a:pPr algn="l" marL="367031" indent="-183515" lvl="1">
              <a:lnSpc>
                <a:spcPts val="2210"/>
              </a:lnSpc>
              <a:buFont typeface="Arial"/>
              <a:buChar char="•"/>
            </a:pPr>
            <a:r>
              <a:rPr lang="en-US" b="true" sz="1700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Non-compliance with security frameworks (e.g., ISO standards)</a:t>
            </a:r>
          </a:p>
          <a:p>
            <a:pPr algn="l" marL="367031" indent="-183515" lvl="1">
              <a:lnSpc>
                <a:spcPts val="2210"/>
              </a:lnSpc>
              <a:buFont typeface="Arial"/>
              <a:buChar char="•"/>
            </a:pPr>
            <a:r>
              <a:rPr lang="en-US" b="true" sz="1700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Risk of penalties and audits</a:t>
            </a:r>
          </a:p>
          <a:p>
            <a:pPr algn="l" marL="0" indent="0" lvl="0">
              <a:lnSpc>
                <a:spcPts val="1950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10926960" y="7127424"/>
            <a:ext cx="1427669" cy="9931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630"/>
              </a:lnSpc>
              <a:spcBef>
                <a:spcPct val="0"/>
              </a:spcBef>
            </a:pPr>
            <a:r>
              <a:rPr lang="en-US" b="true" sz="7000" spc="-294" strike="noStrike" u="none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03.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2733063" y="6952483"/>
            <a:ext cx="4022366" cy="1700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99"/>
              </a:lnSpc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</a:t>
            </a:r>
            <a:r>
              <a:rPr lang="en-US" b="true" sz="1999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eputational Damage</a:t>
            </a:r>
          </a:p>
          <a:p>
            <a:pPr algn="l" marL="0" indent="0" lvl="0">
              <a:lnSpc>
                <a:spcPts val="2210"/>
              </a:lnSpc>
            </a:pPr>
          </a:p>
          <a:p>
            <a:pPr algn="l" marL="367031" indent="-183515" lvl="1">
              <a:lnSpc>
                <a:spcPts val="2210"/>
              </a:lnSpc>
              <a:buFont typeface="Arial"/>
              <a:buChar char="•"/>
            </a:pPr>
            <a:r>
              <a:rPr lang="en-US" b="true" sz="1700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Loss of client trust</a:t>
            </a:r>
          </a:p>
          <a:p>
            <a:pPr algn="l" marL="367031" indent="-183515" lvl="1">
              <a:lnSpc>
                <a:spcPts val="2210"/>
              </a:lnSpc>
              <a:buFont typeface="Arial"/>
              <a:buChar char="•"/>
            </a:pPr>
            <a:r>
              <a:rPr lang="en-US" b="true" sz="1700" strike="noStrike" u="non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Long-term brand erosion in financial services market</a:t>
            </a:r>
          </a:p>
          <a:p>
            <a:pPr algn="l" marL="0" indent="0" lvl="0">
              <a:lnSpc>
                <a:spcPts val="2210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6C89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10597241" y="1121159"/>
            <a:ext cx="6042413" cy="8044682"/>
            <a:chOff x="0" y="0"/>
            <a:chExt cx="3663950" cy="487807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31750" y="31750"/>
              <a:ext cx="3600450" cy="4814570"/>
            </a:xfrm>
            <a:custGeom>
              <a:avLst/>
              <a:gdLst/>
              <a:ahLst/>
              <a:cxnLst/>
              <a:rect r="r" b="b" t="t" l="l"/>
              <a:pathLst>
                <a:path h="4814570" w="3600450">
                  <a:moveTo>
                    <a:pt x="0" y="0"/>
                  </a:moveTo>
                  <a:lnTo>
                    <a:pt x="3600450" y="0"/>
                  </a:lnTo>
                  <a:lnTo>
                    <a:pt x="3600450" y="4814570"/>
                  </a:lnTo>
                  <a:lnTo>
                    <a:pt x="0" y="4814570"/>
                  </a:lnTo>
                  <a:close/>
                </a:path>
              </a:pathLst>
            </a:custGeom>
            <a:blipFill>
              <a:blip r:embed="rId2"/>
              <a:stretch>
                <a:fillRect l="-59832" t="0" r="-59832" b="0"/>
              </a:stretch>
            </a:blip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3663950" cy="4878070"/>
            </a:xfrm>
            <a:custGeom>
              <a:avLst/>
              <a:gdLst/>
              <a:ahLst/>
              <a:cxnLst/>
              <a:rect r="r" b="b" t="t" l="l"/>
              <a:pathLst>
                <a:path h="4878070" w="3663950">
                  <a:moveTo>
                    <a:pt x="3663950" y="4878070"/>
                  </a:moveTo>
                  <a:lnTo>
                    <a:pt x="0" y="4878070"/>
                  </a:lnTo>
                  <a:lnTo>
                    <a:pt x="0" y="0"/>
                  </a:lnTo>
                  <a:lnTo>
                    <a:pt x="3663950" y="0"/>
                  </a:lnTo>
                  <a:lnTo>
                    <a:pt x="3663950" y="4878070"/>
                  </a:lnTo>
                  <a:close/>
                  <a:moveTo>
                    <a:pt x="63500" y="4814570"/>
                  </a:moveTo>
                  <a:lnTo>
                    <a:pt x="3600450" y="4814570"/>
                  </a:lnTo>
                  <a:lnTo>
                    <a:pt x="3600450" y="63500"/>
                  </a:lnTo>
                  <a:lnTo>
                    <a:pt x="63500" y="63500"/>
                  </a:lnTo>
                  <a:lnTo>
                    <a:pt x="63500" y="4814570"/>
                  </a:lnTo>
                  <a:close/>
                </a:path>
              </a:pathLst>
            </a:custGeom>
            <a:solidFill>
              <a:srgbClr val="F1EBE5"/>
            </a:solidFill>
          </p:spPr>
        </p:sp>
      </p:grpSp>
      <p:sp>
        <p:nvSpPr>
          <p:cNvPr name="TextBox 5" id="5"/>
          <p:cNvSpPr txBox="true"/>
          <p:nvPr/>
        </p:nvSpPr>
        <p:spPr>
          <a:xfrm rot="0">
            <a:off x="1219200" y="820982"/>
            <a:ext cx="8385935" cy="28792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524"/>
              </a:lnSpc>
            </a:pPr>
            <a:r>
              <a:rPr lang="en-US" b="true" sz="6600" spc="-277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ROOT CAUSE – WHY CURRENT MODEL IS FAILING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19200" y="4681471"/>
            <a:ext cx="7570711" cy="44843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A</a:t>
            </a: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ssumes:</a:t>
            </a:r>
          </a:p>
          <a:p>
            <a:pPr algn="l" marL="863598" indent="-287866" lvl="2">
              <a:lnSpc>
                <a:spcPts val="3239"/>
              </a:lnSpc>
              <a:buFont typeface="Arial"/>
              <a:buChar char="⚬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Internal users are trusted</a:t>
            </a:r>
          </a:p>
          <a:p>
            <a:pPr algn="l" marL="863598" indent="-287866" lvl="2">
              <a:lnSpc>
                <a:spcPts val="3239"/>
              </a:lnSpc>
              <a:buFont typeface="Arial"/>
              <a:buChar char="⚬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Threats come from outside</a:t>
            </a:r>
          </a:p>
          <a:p>
            <a:pPr algn="l" marL="863598" indent="-287866" lvl="2">
              <a:lnSpc>
                <a:spcPts val="3239"/>
              </a:lnSpc>
              <a:buFont typeface="Arial"/>
              <a:buChar char="⚬"/>
            </a:pP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Reality:</a:t>
            </a:r>
          </a:p>
          <a:p>
            <a:pPr algn="l" marL="863598" indent="-287866" lvl="2">
              <a:lnSpc>
                <a:spcPts val="3239"/>
              </a:lnSpc>
              <a:buFont typeface="Arial"/>
              <a:buChar char="⚬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Attacks exploit user identity (phishing)</a:t>
            </a:r>
          </a:p>
          <a:p>
            <a:pPr algn="l" marL="863598" indent="-287866" lvl="2">
              <a:lnSpc>
                <a:spcPts val="3239"/>
              </a:lnSpc>
              <a:buFont typeface="Arial"/>
              <a:buChar char="⚬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Once inside → lateral movement is easy</a:t>
            </a:r>
          </a:p>
          <a:p>
            <a:pPr algn="l">
              <a:lnSpc>
                <a:spcPts val="3239"/>
              </a:lnSpc>
            </a:pP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Critical Failure:</a:t>
            </a:r>
          </a:p>
          <a:p>
            <a:pPr algn="l">
              <a:lnSpc>
                <a:spcPts val="3239"/>
              </a:lnSpc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            Trust is granted too early and not re-evaluated</a:t>
            </a:r>
          </a:p>
          <a:p>
            <a:pPr algn="l">
              <a:lnSpc>
                <a:spcPts val="3239"/>
              </a:lnSpc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1EB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53131" y="4527805"/>
            <a:ext cx="3823681" cy="4124847"/>
            <a:chOff x="0" y="0"/>
            <a:chExt cx="966960" cy="104312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966960" cy="1043121"/>
            </a:xfrm>
            <a:custGeom>
              <a:avLst/>
              <a:gdLst/>
              <a:ahLst/>
              <a:cxnLst/>
              <a:rect r="r" b="b" t="t" l="l"/>
              <a:pathLst>
                <a:path h="1043121" w="966960">
                  <a:moveTo>
                    <a:pt x="0" y="0"/>
                  </a:moveTo>
                  <a:lnTo>
                    <a:pt x="966960" y="0"/>
                  </a:lnTo>
                  <a:lnTo>
                    <a:pt x="966960" y="1043121"/>
                  </a:lnTo>
                  <a:lnTo>
                    <a:pt x="0" y="1043121"/>
                  </a:lnTo>
                  <a:close/>
                </a:path>
              </a:pathLst>
            </a:custGeom>
            <a:solidFill>
              <a:srgbClr val="5383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19050"/>
              <a:ext cx="966960" cy="102407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66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5223634" y="4527805"/>
            <a:ext cx="3823681" cy="4124847"/>
            <a:chOff x="0" y="0"/>
            <a:chExt cx="966960" cy="104312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966960" cy="1043121"/>
            </a:xfrm>
            <a:custGeom>
              <a:avLst/>
              <a:gdLst/>
              <a:ahLst/>
              <a:cxnLst/>
              <a:rect r="r" b="b" t="t" l="l"/>
              <a:pathLst>
                <a:path h="1043121" w="966960">
                  <a:moveTo>
                    <a:pt x="0" y="0"/>
                  </a:moveTo>
                  <a:lnTo>
                    <a:pt x="966960" y="0"/>
                  </a:lnTo>
                  <a:lnTo>
                    <a:pt x="966960" y="1043121"/>
                  </a:lnTo>
                  <a:lnTo>
                    <a:pt x="0" y="1043121"/>
                  </a:lnTo>
                  <a:close/>
                </a:path>
              </a:pathLst>
            </a:custGeom>
            <a:solidFill>
              <a:srgbClr val="3139A8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19050"/>
              <a:ext cx="966960" cy="102407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66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268431" y="4527805"/>
            <a:ext cx="3823681" cy="4124847"/>
            <a:chOff x="0" y="0"/>
            <a:chExt cx="966960" cy="104312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966960" cy="1043121"/>
            </a:xfrm>
            <a:custGeom>
              <a:avLst/>
              <a:gdLst/>
              <a:ahLst/>
              <a:cxnLst/>
              <a:rect r="r" b="b" t="t" l="l"/>
              <a:pathLst>
                <a:path h="1043121" w="966960">
                  <a:moveTo>
                    <a:pt x="0" y="0"/>
                  </a:moveTo>
                  <a:lnTo>
                    <a:pt x="966960" y="0"/>
                  </a:lnTo>
                  <a:lnTo>
                    <a:pt x="966960" y="1043121"/>
                  </a:lnTo>
                  <a:lnTo>
                    <a:pt x="0" y="1043121"/>
                  </a:lnTo>
                  <a:close/>
                </a:path>
              </a:pathLst>
            </a:custGeom>
            <a:solidFill>
              <a:srgbClr val="5383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19050"/>
              <a:ext cx="966960" cy="102407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66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3311188" y="4527805"/>
            <a:ext cx="3823681" cy="4124847"/>
            <a:chOff x="0" y="0"/>
            <a:chExt cx="966960" cy="104312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966960" cy="1043121"/>
            </a:xfrm>
            <a:custGeom>
              <a:avLst/>
              <a:gdLst/>
              <a:ahLst/>
              <a:cxnLst/>
              <a:rect r="r" b="b" t="t" l="l"/>
              <a:pathLst>
                <a:path h="1043121" w="966960">
                  <a:moveTo>
                    <a:pt x="0" y="0"/>
                  </a:moveTo>
                  <a:lnTo>
                    <a:pt x="966960" y="0"/>
                  </a:lnTo>
                  <a:lnTo>
                    <a:pt x="966960" y="1043121"/>
                  </a:lnTo>
                  <a:lnTo>
                    <a:pt x="0" y="1043121"/>
                  </a:lnTo>
                  <a:close/>
                </a:path>
              </a:pathLst>
            </a:custGeom>
            <a:solidFill>
              <a:srgbClr val="3139A8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19050"/>
              <a:ext cx="966960" cy="102407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66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2474521" y="1786748"/>
            <a:ext cx="13338959" cy="20701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000"/>
              </a:lnSpc>
            </a:pPr>
            <a:r>
              <a:rPr lang="en-US" b="true" sz="8000" spc="-336">
                <a:solidFill>
                  <a:srgbClr val="3139A8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STRATEGIC SHIFT – ZERO TRUST SECURITY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920748" y="5066056"/>
            <a:ext cx="2431778" cy="6000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69"/>
              </a:lnSpc>
            </a:pPr>
            <a:r>
              <a:rPr lang="en-US" b="true" sz="2203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Every Access request is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777417" y="5786369"/>
            <a:ext cx="2575110" cy="2562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93"/>
              </a:lnSpc>
            </a:pPr>
            <a:r>
              <a:rPr lang="en-US" sz="1662" b="true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:</a:t>
            </a:r>
          </a:p>
          <a:p>
            <a:pPr algn="l" marL="358870" indent="-179435" lvl="1">
              <a:lnSpc>
                <a:spcPts val="2593"/>
              </a:lnSpc>
              <a:buFont typeface="Arial"/>
              <a:buChar char="•"/>
            </a:pPr>
            <a:r>
              <a:rPr lang="en-US" b="true" sz="1662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Authenticated (MFA)</a:t>
            </a:r>
          </a:p>
          <a:p>
            <a:pPr algn="l" marL="358870" indent="-179435" lvl="1">
              <a:lnSpc>
                <a:spcPts val="2593"/>
              </a:lnSpc>
              <a:buFont typeface="Arial"/>
              <a:buChar char="•"/>
            </a:pPr>
            <a:r>
              <a:rPr lang="en-US" b="true" sz="1662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Verified (device + behaviour)</a:t>
            </a:r>
          </a:p>
          <a:p>
            <a:pPr algn="l" marL="358870" indent="-179435" lvl="1">
              <a:lnSpc>
                <a:spcPts val="2593"/>
              </a:lnSpc>
              <a:buFont typeface="Arial"/>
              <a:buChar char="•"/>
            </a:pPr>
            <a:r>
              <a:rPr lang="en-US" b="true" sz="1662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Evaluated (risk-based policies)</a:t>
            </a:r>
          </a:p>
          <a:p>
            <a:pPr algn="l">
              <a:lnSpc>
                <a:spcPts val="2593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5607443" y="5162550"/>
            <a:ext cx="3056064" cy="3143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73"/>
              </a:lnSpc>
            </a:pPr>
            <a:r>
              <a:rPr lang="en-US" b="true" sz="2207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Access is: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5847920" y="5940129"/>
            <a:ext cx="2575110" cy="19147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93"/>
              </a:lnSpc>
            </a:pPr>
          </a:p>
          <a:p>
            <a:pPr algn="l" marL="358870" indent="-179435" lvl="1">
              <a:lnSpc>
                <a:spcPts val="2593"/>
              </a:lnSpc>
              <a:buFont typeface="Arial"/>
              <a:buChar char="•"/>
            </a:pPr>
            <a:r>
              <a:rPr lang="en-US" b="true" sz="1662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Limited (least privilege)</a:t>
            </a:r>
          </a:p>
          <a:p>
            <a:pPr algn="l" marL="358870" indent="-179435" lvl="1">
              <a:lnSpc>
                <a:spcPts val="2593"/>
              </a:lnSpc>
              <a:buFont typeface="Arial"/>
              <a:buChar char="•"/>
            </a:pPr>
            <a:r>
              <a:rPr lang="en-US" b="true" sz="1662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Monitored continuously</a:t>
            </a:r>
          </a:p>
          <a:p>
            <a:pPr algn="l">
              <a:lnSpc>
                <a:spcPts val="2593"/>
              </a:lnSpc>
            </a:pPr>
          </a:p>
        </p:txBody>
      </p:sp>
      <p:sp>
        <p:nvSpPr>
          <p:cNvPr name="TextBox 19" id="19"/>
          <p:cNvSpPr txBox="true"/>
          <p:nvPr/>
        </p:nvSpPr>
        <p:spPr>
          <a:xfrm rot="0">
            <a:off x="10036048" y="5162550"/>
            <a:ext cx="2288447" cy="3143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73"/>
              </a:lnSpc>
            </a:pPr>
            <a:r>
              <a:rPr lang="en-US" b="true" sz="2207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Business Value: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9892717" y="5786369"/>
            <a:ext cx="2575110" cy="2562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93"/>
              </a:lnSpc>
            </a:pPr>
          </a:p>
          <a:p>
            <a:pPr algn="l" marL="358870" indent="-179435" lvl="1">
              <a:lnSpc>
                <a:spcPts val="2593"/>
              </a:lnSpc>
              <a:buFont typeface="Arial"/>
              <a:buChar char="•"/>
            </a:pPr>
            <a:r>
              <a:rPr lang="en-US" b="true" sz="1662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Reduces breach probability</a:t>
            </a:r>
          </a:p>
          <a:p>
            <a:pPr algn="l" marL="358870" indent="-179435" lvl="1">
              <a:lnSpc>
                <a:spcPts val="2593"/>
              </a:lnSpc>
              <a:buFont typeface="Arial"/>
              <a:buChar char="•"/>
            </a:pPr>
            <a:r>
              <a:rPr lang="en-US" b="true" sz="1662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Limits attacker movement</a:t>
            </a:r>
          </a:p>
          <a:p>
            <a:pPr algn="l" marL="358870" indent="-179435" lvl="1">
              <a:lnSpc>
                <a:spcPts val="2593"/>
              </a:lnSpc>
              <a:buFont typeface="Arial"/>
              <a:buChar char="•"/>
            </a:pPr>
            <a:r>
              <a:rPr lang="en-US" b="true" sz="1662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Protects critical financial data</a:t>
            </a:r>
          </a:p>
          <a:p>
            <a:pPr algn="l">
              <a:lnSpc>
                <a:spcPts val="2593"/>
              </a:lnSpc>
            </a:pPr>
          </a:p>
        </p:txBody>
      </p:sp>
      <p:sp>
        <p:nvSpPr>
          <p:cNvPr name="TextBox 21" id="21"/>
          <p:cNvSpPr txBox="true"/>
          <p:nvPr/>
        </p:nvSpPr>
        <p:spPr>
          <a:xfrm rot="0">
            <a:off x="14082712" y="5208891"/>
            <a:ext cx="2288447" cy="3143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73"/>
              </a:lnSpc>
            </a:pPr>
            <a:r>
              <a:rPr lang="en-US" b="true" sz="2207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Positioning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3935473" y="6004609"/>
            <a:ext cx="2575110" cy="1590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93"/>
              </a:lnSpc>
            </a:pPr>
          </a:p>
          <a:p>
            <a:pPr algn="l">
              <a:lnSpc>
                <a:spcPts val="2593"/>
              </a:lnSpc>
            </a:pPr>
            <a:r>
              <a:rPr lang="en-US" sz="1662" b="true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Zero Trust is not an IT upgrade — it is a risk reduction strategy</a:t>
            </a:r>
          </a:p>
          <a:p>
            <a:pPr algn="l">
              <a:lnSpc>
                <a:spcPts val="2593"/>
              </a:lnSpc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5383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919864" y="-633455"/>
            <a:ext cx="8614880" cy="11553911"/>
            <a:chOff x="0" y="0"/>
            <a:chExt cx="2178593" cy="292183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78593" cy="2921836"/>
            </a:xfrm>
            <a:custGeom>
              <a:avLst/>
              <a:gdLst/>
              <a:ahLst/>
              <a:cxnLst/>
              <a:rect r="r" b="b" t="t" l="l"/>
              <a:pathLst>
                <a:path h="2921836" w="2178593">
                  <a:moveTo>
                    <a:pt x="0" y="0"/>
                  </a:moveTo>
                  <a:lnTo>
                    <a:pt x="2178593" y="0"/>
                  </a:lnTo>
                  <a:lnTo>
                    <a:pt x="2178593" y="2921836"/>
                  </a:lnTo>
                  <a:lnTo>
                    <a:pt x="0" y="2921836"/>
                  </a:lnTo>
                  <a:close/>
                </a:path>
              </a:pathLst>
            </a:custGeom>
            <a:solidFill>
              <a:srgbClr val="F1EBE5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19050"/>
              <a:ext cx="2178593" cy="29027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66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1744995" y="1670607"/>
            <a:ext cx="5959485" cy="6945787"/>
          </a:xfrm>
          <a:custGeom>
            <a:avLst/>
            <a:gdLst/>
            <a:ahLst/>
            <a:cxnLst/>
            <a:rect r="r" b="b" t="t" l="l"/>
            <a:pathLst>
              <a:path h="6945787" w="5959485">
                <a:moveTo>
                  <a:pt x="0" y="0"/>
                </a:moveTo>
                <a:lnTo>
                  <a:pt x="5959485" y="0"/>
                </a:lnTo>
                <a:lnTo>
                  <a:pt x="5959485" y="6945786"/>
                </a:lnTo>
                <a:lnTo>
                  <a:pt x="0" y="69457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122511" y="3342194"/>
            <a:ext cx="8797353" cy="9147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82"/>
              </a:lnSpc>
            </a:pPr>
            <a:r>
              <a:rPr lang="en-US" b="true" sz="6300" spc="-264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ZERO TRUST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433788" y="5124039"/>
            <a:ext cx="7356122" cy="9558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48"/>
              </a:lnSpc>
            </a:pPr>
            <a:r>
              <a:rPr lang="en-US" b="true" sz="2437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Zero Trust is not an IT upgrade — it is a risk reduction strategy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11088395" y="232070"/>
            <a:ext cx="6616085" cy="9930334"/>
          </a:xfrm>
          <a:custGeom>
            <a:avLst/>
            <a:gdLst/>
            <a:ahLst/>
            <a:cxnLst/>
            <a:rect r="r" b="b" t="t" l="l"/>
            <a:pathLst>
              <a:path h="9930334" w="6616085">
                <a:moveTo>
                  <a:pt x="0" y="0"/>
                </a:moveTo>
                <a:lnTo>
                  <a:pt x="6616085" y="0"/>
                </a:lnTo>
                <a:lnTo>
                  <a:pt x="6616085" y="9930334"/>
                </a:lnTo>
                <a:lnTo>
                  <a:pt x="0" y="993033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139A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784093" y="659768"/>
            <a:ext cx="6735520" cy="8967464"/>
            <a:chOff x="0" y="0"/>
            <a:chExt cx="3663950" cy="487807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31750" y="31750"/>
              <a:ext cx="3600450" cy="4814570"/>
            </a:xfrm>
            <a:custGeom>
              <a:avLst/>
              <a:gdLst/>
              <a:ahLst/>
              <a:cxnLst/>
              <a:rect r="r" b="b" t="t" l="l"/>
              <a:pathLst>
                <a:path h="4814570" w="3600450">
                  <a:moveTo>
                    <a:pt x="0" y="0"/>
                  </a:moveTo>
                  <a:lnTo>
                    <a:pt x="3600450" y="0"/>
                  </a:lnTo>
                  <a:lnTo>
                    <a:pt x="3600450" y="4814570"/>
                  </a:lnTo>
                  <a:lnTo>
                    <a:pt x="0" y="4814570"/>
                  </a:lnTo>
                  <a:close/>
                </a:path>
              </a:pathLst>
            </a:custGeom>
            <a:blipFill>
              <a:blip r:embed="rId2"/>
              <a:stretch>
                <a:fillRect l="0" t="-6121" r="0" b="-6121"/>
              </a:stretch>
            </a:blip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3663950" cy="4878070"/>
            </a:xfrm>
            <a:custGeom>
              <a:avLst/>
              <a:gdLst/>
              <a:ahLst/>
              <a:cxnLst/>
              <a:rect r="r" b="b" t="t" l="l"/>
              <a:pathLst>
                <a:path h="4878070" w="3663950">
                  <a:moveTo>
                    <a:pt x="3663950" y="4878070"/>
                  </a:moveTo>
                  <a:lnTo>
                    <a:pt x="0" y="4878070"/>
                  </a:lnTo>
                  <a:lnTo>
                    <a:pt x="0" y="0"/>
                  </a:lnTo>
                  <a:lnTo>
                    <a:pt x="3663950" y="0"/>
                  </a:lnTo>
                  <a:lnTo>
                    <a:pt x="3663950" y="4878070"/>
                  </a:lnTo>
                  <a:close/>
                  <a:moveTo>
                    <a:pt x="63500" y="4814570"/>
                  </a:moveTo>
                  <a:lnTo>
                    <a:pt x="3600450" y="4814570"/>
                  </a:lnTo>
                  <a:lnTo>
                    <a:pt x="3600450" y="63500"/>
                  </a:lnTo>
                  <a:lnTo>
                    <a:pt x="63500" y="63500"/>
                  </a:lnTo>
                  <a:lnTo>
                    <a:pt x="63500" y="4814570"/>
                  </a:lnTo>
                  <a:close/>
                </a:path>
              </a:pathLst>
            </a:custGeom>
            <a:solidFill>
              <a:srgbClr val="F1EBE5"/>
            </a:solidFill>
          </p:spPr>
        </p:sp>
      </p:grpSp>
      <p:sp>
        <p:nvSpPr>
          <p:cNvPr name="TextBox 5" id="5"/>
          <p:cNvSpPr txBox="true"/>
          <p:nvPr/>
        </p:nvSpPr>
        <p:spPr>
          <a:xfrm rot="0">
            <a:off x="8584944" y="1446871"/>
            <a:ext cx="8385935" cy="27245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82"/>
              </a:lnSpc>
            </a:pPr>
            <a:r>
              <a:rPr lang="en-US" b="true" sz="6300" spc="-264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CLOSING THE GAP – MONITORING &amp; RESPONSE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8584944" y="4573905"/>
            <a:ext cx="9365327" cy="5713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1999" b="tru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Cur</a:t>
            </a: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rent Problem: Detection Without Action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Alerts are generated → but response is delayed or manual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Creates a window for full compromise</a:t>
            </a:r>
          </a:p>
          <a:p>
            <a:pPr algn="l">
              <a:lnSpc>
                <a:spcPts val="3239"/>
              </a:lnSpc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Target State: Automated Security Operations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SIEM → detects threats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SOAR → responds instantly</a:t>
            </a:r>
          </a:p>
          <a:p>
            <a:pPr algn="l">
              <a:lnSpc>
                <a:spcPts val="3239"/>
              </a:lnSpc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   </a:t>
            </a:r>
            <a:r>
              <a:rPr lang="en-US" b="true" sz="1999">
                <a:solidFill>
                  <a:srgbClr val="FFFFFF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Automated Actions: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Isolate infected systems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Disable compromised accounts</a:t>
            </a:r>
          </a:p>
          <a:p>
            <a:pPr algn="l" marL="431799" indent="-215899" lvl="1">
              <a:lnSpc>
                <a:spcPts val="3239"/>
              </a:lnSpc>
              <a:buFont typeface="Arial"/>
              <a:buChar char="•"/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Block malicious activity</a:t>
            </a:r>
          </a:p>
          <a:p>
            <a:pPr algn="l">
              <a:lnSpc>
                <a:spcPts val="3239"/>
              </a:lnSpc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    </a:t>
            </a: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Critical Message:</a:t>
            </a:r>
          </a:p>
          <a:p>
            <a:pPr algn="l">
              <a:lnSpc>
                <a:spcPts val="3239"/>
              </a:lnSpc>
            </a:pPr>
            <a:r>
              <a:rPr lang="en-US" b="true" sz="19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Speed of response determines whether an incident becomes a breach or a contained event</a:t>
            </a:r>
          </a:p>
          <a:p>
            <a:pPr algn="l">
              <a:lnSpc>
                <a:spcPts val="3239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EB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929498" y="2057400"/>
            <a:ext cx="6573163" cy="6172200"/>
          </a:xfrm>
          <a:custGeom>
            <a:avLst/>
            <a:gdLst/>
            <a:ahLst/>
            <a:cxnLst/>
            <a:rect r="r" b="b" t="t" l="l"/>
            <a:pathLst>
              <a:path h="6172200" w="6573163">
                <a:moveTo>
                  <a:pt x="0" y="0"/>
                </a:moveTo>
                <a:lnTo>
                  <a:pt x="6573163" y="0"/>
                </a:lnTo>
                <a:lnTo>
                  <a:pt x="6573163" y="6172200"/>
                </a:lnTo>
                <a:lnTo>
                  <a:pt x="0" y="61722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219200" y="1104900"/>
            <a:ext cx="9110529" cy="28191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412"/>
              </a:lnSpc>
            </a:pPr>
            <a:r>
              <a:rPr lang="en-US" b="true" sz="6800" spc="-285">
                <a:solidFill>
                  <a:srgbClr val="3139A8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HUMAN RISK – THE PRIMARY ATTACK VECTOR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219200" y="4303014"/>
            <a:ext cx="8618794" cy="59839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01"/>
              </a:lnSpc>
            </a:pPr>
            <a:r>
              <a:rPr lang="en-US" sz="2099" b="true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T</a:t>
            </a: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echnology Alone Cannot Solve This</a:t>
            </a:r>
          </a:p>
          <a:p>
            <a:pPr algn="l" marL="453388" indent="-226694" lvl="1">
              <a:lnSpc>
                <a:spcPts val="3401"/>
              </a:lnSpc>
              <a:buFont typeface="Arial"/>
              <a:buChar char="•"/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Phishing remains #1 entry point</a:t>
            </a:r>
          </a:p>
          <a:p>
            <a:pPr algn="l" marL="453388" indent="-226694" lvl="1">
              <a:lnSpc>
                <a:spcPts val="3401"/>
              </a:lnSpc>
              <a:buFont typeface="Arial"/>
              <a:buChar char="•"/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Executives &amp; finance teams are high-value targets</a:t>
            </a:r>
          </a:p>
          <a:p>
            <a:pPr algn="l">
              <a:lnSpc>
                <a:spcPts val="3401"/>
              </a:lnSpc>
            </a:pPr>
            <a:r>
              <a:rPr lang="en-US" b="true" sz="2099">
                <a:solidFill>
                  <a:srgbClr val="3139A8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Required Approach: Continuous Behavioural Training</a:t>
            </a:r>
          </a:p>
          <a:p>
            <a:pPr algn="l" marL="453388" indent="-226694" lvl="1">
              <a:lnSpc>
                <a:spcPts val="3401"/>
              </a:lnSpc>
              <a:buFont typeface="Arial"/>
              <a:buChar char="•"/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Monthly phishing simulations</a:t>
            </a:r>
          </a:p>
          <a:p>
            <a:pPr algn="l" marL="453388" indent="-226694" lvl="1">
              <a:lnSpc>
                <a:spcPts val="3401"/>
              </a:lnSpc>
              <a:buFont typeface="Arial"/>
              <a:buChar char="•"/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Executive-targeted vishing exercises</a:t>
            </a:r>
          </a:p>
          <a:p>
            <a:pPr algn="l" marL="453388" indent="-226694" lvl="1">
              <a:lnSpc>
                <a:spcPts val="3401"/>
              </a:lnSpc>
              <a:buFont typeface="Arial"/>
              <a:buChar char="•"/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Role-based training</a:t>
            </a:r>
          </a:p>
          <a:p>
            <a:pPr algn="l">
              <a:lnSpc>
                <a:spcPts val="3401"/>
              </a:lnSpc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 </a:t>
            </a:r>
            <a:r>
              <a:rPr lang="en-US" b="true" sz="2099">
                <a:solidFill>
                  <a:srgbClr val="3139A8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 </a:t>
            </a:r>
            <a:r>
              <a:rPr lang="en-US" b="true" sz="2099">
                <a:solidFill>
                  <a:srgbClr val="3139A8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Measure What Matters:</a:t>
            </a:r>
          </a:p>
          <a:p>
            <a:pPr algn="l" marL="453388" indent="-226694" lvl="1">
              <a:lnSpc>
                <a:spcPts val="3401"/>
              </a:lnSpc>
              <a:buFont typeface="Arial"/>
              <a:buChar char="•"/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Click rates ↓</a:t>
            </a:r>
          </a:p>
          <a:p>
            <a:pPr algn="l" marL="453388" indent="-226694" lvl="1">
              <a:lnSpc>
                <a:spcPts val="3401"/>
              </a:lnSpc>
              <a:buFont typeface="Arial"/>
              <a:buChar char="•"/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Reporting rates ↑</a:t>
            </a:r>
          </a:p>
          <a:p>
            <a:pPr algn="l">
              <a:lnSpc>
                <a:spcPts val="3401"/>
              </a:lnSpc>
            </a:pPr>
            <a:r>
              <a:rPr lang="en-US" b="true" sz="2099">
                <a:solidFill>
                  <a:srgbClr val="3139A8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Critical Insight:</a:t>
            </a:r>
          </a:p>
          <a:p>
            <a:pPr algn="l">
              <a:lnSpc>
                <a:spcPts val="3401"/>
              </a:lnSpc>
            </a:pPr>
            <a:r>
              <a:rPr lang="en-US" b="true" sz="2099">
                <a:solidFill>
                  <a:srgbClr val="3139A8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Annual training does not change behaviour — continuous testing does</a:t>
            </a:r>
          </a:p>
          <a:p>
            <a:pPr algn="l">
              <a:lnSpc>
                <a:spcPts val="3401"/>
              </a:lnSpc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6C89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100733" y="-633455"/>
            <a:ext cx="9434011" cy="11553911"/>
            <a:chOff x="0" y="0"/>
            <a:chExt cx="2385741" cy="292183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385741" cy="2921836"/>
            </a:xfrm>
            <a:custGeom>
              <a:avLst/>
              <a:gdLst/>
              <a:ahLst/>
              <a:cxnLst/>
              <a:rect r="r" b="b" t="t" l="l"/>
              <a:pathLst>
                <a:path h="2921836" w="2385741">
                  <a:moveTo>
                    <a:pt x="0" y="0"/>
                  </a:moveTo>
                  <a:lnTo>
                    <a:pt x="2385741" y="0"/>
                  </a:lnTo>
                  <a:lnTo>
                    <a:pt x="2385741" y="2921836"/>
                  </a:lnTo>
                  <a:lnTo>
                    <a:pt x="0" y="2921836"/>
                  </a:lnTo>
                  <a:close/>
                </a:path>
              </a:pathLst>
            </a:custGeom>
            <a:solidFill>
              <a:srgbClr val="F1EBE5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19050"/>
              <a:ext cx="2385741" cy="29027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66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1164457" y="1714729"/>
            <a:ext cx="5904343" cy="6857542"/>
          </a:xfrm>
          <a:custGeom>
            <a:avLst/>
            <a:gdLst/>
            <a:ahLst/>
            <a:cxnLst/>
            <a:rect r="r" b="b" t="t" l="l"/>
            <a:pathLst>
              <a:path h="6857542" w="5904343">
                <a:moveTo>
                  <a:pt x="0" y="0"/>
                </a:moveTo>
                <a:lnTo>
                  <a:pt x="5904343" y="0"/>
                </a:lnTo>
                <a:lnTo>
                  <a:pt x="5904343" y="6857542"/>
                </a:lnTo>
                <a:lnTo>
                  <a:pt x="0" y="68575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028700" y="871366"/>
            <a:ext cx="7456580" cy="3044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979"/>
              </a:lnSpc>
            </a:pPr>
            <a:r>
              <a:rPr lang="en-US" b="true" sz="6999" spc="-293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CURRENT VS TARGET SECURITY STATE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4730752"/>
            <a:ext cx="3777803" cy="46324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45"/>
              </a:lnSpc>
            </a:pPr>
            <a:r>
              <a:rPr lang="en-US" sz="2558" b="true">
                <a:solidFill>
                  <a:srgbClr val="FFFFFF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Current State (High Risk)</a:t>
            </a:r>
          </a:p>
          <a:p>
            <a:pPr algn="l">
              <a:lnSpc>
                <a:spcPts val="3173"/>
              </a:lnSpc>
            </a:pPr>
          </a:p>
          <a:p>
            <a:pPr algn="l" marL="422895" indent="-211447" lvl="1">
              <a:lnSpc>
                <a:spcPts val="3173"/>
              </a:lnSpc>
              <a:buFont typeface="Arial"/>
              <a:buChar char="•"/>
            </a:pPr>
            <a:r>
              <a:rPr lang="en-US" b="true" sz="1958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Reactive</a:t>
            </a:r>
          </a:p>
          <a:p>
            <a:pPr algn="l" marL="422895" indent="-211447" lvl="1">
              <a:lnSpc>
                <a:spcPts val="3173"/>
              </a:lnSpc>
              <a:buFont typeface="Arial"/>
              <a:buChar char="•"/>
            </a:pPr>
            <a:r>
              <a:rPr lang="en-US" b="true" sz="1958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Fragmented controls</a:t>
            </a:r>
          </a:p>
          <a:p>
            <a:pPr algn="l" marL="422895" indent="-211447" lvl="1">
              <a:lnSpc>
                <a:spcPts val="3173"/>
              </a:lnSpc>
              <a:buFont typeface="Arial"/>
              <a:buChar char="•"/>
            </a:pPr>
            <a:r>
              <a:rPr lang="en-US" b="true" sz="1958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Perimeter-based trust</a:t>
            </a:r>
          </a:p>
          <a:p>
            <a:pPr algn="l" marL="422895" indent="-211447" lvl="1">
              <a:lnSpc>
                <a:spcPts val="3173"/>
              </a:lnSpc>
              <a:buFont typeface="Arial"/>
              <a:buChar char="•"/>
            </a:pPr>
            <a:r>
              <a:rPr lang="en-US" b="true" sz="1958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Manual response</a:t>
            </a:r>
          </a:p>
          <a:p>
            <a:pPr algn="l">
              <a:lnSpc>
                <a:spcPts val="3173"/>
              </a:lnSpc>
            </a:pPr>
          </a:p>
          <a:p>
            <a:pPr algn="l">
              <a:lnSpc>
                <a:spcPts val="3173"/>
              </a:lnSpc>
            </a:pPr>
          </a:p>
          <a:p>
            <a:pPr algn="l">
              <a:lnSpc>
                <a:spcPts val="3173"/>
              </a:lnSpc>
            </a:pPr>
          </a:p>
          <a:p>
            <a:pPr algn="l">
              <a:lnSpc>
                <a:spcPts val="3173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5492303" y="4730752"/>
            <a:ext cx="3922332" cy="33402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048"/>
              </a:lnSpc>
            </a:pPr>
            <a:r>
              <a:rPr lang="en-US" b="true" sz="2499">
                <a:solidFill>
                  <a:srgbClr val="FFFFFF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Ta</a:t>
            </a:r>
            <a:r>
              <a:rPr lang="en-US" b="true" sz="2499">
                <a:solidFill>
                  <a:srgbClr val="FFFFFF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rget State (Resilient Organisation)</a:t>
            </a:r>
          </a:p>
          <a:p>
            <a:pPr algn="just">
              <a:lnSpc>
                <a:spcPts val="3076"/>
              </a:lnSpc>
            </a:pPr>
          </a:p>
          <a:p>
            <a:pPr algn="just" marL="410030" indent="-205015" lvl="1">
              <a:lnSpc>
                <a:spcPts val="3076"/>
              </a:lnSpc>
              <a:buFont typeface="Arial"/>
              <a:buChar char="•"/>
            </a:pPr>
            <a:r>
              <a:rPr lang="en-US" b="true" sz="18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Zero Trust architecture</a:t>
            </a:r>
          </a:p>
          <a:p>
            <a:pPr algn="just" marL="410030" indent="-205015" lvl="1">
              <a:lnSpc>
                <a:spcPts val="3076"/>
              </a:lnSpc>
              <a:buFont typeface="Arial"/>
              <a:buChar char="•"/>
            </a:pPr>
            <a:r>
              <a:rPr lang="en-US" b="true" sz="18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Real-time monitoring</a:t>
            </a:r>
          </a:p>
          <a:p>
            <a:pPr algn="just" marL="410030" indent="-205015" lvl="1">
              <a:lnSpc>
                <a:spcPts val="3076"/>
              </a:lnSpc>
              <a:buFont typeface="Arial"/>
              <a:buChar char="•"/>
            </a:pPr>
            <a:r>
              <a:rPr lang="en-US" b="true" sz="18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Automated containment</a:t>
            </a:r>
          </a:p>
          <a:p>
            <a:pPr algn="just" marL="410030" indent="-205015" lvl="1">
              <a:lnSpc>
                <a:spcPts val="3076"/>
              </a:lnSpc>
              <a:buFont typeface="Arial"/>
              <a:buChar char="•"/>
            </a:pPr>
            <a:r>
              <a:rPr lang="en-US" b="true" sz="18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Measurable human resilience</a:t>
            </a:r>
          </a:p>
          <a:p>
            <a:pPr algn="l">
              <a:lnSpc>
                <a:spcPts val="3076"/>
              </a:lnSpc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3139A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557183" y="4156630"/>
            <a:ext cx="4780828" cy="50208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887"/>
              </a:lnSpc>
            </a:pPr>
            <a:r>
              <a:rPr lang="en-US" b="true" sz="2399">
                <a:solidFill>
                  <a:srgbClr val="FFFFFF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Cybe</a:t>
            </a:r>
            <a:r>
              <a:rPr lang="en-US" b="true" sz="2399">
                <a:solidFill>
                  <a:srgbClr val="FFFFFF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rsecurity as Strategic Investment</a:t>
            </a:r>
          </a:p>
          <a:p>
            <a:pPr algn="ctr">
              <a:lnSpc>
                <a:spcPts val="3887"/>
              </a:lnSpc>
            </a:pPr>
          </a:p>
          <a:p>
            <a:pPr algn="l">
              <a:lnSpc>
                <a:spcPts val="3563"/>
              </a:lnSpc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This is not cost — it is protection against:</a:t>
            </a:r>
          </a:p>
          <a:p>
            <a:pPr algn="l" marL="474978" indent="-237489" lvl="1">
              <a:lnSpc>
                <a:spcPts val="3563"/>
              </a:lnSpc>
              <a:buFont typeface="Arial"/>
              <a:buChar char="•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Business interruption</a:t>
            </a:r>
          </a:p>
          <a:p>
            <a:pPr algn="l" marL="474978" indent="-237489" lvl="1">
              <a:lnSpc>
                <a:spcPts val="3563"/>
              </a:lnSpc>
              <a:buFont typeface="Arial"/>
              <a:buChar char="•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Financial loss</a:t>
            </a:r>
          </a:p>
          <a:p>
            <a:pPr algn="l" marL="474978" indent="-237489" lvl="1">
              <a:lnSpc>
                <a:spcPts val="3563"/>
              </a:lnSpc>
              <a:buFont typeface="Arial"/>
              <a:buChar char="•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Regulatory penalties</a:t>
            </a:r>
          </a:p>
          <a:p>
            <a:pPr algn="l" marL="474978" indent="-237489" lvl="1">
              <a:lnSpc>
                <a:spcPts val="3563"/>
              </a:lnSpc>
              <a:buFont typeface="Arial"/>
              <a:buChar char="•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Client attrition</a:t>
            </a:r>
          </a:p>
          <a:p>
            <a:pPr algn="l">
              <a:lnSpc>
                <a:spcPts val="3563"/>
              </a:lnSpc>
            </a:pPr>
          </a:p>
          <a:p>
            <a:pPr algn="ctr">
              <a:lnSpc>
                <a:spcPts val="3563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3557183" y="2138843"/>
            <a:ext cx="11173634" cy="9044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67"/>
              </a:lnSpc>
              <a:spcBef>
                <a:spcPct val="0"/>
              </a:spcBef>
            </a:pPr>
            <a:r>
              <a:rPr lang="en-US" b="true" sz="6199" spc="-260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INVESTMENT PERSPECTIVE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725662" y="4959777"/>
            <a:ext cx="4780828" cy="22585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887"/>
              </a:lnSpc>
            </a:pPr>
            <a:r>
              <a:rPr lang="en-US" b="true" sz="23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Ret</a:t>
            </a:r>
            <a:r>
              <a:rPr lang="en-US" b="true" sz="23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urn on Investment (ROI):</a:t>
            </a:r>
          </a:p>
          <a:p>
            <a:pPr algn="l" marL="474978" indent="-237489" lvl="1">
              <a:lnSpc>
                <a:spcPts val="3563"/>
              </a:lnSpc>
              <a:buFont typeface="Arial"/>
              <a:buChar char="•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Reduced incident frequency</a:t>
            </a:r>
          </a:p>
          <a:p>
            <a:pPr algn="l" marL="474978" indent="-237489" lvl="1">
              <a:lnSpc>
                <a:spcPts val="3563"/>
              </a:lnSpc>
              <a:buFont typeface="Arial"/>
              <a:buChar char="•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Faster recovery time</a:t>
            </a:r>
          </a:p>
          <a:p>
            <a:pPr algn="l" marL="474978" indent="-237489" lvl="1">
              <a:lnSpc>
                <a:spcPts val="3563"/>
              </a:lnSpc>
              <a:buFont typeface="Arial"/>
              <a:buChar char="•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Low</a:t>
            </a: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er long-term risk exposure</a:t>
            </a:r>
          </a:p>
          <a:p>
            <a:pPr algn="ctr">
              <a:lnSpc>
                <a:spcPts val="3563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4165617" y="9144312"/>
            <a:ext cx="9956766" cy="447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63"/>
              </a:lnSpc>
            </a:pPr>
            <a:r>
              <a:rPr lang="en-US" b="true" sz="2323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The cost of prevention is significantly lower than the cost of a breach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5383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919864" y="-633455"/>
            <a:ext cx="8614880" cy="11553911"/>
            <a:chOff x="0" y="0"/>
            <a:chExt cx="2178593" cy="292183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78593" cy="2921836"/>
            </a:xfrm>
            <a:custGeom>
              <a:avLst/>
              <a:gdLst/>
              <a:ahLst/>
              <a:cxnLst/>
              <a:rect r="r" b="b" t="t" l="l"/>
              <a:pathLst>
                <a:path h="2921836" w="2178593">
                  <a:moveTo>
                    <a:pt x="0" y="0"/>
                  </a:moveTo>
                  <a:lnTo>
                    <a:pt x="2178593" y="0"/>
                  </a:lnTo>
                  <a:lnTo>
                    <a:pt x="2178593" y="2921836"/>
                  </a:lnTo>
                  <a:lnTo>
                    <a:pt x="0" y="2921836"/>
                  </a:lnTo>
                  <a:close/>
                </a:path>
              </a:pathLst>
            </a:custGeom>
            <a:solidFill>
              <a:srgbClr val="F1EBE5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19050"/>
              <a:ext cx="2178593" cy="29027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66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1744995" y="1670607"/>
            <a:ext cx="5959485" cy="6945787"/>
          </a:xfrm>
          <a:custGeom>
            <a:avLst/>
            <a:gdLst/>
            <a:ahLst/>
            <a:cxnLst/>
            <a:rect r="r" b="b" t="t" l="l"/>
            <a:pathLst>
              <a:path h="6945787" w="5959485">
                <a:moveTo>
                  <a:pt x="0" y="0"/>
                </a:moveTo>
                <a:lnTo>
                  <a:pt x="5959485" y="0"/>
                </a:lnTo>
                <a:lnTo>
                  <a:pt x="5959485" y="6945786"/>
                </a:lnTo>
                <a:lnTo>
                  <a:pt x="0" y="69457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219200" y="2405273"/>
            <a:ext cx="8797353" cy="18196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82"/>
              </a:lnSpc>
            </a:pPr>
            <a:r>
              <a:rPr lang="en-US" b="true" sz="6300" spc="-264">
                <a:solidFill>
                  <a:srgbClr val="FFFFFF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FINAL RECOMMENDATION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19200" y="5101987"/>
            <a:ext cx="7570711" cy="26639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3"/>
              </a:lnSpc>
            </a:pPr>
            <a:r>
              <a:rPr lang="en-US" sz="2199" b="true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I</a:t>
            </a: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mmediate Strategic Actions Required</a:t>
            </a:r>
          </a:p>
          <a:p>
            <a:pPr algn="l">
              <a:lnSpc>
                <a:spcPts val="3563"/>
              </a:lnSpc>
            </a:pPr>
          </a:p>
          <a:p>
            <a:pPr algn="l" marL="474978" indent="-237489" lvl="1">
              <a:lnSpc>
                <a:spcPts val="3563"/>
              </a:lnSpc>
              <a:buAutoNum type="arabicPeriod" startAt="1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Implement Zero Trust architecture</a:t>
            </a:r>
          </a:p>
          <a:p>
            <a:pPr algn="l" marL="474978" indent="-237489" lvl="1">
              <a:lnSpc>
                <a:spcPts val="3563"/>
              </a:lnSpc>
              <a:buAutoNum type="arabicPeriod" startAt="1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Deploy SIEM + SOAR for automated response</a:t>
            </a:r>
          </a:p>
          <a:p>
            <a:pPr algn="l" marL="474978" indent="-237489" lvl="1">
              <a:lnSpc>
                <a:spcPts val="3563"/>
              </a:lnSpc>
              <a:buAutoNum type="arabicPeriod" startAt="1"/>
            </a:pPr>
            <a:r>
              <a:rPr lang="en-US" b="true" sz="2199">
                <a:solidFill>
                  <a:srgbClr val="FFFFFF"/>
                </a:solidFill>
                <a:latin typeface="Quicksand Medium"/>
                <a:ea typeface="Quicksand Medium"/>
                <a:cs typeface="Quicksand Medium"/>
                <a:sym typeface="Quicksand Medium"/>
              </a:rPr>
              <a:t>Establish continuous security awareness program</a:t>
            </a:r>
          </a:p>
          <a:p>
            <a:pPr algn="l">
              <a:lnSpc>
                <a:spcPts val="3563"/>
              </a:lnSpc>
            </a:pP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EB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44633" y="9730382"/>
            <a:ext cx="19177267" cy="1113237"/>
            <a:chOff x="0" y="0"/>
            <a:chExt cx="5050803" cy="29319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050803" cy="293198"/>
            </a:xfrm>
            <a:custGeom>
              <a:avLst/>
              <a:gdLst/>
              <a:ahLst/>
              <a:cxnLst/>
              <a:rect r="r" b="b" t="t" l="l"/>
              <a:pathLst>
                <a:path h="293198" w="5050803">
                  <a:moveTo>
                    <a:pt x="0" y="0"/>
                  </a:moveTo>
                  <a:lnTo>
                    <a:pt x="5050803" y="0"/>
                  </a:lnTo>
                  <a:lnTo>
                    <a:pt x="5050803" y="293198"/>
                  </a:lnTo>
                  <a:lnTo>
                    <a:pt x="0" y="293198"/>
                  </a:lnTo>
                  <a:close/>
                </a:path>
              </a:pathLst>
            </a:custGeom>
            <a:solidFill>
              <a:srgbClr val="5383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050803" cy="33129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-444633" y="-556618"/>
            <a:ext cx="19177267" cy="1113237"/>
            <a:chOff x="0" y="0"/>
            <a:chExt cx="5050803" cy="29319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050803" cy="293198"/>
            </a:xfrm>
            <a:custGeom>
              <a:avLst/>
              <a:gdLst/>
              <a:ahLst/>
              <a:cxnLst/>
              <a:rect r="r" b="b" t="t" l="l"/>
              <a:pathLst>
                <a:path h="293198" w="5050803">
                  <a:moveTo>
                    <a:pt x="0" y="0"/>
                  </a:moveTo>
                  <a:lnTo>
                    <a:pt x="5050803" y="0"/>
                  </a:lnTo>
                  <a:lnTo>
                    <a:pt x="5050803" y="293198"/>
                  </a:lnTo>
                  <a:lnTo>
                    <a:pt x="0" y="293198"/>
                  </a:lnTo>
                  <a:close/>
                </a:path>
              </a:pathLst>
            </a:custGeom>
            <a:solidFill>
              <a:srgbClr val="06C892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5050803" cy="33129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10005717" y="1821359"/>
            <a:ext cx="7253583" cy="6644282"/>
          </a:xfrm>
          <a:custGeom>
            <a:avLst/>
            <a:gdLst/>
            <a:ahLst/>
            <a:cxnLst/>
            <a:rect r="r" b="b" t="t" l="l"/>
            <a:pathLst>
              <a:path h="6644282" w="7253583">
                <a:moveTo>
                  <a:pt x="0" y="0"/>
                </a:moveTo>
                <a:lnTo>
                  <a:pt x="7253583" y="0"/>
                </a:lnTo>
                <a:lnTo>
                  <a:pt x="7253583" y="6644282"/>
                </a:lnTo>
                <a:lnTo>
                  <a:pt x="0" y="66442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219200" y="2697480"/>
            <a:ext cx="7924800" cy="48348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2479"/>
              </a:lnSpc>
            </a:pPr>
            <a:r>
              <a:rPr lang="en-US" b="true" sz="12999" spc="-545">
                <a:solidFill>
                  <a:srgbClr val="3139A8"/>
                </a:solidFill>
                <a:latin typeface="Be Vietnam Ultra-Bold"/>
                <a:ea typeface="Be Vietnam Ultra-Bold"/>
                <a:cs typeface="Be Vietnam Ultra-Bold"/>
                <a:sym typeface="Be Vietnam Ultra-Bold"/>
              </a:rPr>
              <a:t>THANK YOU VERY MUCH!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DAHKUJImUbw</dc:identifier>
  <dcterms:modified xsi:type="dcterms:W3CDTF">2011-08-01T06:04:30Z</dcterms:modified>
  <cp:revision>1</cp:revision>
  <dc:title>Blue Modern Security and Technology Presentation</dc:title>
</cp:coreProperties>
</file>