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62" r:id="rId5"/>
    <p:sldId id="263" r:id="rId6"/>
    <p:sldId id="264" r:id="rId7"/>
    <p:sldId id="257" r:id="rId8"/>
    <p:sldId id="258" r:id="rId9"/>
    <p:sldId id="259"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E0E0"/>
    <a:srgbClr val="EBE8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8F00F-8CA6-1E4D-AA5C-3A6D60F44D8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18485AD-FDDE-4C45-B5A2-E221E9D1D3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067ACA1-1D5A-4540-8045-8A08A84445A6}"/>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5" name="Footer Placeholder 4">
            <a:extLst>
              <a:ext uri="{FF2B5EF4-FFF2-40B4-BE49-F238E27FC236}">
                <a16:creationId xmlns:a16="http://schemas.microsoft.com/office/drawing/2014/main" id="{01C23A94-CE7C-D446-8657-39182A10B9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42AC81-055B-6946-B196-4A2F1D5D7DF1}"/>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3408083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CE67-FF27-864D-B0D5-C56C0C0714A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1192C1-609E-D64D-9118-0505DB5D633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B14622-91C1-194D-92AE-4C8BCCB9FE2A}"/>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5" name="Footer Placeholder 4">
            <a:extLst>
              <a:ext uri="{FF2B5EF4-FFF2-40B4-BE49-F238E27FC236}">
                <a16:creationId xmlns:a16="http://schemas.microsoft.com/office/drawing/2014/main" id="{94D46EC7-19D7-F848-AC50-3CEABAF92B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656A6F-BAEA-D04D-9453-EE0D6822F485}"/>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2581719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902A1-B066-D84E-BF7B-E3C669ECD1F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63CBF2D-B1AF-CE46-A0F7-CFC8D84C1B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EB1B5F3-F895-6545-A7F6-86374462FCB9}"/>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5" name="Footer Placeholder 4">
            <a:extLst>
              <a:ext uri="{FF2B5EF4-FFF2-40B4-BE49-F238E27FC236}">
                <a16:creationId xmlns:a16="http://schemas.microsoft.com/office/drawing/2014/main" id="{E9BE55D0-3FEC-1741-BAF2-15DC3102B9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B002C1-173D-3E4E-9096-29FA1D349B88}"/>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3253630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CB8E7-FB77-514C-AC12-B1DEC439E8D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B9F556-4D5D-F646-BF7B-4EB9AD0A67A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5CF547C-767F-3840-8AE6-816E010E657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3FBFA8E-2D82-8A47-BCE7-20C6204D29DF}"/>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6" name="Footer Placeholder 5">
            <a:extLst>
              <a:ext uri="{FF2B5EF4-FFF2-40B4-BE49-F238E27FC236}">
                <a16:creationId xmlns:a16="http://schemas.microsoft.com/office/drawing/2014/main" id="{C881BA8C-85D6-B048-B683-2ACC29FE73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8E618-73A4-1D49-AE69-58524D625C1C}"/>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195656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B144A-DED6-874E-849C-732C3DD40A5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65447D-9189-B04E-951C-4C084C42BC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579968-F67B-1148-B638-49BEE42DDF2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D7B682E-8097-C94C-975A-3D9BE75C6F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C55211D-C886-7148-B6B8-EAB40AB417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25E33C-FDAA-8245-8ABE-C92A2B55A912}"/>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8" name="Footer Placeholder 7">
            <a:extLst>
              <a:ext uri="{FF2B5EF4-FFF2-40B4-BE49-F238E27FC236}">
                <a16:creationId xmlns:a16="http://schemas.microsoft.com/office/drawing/2014/main" id="{38D2B4AB-D7BA-2D44-8281-4289DB6FF01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01DA942-FA1D-5248-B65D-E9C1CB31F306}"/>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1012183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AA0A3-FE44-1A4E-BA97-EBA420921D3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B550073-BE51-5046-BFC3-355218D9EBBB}"/>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4" name="Footer Placeholder 3">
            <a:extLst>
              <a:ext uri="{FF2B5EF4-FFF2-40B4-BE49-F238E27FC236}">
                <a16:creationId xmlns:a16="http://schemas.microsoft.com/office/drawing/2014/main" id="{4120BE47-54FD-124A-BCA4-3442419106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FCD851-B1CD-E14C-80F8-C07D6629392C}"/>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3727041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077EBD-DBB3-E64B-B0C8-26AAEF1C0296}"/>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3" name="Footer Placeholder 2">
            <a:extLst>
              <a:ext uri="{FF2B5EF4-FFF2-40B4-BE49-F238E27FC236}">
                <a16:creationId xmlns:a16="http://schemas.microsoft.com/office/drawing/2014/main" id="{4B40DA85-8C20-2A4A-A159-3D8607C957F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7884A23-1165-584F-BB1C-4A0D6E315DB3}"/>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2299165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0E7F7-6EEF-5442-ABEC-E87D93681E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927C4D9-145C-2843-A5B1-6104BEC00D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791E66A-80F2-3D4E-AEF4-494A58B78D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6ACF1A-8EBC-F846-AD1C-31439297ADC5}"/>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6" name="Footer Placeholder 5">
            <a:extLst>
              <a:ext uri="{FF2B5EF4-FFF2-40B4-BE49-F238E27FC236}">
                <a16:creationId xmlns:a16="http://schemas.microsoft.com/office/drawing/2014/main" id="{28A069E6-AE9D-6649-B041-A301D1710F1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433E41-EFD7-FB4D-8643-ED9C892581F2}"/>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3442709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27E20-4742-9749-B9B1-A0BA847BFC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9B4197A-8F25-8C4B-8E7A-9B1FCE3836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C8B642-A213-7E40-BD5D-9942844054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672069-5B5C-5142-B9AA-8C6677A23195}"/>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6" name="Footer Placeholder 5">
            <a:extLst>
              <a:ext uri="{FF2B5EF4-FFF2-40B4-BE49-F238E27FC236}">
                <a16:creationId xmlns:a16="http://schemas.microsoft.com/office/drawing/2014/main" id="{0F64D282-FEBA-904B-A78F-0405B6FEB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6072A7-E149-C54D-B510-8B01CDCF73B9}"/>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1798887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3850B-C763-FA4B-9E35-9D7E623FCE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B646E6F-B177-B64D-8414-888527357DF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3502F8-3362-7E48-992D-4CF340490D4F}"/>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5" name="Footer Placeholder 4">
            <a:extLst>
              <a:ext uri="{FF2B5EF4-FFF2-40B4-BE49-F238E27FC236}">
                <a16:creationId xmlns:a16="http://schemas.microsoft.com/office/drawing/2014/main" id="{6FB77B0A-91B4-214C-9904-97012BC87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27BCCF-7BBE-F34E-9A6C-FD5659C1BAED}"/>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1276863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9E9CC4-26DA-3644-B65D-AFB6AA25FEB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E6D3F80-72C4-D048-91FC-13ED69A8A5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E11A1F-845B-2542-A006-D1ECD0DCC306}"/>
              </a:ext>
            </a:extLst>
          </p:cNvPr>
          <p:cNvSpPr>
            <a:spLocks noGrp="1"/>
          </p:cNvSpPr>
          <p:nvPr>
            <p:ph type="dt" sz="half" idx="10"/>
          </p:nvPr>
        </p:nvSpPr>
        <p:spPr/>
        <p:txBody>
          <a:bodyPr/>
          <a:lstStyle/>
          <a:p>
            <a:fld id="{BBBF67CA-60BD-2746-B7A1-B02BB2700068}" type="datetimeFigureOut">
              <a:rPr lang="en-US" smtClean="0"/>
              <a:t>12/15/2021</a:t>
            </a:fld>
            <a:endParaRPr lang="en-US"/>
          </a:p>
        </p:txBody>
      </p:sp>
      <p:sp>
        <p:nvSpPr>
          <p:cNvPr id="5" name="Footer Placeholder 4">
            <a:extLst>
              <a:ext uri="{FF2B5EF4-FFF2-40B4-BE49-F238E27FC236}">
                <a16:creationId xmlns:a16="http://schemas.microsoft.com/office/drawing/2014/main" id="{662BEF74-63F1-5645-A7A0-BC467E9D0A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A5A413-87C3-444F-85F8-88EC598AF253}"/>
              </a:ext>
            </a:extLst>
          </p:cNvPr>
          <p:cNvSpPr>
            <a:spLocks noGrp="1"/>
          </p:cNvSpPr>
          <p:nvPr>
            <p:ph type="sldNum" sz="quarter" idx="12"/>
          </p:nvPr>
        </p:nvSpPr>
        <p:spPr/>
        <p:txBody>
          <a:bodyPr/>
          <a:lstStyle/>
          <a:p>
            <a:fld id="{B1D3AA5F-EED8-5243-BC41-850141796FA2}" type="slidenum">
              <a:rPr lang="en-US" smtClean="0"/>
              <a:t>‹#›</a:t>
            </a:fld>
            <a:endParaRPr lang="en-US"/>
          </a:p>
        </p:txBody>
      </p:sp>
    </p:spTree>
    <p:extLst>
      <p:ext uri="{BB962C8B-B14F-4D97-AF65-F5344CB8AC3E}">
        <p14:creationId xmlns:p14="http://schemas.microsoft.com/office/powerpoint/2010/main" val="68228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CFFF6E-3AF1-034F-986D-F72FCFA674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AE1FA-987D-B843-B09B-AABEC84B87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C2E087-73D6-AE46-8A81-813BADF738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BF67CA-60BD-2746-B7A1-B02BB2700068}" type="datetimeFigureOut">
              <a:rPr lang="en-US" smtClean="0"/>
              <a:t>12/15/2021</a:t>
            </a:fld>
            <a:endParaRPr lang="en-US"/>
          </a:p>
        </p:txBody>
      </p:sp>
      <p:sp>
        <p:nvSpPr>
          <p:cNvPr id="5" name="Footer Placeholder 4">
            <a:extLst>
              <a:ext uri="{FF2B5EF4-FFF2-40B4-BE49-F238E27FC236}">
                <a16:creationId xmlns:a16="http://schemas.microsoft.com/office/drawing/2014/main" id="{F557F480-5FDF-1644-AAF4-2004D0856A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42EAE7D-A9B4-594C-A5FE-5456C2D3E2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D3AA5F-EED8-5243-BC41-850141796FA2}" type="slidenum">
              <a:rPr lang="en-US" smtClean="0"/>
              <a:t>‹#›</a:t>
            </a:fld>
            <a:endParaRPr lang="en-US"/>
          </a:p>
        </p:txBody>
      </p:sp>
    </p:spTree>
    <p:extLst>
      <p:ext uri="{BB962C8B-B14F-4D97-AF65-F5344CB8AC3E}">
        <p14:creationId xmlns:p14="http://schemas.microsoft.com/office/powerpoint/2010/main" val="2032099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9.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9.xml" /></Relationships>
</file>

<file path=ppt/slides/_rels/slide8.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E2C22D1-76C1-394B-A761-D13CD88772ED}"/>
              </a:ext>
            </a:extLst>
          </p:cNvPr>
          <p:cNvSpPr>
            <a:spLocks noGrp="1"/>
          </p:cNvSpPr>
          <p:nvPr>
            <p:ph type="ctrTitle"/>
          </p:nvPr>
        </p:nvSpPr>
        <p:spPr>
          <a:xfrm>
            <a:off x="1301261" y="590062"/>
            <a:ext cx="5409655" cy="2838938"/>
          </a:xfrm>
        </p:spPr>
        <p:txBody>
          <a:bodyPr>
            <a:normAutofit/>
          </a:bodyPr>
          <a:lstStyle/>
          <a:p>
            <a:pPr algn="l"/>
            <a:r>
              <a:rPr lang="en-US" sz="5600">
                <a:solidFill>
                  <a:srgbClr val="FFFFFF"/>
                </a:solidFill>
              </a:rPr>
              <a:t> First Presentation </a:t>
            </a:r>
          </a:p>
        </p:txBody>
      </p:sp>
      <p:sp>
        <p:nvSpPr>
          <p:cNvPr id="3" name="Subtitle 2">
            <a:extLst>
              <a:ext uri="{FF2B5EF4-FFF2-40B4-BE49-F238E27FC236}">
                <a16:creationId xmlns:a16="http://schemas.microsoft.com/office/drawing/2014/main" id="{A64243A5-C8E1-5245-8051-805CF5E0161B}"/>
              </a:ext>
            </a:extLst>
          </p:cNvPr>
          <p:cNvSpPr>
            <a:spLocks noGrp="1"/>
          </p:cNvSpPr>
          <p:nvPr>
            <p:ph type="subTitle" idx="1"/>
          </p:nvPr>
        </p:nvSpPr>
        <p:spPr>
          <a:xfrm>
            <a:off x="5642044" y="4698614"/>
            <a:ext cx="5088650" cy="1198120"/>
          </a:xfrm>
        </p:spPr>
        <p:txBody>
          <a:bodyPr>
            <a:normAutofit fontScale="62500" lnSpcReduction="20000"/>
          </a:bodyPr>
          <a:lstStyle/>
          <a:p>
            <a:pPr algn="r"/>
            <a:r>
              <a:rPr lang="en-US" sz="2000">
                <a:solidFill>
                  <a:srgbClr val="FFFFFF"/>
                </a:solidFill>
              </a:rPr>
              <a:t>Ilona Kleina</a:t>
            </a:r>
          </a:p>
          <a:p>
            <a:pPr algn="r"/>
            <a:r>
              <a:rPr lang="en-US" sz="2000">
                <a:solidFill>
                  <a:srgbClr val="FFFFFF"/>
                </a:solidFill>
              </a:rPr>
              <a:t>Venilin Stoyanov </a:t>
            </a:r>
          </a:p>
          <a:p>
            <a:pPr algn="r"/>
            <a:br>
              <a:rPr lang="en-US" sz="2000">
                <a:solidFill>
                  <a:srgbClr val="FFFFFF"/>
                </a:solidFill>
              </a:rPr>
            </a:br>
            <a:r>
              <a:rPr lang="en-GB" sz="2000" b="0" i="0">
                <a:solidFill>
                  <a:srgbClr val="FFFFFF"/>
                </a:solidFill>
                <a:effectLst/>
                <a:latin typeface="Google Sans"/>
              </a:rPr>
              <a:t>University of Wales Trinity Saint David</a:t>
            </a:r>
            <a:endParaRPr lang="en-US" sz="2000" b="0" i="0">
              <a:solidFill>
                <a:srgbClr val="FFFFFF"/>
              </a:solidFill>
              <a:effectLst/>
              <a:latin typeface="Google Sans"/>
            </a:endParaRPr>
          </a:p>
          <a:p>
            <a:pPr algn="r"/>
            <a:r>
              <a:rPr lang="en-US" sz="2000">
                <a:solidFill>
                  <a:srgbClr val="FFFFFF"/>
                </a:solidFill>
                <a:latin typeface="Google Sans"/>
              </a:rPr>
              <a:t>December 2021</a:t>
            </a:r>
            <a:endParaRPr lang="en-US" sz="2000">
              <a:solidFill>
                <a:srgbClr val="FFFFFF"/>
              </a:solidFill>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1934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79174EB-616C-3F4B-9E03-465A5FB5F8B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255"/>
          <a:stretch/>
        </p:blipFill>
        <p:spPr>
          <a:xfrm>
            <a:off x="20" y="10"/>
            <a:ext cx="12191980" cy="6857990"/>
          </a:xfrm>
          <a:prstGeom prst="rect">
            <a:avLst/>
          </a:prstGeom>
        </p:spPr>
      </p:pic>
      <p:sp>
        <p:nvSpPr>
          <p:cNvPr id="42"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16D7F-9503-1349-AAF5-313C0C7EEA0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MODERN TECHNOLOGIES</a:t>
            </a:r>
          </a:p>
        </p:txBody>
      </p:sp>
      <p:cxnSp>
        <p:nvCxnSpPr>
          <p:cNvPr id="43"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1035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9CE661-B8E3-884D-BA6B-9CF13786BF33}"/>
              </a:ext>
            </a:extLst>
          </p:cNvPr>
          <p:cNvSpPr>
            <a:spLocks noGrp="1"/>
          </p:cNvSpPr>
          <p:nvPr>
            <p:ph idx="1"/>
          </p:nvPr>
        </p:nvSpPr>
        <p:spPr>
          <a:xfrm>
            <a:off x="212207" y="2279018"/>
            <a:ext cx="6454254" cy="3375920"/>
          </a:xfrm>
        </p:spPr>
        <p:txBody>
          <a:bodyPr anchor="t">
            <a:normAutofit fontScale="92500" lnSpcReduction="10000"/>
          </a:bodyPr>
          <a:lstStyle/>
          <a:p>
            <a:pPr marL="0" indent="0">
              <a:buNone/>
            </a:pPr>
            <a:r>
              <a:rPr lang="en-US" sz="2000"/>
              <a:t> </a:t>
            </a:r>
            <a:r>
              <a:rPr lang="en-GB"/>
              <a:t>Modern technologies are the results of a scientific and technical process, expressed in specific things, systems, methods, devices. As an example, distance learning technology became possible due to scientific and technological progress, which led to the process of computerization of society. </a:t>
            </a:r>
            <a:br>
              <a:rPr lang="en-GB" sz="1800"/>
            </a:br>
            <a:endParaRPr lang="en-GB" sz="1800"/>
          </a:p>
          <a:p>
            <a:pPr marL="0" indent="0">
              <a:buNone/>
            </a:pPr>
            <a:br>
              <a:rPr lang="en-GB" sz="1800"/>
            </a:br>
            <a:endParaRPr lang="en-US" sz="1800"/>
          </a:p>
        </p:txBody>
      </p:sp>
      <p:sp>
        <p:nvSpPr>
          <p:cNvPr id="107" name="Freeform: Shape 8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 name="Freeform: Shape 83">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9" name="Graphic 78" descr="Robot">
            <a:extLst>
              <a:ext uri="{FF2B5EF4-FFF2-40B4-BE49-F238E27FC236}">
                <a16:creationId xmlns:a16="http://schemas.microsoft.com/office/drawing/2014/main" id="{1A00B710-5C77-4B87-ACED-9D3D45413C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057" y="643002"/>
            <a:ext cx="3796790" cy="3796790"/>
          </a:xfrm>
          <a:prstGeom prst="rect">
            <a:avLst/>
          </a:prstGeom>
        </p:spPr>
      </p:pic>
    </p:spTree>
    <p:extLst>
      <p:ext uri="{BB962C8B-B14F-4D97-AF65-F5344CB8AC3E}">
        <p14:creationId xmlns:p14="http://schemas.microsoft.com/office/powerpoint/2010/main" val="345121382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75F8065-A62D-1241-A6F7-4FA1C2622DFE}"/>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4065" r="849"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253A3677-CED8-6641-8A0B-6C9EC2F28A6A}"/>
              </a:ext>
            </a:extLst>
          </p:cNvPr>
          <p:cNvSpPr>
            <a:spLocks noGrp="1"/>
          </p:cNvSpPr>
          <p:nvPr>
            <p:ph type="title"/>
          </p:nvPr>
        </p:nvSpPr>
        <p:spPr>
          <a:xfrm>
            <a:off x="1703127" y="3160997"/>
            <a:ext cx="9144000" cy="3063240"/>
          </a:xfrm>
        </p:spPr>
        <p:txBody>
          <a:bodyPr vert="horz" lIns="91440" tIns="45720" rIns="91440" bIns="45720" rtlCol="0" anchor="b">
            <a:noAutofit/>
          </a:bodyPr>
          <a:lstStyle/>
          <a:p>
            <a:pPr algn="ctr"/>
            <a:r>
              <a:rPr lang="en-US" sz="6600" b="1" i="0">
                <a:solidFill>
                  <a:srgbClr val="FFFFFF"/>
                </a:solidFill>
                <a:effectLst/>
              </a:rPr>
              <a:t>INTERACTIVE TECHNOLOGIES IN EDUCATION</a:t>
            </a:r>
            <a:br>
              <a:rPr lang="en-US" sz="6600" b="1" i="0">
                <a:solidFill>
                  <a:srgbClr val="FFFFFF"/>
                </a:solidFill>
                <a:effectLst/>
              </a:rPr>
            </a:br>
            <a:r>
              <a:rPr lang="en-US" sz="6600" b="1" i="0">
                <a:solidFill>
                  <a:srgbClr val="FFFFFF"/>
                </a:solidFill>
                <a:effectLst/>
              </a:rPr>
              <a:t>  WHAT SHOULD A MODERN EDUCATION BE?</a:t>
            </a:r>
            <a:br>
              <a:rPr lang="en-US" sz="6600" b="1" i="0">
                <a:solidFill>
                  <a:srgbClr val="FFFFFF"/>
                </a:solidFill>
                <a:effectLst/>
              </a:rPr>
            </a:br>
            <a:endParaRPr lang="en-US" sz="6600" b="1">
              <a:solidFill>
                <a:srgbClr val="FFFFFF"/>
              </a:solidFill>
            </a:endParaRPr>
          </a:p>
        </p:txBody>
      </p:sp>
      <p:sp>
        <p:nvSpPr>
          <p:cNvPr id="5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696197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0E0E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5F60D-73B0-0B48-B7BA-92FAF626B184}"/>
              </a:ext>
            </a:extLst>
          </p:cNvPr>
          <p:cNvSpPr>
            <a:spLocks noGrp="1"/>
          </p:cNvSpPr>
          <p:nvPr>
            <p:ph type="title"/>
          </p:nvPr>
        </p:nvSpPr>
        <p:spPr>
          <a:xfrm>
            <a:off x="6105601" y="5570444"/>
            <a:ext cx="3932237" cy="1600200"/>
          </a:xfrm>
        </p:spPr>
        <p:txBody>
          <a:bodyPr>
            <a:normAutofit fontScale="90000"/>
          </a:bodyPr>
          <a:lstStyle/>
          <a:p>
            <a:r>
              <a:rPr lang="en-GB" sz="2000" b="1">
                <a:solidFill>
                  <a:srgbClr val="0070C0"/>
                </a:solidFill>
                <a:latin typeface="Amasis MT Pro Light" panose="02040304050005020304" pitchFamily="18" charset="0"/>
              </a:rPr>
              <a:t>The main task of modern education is simply to give him basic knowledge, as well as provide him with the necessary knowledge for further adaptation.</a:t>
            </a:r>
            <a:br>
              <a:rPr lang="en-GB">
                <a:solidFill>
                  <a:srgbClr val="0070C0"/>
                </a:solidFill>
              </a:rPr>
            </a:br>
            <a:br>
              <a:rPr lang="en-GB"/>
            </a:br>
            <a:br>
              <a:rPr lang="en-GB"/>
            </a:br>
            <a:br>
              <a:rPr lang="en-GB"/>
            </a:br>
            <a:endParaRPr lang="en-US"/>
          </a:p>
        </p:txBody>
      </p:sp>
      <p:sp>
        <p:nvSpPr>
          <p:cNvPr id="4" name="Text Placeholder 3">
            <a:extLst>
              <a:ext uri="{FF2B5EF4-FFF2-40B4-BE49-F238E27FC236}">
                <a16:creationId xmlns:a16="http://schemas.microsoft.com/office/drawing/2014/main" id="{4CA09158-3CE7-634C-A0CC-A62F1C4DFB97}"/>
              </a:ext>
            </a:extLst>
          </p:cNvPr>
          <p:cNvSpPr>
            <a:spLocks noGrp="1"/>
          </p:cNvSpPr>
          <p:nvPr>
            <p:ph type="body" sz="half" idx="2"/>
          </p:nvPr>
        </p:nvSpPr>
        <p:spPr>
          <a:xfrm>
            <a:off x="832645" y="1758856"/>
            <a:ext cx="3932237" cy="3811588"/>
          </a:xfrm>
        </p:spPr>
        <p:txBody>
          <a:bodyPr>
            <a:normAutofit fontScale="40000" lnSpcReduction="20000"/>
          </a:bodyPr>
          <a:lstStyle/>
          <a:p>
            <a:endParaRPr lang="en-US" b="1" i="1">
              <a:solidFill>
                <a:srgbClr val="2C2D2E"/>
              </a:solidFill>
              <a:effectLst/>
              <a:latin typeface="Arial" panose="020B0604020202020204" pitchFamily="34" charset="0"/>
            </a:endParaRPr>
          </a:p>
          <a:p>
            <a:r>
              <a:rPr lang="en-US" sz="5600" b="1" i="1">
                <a:solidFill>
                  <a:srgbClr val="2C2D2E"/>
                </a:solidFill>
                <a:effectLst/>
                <a:latin typeface="Arial" panose="020B0604020202020204" pitchFamily="34" charset="0"/>
              </a:rPr>
              <a:t>  </a:t>
            </a:r>
            <a:r>
              <a:rPr lang="en-GB" sz="5600" b="1" i="1">
                <a:solidFill>
                  <a:srgbClr val="2C2D2E"/>
                </a:solidFill>
                <a:effectLst/>
                <a:latin typeface="Arial" panose="020B0604020202020204" pitchFamily="34" charset="0"/>
              </a:rPr>
              <a:t>The modern educational system is </a:t>
            </a:r>
            <a:r>
              <a:rPr lang="en-US" sz="5600" b="1" i="1">
                <a:solidFill>
                  <a:srgbClr val="2C2D2E"/>
                </a:solidFill>
                <a:effectLst/>
                <a:latin typeface="Arial" panose="020B0604020202020204" pitchFamily="34" charset="0"/>
              </a:rPr>
              <a:t>        </a:t>
            </a:r>
            <a:r>
              <a:rPr lang="en-GB" sz="5600" b="1" i="1">
                <a:solidFill>
                  <a:srgbClr val="2C2D2E"/>
                </a:solidFill>
                <a:effectLst/>
                <a:latin typeface="Arial" panose="020B0604020202020204" pitchFamily="34" charset="0"/>
              </a:rPr>
              <a:t>characterized by:</a:t>
            </a:r>
            <a:r>
              <a:rPr lang="en-US" sz="5600" b="1" i="1">
                <a:solidFill>
                  <a:srgbClr val="2C2D2E"/>
                </a:solidFill>
                <a:effectLst/>
                <a:latin typeface="Arial" panose="020B0604020202020204" pitchFamily="34" charset="0"/>
              </a:rPr>
              <a:t> </a:t>
            </a:r>
          </a:p>
          <a:p>
            <a:endParaRPr lang="en-US" sz="5600">
              <a:solidFill>
                <a:srgbClr val="2C2D2E"/>
              </a:solidFill>
              <a:latin typeface="Arial" panose="020B0604020202020204" pitchFamily="34" charset="0"/>
            </a:endParaRPr>
          </a:p>
          <a:p>
            <a:pPr marL="285750" indent="-285750">
              <a:buFont typeface="Arial" panose="020B0604020202020204" pitchFamily="34" charset="0"/>
              <a:buChar char="•"/>
            </a:pPr>
            <a:r>
              <a:rPr lang="en-GB" sz="5600" b="0" i="0">
                <a:solidFill>
                  <a:srgbClr val="2C2D2E"/>
                </a:solidFill>
                <a:effectLst/>
                <a:latin typeface="Arial" panose="020B0604020202020204" pitchFamily="34" charset="0"/>
              </a:rPr>
              <a:t>compressed training time</a:t>
            </a:r>
          </a:p>
          <a:p>
            <a:pPr marL="285750" indent="-285750">
              <a:buFont typeface="Arial" panose="020B0604020202020204" pitchFamily="34" charset="0"/>
              <a:buChar char="•"/>
            </a:pPr>
            <a:r>
              <a:rPr lang="en-GB" sz="5600" b="0" i="0">
                <a:solidFill>
                  <a:srgbClr val="2C2D2E"/>
                </a:solidFill>
                <a:effectLst/>
                <a:latin typeface="Arial" panose="020B0604020202020204" pitchFamily="34" charset="0"/>
              </a:rPr>
              <a:t>large amount of information received</a:t>
            </a:r>
          </a:p>
          <a:p>
            <a:pPr marL="285750" indent="-285750">
              <a:buFont typeface="Arial" panose="020B0604020202020204" pitchFamily="34" charset="0"/>
              <a:buChar char="•"/>
            </a:pPr>
            <a:r>
              <a:rPr lang="en-GB" sz="5600" b="0" i="0">
                <a:solidFill>
                  <a:srgbClr val="2C2D2E"/>
                </a:solidFill>
                <a:effectLst/>
                <a:latin typeface="Arial" panose="020B0604020202020204" pitchFamily="34" charset="0"/>
              </a:rPr>
              <a:t>serious requirements for the level of knowledge, skills and abilities of a pupil or student</a:t>
            </a:r>
          </a:p>
          <a:p>
            <a:pPr marL="285750" indent="-285750">
              <a:buFont typeface="Arial" panose="020B0604020202020204" pitchFamily="34" charset="0"/>
              <a:buChar char="•"/>
            </a:pPr>
            <a:endParaRPr lang="en-US"/>
          </a:p>
        </p:txBody>
      </p:sp>
      <p:sp>
        <p:nvSpPr>
          <p:cNvPr id="3" name="Content Placeholder 2">
            <a:extLst>
              <a:ext uri="{FF2B5EF4-FFF2-40B4-BE49-F238E27FC236}">
                <a16:creationId xmlns:a16="http://schemas.microsoft.com/office/drawing/2014/main" id="{EDB1B2F3-70CE-7246-95E6-10C136691E96}"/>
              </a:ext>
            </a:extLst>
          </p:cNvPr>
          <p:cNvSpPr>
            <a:spLocks noGrp="1"/>
          </p:cNvSpPr>
          <p:nvPr>
            <p:ph idx="4294967295"/>
          </p:nvPr>
        </p:nvSpPr>
        <p:spPr>
          <a:xfrm>
            <a:off x="6019800" y="987425"/>
            <a:ext cx="6172200" cy="4873625"/>
          </a:xfrm>
        </p:spPr>
        <p:txBody>
          <a:bodyPr>
            <a:normAutofit/>
          </a:bodyPr>
          <a:lstStyle/>
          <a:p>
            <a:pPr marL="0" indent="0">
              <a:buNone/>
            </a:pPr>
            <a:endParaRPr lang="en-GB" sz="4300" b="0" i="0">
              <a:solidFill>
                <a:srgbClr val="2C2D2E"/>
              </a:solidFill>
              <a:effectLst/>
              <a:latin typeface="Arial" panose="020B0604020202020204" pitchFamily="34" charset="0"/>
            </a:endParaRPr>
          </a:p>
          <a:p>
            <a:endParaRPr lang="en-US"/>
          </a:p>
        </p:txBody>
      </p:sp>
      <p:pic>
        <p:nvPicPr>
          <p:cNvPr id="10" name="Picture 9">
            <a:extLst>
              <a:ext uri="{FF2B5EF4-FFF2-40B4-BE49-F238E27FC236}">
                <a16:creationId xmlns:a16="http://schemas.microsoft.com/office/drawing/2014/main" id="{9ABB8AB9-5270-9E4E-A784-F4025F5C884F}"/>
              </a:ext>
            </a:extLst>
          </p:cNvPr>
          <p:cNvPicPr>
            <a:picLocks noChangeAspect="1"/>
          </p:cNvPicPr>
          <p:nvPr/>
        </p:nvPicPr>
        <p:blipFill>
          <a:blip r:embed="rId2"/>
          <a:stretch>
            <a:fillRect/>
          </a:stretch>
        </p:blipFill>
        <p:spPr>
          <a:xfrm>
            <a:off x="5242291" y="1167547"/>
            <a:ext cx="5658859" cy="2852785"/>
          </a:xfrm>
          <a:prstGeom prst="rect">
            <a:avLst/>
          </a:prstGeom>
        </p:spPr>
      </p:pic>
    </p:spTree>
    <p:extLst>
      <p:ext uri="{BB962C8B-B14F-4D97-AF65-F5344CB8AC3E}">
        <p14:creationId xmlns:p14="http://schemas.microsoft.com/office/powerpoint/2010/main" val="1070693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7203F694-7B30-984A-B2D5-1B89FBF44B7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3916" r="18098"/>
          <a:stretch/>
        </p:blipFill>
        <p:spPr>
          <a:xfrm>
            <a:off x="4117521" y="10"/>
            <a:ext cx="8074479" cy="6857990"/>
          </a:xfrm>
          <a:prstGeom prst="rect">
            <a:avLst/>
          </a:prstGeom>
        </p:spPr>
      </p:pic>
      <p:sp>
        <p:nvSpPr>
          <p:cNvPr id="14"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Picture Placeholder 2">
            <a:extLst>
              <a:ext uri="{FF2B5EF4-FFF2-40B4-BE49-F238E27FC236}">
                <a16:creationId xmlns:a16="http://schemas.microsoft.com/office/drawing/2014/main" id="{AA00BFD2-C334-6646-8A9A-FB2456A9BDC1}"/>
              </a:ext>
            </a:extLst>
          </p:cNvPr>
          <p:cNvSpPr>
            <a:spLocks noGrp="1"/>
          </p:cNvSpPr>
          <p:nvPr>
            <p:ph sz="half" idx="1"/>
          </p:nvPr>
        </p:nvSpPr>
        <p:spPr>
          <a:xfrm>
            <a:off x="622679" y="272955"/>
            <a:ext cx="3872552" cy="5563566"/>
          </a:xfrm>
        </p:spPr>
        <p:txBody>
          <a:bodyPr vert="horz" lIns="91440" tIns="45720" rIns="91440" bIns="45720" rtlCol="0">
            <a:noAutofit/>
          </a:bodyPr>
          <a:lstStyle/>
          <a:p>
            <a:pPr marL="0" indent="0">
              <a:buNone/>
            </a:pPr>
            <a:r>
              <a:rPr lang="en-US" sz="2000" b="0" i="0">
                <a:effectLst/>
              </a:rPr>
              <a:t>One of the main tasks for the current teacher is to make the learning process interesting for students, dynamic and modern.  And in this the teachers came to the aid of interactive technologies.</a:t>
            </a:r>
          </a:p>
          <a:p>
            <a:pPr marL="0" indent="0">
              <a:buNone/>
            </a:pPr>
            <a:endParaRPr lang="en-US" sz="2000" b="0" i="0">
              <a:effectLst/>
            </a:endParaRPr>
          </a:p>
          <a:p>
            <a:pPr marL="0" indent="0">
              <a:buNone/>
            </a:pPr>
            <a:r>
              <a:rPr lang="en-US" sz="1800" b="0" i="0">
                <a:effectLst/>
              </a:rPr>
              <a:t>Information and communication technologies (ICT) are gradually penetrating all areas of education.  This ensures the global informatization of society, the dissemination of the latest computer technology. </a:t>
            </a:r>
            <a:br>
              <a:rPr lang="en-US" sz="1800"/>
            </a:br>
            <a:r>
              <a:rPr lang="en-US" sz="1800" b="0" i="0">
                <a:effectLst/>
              </a:rPr>
              <a:t>Many universities use Apple electronics, for example, MacBooks are most recommended, since it has all the necessary programs and resources to use quick response and modern software, state and international software aimed at informatization of education in distributions and universities.</a:t>
            </a:r>
          </a:p>
          <a:p>
            <a:endParaRPr lang="en-US" sz="2000"/>
          </a:p>
        </p:txBody>
      </p:sp>
      <p:sp>
        <p:nvSpPr>
          <p:cNvPr id="13" name="TextBox 12">
            <a:extLst>
              <a:ext uri="{FF2B5EF4-FFF2-40B4-BE49-F238E27FC236}">
                <a16:creationId xmlns:a16="http://schemas.microsoft.com/office/drawing/2014/main" id="{84075DEE-0113-EB4D-8BD9-B5FCF6B4589E}"/>
              </a:ext>
            </a:extLst>
          </p:cNvPr>
          <p:cNvSpPr txBox="1"/>
          <p:nvPr/>
        </p:nvSpPr>
        <p:spPr>
          <a:xfrm>
            <a:off x="3047289" y="4276446"/>
            <a:ext cx="6094578" cy="369332"/>
          </a:xfrm>
          <a:prstGeom prst="rect">
            <a:avLst/>
          </a:prstGeom>
          <a:noFill/>
        </p:spPr>
        <p:txBody>
          <a:bodyPr wrap="square">
            <a:spAutoFit/>
          </a:bodyPr>
          <a:lstStyle/>
          <a:p>
            <a:r>
              <a:rPr lang="en-US" sz="1800" b="0" i="0" kern="1200">
                <a:solidFill>
                  <a:srgbClr val="FFFFFF"/>
                </a:solidFill>
                <a:effectLst/>
                <a:latin typeface="Calibri" panose="020F0502020204030204" pitchFamily="34" charset="0"/>
                <a:ea typeface="+mn-ea"/>
                <a:cs typeface="+mn-cs"/>
              </a:rPr>
              <a:t>a</a:t>
            </a:r>
            <a:endParaRPr lang="en-US"/>
          </a:p>
        </p:txBody>
      </p:sp>
    </p:spTree>
    <p:extLst>
      <p:ext uri="{BB962C8B-B14F-4D97-AF65-F5344CB8AC3E}">
        <p14:creationId xmlns:p14="http://schemas.microsoft.com/office/powerpoint/2010/main" val="30433820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858B0BA-D79F-BE4C-9E5F-C3421964D362}"/>
              </a:ext>
            </a:extLst>
          </p:cNvPr>
          <p:cNvPicPr>
            <a:picLocks noChangeAspect="1"/>
          </p:cNvPicPr>
          <p:nvPr/>
        </p:nvPicPr>
        <p:blipFill rotWithShape="1">
          <a:blip r:embed="rId2">
            <a:extLst>
              <a:ext uri="{28A0092B-C50C-407E-A947-70E740481C1C}">
                <a14:useLocalDpi xmlns:a14="http://schemas.microsoft.com/office/drawing/2010/main" val="0"/>
              </a:ext>
            </a:extLst>
          </a:blip>
          <a:srcRect t="10499" r="6506" b="15543"/>
          <a:stretch/>
        </p:blipFill>
        <p:spPr>
          <a:xfrm>
            <a:off x="3522468" y="10"/>
            <a:ext cx="8669532" cy="6857990"/>
          </a:xfrm>
          <a:prstGeom prst="rect">
            <a:avLst/>
          </a:prstGeom>
        </p:spPr>
      </p:pic>
      <p:sp>
        <p:nvSpPr>
          <p:cNvPr id="25" name="Rectangle 2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F09EBD-2B8F-3746-8FCC-C1C5A846AA99}"/>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5400" b="1"/>
              <a:t>    APPLE </a:t>
            </a:r>
          </a:p>
        </p:txBody>
      </p:sp>
      <p:sp>
        <p:nvSpPr>
          <p:cNvPr id="27" name="Rectangle 2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543632-F112-854D-A3C8-7FD11A547747}"/>
              </a:ext>
            </a:extLst>
          </p:cNvPr>
          <p:cNvSpPr>
            <a:spLocks noGrp="1"/>
          </p:cNvSpPr>
          <p:nvPr>
            <p:ph type="body" sz="half" idx="2"/>
          </p:nvPr>
        </p:nvSpPr>
        <p:spPr>
          <a:xfrm>
            <a:off x="1769989" y="3238546"/>
            <a:ext cx="2776421" cy="2666909"/>
          </a:xfrm>
        </p:spPr>
        <p:txBody>
          <a:bodyPr vert="horz" lIns="91440" tIns="45720" rIns="91440" bIns="45720" rtlCol="0" anchor="t">
            <a:normAutofit/>
          </a:bodyPr>
          <a:lstStyle/>
          <a:p>
            <a:r>
              <a:rPr lang="en-US" sz="1700"/>
              <a:t> </a:t>
            </a:r>
          </a:p>
        </p:txBody>
      </p:sp>
      <p:sp>
        <p:nvSpPr>
          <p:cNvPr id="10" name="TextBox 9">
            <a:extLst>
              <a:ext uri="{FF2B5EF4-FFF2-40B4-BE49-F238E27FC236}">
                <a16:creationId xmlns:a16="http://schemas.microsoft.com/office/drawing/2014/main" id="{3CC1774C-68D0-2B49-8BF9-00E530CAEA51}"/>
              </a:ext>
            </a:extLst>
          </p:cNvPr>
          <p:cNvSpPr txBox="1"/>
          <p:nvPr/>
        </p:nvSpPr>
        <p:spPr>
          <a:xfrm>
            <a:off x="424815" y="3006788"/>
            <a:ext cx="6094578" cy="1477328"/>
          </a:xfrm>
          <a:prstGeom prst="rect">
            <a:avLst/>
          </a:prstGeom>
          <a:noFill/>
        </p:spPr>
        <p:txBody>
          <a:bodyPr wrap="square">
            <a:spAutoFit/>
          </a:bodyPr>
          <a:lstStyle/>
          <a:p>
            <a:r>
              <a:rPr lang="en-GB" b="0" i="0">
                <a:effectLst/>
                <a:latin typeface="Arial" panose="020B0604020202020204" pitchFamily="34" charset="0"/>
              </a:rPr>
              <a:t>Apple Inc. is an American multinational technology company that specializes in consumer electronics, computer software and online services. Apple is the largest information technology company by revenue and, since January 2021, the world's most valuable company.</a:t>
            </a:r>
            <a:endParaRPr lang="en-US"/>
          </a:p>
        </p:txBody>
      </p:sp>
    </p:spTree>
    <p:extLst>
      <p:ext uri="{BB962C8B-B14F-4D97-AF65-F5344CB8AC3E}">
        <p14:creationId xmlns:p14="http://schemas.microsoft.com/office/powerpoint/2010/main" val="83961224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1" name="Rectangle 11">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13">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FED4AA-0AB8-AA42-BE64-2D976DEDCE18}"/>
              </a:ext>
            </a:extLst>
          </p:cNvPr>
          <p:cNvSpPr>
            <a:spLocks noGrp="1"/>
          </p:cNvSpPr>
          <p:nvPr>
            <p:ph type="title"/>
          </p:nvPr>
        </p:nvSpPr>
        <p:spPr>
          <a:xfrm>
            <a:off x="841248" y="5009083"/>
            <a:ext cx="2889504" cy="1345997"/>
          </a:xfrm>
        </p:spPr>
        <p:txBody>
          <a:bodyPr vert="horz" lIns="91440" tIns="45720" rIns="91440" bIns="45720" rtlCol="0" anchor="ctr">
            <a:normAutofit/>
          </a:bodyPr>
          <a:lstStyle/>
          <a:p>
            <a:r>
              <a:rPr lang="en-US" sz="2600">
                <a:solidFill>
                  <a:schemeClr val="bg1"/>
                </a:solidFill>
              </a:rPr>
              <a:t>Face ID </a:t>
            </a:r>
          </a:p>
        </p:txBody>
      </p:sp>
      <p:cxnSp>
        <p:nvCxnSpPr>
          <p:cNvPr id="43" name="Straight Connector 15">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44" name="Picture Placeholder 2">
            <a:extLst>
              <a:ext uri="{FF2B5EF4-FFF2-40B4-BE49-F238E27FC236}">
                <a16:creationId xmlns:a16="http://schemas.microsoft.com/office/drawing/2014/main" id="{39C7AD8B-5FEE-954A-9BD4-2C5FF4AA5FD0}"/>
              </a:ext>
            </a:extLst>
          </p:cNvPr>
          <p:cNvSpPr>
            <a:spLocks noGrp="1"/>
          </p:cNvSpPr>
          <p:nvPr>
            <p:ph sz="half" idx="1"/>
          </p:nvPr>
        </p:nvSpPr>
        <p:spPr>
          <a:xfrm>
            <a:off x="4379976" y="5009083"/>
            <a:ext cx="6976872" cy="1345997"/>
          </a:xfrm>
        </p:spPr>
        <p:txBody>
          <a:bodyPr vert="horz" lIns="91440" tIns="45720" rIns="91440" bIns="45720" rtlCol="0" anchor="ctr">
            <a:normAutofit/>
          </a:bodyPr>
          <a:lstStyle/>
          <a:p>
            <a:r>
              <a:rPr lang="en-GB" sz="1200" b="1" i="0">
                <a:solidFill>
                  <a:srgbClr val="2C2D2E"/>
                </a:solidFill>
                <a:effectLst/>
                <a:latin typeface="Arial" panose="020B0604020202020204" pitchFamily="34" charset="0"/>
              </a:rPr>
              <a:t>Face ID is the result of a combination of Apple's most advanced hardware and software components. The TrueDepth camera captures facial data by projecting and analyzing thousands of invisible points. Thus, the device creates a detailed structural map of the face, as well as its image in the infrared spectrum.</a:t>
            </a:r>
            <a:endParaRPr lang="en-US" sz="1200" b="1">
              <a:solidFill>
                <a:schemeClr val="bg1"/>
              </a:solidFill>
            </a:endParaRPr>
          </a:p>
        </p:txBody>
      </p:sp>
      <p:sp>
        <p:nvSpPr>
          <p:cNvPr id="9" name="TextBox 8">
            <a:extLst>
              <a:ext uri="{FF2B5EF4-FFF2-40B4-BE49-F238E27FC236}">
                <a16:creationId xmlns:a16="http://schemas.microsoft.com/office/drawing/2014/main" id="{7E5A6ECC-E6AC-B44E-B361-D8FBE7DF84E6}"/>
              </a:ext>
            </a:extLst>
          </p:cNvPr>
          <p:cNvSpPr txBox="1"/>
          <p:nvPr/>
        </p:nvSpPr>
        <p:spPr>
          <a:xfrm>
            <a:off x="1090837" y="2729562"/>
            <a:ext cx="10606821" cy="646331"/>
          </a:xfrm>
          <a:prstGeom prst="rect">
            <a:avLst/>
          </a:prstGeom>
          <a:noFill/>
        </p:spPr>
        <p:txBody>
          <a:bodyPr wrap="square">
            <a:spAutoFit/>
          </a:bodyPr>
          <a:lstStyle/>
          <a:p>
            <a:br>
              <a:rPr lang="en-GB"/>
            </a:br>
            <a:endParaRPr lang="en-US"/>
          </a:p>
        </p:txBody>
      </p:sp>
      <p:pic>
        <p:nvPicPr>
          <p:cNvPr id="4" name="Picture 3">
            <a:extLst>
              <a:ext uri="{FF2B5EF4-FFF2-40B4-BE49-F238E27FC236}">
                <a16:creationId xmlns:a16="http://schemas.microsoft.com/office/drawing/2014/main" id="{8742BE71-D147-EF46-9FA0-4DD296CB3BE8}"/>
              </a:ext>
            </a:extLst>
          </p:cNvPr>
          <p:cNvPicPr>
            <a:picLocks noChangeAspect="1"/>
          </p:cNvPicPr>
          <p:nvPr/>
        </p:nvPicPr>
        <p:blipFill>
          <a:blip r:embed="rId2"/>
          <a:stretch>
            <a:fillRect/>
          </a:stretch>
        </p:blipFill>
        <p:spPr>
          <a:xfrm>
            <a:off x="2779071" y="502920"/>
            <a:ext cx="6630810" cy="3729831"/>
          </a:xfrm>
          <a:prstGeom prst="rect">
            <a:avLst/>
          </a:prstGeom>
        </p:spPr>
      </p:pic>
    </p:spTree>
    <p:extLst>
      <p:ext uri="{BB962C8B-B14F-4D97-AF65-F5344CB8AC3E}">
        <p14:creationId xmlns:p14="http://schemas.microsoft.com/office/powerpoint/2010/main" val="245947467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E0E0"/>
        </a:solidFill>
        <a:effectLst/>
      </p:bgPr>
    </p:bg>
    <p:spTree>
      <p:nvGrpSpPr>
        <p:cNvPr id="1" name=""/>
        <p:cNvGrpSpPr/>
        <p:nvPr/>
      </p:nvGrpSpPr>
      <p:grpSpPr>
        <a:xfrm>
          <a:off x="0" y="0"/>
          <a:ext cx="0" cy="0"/>
          <a:chOff x="0" y="0"/>
          <a:chExt cx="0" cy="0"/>
        </a:xfrm>
      </p:grpSpPr>
      <p:sp>
        <p:nvSpPr>
          <p:cNvPr id="27" name="Content Placeholder 3">
            <a:extLst>
              <a:ext uri="{FF2B5EF4-FFF2-40B4-BE49-F238E27FC236}">
                <a16:creationId xmlns:a16="http://schemas.microsoft.com/office/drawing/2014/main" id="{C293D5A2-9236-1744-B5C9-66506E47C39B}"/>
              </a:ext>
            </a:extLst>
          </p:cNvPr>
          <p:cNvSpPr>
            <a:spLocks noGrp="1"/>
          </p:cNvSpPr>
          <p:nvPr>
            <p:ph type="body" sz="half" idx="4294967295"/>
          </p:nvPr>
        </p:nvSpPr>
        <p:spPr>
          <a:xfrm>
            <a:off x="0" y="2732088"/>
            <a:ext cx="4859338" cy="3344862"/>
          </a:xfrm>
        </p:spPr>
        <p:txBody>
          <a:bodyPr vert="horz" lIns="91440" tIns="45720" rIns="91440" bIns="45720" rtlCol="0" anchor="t">
            <a:noAutofit/>
          </a:bodyPr>
          <a:lstStyle/>
          <a:p>
            <a:pPr indent="-228600" fontAlgn="base">
              <a:buFont typeface="Arial" panose="020B0604020202020204" pitchFamily="34" charset="0"/>
              <a:buChar char="•"/>
            </a:pPr>
            <a:r>
              <a:rPr lang="en-GB" sz="2000" b="0" i="0">
                <a:solidFill>
                  <a:srgbClr val="2C2D2E"/>
                </a:solidFill>
                <a:effectLst/>
                <a:latin typeface="Arial" panose="020B0604020202020204" pitchFamily="34" charset="0"/>
              </a:rPr>
              <a:t>Face ID is a 3D scanner developed by Apple and first used in the iPhone X. Face ID technology was introduced by Apple on September 12, 2017, replacing the Touch ID fingerprint sensor. The new sensor (True Depth Camera or Time-of-Flight camera) allows you to unlock your device, make purchases in the iTunes Store, App Store and iBooks Store, select cards for payment in Apple Pay.</a:t>
            </a:r>
            <a:br>
              <a:rPr lang="en-US" sz="2000">
                <a:solidFill>
                  <a:schemeClr val="tx1">
                    <a:alpha val="80000"/>
                  </a:schemeClr>
                </a:solidFill>
                <a:effectLst/>
              </a:rPr>
            </a:br>
            <a:endParaRPr lang="en-US" sz="2000">
              <a:solidFill>
                <a:schemeClr val="tx1">
                  <a:alpha val="80000"/>
                </a:schemeClr>
              </a:solidFill>
            </a:endParaRPr>
          </a:p>
        </p:txBody>
      </p:sp>
      <p:sp>
        <p:nvSpPr>
          <p:cNvPr id="4" name="Title 3">
            <a:extLst>
              <a:ext uri="{FF2B5EF4-FFF2-40B4-BE49-F238E27FC236}">
                <a16:creationId xmlns:a16="http://schemas.microsoft.com/office/drawing/2014/main" id="{4C1FA518-239D-1641-871A-EB8ACE551248}"/>
              </a:ext>
            </a:extLst>
          </p:cNvPr>
          <p:cNvSpPr>
            <a:spLocks noGrp="1"/>
          </p:cNvSpPr>
          <p:nvPr>
            <p:ph type="title" idx="4294967295"/>
          </p:nvPr>
        </p:nvSpPr>
        <p:spPr>
          <a:xfrm>
            <a:off x="326317" y="1505727"/>
            <a:ext cx="3932238" cy="1600200"/>
          </a:xfrm>
        </p:spPr>
        <p:txBody>
          <a:bodyPr/>
          <a:lstStyle/>
          <a:p>
            <a:r>
              <a:rPr lang="en-US" sz="3200"/>
              <a:t>Face ID</a:t>
            </a:r>
            <a:endParaRPr lang="en-US"/>
          </a:p>
        </p:txBody>
      </p:sp>
      <p:sp>
        <p:nvSpPr>
          <p:cNvPr id="10" name="TextBox 9">
            <a:extLst>
              <a:ext uri="{FF2B5EF4-FFF2-40B4-BE49-F238E27FC236}">
                <a16:creationId xmlns:a16="http://schemas.microsoft.com/office/drawing/2014/main" id="{D97FD216-6F87-2249-908C-78E83C41AEE3}"/>
              </a:ext>
            </a:extLst>
          </p:cNvPr>
          <p:cNvSpPr txBox="1"/>
          <p:nvPr/>
        </p:nvSpPr>
        <p:spPr>
          <a:xfrm>
            <a:off x="4403536" y="1254857"/>
            <a:ext cx="6103108" cy="1477328"/>
          </a:xfrm>
          <a:prstGeom prst="rect">
            <a:avLst/>
          </a:prstGeom>
          <a:noFill/>
        </p:spPr>
        <p:txBody>
          <a:bodyPr wrap="square">
            <a:spAutoFit/>
          </a:bodyPr>
          <a:lstStyle/>
          <a:p>
            <a:br>
              <a:rPr lang="en-GB" b="0" i="0">
                <a:solidFill>
                  <a:srgbClr val="FFFFFF"/>
                </a:solidFill>
                <a:effectLst/>
                <a:latin typeface="Roboto" panose="02000000000000000000" pitchFamily="2" charset="0"/>
              </a:rPr>
            </a:br>
            <a:endParaRPr lang="en-GB" b="0" i="0">
              <a:solidFill>
                <a:srgbClr val="FFFFFF"/>
              </a:solidFill>
              <a:effectLst/>
              <a:latin typeface="Roboto" panose="02000000000000000000" pitchFamily="2" charset="0"/>
            </a:endParaRPr>
          </a:p>
          <a:p>
            <a:pPr fontAlgn="ctr"/>
            <a:r>
              <a:rPr lang="en-GB" b="0" i="0">
                <a:solidFill>
                  <a:srgbClr val="DADCE0"/>
                </a:solidFill>
                <a:effectLst/>
                <a:latin typeface="Roboto" panose="02000000000000000000" pitchFamily="2" charset="0"/>
              </a:rPr>
              <a:t>The Verge</a:t>
            </a:r>
          </a:p>
          <a:p>
            <a:br>
              <a:rPr lang="en-GB"/>
            </a:br>
            <a:endParaRPr lang="en-US"/>
          </a:p>
        </p:txBody>
      </p:sp>
      <p:sp>
        <p:nvSpPr>
          <p:cNvPr id="13" name="TextBox 12">
            <a:extLst>
              <a:ext uri="{FF2B5EF4-FFF2-40B4-BE49-F238E27FC236}">
                <a16:creationId xmlns:a16="http://schemas.microsoft.com/office/drawing/2014/main" id="{92D89514-7122-CA47-87BF-7AC9C9086D3F}"/>
              </a:ext>
            </a:extLst>
          </p:cNvPr>
          <p:cNvSpPr txBox="1"/>
          <p:nvPr/>
        </p:nvSpPr>
        <p:spPr>
          <a:xfrm>
            <a:off x="7934313" y="1659496"/>
            <a:ext cx="4828079" cy="646331"/>
          </a:xfrm>
          <a:prstGeom prst="rect">
            <a:avLst/>
          </a:prstGeom>
          <a:noFill/>
        </p:spPr>
        <p:txBody>
          <a:bodyPr wrap="square">
            <a:spAutoFit/>
          </a:bodyPr>
          <a:lstStyle/>
          <a:p>
            <a:br>
              <a:rPr lang="en-GB">
                <a:effectLst/>
                <a:latin typeface="inherit"/>
              </a:rPr>
            </a:br>
            <a:endParaRPr lang="en-US"/>
          </a:p>
        </p:txBody>
      </p:sp>
      <p:sp>
        <p:nvSpPr>
          <p:cNvPr id="16" name="TextBox 15">
            <a:extLst>
              <a:ext uri="{FF2B5EF4-FFF2-40B4-BE49-F238E27FC236}">
                <a16:creationId xmlns:a16="http://schemas.microsoft.com/office/drawing/2014/main" id="{DFA11FD6-4BF4-454D-A4E7-FD069763E0A7}"/>
              </a:ext>
            </a:extLst>
          </p:cNvPr>
          <p:cNvSpPr txBox="1"/>
          <p:nvPr/>
        </p:nvSpPr>
        <p:spPr>
          <a:xfrm>
            <a:off x="5823213" y="1816426"/>
            <a:ext cx="5768929" cy="646331"/>
          </a:xfrm>
          <a:prstGeom prst="rect">
            <a:avLst/>
          </a:prstGeom>
          <a:noFill/>
        </p:spPr>
        <p:txBody>
          <a:bodyPr wrap="square">
            <a:spAutoFit/>
          </a:bodyPr>
          <a:lstStyle/>
          <a:p>
            <a:br>
              <a:rPr lang="en-GB">
                <a:effectLst/>
                <a:latin typeface="inherit"/>
              </a:rPr>
            </a:br>
            <a:endParaRPr lang="en-US"/>
          </a:p>
        </p:txBody>
      </p:sp>
      <p:pic>
        <p:nvPicPr>
          <p:cNvPr id="9" name="Picture 8">
            <a:extLst>
              <a:ext uri="{FF2B5EF4-FFF2-40B4-BE49-F238E27FC236}">
                <a16:creationId xmlns:a16="http://schemas.microsoft.com/office/drawing/2014/main" id="{768034AC-DB7A-4A41-ADC9-3578A6F59D95}"/>
              </a:ext>
            </a:extLst>
          </p:cNvPr>
          <p:cNvPicPr>
            <a:picLocks noChangeAspect="1"/>
          </p:cNvPicPr>
          <p:nvPr/>
        </p:nvPicPr>
        <p:blipFill>
          <a:blip r:embed="rId2"/>
          <a:stretch>
            <a:fillRect/>
          </a:stretch>
        </p:blipFill>
        <p:spPr>
          <a:xfrm>
            <a:off x="5651126" y="1265923"/>
            <a:ext cx="6966618" cy="4644412"/>
          </a:xfrm>
          <a:prstGeom prst="rect">
            <a:avLst/>
          </a:prstGeom>
        </p:spPr>
      </p:pic>
    </p:spTree>
    <p:extLst>
      <p:ext uri="{BB962C8B-B14F-4D97-AF65-F5344CB8AC3E}">
        <p14:creationId xmlns:p14="http://schemas.microsoft.com/office/powerpoint/2010/main" val="3721106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83189C-A5BF-0749-947D-269FB1B366E0}"/>
              </a:ext>
            </a:extLst>
          </p:cNvPr>
          <p:cNvSpPr txBox="1"/>
          <p:nvPr/>
        </p:nvSpPr>
        <p:spPr>
          <a:xfrm>
            <a:off x="-223908" y="-92859"/>
            <a:ext cx="6094578" cy="646331"/>
          </a:xfrm>
          <a:prstGeom prst="rect">
            <a:avLst/>
          </a:prstGeom>
          <a:noFill/>
        </p:spPr>
        <p:txBody>
          <a:bodyPr wrap="square">
            <a:spAutoFit/>
          </a:bodyPr>
          <a:lstStyle/>
          <a:p>
            <a:br>
              <a:rPr lang="en-GB"/>
            </a:br>
            <a:endParaRPr lang="en-US"/>
          </a:p>
        </p:txBody>
      </p:sp>
      <p:pic>
        <p:nvPicPr>
          <p:cNvPr id="4" name="Picture 3">
            <a:extLst>
              <a:ext uri="{FF2B5EF4-FFF2-40B4-BE49-F238E27FC236}">
                <a16:creationId xmlns:a16="http://schemas.microsoft.com/office/drawing/2014/main" id="{A30F4D21-3F8D-A047-B6A6-3CDDA15008F9}"/>
              </a:ext>
            </a:extLst>
          </p:cNvPr>
          <p:cNvPicPr>
            <a:picLocks noChangeAspect="1"/>
          </p:cNvPicPr>
          <p:nvPr/>
        </p:nvPicPr>
        <p:blipFill>
          <a:blip r:embed="rId2"/>
          <a:stretch>
            <a:fillRect/>
          </a:stretch>
        </p:blipFill>
        <p:spPr>
          <a:xfrm>
            <a:off x="3207224" y="252610"/>
            <a:ext cx="6274794" cy="6400290"/>
          </a:xfrm>
          <a:prstGeom prst="rect">
            <a:avLst/>
          </a:prstGeom>
        </p:spPr>
      </p:pic>
    </p:spTree>
    <p:extLst>
      <p:ext uri="{BB962C8B-B14F-4D97-AF65-F5344CB8AC3E}">
        <p14:creationId xmlns:p14="http://schemas.microsoft.com/office/powerpoint/2010/main" val="1141917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First Presentation </vt:lpstr>
      <vt:lpstr>MODERN TECHNOLOGIES</vt:lpstr>
      <vt:lpstr>PowerPoint Presentation</vt:lpstr>
      <vt:lpstr>INTERACTIVE TECHNOLOGIES IN EDUCATION   WHAT SHOULD A MODERN EDUCATION BE? </vt:lpstr>
      <vt:lpstr>The main task of modern education is simply to give him basic knowledge, as well as provide him with the necessary knowledge for further adaptation.    </vt:lpstr>
      <vt:lpstr>PowerPoint Presentation</vt:lpstr>
      <vt:lpstr>    APPLE </vt:lpstr>
      <vt:lpstr>Face ID </vt:lpstr>
      <vt:lpstr>Face ID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My First Presentation </dc:title>
  <dc:creator>Raivis Stepka</dc:creator>
  <cp:lastModifiedBy>Raivis Stepka</cp:lastModifiedBy>
  <cp:revision>4</cp:revision>
  <dcterms:created xsi:type="dcterms:W3CDTF">2021-11-28T06:15:27Z</dcterms:created>
  <dcterms:modified xsi:type="dcterms:W3CDTF">2021-12-15T22:59:54Z</dcterms:modified>
</cp:coreProperties>
</file>