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66" r:id="rId6"/>
    <p:sldId id="257" r:id="rId7"/>
    <p:sldId id="258" r:id="rId8"/>
    <p:sldId id="259" r:id="rId9"/>
    <p:sldId id="260" r:id="rId10"/>
    <p:sldId id="261" r:id="rId11"/>
    <p:sldId id="262" r:id="rId12"/>
    <p:sldId id="264" r:id="rId13"/>
    <p:sldId id="265"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6" autoAdjust="0"/>
    <p:restoredTop sz="94660"/>
  </p:normalViewPr>
  <p:slideViewPr>
    <p:cSldViewPr snapToGrid="0">
      <p:cViewPr varScale="1">
        <p:scale>
          <a:sx n="78" d="100"/>
          <a:sy n="78" d="100"/>
        </p:scale>
        <p:origin x="88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19DB1A-12A9-4CD1-BD1F-7F12FDB137CD}" type="datetimeFigureOut">
              <a:rPr lang="en-US" smtClean="0"/>
              <a:t>3/14/2026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638C17-93FD-44F3-AB60-3FBF60C75F22}" type="slidenum">
              <a:rPr lang="en-US" smtClean="0"/>
              <a:t>‹#›</a:t>
            </a:fld>
            <a:endParaRPr lang="en-US"/>
          </a:p>
        </p:txBody>
      </p:sp>
    </p:spTree>
    <p:extLst>
      <p:ext uri="{BB962C8B-B14F-4D97-AF65-F5344CB8AC3E}">
        <p14:creationId xmlns:p14="http://schemas.microsoft.com/office/powerpoint/2010/main" val="3014639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638C17-93FD-44F3-AB60-3FBF60C75F22}" type="slidenum">
              <a:rPr lang="en-US" smtClean="0"/>
              <a:t>11</a:t>
            </a:fld>
            <a:endParaRPr lang="en-US"/>
          </a:p>
        </p:txBody>
      </p:sp>
    </p:spTree>
    <p:extLst>
      <p:ext uri="{BB962C8B-B14F-4D97-AF65-F5344CB8AC3E}">
        <p14:creationId xmlns:p14="http://schemas.microsoft.com/office/powerpoint/2010/main" val="2344170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A76F0-3CD9-7074-742B-33CE69E825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27D5E56-0D13-9362-0EDF-5B1BB4E69D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2B52A49-1566-EF65-53BA-F5F71B8BCDCB}"/>
              </a:ext>
            </a:extLst>
          </p:cNvPr>
          <p:cNvSpPr>
            <a:spLocks noGrp="1"/>
          </p:cNvSpPr>
          <p:nvPr>
            <p:ph type="dt" sz="half" idx="10"/>
          </p:nvPr>
        </p:nvSpPr>
        <p:spPr/>
        <p:txBody>
          <a:bodyPr/>
          <a:lstStyle/>
          <a:p>
            <a:fld id="{1608C0E0-9CEA-4962-B426-88ABD8D0A320}" type="datetimeFigureOut">
              <a:rPr lang="en-US" smtClean="0"/>
              <a:t>3/14/2026</a:t>
            </a:fld>
            <a:endParaRPr lang="en-US"/>
          </a:p>
        </p:txBody>
      </p:sp>
      <p:sp>
        <p:nvSpPr>
          <p:cNvPr id="5" name="Footer Placeholder 4">
            <a:extLst>
              <a:ext uri="{FF2B5EF4-FFF2-40B4-BE49-F238E27FC236}">
                <a16:creationId xmlns:a16="http://schemas.microsoft.com/office/drawing/2014/main" id="{5D1763B4-9678-141B-EB03-5A6F12AFEB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23D235-4730-92B5-3D37-5E9CD1519FED}"/>
              </a:ext>
            </a:extLst>
          </p:cNvPr>
          <p:cNvSpPr>
            <a:spLocks noGrp="1"/>
          </p:cNvSpPr>
          <p:nvPr>
            <p:ph type="sldNum" sz="quarter" idx="12"/>
          </p:nvPr>
        </p:nvSpPr>
        <p:spPr/>
        <p:txBody>
          <a:bodyPr/>
          <a:lstStyle/>
          <a:p>
            <a:fld id="{F2941CB8-ECE1-4708-AF2B-7DA9BFE06B4F}" type="slidenum">
              <a:rPr lang="en-US" smtClean="0"/>
              <a:t>‹#›</a:t>
            </a:fld>
            <a:endParaRPr lang="en-US"/>
          </a:p>
        </p:txBody>
      </p:sp>
    </p:spTree>
    <p:extLst>
      <p:ext uri="{BB962C8B-B14F-4D97-AF65-F5344CB8AC3E}">
        <p14:creationId xmlns:p14="http://schemas.microsoft.com/office/powerpoint/2010/main" val="3565862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E44C3-0E23-8C66-BE65-C29FA06449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7EAFD73-5695-C224-CF95-0D23FB29314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4E8611-D350-5246-554B-C46E9C90966F}"/>
              </a:ext>
            </a:extLst>
          </p:cNvPr>
          <p:cNvSpPr>
            <a:spLocks noGrp="1"/>
          </p:cNvSpPr>
          <p:nvPr>
            <p:ph type="dt" sz="half" idx="10"/>
          </p:nvPr>
        </p:nvSpPr>
        <p:spPr/>
        <p:txBody>
          <a:bodyPr/>
          <a:lstStyle/>
          <a:p>
            <a:fld id="{1608C0E0-9CEA-4962-B426-88ABD8D0A320}" type="datetimeFigureOut">
              <a:rPr lang="en-US" smtClean="0"/>
              <a:t>3/14/2026</a:t>
            </a:fld>
            <a:endParaRPr lang="en-US"/>
          </a:p>
        </p:txBody>
      </p:sp>
      <p:sp>
        <p:nvSpPr>
          <p:cNvPr id="5" name="Footer Placeholder 4">
            <a:extLst>
              <a:ext uri="{FF2B5EF4-FFF2-40B4-BE49-F238E27FC236}">
                <a16:creationId xmlns:a16="http://schemas.microsoft.com/office/drawing/2014/main" id="{C9535DC6-37B1-5119-3FDD-83853ECEAE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5CC97B-F074-681A-31E6-AB22DF1CC017}"/>
              </a:ext>
            </a:extLst>
          </p:cNvPr>
          <p:cNvSpPr>
            <a:spLocks noGrp="1"/>
          </p:cNvSpPr>
          <p:nvPr>
            <p:ph type="sldNum" sz="quarter" idx="12"/>
          </p:nvPr>
        </p:nvSpPr>
        <p:spPr/>
        <p:txBody>
          <a:bodyPr/>
          <a:lstStyle/>
          <a:p>
            <a:fld id="{F2941CB8-ECE1-4708-AF2B-7DA9BFE06B4F}" type="slidenum">
              <a:rPr lang="en-US" smtClean="0"/>
              <a:t>‹#›</a:t>
            </a:fld>
            <a:endParaRPr lang="en-US"/>
          </a:p>
        </p:txBody>
      </p:sp>
    </p:spTree>
    <p:extLst>
      <p:ext uri="{BB962C8B-B14F-4D97-AF65-F5344CB8AC3E}">
        <p14:creationId xmlns:p14="http://schemas.microsoft.com/office/powerpoint/2010/main" val="4267062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73BBC-24B1-D8A5-27EC-D4B18E3C8F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B47D7F6-3AE9-1020-1442-A85CB6EE2B6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6AEFF1-722B-2699-DADA-33DD12AC821D}"/>
              </a:ext>
            </a:extLst>
          </p:cNvPr>
          <p:cNvSpPr>
            <a:spLocks noGrp="1"/>
          </p:cNvSpPr>
          <p:nvPr>
            <p:ph type="dt" sz="half" idx="10"/>
          </p:nvPr>
        </p:nvSpPr>
        <p:spPr/>
        <p:txBody>
          <a:bodyPr/>
          <a:lstStyle/>
          <a:p>
            <a:fld id="{1608C0E0-9CEA-4962-B426-88ABD8D0A320}" type="datetimeFigureOut">
              <a:rPr lang="en-US" smtClean="0"/>
              <a:t>3/14/2026</a:t>
            </a:fld>
            <a:endParaRPr lang="en-US"/>
          </a:p>
        </p:txBody>
      </p:sp>
      <p:sp>
        <p:nvSpPr>
          <p:cNvPr id="5" name="Footer Placeholder 4">
            <a:extLst>
              <a:ext uri="{FF2B5EF4-FFF2-40B4-BE49-F238E27FC236}">
                <a16:creationId xmlns:a16="http://schemas.microsoft.com/office/drawing/2014/main" id="{849715F2-9F6D-DDBE-AB61-6404A67BCB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7F9DBE-B246-08DD-FFB1-930AC8016940}"/>
              </a:ext>
            </a:extLst>
          </p:cNvPr>
          <p:cNvSpPr>
            <a:spLocks noGrp="1"/>
          </p:cNvSpPr>
          <p:nvPr>
            <p:ph type="sldNum" sz="quarter" idx="12"/>
          </p:nvPr>
        </p:nvSpPr>
        <p:spPr/>
        <p:txBody>
          <a:bodyPr/>
          <a:lstStyle/>
          <a:p>
            <a:fld id="{F2941CB8-ECE1-4708-AF2B-7DA9BFE06B4F}" type="slidenum">
              <a:rPr lang="en-US" smtClean="0"/>
              <a:t>‹#›</a:t>
            </a:fld>
            <a:endParaRPr lang="en-US"/>
          </a:p>
        </p:txBody>
      </p:sp>
    </p:spTree>
    <p:extLst>
      <p:ext uri="{BB962C8B-B14F-4D97-AF65-F5344CB8AC3E}">
        <p14:creationId xmlns:p14="http://schemas.microsoft.com/office/powerpoint/2010/main" val="1670464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7D075-FBEA-33B6-8534-23E1912A03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4EE6D8-50FC-2C22-33AF-5FFD0E1020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6A61027-0B00-2B8F-0589-2F07810F72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E4F58B7-8D68-92BE-42B9-6FDEAECE6D5F}"/>
              </a:ext>
            </a:extLst>
          </p:cNvPr>
          <p:cNvSpPr>
            <a:spLocks noGrp="1"/>
          </p:cNvSpPr>
          <p:nvPr>
            <p:ph type="dt" sz="half" idx="10"/>
          </p:nvPr>
        </p:nvSpPr>
        <p:spPr/>
        <p:txBody>
          <a:bodyPr/>
          <a:lstStyle/>
          <a:p>
            <a:fld id="{1608C0E0-9CEA-4962-B426-88ABD8D0A320}" type="datetimeFigureOut">
              <a:rPr lang="en-US" smtClean="0"/>
              <a:t>3/14/2026</a:t>
            </a:fld>
            <a:endParaRPr lang="en-US"/>
          </a:p>
        </p:txBody>
      </p:sp>
      <p:sp>
        <p:nvSpPr>
          <p:cNvPr id="6" name="Footer Placeholder 5">
            <a:extLst>
              <a:ext uri="{FF2B5EF4-FFF2-40B4-BE49-F238E27FC236}">
                <a16:creationId xmlns:a16="http://schemas.microsoft.com/office/drawing/2014/main" id="{3FFD0B2A-AC51-A314-0D47-C7B99847D7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C8409B-1B01-089E-DC0A-AC62F252EE35}"/>
              </a:ext>
            </a:extLst>
          </p:cNvPr>
          <p:cNvSpPr>
            <a:spLocks noGrp="1"/>
          </p:cNvSpPr>
          <p:nvPr>
            <p:ph type="sldNum" sz="quarter" idx="12"/>
          </p:nvPr>
        </p:nvSpPr>
        <p:spPr/>
        <p:txBody>
          <a:bodyPr/>
          <a:lstStyle/>
          <a:p>
            <a:fld id="{F2941CB8-ECE1-4708-AF2B-7DA9BFE06B4F}" type="slidenum">
              <a:rPr lang="en-US" smtClean="0"/>
              <a:t>‹#›</a:t>
            </a:fld>
            <a:endParaRPr lang="en-US"/>
          </a:p>
        </p:txBody>
      </p:sp>
    </p:spTree>
    <p:extLst>
      <p:ext uri="{BB962C8B-B14F-4D97-AF65-F5344CB8AC3E}">
        <p14:creationId xmlns:p14="http://schemas.microsoft.com/office/powerpoint/2010/main" val="256855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81103-17EC-DC46-D6E0-51FAA7DF691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EB380E4-AD83-5B62-E427-298AFDFF1B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DB0807-3CAE-F8AC-6E7B-C3B6DAEA47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33E0645-98A9-506D-0320-DF9FF77500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FB6AC2-FECA-1006-4614-D09D1ED27A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5EA31C-8088-04D1-3DD0-FB0B5EC65BE9}"/>
              </a:ext>
            </a:extLst>
          </p:cNvPr>
          <p:cNvSpPr>
            <a:spLocks noGrp="1"/>
          </p:cNvSpPr>
          <p:nvPr>
            <p:ph type="dt" sz="half" idx="10"/>
          </p:nvPr>
        </p:nvSpPr>
        <p:spPr/>
        <p:txBody>
          <a:bodyPr/>
          <a:lstStyle/>
          <a:p>
            <a:fld id="{1608C0E0-9CEA-4962-B426-88ABD8D0A320}" type="datetimeFigureOut">
              <a:rPr lang="en-US" smtClean="0"/>
              <a:t>3/14/2026</a:t>
            </a:fld>
            <a:endParaRPr lang="en-US"/>
          </a:p>
        </p:txBody>
      </p:sp>
      <p:sp>
        <p:nvSpPr>
          <p:cNvPr id="8" name="Footer Placeholder 7">
            <a:extLst>
              <a:ext uri="{FF2B5EF4-FFF2-40B4-BE49-F238E27FC236}">
                <a16:creationId xmlns:a16="http://schemas.microsoft.com/office/drawing/2014/main" id="{1A1C4D93-040B-0182-38BA-F2BF8CA30D1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8FCD854-E34F-06EF-9D94-7C74665F1FED}"/>
              </a:ext>
            </a:extLst>
          </p:cNvPr>
          <p:cNvSpPr>
            <a:spLocks noGrp="1"/>
          </p:cNvSpPr>
          <p:nvPr>
            <p:ph type="sldNum" sz="quarter" idx="12"/>
          </p:nvPr>
        </p:nvSpPr>
        <p:spPr/>
        <p:txBody>
          <a:bodyPr/>
          <a:lstStyle/>
          <a:p>
            <a:fld id="{F2941CB8-ECE1-4708-AF2B-7DA9BFE06B4F}" type="slidenum">
              <a:rPr lang="en-US" smtClean="0"/>
              <a:t>‹#›</a:t>
            </a:fld>
            <a:endParaRPr lang="en-US"/>
          </a:p>
        </p:txBody>
      </p:sp>
    </p:spTree>
    <p:extLst>
      <p:ext uri="{BB962C8B-B14F-4D97-AF65-F5344CB8AC3E}">
        <p14:creationId xmlns:p14="http://schemas.microsoft.com/office/powerpoint/2010/main" val="3828010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58455-9764-E5E0-4436-93355CDA17D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D46EED9-C589-FE72-67D4-7B4789250058}"/>
              </a:ext>
            </a:extLst>
          </p:cNvPr>
          <p:cNvSpPr>
            <a:spLocks noGrp="1"/>
          </p:cNvSpPr>
          <p:nvPr>
            <p:ph type="dt" sz="half" idx="10"/>
          </p:nvPr>
        </p:nvSpPr>
        <p:spPr/>
        <p:txBody>
          <a:bodyPr/>
          <a:lstStyle/>
          <a:p>
            <a:fld id="{1608C0E0-9CEA-4962-B426-88ABD8D0A320}" type="datetimeFigureOut">
              <a:rPr lang="en-US" smtClean="0"/>
              <a:t>3/14/2026</a:t>
            </a:fld>
            <a:endParaRPr lang="en-US"/>
          </a:p>
        </p:txBody>
      </p:sp>
      <p:sp>
        <p:nvSpPr>
          <p:cNvPr id="4" name="Footer Placeholder 3">
            <a:extLst>
              <a:ext uri="{FF2B5EF4-FFF2-40B4-BE49-F238E27FC236}">
                <a16:creationId xmlns:a16="http://schemas.microsoft.com/office/drawing/2014/main" id="{93755EA0-0ED1-1FF2-97B8-2550D6EC342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AE4ABEA-8EC4-8FB6-342B-17274F1797B0}"/>
              </a:ext>
            </a:extLst>
          </p:cNvPr>
          <p:cNvSpPr>
            <a:spLocks noGrp="1"/>
          </p:cNvSpPr>
          <p:nvPr>
            <p:ph type="sldNum" sz="quarter" idx="12"/>
          </p:nvPr>
        </p:nvSpPr>
        <p:spPr/>
        <p:txBody>
          <a:bodyPr/>
          <a:lstStyle/>
          <a:p>
            <a:fld id="{F2941CB8-ECE1-4708-AF2B-7DA9BFE06B4F}" type="slidenum">
              <a:rPr lang="en-US" smtClean="0"/>
              <a:t>‹#›</a:t>
            </a:fld>
            <a:endParaRPr lang="en-US"/>
          </a:p>
        </p:txBody>
      </p:sp>
    </p:spTree>
    <p:extLst>
      <p:ext uri="{BB962C8B-B14F-4D97-AF65-F5344CB8AC3E}">
        <p14:creationId xmlns:p14="http://schemas.microsoft.com/office/powerpoint/2010/main" val="728263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D893F8-8ACB-70F3-0E17-94840DA47FA6}"/>
              </a:ext>
            </a:extLst>
          </p:cNvPr>
          <p:cNvSpPr>
            <a:spLocks noGrp="1"/>
          </p:cNvSpPr>
          <p:nvPr>
            <p:ph type="dt" sz="half" idx="10"/>
          </p:nvPr>
        </p:nvSpPr>
        <p:spPr/>
        <p:txBody>
          <a:bodyPr/>
          <a:lstStyle/>
          <a:p>
            <a:fld id="{1608C0E0-9CEA-4962-B426-88ABD8D0A320}" type="datetimeFigureOut">
              <a:rPr lang="en-US" smtClean="0"/>
              <a:t>3/14/2026</a:t>
            </a:fld>
            <a:endParaRPr lang="en-US"/>
          </a:p>
        </p:txBody>
      </p:sp>
      <p:sp>
        <p:nvSpPr>
          <p:cNvPr id="3" name="Footer Placeholder 2">
            <a:extLst>
              <a:ext uri="{FF2B5EF4-FFF2-40B4-BE49-F238E27FC236}">
                <a16:creationId xmlns:a16="http://schemas.microsoft.com/office/drawing/2014/main" id="{D5856E9B-696A-24A6-45A2-96F4FF22AED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F44E2DD-AE0F-7E37-3317-38CCFBA1988B}"/>
              </a:ext>
            </a:extLst>
          </p:cNvPr>
          <p:cNvSpPr>
            <a:spLocks noGrp="1"/>
          </p:cNvSpPr>
          <p:nvPr>
            <p:ph type="sldNum" sz="quarter" idx="12"/>
          </p:nvPr>
        </p:nvSpPr>
        <p:spPr/>
        <p:txBody>
          <a:bodyPr/>
          <a:lstStyle/>
          <a:p>
            <a:fld id="{F2941CB8-ECE1-4708-AF2B-7DA9BFE06B4F}" type="slidenum">
              <a:rPr lang="en-US" smtClean="0"/>
              <a:t>‹#›</a:t>
            </a:fld>
            <a:endParaRPr lang="en-US"/>
          </a:p>
        </p:txBody>
      </p:sp>
    </p:spTree>
    <p:extLst>
      <p:ext uri="{BB962C8B-B14F-4D97-AF65-F5344CB8AC3E}">
        <p14:creationId xmlns:p14="http://schemas.microsoft.com/office/powerpoint/2010/main" val="3898485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E0C5E-CEE6-AC59-A373-25C9FA7742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BAB1174-096C-7600-D380-9BAF6FE91D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796A84B-FB72-765B-260D-F26BFE67D0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AD093E-45A5-3D9B-0739-4084CC7C9A6E}"/>
              </a:ext>
            </a:extLst>
          </p:cNvPr>
          <p:cNvSpPr>
            <a:spLocks noGrp="1"/>
          </p:cNvSpPr>
          <p:nvPr>
            <p:ph type="dt" sz="half" idx="10"/>
          </p:nvPr>
        </p:nvSpPr>
        <p:spPr/>
        <p:txBody>
          <a:bodyPr/>
          <a:lstStyle/>
          <a:p>
            <a:fld id="{1608C0E0-9CEA-4962-B426-88ABD8D0A320}" type="datetimeFigureOut">
              <a:rPr lang="en-US" smtClean="0"/>
              <a:t>3/14/2026</a:t>
            </a:fld>
            <a:endParaRPr lang="en-US"/>
          </a:p>
        </p:txBody>
      </p:sp>
      <p:sp>
        <p:nvSpPr>
          <p:cNvPr id="6" name="Footer Placeholder 5">
            <a:extLst>
              <a:ext uri="{FF2B5EF4-FFF2-40B4-BE49-F238E27FC236}">
                <a16:creationId xmlns:a16="http://schemas.microsoft.com/office/drawing/2014/main" id="{A3EAED3A-0379-453D-4507-293A5F018D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64710E-A671-4BA0-E115-2F9254AF74AC}"/>
              </a:ext>
            </a:extLst>
          </p:cNvPr>
          <p:cNvSpPr>
            <a:spLocks noGrp="1"/>
          </p:cNvSpPr>
          <p:nvPr>
            <p:ph type="sldNum" sz="quarter" idx="12"/>
          </p:nvPr>
        </p:nvSpPr>
        <p:spPr/>
        <p:txBody>
          <a:bodyPr/>
          <a:lstStyle/>
          <a:p>
            <a:fld id="{F2941CB8-ECE1-4708-AF2B-7DA9BFE06B4F}" type="slidenum">
              <a:rPr lang="en-US" smtClean="0"/>
              <a:t>‹#›</a:t>
            </a:fld>
            <a:endParaRPr lang="en-US"/>
          </a:p>
        </p:txBody>
      </p:sp>
    </p:spTree>
    <p:extLst>
      <p:ext uri="{BB962C8B-B14F-4D97-AF65-F5344CB8AC3E}">
        <p14:creationId xmlns:p14="http://schemas.microsoft.com/office/powerpoint/2010/main" val="2761628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4E4E0-5353-9447-2D90-22A034185C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ABB63AF-0B73-F113-A25A-8D49BB3F89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C4A690A-7FEA-4216-4AF5-14D5A593A1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F0B733-BB31-A11C-973F-B49CDC765C0D}"/>
              </a:ext>
            </a:extLst>
          </p:cNvPr>
          <p:cNvSpPr>
            <a:spLocks noGrp="1"/>
          </p:cNvSpPr>
          <p:nvPr>
            <p:ph type="dt" sz="half" idx="10"/>
          </p:nvPr>
        </p:nvSpPr>
        <p:spPr/>
        <p:txBody>
          <a:bodyPr/>
          <a:lstStyle/>
          <a:p>
            <a:fld id="{1608C0E0-9CEA-4962-B426-88ABD8D0A320}" type="datetimeFigureOut">
              <a:rPr lang="en-US" smtClean="0"/>
              <a:t>3/14/2026</a:t>
            </a:fld>
            <a:endParaRPr lang="en-US"/>
          </a:p>
        </p:txBody>
      </p:sp>
      <p:sp>
        <p:nvSpPr>
          <p:cNvPr id="6" name="Footer Placeholder 5">
            <a:extLst>
              <a:ext uri="{FF2B5EF4-FFF2-40B4-BE49-F238E27FC236}">
                <a16:creationId xmlns:a16="http://schemas.microsoft.com/office/drawing/2014/main" id="{59020A34-D7DA-9EA7-6433-687FA6B96C4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4C8740-02D8-F4C9-48DA-9C750F7DAEF3}"/>
              </a:ext>
            </a:extLst>
          </p:cNvPr>
          <p:cNvSpPr>
            <a:spLocks noGrp="1"/>
          </p:cNvSpPr>
          <p:nvPr>
            <p:ph type="sldNum" sz="quarter" idx="12"/>
          </p:nvPr>
        </p:nvSpPr>
        <p:spPr/>
        <p:txBody>
          <a:bodyPr/>
          <a:lstStyle/>
          <a:p>
            <a:fld id="{F2941CB8-ECE1-4708-AF2B-7DA9BFE06B4F}" type="slidenum">
              <a:rPr lang="en-US" smtClean="0"/>
              <a:t>‹#›</a:t>
            </a:fld>
            <a:endParaRPr lang="en-US"/>
          </a:p>
        </p:txBody>
      </p:sp>
    </p:spTree>
    <p:extLst>
      <p:ext uri="{BB962C8B-B14F-4D97-AF65-F5344CB8AC3E}">
        <p14:creationId xmlns:p14="http://schemas.microsoft.com/office/powerpoint/2010/main" val="597025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105EE-52DC-84FB-78E8-67205233BE6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7F2E91C-1197-D0F8-CC5F-BC3AE68116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D0A5E2-36E8-B773-3543-A33D25D77FE6}"/>
              </a:ext>
            </a:extLst>
          </p:cNvPr>
          <p:cNvSpPr>
            <a:spLocks noGrp="1"/>
          </p:cNvSpPr>
          <p:nvPr>
            <p:ph type="dt" sz="half" idx="10"/>
          </p:nvPr>
        </p:nvSpPr>
        <p:spPr/>
        <p:txBody>
          <a:bodyPr/>
          <a:lstStyle/>
          <a:p>
            <a:fld id="{1608C0E0-9CEA-4962-B426-88ABD8D0A320}" type="datetimeFigureOut">
              <a:rPr lang="en-US" smtClean="0"/>
              <a:t>3/14/2026</a:t>
            </a:fld>
            <a:endParaRPr lang="en-US"/>
          </a:p>
        </p:txBody>
      </p:sp>
      <p:sp>
        <p:nvSpPr>
          <p:cNvPr id="5" name="Footer Placeholder 4">
            <a:extLst>
              <a:ext uri="{FF2B5EF4-FFF2-40B4-BE49-F238E27FC236}">
                <a16:creationId xmlns:a16="http://schemas.microsoft.com/office/drawing/2014/main" id="{CB131C22-3ACD-BE4C-3B30-2663060B6E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E7EB86-B16B-1FDD-75C3-691CA099002B}"/>
              </a:ext>
            </a:extLst>
          </p:cNvPr>
          <p:cNvSpPr>
            <a:spLocks noGrp="1"/>
          </p:cNvSpPr>
          <p:nvPr>
            <p:ph type="sldNum" sz="quarter" idx="12"/>
          </p:nvPr>
        </p:nvSpPr>
        <p:spPr/>
        <p:txBody>
          <a:bodyPr/>
          <a:lstStyle/>
          <a:p>
            <a:fld id="{F2941CB8-ECE1-4708-AF2B-7DA9BFE06B4F}" type="slidenum">
              <a:rPr lang="en-US" smtClean="0"/>
              <a:t>‹#›</a:t>
            </a:fld>
            <a:endParaRPr lang="en-US"/>
          </a:p>
        </p:txBody>
      </p:sp>
    </p:spTree>
    <p:extLst>
      <p:ext uri="{BB962C8B-B14F-4D97-AF65-F5344CB8AC3E}">
        <p14:creationId xmlns:p14="http://schemas.microsoft.com/office/powerpoint/2010/main" val="671760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8715A2-AC4B-A684-20F0-126A28CC39D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D5CD5C6-3F9A-DB50-AE53-82511B392A2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4AFE40-626C-F91D-2094-DC313BA9DF80}"/>
              </a:ext>
            </a:extLst>
          </p:cNvPr>
          <p:cNvSpPr>
            <a:spLocks noGrp="1"/>
          </p:cNvSpPr>
          <p:nvPr>
            <p:ph type="dt" sz="half" idx="10"/>
          </p:nvPr>
        </p:nvSpPr>
        <p:spPr/>
        <p:txBody>
          <a:bodyPr/>
          <a:lstStyle/>
          <a:p>
            <a:fld id="{1608C0E0-9CEA-4962-B426-88ABD8D0A320}" type="datetimeFigureOut">
              <a:rPr lang="en-US" smtClean="0"/>
              <a:t>3/14/2026</a:t>
            </a:fld>
            <a:endParaRPr lang="en-US"/>
          </a:p>
        </p:txBody>
      </p:sp>
      <p:sp>
        <p:nvSpPr>
          <p:cNvPr id="5" name="Footer Placeholder 4">
            <a:extLst>
              <a:ext uri="{FF2B5EF4-FFF2-40B4-BE49-F238E27FC236}">
                <a16:creationId xmlns:a16="http://schemas.microsoft.com/office/drawing/2014/main" id="{D90C80E5-FF28-EDA2-3BCA-7A10F515D1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5175FA-5586-CBE1-FA2C-E1004E296D49}"/>
              </a:ext>
            </a:extLst>
          </p:cNvPr>
          <p:cNvSpPr>
            <a:spLocks noGrp="1"/>
          </p:cNvSpPr>
          <p:nvPr>
            <p:ph type="sldNum" sz="quarter" idx="12"/>
          </p:nvPr>
        </p:nvSpPr>
        <p:spPr/>
        <p:txBody>
          <a:bodyPr/>
          <a:lstStyle/>
          <a:p>
            <a:fld id="{F2941CB8-ECE1-4708-AF2B-7DA9BFE06B4F}" type="slidenum">
              <a:rPr lang="en-US" smtClean="0"/>
              <a:t>‹#›</a:t>
            </a:fld>
            <a:endParaRPr lang="en-US"/>
          </a:p>
        </p:txBody>
      </p:sp>
    </p:spTree>
    <p:extLst>
      <p:ext uri="{BB962C8B-B14F-4D97-AF65-F5344CB8AC3E}">
        <p14:creationId xmlns:p14="http://schemas.microsoft.com/office/powerpoint/2010/main" val="2575055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BB173E-0F7B-003E-328A-DF641F2D2B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C583EEC-E11D-B8F3-6957-341423D34A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3C0717-65FC-18B0-9A7A-28CDDE337E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608C0E0-9CEA-4962-B426-88ABD8D0A320}" type="datetimeFigureOut">
              <a:rPr lang="en-US" smtClean="0"/>
              <a:t>3/14/2026</a:t>
            </a:fld>
            <a:endParaRPr lang="en-US"/>
          </a:p>
        </p:txBody>
      </p:sp>
      <p:sp>
        <p:nvSpPr>
          <p:cNvPr id="5" name="Footer Placeholder 4">
            <a:extLst>
              <a:ext uri="{FF2B5EF4-FFF2-40B4-BE49-F238E27FC236}">
                <a16:creationId xmlns:a16="http://schemas.microsoft.com/office/drawing/2014/main" id="{BAA3A4E1-E215-7356-AC6B-F2706508A3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A17E574-32B7-6497-F48C-8CDA630DAB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2941CB8-ECE1-4708-AF2B-7DA9BFE06B4F}" type="slidenum">
              <a:rPr lang="en-US" smtClean="0"/>
              <a:t>‹#›</a:t>
            </a:fld>
            <a:endParaRPr lang="en-US"/>
          </a:p>
        </p:txBody>
      </p:sp>
    </p:spTree>
    <p:extLst>
      <p:ext uri="{BB962C8B-B14F-4D97-AF65-F5344CB8AC3E}">
        <p14:creationId xmlns:p14="http://schemas.microsoft.com/office/powerpoint/2010/main" val="19921986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150E3CA-39DB-8F87-6B48-091CE5506A16}"/>
              </a:ext>
            </a:extLst>
          </p:cNvPr>
          <p:cNvPicPr>
            <a:picLocks noChangeAspect="1"/>
          </p:cNvPicPr>
          <p:nvPr/>
        </p:nvPicPr>
        <p:blipFill>
          <a:blip r:embed="rId2"/>
          <a:stretch>
            <a:fillRect/>
          </a:stretch>
        </p:blipFill>
        <p:spPr>
          <a:xfrm>
            <a:off x="459921" y="231321"/>
            <a:ext cx="6953250" cy="4762500"/>
          </a:xfrm>
          <a:prstGeom prst="rect">
            <a:avLst/>
          </a:prstGeom>
        </p:spPr>
      </p:pic>
      <p:sp>
        <p:nvSpPr>
          <p:cNvPr id="7" name="TextBox 6">
            <a:extLst>
              <a:ext uri="{FF2B5EF4-FFF2-40B4-BE49-F238E27FC236}">
                <a16:creationId xmlns:a16="http://schemas.microsoft.com/office/drawing/2014/main" id="{1839D607-0757-A6DC-126F-62D96274A044}"/>
              </a:ext>
            </a:extLst>
          </p:cNvPr>
          <p:cNvSpPr txBox="1"/>
          <p:nvPr/>
        </p:nvSpPr>
        <p:spPr>
          <a:xfrm>
            <a:off x="8284029" y="1230086"/>
            <a:ext cx="3581400" cy="1754326"/>
          </a:xfrm>
          <a:prstGeom prst="rect">
            <a:avLst/>
          </a:prstGeom>
          <a:noFill/>
        </p:spPr>
        <p:txBody>
          <a:bodyPr wrap="square" rtlCol="0">
            <a:spAutoFit/>
          </a:bodyPr>
          <a:lstStyle/>
          <a:p>
            <a:r>
              <a:rPr lang="en-US" b="1" dirty="0"/>
              <a:t>NAME: </a:t>
            </a:r>
            <a:r>
              <a:rPr lang="en-US" dirty="0"/>
              <a:t>Ade Maria Martinez Feliz</a:t>
            </a:r>
          </a:p>
          <a:p>
            <a:r>
              <a:rPr lang="en-US" b="1" dirty="0"/>
              <a:t>STUDENT ID: </a:t>
            </a:r>
            <a:r>
              <a:rPr lang="en-US" dirty="0"/>
              <a:t>2436089</a:t>
            </a:r>
            <a:endParaRPr lang="en-US" b="1" dirty="0"/>
          </a:p>
          <a:p>
            <a:r>
              <a:rPr lang="en-US" b="1" dirty="0"/>
              <a:t>MODULE NAME: </a:t>
            </a:r>
            <a:r>
              <a:rPr lang="en-US" dirty="0"/>
              <a:t>Psychology in Health and Social Care</a:t>
            </a:r>
          </a:p>
          <a:p>
            <a:r>
              <a:rPr lang="en-US" b="1" dirty="0"/>
              <a:t>MODULE CODE: </a:t>
            </a:r>
            <a:r>
              <a:rPr lang="en-US" dirty="0"/>
              <a:t>LCHS 4010-LON</a:t>
            </a:r>
          </a:p>
          <a:p>
            <a:r>
              <a:rPr lang="en-US" b="1" dirty="0"/>
              <a:t>LECTURER NAME: </a:t>
            </a:r>
            <a:r>
              <a:rPr lang="en-US" dirty="0"/>
              <a:t>Lou Wells</a:t>
            </a:r>
            <a:endParaRPr lang="en-US" b="1" dirty="0"/>
          </a:p>
        </p:txBody>
      </p:sp>
    </p:spTree>
    <p:extLst>
      <p:ext uri="{BB962C8B-B14F-4D97-AF65-F5344CB8AC3E}">
        <p14:creationId xmlns:p14="http://schemas.microsoft.com/office/powerpoint/2010/main" val="3785566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87747-8B8B-CE60-99D2-7F929E8A8500}"/>
              </a:ext>
            </a:extLst>
          </p:cNvPr>
          <p:cNvSpPr>
            <a:spLocks noGrp="1"/>
          </p:cNvSpPr>
          <p:nvPr>
            <p:ph type="title"/>
          </p:nvPr>
        </p:nvSpPr>
        <p:spPr/>
        <p:txBody>
          <a:bodyPr/>
          <a:lstStyle/>
          <a:p>
            <a:r>
              <a:rPr lang="en-US" dirty="0"/>
              <a:t>Acknowledgement of the use of Al</a:t>
            </a:r>
          </a:p>
        </p:txBody>
      </p:sp>
      <p:sp>
        <p:nvSpPr>
          <p:cNvPr id="3" name="Content Placeholder 2">
            <a:extLst>
              <a:ext uri="{FF2B5EF4-FFF2-40B4-BE49-F238E27FC236}">
                <a16:creationId xmlns:a16="http://schemas.microsoft.com/office/drawing/2014/main" id="{FDBB2939-D7D1-F698-A15A-A3E5C50118AE}"/>
              </a:ext>
            </a:extLst>
          </p:cNvPr>
          <p:cNvSpPr>
            <a:spLocks noGrp="1"/>
          </p:cNvSpPr>
          <p:nvPr>
            <p:ph idx="1"/>
          </p:nvPr>
        </p:nvSpPr>
        <p:spPr/>
        <p:txBody>
          <a:bodyPr/>
          <a:lstStyle/>
          <a:p>
            <a:pPr marL="0" indent="0">
              <a:buNone/>
            </a:pPr>
            <a:r>
              <a:rPr lang="en-US" dirty="0"/>
              <a:t>I confirm that I have not used any form of Al in my assignment. I confirm I have copies of my drafts, notes, and other resources I have used to prepare my assignment.</a:t>
            </a:r>
          </a:p>
        </p:txBody>
      </p:sp>
    </p:spTree>
    <p:extLst>
      <p:ext uri="{BB962C8B-B14F-4D97-AF65-F5344CB8AC3E}">
        <p14:creationId xmlns:p14="http://schemas.microsoft.com/office/powerpoint/2010/main" val="4089694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16E7B-0735-330F-9E19-122F1B85358D}"/>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9EE3B20B-0E58-962D-015B-394784E90AEC}"/>
              </a:ext>
            </a:extLst>
          </p:cNvPr>
          <p:cNvSpPr>
            <a:spLocks noGrp="1"/>
          </p:cNvSpPr>
          <p:nvPr>
            <p:ph idx="1"/>
          </p:nvPr>
        </p:nvSpPr>
        <p:spPr/>
        <p:txBody>
          <a:bodyPr/>
          <a:lstStyle/>
          <a:p>
            <a:pPr marL="0" indent="0">
              <a:buNone/>
            </a:pPr>
            <a:r>
              <a:rPr lang="en-US" dirty="0"/>
              <a:t>Jenny is a 16-year-old young carer who has been supporting her mother for the past five years after the death of her father. Her mother has mobility problems, memory difficulties and low mood, meaning Jenny helps with cooking, cleaning, shopping and administrative tasks. While Jenny has shown responsibility and resilience, this situation may have had a significant impact on her psychological development, well-being and social life. To understand this impact and create an effective support plan, this presentation will use John Bowlby’s Attachment Theory.</a:t>
            </a:r>
          </a:p>
        </p:txBody>
      </p:sp>
    </p:spTree>
    <p:extLst>
      <p:ext uri="{BB962C8B-B14F-4D97-AF65-F5344CB8AC3E}">
        <p14:creationId xmlns:p14="http://schemas.microsoft.com/office/powerpoint/2010/main" val="2667577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1591B-AC3E-81C5-240D-A314F76ADEA3}"/>
              </a:ext>
            </a:extLst>
          </p:cNvPr>
          <p:cNvSpPr>
            <a:spLocks noGrp="1"/>
          </p:cNvSpPr>
          <p:nvPr>
            <p:ph type="title"/>
          </p:nvPr>
        </p:nvSpPr>
        <p:spPr/>
        <p:txBody>
          <a:bodyPr/>
          <a:lstStyle/>
          <a:p>
            <a:r>
              <a:rPr lang="en-US" dirty="0"/>
              <a:t>Bowlby's Attachment Theory</a:t>
            </a:r>
          </a:p>
        </p:txBody>
      </p:sp>
      <p:sp>
        <p:nvSpPr>
          <p:cNvPr id="3" name="Content Placeholder 2">
            <a:extLst>
              <a:ext uri="{FF2B5EF4-FFF2-40B4-BE49-F238E27FC236}">
                <a16:creationId xmlns:a16="http://schemas.microsoft.com/office/drawing/2014/main" id="{2475B95B-2737-AF2E-03DC-007D4864DD43}"/>
              </a:ext>
            </a:extLst>
          </p:cNvPr>
          <p:cNvSpPr>
            <a:spLocks noGrp="1"/>
          </p:cNvSpPr>
          <p:nvPr>
            <p:ph idx="1"/>
          </p:nvPr>
        </p:nvSpPr>
        <p:spPr/>
        <p:txBody>
          <a:bodyPr>
            <a:normAutofit fontScale="92500" lnSpcReduction="20000"/>
          </a:bodyPr>
          <a:lstStyle/>
          <a:p>
            <a:r>
              <a:rPr lang="en-US" dirty="0"/>
              <a:t>John Bowlby Attachment Theory states that children naturally need strong emotional bonds with caregivers (Bowlby, 1969).</a:t>
            </a:r>
          </a:p>
          <a:p>
            <a:r>
              <a:rPr lang="en-US" dirty="0"/>
              <a:t>These bonds help children feel safe and secure it also allows them to explore the world and develop socially and emotionally.</a:t>
            </a:r>
          </a:p>
          <a:p>
            <a:r>
              <a:rPr lang="en-US" dirty="0"/>
              <a:t>Secure attachments help children build confidence and form healthy relationships later in life.</a:t>
            </a:r>
          </a:p>
          <a:p>
            <a:r>
              <a:rPr lang="en-US" dirty="0"/>
              <a:t>Jenny lost her father at around age 11 which may have unsettled an important attachment ( Bowlby, 1988)</a:t>
            </a:r>
          </a:p>
          <a:p>
            <a:r>
              <a:rPr lang="en-US" dirty="0"/>
              <a:t>Due to her mother's health condition this may have a severe impact in Jenny as she won’t be getting the emotional support she needs. </a:t>
            </a:r>
          </a:p>
          <a:p>
            <a:r>
              <a:rPr lang="en-US" dirty="0"/>
              <a:t>Jenny has taken on a caregiving role at home, which may affect the normal parent child attachment relationship.</a:t>
            </a:r>
          </a:p>
        </p:txBody>
      </p:sp>
    </p:spTree>
    <p:extLst>
      <p:ext uri="{BB962C8B-B14F-4D97-AF65-F5344CB8AC3E}">
        <p14:creationId xmlns:p14="http://schemas.microsoft.com/office/powerpoint/2010/main" val="3160499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02A75-7337-5690-F35F-A9782BA868DF}"/>
              </a:ext>
            </a:extLst>
          </p:cNvPr>
          <p:cNvSpPr>
            <a:spLocks noGrp="1"/>
          </p:cNvSpPr>
          <p:nvPr>
            <p:ph type="title"/>
          </p:nvPr>
        </p:nvSpPr>
        <p:spPr/>
        <p:txBody>
          <a:bodyPr/>
          <a:lstStyle/>
          <a:p>
            <a:r>
              <a:rPr lang="en-US" dirty="0"/>
              <a:t>Applying Attachment Theory to  Jenny’s Experience </a:t>
            </a:r>
          </a:p>
        </p:txBody>
      </p:sp>
      <p:sp>
        <p:nvSpPr>
          <p:cNvPr id="3" name="Content Placeholder 2">
            <a:extLst>
              <a:ext uri="{FF2B5EF4-FFF2-40B4-BE49-F238E27FC236}">
                <a16:creationId xmlns:a16="http://schemas.microsoft.com/office/drawing/2014/main" id="{3FF3EFBB-6487-FD8F-E37B-E26428479628}"/>
              </a:ext>
            </a:extLst>
          </p:cNvPr>
          <p:cNvSpPr>
            <a:spLocks noGrp="1"/>
          </p:cNvSpPr>
          <p:nvPr>
            <p:ph idx="1"/>
          </p:nvPr>
        </p:nvSpPr>
        <p:spPr/>
        <p:txBody>
          <a:bodyPr>
            <a:normAutofit fontScale="70000" lnSpcReduction="20000"/>
          </a:bodyPr>
          <a:lstStyle/>
          <a:p>
            <a:r>
              <a:rPr lang="en-US" dirty="0"/>
              <a:t>From the perspective of John Bowlby’s Attachment Theory losing a parent in childhood can cause heartbreak, insecurity and fear of further loss ( Bowlby, 1969)</a:t>
            </a:r>
          </a:p>
          <a:p>
            <a:r>
              <a:rPr lang="en-US" dirty="0"/>
              <a:t>Jennys father dies when she was young which may have unsettled an important emotional attachment.</a:t>
            </a:r>
          </a:p>
          <a:p>
            <a:r>
              <a:rPr lang="en-US" dirty="0"/>
              <a:t>After this her mother became more dependent on Jenny for daily support.</a:t>
            </a:r>
          </a:p>
          <a:p>
            <a:r>
              <a:rPr lang="en-US" dirty="0"/>
              <a:t>This may lead to role reversal, where a child takes care on adult responsibilities in the family (Hooper, 2007).</a:t>
            </a:r>
          </a:p>
          <a:p>
            <a:r>
              <a:rPr lang="en-US" dirty="0"/>
              <a:t>Jenny may also feel guilty about focusing on her own needs, such as school, friendships, or hobbies.</a:t>
            </a:r>
          </a:p>
          <a:p>
            <a:r>
              <a:rPr lang="en-US" dirty="0"/>
              <a:t>Adolescence is normally a time for building identity, independence and peer relationships.</a:t>
            </a:r>
          </a:p>
          <a:p>
            <a:r>
              <a:rPr lang="en-US" dirty="0"/>
              <a:t>Because Jenny spends much of her time caring for her mother, she may have fewer opportunities to </a:t>
            </a:r>
            <a:r>
              <a:rPr lang="en-US" dirty="0" err="1"/>
              <a:t>socialise</a:t>
            </a:r>
            <a:r>
              <a:rPr lang="en-US" dirty="0"/>
              <a:t> or develop independence.</a:t>
            </a:r>
          </a:p>
          <a:p>
            <a:r>
              <a:rPr lang="en-US" dirty="0"/>
              <a:t>This could affect her confidence, social development and emotional wellbeing (Bowlby, 1988; Hooper, 2007).</a:t>
            </a:r>
          </a:p>
          <a:p>
            <a:endParaRPr lang="en-US" dirty="0"/>
          </a:p>
        </p:txBody>
      </p:sp>
    </p:spTree>
    <p:extLst>
      <p:ext uri="{BB962C8B-B14F-4D97-AF65-F5344CB8AC3E}">
        <p14:creationId xmlns:p14="http://schemas.microsoft.com/office/powerpoint/2010/main" val="3459986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36F6C-E6BE-97A7-0FCC-87A299423FAF}"/>
              </a:ext>
            </a:extLst>
          </p:cNvPr>
          <p:cNvSpPr>
            <a:spLocks noGrp="1"/>
          </p:cNvSpPr>
          <p:nvPr>
            <p:ph type="title"/>
          </p:nvPr>
        </p:nvSpPr>
        <p:spPr/>
        <p:txBody>
          <a:bodyPr/>
          <a:lstStyle/>
          <a:p>
            <a:r>
              <a:rPr lang="en-US" dirty="0"/>
              <a:t>Nature and Nurture influences on Jenny’s Development</a:t>
            </a:r>
          </a:p>
        </p:txBody>
      </p:sp>
      <p:sp>
        <p:nvSpPr>
          <p:cNvPr id="3" name="Content Placeholder 2">
            <a:extLst>
              <a:ext uri="{FF2B5EF4-FFF2-40B4-BE49-F238E27FC236}">
                <a16:creationId xmlns:a16="http://schemas.microsoft.com/office/drawing/2014/main" id="{AB287FE1-B4F8-A9EC-BFE0-7079FFA5E8B9}"/>
              </a:ext>
            </a:extLst>
          </p:cNvPr>
          <p:cNvSpPr>
            <a:spLocks noGrp="1"/>
          </p:cNvSpPr>
          <p:nvPr>
            <p:ph idx="1"/>
          </p:nvPr>
        </p:nvSpPr>
        <p:spPr/>
        <p:txBody>
          <a:bodyPr>
            <a:normAutofit fontScale="85000" lnSpcReduction="20000"/>
          </a:bodyPr>
          <a:lstStyle/>
          <a:p>
            <a:r>
              <a:rPr lang="en-US" dirty="0"/>
              <a:t>Jenny’s development has likely been influenced by both biological factors (nature) and environmental experiences (nurture) ( Galton, 1869).</a:t>
            </a:r>
          </a:p>
          <a:p>
            <a:r>
              <a:rPr lang="en-US" dirty="0"/>
              <a:t>Biological factors may include her natural temperament, stress responses and brain development during adolescence.</a:t>
            </a:r>
          </a:p>
          <a:p>
            <a:r>
              <a:rPr lang="en-US" dirty="0"/>
              <a:t>The death of her father, her mother’s physical and mental health difficulties, and Jenny’s caregiving responsibilities have shaped her experiences over the past five years.</a:t>
            </a:r>
          </a:p>
          <a:p>
            <a:r>
              <a:rPr lang="en-US" dirty="0"/>
              <a:t>According to John Bowlby’s Attachment Theory, supportive relationships can protect young people from the negative effects of difficult situations (Bowlby,  1969).</a:t>
            </a:r>
          </a:p>
          <a:p>
            <a:r>
              <a:rPr lang="en-US" dirty="0"/>
              <a:t>Providing Jenny with additional emotional support and practical help could strengthen her sense of security and support healthy development (Bowlby, 1988).</a:t>
            </a:r>
          </a:p>
        </p:txBody>
      </p:sp>
    </p:spTree>
    <p:extLst>
      <p:ext uri="{BB962C8B-B14F-4D97-AF65-F5344CB8AC3E}">
        <p14:creationId xmlns:p14="http://schemas.microsoft.com/office/powerpoint/2010/main" val="627685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AE495-E1FC-FBDE-C8C0-84667EEDC32C}"/>
              </a:ext>
            </a:extLst>
          </p:cNvPr>
          <p:cNvSpPr>
            <a:spLocks noGrp="1"/>
          </p:cNvSpPr>
          <p:nvPr>
            <p:ph type="title"/>
          </p:nvPr>
        </p:nvSpPr>
        <p:spPr/>
        <p:txBody>
          <a:bodyPr/>
          <a:lstStyle/>
          <a:p>
            <a:r>
              <a:rPr lang="en-US" dirty="0"/>
              <a:t>Support Plan for Jenny based on Attachment Theory </a:t>
            </a:r>
          </a:p>
        </p:txBody>
      </p:sp>
      <p:sp>
        <p:nvSpPr>
          <p:cNvPr id="3" name="Content Placeholder 2">
            <a:extLst>
              <a:ext uri="{FF2B5EF4-FFF2-40B4-BE49-F238E27FC236}">
                <a16:creationId xmlns:a16="http://schemas.microsoft.com/office/drawing/2014/main" id="{7C4F5334-0ADB-898C-0AD1-38C8D0B6FEAE}"/>
              </a:ext>
            </a:extLst>
          </p:cNvPr>
          <p:cNvSpPr>
            <a:spLocks noGrp="1"/>
          </p:cNvSpPr>
          <p:nvPr>
            <p:ph idx="1"/>
          </p:nvPr>
        </p:nvSpPr>
        <p:spPr/>
        <p:txBody>
          <a:bodyPr>
            <a:normAutofit fontScale="92500" lnSpcReduction="10000"/>
          </a:bodyPr>
          <a:lstStyle/>
          <a:p>
            <a:r>
              <a:rPr lang="en-US" dirty="0"/>
              <a:t>Jenny should have support from trusted adults such as a school counsellor or youth worker to provide guidance and emotional security (NHS,2023).  </a:t>
            </a:r>
          </a:p>
          <a:p>
            <a:r>
              <a:rPr lang="en-US" dirty="0"/>
              <a:t>Practical support for her mother should be provided to reduce Jenny’s caregiving responsibilities (Care Trust, 2022).</a:t>
            </a:r>
          </a:p>
          <a:p>
            <a:r>
              <a:rPr lang="en-US" dirty="0"/>
              <a:t>Counselling should be offered to help Jenny cope with grief and emotional stress.</a:t>
            </a:r>
          </a:p>
          <a:p>
            <a:r>
              <a:rPr lang="en-US" dirty="0"/>
              <a:t>Jenny should be encouraged to join social or extracurricular activities to build friendships and confidence.</a:t>
            </a:r>
          </a:p>
          <a:p>
            <a:r>
              <a:rPr lang="en-US" dirty="0"/>
              <a:t>Support services for young carers should be provided so she can meet others with similar experiences and feel supported.</a:t>
            </a:r>
          </a:p>
        </p:txBody>
      </p:sp>
    </p:spTree>
    <p:extLst>
      <p:ext uri="{BB962C8B-B14F-4D97-AF65-F5344CB8AC3E}">
        <p14:creationId xmlns:p14="http://schemas.microsoft.com/office/powerpoint/2010/main" val="3458215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876B8-1E8B-C355-301A-BF6B612FAE38}"/>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4E5D0DFC-F685-44E4-1709-FC0152A6ACFE}"/>
              </a:ext>
            </a:extLst>
          </p:cNvPr>
          <p:cNvSpPr>
            <a:spLocks noGrp="1"/>
          </p:cNvSpPr>
          <p:nvPr>
            <p:ph idx="1"/>
          </p:nvPr>
        </p:nvSpPr>
        <p:spPr/>
        <p:txBody>
          <a:bodyPr/>
          <a:lstStyle/>
          <a:p>
            <a:pPr marL="0" indent="0">
              <a:buNone/>
            </a:pPr>
            <a:r>
              <a:rPr lang="en-US" dirty="0"/>
              <a:t>Jenny’s experiences over the past five years have likely had a significant impact on her development and wellbeing. Using Attachment Theory helps explain how the loss of her father and her caregiving role may have affected her emotional security and relationships. Although Jenny may have developed strengths such as resilience and responsibility, she may also face challenges with stress, social development, and emotional wellbeing. Providing consistent emotional support, reducing her caregiving responsibilities, and encouraging positive social experiences can help promote her healthy development and overall wellbeing.</a:t>
            </a:r>
          </a:p>
        </p:txBody>
      </p:sp>
    </p:spTree>
    <p:extLst>
      <p:ext uri="{BB962C8B-B14F-4D97-AF65-F5344CB8AC3E}">
        <p14:creationId xmlns:p14="http://schemas.microsoft.com/office/powerpoint/2010/main" val="3875605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5C9AE-8831-0E69-F046-4D9209DDA6D3}"/>
              </a:ext>
            </a:extLst>
          </p:cNvPr>
          <p:cNvSpPr>
            <a:spLocks noGrp="1"/>
          </p:cNvSpPr>
          <p:nvPr>
            <p:ph type="title"/>
          </p:nvPr>
        </p:nvSpPr>
        <p:spPr/>
        <p:txBody>
          <a:bodyPr/>
          <a:lstStyle/>
          <a:p>
            <a:r>
              <a:rPr lang="en-US" dirty="0"/>
              <a:t>Usefulness of Attachment Theory in Jenny’s situation</a:t>
            </a:r>
          </a:p>
        </p:txBody>
      </p:sp>
      <p:sp>
        <p:nvSpPr>
          <p:cNvPr id="3" name="Content Placeholder 2">
            <a:extLst>
              <a:ext uri="{FF2B5EF4-FFF2-40B4-BE49-F238E27FC236}">
                <a16:creationId xmlns:a16="http://schemas.microsoft.com/office/drawing/2014/main" id="{A60CA97D-35E3-703F-6AD9-F4089850C281}"/>
              </a:ext>
            </a:extLst>
          </p:cNvPr>
          <p:cNvSpPr>
            <a:spLocks noGrp="1"/>
          </p:cNvSpPr>
          <p:nvPr>
            <p:ph idx="1"/>
          </p:nvPr>
        </p:nvSpPr>
        <p:spPr/>
        <p:txBody>
          <a:bodyPr>
            <a:normAutofit fontScale="92500" lnSpcReduction="20000"/>
          </a:bodyPr>
          <a:lstStyle/>
          <a:p>
            <a:r>
              <a:rPr lang="en-US" dirty="0"/>
              <a:t>Explains how the loss of Jenny’s father may have affected her emotional security and sense of safety (Bowlby, 1969).</a:t>
            </a:r>
          </a:p>
          <a:p>
            <a:r>
              <a:rPr lang="en-US" dirty="0"/>
              <a:t>Helps professionals understand that Jenny may feel stress, anxiety, or pressure because she has taken on a caregiving role at a young age (Bowlby, 1988).</a:t>
            </a:r>
          </a:p>
          <a:p>
            <a:r>
              <a:rPr lang="en-US" dirty="0"/>
              <a:t>Shows the importance of Jenny having supportive adults outside the home, such as teachers, counsellors, or social workers (Bowlby, 1988).</a:t>
            </a:r>
          </a:p>
          <a:p>
            <a:r>
              <a:rPr lang="en-US" dirty="0"/>
              <a:t>Helps guide support plans by </a:t>
            </a:r>
            <a:r>
              <a:rPr lang="en-US" dirty="0" err="1"/>
              <a:t>emphasising</a:t>
            </a:r>
            <a:r>
              <a:rPr lang="en-US" dirty="0"/>
              <a:t> the need for stable and trusting relationships to support Jenny’s emotional wellbeing (Bowlby, 1969).</a:t>
            </a:r>
          </a:p>
          <a:p>
            <a:r>
              <a:rPr lang="en-US" dirty="0"/>
              <a:t>Helps health and social care workers </a:t>
            </a:r>
            <a:r>
              <a:rPr lang="en-US" dirty="0" err="1"/>
              <a:t>recognise</a:t>
            </a:r>
            <a:r>
              <a:rPr lang="en-US" dirty="0"/>
              <a:t> that grief and changes in family roles can affect a young person’s development (Bowlby, 1980).</a:t>
            </a:r>
          </a:p>
        </p:txBody>
      </p:sp>
    </p:spTree>
    <p:extLst>
      <p:ext uri="{BB962C8B-B14F-4D97-AF65-F5344CB8AC3E}">
        <p14:creationId xmlns:p14="http://schemas.microsoft.com/office/powerpoint/2010/main" val="1802104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4BA16-5E18-3017-2709-888BC30822BA}"/>
              </a:ext>
            </a:extLst>
          </p:cNvPr>
          <p:cNvSpPr>
            <a:spLocks noGrp="1"/>
          </p:cNvSpPr>
          <p:nvPr>
            <p:ph type="title"/>
          </p:nvPr>
        </p:nvSpPr>
        <p:spPr/>
        <p:txBody>
          <a:bodyPr/>
          <a:lstStyle/>
          <a:p>
            <a:r>
              <a:rPr lang="en-US" dirty="0"/>
              <a:t>Limitations of the theory in Jenny’s situation </a:t>
            </a:r>
          </a:p>
        </p:txBody>
      </p:sp>
      <p:sp>
        <p:nvSpPr>
          <p:cNvPr id="3" name="Content Placeholder 2">
            <a:extLst>
              <a:ext uri="{FF2B5EF4-FFF2-40B4-BE49-F238E27FC236}">
                <a16:creationId xmlns:a16="http://schemas.microsoft.com/office/drawing/2014/main" id="{F2C7F4E3-8F27-85A6-BAE8-3E5A40D13C08}"/>
              </a:ext>
            </a:extLst>
          </p:cNvPr>
          <p:cNvSpPr>
            <a:spLocks noGrp="1"/>
          </p:cNvSpPr>
          <p:nvPr>
            <p:ph idx="1"/>
          </p:nvPr>
        </p:nvSpPr>
        <p:spPr/>
        <p:txBody>
          <a:bodyPr>
            <a:normAutofit fontScale="92500" lnSpcReduction="20000"/>
          </a:bodyPr>
          <a:lstStyle/>
          <a:p>
            <a:r>
              <a:rPr lang="en-US" dirty="0"/>
              <a:t>The theory mainly focuses on early childhood attachment, but Jenny is now an adolescent, and her development may also be influenced by peers and independence (Bowlby, 1969).</a:t>
            </a:r>
          </a:p>
          <a:p>
            <a:r>
              <a:rPr lang="en-US" dirty="0"/>
              <a:t>It does not fully explain how Jenny may have developed strengths such as resilience and responsibility from her experiences.</a:t>
            </a:r>
          </a:p>
          <a:p>
            <a:r>
              <a:rPr lang="en-US" dirty="0"/>
              <a:t>The theory focuses mostly on emotional relationships, but Jenny’s situation also involves practical issues like poverty, caregiving responsibilities, and access to services.</a:t>
            </a:r>
          </a:p>
          <a:p>
            <a:r>
              <a:rPr lang="en-US" dirty="0"/>
              <a:t>It may not consider different family situations, such as children taking on caring roles in some households.</a:t>
            </a:r>
          </a:p>
          <a:p>
            <a:r>
              <a:rPr lang="en-US" dirty="0"/>
              <a:t>The theory does not provide specific practical solutions, so other approaches may be needed when creating a full support plan (Bowlby, 1988).</a:t>
            </a:r>
          </a:p>
        </p:txBody>
      </p:sp>
    </p:spTree>
    <p:extLst>
      <p:ext uri="{BB962C8B-B14F-4D97-AF65-F5344CB8AC3E}">
        <p14:creationId xmlns:p14="http://schemas.microsoft.com/office/powerpoint/2010/main" val="593184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DDDC0-2183-F49D-DBD1-F44EC7BF090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FDE6E20-2D0E-3807-0A13-C1B0C169F0C7}"/>
              </a:ext>
            </a:extLst>
          </p:cNvPr>
          <p:cNvSpPr>
            <a:spLocks noGrp="1"/>
          </p:cNvSpPr>
          <p:nvPr>
            <p:ph idx="1"/>
          </p:nvPr>
        </p:nvSpPr>
        <p:spPr>
          <a:xfrm>
            <a:off x="576943" y="1556657"/>
            <a:ext cx="10776857" cy="4620306"/>
          </a:xfrm>
        </p:spPr>
        <p:txBody>
          <a:bodyPr>
            <a:normAutofit fontScale="85000" lnSpcReduction="10000"/>
          </a:bodyPr>
          <a:lstStyle/>
          <a:p>
            <a:r>
              <a:rPr lang="en-US" dirty="0"/>
              <a:t>Bowlby, J. (1969). </a:t>
            </a:r>
            <a:r>
              <a:rPr lang="en-US" i="1" dirty="0"/>
              <a:t>Attachment and Loss: Volume 1 – Attachment</a:t>
            </a:r>
            <a:r>
              <a:rPr lang="en-US" dirty="0"/>
              <a:t>. London: Hogarth Press.</a:t>
            </a:r>
          </a:p>
          <a:p>
            <a:r>
              <a:rPr lang="en-US" dirty="0"/>
              <a:t>Bowlby, J. (1988). </a:t>
            </a:r>
            <a:r>
              <a:rPr lang="en-US" i="1" dirty="0"/>
              <a:t>A Secure Base: Parent-Child Attachment and Healthy Human Development</a:t>
            </a:r>
            <a:r>
              <a:rPr lang="en-US" dirty="0"/>
              <a:t>. London: Routledge.</a:t>
            </a:r>
          </a:p>
          <a:p>
            <a:r>
              <a:rPr lang="en-US" dirty="0"/>
              <a:t>Carers Trust (2022). </a:t>
            </a:r>
            <a:r>
              <a:rPr lang="en-US" i="1" dirty="0"/>
              <a:t>Support for Young Carers</a:t>
            </a:r>
            <a:r>
              <a:rPr lang="en-US" dirty="0"/>
              <a:t>. </a:t>
            </a:r>
          </a:p>
          <a:p>
            <a:r>
              <a:rPr lang="en-US" dirty="0"/>
              <a:t>Galton, F. (1869). </a:t>
            </a:r>
            <a:r>
              <a:rPr lang="en-US" i="1" dirty="0"/>
              <a:t>Hereditary Genius</a:t>
            </a:r>
            <a:r>
              <a:rPr lang="en-US" dirty="0"/>
              <a:t>. London: Macmillan.</a:t>
            </a:r>
          </a:p>
          <a:p>
            <a:r>
              <a:rPr lang="en-US" dirty="0"/>
              <a:t>Hooper, L. M. (2007). </a:t>
            </a:r>
            <a:r>
              <a:rPr lang="en-US" i="1" dirty="0"/>
              <a:t>The Application of Attachment Theory and Family Systems Theory to the Phenomena of Parentification</a:t>
            </a:r>
            <a:r>
              <a:rPr lang="en-US" dirty="0"/>
              <a:t>. Journal of Human Behavior in the Social Environment, 15(2-3), pp. 1–18.</a:t>
            </a:r>
          </a:p>
          <a:p>
            <a:r>
              <a:rPr lang="en-US" dirty="0"/>
              <a:t>National Health Service (2023). </a:t>
            </a:r>
            <a:r>
              <a:rPr lang="en-US" i="1" dirty="0"/>
              <a:t>Children and Young People’s Mental Health Services</a:t>
            </a:r>
            <a:r>
              <a:rPr lang="en-US" dirty="0"/>
              <a:t>. Available at: </a:t>
            </a:r>
            <a:r>
              <a:rPr lang="en-US" dirty="0">
                <a:hlinkClick r:id="rId3"/>
              </a:rPr>
              <a:t>https://www.nhs.uk</a:t>
            </a:r>
            <a:r>
              <a:rPr lang="en-US" dirty="0"/>
              <a:t>  (Accessed 10 March 2026)</a:t>
            </a:r>
          </a:p>
          <a:p>
            <a:r>
              <a:rPr lang="en-US" dirty="0"/>
              <a:t>World Health Organization (2021). </a:t>
            </a:r>
            <a:r>
              <a:rPr lang="en-US" i="1" dirty="0"/>
              <a:t>Adolescent Mental Health</a:t>
            </a:r>
            <a:r>
              <a:rPr lang="en-US" dirty="0"/>
              <a:t>. Geneva: WHO.</a:t>
            </a:r>
          </a:p>
        </p:txBody>
      </p:sp>
    </p:spTree>
    <p:extLst>
      <p:ext uri="{BB962C8B-B14F-4D97-AF65-F5344CB8AC3E}">
        <p14:creationId xmlns:p14="http://schemas.microsoft.com/office/powerpoint/2010/main" val="1971084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68C38A01DEE349B1052B190669AC58" ma:contentTypeVersion="4" ma:contentTypeDescription="Create a new document." ma:contentTypeScope="" ma:versionID="56fcb54dc2ccab286247cd99b3b442f7">
  <xsd:schema xmlns:xsd="http://www.w3.org/2001/XMLSchema" xmlns:xs="http://www.w3.org/2001/XMLSchema" xmlns:p="http://schemas.microsoft.com/office/2006/metadata/properties" xmlns:ns3="aff4f36f-8ef1-4cda-9937-423737be097f" targetNamespace="http://schemas.microsoft.com/office/2006/metadata/properties" ma:root="true" ma:fieldsID="15f1f295e37b1366b6fc8316ffb4e6b2" ns3:_="">
    <xsd:import namespace="aff4f36f-8ef1-4cda-9937-423737be097f"/>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f4f36f-8ef1-4cda-9937-423737be097f"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3DA4055-CFCF-4185-A4AA-BB2327B566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f4f36f-8ef1-4cda-9937-423737be09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5E95E2-50D1-44AE-9D5E-DFAC8F34A40D}">
  <ds:schemaRefs>
    <ds:schemaRef ds:uri="http://schemas.microsoft.com/sharepoint/v3/contenttype/forms"/>
  </ds:schemaRefs>
</ds:datastoreItem>
</file>

<file path=customXml/itemProps3.xml><?xml version="1.0" encoding="utf-8"?>
<ds:datastoreItem xmlns:ds="http://schemas.openxmlformats.org/officeDocument/2006/customXml" ds:itemID="{839B0857-F014-4405-BC73-08DA16F0510F}">
  <ds:schemaRefs>
    <ds:schemaRef ds:uri="aff4f36f-8ef1-4cda-9937-423737be097f"/>
    <ds:schemaRef ds:uri="http://www.w3.org/XML/1998/namespace"/>
    <ds:schemaRef ds:uri="http://purl.org/dc/terms/"/>
    <ds:schemaRef ds:uri="http://purl.org/dc/elements/1.1/"/>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406</TotalTime>
  <Words>1193</Words>
  <Application>Microsoft Office PowerPoint</Application>
  <PresentationFormat>Widescreen</PresentationFormat>
  <Paragraphs>60</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PowerPoint Presentation</vt:lpstr>
      <vt:lpstr>Acknowledgement of the use of Al</vt:lpstr>
      <vt:lpstr>Introduction </vt:lpstr>
      <vt:lpstr>Bowlby's Attachment Theory</vt:lpstr>
      <vt:lpstr>Applying Attachment Theory to  Jenny’s Experience </vt:lpstr>
      <vt:lpstr>Nature and Nurture influences on Jenny’s Development</vt:lpstr>
      <vt:lpstr>Support Plan for Jenny based on Attachment Theory </vt:lpstr>
      <vt:lpstr>Conclusion </vt:lpstr>
      <vt:lpstr>Usefulness of Attachment Theory in Jenny’s situation</vt:lpstr>
      <vt:lpstr>Limitations of the theory in Jenny’s situation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Ade Maria Martinez Feliz (2436089)</dc:creator>
  <cp:lastModifiedBy>Ade Maria Martinez Feliz (2436089)</cp:lastModifiedBy>
  <cp:revision>3</cp:revision>
  <dcterms:created xsi:type="dcterms:W3CDTF">2026-03-11T17:33:21Z</dcterms:created>
  <dcterms:modified xsi:type="dcterms:W3CDTF">2026-03-14T18:43:53Z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0x010100E368C38A01DEE349B1052B190669AC58</vt:lpwstr>
  </property>
</Properties>
</file>