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 id="2147483788" r:id="rId2"/>
  </p:sldMasterIdLst>
  <p:notesMasterIdLst>
    <p:notesMasterId r:id="rId30"/>
  </p:notesMasterIdLst>
  <p:handoutMasterIdLst>
    <p:handoutMasterId r:id="rId31"/>
  </p:handoutMasterIdLst>
  <p:sldIdLst>
    <p:sldId id="277" r:id="rId3"/>
    <p:sldId id="321" r:id="rId4"/>
    <p:sldId id="257" r:id="rId5"/>
    <p:sldId id="323" r:id="rId6"/>
    <p:sldId id="285" r:id="rId7"/>
    <p:sldId id="626" r:id="rId8"/>
    <p:sldId id="622" r:id="rId9"/>
    <p:sldId id="620" r:id="rId10"/>
    <p:sldId id="624" r:id="rId11"/>
    <p:sldId id="308" r:id="rId12"/>
    <p:sldId id="388" r:id="rId13"/>
    <p:sldId id="415" r:id="rId14"/>
    <p:sldId id="627" r:id="rId15"/>
    <p:sldId id="418" r:id="rId16"/>
    <p:sldId id="419" r:id="rId17"/>
    <p:sldId id="420" r:id="rId18"/>
    <p:sldId id="433" r:id="rId19"/>
    <p:sldId id="462" r:id="rId20"/>
    <p:sldId id="447" r:id="rId21"/>
    <p:sldId id="450" r:id="rId22"/>
    <p:sldId id="625" r:id="rId23"/>
    <p:sldId id="465" r:id="rId24"/>
    <p:sldId id="361" r:id="rId25"/>
    <p:sldId id="362" r:id="rId26"/>
    <p:sldId id="365" r:id="rId27"/>
    <p:sldId id="367" r:id="rId28"/>
    <p:sldId id="470" r:id="rId29"/>
  </p:sldIdLst>
  <p:sldSz cx="9144000" cy="6858000" type="screen4x3"/>
  <p:notesSz cx="6669088" cy="97536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72">
          <p15:clr>
            <a:srgbClr val="A4A3A4"/>
          </p15:clr>
        </p15:guide>
        <p15:guide id="2" pos="210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0C0C0"/>
    <a:srgbClr val="5F5F5F"/>
    <a:srgbClr val="8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327F97BB-C833-4FB7-BDE5-3F7075034690}" styleName="Themed Style 2 - Accent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875" autoAdjust="0"/>
    <p:restoredTop sz="93347" autoAdjust="0"/>
  </p:normalViewPr>
  <p:slideViewPr>
    <p:cSldViewPr>
      <p:cViewPr varScale="1">
        <p:scale>
          <a:sx n="106" d="100"/>
          <a:sy n="106" d="100"/>
        </p:scale>
        <p:origin x="1638" y="10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00" d="100"/>
        <a:sy n="100" d="100"/>
      </p:scale>
      <p:origin x="0" y="0"/>
    </p:cViewPr>
  </p:sorterViewPr>
  <p:notesViewPr>
    <p:cSldViewPr>
      <p:cViewPr varScale="1">
        <p:scale>
          <a:sx n="61" d="100"/>
          <a:sy n="61" d="100"/>
        </p:scale>
        <p:origin x="-1698" y="-54"/>
      </p:cViewPr>
      <p:guideLst>
        <p:guide orient="horz" pos="3072"/>
        <p:guide pos="2101"/>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handoutMaster" Target="handoutMasters/handout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 Target="slides/slide6.xml"/></Relationships>
</file>

<file path=ppt/diagrams/_rels/data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image" Target="../media/image8.png"/></Relationships>
</file>

<file path=ppt/diagrams/_rels/drawing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image" Target="../media/image8.png"/></Relationships>
</file>

<file path=ppt/diagrams/colors1.xml><?xml version="1.0" encoding="utf-8"?>
<dgm:colorsDef xmlns:dgm="http://schemas.openxmlformats.org/drawingml/2006/diagram" xmlns:a="http://schemas.openxmlformats.org/drawingml/2006/main" uniqueId="urn:microsoft.com/office/officeart/2005/8/colors/accent0_2">
  <dgm:title val=""/>
  <dgm:desc val=""/>
  <dgm:catLst>
    <dgm:cat type="mainScheme" pri="10200"/>
  </dgm:catLst>
  <dgm:styleLbl name="node0">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lig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l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vennNode1">
    <dgm:fillClrLst meth="repeat">
      <a:schemeClr val="lt1">
        <a:alpha val="50000"/>
      </a:schemeClr>
    </dgm:fillClrLst>
    <dgm:linClrLst meth="repeat">
      <a:schemeClr val="dk2">
        <a:shade val="80000"/>
      </a:schemeClr>
    </dgm:linClrLst>
    <dgm:effectClrLst/>
    <dgm:txLinClrLst/>
    <dgm:txFillClrLst/>
    <dgm:txEffectClrLst/>
  </dgm:styleLbl>
  <dgm:styleLbl name="node2">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3">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4">
    <dgm:fillClrLst meth="repeat">
      <a:schemeClr val="lt1"/>
    </dgm:fillClrLst>
    <dgm:linClrLst meth="repeat">
      <a:schemeClr val="dk2">
        <a:shade val="80000"/>
      </a:schemeClr>
    </dgm:linClrLst>
    <dgm:effectClrLst/>
    <dgm:txLinClrLst/>
    <dgm:txFillClrLst meth="repeat">
      <a:schemeClr val="dk2"/>
    </dgm:txFillClrLst>
    <dgm:txEffectClrLst/>
  </dgm:styleLbl>
  <dgm:styleLbl name="f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align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b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sibTrans1D1">
    <dgm:fillClrLst meth="repeat">
      <a:schemeClr val="dk2"/>
    </dgm:fillClrLst>
    <dgm:linClrLst meth="repeat">
      <a:schemeClr val="dk2"/>
    </dgm:linClrLst>
    <dgm:effectClrLst/>
    <dgm:txLinClrLst/>
    <dgm:txFillClrLst meth="repeat">
      <a:schemeClr val="tx1"/>
    </dgm:txFillClrLst>
    <dgm:txEffectClrLst/>
  </dgm:styleLbl>
  <dgm:styleLbl name="callout">
    <dgm:fillClrLst meth="repeat">
      <a:schemeClr val="dk2"/>
    </dgm:fillClrLst>
    <dgm:linClrLst meth="repeat">
      <a:schemeClr val="dk2"/>
    </dgm:linClrLst>
    <dgm:effectClrLst/>
    <dgm:txLinClrLst/>
    <dgm:txFillClrLst meth="repeat">
      <a:schemeClr val="tx1"/>
    </dgm:txFillClrLst>
    <dgm:txEffectClrLst/>
  </dgm:styleLbl>
  <dgm:styleLbl name="asst0">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2">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3">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4">
    <dgm:fillClrLst meth="repeat">
      <a:schemeClr val="lt1"/>
    </dgm:fillClrLst>
    <dgm:linClrLst meth="repeat">
      <a:schemeClr val="dk2">
        <a:shade val="80000"/>
      </a:schemeClr>
    </dgm:linClrLst>
    <dgm:effectClrLst/>
    <dgm:txLinClrLst/>
    <dgm:txFillClrLst meth="repeat">
      <a:schemeClr val="dk2"/>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dgm:txEffectClrLst/>
  </dgm:styleLbl>
  <dgm:styleLbl name="parChTrans2D2">
    <dgm:fillClrLst meth="repeat">
      <a:schemeClr val="dk2"/>
    </dgm:fillClrLst>
    <dgm:linClrLst meth="repeat">
      <a:schemeClr val="dk2"/>
    </dgm:linClrLst>
    <dgm:effectClrLst/>
    <dgm:txLinClrLst/>
    <dgm:txFillClrLst/>
    <dgm:txEffectClrLst/>
  </dgm:styleLbl>
  <dgm:styleLbl name="parChTrans2D3">
    <dgm:fillClrLst meth="repeat">
      <a:schemeClr val="dk2"/>
    </dgm:fillClrLst>
    <dgm:linClrLst meth="repeat">
      <a:schemeClr val="dk2"/>
    </dgm:linClrLst>
    <dgm:effectClrLst/>
    <dgm:txLinClrLst/>
    <dgm:txFillClrLst/>
    <dgm:txEffectClrLst/>
  </dgm:styleLbl>
  <dgm:styleLbl name="parChTrans2D4">
    <dgm:fillClrLst meth="repeat">
      <a:schemeClr val="dk2"/>
    </dgm:fillClrLst>
    <dgm:linClrLst meth="repeat">
      <a:schemeClr val="dk2"/>
    </dgm:linClrLst>
    <dgm:effectClrLst/>
    <dgm:txLinClrLst/>
    <dgm:txFillClrLst meth="repeat">
      <a:schemeClr val="lt1"/>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con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align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trAlignAcc1">
    <dgm:fillClrLst meth="repeat">
      <a:schemeClr val="dk2">
        <a:alpha val="40000"/>
        <a:tint val="40000"/>
      </a:schemeClr>
    </dgm:fillClrLst>
    <dgm:linClrLst meth="repeat">
      <a:schemeClr val="dk2"/>
    </dgm:linClrLst>
    <dgm:effectClrLst/>
    <dgm:txLinClrLst/>
    <dgm:txFillClrLst meth="repeat">
      <a:schemeClr val="dk2"/>
    </dgm:txFillClrLst>
    <dgm:txEffectClrLst/>
  </dgm:styleLbl>
  <dgm:styleLbl name="b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solidFgAcc1">
    <dgm:fillClrLst meth="repeat">
      <a:schemeClr val="lt1"/>
    </dgm:fillClrLst>
    <dgm:linClrLst meth="repeat">
      <a:schemeClr val="dk2"/>
    </dgm:linClrLst>
    <dgm:effectClrLst/>
    <dgm:txLinClrLst/>
    <dgm:txFillClrLst meth="repeat">
      <a:schemeClr val="dk2"/>
    </dgm:txFillClrLst>
    <dgm:txEffectClrLst/>
  </dgm:styleLbl>
  <dgm:styleLbl name="solidAlignAcc1">
    <dgm:fillClrLst meth="repeat">
      <a:schemeClr val="lt1"/>
    </dgm:fillClrLst>
    <dgm:linClrLst meth="repeat">
      <a:schemeClr val="dk2"/>
    </dgm:linClrLst>
    <dgm:effectClrLst/>
    <dgm:txLinClrLst/>
    <dgm:txFillClrLst meth="repeat">
      <a:schemeClr val="dk2"/>
    </dgm:txFillClrLst>
    <dgm:txEffectClrLst/>
  </dgm:styleLbl>
  <dgm:styleLbl name="solidBgAcc1">
    <dgm:fillClrLst meth="repeat">
      <a:schemeClr val="lt1"/>
    </dgm:fillClrLst>
    <dgm:linClrLst meth="repeat">
      <a:schemeClr val="dk2"/>
    </dgm:linClrLst>
    <dgm:effectClrLst/>
    <dgm:txLinClrLst/>
    <dgm:txFillClrLst meth="repeat">
      <a:schemeClr val="dk2"/>
    </dgm:txFillClrLst>
    <dgm:txEffectClrLst/>
  </dgm:styleLbl>
  <dgm:styleLbl name="f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align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b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fgAcc0">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2">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3">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4">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2"/>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1"/>
    </dgm:linClrLst>
    <dgm:effectClrLst/>
    <dgm:txLinClrLst/>
    <dgm:txFillClrLst meth="repeat">
      <a:schemeClr val="dk2"/>
    </dgm:txFillClrLst>
    <dgm:txEffectClrLst/>
  </dgm:styleLbl>
  <dgm:styleLbl name="revTx">
    <dgm:fillClrLst meth="repeat">
      <a:schemeClr val="lt1">
        <a:alpha val="0"/>
      </a:schemeClr>
    </dgm:fillClrLst>
    <dgm:linClrLst meth="repeat">
      <a:schemeClr val="dk2">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E42E295-49B0-4388-A9A9-6C4EE7F778FF}" type="doc">
      <dgm:prSet loTypeId="urn:microsoft.com/office/officeart/2005/8/layout/hList7" loCatId="list" qsTypeId="urn:microsoft.com/office/officeart/2005/8/quickstyle/simple1" qsCatId="simple" csTypeId="urn:microsoft.com/office/officeart/2005/8/colors/accent0_2" csCatId="mainScheme" phldr="1"/>
      <dgm:spPr/>
      <dgm:t>
        <a:bodyPr/>
        <a:lstStyle/>
        <a:p>
          <a:endParaRPr lang="en-US"/>
        </a:p>
      </dgm:t>
    </dgm:pt>
    <dgm:pt modelId="{84761902-33A6-422F-841E-C94D46E7C2A6}">
      <dgm:prSet phldrT="[Text]"/>
      <dgm:spPr/>
      <dgm:t>
        <a:bodyPr/>
        <a:lstStyle/>
        <a:p>
          <a:r>
            <a:rPr lang="en-GB" dirty="0"/>
            <a:t>According to many experts, 90% of the data in the world today was created in the last two </a:t>
          </a:r>
          <a:r>
            <a:rPr lang="en-US" dirty="0"/>
            <a:t>years alone</a:t>
          </a:r>
        </a:p>
      </dgm:t>
    </dgm:pt>
    <dgm:pt modelId="{8D281425-FF50-44F3-9859-E88A34EC0053}" type="parTrans" cxnId="{9E627812-1843-4FB6-8773-C1C883F58251}">
      <dgm:prSet/>
      <dgm:spPr/>
      <dgm:t>
        <a:bodyPr/>
        <a:lstStyle/>
        <a:p>
          <a:endParaRPr lang="en-US"/>
        </a:p>
      </dgm:t>
    </dgm:pt>
    <dgm:pt modelId="{3B23D65F-D149-4120-BE3C-FC14062491C5}" type="sibTrans" cxnId="{9E627812-1843-4FB6-8773-C1C883F58251}">
      <dgm:prSet/>
      <dgm:spPr/>
      <dgm:t>
        <a:bodyPr/>
        <a:lstStyle/>
        <a:p>
          <a:endParaRPr lang="en-US"/>
        </a:p>
      </dgm:t>
    </dgm:pt>
    <dgm:pt modelId="{7F14F1C9-D6C0-4CF8-AD28-7284F9ADBEF1}">
      <dgm:prSet phldrT="[Text]"/>
      <dgm:spPr/>
      <dgm:t>
        <a:bodyPr/>
        <a:lstStyle/>
        <a:p>
          <a:r>
            <a:rPr lang="en-GB" dirty="0"/>
            <a:t>Much of the data now is time sensitive, and there is greater pressure to decrease the time between when it is captured and when it is used for reporting</a:t>
          </a:r>
          <a:endParaRPr lang="en-US" dirty="0"/>
        </a:p>
      </dgm:t>
    </dgm:pt>
    <dgm:pt modelId="{FFD038D5-9637-44F2-B215-DD9CE8995DB9}" type="parTrans" cxnId="{6D70CBF3-2F5A-4630-B70F-D663B46EE19B}">
      <dgm:prSet/>
      <dgm:spPr/>
      <dgm:t>
        <a:bodyPr/>
        <a:lstStyle/>
        <a:p>
          <a:endParaRPr lang="en-US"/>
        </a:p>
      </dgm:t>
    </dgm:pt>
    <dgm:pt modelId="{CFCEBCB3-A5C7-4063-89F3-59CBDB897870}" type="sibTrans" cxnId="{6D70CBF3-2F5A-4630-B70F-D663B46EE19B}">
      <dgm:prSet/>
      <dgm:spPr/>
      <dgm:t>
        <a:bodyPr/>
        <a:lstStyle/>
        <a:p>
          <a:endParaRPr lang="en-US"/>
        </a:p>
      </dgm:t>
    </dgm:pt>
    <dgm:pt modelId="{D2E92062-E6F7-40A9-944D-A12F0CED9AF0}">
      <dgm:prSet phldrT="[Text]" custT="1"/>
      <dgm:spPr/>
      <dgm:t>
        <a:bodyPr/>
        <a:lstStyle/>
        <a:p>
          <a:r>
            <a:rPr lang="en-GB" sz="1400" dirty="0"/>
            <a:t>The sources of data continue to expand. Receiving data from disparate sources further complicates things. Unstructured data, such as audio, video, and social media, and semi structured data like XML and RSS feeds must be handled differently </a:t>
          </a:r>
          <a:endParaRPr lang="en-US" sz="1400" dirty="0"/>
        </a:p>
      </dgm:t>
    </dgm:pt>
    <dgm:pt modelId="{4E9F85FD-0296-4BBB-91DD-1D3E9CCF03C1}" type="parTrans" cxnId="{6EAB7E82-ACF9-47D3-A644-9A5BC74768D1}">
      <dgm:prSet/>
      <dgm:spPr/>
      <dgm:t>
        <a:bodyPr/>
        <a:lstStyle/>
        <a:p>
          <a:endParaRPr lang="en-US"/>
        </a:p>
      </dgm:t>
    </dgm:pt>
    <dgm:pt modelId="{9EFE9C12-BC8A-45B0-B5BE-6880B0E8B5CC}" type="sibTrans" cxnId="{6EAB7E82-ACF9-47D3-A644-9A5BC74768D1}">
      <dgm:prSet/>
      <dgm:spPr/>
      <dgm:t>
        <a:bodyPr/>
        <a:lstStyle/>
        <a:p>
          <a:endParaRPr lang="en-US"/>
        </a:p>
      </dgm:t>
    </dgm:pt>
    <dgm:pt modelId="{0CDA48DC-1089-4DF5-A535-36CAAD565FFC}" type="pres">
      <dgm:prSet presAssocID="{0E42E295-49B0-4388-A9A9-6C4EE7F778FF}" presName="Name0" presStyleCnt="0">
        <dgm:presLayoutVars>
          <dgm:dir/>
          <dgm:resizeHandles val="exact"/>
        </dgm:presLayoutVars>
      </dgm:prSet>
      <dgm:spPr/>
    </dgm:pt>
    <dgm:pt modelId="{BB2157CA-21DF-4050-B5D6-6248B8D52101}" type="pres">
      <dgm:prSet presAssocID="{0E42E295-49B0-4388-A9A9-6C4EE7F778FF}" presName="fgShape" presStyleLbl="fgShp" presStyleIdx="0" presStyleCnt="1" custLinFactNeighborX="-144" custLinFactNeighborY="28382"/>
      <dgm:spPr/>
    </dgm:pt>
    <dgm:pt modelId="{0B329E5F-67C1-406A-9053-477B8AE1ECE0}" type="pres">
      <dgm:prSet presAssocID="{0E42E295-49B0-4388-A9A9-6C4EE7F778FF}" presName="linComp" presStyleCnt="0"/>
      <dgm:spPr/>
    </dgm:pt>
    <dgm:pt modelId="{DFB7569B-37C8-4201-B1A3-EF95C0016CA3}" type="pres">
      <dgm:prSet presAssocID="{84761902-33A6-422F-841E-C94D46E7C2A6}" presName="compNode" presStyleCnt="0"/>
      <dgm:spPr/>
    </dgm:pt>
    <dgm:pt modelId="{163FC36B-EB2F-46C5-A10E-B7624D785C5A}" type="pres">
      <dgm:prSet presAssocID="{84761902-33A6-422F-841E-C94D46E7C2A6}" presName="bkgdShape" presStyleLbl="node1" presStyleIdx="0" presStyleCnt="3"/>
      <dgm:spPr/>
    </dgm:pt>
    <dgm:pt modelId="{A6DFDC8B-BE88-4B71-A827-C3CC35D6B8E3}" type="pres">
      <dgm:prSet presAssocID="{84761902-33A6-422F-841E-C94D46E7C2A6}" presName="nodeTx" presStyleLbl="node1" presStyleIdx="0" presStyleCnt="3">
        <dgm:presLayoutVars>
          <dgm:bulletEnabled val="1"/>
        </dgm:presLayoutVars>
      </dgm:prSet>
      <dgm:spPr/>
    </dgm:pt>
    <dgm:pt modelId="{34E2CFF0-8E7B-41FD-85D9-60AF7DAE1B9A}" type="pres">
      <dgm:prSet presAssocID="{84761902-33A6-422F-841E-C94D46E7C2A6}" presName="invisiNode" presStyleLbl="node1" presStyleIdx="0" presStyleCnt="3"/>
      <dgm:spPr/>
    </dgm:pt>
    <dgm:pt modelId="{A718D3DD-00C7-4B58-A260-4FAD8AC4A09E}" type="pres">
      <dgm:prSet presAssocID="{84761902-33A6-422F-841E-C94D46E7C2A6}" presName="imagNode" presStyleLbl="fgImgPlace1" presStyleIdx="0" presStyleCnt="3"/>
      <dgm:spPr>
        <a:blipFill>
          <a:blip xmlns:r="http://schemas.openxmlformats.org/officeDocument/2006/relationships" r:embed="rId1" cstate="print">
            <a:extLst>
              <a:ext uri="{28A0092B-C50C-407E-A947-70E740481C1C}">
                <a14:useLocalDpi xmlns:a14="http://schemas.microsoft.com/office/drawing/2010/main" val="0"/>
              </a:ext>
            </a:extLst>
          </a:blip>
          <a:srcRect/>
          <a:stretch>
            <a:fillRect l="-33000" r="-33000"/>
          </a:stretch>
        </a:blipFill>
      </dgm:spPr>
    </dgm:pt>
    <dgm:pt modelId="{6D8A3C6C-3F14-41B5-BB48-04CC3FD6D22C}" type="pres">
      <dgm:prSet presAssocID="{3B23D65F-D149-4120-BE3C-FC14062491C5}" presName="sibTrans" presStyleLbl="sibTrans2D1" presStyleIdx="0" presStyleCnt="0"/>
      <dgm:spPr/>
    </dgm:pt>
    <dgm:pt modelId="{01A23C53-A653-4A06-8F54-CB8942596157}" type="pres">
      <dgm:prSet presAssocID="{7F14F1C9-D6C0-4CF8-AD28-7284F9ADBEF1}" presName="compNode" presStyleCnt="0"/>
      <dgm:spPr/>
    </dgm:pt>
    <dgm:pt modelId="{BDFDA338-6D1E-4F1E-9C58-AA6F312B806E}" type="pres">
      <dgm:prSet presAssocID="{7F14F1C9-D6C0-4CF8-AD28-7284F9ADBEF1}" presName="bkgdShape" presStyleLbl="node1" presStyleIdx="1" presStyleCnt="3"/>
      <dgm:spPr/>
    </dgm:pt>
    <dgm:pt modelId="{11360DC2-FD15-4F40-935E-69B23014FF07}" type="pres">
      <dgm:prSet presAssocID="{7F14F1C9-D6C0-4CF8-AD28-7284F9ADBEF1}" presName="nodeTx" presStyleLbl="node1" presStyleIdx="1" presStyleCnt="3">
        <dgm:presLayoutVars>
          <dgm:bulletEnabled val="1"/>
        </dgm:presLayoutVars>
      </dgm:prSet>
      <dgm:spPr/>
    </dgm:pt>
    <dgm:pt modelId="{85361516-B8F0-4076-8023-1B7B085E62C0}" type="pres">
      <dgm:prSet presAssocID="{7F14F1C9-D6C0-4CF8-AD28-7284F9ADBEF1}" presName="invisiNode" presStyleLbl="node1" presStyleIdx="1" presStyleCnt="3"/>
      <dgm:spPr/>
    </dgm:pt>
    <dgm:pt modelId="{A5622081-50F4-4AAE-BF90-7C1A01030BAF}" type="pres">
      <dgm:prSet presAssocID="{7F14F1C9-D6C0-4CF8-AD28-7284F9ADBEF1}" presName="imagNode" presStyleLbl="fgImgPlace1" presStyleIdx="1" presStyleCnt="3"/>
      <dgm:spPr>
        <a:blipFill>
          <a:blip xmlns:r="http://schemas.openxmlformats.org/officeDocument/2006/relationships" r:embed="rId2">
            <a:extLst>
              <a:ext uri="{28A0092B-C50C-407E-A947-70E740481C1C}">
                <a14:useLocalDpi xmlns:a14="http://schemas.microsoft.com/office/drawing/2010/main" val="0"/>
              </a:ext>
            </a:extLst>
          </a:blip>
          <a:srcRect/>
          <a:stretch>
            <a:fillRect l="-1000" r="-1000"/>
          </a:stretch>
        </a:blipFill>
      </dgm:spPr>
    </dgm:pt>
    <dgm:pt modelId="{D3521219-B5E3-4E83-B457-DCBEE6CB49F2}" type="pres">
      <dgm:prSet presAssocID="{CFCEBCB3-A5C7-4063-89F3-59CBDB897870}" presName="sibTrans" presStyleLbl="sibTrans2D1" presStyleIdx="0" presStyleCnt="0"/>
      <dgm:spPr/>
    </dgm:pt>
    <dgm:pt modelId="{D90E4999-063E-40F3-9D7C-E63BC6EE16B2}" type="pres">
      <dgm:prSet presAssocID="{D2E92062-E6F7-40A9-944D-A12F0CED9AF0}" presName="compNode" presStyleCnt="0"/>
      <dgm:spPr/>
    </dgm:pt>
    <dgm:pt modelId="{28417211-5119-4142-8158-EED822E590F1}" type="pres">
      <dgm:prSet presAssocID="{D2E92062-E6F7-40A9-944D-A12F0CED9AF0}" presName="bkgdShape" presStyleLbl="node1" presStyleIdx="2" presStyleCnt="3"/>
      <dgm:spPr/>
    </dgm:pt>
    <dgm:pt modelId="{942E283A-60F1-48C3-A0C7-E0555BC97FCE}" type="pres">
      <dgm:prSet presAssocID="{D2E92062-E6F7-40A9-944D-A12F0CED9AF0}" presName="nodeTx" presStyleLbl="node1" presStyleIdx="2" presStyleCnt="3">
        <dgm:presLayoutVars>
          <dgm:bulletEnabled val="1"/>
        </dgm:presLayoutVars>
      </dgm:prSet>
      <dgm:spPr/>
    </dgm:pt>
    <dgm:pt modelId="{E2868DC7-5137-476E-83DA-2D6E31D070F8}" type="pres">
      <dgm:prSet presAssocID="{D2E92062-E6F7-40A9-944D-A12F0CED9AF0}" presName="invisiNode" presStyleLbl="node1" presStyleIdx="2" presStyleCnt="3"/>
      <dgm:spPr/>
    </dgm:pt>
    <dgm:pt modelId="{3DAE3582-B508-45C3-8360-A0CBBBA63190}" type="pres">
      <dgm:prSet presAssocID="{D2E92062-E6F7-40A9-944D-A12F0CED9AF0}" presName="imagNode" presStyleLbl="fgImgPlace1" presStyleIdx="2" presStyleCnt="3" custLinFactNeighborX="-4772" custLinFactNeighborY="-1663"/>
      <dgm:spPr/>
    </dgm:pt>
  </dgm:ptLst>
  <dgm:cxnLst>
    <dgm:cxn modelId="{835BFC04-CD1C-45C3-BF4C-8F9703F2D439}" type="presOf" srcId="{7F14F1C9-D6C0-4CF8-AD28-7284F9ADBEF1}" destId="{11360DC2-FD15-4F40-935E-69B23014FF07}" srcOrd="1" destOrd="0" presId="urn:microsoft.com/office/officeart/2005/8/layout/hList7"/>
    <dgm:cxn modelId="{93913612-3BEF-490D-92B3-10ED2E32913F}" type="presOf" srcId="{0E42E295-49B0-4388-A9A9-6C4EE7F778FF}" destId="{0CDA48DC-1089-4DF5-A535-36CAAD565FFC}" srcOrd="0" destOrd="0" presId="urn:microsoft.com/office/officeart/2005/8/layout/hList7"/>
    <dgm:cxn modelId="{9E627812-1843-4FB6-8773-C1C883F58251}" srcId="{0E42E295-49B0-4388-A9A9-6C4EE7F778FF}" destId="{84761902-33A6-422F-841E-C94D46E7C2A6}" srcOrd="0" destOrd="0" parTransId="{8D281425-FF50-44F3-9859-E88A34EC0053}" sibTransId="{3B23D65F-D149-4120-BE3C-FC14062491C5}"/>
    <dgm:cxn modelId="{6EAB7E82-ACF9-47D3-A644-9A5BC74768D1}" srcId="{0E42E295-49B0-4388-A9A9-6C4EE7F778FF}" destId="{D2E92062-E6F7-40A9-944D-A12F0CED9AF0}" srcOrd="2" destOrd="0" parTransId="{4E9F85FD-0296-4BBB-91DD-1D3E9CCF03C1}" sibTransId="{9EFE9C12-BC8A-45B0-B5BE-6880B0E8B5CC}"/>
    <dgm:cxn modelId="{E431B59E-580C-4F19-A0E7-CFD4CE026FA8}" type="presOf" srcId="{84761902-33A6-422F-841E-C94D46E7C2A6}" destId="{163FC36B-EB2F-46C5-A10E-B7624D785C5A}" srcOrd="0" destOrd="0" presId="urn:microsoft.com/office/officeart/2005/8/layout/hList7"/>
    <dgm:cxn modelId="{3842A89F-CBBE-4246-8913-FA318DD01533}" type="presOf" srcId="{CFCEBCB3-A5C7-4063-89F3-59CBDB897870}" destId="{D3521219-B5E3-4E83-B457-DCBEE6CB49F2}" srcOrd="0" destOrd="0" presId="urn:microsoft.com/office/officeart/2005/8/layout/hList7"/>
    <dgm:cxn modelId="{735FA1BB-0A8C-4BFC-ABF1-2E47003338A2}" type="presOf" srcId="{D2E92062-E6F7-40A9-944D-A12F0CED9AF0}" destId="{28417211-5119-4142-8158-EED822E590F1}" srcOrd="0" destOrd="0" presId="urn:microsoft.com/office/officeart/2005/8/layout/hList7"/>
    <dgm:cxn modelId="{E56CE0CC-EA5E-4023-81A3-4718C43556DB}" type="presOf" srcId="{7F14F1C9-D6C0-4CF8-AD28-7284F9ADBEF1}" destId="{BDFDA338-6D1E-4F1E-9C58-AA6F312B806E}" srcOrd="0" destOrd="0" presId="urn:microsoft.com/office/officeart/2005/8/layout/hList7"/>
    <dgm:cxn modelId="{F3DB11CE-E68B-4690-BFC0-9E147E29CDB9}" type="presOf" srcId="{3B23D65F-D149-4120-BE3C-FC14062491C5}" destId="{6D8A3C6C-3F14-41B5-BB48-04CC3FD6D22C}" srcOrd="0" destOrd="0" presId="urn:microsoft.com/office/officeart/2005/8/layout/hList7"/>
    <dgm:cxn modelId="{EB77A0E5-38F5-4013-AF0D-2014AE7DB44A}" type="presOf" srcId="{D2E92062-E6F7-40A9-944D-A12F0CED9AF0}" destId="{942E283A-60F1-48C3-A0C7-E0555BC97FCE}" srcOrd="1" destOrd="0" presId="urn:microsoft.com/office/officeart/2005/8/layout/hList7"/>
    <dgm:cxn modelId="{6D70CBF3-2F5A-4630-B70F-D663B46EE19B}" srcId="{0E42E295-49B0-4388-A9A9-6C4EE7F778FF}" destId="{7F14F1C9-D6C0-4CF8-AD28-7284F9ADBEF1}" srcOrd="1" destOrd="0" parTransId="{FFD038D5-9637-44F2-B215-DD9CE8995DB9}" sibTransId="{CFCEBCB3-A5C7-4063-89F3-59CBDB897870}"/>
    <dgm:cxn modelId="{A396DCFA-494A-4FD6-8AD8-2941FBF95CF6}" type="presOf" srcId="{84761902-33A6-422F-841E-C94D46E7C2A6}" destId="{A6DFDC8B-BE88-4B71-A827-C3CC35D6B8E3}" srcOrd="1" destOrd="0" presId="urn:microsoft.com/office/officeart/2005/8/layout/hList7"/>
    <dgm:cxn modelId="{6118678A-C17E-4FD2-A3CF-FA8A940CE625}" type="presParOf" srcId="{0CDA48DC-1089-4DF5-A535-36CAAD565FFC}" destId="{BB2157CA-21DF-4050-B5D6-6248B8D52101}" srcOrd="0" destOrd="0" presId="urn:microsoft.com/office/officeart/2005/8/layout/hList7"/>
    <dgm:cxn modelId="{635F9A67-36BA-4CAC-8D99-832CBA61C56A}" type="presParOf" srcId="{0CDA48DC-1089-4DF5-A535-36CAAD565FFC}" destId="{0B329E5F-67C1-406A-9053-477B8AE1ECE0}" srcOrd="1" destOrd="0" presId="urn:microsoft.com/office/officeart/2005/8/layout/hList7"/>
    <dgm:cxn modelId="{7B077B68-F5C9-4241-AB8C-DA92A7537C9E}" type="presParOf" srcId="{0B329E5F-67C1-406A-9053-477B8AE1ECE0}" destId="{DFB7569B-37C8-4201-B1A3-EF95C0016CA3}" srcOrd="0" destOrd="0" presId="urn:microsoft.com/office/officeart/2005/8/layout/hList7"/>
    <dgm:cxn modelId="{408111F8-F3C5-47DD-B651-01344187979C}" type="presParOf" srcId="{DFB7569B-37C8-4201-B1A3-EF95C0016CA3}" destId="{163FC36B-EB2F-46C5-A10E-B7624D785C5A}" srcOrd="0" destOrd="0" presId="urn:microsoft.com/office/officeart/2005/8/layout/hList7"/>
    <dgm:cxn modelId="{FC64B1E5-3335-469E-88E5-F8CAE116901E}" type="presParOf" srcId="{DFB7569B-37C8-4201-B1A3-EF95C0016CA3}" destId="{A6DFDC8B-BE88-4B71-A827-C3CC35D6B8E3}" srcOrd="1" destOrd="0" presId="urn:microsoft.com/office/officeart/2005/8/layout/hList7"/>
    <dgm:cxn modelId="{79529886-EA75-4A0A-8C64-5F096DE4B950}" type="presParOf" srcId="{DFB7569B-37C8-4201-B1A3-EF95C0016CA3}" destId="{34E2CFF0-8E7B-41FD-85D9-60AF7DAE1B9A}" srcOrd="2" destOrd="0" presId="urn:microsoft.com/office/officeart/2005/8/layout/hList7"/>
    <dgm:cxn modelId="{7D64A50A-AF25-4C71-8486-B83E630A891D}" type="presParOf" srcId="{DFB7569B-37C8-4201-B1A3-EF95C0016CA3}" destId="{A718D3DD-00C7-4B58-A260-4FAD8AC4A09E}" srcOrd="3" destOrd="0" presId="urn:microsoft.com/office/officeart/2005/8/layout/hList7"/>
    <dgm:cxn modelId="{210FCBDA-8341-4C3B-80B0-77B4428580D4}" type="presParOf" srcId="{0B329E5F-67C1-406A-9053-477B8AE1ECE0}" destId="{6D8A3C6C-3F14-41B5-BB48-04CC3FD6D22C}" srcOrd="1" destOrd="0" presId="urn:microsoft.com/office/officeart/2005/8/layout/hList7"/>
    <dgm:cxn modelId="{784A0738-563B-4469-8970-8556D275C9F2}" type="presParOf" srcId="{0B329E5F-67C1-406A-9053-477B8AE1ECE0}" destId="{01A23C53-A653-4A06-8F54-CB8942596157}" srcOrd="2" destOrd="0" presId="urn:microsoft.com/office/officeart/2005/8/layout/hList7"/>
    <dgm:cxn modelId="{EAB33562-BAC1-4E42-A0A0-CC137E364616}" type="presParOf" srcId="{01A23C53-A653-4A06-8F54-CB8942596157}" destId="{BDFDA338-6D1E-4F1E-9C58-AA6F312B806E}" srcOrd="0" destOrd="0" presId="urn:microsoft.com/office/officeart/2005/8/layout/hList7"/>
    <dgm:cxn modelId="{D1AA39CD-CB2A-4EF4-8D95-F70C81832289}" type="presParOf" srcId="{01A23C53-A653-4A06-8F54-CB8942596157}" destId="{11360DC2-FD15-4F40-935E-69B23014FF07}" srcOrd="1" destOrd="0" presId="urn:microsoft.com/office/officeart/2005/8/layout/hList7"/>
    <dgm:cxn modelId="{3D5A95FA-3A22-434C-9152-65DB763095AE}" type="presParOf" srcId="{01A23C53-A653-4A06-8F54-CB8942596157}" destId="{85361516-B8F0-4076-8023-1B7B085E62C0}" srcOrd="2" destOrd="0" presId="urn:microsoft.com/office/officeart/2005/8/layout/hList7"/>
    <dgm:cxn modelId="{025779A7-49C4-4FEF-9782-69EC8E9772CC}" type="presParOf" srcId="{01A23C53-A653-4A06-8F54-CB8942596157}" destId="{A5622081-50F4-4AAE-BF90-7C1A01030BAF}" srcOrd="3" destOrd="0" presId="urn:microsoft.com/office/officeart/2005/8/layout/hList7"/>
    <dgm:cxn modelId="{E2C5F142-86D0-4F19-8D7F-CC4FC30220AA}" type="presParOf" srcId="{0B329E5F-67C1-406A-9053-477B8AE1ECE0}" destId="{D3521219-B5E3-4E83-B457-DCBEE6CB49F2}" srcOrd="3" destOrd="0" presId="urn:microsoft.com/office/officeart/2005/8/layout/hList7"/>
    <dgm:cxn modelId="{79D536DF-9CE0-4F72-BB31-EC91DE3C092C}" type="presParOf" srcId="{0B329E5F-67C1-406A-9053-477B8AE1ECE0}" destId="{D90E4999-063E-40F3-9D7C-E63BC6EE16B2}" srcOrd="4" destOrd="0" presId="urn:microsoft.com/office/officeart/2005/8/layout/hList7"/>
    <dgm:cxn modelId="{9BE81AD9-8CA8-4605-94B0-009B25CF1385}" type="presParOf" srcId="{D90E4999-063E-40F3-9D7C-E63BC6EE16B2}" destId="{28417211-5119-4142-8158-EED822E590F1}" srcOrd="0" destOrd="0" presId="urn:microsoft.com/office/officeart/2005/8/layout/hList7"/>
    <dgm:cxn modelId="{0C8460D3-398B-45B8-833E-C6BF92F2207E}" type="presParOf" srcId="{D90E4999-063E-40F3-9D7C-E63BC6EE16B2}" destId="{942E283A-60F1-48C3-A0C7-E0555BC97FCE}" srcOrd="1" destOrd="0" presId="urn:microsoft.com/office/officeart/2005/8/layout/hList7"/>
    <dgm:cxn modelId="{81832209-B224-4D9A-977D-D8D508D221F4}" type="presParOf" srcId="{D90E4999-063E-40F3-9D7C-E63BC6EE16B2}" destId="{E2868DC7-5137-476E-83DA-2D6E31D070F8}" srcOrd="2" destOrd="0" presId="urn:microsoft.com/office/officeart/2005/8/layout/hList7"/>
    <dgm:cxn modelId="{158E741F-AE5F-41FC-A3F9-FFA940E96488}" type="presParOf" srcId="{D90E4999-063E-40F3-9D7C-E63BC6EE16B2}" destId="{3DAE3582-B508-45C3-8360-A0CBBBA63190}" srcOrd="3" destOrd="0" presId="urn:microsoft.com/office/officeart/2005/8/layout/hList7"/>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63FC36B-EB2F-46C5-A10E-B7624D785C5A}">
      <dsp:nvSpPr>
        <dsp:cNvPr id="0" name=""/>
        <dsp:cNvSpPr/>
      </dsp:nvSpPr>
      <dsp:spPr>
        <a:xfrm>
          <a:off x="1723" y="0"/>
          <a:ext cx="2681192" cy="4064000"/>
        </a:xfrm>
        <a:prstGeom prst="roundRect">
          <a:avLst>
            <a:gd name="adj" fmla="val 10000"/>
          </a:avLst>
        </a:prstGeom>
        <a:solidFill>
          <a:schemeClr val="lt1">
            <a:hueOff val="0"/>
            <a:satOff val="0"/>
            <a:lumOff val="0"/>
            <a:alphaOff val="0"/>
          </a:schemeClr>
        </a:solidFill>
        <a:ln w="254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666750">
            <a:lnSpc>
              <a:spcPct val="90000"/>
            </a:lnSpc>
            <a:spcBef>
              <a:spcPct val="0"/>
            </a:spcBef>
            <a:spcAft>
              <a:spcPct val="35000"/>
            </a:spcAft>
            <a:buNone/>
          </a:pPr>
          <a:r>
            <a:rPr lang="en-GB" sz="1500" kern="1200" dirty="0"/>
            <a:t>According to many experts, 90% of the data in the world today was created in the last two </a:t>
          </a:r>
          <a:r>
            <a:rPr lang="en-US" sz="1500" kern="1200" dirty="0"/>
            <a:t>years alone</a:t>
          </a:r>
        </a:p>
      </dsp:txBody>
      <dsp:txXfrm>
        <a:off x="1723" y="1625600"/>
        <a:ext cx="2681192" cy="1625600"/>
      </dsp:txXfrm>
    </dsp:sp>
    <dsp:sp modelId="{A718D3DD-00C7-4B58-A260-4FAD8AC4A09E}">
      <dsp:nvSpPr>
        <dsp:cNvPr id="0" name=""/>
        <dsp:cNvSpPr/>
      </dsp:nvSpPr>
      <dsp:spPr>
        <a:xfrm>
          <a:off x="665663" y="243840"/>
          <a:ext cx="1353312" cy="1353312"/>
        </a:xfrm>
        <a:prstGeom prst="ellipse">
          <a:avLst/>
        </a:prstGeom>
        <a:blipFill>
          <a:blip xmlns:r="http://schemas.openxmlformats.org/officeDocument/2006/relationships" r:embed="rId1" cstate="print">
            <a:extLst>
              <a:ext uri="{28A0092B-C50C-407E-A947-70E740481C1C}">
                <a14:useLocalDpi xmlns:a14="http://schemas.microsoft.com/office/drawing/2010/main" val="0"/>
              </a:ext>
            </a:extLst>
          </a:blip>
          <a:srcRect/>
          <a:stretch>
            <a:fillRect l="-33000" r="-33000"/>
          </a:stretch>
        </a:blipFill>
        <a:ln w="254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DFDA338-6D1E-4F1E-9C58-AA6F312B806E}">
      <dsp:nvSpPr>
        <dsp:cNvPr id="0" name=""/>
        <dsp:cNvSpPr/>
      </dsp:nvSpPr>
      <dsp:spPr>
        <a:xfrm>
          <a:off x="2763351" y="0"/>
          <a:ext cx="2681192" cy="4064000"/>
        </a:xfrm>
        <a:prstGeom prst="roundRect">
          <a:avLst>
            <a:gd name="adj" fmla="val 10000"/>
          </a:avLst>
        </a:prstGeom>
        <a:solidFill>
          <a:schemeClr val="lt1">
            <a:hueOff val="0"/>
            <a:satOff val="0"/>
            <a:lumOff val="0"/>
            <a:alphaOff val="0"/>
          </a:schemeClr>
        </a:solidFill>
        <a:ln w="254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666750">
            <a:lnSpc>
              <a:spcPct val="90000"/>
            </a:lnSpc>
            <a:spcBef>
              <a:spcPct val="0"/>
            </a:spcBef>
            <a:spcAft>
              <a:spcPct val="35000"/>
            </a:spcAft>
            <a:buNone/>
          </a:pPr>
          <a:r>
            <a:rPr lang="en-GB" sz="1500" kern="1200" dirty="0"/>
            <a:t>Much of the data now is time sensitive, and there is greater pressure to decrease the time between when it is captured and when it is used for reporting</a:t>
          </a:r>
          <a:endParaRPr lang="en-US" sz="1500" kern="1200" dirty="0"/>
        </a:p>
      </dsp:txBody>
      <dsp:txXfrm>
        <a:off x="2763351" y="1625600"/>
        <a:ext cx="2681192" cy="1625600"/>
      </dsp:txXfrm>
    </dsp:sp>
    <dsp:sp modelId="{A5622081-50F4-4AAE-BF90-7C1A01030BAF}">
      <dsp:nvSpPr>
        <dsp:cNvPr id="0" name=""/>
        <dsp:cNvSpPr/>
      </dsp:nvSpPr>
      <dsp:spPr>
        <a:xfrm>
          <a:off x="3427292" y="243840"/>
          <a:ext cx="1353312" cy="1353312"/>
        </a:xfrm>
        <a:prstGeom prst="ellipse">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l="-1000" r="-1000"/>
          </a:stretch>
        </a:blipFill>
        <a:ln w="254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8417211-5119-4142-8158-EED822E590F1}">
      <dsp:nvSpPr>
        <dsp:cNvPr id="0" name=""/>
        <dsp:cNvSpPr/>
      </dsp:nvSpPr>
      <dsp:spPr>
        <a:xfrm>
          <a:off x="5524980" y="0"/>
          <a:ext cx="2681192" cy="4064000"/>
        </a:xfrm>
        <a:prstGeom prst="roundRect">
          <a:avLst>
            <a:gd name="adj" fmla="val 10000"/>
          </a:avLst>
        </a:prstGeom>
        <a:solidFill>
          <a:schemeClr val="lt1">
            <a:hueOff val="0"/>
            <a:satOff val="0"/>
            <a:lumOff val="0"/>
            <a:alphaOff val="0"/>
          </a:schemeClr>
        </a:solidFill>
        <a:ln w="254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GB" sz="1400" kern="1200" dirty="0"/>
            <a:t>The sources of data continue to expand. Receiving data from disparate sources further complicates things. Unstructured data, such as audio, video, and social media, and semi structured data like XML and RSS feeds must be handled differently </a:t>
          </a:r>
          <a:endParaRPr lang="en-US" sz="1400" kern="1200" dirty="0"/>
        </a:p>
      </dsp:txBody>
      <dsp:txXfrm>
        <a:off x="5524980" y="1625600"/>
        <a:ext cx="2681192" cy="1625600"/>
      </dsp:txXfrm>
    </dsp:sp>
    <dsp:sp modelId="{3DAE3582-B508-45C3-8360-A0CBBBA63190}">
      <dsp:nvSpPr>
        <dsp:cNvPr id="0" name=""/>
        <dsp:cNvSpPr/>
      </dsp:nvSpPr>
      <dsp:spPr>
        <a:xfrm>
          <a:off x="6124340" y="221334"/>
          <a:ext cx="1353312" cy="1353312"/>
        </a:xfrm>
        <a:prstGeom prst="ellipse">
          <a:avLst/>
        </a:prstGeom>
        <a:solidFill>
          <a:schemeClr val="dk2">
            <a:tint val="40000"/>
            <a:hueOff val="0"/>
            <a:satOff val="0"/>
            <a:lumOff val="0"/>
            <a:alphaOff val="0"/>
          </a:schemeClr>
        </a:solidFill>
        <a:ln w="254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B2157CA-21DF-4050-B5D6-6248B8D52101}">
      <dsp:nvSpPr>
        <dsp:cNvPr id="0" name=""/>
        <dsp:cNvSpPr/>
      </dsp:nvSpPr>
      <dsp:spPr>
        <a:xfrm>
          <a:off x="317442" y="3424216"/>
          <a:ext cx="7551264" cy="609600"/>
        </a:xfrm>
        <a:prstGeom prst="leftRightArrow">
          <a:avLst/>
        </a:prstGeom>
        <a:solidFill>
          <a:schemeClr val="dk2">
            <a:tint val="6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9570" name="Rectangle 2">
            <a:extLst>
              <a:ext uri="{FF2B5EF4-FFF2-40B4-BE49-F238E27FC236}">
                <a16:creationId xmlns:a16="http://schemas.microsoft.com/office/drawing/2014/main" id="{57274D4A-6071-4C31-A995-8D631746066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vl1pPr>
          </a:lstStyle>
          <a:p>
            <a:pPr>
              <a:defRPr/>
            </a:pPr>
            <a:endParaRPr lang="en-GB" altLang="en-US"/>
          </a:p>
        </p:txBody>
      </p:sp>
      <p:sp>
        <p:nvSpPr>
          <p:cNvPr id="109571" name="Rectangle 3">
            <a:extLst>
              <a:ext uri="{FF2B5EF4-FFF2-40B4-BE49-F238E27FC236}">
                <a16:creationId xmlns:a16="http://schemas.microsoft.com/office/drawing/2014/main" id="{BADEFA6E-7C85-4A2D-AB54-6E16E24BFB99}"/>
              </a:ext>
            </a:extLst>
          </p:cNvPr>
          <p:cNvSpPr>
            <a:spLocks noGrp="1" noChangeArrowheads="1"/>
          </p:cNvSpPr>
          <p:nvPr>
            <p:ph type="dt" sz="quarter" idx="1"/>
          </p:nvPr>
        </p:nvSpPr>
        <p:spPr bwMode="auto">
          <a:xfrm>
            <a:off x="3776663" y="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vl1pPr>
          </a:lstStyle>
          <a:p>
            <a:pPr>
              <a:defRPr/>
            </a:pPr>
            <a:endParaRPr lang="en-GB" altLang="en-US"/>
          </a:p>
        </p:txBody>
      </p:sp>
      <p:sp>
        <p:nvSpPr>
          <p:cNvPr id="109572" name="Rectangle 4">
            <a:extLst>
              <a:ext uri="{FF2B5EF4-FFF2-40B4-BE49-F238E27FC236}">
                <a16:creationId xmlns:a16="http://schemas.microsoft.com/office/drawing/2014/main" id="{52806E7A-8B06-4D8A-8399-677A8B7BC099}"/>
              </a:ext>
            </a:extLst>
          </p:cNvPr>
          <p:cNvSpPr>
            <a:spLocks noGrp="1" noChangeArrowheads="1"/>
          </p:cNvSpPr>
          <p:nvPr>
            <p:ph type="ftr" sz="quarter" idx="2"/>
          </p:nvPr>
        </p:nvSpPr>
        <p:spPr bwMode="auto">
          <a:xfrm>
            <a:off x="0" y="926465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vl1pPr>
          </a:lstStyle>
          <a:p>
            <a:pPr>
              <a:defRPr/>
            </a:pPr>
            <a:endParaRPr lang="en-GB" altLang="en-US"/>
          </a:p>
        </p:txBody>
      </p:sp>
      <p:sp>
        <p:nvSpPr>
          <p:cNvPr id="109573" name="Rectangle 5">
            <a:extLst>
              <a:ext uri="{FF2B5EF4-FFF2-40B4-BE49-F238E27FC236}">
                <a16:creationId xmlns:a16="http://schemas.microsoft.com/office/drawing/2014/main" id="{D0AFD47A-B545-4C2A-9CEB-19E3DDEAA340}"/>
              </a:ext>
            </a:extLst>
          </p:cNvPr>
          <p:cNvSpPr>
            <a:spLocks noGrp="1" noChangeArrowheads="1"/>
          </p:cNvSpPr>
          <p:nvPr>
            <p:ph type="sldNum" sz="quarter" idx="3"/>
          </p:nvPr>
        </p:nvSpPr>
        <p:spPr bwMode="auto">
          <a:xfrm>
            <a:off x="3776663" y="926465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vl1pPr>
          </a:lstStyle>
          <a:p>
            <a:pPr>
              <a:defRPr/>
            </a:pPr>
            <a:fld id="{EB3EE64B-EB71-4E2B-93C1-F4117BD13F79}" type="slidenum">
              <a:rPr lang="en-GB" altLang="en-US"/>
              <a:pPr>
                <a:defRPr/>
              </a:pPr>
              <a:t>‹#›</a:t>
            </a:fld>
            <a:endParaRPr lang="en-GB" altLang="en-US"/>
          </a:p>
        </p:txBody>
      </p:sp>
    </p:spTree>
    <p:extLst>
      <p:ext uri="{BB962C8B-B14F-4D97-AF65-F5344CB8AC3E}">
        <p14:creationId xmlns:p14="http://schemas.microsoft.com/office/powerpoint/2010/main" val="312265789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042" name="Rectangle 2">
            <a:extLst>
              <a:ext uri="{FF2B5EF4-FFF2-40B4-BE49-F238E27FC236}">
                <a16:creationId xmlns:a16="http://schemas.microsoft.com/office/drawing/2014/main" id="{F97D3AEC-DAC3-4500-8659-DFA8FD0DBFF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3" name="Rectangle 3">
            <a:extLst>
              <a:ext uri="{FF2B5EF4-FFF2-40B4-BE49-F238E27FC236}">
                <a16:creationId xmlns:a16="http://schemas.microsoft.com/office/drawing/2014/main" id="{160B9893-99AA-40C5-B429-8512093DCAE5}"/>
              </a:ext>
            </a:extLst>
          </p:cNvPr>
          <p:cNvSpPr>
            <a:spLocks noGrp="1" noChangeArrowheads="1"/>
          </p:cNvSpPr>
          <p:nvPr>
            <p:ph type="dt" idx="1"/>
          </p:nvPr>
        </p:nvSpPr>
        <p:spPr bwMode="auto">
          <a:xfrm>
            <a:off x="377825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atin typeface="Verdana" panose="020B0604030504040204" pitchFamily="34" charset="0"/>
              </a:defRPr>
            </a:lvl1pPr>
          </a:lstStyle>
          <a:p>
            <a:pPr>
              <a:defRPr/>
            </a:pPr>
            <a:endParaRPr lang="en-GB" altLang="en-US"/>
          </a:p>
        </p:txBody>
      </p:sp>
      <p:sp>
        <p:nvSpPr>
          <p:cNvPr id="4100" name="Rectangle 4"/>
          <p:cNvSpPr>
            <a:spLocks noGrp="1" noRot="1" noChangeAspect="1" noChangeArrowheads="1" noTextEdit="1"/>
          </p:cNvSpPr>
          <p:nvPr>
            <p:ph type="sldImg" idx="2"/>
          </p:nvPr>
        </p:nvSpPr>
        <p:spPr bwMode="auto">
          <a:xfrm>
            <a:off x="895350" y="730250"/>
            <a:ext cx="4878388" cy="3659188"/>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7045" name="Rectangle 5">
            <a:extLst>
              <a:ext uri="{FF2B5EF4-FFF2-40B4-BE49-F238E27FC236}">
                <a16:creationId xmlns:a16="http://schemas.microsoft.com/office/drawing/2014/main" id="{ECD89C32-CF52-4DF8-9846-7469C765B3C5}"/>
              </a:ext>
            </a:extLst>
          </p:cNvPr>
          <p:cNvSpPr>
            <a:spLocks noGrp="1" noChangeArrowheads="1"/>
          </p:cNvSpPr>
          <p:nvPr>
            <p:ph type="body" sz="quarter" idx="3"/>
          </p:nvPr>
        </p:nvSpPr>
        <p:spPr bwMode="auto">
          <a:xfrm>
            <a:off x="889000" y="4632325"/>
            <a:ext cx="4891088" cy="439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87046" name="Rectangle 6">
            <a:extLst>
              <a:ext uri="{FF2B5EF4-FFF2-40B4-BE49-F238E27FC236}">
                <a16:creationId xmlns:a16="http://schemas.microsoft.com/office/drawing/2014/main" id="{0881B87C-B2F0-403D-8047-490EAD13F442}"/>
              </a:ext>
            </a:extLst>
          </p:cNvPr>
          <p:cNvSpPr>
            <a:spLocks noGrp="1" noChangeArrowheads="1"/>
          </p:cNvSpPr>
          <p:nvPr>
            <p:ph type="ftr" sz="quarter" idx="4"/>
          </p:nvPr>
        </p:nvSpPr>
        <p:spPr bwMode="auto">
          <a:xfrm>
            <a:off x="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7" name="Rectangle 7">
            <a:extLst>
              <a:ext uri="{FF2B5EF4-FFF2-40B4-BE49-F238E27FC236}">
                <a16:creationId xmlns:a16="http://schemas.microsoft.com/office/drawing/2014/main" id="{AC955B34-3EBE-4CF3-8FA5-A6B243E1714D}"/>
              </a:ext>
            </a:extLst>
          </p:cNvPr>
          <p:cNvSpPr>
            <a:spLocks noGrp="1" noChangeArrowheads="1"/>
          </p:cNvSpPr>
          <p:nvPr>
            <p:ph type="sldNum" sz="quarter" idx="5"/>
          </p:nvPr>
        </p:nvSpPr>
        <p:spPr bwMode="auto">
          <a:xfrm>
            <a:off x="377825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atin typeface="Verdana" panose="020B0604030504040204" pitchFamily="34" charset="0"/>
              </a:defRPr>
            </a:lvl1pPr>
          </a:lstStyle>
          <a:p>
            <a:pPr>
              <a:defRPr/>
            </a:pPr>
            <a:fld id="{81B164FB-C17E-44B0-8405-045844A6C61F}" type="slidenum">
              <a:rPr lang="en-GB" altLang="en-US"/>
              <a:pPr>
                <a:defRPr/>
              </a:pPr>
              <a:t>‹#›</a:t>
            </a:fld>
            <a:endParaRPr lang="en-GB" altLang="en-US"/>
          </a:p>
        </p:txBody>
      </p:sp>
    </p:spTree>
    <p:extLst>
      <p:ext uri="{BB962C8B-B14F-4D97-AF65-F5344CB8AC3E}">
        <p14:creationId xmlns:p14="http://schemas.microsoft.com/office/powerpoint/2010/main" val="271324776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E9959E96-1061-4E2E-B998-2EDD65CD9656}" type="slidenum">
              <a:rPr lang="en-US" smtClean="0"/>
              <a:pPr/>
              <a:t>11</a:t>
            </a:fld>
            <a:endParaRPr lang="en-US" dirty="0"/>
          </a:p>
        </p:txBody>
      </p:sp>
    </p:spTree>
    <p:extLst>
      <p:ext uri="{BB962C8B-B14F-4D97-AF65-F5344CB8AC3E}">
        <p14:creationId xmlns:p14="http://schemas.microsoft.com/office/powerpoint/2010/main" val="26346140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E9959E96-1061-4E2E-B998-2EDD65CD9656}" type="slidenum">
              <a:rPr lang="en-US" smtClean="0"/>
              <a:pPr/>
              <a:t>12</a:t>
            </a:fld>
            <a:endParaRPr lang="en-US" dirty="0"/>
          </a:p>
        </p:txBody>
      </p:sp>
    </p:spTree>
    <p:extLst>
      <p:ext uri="{BB962C8B-B14F-4D97-AF65-F5344CB8AC3E}">
        <p14:creationId xmlns:p14="http://schemas.microsoft.com/office/powerpoint/2010/main" val="36321437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E9959E96-1061-4E2E-B998-2EDD65CD9656}" type="slidenum">
              <a:rPr lang="en-US" smtClean="0"/>
              <a:pPr/>
              <a:t>14</a:t>
            </a:fld>
            <a:endParaRPr lang="en-US" dirty="0"/>
          </a:p>
        </p:txBody>
      </p:sp>
    </p:spTree>
    <p:extLst>
      <p:ext uri="{BB962C8B-B14F-4D97-AF65-F5344CB8AC3E}">
        <p14:creationId xmlns:p14="http://schemas.microsoft.com/office/powerpoint/2010/main" val="79953584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E9959E96-1061-4E2E-B998-2EDD65CD9656}" type="slidenum">
              <a:rPr lang="en-US" smtClean="0"/>
              <a:pPr/>
              <a:t>15</a:t>
            </a:fld>
            <a:endParaRPr lang="en-US" dirty="0"/>
          </a:p>
        </p:txBody>
      </p:sp>
    </p:spTree>
    <p:extLst>
      <p:ext uri="{BB962C8B-B14F-4D97-AF65-F5344CB8AC3E}">
        <p14:creationId xmlns:p14="http://schemas.microsoft.com/office/powerpoint/2010/main" val="218242231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E9959E96-1061-4E2E-B998-2EDD65CD9656}" type="slidenum">
              <a:rPr lang="en-US" smtClean="0"/>
              <a:pPr/>
              <a:t>16</a:t>
            </a:fld>
            <a:endParaRPr lang="en-US" dirty="0"/>
          </a:p>
        </p:txBody>
      </p:sp>
    </p:spTree>
    <p:extLst>
      <p:ext uri="{BB962C8B-B14F-4D97-AF65-F5344CB8AC3E}">
        <p14:creationId xmlns:p14="http://schemas.microsoft.com/office/powerpoint/2010/main" val="42808682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E9959E96-1061-4E2E-B998-2EDD65CD9656}" type="slidenum">
              <a:rPr lang="en-US" smtClean="0"/>
              <a:pPr/>
              <a:t>17</a:t>
            </a:fld>
            <a:endParaRPr lang="en-US" dirty="0"/>
          </a:p>
        </p:txBody>
      </p:sp>
    </p:spTree>
    <p:extLst>
      <p:ext uri="{BB962C8B-B14F-4D97-AF65-F5344CB8AC3E}">
        <p14:creationId xmlns:p14="http://schemas.microsoft.com/office/powerpoint/2010/main" val="267305495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5BA379F-2687-42D5-BD11-CCFD486FA934}"/>
              </a:ext>
            </a:extLst>
          </p:cNvPr>
          <p:cNvSpPr>
            <a:spLocks noGrp="1"/>
          </p:cNvSpPr>
          <p:nvPr>
            <p:ph type="dt" sz="half" idx="10"/>
          </p:nvPr>
        </p:nvSpPr>
        <p:spPr>
          <a:xfrm>
            <a:off x="395288" y="6524625"/>
            <a:ext cx="971550" cy="219075"/>
          </a:xfrm>
        </p:spPr>
        <p:txBody>
          <a:bodyPr/>
          <a:lstStyle>
            <a:lvl1pPr>
              <a:defRPr/>
            </a:lvl1pPr>
          </a:lstStyle>
          <a:p>
            <a:pPr>
              <a:defRPr/>
            </a:pPr>
            <a:fld id="{2F1E34A6-40C2-4EFD-8260-29328C715AF1}" type="datetime1">
              <a:rPr lang="en-US" altLang="en-US" smtClean="0"/>
              <a:t>5/10/2023</a:t>
            </a:fld>
            <a:endParaRPr lang="en-GB" altLang="en-US"/>
          </a:p>
        </p:txBody>
      </p:sp>
      <p:sp>
        <p:nvSpPr>
          <p:cNvPr id="5" name="Footer Placeholder 4">
            <a:extLst>
              <a:ext uri="{FF2B5EF4-FFF2-40B4-BE49-F238E27FC236}">
                <a16:creationId xmlns:a16="http://schemas.microsoft.com/office/drawing/2014/main" id="{6DDC0210-3A98-4E80-A493-9097B8EA885E}"/>
              </a:ext>
            </a:extLst>
          </p:cNvPr>
          <p:cNvSpPr>
            <a:spLocks noGrp="1"/>
          </p:cNvSpPr>
          <p:nvPr>
            <p:ph type="ftr" sz="quarter" idx="11"/>
          </p:nvPr>
        </p:nvSpPr>
        <p:spPr>
          <a:xfrm>
            <a:off x="4140200" y="6381750"/>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EF529589-853B-4D1C-BB9C-5B46B696F2A6}"/>
              </a:ext>
            </a:extLst>
          </p:cNvPr>
          <p:cNvSpPr>
            <a:spLocks noGrp="1"/>
          </p:cNvSpPr>
          <p:nvPr>
            <p:ph type="sldNum" sz="quarter" idx="12"/>
          </p:nvPr>
        </p:nvSpPr>
        <p:spPr/>
        <p:txBody>
          <a:bodyPr/>
          <a:lstStyle>
            <a:lvl1pPr>
              <a:defRPr/>
            </a:lvl1pPr>
          </a:lstStyle>
          <a:p>
            <a:pPr>
              <a:defRPr/>
            </a:pPr>
            <a:fld id="{F905DF63-1FF9-46D5-8FED-1829CDB5D9EE}" type="slidenum">
              <a:rPr lang="en-GB" altLang="en-US"/>
              <a:pPr>
                <a:defRPr/>
              </a:pPr>
              <a:t>‹#›</a:t>
            </a:fld>
            <a:endParaRPr lang="en-GB" altLang="en-US"/>
          </a:p>
        </p:txBody>
      </p:sp>
    </p:spTree>
    <p:extLst>
      <p:ext uri="{BB962C8B-B14F-4D97-AF65-F5344CB8AC3E}">
        <p14:creationId xmlns:p14="http://schemas.microsoft.com/office/powerpoint/2010/main" val="38123989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E86CF0-C040-4ECE-8BD3-C00954DCC01A}"/>
              </a:ext>
            </a:extLst>
          </p:cNvPr>
          <p:cNvSpPr>
            <a:spLocks noGrp="1"/>
          </p:cNvSpPr>
          <p:nvPr>
            <p:ph type="dt" sz="half" idx="10"/>
          </p:nvPr>
        </p:nvSpPr>
        <p:spPr/>
        <p:txBody>
          <a:bodyPr/>
          <a:lstStyle>
            <a:lvl1pPr>
              <a:defRPr/>
            </a:lvl1pPr>
          </a:lstStyle>
          <a:p>
            <a:pPr>
              <a:defRPr/>
            </a:pPr>
            <a:fld id="{53E99C71-AC90-4F08-9C02-50CB2D1288F7}" type="datetime1">
              <a:rPr lang="en-US" altLang="en-US" smtClean="0"/>
              <a:t>5/10/2023</a:t>
            </a:fld>
            <a:endParaRPr lang="en-GB" altLang="en-US"/>
          </a:p>
        </p:txBody>
      </p:sp>
      <p:sp>
        <p:nvSpPr>
          <p:cNvPr id="5" name="Footer Placeholder 4">
            <a:extLst>
              <a:ext uri="{FF2B5EF4-FFF2-40B4-BE49-F238E27FC236}">
                <a16:creationId xmlns:a16="http://schemas.microsoft.com/office/drawing/2014/main" id="{664C04FF-0357-4130-AC28-3F988C577F5A}"/>
              </a:ext>
            </a:extLst>
          </p:cNvPr>
          <p:cNvSpPr>
            <a:spLocks noGrp="1"/>
          </p:cNvSpPr>
          <p:nvPr>
            <p:ph type="ftr" sz="quarter" idx="11"/>
          </p:nvPr>
        </p:nvSpPr>
        <p:spPr>
          <a:xfrm>
            <a:off x="3132138" y="6461125"/>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49EDCEDB-BC6D-4588-B62D-E297C3288852}"/>
              </a:ext>
            </a:extLst>
          </p:cNvPr>
          <p:cNvSpPr>
            <a:spLocks noGrp="1"/>
          </p:cNvSpPr>
          <p:nvPr>
            <p:ph type="sldNum" sz="quarter" idx="12"/>
          </p:nvPr>
        </p:nvSpPr>
        <p:spPr/>
        <p:txBody>
          <a:bodyPr/>
          <a:lstStyle>
            <a:lvl1pPr>
              <a:defRPr/>
            </a:lvl1pPr>
          </a:lstStyle>
          <a:p>
            <a:pPr>
              <a:defRPr/>
            </a:pPr>
            <a:fld id="{6550E941-99E4-4403-A917-B30FF69A9617}" type="slidenum">
              <a:rPr lang="en-GB" altLang="en-US"/>
              <a:pPr>
                <a:defRPr/>
              </a:pPr>
              <a:t>‹#›</a:t>
            </a:fld>
            <a:endParaRPr lang="en-GB" altLang="en-US"/>
          </a:p>
        </p:txBody>
      </p:sp>
    </p:spTree>
    <p:extLst>
      <p:ext uri="{BB962C8B-B14F-4D97-AF65-F5344CB8AC3E}">
        <p14:creationId xmlns:p14="http://schemas.microsoft.com/office/powerpoint/2010/main" val="2582514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A0AAC3A9-2B36-4DBD-B02C-3651DC0E9636}" type="datetime1">
              <a:rPr lang="en-US" altLang="en-US" smtClean="0"/>
              <a:t>5/10/2023</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9F0CEAE2-E49E-4389-B4D7-B5A65611D1B7}" type="slidenum">
              <a:rPr lang="en-GB" altLang="en-US"/>
              <a:pPr>
                <a:defRPr/>
              </a:pPr>
              <a:t>‹#›</a:t>
            </a:fld>
            <a:endParaRPr lang="en-GB" altLang="en-US"/>
          </a:p>
        </p:txBody>
      </p:sp>
    </p:spTree>
    <p:extLst>
      <p:ext uri="{BB962C8B-B14F-4D97-AF65-F5344CB8AC3E}">
        <p14:creationId xmlns:p14="http://schemas.microsoft.com/office/powerpoint/2010/main" val="20149374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036395E2-D628-4BCE-B5EC-B47614651211}" type="datetime1">
              <a:rPr lang="en-US" altLang="en-US" smtClean="0"/>
              <a:t>5/10/2023</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86495F9-B3F5-4DDF-9323-6CEC80C52C17}" type="slidenum">
              <a:rPr lang="en-GB" altLang="en-US"/>
              <a:pPr>
                <a:defRPr/>
              </a:pPr>
              <a:t>‹#›</a:t>
            </a:fld>
            <a:endParaRPr lang="en-GB" altLang="en-US"/>
          </a:p>
        </p:txBody>
      </p:sp>
    </p:spTree>
    <p:extLst>
      <p:ext uri="{BB962C8B-B14F-4D97-AF65-F5344CB8AC3E}">
        <p14:creationId xmlns:p14="http://schemas.microsoft.com/office/powerpoint/2010/main" val="6949152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AF2349C1-B444-477D-B856-8BC3F0198095}" type="datetime1">
              <a:rPr lang="en-US" altLang="en-US" smtClean="0"/>
              <a:t>5/10/2023</a:t>
            </a:fld>
            <a:endParaRPr lang="en-GB" altLang="en-US"/>
          </a:p>
        </p:txBody>
      </p:sp>
      <p:sp>
        <p:nvSpPr>
          <p:cNvPr id="8"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0669F83E-C611-4B90-8FAE-1379528B23C3}" type="slidenum">
              <a:rPr lang="en-GB" altLang="en-US"/>
              <a:pPr>
                <a:defRPr/>
              </a:pPr>
              <a:t>‹#›</a:t>
            </a:fld>
            <a:endParaRPr lang="en-GB" altLang="en-US"/>
          </a:p>
        </p:txBody>
      </p:sp>
    </p:spTree>
    <p:extLst>
      <p:ext uri="{BB962C8B-B14F-4D97-AF65-F5344CB8AC3E}">
        <p14:creationId xmlns:p14="http://schemas.microsoft.com/office/powerpoint/2010/main" val="26448070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017FB42F-6678-48AF-AC24-B451E46395EC}" type="datetime1">
              <a:rPr lang="en-US" altLang="en-US" smtClean="0"/>
              <a:t>5/10/2023</a:t>
            </a:fld>
            <a:endParaRPr lang="en-GB" altLang="en-US"/>
          </a:p>
        </p:txBody>
      </p:sp>
      <p:sp>
        <p:nvSpPr>
          <p:cNvPr id="4"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FAF5663D-1B9D-48C8-BD8E-835F92F174D7}" type="slidenum">
              <a:rPr lang="en-GB" altLang="en-US"/>
              <a:pPr>
                <a:defRPr/>
              </a:pPr>
              <a:t>‹#›</a:t>
            </a:fld>
            <a:endParaRPr lang="en-GB" altLang="en-US"/>
          </a:p>
        </p:txBody>
      </p:sp>
    </p:spTree>
    <p:extLst>
      <p:ext uri="{BB962C8B-B14F-4D97-AF65-F5344CB8AC3E}">
        <p14:creationId xmlns:p14="http://schemas.microsoft.com/office/powerpoint/2010/main" val="12207491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24F5D27A-C884-4D4D-8E0E-B39631BAECA2}" type="datetime1">
              <a:rPr lang="en-US" altLang="en-US" smtClean="0"/>
              <a:t>5/10/2023</a:t>
            </a:fld>
            <a:endParaRPr lang="en-GB" altLang="en-US"/>
          </a:p>
        </p:txBody>
      </p:sp>
      <p:sp>
        <p:nvSpPr>
          <p:cNvPr id="3"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AA1819AB-B9DA-41D7-8C91-5DE9528F5AA4}" type="slidenum">
              <a:rPr lang="en-GB" altLang="en-US"/>
              <a:pPr>
                <a:defRPr/>
              </a:pPr>
              <a:t>‹#›</a:t>
            </a:fld>
            <a:endParaRPr lang="en-GB" altLang="en-US"/>
          </a:p>
        </p:txBody>
      </p:sp>
    </p:spTree>
    <p:extLst>
      <p:ext uri="{BB962C8B-B14F-4D97-AF65-F5344CB8AC3E}">
        <p14:creationId xmlns:p14="http://schemas.microsoft.com/office/powerpoint/2010/main" val="18264221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A94A20A0-9C03-4036-BD14-3109FD2DC0C0}" type="datetime1">
              <a:rPr lang="en-US" altLang="en-US" smtClean="0"/>
              <a:t>5/10/2023</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EF707D33-CDDE-408A-A9D9-8533BBB69567}" type="slidenum">
              <a:rPr lang="en-GB" altLang="en-US"/>
              <a:pPr>
                <a:defRPr/>
              </a:pPr>
              <a:t>‹#›</a:t>
            </a:fld>
            <a:endParaRPr lang="en-GB" altLang="en-US"/>
          </a:p>
        </p:txBody>
      </p:sp>
    </p:spTree>
    <p:extLst>
      <p:ext uri="{BB962C8B-B14F-4D97-AF65-F5344CB8AC3E}">
        <p14:creationId xmlns:p14="http://schemas.microsoft.com/office/powerpoint/2010/main" val="29544884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35B7CFAD-07A4-4992-8F45-9950BD6E53B7}" type="datetime1">
              <a:rPr lang="en-US" altLang="en-US" smtClean="0"/>
              <a:t>5/10/2023</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1C564236-0921-40F4-A526-D08299A9CEDF}" type="slidenum">
              <a:rPr lang="en-GB" altLang="en-US"/>
              <a:pPr>
                <a:defRPr/>
              </a:pPr>
              <a:t>‹#›</a:t>
            </a:fld>
            <a:endParaRPr lang="en-GB" altLang="en-US"/>
          </a:p>
        </p:txBody>
      </p:sp>
    </p:spTree>
    <p:extLst>
      <p:ext uri="{BB962C8B-B14F-4D97-AF65-F5344CB8AC3E}">
        <p14:creationId xmlns:p14="http://schemas.microsoft.com/office/powerpoint/2010/main" val="35299935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03A6E0D-E096-419B-BD72-41FB9481E8BD}" type="datetime1">
              <a:rPr lang="en-US" altLang="en-US" smtClean="0"/>
              <a:t>5/10/2023</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C05FFBAA-7097-4EBF-8EC8-BA13F122F32E}" type="slidenum">
              <a:rPr lang="en-GB" altLang="en-US"/>
              <a:pPr>
                <a:defRPr/>
              </a:pPr>
              <a:t>‹#›</a:t>
            </a:fld>
            <a:endParaRPr lang="en-GB" altLang="en-US"/>
          </a:p>
        </p:txBody>
      </p:sp>
    </p:spTree>
    <p:extLst>
      <p:ext uri="{BB962C8B-B14F-4D97-AF65-F5344CB8AC3E}">
        <p14:creationId xmlns:p14="http://schemas.microsoft.com/office/powerpoint/2010/main" val="1342130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CBB7C310-AD5B-4D67-B888-EDC09C005745}" type="datetime1">
              <a:rPr lang="en-US" altLang="en-US" smtClean="0"/>
              <a:t>5/10/2023</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F27268F-FCE8-404C-B794-14F77261286D}" type="slidenum">
              <a:rPr lang="en-GB" altLang="en-US"/>
              <a:pPr>
                <a:defRPr/>
              </a:pPr>
              <a:t>‹#›</a:t>
            </a:fld>
            <a:endParaRPr lang="en-GB" altLang="en-US"/>
          </a:p>
        </p:txBody>
      </p:sp>
    </p:spTree>
    <p:extLst>
      <p:ext uri="{BB962C8B-B14F-4D97-AF65-F5344CB8AC3E}">
        <p14:creationId xmlns:p14="http://schemas.microsoft.com/office/powerpoint/2010/main" val="304842533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Learning Objective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lvl1pPr marL="118872" indent="-118872">
              <a:buClr>
                <a:srgbClr val="007FA3"/>
              </a:buClr>
              <a:buSzPct val="25000"/>
              <a:defRPr sz="1600"/>
            </a:lvl1pPr>
            <a:lvl2pPr marL="569913" indent="-285750">
              <a:buClr>
                <a:srgbClr val="007FA3"/>
              </a:buClr>
              <a:defRPr sz="1600"/>
            </a:lvl2pPr>
            <a:lvl3pPr>
              <a:buClr>
                <a:srgbClr val="007FA3"/>
              </a:buClr>
              <a:defRPr sz="1600"/>
            </a:lvl3pPr>
            <a:lvl4pPr>
              <a:buClr>
                <a:srgbClr val="007FA3"/>
              </a:buClr>
              <a:defRPr sz="1600"/>
            </a:lvl4pPr>
            <a:lvl5pPr>
              <a:buClr>
                <a:srgbClr val="007FA3"/>
              </a:buClr>
              <a:defRPr sz="1600"/>
            </a:lvl5pPr>
            <a:lvl6pPr>
              <a:buClr>
                <a:srgbClr val="007FA3"/>
              </a:buClr>
              <a:defRPr sz="1600"/>
            </a:lvl6pPr>
            <a:lvl7pPr>
              <a:buClr>
                <a:srgbClr val="007FA3"/>
              </a:buClr>
              <a:defRPr sz="1600"/>
            </a:lvl7pPr>
            <a:lvl8pPr>
              <a:buClr>
                <a:srgbClr val="007FA3"/>
              </a:buClr>
              <a:defRPr sz="1600"/>
            </a:lvl8pPr>
            <a:lvl9pPr>
              <a:buClr>
                <a:srgbClr val="007FA3"/>
              </a:buCl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a:t>
            </a:r>
          </a:p>
          <a:p>
            <a:pPr lvl="6"/>
            <a:r>
              <a:rPr lang="en-US" dirty="0"/>
              <a:t>Seventh</a:t>
            </a:r>
          </a:p>
          <a:p>
            <a:pPr lvl="7"/>
            <a:r>
              <a:rPr lang="en-US" dirty="0"/>
              <a:t>Eighth</a:t>
            </a:r>
          </a:p>
          <a:p>
            <a:pPr lvl="8"/>
            <a:r>
              <a:rPr lang="en-US" dirty="0"/>
              <a:t>Ninth</a:t>
            </a:r>
          </a:p>
        </p:txBody>
      </p:sp>
      <p:sp>
        <p:nvSpPr>
          <p:cNvPr id="4" name="Date Placeholder 3"/>
          <p:cNvSpPr>
            <a:spLocks noGrp="1"/>
          </p:cNvSpPr>
          <p:nvPr>
            <p:ph type="dt" sz="half" idx="10"/>
          </p:nvPr>
        </p:nvSpPr>
        <p:spPr/>
        <p:txBody>
          <a:bodyPr/>
          <a:lstStyle/>
          <a:p>
            <a:fld id="{C95C543C-7EA6-4302-92BB-32106453DFAD}" type="datetime1">
              <a:rPr lang="en-US" smtClean="0"/>
              <a:t>5/10/2023</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t>‹#›</a:t>
            </a:fld>
            <a:endParaRPr lang="en-US" dirty="0"/>
          </a:p>
        </p:txBody>
      </p:sp>
      <p:sp>
        <p:nvSpPr>
          <p:cNvPr id="7" name="Footer Placeholder 4"/>
          <p:cNvSpPr>
            <a:spLocks noGrp="1"/>
          </p:cNvSpPr>
          <p:nvPr>
            <p:ph type="ftr" sz="quarter" idx="11"/>
          </p:nvPr>
        </p:nvSpPr>
        <p:spPr>
          <a:xfrm>
            <a:off x="1600200" y="6413711"/>
            <a:ext cx="3810001" cy="215689"/>
          </a:xfrm>
        </p:spPr>
        <p:txBody>
          <a:bodyPr/>
          <a:lstStyle/>
          <a:p>
            <a:pPr algn="ctr"/>
            <a:endParaRPr lang="en-US" sz="1400" dirty="0"/>
          </a:p>
        </p:txBody>
      </p:sp>
    </p:spTree>
    <p:extLst>
      <p:ext uri="{BB962C8B-B14F-4D97-AF65-F5344CB8AC3E}">
        <p14:creationId xmlns:p14="http://schemas.microsoft.com/office/powerpoint/2010/main" val="125464828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5BA379F-2687-42D5-BD11-CCFD486FA934}"/>
              </a:ext>
            </a:extLst>
          </p:cNvPr>
          <p:cNvSpPr>
            <a:spLocks noGrp="1"/>
          </p:cNvSpPr>
          <p:nvPr>
            <p:ph type="dt" sz="half" idx="10"/>
          </p:nvPr>
        </p:nvSpPr>
        <p:spPr>
          <a:xfrm>
            <a:off x="395288" y="6524625"/>
            <a:ext cx="971550" cy="219075"/>
          </a:xfrm>
        </p:spPr>
        <p:txBody>
          <a:bodyPr/>
          <a:lstStyle>
            <a:lvl1pPr>
              <a:defRPr/>
            </a:lvl1pPr>
          </a:lstStyle>
          <a:p>
            <a:pPr>
              <a:defRPr/>
            </a:pPr>
            <a:fld id="{8C3D1407-D1A1-4A7B-BBEC-0BC43AB7DA23}" type="datetime1">
              <a:rPr lang="en-US" altLang="en-US" smtClean="0"/>
              <a:t>5/10/2023</a:t>
            </a:fld>
            <a:endParaRPr lang="en-GB" altLang="en-US"/>
          </a:p>
        </p:txBody>
      </p:sp>
      <p:sp>
        <p:nvSpPr>
          <p:cNvPr id="5" name="Footer Placeholder 4">
            <a:extLst>
              <a:ext uri="{FF2B5EF4-FFF2-40B4-BE49-F238E27FC236}">
                <a16:creationId xmlns:a16="http://schemas.microsoft.com/office/drawing/2014/main" id="{6DDC0210-3A98-4E80-A493-9097B8EA885E}"/>
              </a:ext>
            </a:extLst>
          </p:cNvPr>
          <p:cNvSpPr>
            <a:spLocks noGrp="1"/>
          </p:cNvSpPr>
          <p:nvPr>
            <p:ph type="ftr" sz="quarter" idx="11"/>
          </p:nvPr>
        </p:nvSpPr>
        <p:spPr>
          <a:xfrm>
            <a:off x="4140200" y="6381750"/>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EF529589-853B-4D1C-BB9C-5B46B696F2A6}"/>
              </a:ext>
            </a:extLst>
          </p:cNvPr>
          <p:cNvSpPr>
            <a:spLocks noGrp="1"/>
          </p:cNvSpPr>
          <p:nvPr>
            <p:ph type="sldNum" sz="quarter" idx="12"/>
          </p:nvPr>
        </p:nvSpPr>
        <p:spPr/>
        <p:txBody>
          <a:bodyPr/>
          <a:lstStyle>
            <a:lvl1pPr>
              <a:defRPr/>
            </a:lvl1pPr>
          </a:lstStyle>
          <a:p>
            <a:pPr>
              <a:defRPr/>
            </a:pPr>
            <a:fld id="{F905DF63-1FF9-46D5-8FED-1829CDB5D9EE}" type="slidenum">
              <a:rPr lang="en-GB" altLang="en-US"/>
              <a:pPr>
                <a:defRPr/>
              </a:pPr>
              <a:t>‹#›</a:t>
            </a:fld>
            <a:endParaRPr lang="en-GB" altLang="en-US"/>
          </a:p>
        </p:txBody>
      </p:sp>
    </p:spTree>
    <p:extLst>
      <p:ext uri="{BB962C8B-B14F-4D97-AF65-F5344CB8AC3E}">
        <p14:creationId xmlns:p14="http://schemas.microsoft.com/office/powerpoint/2010/main" val="140251277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E86CF0-C040-4ECE-8BD3-C00954DCC01A}"/>
              </a:ext>
            </a:extLst>
          </p:cNvPr>
          <p:cNvSpPr>
            <a:spLocks noGrp="1"/>
          </p:cNvSpPr>
          <p:nvPr>
            <p:ph type="dt" sz="half" idx="10"/>
          </p:nvPr>
        </p:nvSpPr>
        <p:spPr/>
        <p:txBody>
          <a:bodyPr/>
          <a:lstStyle>
            <a:lvl1pPr>
              <a:defRPr/>
            </a:lvl1pPr>
          </a:lstStyle>
          <a:p>
            <a:pPr>
              <a:defRPr/>
            </a:pPr>
            <a:fld id="{A8342413-B9AB-44BC-A91A-48C366510D1F}" type="datetime1">
              <a:rPr lang="en-US" altLang="en-US" smtClean="0"/>
              <a:t>5/10/2023</a:t>
            </a:fld>
            <a:endParaRPr lang="en-GB" altLang="en-US"/>
          </a:p>
        </p:txBody>
      </p:sp>
      <p:sp>
        <p:nvSpPr>
          <p:cNvPr id="5" name="Footer Placeholder 4">
            <a:extLst>
              <a:ext uri="{FF2B5EF4-FFF2-40B4-BE49-F238E27FC236}">
                <a16:creationId xmlns:a16="http://schemas.microsoft.com/office/drawing/2014/main" id="{664C04FF-0357-4130-AC28-3F988C577F5A}"/>
              </a:ext>
            </a:extLst>
          </p:cNvPr>
          <p:cNvSpPr>
            <a:spLocks noGrp="1"/>
          </p:cNvSpPr>
          <p:nvPr>
            <p:ph type="ftr" sz="quarter" idx="11"/>
          </p:nvPr>
        </p:nvSpPr>
        <p:spPr>
          <a:xfrm>
            <a:off x="3132138" y="6461125"/>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49EDCEDB-BC6D-4588-B62D-E297C3288852}"/>
              </a:ext>
            </a:extLst>
          </p:cNvPr>
          <p:cNvSpPr>
            <a:spLocks noGrp="1"/>
          </p:cNvSpPr>
          <p:nvPr>
            <p:ph type="sldNum" sz="quarter" idx="12"/>
          </p:nvPr>
        </p:nvSpPr>
        <p:spPr/>
        <p:txBody>
          <a:bodyPr/>
          <a:lstStyle>
            <a:lvl1pPr>
              <a:defRPr/>
            </a:lvl1pPr>
          </a:lstStyle>
          <a:p>
            <a:pPr>
              <a:defRPr/>
            </a:pPr>
            <a:fld id="{6550E941-99E4-4403-A917-B30FF69A9617}" type="slidenum">
              <a:rPr lang="en-GB" altLang="en-US"/>
              <a:pPr>
                <a:defRPr/>
              </a:pPr>
              <a:t>‹#›</a:t>
            </a:fld>
            <a:endParaRPr lang="en-GB" altLang="en-US"/>
          </a:p>
        </p:txBody>
      </p:sp>
    </p:spTree>
    <p:extLst>
      <p:ext uri="{BB962C8B-B14F-4D97-AF65-F5344CB8AC3E}">
        <p14:creationId xmlns:p14="http://schemas.microsoft.com/office/powerpoint/2010/main" val="51423868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ED2E2AF6-6D82-4E6F-9561-5E135F8AFCCE}" type="datetime1">
              <a:rPr lang="en-US" altLang="en-US" smtClean="0"/>
              <a:t>5/10/2023</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9F0CEAE2-E49E-4389-B4D7-B5A65611D1B7}" type="slidenum">
              <a:rPr lang="en-GB" altLang="en-US"/>
              <a:pPr>
                <a:defRPr/>
              </a:pPr>
              <a:t>‹#›</a:t>
            </a:fld>
            <a:endParaRPr lang="en-GB" altLang="en-US"/>
          </a:p>
        </p:txBody>
      </p:sp>
    </p:spTree>
    <p:extLst>
      <p:ext uri="{BB962C8B-B14F-4D97-AF65-F5344CB8AC3E}">
        <p14:creationId xmlns:p14="http://schemas.microsoft.com/office/powerpoint/2010/main" val="338580492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0C472024-79F2-4556-BA16-5F1E9DF660DB}" type="datetime1">
              <a:rPr lang="en-US" altLang="en-US" smtClean="0"/>
              <a:t>5/10/2023</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86495F9-B3F5-4DDF-9323-6CEC80C52C17}" type="slidenum">
              <a:rPr lang="en-GB" altLang="en-US"/>
              <a:pPr>
                <a:defRPr/>
              </a:pPr>
              <a:t>‹#›</a:t>
            </a:fld>
            <a:endParaRPr lang="en-GB" altLang="en-US"/>
          </a:p>
        </p:txBody>
      </p:sp>
    </p:spTree>
    <p:extLst>
      <p:ext uri="{BB962C8B-B14F-4D97-AF65-F5344CB8AC3E}">
        <p14:creationId xmlns:p14="http://schemas.microsoft.com/office/powerpoint/2010/main" val="145041320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84200984-467F-41B3-95BA-377E525E1B94}" type="datetime1">
              <a:rPr lang="en-US" altLang="en-US" smtClean="0"/>
              <a:t>5/10/2023</a:t>
            </a:fld>
            <a:endParaRPr lang="en-GB" altLang="en-US"/>
          </a:p>
        </p:txBody>
      </p:sp>
      <p:sp>
        <p:nvSpPr>
          <p:cNvPr id="8"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0669F83E-C611-4B90-8FAE-1379528B23C3}" type="slidenum">
              <a:rPr lang="en-GB" altLang="en-US"/>
              <a:pPr>
                <a:defRPr/>
              </a:pPr>
              <a:t>‹#›</a:t>
            </a:fld>
            <a:endParaRPr lang="en-GB" altLang="en-US"/>
          </a:p>
        </p:txBody>
      </p:sp>
    </p:spTree>
    <p:extLst>
      <p:ext uri="{BB962C8B-B14F-4D97-AF65-F5344CB8AC3E}">
        <p14:creationId xmlns:p14="http://schemas.microsoft.com/office/powerpoint/2010/main" val="129677054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044A18F2-6622-465B-91F8-F014F84141F4}" type="datetime1">
              <a:rPr lang="en-US" altLang="en-US" smtClean="0"/>
              <a:t>5/10/2023</a:t>
            </a:fld>
            <a:endParaRPr lang="en-GB" altLang="en-US"/>
          </a:p>
        </p:txBody>
      </p:sp>
      <p:sp>
        <p:nvSpPr>
          <p:cNvPr id="4"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FAF5663D-1B9D-48C8-BD8E-835F92F174D7}" type="slidenum">
              <a:rPr lang="en-GB" altLang="en-US"/>
              <a:pPr>
                <a:defRPr/>
              </a:pPr>
              <a:t>‹#›</a:t>
            </a:fld>
            <a:endParaRPr lang="en-GB" altLang="en-US"/>
          </a:p>
        </p:txBody>
      </p:sp>
    </p:spTree>
    <p:extLst>
      <p:ext uri="{BB962C8B-B14F-4D97-AF65-F5344CB8AC3E}">
        <p14:creationId xmlns:p14="http://schemas.microsoft.com/office/powerpoint/2010/main" val="163569435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03AA05BB-35F5-465F-BDEC-866429A3D3B0}" type="datetime1">
              <a:rPr lang="en-US" altLang="en-US" smtClean="0"/>
              <a:t>5/10/2023</a:t>
            </a:fld>
            <a:endParaRPr lang="en-GB" altLang="en-US"/>
          </a:p>
        </p:txBody>
      </p:sp>
      <p:sp>
        <p:nvSpPr>
          <p:cNvPr id="3"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AA1819AB-B9DA-41D7-8C91-5DE9528F5AA4}" type="slidenum">
              <a:rPr lang="en-GB" altLang="en-US"/>
              <a:pPr>
                <a:defRPr/>
              </a:pPr>
              <a:t>‹#›</a:t>
            </a:fld>
            <a:endParaRPr lang="en-GB" altLang="en-US"/>
          </a:p>
        </p:txBody>
      </p:sp>
    </p:spTree>
    <p:extLst>
      <p:ext uri="{BB962C8B-B14F-4D97-AF65-F5344CB8AC3E}">
        <p14:creationId xmlns:p14="http://schemas.microsoft.com/office/powerpoint/2010/main" val="198901857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6090FCEE-ADE6-4CD8-88F9-115248404BBA}" type="datetime1">
              <a:rPr lang="en-US" altLang="en-US" smtClean="0"/>
              <a:t>5/10/2023</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EF707D33-CDDE-408A-A9D9-8533BBB69567}" type="slidenum">
              <a:rPr lang="en-GB" altLang="en-US"/>
              <a:pPr>
                <a:defRPr/>
              </a:pPr>
              <a:t>‹#›</a:t>
            </a:fld>
            <a:endParaRPr lang="en-GB" altLang="en-US"/>
          </a:p>
        </p:txBody>
      </p:sp>
    </p:spTree>
    <p:extLst>
      <p:ext uri="{BB962C8B-B14F-4D97-AF65-F5344CB8AC3E}">
        <p14:creationId xmlns:p14="http://schemas.microsoft.com/office/powerpoint/2010/main" val="269001546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F23DFFA8-EB6B-4D1C-85B9-516B762AB1CA}" type="datetime1">
              <a:rPr lang="en-US" altLang="en-US" smtClean="0"/>
              <a:t>5/10/2023</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1C564236-0921-40F4-A526-D08299A9CEDF}" type="slidenum">
              <a:rPr lang="en-GB" altLang="en-US"/>
              <a:pPr>
                <a:defRPr/>
              </a:pPr>
              <a:t>‹#›</a:t>
            </a:fld>
            <a:endParaRPr lang="en-GB" altLang="en-US"/>
          </a:p>
        </p:txBody>
      </p:sp>
    </p:spTree>
    <p:extLst>
      <p:ext uri="{BB962C8B-B14F-4D97-AF65-F5344CB8AC3E}">
        <p14:creationId xmlns:p14="http://schemas.microsoft.com/office/powerpoint/2010/main" val="244197065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FD2D2974-9C4E-446B-A31C-A23E309BB91A}" type="datetime1">
              <a:rPr lang="en-US" altLang="en-US" smtClean="0"/>
              <a:t>5/10/2023</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C05FFBAA-7097-4EBF-8EC8-BA13F122F32E}" type="slidenum">
              <a:rPr lang="en-GB" altLang="en-US"/>
              <a:pPr>
                <a:defRPr/>
              </a:pPr>
              <a:t>‹#›</a:t>
            </a:fld>
            <a:endParaRPr lang="en-GB" altLang="en-US"/>
          </a:p>
        </p:txBody>
      </p:sp>
    </p:spTree>
    <p:extLst>
      <p:ext uri="{BB962C8B-B14F-4D97-AF65-F5344CB8AC3E}">
        <p14:creationId xmlns:p14="http://schemas.microsoft.com/office/powerpoint/2010/main" val="395378956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8550DD07-D440-4DCE-A040-5102B62A9541}" type="datetime1">
              <a:rPr lang="en-US" altLang="en-US" smtClean="0"/>
              <a:t>5/10/2023</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F27268F-FCE8-404C-B794-14F77261286D}" type="slidenum">
              <a:rPr lang="en-GB" altLang="en-US"/>
              <a:pPr>
                <a:defRPr/>
              </a:pPr>
              <a:t>‹#›</a:t>
            </a:fld>
            <a:endParaRPr lang="en-GB" altLang="en-US"/>
          </a:p>
        </p:txBody>
      </p:sp>
    </p:spTree>
    <p:extLst>
      <p:ext uri="{BB962C8B-B14F-4D97-AF65-F5344CB8AC3E}">
        <p14:creationId xmlns:p14="http://schemas.microsoft.com/office/powerpoint/2010/main" val="140125047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a:t>Click to edit Master title style</a:t>
            </a:r>
            <a:endParaRPr lang="en-GB"/>
          </a:p>
        </p:txBody>
      </p:sp>
      <p:sp>
        <p:nvSpPr>
          <p:cNvPr id="3" name="Text Placeholder 2"/>
          <p:cNvSpPr>
            <a:spLocks noGrp="1"/>
          </p:cNvSpPr>
          <p:nvPr>
            <p:ph type="body" sz="half" idx="1"/>
          </p:nvPr>
        </p:nvSpPr>
        <p:spPr>
          <a:xfrm>
            <a:off x="457200" y="1600200"/>
            <a:ext cx="4038600" cy="45259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a:extLst>
              <a:ext uri="{FF2B5EF4-FFF2-40B4-BE49-F238E27FC236}">
                <a16:creationId xmlns:a16="http://schemas.microsoft.com/office/drawing/2014/main" id="{07B66DBC-2BBD-4D33-8B84-DDE8BE9E590E}"/>
              </a:ext>
            </a:extLst>
          </p:cNvPr>
          <p:cNvSpPr>
            <a:spLocks noGrp="1" noChangeArrowheads="1"/>
          </p:cNvSpPr>
          <p:nvPr>
            <p:ph type="dt" sz="half" idx="10"/>
          </p:nvPr>
        </p:nvSpPr>
        <p:spPr>
          <a:ln/>
        </p:spPr>
        <p:txBody>
          <a:bodyPr/>
          <a:lstStyle>
            <a:lvl1pPr>
              <a:defRPr/>
            </a:lvl1pPr>
          </a:lstStyle>
          <a:p>
            <a:pPr>
              <a:defRPr/>
            </a:pPr>
            <a:fld id="{53509D3D-E5A5-4931-B30C-DDC86177D4FF}" type="datetime1">
              <a:rPr lang="en-US" altLang="en-US" smtClean="0"/>
              <a:t>5/10/2023</a:t>
            </a:fld>
            <a:endParaRPr lang="en-US" altLang="en-US"/>
          </a:p>
        </p:txBody>
      </p:sp>
      <p:sp>
        <p:nvSpPr>
          <p:cNvPr id="6" name="Rectangle 5">
            <a:extLst>
              <a:ext uri="{FF2B5EF4-FFF2-40B4-BE49-F238E27FC236}">
                <a16:creationId xmlns:a16="http://schemas.microsoft.com/office/drawing/2014/main" id="{0A6D74C1-6D8F-4A32-97B2-C1C77916C7ED}"/>
              </a:ext>
            </a:extLst>
          </p:cNvPr>
          <p:cNvSpPr>
            <a:spLocks noGrp="1" noChangeArrowheads="1"/>
          </p:cNvSpPr>
          <p:nvPr>
            <p:ph type="ftr" sz="quarter" idx="11"/>
          </p:nvPr>
        </p:nvSpPr>
        <p:spPr>
          <a:ln/>
        </p:spPr>
        <p:txBody>
          <a:bodyPr/>
          <a:lstStyle>
            <a:lvl1pPr>
              <a:defRPr/>
            </a:lvl1pPr>
          </a:lstStyle>
          <a:p>
            <a:pPr>
              <a:defRPr/>
            </a:pPr>
            <a:endParaRPr lang="en-US" altLang="en-US"/>
          </a:p>
        </p:txBody>
      </p:sp>
      <p:sp>
        <p:nvSpPr>
          <p:cNvPr id="7" name="Rectangle 6">
            <a:extLst>
              <a:ext uri="{FF2B5EF4-FFF2-40B4-BE49-F238E27FC236}">
                <a16:creationId xmlns:a16="http://schemas.microsoft.com/office/drawing/2014/main" id="{8A20B34F-972B-40A8-B848-7FCB9E27A35D}"/>
              </a:ext>
            </a:extLst>
          </p:cNvPr>
          <p:cNvSpPr>
            <a:spLocks noGrp="1" noChangeArrowheads="1"/>
          </p:cNvSpPr>
          <p:nvPr>
            <p:ph type="sldNum" sz="quarter" idx="12"/>
          </p:nvPr>
        </p:nvSpPr>
        <p:spPr>
          <a:ln/>
        </p:spPr>
        <p:txBody>
          <a:bodyPr/>
          <a:lstStyle>
            <a:lvl1pPr>
              <a:defRPr/>
            </a:lvl1pPr>
          </a:lstStyle>
          <a:p>
            <a:fld id="{51E97BD3-4ECA-4C04-BA09-7B29EF2C31E7}" type="slidenum">
              <a:rPr lang="en-US" altLang="en-US"/>
              <a:pPr/>
              <a:t>‹#›</a:t>
            </a:fld>
            <a:endParaRPr lang="en-US" altLang="en-US"/>
          </a:p>
        </p:txBody>
      </p:sp>
    </p:spTree>
    <p:extLst>
      <p:ext uri="{BB962C8B-B14F-4D97-AF65-F5344CB8AC3E}">
        <p14:creationId xmlns:p14="http://schemas.microsoft.com/office/powerpoint/2010/main" val="815718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image" Target="../media/image3.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4" cstate="print"/>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EC2FF4F9-A855-4EFA-8F1A-9B9F08F65915}" type="datetime1">
              <a:rPr lang="en-US" altLang="en-US" smtClean="0"/>
              <a:t>5/10/2023</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AD58E4E2-7891-4D91-AF5F-9946CA6D74F2}"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786" r:id="rId1"/>
    <p:sldLayoutId id="2147483787"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 id="2147483801" r:id="rId12"/>
  </p:sldLayoutIdLst>
  <p:hf sldNum="0"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4"/>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8A702665-5452-4C13-A80B-85F007F0DD05}" type="datetime1">
              <a:rPr lang="en-US" altLang="en-US" smtClean="0"/>
              <a:t>5/10/2023</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AD58E4E2-7891-4D91-AF5F-9946CA6D74F2}" type="slidenum">
              <a:rPr lang="en-GB" altLang="en-US"/>
              <a:pPr>
                <a:defRPr/>
              </a:pPr>
              <a:t>‹#›</a:t>
            </a:fld>
            <a:endParaRPr lang="en-GB" altLang="en-US"/>
          </a:p>
        </p:txBody>
      </p:sp>
    </p:spTree>
    <p:extLst>
      <p:ext uri="{BB962C8B-B14F-4D97-AF65-F5344CB8AC3E}">
        <p14:creationId xmlns:p14="http://schemas.microsoft.com/office/powerpoint/2010/main" val="2633789420"/>
      </p:ext>
    </p:extLst>
  </p:cSld>
  <p:clrMap bg1="lt1" tx1="dk1" bg2="lt2" tx2="dk2" accent1="accent1" accent2="accent2" accent3="accent3" accent4="accent4" accent5="accent5" accent6="accent6" hlink="hlink" folHlink="folHlink"/>
  <p:sldLayoutIdLst>
    <p:sldLayoutId id="2147483789" r:id="rId1"/>
    <p:sldLayoutId id="2147483790" r:id="rId2"/>
    <p:sldLayoutId id="2147483791" r:id="rId3"/>
    <p:sldLayoutId id="2147483792" r:id="rId4"/>
    <p:sldLayoutId id="2147483793" r:id="rId5"/>
    <p:sldLayoutId id="2147483794" r:id="rId6"/>
    <p:sldLayoutId id="2147483795" r:id="rId7"/>
    <p:sldLayoutId id="2147483796" r:id="rId8"/>
    <p:sldLayoutId id="2147483797" r:id="rId9"/>
    <p:sldLayoutId id="2147483798" r:id="rId10"/>
    <p:sldLayoutId id="2147483799" r:id="rId11"/>
    <p:sldLayoutId id="2147483800" r:id="rId12"/>
  </p:sldLayoutIdLs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027">
                                            <p:txEl>
                                              <p:pRg st="0" end="0"/>
                                            </p:txEl>
                                          </p:spTgt>
                                        </p:tgtEl>
                                        <p:attrNameLst>
                                          <p:attrName>style.visibility</p:attrName>
                                        </p:attrNameLst>
                                      </p:cBhvr>
                                      <p:to>
                                        <p:strVal val="visible"/>
                                      </p:to>
                                    </p:set>
                                    <p:anim calcmode="lin" valueType="num">
                                      <p:cBhvr additive="base">
                                        <p:cTn id="7" dur="500" fill="hold"/>
                                        <p:tgtEl>
                                          <p:spTgt spid="102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027">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027">
                                            <p:txEl>
                                              <p:pRg st="1" end="1"/>
                                            </p:txEl>
                                          </p:spTgt>
                                        </p:tgtEl>
                                        <p:attrNameLst>
                                          <p:attrName>style.visibility</p:attrName>
                                        </p:attrNameLst>
                                      </p:cBhvr>
                                      <p:to>
                                        <p:strVal val="visible"/>
                                      </p:to>
                                    </p:set>
                                    <p:anim calcmode="lin" valueType="num">
                                      <p:cBhvr additive="base">
                                        <p:cTn id="11" dur="500" fill="hold"/>
                                        <p:tgtEl>
                                          <p:spTgt spid="1027">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1027">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1027">
                                            <p:txEl>
                                              <p:pRg st="2" end="2"/>
                                            </p:txEl>
                                          </p:spTgt>
                                        </p:tgtEl>
                                        <p:attrNameLst>
                                          <p:attrName>style.visibility</p:attrName>
                                        </p:attrNameLst>
                                      </p:cBhvr>
                                      <p:to>
                                        <p:strVal val="visible"/>
                                      </p:to>
                                    </p:set>
                                    <p:anim calcmode="lin" valueType="num">
                                      <p:cBhvr additive="base">
                                        <p:cTn id="15" dur="500" fill="hold"/>
                                        <p:tgtEl>
                                          <p:spTgt spid="1027">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1027">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027">
                                            <p:txEl>
                                              <p:pRg st="3" end="3"/>
                                            </p:txEl>
                                          </p:spTgt>
                                        </p:tgtEl>
                                        <p:attrNameLst>
                                          <p:attrName>style.visibility</p:attrName>
                                        </p:attrNameLst>
                                      </p:cBhvr>
                                      <p:to>
                                        <p:strVal val="visible"/>
                                      </p:to>
                                    </p:set>
                                    <p:anim calcmode="lin" valueType="num">
                                      <p:cBhvr additive="base">
                                        <p:cTn id="19" dur="500" fill="hold"/>
                                        <p:tgtEl>
                                          <p:spTgt spid="1027">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027">
                                            <p:txEl>
                                              <p:pRg st="3" end="3"/>
                                            </p:tx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027">
                                            <p:txEl>
                                              <p:pRg st="4" end="4"/>
                                            </p:txEl>
                                          </p:spTgt>
                                        </p:tgtEl>
                                        <p:attrNameLst>
                                          <p:attrName>style.visibility</p:attrName>
                                        </p:attrNameLst>
                                      </p:cBhvr>
                                      <p:to>
                                        <p:strVal val="visible"/>
                                      </p:to>
                                    </p:set>
                                    <p:anim calcmode="lin" valueType="num">
                                      <p:cBhvr additive="base">
                                        <p:cTn id="23" dur="500" fill="hold"/>
                                        <p:tgtEl>
                                          <p:spTgt spid="1027">
                                            <p:txEl>
                                              <p:pRg st="4" end="4"/>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1027">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 grpId="0" build="p" autoUpdateAnimBg="0">
        <p:tmplLst>
          <p:tmpl lvl="1">
            <p:tnLst>
              <p:par>
                <p:cTn presetID="2" presetClass="entr" presetSubtype="8"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2">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3">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4">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5">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Lst>
      </p:bldP>
    </p:bldLst>
  </p:timing>
  <p:hf sldNum="0"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tif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10.png"/><Relationship Id="rId2" Type="http://schemas.openxmlformats.org/officeDocument/2006/relationships/diagramData" Target="../diagrams/data1.xml"/><Relationship Id="rId1" Type="http://schemas.openxmlformats.org/officeDocument/2006/relationships/slideLayout" Target="../slideLayouts/slideLayout18.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Subtitle 4"/>
          <p:cNvSpPr>
            <a:spLocks noGrp="1"/>
          </p:cNvSpPr>
          <p:nvPr>
            <p:ph type="subTitle" idx="1"/>
          </p:nvPr>
        </p:nvSpPr>
        <p:spPr>
          <a:xfrm>
            <a:off x="571472" y="1700808"/>
            <a:ext cx="7786742" cy="4248471"/>
          </a:xfrm>
        </p:spPr>
        <p:txBody>
          <a:bodyPr/>
          <a:lstStyle/>
          <a:p>
            <a:pPr eaLnBrk="1" hangingPunct="1"/>
            <a:r>
              <a:rPr lang="en-GB" sz="2400" b="1" dirty="0">
                <a:solidFill>
                  <a:schemeClr val="accent2"/>
                </a:solidFill>
              </a:rPr>
              <a:t>Module Title: Data Handling &amp; Business Intelligence</a:t>
            </a:r>
          </a:p>
          <a:p>
            <a:pPr eaLnBrk="1" hangingPunct="1"/>
            <a:r>
              <a:rPr lang="en-GB" sz="2400" b="1" dirty="0">
                <a:solidFill>
                  <a:schemeClr val="accent2"/>
                </a:solidFill>
              </a:rPr>
              <a:t>Module Code: LCBB5000</a:t>
            </a:r>
          </a:p>
          <a:p>
            <a:pPr eaLnBrk="1" hangingPunct="1"/>
            <a:endParaRPr lang="en-GB" altLang="en-US" b="1" dirty="0">
              <a:solidFill>
                <a:schemeClr val="accent2"/>
              </a:solidFill>
            </a:endParaRPr>
          </a:p>
          <a:p>
            <a:pPr eaLnBrk="1" hangingPunct="1"/>
            <a:r>
              <a:rPr lang="en-GB" altLang="en-US" b="1" dirty="0">
                <a:solidFill>
                  <a:schemeClr val="accent2"/>
                </a:solidFill>
              </a:rPr>
              <a:t>Week – 1</a:t>
            </a:r>
          </a:p>
          <a:p>
            <a:pPr eaLnBrk="1" hangingPunct="1"/>
            <a:endParaRPr lang="en-GB" altLang="en-US" b="1" dirty="0">
              <a:solidFill>
                <a:schemeClr val="accent2"/>
              </a:solidFill>
            </a:endParaRPr>
          </a:p>
          <a:p>
            <a:pPr eaLnBrk="1" hangingPunct="1"/>
            <a:r>
              <a:rPr lang="en-GB" altLang="en-US" sz="2400" b="1" dirty="0">
                <a:solidFill>
                  <a:schemeClr val="accent2"/>
                </a:solidFill>
              </a:rPr>
              <a:t>Introduction </a:t>
            </a:r>
          </a:p>
          <a:p>
            <a:pPr eaLnBrk="1" hangingPunct="1"/>
            <a:r>
              <a:rPr lang="en-GB" altLang="en-US" sz="2400" b="1" dirty="0">
                <a:solidFill>
                  <a:schemeClr val="accent2"/>
                </a:solidFill>
              </a:rPr>
              <a:t>and </a:t>
            </a:r>
          </a:p>
          <a:p>
            <a:pPr eaLnBrk="1" hangingPunct="1"/>
            <a:r>
              <a:rPr lang="en-US" sz="2400" b="1" dirty="0">
                <a:solidFill>
                  <a:schemeClr val="accent2"/>
                </a:solidFill>
              </a:rPr>
              <a:t>An Overview of Business Intelligence, Analytics, and Decision Support</a:t>
            </a:r>
          </a:p>
          <a:p>
            <a:pPr eaLnBrk="1" hangingPunct="1"/>
            <a:endParaRPr lang="en-GB" altLang="en-US" dirty="0">
              <a:solidFill>
                <a:schemeClr val="accent2"/>
              </a:solidFill>
            </a:endParaRPr>
          </a:p>
          <a:p>
            <a:pPr eaLnBrk="1" hangingPunct="1"/>
            <a:endParaRPr lang="en-GB" altLang="en-US" sz="4800" b="1" dirty="0">
              <a:solidFill>
                <a:schemeClr val="accent2"/>
              </a:solidFill>
            </a:endParaRPr>
          </a:p>
        </p:txBody>
      </p:sp>
      <p:sp>
        <p:nvSpPr>
          <p:cNvPr id="2" name="TextBox 1">
            <a:extLst>
              <a:ext uri="{FF2B5EF4-FFF2-40B4-BE49-F238E27FC236}">
                <a16:creationId xmlns:a16="http://schemas.microsoft.com/office/drawing/2014/main" id="{5507FA14-E3F8-F33D-368E-9DD63A7F2B98}"/>
              </a:ext>
            </a:extLst>
          </p:cNvPr>
          <p:cNvSpPr txBox="1"/>
          <p:nvPr/>
        </p:nvSpPr>
        <p:spPr>
          <a:xfrm>
            <a:off x="3087738" y="537345"/>
            <a:ext cx="2754210" cy="421334"/>
          </a:xfrm>
          <a:prstGeom prst="rect">
            <a:avLst/>
          </a:prstGeom>
          <a:noFill/>
        </p:spPr>
        <p:txBody>
          <a:bodyPr wrap="square">
            <a:spAutoFit/>
          </a:bodyPr>
          <a:lstStyle/>
          <a:p>
            <a:pPr algn="l"/>
            <a:endParaRPr lang="en-GB" sz="788" dirty="0">
              <a:solidFill>
                <a:srgbClr val="000000"/>
              </a:solidFill>
            </a:endParaRPr>
          </a:p>
          <a:p>
            <a:r>
              <a:rPr lang="en-GB" sz="788" dirty="0">
                <a:solidFill>
                  <a:srgbClr val="000000"/>
                </a:solidFill>
              </a:rPr>
              <a:t> </a:t>
            </a:r>
            <a:r>
              <a:rPr lang="en-GB" sz="1350" b="1" dirty="0">
                <a:solidFill>
                  <a:srgbClr val="FF0000"/>
                </a:solidFill>
              </a:rPr>
              <a:t>BA BUSINESS MANAGEMENT </a:t>
            </a:r>
            <a:endParaRPr lang="en-GB" dirty="0">
              <a:solidFill>
                <a:srgbClr val="FF0000"/>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5DC52173-CB4D-B443-B2DB-42747A61E6EE}"/>
              </a:ext>
            </a:extLst>
          </p:cNvPr>
          <p:cNvSpPr/>
          <p:nvPr/>
        </p:nvSpPr>
        <p:spPr>
          <a:xfrm>
            <a:off x="900113" y="1341438"/>
            <a:ext cx="7489825" cy="3108543"/>
          </a:xfrm>
          <a:prstGeom prst="rect">
            <a:avLst/>
          </a:prstGeom>
        </p:spPr>
        <p:txBody>
          <a:bodyPr>
            <a:spAutoFit/>
          </a:bodyPr>
          <a:lstStyle/>
          <a:p>
            <a:pPr algn="just"/>
            <a:endParaRPr lang="en-GB" sz="2800" dirty="0">
              <a:latin typeface="+mn-lt"/>
            </a:endParaRPr>
          </a:p>
          <a:p>
            <a:pPr marL="342900" indent="-342900" algn="just">
              <a:buFont typeface="Arial" panose="020B0604020202020204" pitchFamily="34" charset="0"/>
              <a:buChar char="•"/>
            </a:pPr>
            <a:r>
              <a:rPr lang="en-GB" sz="2800" dirty="0">
                <a:latin typeface="+mn-lt"/>
              </a:rPr>
              <a:t>To provide the student with a comprehensive understanding of how data systems work, how their benefits can be optimised. </a:t>
            </a:r>
          </a:p>
          <a:p>
            <a:pPr marL="342900" indent="-342900" algn="just">
              <a:buFont typeface="Arial" panose="020B0604020202020204" pitchFamily="34" charset="0"/>
              <a:buChar char="•"/>
            </a:pPr>
            <a:endParaRPr lang="en-GB" sz="2800" dirty="0">
              <a:latin typeface="+mn-lt"/>
            </a:endParaRPr>
          </a:p>
          <a:p>
            <a:pPr marL="342900" indent="-342900" algn="just">
              <a:buFont typeface="Arial" panose="020B0604020202020204" pitchFamily="34" charset="0"/>
              <a:buChar char="•"/>
            </a:pPr>
            <a:r>
              <a:rPr lang="en-GB" sz="2800" dirty="0">
                <a:latin typeface="+mn-lt"/>
              </a:rPr>
              <a:t>To analyse and evaluate the information in the systems in order to obtain maximum benefit. </a:t>
            </a:r>
          </a:p>
        </p:txBody>
      </p:sp>
      <p:sp>
        <p:nvSpPr>
          <p:cNvPr id="6" name="Title 1">
            <a:extLst>
              <a:ext uri="{FF2B5EF4-FFF2-40B4-BE49-F238E27FC236}">
                <a16:creationId xmlns:a16="http://schemas.microsoft.com/office/drawing/2014/main" id="{A06124D2-3CD8-C5BC-B1F5-0F6DD21E67D9}"/>
              </a:ext>
            </a:extLst>
          </p:cNvPr>
          <p:cNvSpPr>
            <a:spLocks noGrp="1"/>
          </p:cNvSpPr>
          <p:nvPr>
            <p:ph type="title"/>
          </p:nvPr>
        </p:nvSpPr>
        <p:spPr>
          <a:xfrm>
            <a:off x="457200" y="274638"/>
            <a:ext cx="8229600" cy="1143000"/>
          </a:xfrm>
        </p:spPr>
        <p:txBody>
          <a:bodyPr/>
          <a:lstStyle/>
          <a:p>
            <a:r>
              <a:rPr lang="en-US" b="1" dirty="0"/>
              <a:t>Aim of the Module</a:t>
            </a:r>
            <a:endParaRPr lang="en-GB" b="1" dirty="0"/>
          </a:p>
        </p:txBody>
      </p:sp>
    </p:spTree>
    <p:extLst>
      <p:ext uri="{BB962C8B-B14F-4D97-AF65-F5344CB8AC3E}">
        <p14:creationId xmlns:p14="http://schemas.microsoft.com/office/powerpoint/2010/main" val="36232862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L</a:t>
            </a:r>
            <a:r>
              <a:rPr lang="en-GB" b="1" dirty="0"/>
              <a:t>earning Outcomes </a:t>
            </a:r>
          </a:p>
        </p:txBody>
      </p:sp>
      <p:sp>
        <p:nvSpPr>
          <p:cNvPr id="3" name="Content Placeholder 2"/>
          <p:cNvSpPr>
            <a:spLocks noGrp="1"/>
          </p:cNvSpPr>
          <p:nvPr>
            <p:ph idx="1"/>
          </p:nvPr>
        </p:nvSpPr>
        <p:spPr/>
        <p:txBody>
          <a:bodyPr>
            <a:normAutofit/>
          </a:bodyPr>
          <a:lstStyle/>
          <a:p>
            <a:pPr marL="0" indent="0">
              <a:buNone/>
            </a:pPr>
            <a:r>
              <a:rPr lang="en-US" sz="2400" dirty="0">
                <a:latin typeface="Arial" panose="020B0604020202020204" pitchFamily="34" charset="0"/>
                <a:cs typeface="Arial" panose="020B0604020202020204" pitchFamily="34" charset="0"/>
              </a:rPr>
              <a:t>Upon the successful completion of this module, the student should be able to:</a:t>
            </a:r>
          </a:p>
          <a:p>
            <a:endParaRPr lang="en-US" sz="2400" dirty="0">
              <a:latin typeface="Arial" panose="020B0604020202020204" pitchFamily="34" charset="0"/>
              <a:cs typeface="Arial" panose="020B0604020202020204" pitchFamily="34" charset="0"/>
            </a:endParaRPr>
          </a:p>
          <a:p>
            <a:r>
              <a:rPr lang="en-US" sz="2400" dirty="0">
                <a:latin typeface="Arial" panose="020B0604020202020204" pitchFamily="34" charset="0"/>
                <a:cs typeface="Arial" panose="020B0604020202020204" pitchFamily="34" charset="0"/>
              </a:rPr>
              <a:t>Identify and critically evaluate the </a:t>
            </a:r>
            <a:r>
              <a:rPr lang="en-US" sz="2400" dirty="0">
                <a:solidFill>
                  <a:srgbClr val="FF0000"/>
                </a:solidFill>
                <a:latin typeface="Arial" panose="020B0604020202020204" pitchFamily="34" charset="0"/>
                <a:cs typeface="Arial" panose="020B0604020202020204" pitchFamily="34" charset="0"/>
              </a:rPr>
              <a:t>current trends </a:t>
            </a:r>
            <a:r>
              <a:rPr lang="en-US" sz="2400" dirty="0">
                <a:latin typeface="Arial" panose="020B0604020202020204" pitchFamily="34" charset="0"/>
                <a:cs typeface="Arial" panose="020B0604020202020204" pitchFamily="34" charset="0"/>
              </a:rPr>
              <a:t>in data warehousing, business intelligence, and data mining;</a:t>
            </a:r>
          </a:p>
          <a:p>
            <a:r>
              <a:rPr lang="en-US" sz="2400" dirty="0">
                <a:latin typeface="Arial" panose="020B0604020202020204" pitchFamily="34" charset="0"/>
                <a:cs typeface="Arial" panose="020B0604020202020204" pitchFamily="34" charset="0"/>
              </a:rPr>
              <a:t>Demonstrate a comprehensive knowledge and systematic understanding of essential concepts and principles, by using predictive </a:t>
            </a:r>
            <a:r>
              <a:rPr lang="en-US" sz="2400" dirty="0">
                <a:solidFill>
                  <a:srgbClr val="FF0000"/>
                </a:solidFill>
                <a:latin typeface="Arial" panose="020B0604020202020204" pitchFamily="34" charset="0"/>
                <a:cs typeface="Arial" panose="020B0604020202020204" pitchFamily="34" charset="0"/>
              </a:rPr>
              <a:t>analytic software</a:t>
            </a:r>
            <a:r>
              <a:rPr lang="en-US" sz="2400" dirty="0">
                <a:latin typeface="Arial" panose="020B0604020202020204" pitchFamily="34" charset="0"/>
                <a:cs typeface="Arial" panose="020B0604020202020204" pitchFamily="34" charset="0"/>
              </a:rPr>
              <a:t>.</a:t>
            </a:r>
            <a:endParaRPr lang="en-GB"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5944803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TextBox 7">
            <a:extLst>
              <a:ext uri="{FF2B5EF4-FFF2-40B4-BE49-F238E27FC236}">
                <a16:creationId xmlns:a16="http://schemas.microsoft.com/office/drawing/2014/main" id="{4374629E-0B95-0640-8D28-6AB97E1C6BED}"/>
              </a:ext>
            </a:extLst>
          </p:cNvPr>
          <p:cNvSpPr txBox="1">
            <a:spLocks noChangeArrowheads="1"/>
          </p:cNvSpPr>
          <p:nvPr/>
        </p:nvSpPr>
        <p:spPr bwMode="auto">
          <a:xfrm>
            <a:off x="827088" y="333375"/>
            <a:ext cx="7129462" cy="585788"/>
          </a:xfrm>
          <a:prstGeom prst="rect">
            <a:avLst/>
          </a:prstGeom>
          <a:noFill/>
          <a:ln>
            <a:noFill/>
          </a:ln>
        </p:spPr>
        <p:txBody>
          <a:bodyPr>
            <a:sp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lgn="ctr">
              <a:spcBef>
                <a:spcPct val="0"/>
              </a:spcBef>
              <a:buFontTx/>
              <a:buNone/>
              <a:defRPr/>
            </a:pPr>
            <a:r>
              <a:rPr lang="en-US" altLang="en-US" b="1" dirty="0">
                <a:latin typeface="+mj-lt"/>
              </a:rPr>
              <a:t>Assessments</a:t>
            </a:r>
          </a:p>
        </p:txBody>
      </p:sp>
      <p:pic>
        <p:nvPicPr>
          <p:cNvPr id="4" name="Picture 3">
            <a:extLst>
              <a:ext uri="{FF2B5EF4-FFF2-40B4-BE49-F238E27FC236}">
                <a16:creationId xmlns:a16="http://schemas.microsoft.com/office/drawing/2014/main" id="{E674C9A9-E58B-A645-AC96-F46949B3F93E}"/>
              </a:ext>
            </a:extLst>
          </p:cNvPr>
          <p:cNvPicPr>
            <a:picLocks noChangeAspect="1"/>
          </p:cNvPicPr>
          <p:nvPr/>
        </p:nvPicPr>
        <p:blipFill>
          <a:blip r:embed="rId2"/>
          <a:stretch>
            <a:fillRect/>
          </a:stretch>
        </p:blipFill>
        <p:spPr>
          <a:xfrm>
            <a:off x="261892" y="1181894"/>
            <a:ext cx="8702596" cy="3471242"/>
          </a:xfrm>
          <a:prstGeom prst="rect">
            <a:avLst/>
          </a:prstGeom>
        </p:spPr>
      </p:pic>
      <p:sp>
        <p:nvSpPr>
          <p:cNvPr id="6" name="Rectangle 5">
            <a:extLst>
              <a:ext uri="{FF2B5EF4-FFF2-40B4-BE49-F238E27FC236}">
                <a16:creationId xmlns:a16="http://schemas.microsoft.com/office/drawing/2014/main" id="{E01FF5F4-29CB-2241-8140-EBBC4BD66B4D}"/>
              </a:ext>
            </a:extLst>
          </p:cNvPr>
          <p:cNvSpPr/>
          <p:nvPr/>
        </p:nvSpPr>
        <p:spPr>
          <a:xfrm>
            <a:off x="179512" y="4977205"/>
            <a:ext cx="8702596" cy="369332"/>
          </a:xfrm>
          <a:prstGeom prst="rect">
            <a:avLst/>
          </a:prstGeom>
        </p:spPr>
        <p:txBody>
          <a:bodyPr wrap="square">
            <a:spAutoFit/>
          </a:bodyPr>
          <a:lstStyle/>
          <a:p>
            <a:pPr lvl="1" algn="ctr">
              <a:defRPr/>
            </a:pPr>
            <a:r>
              <a:rPr lang="en-GB" b="1" dirty="0">
                <a:solidFill>
                  <a:srgbClr val="FF0000"/>
                </a:solidFill>
                <a:latin typeface="+mn-lt"/>
              </a:rPr>
              <a:t>More information available on Moodle</a:t>
            </a:r>
          </a:p>
        </p:txBody>
      </p:sp>
    </p:spTree>
    <p:extLst>
      <p:ext uri="{BB962C8B-B14F-4D97-AF65-F5344CB8AC3E}">
        <p14:creationId xmlns:p14="http://schemas.microsoft.com/office/powerpoint/2010/main" val="37484235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899CFC4-1F68-4CDA-A27C-B7DC5595732A}"/>
              </a:ext>
            </a:extLst>
          </p:cNvPr>
          <p:cNvSpPr>
            <a:spLocks noGrp="1"/>
          </p:cNvSpPr>
          <p:nvPr>
            <p:ph idx="1"/>
          </p:nvPr>
        </p:nvSpPr>
        <p:spPr>
          <a:xfrm>
            <a:off x="1222375" y="1964596"/>
            <a:ext cx="6172200" cy="2780951"/>
          </a:xfrm>
        </p:spPr>
        <p:txBody>
          <a:bodyPr/>
          <a:lstStyle/>
          <a:p>
            <a:pPr marL="0" indent="0">
              <a:buNone/>
            </a:pPr>
            <a:r>
              <a:rPr lang="en-GB" sz="1500" dirty="0">
                <a:ea typeface="+mn-lt"/>
                <a:cs typeface="+mn-lt"/>
              </a:rPr>
              <a:t> The study time for the module is divided as follows:</a:t>
            </a:r>
          </a:p>
          <a:p>
            <a:pPr marL="0" indent="0">
              <a:buNone/>
            </a:pPr>
            <a:endParaRPr lang="en-GB" sz="1500" dirty="0">
              <a:ea typeface="+mn-lt"/>
              <a:cs typeface="+mn-lt"/>
            </a:endParaRPr>
          </a:p>
          <a:p>
            <a:pPr marL="0" indent="0">
              <a:buNone/>
            </a:pPr>
            <a:endParaRPr lang="en-GB" sz="1500" dirty="0">
              <a:ea typeface="+mn-lt"/>
              <a:cs typeface="+mn-lt"/>
            </a:endParaRPr>
          </a:p>
          <a:p>
            <a:pPr marL="0" indent="0">
              <a:buNone/>
            </a:pPr>
            <a:endParaRPr lang="en-GB" sz="1500" dirty="0">
              <a:ea typeface="+mn-lt"/>
              <a:cs typeface="+mn-lt"/>
            </a:endParaRPr>
          </a:p>
          <a:p>
            <a:pPr marL="0" indent="0">
              <a:buNone/>
            </a:pPr>
            <a:endParaRPr lang="en-GB" sz="1050" dirty="0">
              <a:solidFill>
                <a:srgbClr val="FF0000"/>
              </a:solidFill>
              <a:ea typeface="+mn-lt"/>
              <a:cs typeface="+mn-lt"/>
            </a:endParaRPr>
          </a:p>
          <a:p>
            <a:pPr marL="0" indent="0">
              <a:buNone/>
            </a:pPr>
            <a:endParaRPr lang="en-GB" sz="1050" dirty="0">
              <a:solidFill>
                <a:srgbClr val="FF0000"/>
              </a:solidFill>
              <a:ea typeface="+mn-lt"/>
              <a:cs typeface="+mn-lt"/>
            </a:endParaRPr>
          </a:p>
          <a:p>
            <a:pPr marL="0" indent="0">
              <a:buNone/>
            </a:pPr>
            <a:endParaRPr lang="en-GB" sz="1050" dirty="0">
              <a:solidFill>
                <a:srgbClr val="FF0000"/>
              </a:solidFill>
              <a:ea typeface="+mn-lt"/>
              <a:cs typeface="+mn-lt"/>
            </a:endParaRPr>
          </a:p>
          <a:p>
            <a:pPr marL="0" indent="0">
              <a:buNone/>
            </a:pPr>
            <a:endParaRPr lang="en-GB" sz="1050" dirty="0">
              <a:solidFill>
                <a:srgbClr val="FF0000"/>
              </a:solidFill>
              <a:ea typeface="+mn-lt"/>
              <a:cs typeface="+mn-lt"/>
            </a:endParaRPr>
          </a:p>
          <a:p>
            <a:pPr marL="0" indent="0">
              <a:buNone/>
            </a:pPr>
            <a:endParaRPr lang="en-GB" sz="1050" dirty="0">
              <a:solidFill>
                <a:srgbClr val="FF0000"/>
              </a:solidFill>
              <a:ea typeface="+mn-lt"/>
              <a:cs typeface="+mn-lt"/>
            </a:endParaRPr>
          </a:p>
          <a:p>
            <a:pPr marL="0" indent="0">
              <a:buNone/>
            </a:pPr>
            <a:endParaRPr lang="en-GB" sz="1050" dirty="0">
              <a:solidFill>
                <a:srgbClr val="FF0000"/>
              </a:solidFill>
              <a:ea typeface="+mn-lt"/>
              <a:cs typeface="+mn-lt"/>
            </a:endParaRPr>
          </a:p>
          <a:p>
            <a:pPr marL="0" indent="0">
              <a:buNone/>
            </a:pPr>
            <a:endParaRPr lang="en-GB" sz="1050" dirty="0">
              <a:solidFill>
                <a:srgbClr val="FF0000"/>
              </a:solidFill>
              <a:ea typeface="+mn-lt"/>
              <a:cs typeface="+mn-lt"/>
            </a:endParaRPr>
          </a:p>
          <a:p>
            <a:pPr marL="0" indent="0">
              <a:buNone/>
            </a:pPr>
            <a:endParaRPr lang="en-GB" sz="1050" dirty="0">
              <a:solidFill>
                <a:srgbClr val="FF0000"/>
              </a:solidFill>
              <a:ea typeface="+mn-lt"/>
              <a:cs typeface="+mn-lt"/>
            </a:endParaRPr>
          </a:p>
          <a:p>
            <a:pPr marL="0" indent="0">
              <a:buNone/>
            </a:pPr>
            <a:r>
              <a:rPr lang="en-GB" sz="1050" dirty="0">
                <a:solidFill>
                  <a:srgbClr val="FF0000"/>
                </a:solidFill>
                <a:ea typeface="+mn-lt"/>
                <a:cs typeface="+mn-lt"/>
              </a:rPr>
              <a:t>Source: UWTSD Module Descriptor</a:t>
            </a:r>
            <a:endParaRPr lang="en-GB" sz="1050" dirty="0">
              <a:solidFill>
                <a:srgbClr val="FF0000"/>
              </a:solidFill>
            </a:endParaRPr>
          </a:p>
          <a:p>
            <a:pPr marL="0" indent="0">
              <a:buNone/>
            </a:pPr>
            <a:endParaRPr lang="en-GB" sz="1500" dirty="0">
              <a:solidFill>
                <a:srgbClr val="FF0000"/>
              </a:solidFill>
              <a:ea typeface="+mn-lt"/>
              <a:cs typeface="+mn-lt"/>
            </a:endParaRPr>
          </a:p>
          <a:p>
            <a:pPr marL="0" indent="0">
              <a:buNone/>
            </a:pPr>
            <a:endParaRPr lang="en-GB" sz="1500" dirty="0">
              <a:solidFill>
                <a:srgbClr val="FF0000"/>
              </a:solidFill>
              <a:ea typeface="+mn-lt"/>
              <a:cs typeface="+mn-lt"/>
            </a:endParaRPr>
          </a:p>
          <a:p>
            <a:pPr marL="0" indent="0">
              <a:buNone/>
            </a:pPr>
            <a:endParaRPr lang="en-GB" sz="1500" dirty="0">
              <a:solidFill>
                <a:srgbClr val="FF0000"/>
              </a:solidFill>
              <a:ea typeface="+mn-lt"/>
              <a:cs typeface="+mn-lt"/>
            </a:endParaRPr>
          </a:p>
          <a:p>
            <a:pPr marL="0" indent="0">
              <a:buNone/>
            </a:pPr>
            <a:endParaRPr lang="en-GB" sz="1500" dirty="0">
              <a:solidFill>
                <a:srgbClr val="FF0000"/>
              </a:solidFill>
              <a:ea typeface="+mn-lt"/>
              <a:cs typeface="+mn-lt"/>
            </a:endParaRPr>
          </a:p>
          <a:p>
            <a:pPr marL="0" indent="0">
              <a:buNone/>
            </a:pPr>
            <a:endParaRPr lang="en-GB" sz="1500" dirty="0">
              <a:solidFill>
                <a:srgbClr val="FF0000"/>
              </a:solidFill>
              <a:ea typeface="+mn-lt"/>
              <a:cs typeface="+mn-lt"/>
            </a:endParaRPr>
          </a:p>
          <a:p>
            <a:pPr marL="0" indent="0">
              <a:buNone/>
            </a:pPr>
            <a:endParaRPr lang="en-GB" sz="1500" dirty="0">
              <a:solidFill>
                <a:srgbClr val="FF0000"/>
              </a:solidFill>
              <a:ea typeface="+mn-lt"/>
              <a:cs typeface="+mn-lt"/>
            </a:endParaRPr>
          </a:p>
          <a:p>
            <a:pPr marL="0" indent="0">
              <a:buNone/>
            </a:pPr>
            <a:endParaRPr lang="en-GB" sz="1500" dirty="0">
              <a:solidFill>
                <a:srgbClr val="FF0000"/>
              </a:solidFill>
              <a:ea typeface="+mn-lt"/>
              <a:cs typeface="+mn-lt"/>
            </a:endParaRPr>
          </a:p>
          <a:p>
            <a:pPr marL="0" indent="0">
              <a:buNone/>
            </a:pPr>
            <a:endParaRPr lang="en-GB" sz="1500" dirty="0">
              <a:solidFill>
                <a:srgbClr val="FF0000"/>
              </a:solidFill>
              <a:ea typeface="+mn-lt"/>
              <a:cs typeface="+mn-lt"/>
            </a:endParaRPr>
          </a:p>
          <a:p>
            <a:pPr marL="0" indent="0">
              <a:buNone/>
            </a:pPr>
            <a:endParaRPr lang="en-GB" sz="1500" dirty="0">
              <a:solidFill>
                <a:srgbClr val="FF0000"/>
              </a:solidFill>
              <a:ea typeface="+mn-lt"/>
              <a:cs typeface="+mn-lt"/>
            </a:endParaRPr>
          </a:p>
          <a:p>
            <a:pPr marL="0" indent="0">
              <a:buNone/>
            </a:pPr>
            <a:endParaRPr lang="en-GB" sz="1500" dirty="0">
              <a:solidFill>
                <a:srgbClr val="FF0000"/>
              </a:solidFill>
              <a:ea typeface="+mn-lt"/>
              <a:cs typeface="+mn-lt"/>
            </a:endParaRPr>
          </a:p>
        </p:txBody>
      </p:sp>
      <p:graphicFrame>
        <p:nvGraphicFramePr>
          <p:cNvPr id="8" name="Table 7"/>
          <p:cNvGraphicFramePr>
            <a:graphicFrameLocks noGrp="1"/>
          </p:cNvGraphicFramePr>
          <p:nvPr/>
        </p:nvGraphicFramePr>
        <p:xfrm>
          <a:off x="2540930" y="2481008"/>
          <a:ext cx="4062141" cy="1640408"/>
        </p:xfrm>
        <a:graphic>
          <a:graphicData uri="http://schemas.openxmlformats.org/drawingml/2006/table">
            <a:tbl>
              <a:tblPr firstRow="1" firstCol="1" bandRow="1"/>
              <a:tblGrid>
                <a:gridCol w="1912789">
                  <a:extLst>
                    <a:ext uri="{9D8B030D-6E8A-4147-A177-3AD203B41FA5}">
                      <a16:colId xmlns:a16="http://schemas.microsoft.com/office/drawing/2014/main" val="2048836160"/>
                    </a:ext>
                  </a:extLst>
                </a:gridCol>
                <a:gridCol w="795305">
                  <a:extLst>
                    <a:ext uri="{9D8B030D-6E8A-4147-A177-3AD203B41FA5}">
                      <a16:colId xmlns:a16="http://schemas.microsoft.com/office/drawing/2014/main" val="3736756566"/>
                    </a:ext>
                  </a:extLst>
                </a:gridCol>
                <a:gridCol w="1354047">
                  <a:extLst>
                    <a:ext uri="{9D8B030D-6E8A-4147-A177-3AD203B41FA5}">
                      <a16:colId xmlns:a16="http://schemas.microsoft.com/office/drawing/2014/main" val="51107024"/>
                    </a:ext>
                  </a:extLst>
                </a:gridCol>
              </a:tblGrid>
              <a:tr h="234344">
                <a:tc>
                  <a:txBody>
                    <a:bodyPr/>
                    <a:lstStyle/>
                    <a:p>
                      <a:pPr>
                        <a:lnSpc>
                          <a:spcPct val="107000"/>
                        </a:lnSpc>
                        <a:spcAft>
                          <a:spcPts val="0"/>
                        </a:spcAft>
                      </a:pPr>
                      <a:r>
                        <a:rPr lang="en-GB" sz="1500" b="1" dirty="0">
                          <a:solidFill>
                            <a:srgbClr val="FF0000"/>
                          </a:solidFill>
                          <a:effectLst/>
                          <a:latin typeface="Myriad Pro (Body)"/>
                          <a:ea typeface="Calibri" panose="020F0502020204030204" pitchFamily="34" charset="0"/>
                          <a:cs typeface="Times New Roman" panose="02020603050405020304" pitchFamily="18" charset="0"/>
                        </a:rPr>
                        <a:t>Activity Type</a:t>
                      </a:r>
                      <a:endParaRPr lang="en-GB" sz="1500" dirty="0">
                        <a:effectLst/>
                        <a:latin typeface="Myriad Pro (Body)"/>
                        <a:ea typeface="Calibri" panose="020F0502020204030204" pitchFamily="34" charset="0"/>
                        <a:cs typeface="Times New Roman" panose="02020603050405020304" pitchFamily="18" charset="0"/>
                      </a:endParaRPr>
                    </a:p>
                  </a:txBody>
                  <a:tcPr marL="51435" marR="51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500" b="1" dirty="0">
                          <a:solidFill>
                            <a:srgbClr val="FF0000"/>
                          </a:solidFill>
                          <a:effectLst/>
                          <a:latin typeface="Myriad Pro (Body)"/>
                          <a:ea typeface="Calibri" panose="020F0502020204030204" pitchFamily="34" charset="0"/>
                          <a:cs typeface="Times New Roman" panose="02020603050405020304" pitchFamily="18" charset="0"/>
                        </a:rPr>
                        <a:t>Hours</a:t>
                      </a:r>
                      <a:endParaRPr lang="en-GB" sz="1500" dirty="0">
                        <a:effectLst/>
                        <a:latin typeface="Myriad Pro (Body)"/>
                        <a:ea typeface="Calibri" panose="020F0502020204030204" pitchFamily="34" charset="0"/>
                        <a:cs typeface="Times New Roman" panose="02020603050405020304" pitchFamily="18" charset="0"/>
                      </a:endParaRPr>
                    </a:p>
                  </a:txBody>
                  <a:tcPr marL="51435" marR="51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500" b="1" dirty="0">
                          <a:solidFill>
                            <a:srgbClr val="FF0000"/>
                          </a:solidFill>
                          <a:effectLst/>
                          <a:latin typeface="Myriad Pro (Body)"/>
                          <a:ea typeface="Calibri" panose="020F0502020204030204" pitchFamily="34" charset="0"/>
                          <a:cs typeface="Times New Roman" panose="02020603050405020304" pitchFamily="18" charset="0"/>
                        </a:rPr>
                        <a:t>Percentage</a:t>
                      </a:r>
                      <a:endParaRPr lang="en-GB" sz="1500" dirty="0">
                        <a:effectLst/>
                        <a:latin typeface="Myriad Pro (Body)"/>
                        <a:ea typeface="Calibri" panose="020F0502020204030204" pitchFamily="34" charset="0"/>
                        <a:cs typeface="Times New Roman" panose="02020603050405020304" pitchFamily="18" charset="0"/>
                      </a:endParaRPr>
                    </a:p>
                  </a:txBody>
                  <a:tcPr marL="51435" marR="51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88316971"/>
                  </a:ext>
                </a:extLst>
              </a:tr>
              <a:tr h="234344">
                <a:tc>
                  <a:txBody>
                    <a:bodyPr/>
                    <a:lstStyle/>
                    <a:p>
                      <a:pPr>
                        <a:lnSpc>
                          <a:spcPct val="107000"/>
                        </a:lnSpc>
                        <a:spcAft>
                          <a:spcPts val="0"/>
                        </a:spcAft>
                      </a:pPr>
                      <a:r>
                        <a:rPr lang="en-GB" sz="1200" b="1" dirty="0">
                          <a:effectLst/>
                          <a:latin typeface="Myriad Pro (Body)"/>
                          <a:ea typeface="Calibri" panose="020F0502020204030204" pitchFamily="34" charset="0"/>
                          <a:cs typeface="Times New Roman" panose="02020603050405020304" pitchFamily="18" charset="0"/>
                        </a:rPr>
                        <a:t>Schedule Learning</a:t>
                      </a:r>
                      <a:endParaRPr lang="en-GB" sz="800" b="1" dirty="0">
                        <a:effectLst/>
                        <a:latin typeface="Myriad Pro (Body)"/>
                        <a:ea typeface="Calibri" panose="020F0502020204030204" pitchFamily="34" charset="0"/>
                        <a:cs typeface="Times New Roman" panose="02020603050405020304" pitchFamily="18" charset="0"/>
                      </a:endParaRPr>
                    </a:p>
                  </a:txBody>
                  <a:tcPr marL="51435" marR="51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200" b="1" dirty="0">
                          <a:effectLst/>
                          <a:latin typeface="Myriad Pro (Body)"/>
                          <a:ea typeface="Calibri" panose="020F0502020204030204" pitchFamily="34" charset="0"/>
                          <a:cs typeface="Times New Roman" panose="02020603050405020304" pitchFamily="18" charset="0"/>
                        </a:rPr>
                        <a:t>50</a:t>
                      </a:r>
                      <a:endParaRPr lang="en-GB" sz="800" b="1" dirty="0">
                        <a:effectLst/>
                        <a:latin typeface="Myriad Pro (Body)"/>
                        <a:ea typeface="Calibri" panose="020F0502020204030204" pitchFamily="34" charset="0"/>
                        <a:cs typeface="Times New Roman" panose="02020603050405020304" pitchFamily="18" charset="0"/>
                      </a:endParaRPr>
                    </a:p>
                  </a:txBody>
                  <a:tcPr marL="51435" marR="51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200" b="1">
                          <a:effectLst/>
                          <a:latin typeface="Myriad Pro (Body)"/>
                          <a:ea typeface="Calibri" panose="020F0502020204030204" pitchFamily="34" charset="0"/>
                          <a:cs typeface="Times New Roman" panose="02020603050405020304" pitchFamily="18" charset="0"/>
                        </a:rPr>
                        <a:t>25%</a:t>
                      </a:r>
                      <a:endParaRPr lang="en-GB" sz="800" b="1">
                        <a:effectLst/>
                        <a:latin typeface="Myriad Pro (Body)"/>
                        <a:ea typeface="Calibri" panose="020F0502020204030204" pitchFamily="34" charset="0"/>
                        <a:cs typeface="Times New Roman" panose="02020603050405020304" pitchFamily="18" charset="0"/>
                      </a:endParaRPr>
                    </a:p>
                  </a:txBody>
                  <a:tcPr marL="51435" marR="51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62818517"/>
                  </a:ext>
                </a:extLst>
              </a:tr>
              <a:tr h="468688">
                <a:tc>
                  <a:txBody>
                    <a:bodyPr/>
                    <a:lstStyle/>
                    <a:p>
                      <a:pPr>
                        <a:lnSpc>
                          <a:spcPct val="107000"/>
                        </a:lnSpc>
                        <a:spcAft>
                          <a:spcPts val="0"/>
                        </a:spcAft>
                      </a:pPr>
                      <a:r>
                        <a:rPr lang="en-GB" sz="1200" b="1" dirty="0">
                          <a:effectLst/>
                          <a:latin typeface="Myriad Pro (Body)"/>
                          <a:ea typeface="Calibri" panose="020F0502020204030204" pitchFamily="34" charset="0"/>
                          <a:cs typeface="Times New Roman" panose="02020603050405020304" pitchFamily="18" charset="0"/>
                        </a:rPr>
                        <a:t>Independent Learning</a:t>
                      </a:r>
                      <a:endParaRPr lang="en-GB" sz="800" b="1" dirty="0">
                        <a:effectLst/>
                        <a:latin typeface="Myriad Pro (Body)"/>
                        <a:ea typeface="Calibri" panose="020F0502020204030204" pitchFamily="34" charset="0"/>
                        <a:cs typeface="Times New Roman" panose="02020603050405020304" pitchFamily="18" charset="0"/>
                      </a:endParaRPr>
                    </a:p>
                  </a:txBody>
                  <a:tcPr marL="51435" marR="51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200" b="1" dirty="0">
                          <a:effectLst/>
                          <a:latin typeface="Myriad Pro (Body)"/>
                          <a:ea typeface="Calibri" panose="020F0502020204030204" pitchFamily="34" charset="0"/>
                          <a:cs typeface="Times New Roman" panose="02020603050405020304" pitchFamily="18" charset="0"/>
                        </a:rPr>
                        <a:t>150</a:t>
                      </a:r>
                      <a:endParaRPr lang="en-GB" sz="800" b="1" dirty="0">
                        <a:effectLst/>
                        <a:latin typeface="Myriad Pro (Body)"/>
                        <a:ea typeface="Calibri" panose="020F0502020204030204" pitchFamily="34" charset="0"/>
                        <a:cs typeface="Times New Roman" panose="02020603050405020304" pitchFamily="18" charset="0"/>
                      </a:endParaRPr>
                    </a:p>
                  </a:txBody>
                  <a:tcPr marL="51435" marR="51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200" b="1" dirty="0">
                          <a:effectLst/>
                          <a:latin typeface="Myriad Pro (Body)"/>
                          <a:ea typeface="Calibri" panose="020F0502020204030204" pitchFamily="34" charset="0"/>
                          <a:cs typeface="Times New Roman" panose="02020603050405020304" pitchFamily="18" charset="0"/>
                        </a:rPr>
                        <a:t>75%</a:t>
                      </a:r>
                      <a:endParaRPr lang="en-GB" sz="800" b="1" dirty="0">
                        <a:effectLst/>
                        <a:latin typeface="Myriad Pro (Body)"/>
                        <a:ea typeface="Calibri" panose="020F0502020204030204" pitchFamily="34" charset="0"/>
                        <a:cs typeface="Times New Roman" panose="02020603050405020304" pitchFamily="18" charset="0"/>
                      </a:endParaRPr>
                    </a:p>
                  </a:txBody>
                  <a:tcPr marL="51435" marR="51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10378536"/>
                  </a:ext>
                </a:extLst>
              </a:tr>
              <a:tr h="468688">
                <a:tc>
                  <a:txBody>
                    <a:bodyPr/>
                    <a:lstStyle/>
                    <a:p>
                      <a:pPr>
                        <a:lnSpc>
                          <a:spcPct val="107000"/>
                        </a:lnSpc>
                        <a:spcAft>
                          <a:spcPts val="0"/>
                        </a:spcAft>
                      </a:pPr>
                      <a:r>
                        <a:rPr lang="en-GB" sz="1200" b="1" dirty="0">
                          <a:effectLst/>
                          <a:latin typeface="Myriad Pro (Body)"/>
                          <a:ea typeface="Calibri" panose="020F0502020204030204" pitchFamily="34" charset="0"/>
                          <a:cs typeface="Times New Roman" panose="02020603050405020304" pitchFamily="18" charset="0"/>
                        </a:rPr>
                        <a:t>Placement Learning</a:t>
                      </a:r>
                      <a:endParaRPr lang="en-GB" sz="800" b="1" dirty="0">
                        <a:effectLst/>
                        <a:latin typeface="Myriad Pro (Body)"/>
                        <a:ea typeface="Calibri" panose="020F0502020204030204" pitchFamily="34" charset="0"/>
                        <a:cs typeface="Times New Roman" panose="02020603050405020304" pitchFamily="18" charset="0"/>
                      </a:endParaRPr>
                    </a:p>
                  </a:txBody>
                  <a:tcPr marL="51435" marR="51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200" b="1" dirty="0">
                          <a:effectLst/>
                          <a:latin typeface="Myriad Pro (Body)"/>
                          <a:ea typeface="Calibri" panose="020F0502020204030204" pitchFamily="34" charset="0"/>
                          <a:cs typeface="Times New Roman" panose="02020603050405020304" pitchFamily="18" charset="0"/>
                        </a:rPr>
                        <a:t>0</a:t>
                      </a:r>
                      <a:endParaRPr lang="en-GB" sz="800" b="1" dirty="0">
                        <a:effectLst/>
                        <a:latin typeface="Myriad Pro (Body)"/>
                        <a:ea typeface="Calibri" panose="020F0502020204030204" pitchFamily="34" charset="0"/>
                        <a:cs typeface="Times New Roman" panose="02020603050405020304" pitchFamily="18" charset="0"/>
                      </a:endParaRPr>
                    </a:p>
                  </a:txBody>
                  <a:tcPr marL="51435" marR="51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200" b="1" dirty="0">
                          <a:effectLst/>
                          <a:latin typeface="Myriad Pro (Body)"/>
                          <a:ea typeface="Calibri" panose="020F0502020204030204" pitchFamily="34" charset="0"/>
                          <a:cs typeface="Times New Roman" panose="02020603050405020304" pitchFamily="18" charset="0"/>
                        </a:rPr>
                        <a:t>0%</a:t>
                      </a:r>
                      <a:endParaRPr lang="en-GB" sz="800" b="1" dirty="0">
                        <a:effectLst/>
                        <a:latin typeface="Myriad Pro (Body)"/>
                        <a:ea typeface="Calibri" panose="020F0502020204030204" pitchFamily="34" charset="0"/>
                        <a:cs typeface="Times New Roman" panose="02020603050405020304" pitchFamily="18" charset="0"/>
                      </a:endParaRPr>
                    </a:p>
                  </a:txBody>
                  <a:tcPr marL="51435" marR="51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21018185"/>
                  </a:ext>
                </a:extLst>
              </a:tr>
              <a:tr h="234344">
                <a:tc>
                  <a:txBody>
                    <a:bodyPr/>
                    <a:lstStyle/>
                    <a:p>
                      <a:pPr>
                        <a:lnSpc>
                          <a:spcPct val="107000"/>
                        </a:lnSpc>
                        <a:spcAft>
                          <a:spcPts val="0"/>
                        </a:spcAft>
                      </a:pPr>
                      <a:r>
                        <a:rPr lang="en-GB" sz="1200" b="1">
                          <a:solidFill>
                            <a:srgbClr val="FF0000"/>
                          </a:solidFill>
                          <a:effectLst/>
                          <a:latin typeface="Myriad Pro (Body)"/>
                          <a:ea typeface="Calibri" panose="020F0502020204030204" pitchFamily="34" charset="0"/>
                          <a:cs typeface="Times New Roman" panose="02020603050405020304" pitchFamily="18" charset="0"/>
                        </a:rPr>
                        <a:t>TOTAL</a:t>
                      </a:r>
                      <a:endParaRPr lang="en-GB" sz="800">
                        <a:effectLst/>
                        <a:latin typeface="Myriad Pro (Body)"/>
                        <a:ea typeface="Calibri" panose="020F0502020204030204" pitchFamily="34" charset="0"/>
                        <a:cs typeface="Times New Roman" panose="02020603050405020304" pitchFamily="18" charset="0"/>
                      </a:endParaRPr>
                    </a:p>
                  </a:txBody>
                  <a:tcPr marL="51435" marR="51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200" b="1">
                          <a:solidFill>
                            <a:srgbClr val="FF0000"/>
                          </a:solidFill>
                          <a:effectLst/>
                          <a:latin typeface="Myriad Pro (Body)"/>
                          <a:ea typeface="Calibri" panose="020F0502020204030204" pitchFamily="34" charset="0"/>
                          <a:cs typeface="Times New Roman" panose="02020603050405020304" pitchFamily="18" charset="0"/>
                        </a:rPr>
                        <a:t>200</a:t>
                      </a:r>
                      <a:endParaRPr lang="en-GB" sz="800">
                        <a:effectLst/>
                        <a:latin typeface="Myriad Pro (Body)"/>
                        <a:ea typeface="Calibri" panose="020F0502020204030204" pitchFamily="34" charset="0"/>
                        <a:cs typeface="Times New Roman" panose="02020603050405020304" pitchFamily="18" charset="0"/>
                      </a:endParaRPr>
                    </a:p>
                  </a:txBody>
                  <a:tcPr marL="51435" marR="51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200" b="1" dirty="0">
                          <a:solidFill>
                            <a:srgbClr val="FF0000"/>
                          </a:solidFill>
                          <a:effectLst/>
                          <a:latin typeface="Myriad Pro (Body)"/>
                          <a:ea typeface="Calibri" panose="020F0502020204030204" pitchFamily="34" charset="0"/>
                          <a:cs typeface="Times New Roman" panose="02020603050405020304" pitchFamily="18" charset="0"/>
                        </a:rPr>
                        <a:t>100%</a:t>
                      </a:r>
                      <a:endParaRPr lang="en-GB" sz="800" dirty="0">
                        <a:effectLst/>
                        <a:latin typeface="Myriad Pro (Body)"/>
                        <a:ea typeface="Calibri" panose="020F0502020204030204" pitchFamily="34" charset="0"/>
                        <a:cs typeface="Times New Roman" panose="02020603050405020304" pitchFamily="18" charset="0"/>
                      </a:endParaRPr>
                    </a:p>
                  </a:txBody>
                  <a:tcPr marL="51435" marR="51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78767631"/>
                  </a:ext>
                </a:extLst>
              </a:tr>
            </a:tbl>
          </a:graphicData>
        </a:graphic>
      </p:graphicFrame>
      <p:sp>
        <p:nvSpPr>
          <p:cNvPr id="9" name="Title 1">
            <a:extLst>
              <a:ext uri="{FF2B5EF4-FFF2-40B4-BE49-F238E27FC236}">
                <a16:creationId xmlns:a16="http://schemas.microsoft.com/office/drawing/2014/main" id="{FB924731-579D-43B5-8B39-B547CDD4B116}"/>
              </a:ext>
            </a:extLst>
          </p:cNvPr>
          <p:cNvSpPr>
            <a:spLocks noGrp="1"/>
          </p:cNvSpPr>
          <p:nvPr>
            <p:ph type="title"/>
          </p:nvPr>
        </p:nvSpPr>
        <p:spPr>
          <a:xfrm>
            <a:off x="457200" y="305593"/>
            <a:ext cx="8229600" cy="857250"/>
          </a:xfrm>
        </p:spPr>
        <p:txBody>
          <a:bodyPr/>
          <a:lstStyle/>
          <a:p>
            <a:r>
              <a:rPr lang="en-GB" sz="3600" b="1" dirty="0">
                <a:cs typeface="Arial" panose="020B0604020202020204" pitchFamily="34" charset="0"/>
              </a:rPr>
              <a:t>Learning and Teaching Strategy</a:t>
            </a:r>
          </a:p>
        </p:txBody>
      </p:sp>
    </p:spTree>
    <p:extLst>
      <p:ext uri="{BB962C8B-B14F-4D97-AF65-F5344CB8AC3E}">
        <p14:creationId xmlns:p14="http://schemas.microsoft.com/office/powerpoint/2010/main" val="1878520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E1EE03-8FB5-48A0-9BF9-D90DC3909E3F}"/>
              </a:ext>
            </a:extLst>
          </p:cNvPr>
          <p:cNvSpPr>
            <a:spLocks noGrp="1"/>
          </p:cNvSpPr>
          <p:nvPr>
            <p:ph type="title"/>
          </p:nvPr>
        </p:nvSpPr>
        <p:spPr/>
        <p:txBody>
          <a:bodyPr/>
          <a:lstStyle/>
          <a:p>
            <a:r>
              <a:rPr lang="en-GB" b="1" dirty="0">
                <a:latin typeface="Arial" panose="020B0604020202020204" pitchFamily="34" charset="0"/>
                <a:cs typeface="Arial" panose="020B0604020202020204" pitchFamily="34" charset="0"/>
              </a:rPr>
              <a:t>Weekly Schedule</a:t>
            </a:r>
          </a:p>
        </p:txBody>
      </p:sp>
      <p:graphicFrame>
        <p:nvGraphicFramePr>
          <p:cNvPr id="8" name="Table 8">
            <a:extLst>
              <a:ext uri="{FF2B5EF4-FFF2-40B4-BE49-F238E27FC236}">
                <a16:creationId xmlns:a16="http://schemas.microsoft.com/office/drawing/2014/main" id="{50DDEED6-3AB5-4C58-8A94-CF1974FA6A2C}"/>
              </a:ext>
            </a:extLst>
          </p:cNvPr>
          <p:cNvGraphicFramePr>
            <a:graphicFrameLocks noGrp="1"/>
          </p:cNvGraphicFramePr>
          <p:nvPr>
            <p:ph idx="1"/>
            <p:extLst>
              <p:ext uri="{D42A27DB-BD31-4B8C-83A1-F6EECF244321}">
                <p14:modId xmlns:p14="http://schemas.microsoft.com/office/powerpoint/2010/main" val="700664818"/>
              </p:ext>
            </p:extLst>
          </p:nvPr>
        </p:nvGraphicFramePr>
        <p:xfrm>
          <a:off x="1652664" y="1499000"/>
          <a:ext cx="5649985" cy="3977640"/>
        </p:xfrm>
        <a:graphic>
          <a:graphicData uri="http://schemas.openxmlformats.org/drawingml/2006/table">
            <a:tbl>
              <a:tblPr firstRow="1" bandRow="1">
                <a:tableStyleId>{0505E3EF-67EA-436B-97B2-0124C06EBD24}</a:tableStyleId>
              </a:tblPr>
              <a:tblGrid>
                <a:gridCol w="1016537">
                  <a:extLst>
                    <a:ext uri="{9D8B030D-6E8A-4147-A177-3AD203B41FA5}">
                      <a16:colId xmlns:a16="http://schemas.microsoft.com/office/drawing/2014/main" val="703729110"/>
                    </a:ext>
                  </a:extLst>
                </a:gridCol>
                <a:gridCol w="4633448">
                  <a:extLst>
                    <a:ext uri="{9D8B030D-6E8A-4147-A177-3AD203B41FA5}">
                      <a16:colId xmlns:a16="http://schemas.microsoft.com/office/drawing/2014/main" val="3684238859"/>
                    </a:ext>
                  </a:extLst>
                </a:gridCol>
              </a:tblGrid>
              <a:tr h="370840">
                <a:tc>
                  <a:txBody>
                    <a:bodyPr/>
                    <a:lstStyle/>
                    <a:p>
                      <a:r>
                        <a:rPr lang="en-GB" dirty="0"/>
                        <a:t>Week 1</a:t>
                      </a:r>
                    </a:p>
                  </a:txBody>
                  <a:tcPr/>
                </a:tc>
                <a:tc>
                  <a:txBody>
                    <a:bodyPr/>
                    <a:lstStyle/>
                    <a:p>
                      <a:r>
                        <a:rPr lang="en-GB" b="1" dirty="0"/>
                        <a:t>Introduction and Overview of BI</a:t>
                      </a:r>
                    </a:p>
                  </a:txBody>
                  <a:tcPr/>
                </a:tc>
                <a:extLst>
                  <a:ext uri="{0D108BD9-81ED-4DB2-BD59-A6C34878D82A}">
                    <a16:rowId xmlns:a16="http://schemas.microsoft.com/office/drawing/2014/main" val="657429520"/>
                  </a:ext>
                </a:extLst>
              </a:tr>
              <a:tr h="370840">
                <a:tc>
                  <a:txBody>
                    <a:bodyPr/>
                    <a:lstStyle/>
                    <a:p>
                      <a:r>
                        <a:rPr lang="en-GB" b="1" dirty="0"/>
                        <a:t>Week 2</a:t>
                      </a:r>
                    </a:p>
                  </a:txBody>
                  <a:tcPr/>
                </a:tc>
                <a:tc>
                  <a:txBody>
                    <a:bodyPr/>
                    <a:lstStyle/>
                    <a:p>
                      <a:r>
                        <a:rPr lang="en-GB" b="1" dirty="0"/>
                        <a:t>Data Warehouse, Data Mining</a:t>
                      </a:r>
                    </a:p>
                  </a:txBody>
                  <a:tcPr/>
                </a:tc>
                <a:extLst>
                  <a:ext uri="{0D108BD9-81ED-4DB2-BD59-A6C34878D82A}">
                    <a16:rowId xmlns:a16="http://schemas.microsoft.com/office/drawing/2014/main" val="1802523253"/>
                  </a:ext>
                </a:extLst>
              </a:tr>
              <a:tr h="370840">
                <a:tc>
                  <a:txBody>
                    <a:bodyPr/>
                    <a:lstStyle/>
                    <a:p>
                      <a:r>
                        <a:rPr lang="en-GB" b="1" dirty="0"/>
                        <a:t>Week 3</a:t>
                      </a:r>
                    </a:p>
                  </a:txBody>
                  <a:tcPr/>
                </a:tc>
                <a:tc>
                  <a:txBody>
                    <a:bodyPr/>
                    <a:lstStyle/>
                    <a:p>
                      <a:r>
                        <a:rPr lang="en-GB" b="1" dirty="0"/>
                        <a:t>Data Organisation and BI Tools</a:t>
                      </a:r>
                    </a:p>
                  </a:txBody>
                  <a:tcPr/>
                </a:tc>
                <a:extLst>
                  <a:ext uri="{0D108BD9-81ED-4DB2-BD59-A6C34878D82A}">
                    <a16:rowId xmlns:a16="http://schemas.microsoft.com/office/drawing/2014/main" val="3233557477"/>
                  </a:ext>
                </a:extLst>
              </a:tr>
              <a:tr h="370840">
                <a:tc>
                  <a:txBody>
                    <a:bodyPr/>
                    <a:lstStyle/>
                    <a:p>
                      <a:r>
                        <a:rPr lang="en-GB" b="1" dirty="0"/>
                        <a:t>Week 4</a:t>
                      </a:r>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b="1" dirty="0"/>
                        <a:t>Business Reporting and Intro to SPSS</a:t>
                      </a:r>
                    </a:p>
                  </a:txBody>
                  <a:tcPr/>
                </a:tc>
                <a:extLst>
                  <a:ext uri="{0D108BD9-81ED-4DB2-BD59-A6C34878D82A}">
                    <a16:rowId xmlns:a16="http://schemas.microsoft.com/office/drawing/2014/main" val="986104918"/>
                  </a:ext>
                </a:extLst>
              </a:tr>
              <a:tr h="370840">
                <a:tc>
                  <a:txBody>
                    <a:bodyPr/>
                    <a:lstStyle/>
                    <a:p>
                      <a:r>
                        <a:rPr lang="en-GB" b="1" dirty="0"/>
                        <a:t>Week 5</a:t>
                      </a:r>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b="1" dirty="0"/>
                        <a:t>Revision Workshop</a:t>
                      </a:r>
                    </a:p>
                  </a:txBody>
                  <a:tcPr/>
                </a:tc>
                <a:extLst>
                  <a:ext uri="{0D108BD9-81ED-4DB2-BD59-A6C34878D82A}">
                    <a16:rowId xmlns:a16="http://schemas.microsoft.com/office/drawing/2014/main" val="3585365564"/>
                  </a:ext>
                </a:extLst>
              </a:tr>
              <a:tr h="370840">
                <a:tc>
                  <a:txBody>
                    <a:bodyPr/>
                    <a:lstStyle/>
                    <a:p>
                      <a:r>
                        <a:rPr lang="en-GB" b="1" dirty="0"/>
                        <a:t>Week 6</a:t>
                      </a:r>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b="1" dirty="0"/>
                        <a:t>Correlation</a:t>
                      </a:r>
                    </a:p>
                  </a:txBody>
                  <a:tcPr/>
                </a:tc>
                <a:extLst>
                  <a:ext uri="{0D108BD9-81ED-4DB2-BD59-A6C34878D82A}">
                    <a16:rowId xmlns:a16="http://schemas.microsoft.com/office/drawing/2014/main" val="897170047"/>
                  </a:ext>
                </a:extLst>
              </a:tr>
              <a:tr h="370840">
                <a:tc>
                  <a:txBody>
                    <a:bodyPr/>
                    <a:lstStyle/>
                    <a:p>
                      <a:r>
                        <a:rPr lang="en-GB" b="1" dirty="0"/>
                        <a:t>Week 7</a:t>
                      </a:r>
                    </a:p>
                  </a:txBody>
                  <a:tcPr/>
                </a:tc>
                <a:tc>
                  <a:txBody>
                    <a:bodyPr/>
                    <a:lstStyle/>
                    <a:p>
                      <a:r>
                        <a:rPr lang="en-GB" b="1" dirty="0"/>
                        <a:t>Text mining and Excel</a:t>
                      </a:r>
                    </a:p>
                  </a:txBody>
                  <a:tcPr/>
                </a:tc>
                <a:extLst>
                  <a:ext uri="{0D108BD9-81ED-4DB2-BD59-A6C34878D82A}">
                    <a16:rowId xmlns:a16="http://schemas.microsoft.com/office/drawing/2014/main" val="3090967318"/>
                  </a:ext>
                </a:extLst>
              </a:tr>
              <a:tr h="370840">
                <a:tc>
                  <a:txBody>
                    <a:bodyPr/>
                    <a:lstStyle/>
                    <a:p>
                      <a:r>
                        <a:rPr lang="en-GB" b="1" dirty="0"/>
                        <a:t>Week 8 </a:t>
                      </a:r>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b="1" dirty="0"/>
                        <a:t>Exercise Workshop </a:t>
                      </a:r>
                    </a:p>
                  </a:txBody>
                  <a:tcPr/>
                </a:tc>
                <a:extLst>
                  <a:ext uri="{0D108BD9-81ED-4DB2-BD59-A6C34878D82A}">
                    <a16:rowId xmlns:a16="http://schemas.microsoft.com/office/drawing/2014/main" val="277200327"/>
                  </a:ext>
                </a:extLst>
              </a:tr>
              <a:tr h="370840">
                <a:tc>
                  <a:txBody>
                    <a:bodyPr/>
                    <a:lstStyle/>
                    <a:p>
                      <a:r>
                        <a:rPr lang="en-GB" b="1" dirty="0"/>
                        <a:t>Week 9</a:t>
                      </a:r>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b="1" dirty="0"/>
                        <a:t>Exercise Workshop </a:t>
                      </a:r>
                    </a:p>
                  </a:txBody>
                  <a:tcPr/>
                </a:tc>
                <a:extLst>
                  <a:ext uri="{0D108BD9-81ED-4DB2-BD59-A6C34878D82A}">
                    <a16:rowId xmlns:a16="http://schemas.microsoft.com/office/drawing/2014/main" val="3647528400"/>
                  </a:ext>
                </a:extLst>
              </a:tr>
              <a:tr h="370840">
                <a:tc>
                  <a:txBody>
                    <a:bodyPr/>
                    <a:lstStyle/>
                    <a:p>
                      <a:r>
                        <a:rPr lang="en-GB" b="1" dirty="0"/>
                        <a:t>Week 10</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a:t>Exercise Workshop </a:t>
                      </a:r>
                    </a:p>
                    <a:p>
                      <a:endParaRPr lang="en-GB" b="1" dirty="0"/>
                    </a:p>
                  </a:txBody>
                  <a:tcPr/>
                </a:tc>
                <a:extLst>
                  <a:ext uri="{0D108BD9-81ED-4DB2-BD59-A6C34878D82A}">
                    <a16:rowId xmlns:a16="http://schemas.microsoft.com/office/drawing/2014/main" val="4055401996"/>
                  </a:ext>
                </a:extLst>
              </a:tr>
            </a:tbl>
          </a:graphicData>
        </a:graphic>
      </p:graphicFrame>
    </p:spTree>
    <p:extLst>
      <p:ext uri="{BB962C8B-B14F-4D97-AF65-F5344CB8AC3E}">
        <p14:creationId xmlns:p14="http://schemas.microsoft.com/office/powerpoint/2010/main" val="370175073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4000" b="1" dirty="0"/>
              <a:t>Business Environment Changes</a:t>
            </a:r>
          </a:p>
        </p:txBody>
      </p:sp>
      <p:pic>
        <p:nvPicPr>
          <p:cNvPr id="1026" name="Picture 2" descr="What to Do When Your Business Environment Changes - Modern Distribution  Managemen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71800" y="1196752"/>
            <a:ext cx="4150965" cy="44005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580943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a:extLst>
              <a:ext uri="{FF2B5EF4-FFF2-40B4-BE49-F238E27FC236}">
                <a16:creationId xmlns:a16="http://schemas.microsoft.com/office/drawing/2014/main" id="{F270DC43-958F-4469-998F-4F2406ADFF6C}"/>
              </a:ext>
            </a:extLst>
          </p:cNvPr>
          <p:cNvSpPr>
            <a:spLocks noGrp="1"/>
          </p:cNvSpPr>
          <p:nvPr>
            <p:ph type="title"/>
          </p:nvPr>
        </p:nvSpPr>
        <p:spPr>
          <a:xfrm>
            <a:off x="1657350" y="1257300"/>
            <a:ext cx="5829300" cy="628650"/>
          </a:xfrm>
        </p:spPr>
        <p:txBody>
          <a:bodyPr/>
          <a:lstStyle/>
          <a:p>
            <a:pPr eaLnBrk="1" hangingPunct="1"/>
            <a:r>
              <a:rPr lang="en-GB" altLang="en-US" sz="2400"/>
              <a:t>Evaluation criteria:</a:t>
            </a:r>
          </a:p>
        </p:txBody>
      </p:sp>
      <p:pic>
        <p:nvPicPr>
          <p:cNvPr id="12293" name="Picture 7">
            <a:extLst>
              <a:ext uri="{FF2B5EF4-FFF2-40B4-BE49-F238E27FC236}">
                <a16:creationId xmlns:a16="http://schemas.microsoft.com/office/drawing/2014/main" id="{0C5126A3-A4C8-4648-A099-5A37832CBD4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26714" t="24760" r="30287" b="27574"/>
          <a:stretch>
            <a:fillRect/>
          </a:stretch>
        </p:blipFill>
        <p:spPr bwMode="auto">
          <a:xfrm>
            <a:off x="395536" y="764704"/>
            <a:ext cx="8009390" cy="4991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 Box 13">
            <a:extLst>
              <a:ext uri="{FF2B5EF4-FFF2-40B4-BE49-F238E27FC236}">
                <a16:creationId xmlns:a16="http://schemas.microsoft.com/office/drawing/2014/main" id="{9F1DC3BE-E3D8-4300-AAB8-7151F94817CA}"/>
              </a:ext>
            </a:extLst>
          </p:cNvPr>
          <p:cNvSpPr txBox="1">
            <a:spLocks noChangeArrowheads="1"/>
          </p:cNvSpPr>
          <p:nvPr/>
        </p:nvSpPr>
        <p:spPr bwMode="auto">
          <a:xfrm>
            <a:off x="179512" y="206787"/>
            <a:ext cx="8820472" cy="501773"/>
          </a:xfrm>
          <a:prstGeom prst="rect">
            <a:avLst/>
          </a:prstGeom>
          <a:noFill/>
          <a:ln w="9525">
            <a:solidFill>
              <a:schemeClr val="tx1"/>
            </a:solidFill>
            <a:miter lim="800000"/>
            <a:headEnd/>
            <a:tailEnd/>
          </a:ln>
          <a:effectLst/>
        </p:spPr>
        <p:txBody>
          <a:bodyPr wrap="square" lIns="67500" tIns="35100" rIns="67500" bIns="35100" anchor="ctr">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GB" altLang="en-US" sz="28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Changing Economic era: </a:t>
            </a:r>
            <a:endParaRPr kumimoji="0" lang="en-US" altLang="en-US" sz="28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4970399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78098"/>
          </a:xfrm>
        </p:spPr>
        <p:txBody>
          <a:bodyPr/>
          <a:lstStyle/>
          <a:p>
            <a:r>
              <a:rPr lang="en-GB" sz="2800" b="1" dirty="0"/>
              <a:t>DATA VOLUME, VARIETY, AND VELOCITY</a:t>
            </a:r>
            <a:endParaRPr lang="en-GB" sz="2800" dirty="0"/>
          </a:p>
        </p:txBody>
      </p:sp>
      <p:graphicFrame>
        <p:nvGraphicFramePr>
          <p:cNvPr id="5" name="Diagram 4"/>
          <p:cNvGraphicFramePr/>
          <p:nvPr>
            <p:extLst>
              <p:ext uri="{D42A27DB-BD31-4B8C-83A1-F6EECF244321}">
                <p14:modId xmlns:p14="http://schemas.microsoft.com/office/powerpoint/2010/main" val="2327224150"/>
              </p:ext>
            </p:extLst>
          </p:nvPr>
        </p:nvGraphicFramePr>
        <p:xfrm>
          <a:off x="478904" y="1417638"/>
          <a:ext cx="8207896"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8" name="Group 7"/>
          <p:cNvGrpSpPr/>
          <p:nvPr/>
        </p:nvGrpSpPr>
        <p:grpSpPr>
          <a:xfrm>
            <a:off x="899592" y="4392638"/>
            <a:ext cx="1507006" cy="1025052"/>
            <a:chOff x="-392889" y="17485"/>
            <a:chExt cx="2740831" cy="2342560"/>
          </a:xfrm>
        </p:grpSpPr>
        <p:sp>
          <p:nvSpPr>
            <p:cNvPr id="9" name="Rectangle 8"/>
            <p:cNvSpPr/>
            <p:nvPr/>
          </p:nvSpPr>
          <p:spPr>
            <a:xfrm>
              <a:off x="0" y="17485"/>
              <a:ext cx="2142238" cy="1089000"/>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0" name="TextBox 9"/>
            <p:cNvSpPr txBox="1"/>
            <p:nvPr/>
          </p:nvSpPr>
          <p:spPr>
            <a:xfrm>
              <a:off x="-392889" y="1271045"/>
              <a:ext cx="2740831" cy="1089000"/>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28016" tIns="45720" rIns="128016" bIns="45720" numCol="1" spcCol="1270" anchor="ctr" anchorCtr="0">
              <a:noAutofit/>
            </a:bodyPr>
            <a:lstStyle/>
            <a:p>
              <a:pPr lvl="0" algn="r" defTabSz="800100">
                <a:lnSpc>
                  <a:spcPct val="90000"/>
                </a:lnSpc>
                <a:spcBef>
                  <a:spcPct val="0"/>
                </a:spcBef>
                <a:spcAft>
                  <a:spcPct val="35000"/>
                </a:spcAft>
              </a:pPr>
              <a:r>
                <a:rPr lang="en-US" sz="2400" b="1" kern="1200" dirty="0">
                  <a:solidFill>
                    <a:schemeClr val="tx1"/>
                  </a:solidFill>
                </a:rPr>
                <a:t>Volume</a:t>
              </a:r>
            </a:p>
          </p:txBody>
        </p:sp>
      </p:grpSp>
      <p:sp>
        <p:nvSpPr>
          <p:cNvPr id="11" name="TextBox 10"/>
          <p:cNvSpPr txBox="1"/>
          <p:nvPr/>
        </p:nvSpPr>
        <p:spPr>
          <a:xfrm>
            <a:off x="3818497" y="4931832"/>
            <a:ext cx="1507006" cy="476522"/>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28016" tIns="45720" rIns="128016" bIns="45720" numCol="1" spcCol="1270" anchor="ctr" anchorCtr="0">
            <a:noAutofit/>
          </a:bodyPr>
          <a:lstStyle/>
          <a:p>
            <a:pPr lvl="0" algn="r" defTabSz="800100">
              <a:lnSpc>
                <a:spcPct val="90000"/>
              </a:lnSpc>
              <a:spcBef>
                <a:spcPct val="0"/>
              </a:spcBef>
              <a:spcAft>
                <a:spcPct val="35000"/>
              </a:spcAft>
            </a:pPr>
            <a:r>
              <a:rPr lang="en-US" sz="2400" b="1" kern="1200" dirty="0">
                <a:solidFill>
                  <a:schemeClr val="tx1"/>
                </a:solidFill>
              </a:rPr>
              <a:t>Velocity</a:t>
            </a:r>
          </a:p>
        </p:txBody>
      </p:sp>
      <p:pic>
        <p:nvPicPr>
          <p:cNvPr id="6" name="Picture 5"/>
          <p:cNvPicPr>
            <a:picLocks noChangeAspect="1"/>
          </p:cNvPicPr>
          <p:nvPr/>
        </p:nvPicPr>
        <p:blipFill>
          <a:blip r:embed="rId7"/>
          <a:stretch>
            <a:fillRect/>
          </a:stretch>
        </p:blipFill>
        <p:spPr>
          <a:xfrm>
            <a:off x="6667623" y="1700808"/>
            <a:ext cx="1280297" cy="1152128"/>
          </a:xfrm>
          <a:prstGeom prst="rect">
            <a:avLst/>
          </a:prstGeom>
          <a:ln>
            <a:noFill/>
          </a:ln>
          <a:effectLst>
            <a:softEdge rad="112500"/>
          </a:effectLst>
        </p:spPr>
      </p:pic>
      <p:sp>
        <p:nvSpPr>
          <p:cNvPr id="13" name="TextBox 12"/>
          <p:cNvSpPr txBox="1"/>
          <p:nvPr/>
        </p:nvSpPr>
        <p:spPr>
          <a:xfrm>
            <a:off x="6554268" y="4931832"/>
            <a:ext cx="1507006" cy="476522"/>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28016" tIns="45720" rIns="128016" bIns="45720" numCol="1" spcCol="1270" anchor="ctr" anchorCtr="0">
            <a:noAutofit/>
          </a:bodyPr>
          <a:lstStyle/>
          <a:p>
            <a:pPr lvl="0" algn="r" defTabSz="800100">
              <a:lnSpc>
                <a:spcPct val="90000"/>
              </a:lnSpc>
              <a:spcBef>
                <a:spcPct val="0"/>
              </a:spcBef>
              <a:spcAft>
                <a:spcPct val="35000"/>
              </a:spcAft>
            </a:pPr>
            <a:r>
              <a:rPr lang="en-US" sz="2400" b="1" kern="1200" dirty="0">
                <a:solidFill>
                  <a:schemeClr val="tx1"/>
                </a:solidFill>
              </a:rPr>
              <a:t>Variety</a:t>
            </a:r>
          </a:p>
        </p:txBody>
      </p:sp>
    </p:spTree>
    <p:extLst>
      <p:ext uri="{BB962C8B-B14F-4D97-AF65-F5344CB8AC3E}">
        <p14:creationId xmlns:p14="http://schemas.microsoft.com/office/powerpoint/2010/main" val="402850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Arial" panose="020B0604020202020204" pitchFamily="34" charset="0"/>
                <a:cs typeface="Arial" panose="020B0604020202020204" pitchFamily="34" charset="0"/>
              </a:rPr>
              <a:t>Information or Data?</a:t>
            </a:r>
          </a:p>
        </p:txBody>
      </p:sp>
      <p:sp>
        <p:nvSpPr>
          <p:cNvPr id="3" name="Content Placeholder 2"/>
          <p:cNvSpPr>
            <a:spLocks noGrp="1"/>
          </p:cNvSpPr>
          <p:nvPr>
            <p:ph idx="1"/>
          </p:nvPr>
        </p:nvSpPr>
        <p:spPr/>
        <p:txBody>
          <a:bodyPr>
            <a:normAutofit/>
          </a:bodyPr>
          <a:lstStyle/>
          <a:p>
            <a:r>
              <a:rPr lang="en-GB" sz="2400" dirty="0">
                <a:latin typeface="Arial" panose="020B0604020202020204" pitchFamily="34" charset="0"/>
                <a:cs typeface="Arial" panose="020B0604020202020204" pitchFamily="34" charset="0"/>
              </a:rPr>
              <a:t>Difference between the two?</a:t>
            </a:r>
          </a:p>
          <a:p>
            <a:r>
              <a:rPr lang="en-GB" sz="2400" dirty="0">
                <a:latin typeface="Arial" panose="020B0604020202020204" pitchFamily="34" charset="0"/>
                <a:cs typeface="Arial" panose="020B0604020202020204" pitchFamily="34" charset="0"/>
              </a:rPr>
              <a:t>What are they/How are they measured?</a:t>
            </a:r>
          </a:p>
          <a:p>
            <a:r>
              <a:rPr lang="en-GB" sz="2400" dirty="0">
                <a:latin typeface="Arial" panose="020B0604020202020204" pitchFamily="34" charset="0"/>
                <a:cs typeface="Arial" panose="020B0604020202020204" pitchFamily="34" charset="0"/>
              </a:rPr>
              <a:t>Importance – why do companies/businesses need it?</a:t>
            </a:r>
          </a:p>
          <a:p>
            <a:r>
              <a:rPr lang="en-GB" sz="2400" dirty="0">
                <a:latin typeface="Arial" panose="020B0604020202020204" pitchFamily="34" charset="0"/>
                <a:cs typeface="Arial" panose="020B0604020202020204" pitchFamily="34" charset="0"/>
              </a:rPr>
              <a:t>Originates from?</a:t>
            </a:r>
          </a:p>
          <a:p>
            <a:r>
              <a:rPr lang="en-GB" sz="2400" dirty="0">
                <a:latin typeface="Arial" panose="020B0604020202020204" pitchFamily="34" charset="0"/>
                <a:cs typeface="Arial" panose="020B0604020202020204" pitchFamily="34" charset="0"/>
              </a:rPr>
              <a:t>Information/Data Flow?</a:t>
            </a:r>
          </a:p>
          <a:p>
            <a:r>
              <a:rPr lang="en-GB" sz="2400" dirty="0">
                <a:latin typeface="Arial" panose="020B0604020202020204" pitchFamily="34" charset="0"/>
                <a:cs typeface="Arial" panose="020B0604020202020204" pitchFamily="34" charset="0"/>
              </a:rPr>
              <a:t>Information Systems?</a:t>
            </a:r>
          </a:p>
        </p:txBody>
      </p:sp>
    </p:spTree>
    <p:extLst>
      <p:ext uri="{BB962C8B-B14F-4D97-AF65-F5344CB8AC3E}">
        <p14:creationId xmlns:p14="http://schemas.microsoft.com/office/powerpoint/2010/main" val="1394076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274638"/>
            <a:ext cx="8435280" cy="1143000"/>
          </a:xfrm>
        </p:spPr>
        <p:txBody>
          <a:bodyPr>
            <a:normAutofit fontScale="90000"/>
          </a:bodyPr>
          <a:lstStyle/>
          <a:p>
            <a:r>
              <a:rPr lang="en-US" b="1" dirty="0"/>
              <a:t>Changing Business Environment &amp; </a:t>
            </a:r>
            <a:r>
              <a:rPr lang="en-US" b="1" dirty="0" err="1"/>
              <a:t>Computerised</a:t>
            </a:r>
            <a:r>
              <a:rPr lang="en-US" b="1" dirty="0"/>
              <a:t> Decision Support</a:t>
            </a:r>
          </a:p>
        </p:txBody>
      </p:sp>
      <p:sp>
        <p:nvSpPr>
          <p:cNvPr id="3" name="Content Placeholder 2"/>
          <p:cNvSpPr>
            <a:spLocks noGrp="1"/>
          </p:cNvSpPr>
          <p:nvPr>
            <p:ph idx="1"/>
          </p:nvPr>
        </p:nvSpPr>
        <p:spPr/>
        <p:txBody>
          <a:bodyPr>
            <a:normAutofit fontScale="92500" lnSpcReduction="10000"/>
          </a:bodyPr>
          <a:lstStyle/>
          <a:p>
            <a:r>
              <a:rPr lang="en-US" dirty="0"/>
              <a:t>Companies are moving aggressively to </a:t>
            </a:r>
            <a:r>
              <a:rPr lang="en-US" dirty="0" err="1"/>
              <a:t>computerised</a:t>
            </a:r>
            <a:r>
              <a:rPr lang="en-US" dirty="0"/>
              <a:t> support of their operations </a:t>
            </a:r>
            <a:r>
              <a:rPr lang="en-US" dirty="0">
                <a:sym typeface="Wingdings"/>
              </a:rPr>
              <a:t></a:t>
            </a:r>
            <a:r>
              <a:rPr lang="en-US" dirty="0"/>
              <a:t> Business Intelligence</a:t>
            </a:r>
          </a:p>
          <a:p>
            <a:r>
              <a:rPr lang="en-US" dirty="0"/>
              <a:t>Business Pressures–Responses–Support Model</a:t>
            </a:r>
          </a:p>
          <a:p>
            <a:pPr lvl="1"/>
            <a:r>
              <a:rPr lang="en-US" dirty="0">
                <a:solidFill>
                  <a:srgbClr val="FF3300"/>
                </a:solidFill>
              </a:rPr>
              <a:t>Business pressures </a:t>
            </a:r>
            <a:r>
              <a:rPr lang="en-US" dirty="0"/>
              <a:t>result of today's competitive business climate</a:t>
            </a:r>
          </a:p>
          <a:p>
            <a:pPr lvl="1"/>
            <a:r>
              <a:rPr lang="en-US" dirty="0">
                <a:solidFill>
                  <a:srgbClr val="FF3300"/>
                </a:solidFill>
              </a:rPr>
              <a:t>Responses</a:t>
            </a:r>
            <a:r>
              <a:rPr lang="en-US" dirty="0"/>
              <a:t> to counter the pressures </a:t>
            </a:r>
          </a:p>
          <a:p>
            <a:pPr lvl="1"/>
            <a:r>
              <a:rPr lang="en-US" dirty="0">
                <a:solidFill>
                  <a:srgbClr val="FF3300"/>
                </a:solidFill>
              </a:rPr>
              <a:t>Support</a:t>
            </a:r>
            <a:r>
              <a:rPr lang="en-US" dirty="0"/>
              <a:t> to better facilitate the process </a:t>
            </a:r>
          </a:p>
        </p:txBody>
      </p:sp>
    </p:spTree>
    <p:extLst>
      <p:ext uri="{BB962C8B-B14F-4D97-AF65-F5344CB8AC3E}">
        <p14:creationId xmlns:p14="http://schemas.microsoft.com/office/powerpoint/2010/main" val="14342604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Definition of BI</a:t>
            </a:r>
          </a:p>
        </p:txBody>
      </p:sp>
      <p:sp>
        <p:nvSpPr>
          <p:cNvPr id="3" name="Content Placeholder 2"/>
          <p:cNvSpPr>
            <a:spLocks noGrp="1"/>
          </p:cNvSpPr>
          <p:nvPr>
            <p:ph idx="1"/>
          </p:nvPr>
        </p:nvSpPr>
        <p:spPr>
          <a:xfrm>
            <a:off x="457200" y="1196752"/>
            <a:ext cx="8229600" cy="3917032"/>
          </a:xfrm>
        </p:spPr>
        <p:txBody>
          <a:bodyPr/>
          <a:lstStyle/>
          <a:p>
            <a:r>
              <a:rPr lang="en-US" sz="2400" dirty="0">
                <a:latin typeface="Arial" panose="020B0604020202020204" pitchFamily="34" charset="0"/>
                <a:cs typeface="Arial" panose="020B0604020202020204" pitchFamily="34" charset="0"/>
              </a:rPr>
              <a:t>BI is an umbrella term that combines architectures, tools, databases, analytical tools, applications, and methodologies</a:t>
            </a:r>
          </a:p>
          <a:p>
            <a:r>
              <a:rPr lang="en-US" sz="2400" dirty="0">
                <a:latin typeface="Arial" panose="020B0604020202020204" pitchFamily="34" charset="0"/>
                <a:cs typeface="Arial" panose="020B0604020202020204" pitchFamily="34" charset="0"/>
              </a:rPr>
              <a:t>BI is a content-free expression, so it means different things to different people</a:t>
            </a:r>
          </a:p>
          <a:p>
            <a:r>
              <a:rPr lang="en-US" sz="2400" dirty="0">
                <a:latin typeface="Arial" panose="020B0604020202020204" pitchFamily="34" charset="0"/>
                <a:cs typeface="Arial" panose="020B0604020202020204" pitchFamily="34" charset="0"/>
              </a:rPr>
              <a:t>BI's major objective </a:t>
            </a:r>
            <a:r>
              <a:rPr lang="en-US" sz="2400" b="1" dirty="0">
                <a:solidFill>
                  <a:srgbClr val="FF0000"/>
                </a:solidFill>
                <a:latin typeface="Arial" panose="020B0604020202020204" pitchFamily="34" charset="0"/>
                <a:cs typeface="Arial" panose="020B0604020202020204" pitchFamily="34" charset="0"/>
              </a:rPr>
              <a:t>is to enable easy access to data (and models) to provide business managers with the ability to conduct analysis</a:t>
            </a:r>
          </a:p>
          <a:p>
            <a:r>
              <a:rPr lang="en-US" sz="2400" dirty="0">
                <a:latin typeface="Arial" panose="020B0604020202020204" pitchFamily="34" charset="0"/>
                <a:cs typeface="Arial" panose="020B0604020202020204" pitchFamily="34" charset="0"/>
              </a:rPr>
              <a:t>BI helps </a:t>
            </a:r>
            <a:r>
              <a:rPr lang="en-US" sz="2400" i="1" dirty="0">
                <a:latin typeface="Arial" panose="020B0604020202020204" pitchFamily="34" charset="0"/>
                <a:cs typeface="Arial" panose="020B0604020202020204" pitchFamily="34" charset="0"/>
              </a:rPr>
              <a:t>transform</a:t>
            </a:r>
            <a:r>
              <a:rPr lang="en-US" sz="2400" dirty="0">
                <a:latin typeface="Arial" panose="020B0604020202020204" pitchFamily="34" charset="0"/>
                <a:cs typeface="Arial" panose="020B0604020202020204" pitchFamily="34" charset="0"/>
              </a:rPr>
              <a:t> data, to information (and knowledge), to decisions, and finally to action</a:t>
            </a:r>
          </a:p>
        </p:txBody>
      </p:sp>
    </p:spTree>
    <p:extLst>
      <p:ext uri="{BB962C8B-B14F-4D97-AF65-F5344CB8AC3E}">
        <p14:creationId xmlns:p14="http://schemas.microsoft.com/office/powerpoint/2010/main" val="18261951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Big Data png download - 1329*725 - Free Transparent Big Data png Download.  - CleanPNG / KissPNG">
            <a:extLst>
              <a:ext uri="{FF2B5EF4-FFF2-40B4-BE49-F238E27FC236}">
                <a16:creationId xmlns:a16="http://schemas.microsoft.com/office/drawing/2014/main" id="{874DF691-0F4E-70C3-9AFD-8BA757083BBB}"/>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90487" y="620688"/>
            <a:ext cx="8963025" cy="4974478"/>
          </a:xfrm>
          <a:prstGeom prst="rect">
            <a:avLst/>
          </a:prstGeom>
          <a:solidFill>
            <a:srgbClr val="FFFFFF"/>
          </a:solid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404042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The Architecture of BI</a:t>
            </a:r>
          </a:p>
        </p:txBody>
      </p:sp>
      <p:sp>
        <p:nvSpPr>
          <p:cNvPr id="3" name="Content Placeholder 2"/>
          <p:cNvSpPr>
            <a:spLocks noGrp="1"/>
          </p:cNvSpPr>
          <p:nvPr>
            <p:ph idx="1"/>
          </p:nvPr>
        </p:nvSpPr>
        <p:spPr/>
        <p:txBody>
          <a:bodyPr>
            <a:normAutofit/>
          </a:bodyPr>
          <a:lstStyle/>
          <a:p>
            <a:r>
              <a:rPr lang="en-US" dirty="0"/>
              <a:t>A BI system has four major components</a:t>
            </a:r>
          </a:p>
          <a:p>
            <a:pPr lvl="1"/>
            <a:r>
              <a:rPr lang="en-US" dirty="0">
                <a:solidFill>
                  <a:srgbClr val="FF3300"/>
                </a:solidFill>
              </a:rPr>
              <a:t>a data warehouse</a:t>
            </a:r>
            <a:r>
              <a:rPr lang="en-US" dirty="0"/>
              <a:t>, with its source data</a:t>
            </a:r>
          </a:p>
          <a:p>
            <a:pPr lvl="1"/>
            <a:r>
              <a:rPr lang="en-US" dirty="0">
                <a:solidFill>
                  <a:srgbClr val="FF3300"/>
                </a:solidFill>
              </a:rPr>
              <a:t>business analytics</a:t>
            </a:r>
            <a:r>
              <a:rPr lang="en-US" dirty="0"/>
              <a:t>, a collection of tools for manipulating, mining, and analysing the data in the data warehouse </a:t>
            </a:r>
          </a:p>
          <a:p>
            <a:pPr lvl="1"/>
            <a:r>
              <a:rPr lang="en-US" dirty="0">
                <a:solidFill>
                  <a:srgbClr val="FF3300"/>
                </a:solidFill>
              </a:rPr>
              <a:t>business performance management </a:t>
            </a:r>
            <a:r>
              <a:rPr lang="en-US" dirty="0"/>
              <a:t>(BPM) for monitoring and analysing performance</a:t>
            </a:r>
          </a:p>
          <a:p>
            <a:pPr lvl="1"/>
            <a:r>
              <a:rPr lang="en-US" dirty="0">
                <a:solidFill>
                  <a:srgbClr val="FF3300"/>
                </a:solidFill>
              </a:rPr>
              <a:t>a user interface </a:t>
            </a:r>
            <a:r>
              <a:rPr lang="en-US" dirty="0"/>
              <a:t>(e.g., dashboard) </a:t>
            </a:r>
          </a:p>
        </p:txBody>
      </p:sp>
    </p:spTree>
    <p:extLst>
      <p:ext uri="{BB962C8B-B14F-4D97-AF65-F5344CB8AC3E}">
        <p14:creationId xmlns:p14="http://schemas.microsoft.com/office/powerpoint/2010/main" val="367115035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The Architecture of BI</a:t>
            </a:r>
          </a:p>
        </p:txBody>
      </p:sp>
      <p:pic>
        <p:nvPicPr>
          <p:cNvPr id="3" name="Picture 2" descr="FIGURE 1.10 A High-Level Architecture of BI.">
            <a:extLst>
              <a:ext uri="{FF2B5EF4-FFF2-40B4-BE49-F238E27FC236}">
                <a16:creationId xmlns:a16="http://schemas.microsoft.com/office/drawing/2014/main" id="{7A992705-8998-EE74-CA33-91224590B7D4}"/>
              </a:ext>
            </a:extLst>
          </p:cNvPr>
          <p:cNvPicPr>
            <a:picLocks noChangeAspect="1"/>
          </p:cNvPicPr>
          <p:nvPr/>
        </p:nvPicPr>
        <p:blipFill>
          <a:blip r:embed="rId3"/>
          <a:stretch>
            <a:fillRect/>
          </a:stretch>
        </p:blipFill>
        <p:spPr>
          <a:xfrm>
            <a:off x="471949" y="1268760"/>
            <a:ext cx="8333858" cy="3810000"/>
          </a:xfrm>
          <a:prstGeom prst="rect">
            <a:avLst/>
          </a:prstGeom>
        </p:spPr>
      </p:pic>
      <p:sp>
        <p:nvSpPr>
          <p:cNvPr id="5" name="TextBox 4">
            <a:extLst>
              <a:ext uri="{FF2B5EF4-FFF2-40B4-BE49-F238E27FC236}">
                <a16:creationId xmlns:a16="http://schemas.microsoft.com/office/drawing/2014/main" id="{2FF824AF-528F-6EDA-7A22-C8B86A7ABCA2}"/>
              </a:ext>
            </a:extLst>
          </p:cNvPr>
          <p:cNvSpPr txBox="1"/>
          <p:nvPr/>
        </p:nvSpPr>
        <p:spPr>
          <a:xfrm>
            <a:off x="450245" y="5157192"/>
            <a:ext cx="7337441" cy="369332"/>
          </a:xfrm>
          <a:prstGeom prst="rect">
            <a:avLst/>
          </a:prstGeom>
          <a:noFill/>
        </p:spPr>
        <p:txBody>
          <a:bodyPr wrap="square">
            <a:spAutoFit/>
          </a:bodyPr>
          <a:lstStyle/>
          <a:p>
            <a:pPr marL="231775" indent="-231775">
              <a:buSzPct val="100000"/>
            </a:pPr>
            <a:r>
              <a:rPr lang="en-US" sz="1800" b="1" dirty="0"/>
              <a:t>FIGURE: </a:t>
            </a:r>
            <a:r>
              <a:rPr lang="en-US" sz="1800" dirty="0"/>
              <a:t>A High-Level Architecture of BI </a:t>
            </a:r>
          </a:p>
        </p:txBody>
      </p:sp>
    </p:spTree>
    <p:extLst>
      <p:ext uri="{BB962C8B-B14F-4D97-AF65-F5344CB8AC3E}">
        <p14:creationId xmlns:p14="http://schemas.microsoft.com/office/powerpoint/2010/main" val="249426252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3672" y="274638"/>
            <a:ext cx="8686800" cy="1143000"/>
          </a:xfrm>
        </p:spPr>
        <p:txBody>
          <a:bodyPr/>
          <a:lstStyle/>
          <a:p>
            <a:r>
              <a:rPr lang="en-US" sz="4000" b="1" dirty="0"/>
              <a:t>Components in a BI Architecture</a:t>
            </a:r>
          </a:p>
        </p:txBody>
      </p:sp>
      <p:sp>
        <p:nvSpPr>
          <p:cNvPr id="3" name="Content Placeholder 2"/>
          <p:cNvSpPr>
            <a:spLocks noGrp="1"/>
          </p:cNvSpPr>
          <p:nvPr>
            <p:ph idx="1"/>
          </p:nvPr>
        </p:nvSpPr>
        <p:spPr>
          <a:xfrm>
            <a:off x="323528" y="1628800"/>
            <a:ext cx="8686800" cy="4800600"/>
          </a:xfrm>
        </p:spPr>
        <p:txBody>
          <a:bodyPr/>
          <a:lstStyle/>
          <a:p>
            <a:r>
              <a:rPr lang="en-US" sz="2000" dirty="0"/>
              <a:t>The </a:t>
            </a:r>
            <a:r>
              <a:rPr lang="en-US" sz="2000" dirty="0">
                <a:solidFill>
                  <a:srgbClr val="FF0000"/>
                </a:solidFill>
              </a:rPr>
              <a:t>data warehouse </a:t>
            </a:r>
            <a:r>
              <a:rPr lang="en-US" sz="2000" dirty="0"/>
              <a:t>is the cornerstone of any medium-to-large BI system. </a:t>
            </a:r>
          </a:p>
          <a:p>
            <a:pPr lvl="1"/>
            <a:r>
              <a:rPr lang="en-US" sz="2000" dirty="0"/>
              <a:t>Originally, the data warehouse included only historical data that was organized and summarized, so end users could easily view or manipulate it. </a:t>
            </a:r>
          </a:p>
          <a:p>
            <a:pPr lvl="1"/>
            <a:r>
              <a:rPr lang="en-US" sz="2000" dirty="0"/>
              <a:t>Today, some data warehouses include access to current data as well, so they can provide real-time decision support</a:t>
            </a:r>
          </a:p>
          <a:p>
            <a:pPr marL="457200" lvl="1" indent="0">
              <a:buNone/>
            </a:pPr>
            <a:endParaRPr lang="en-US" sz="2000" dirty="0"/>
          </a:p>
          <a:p>
            <a:r>
              <a:rPr lang="en-US" sz="2000" dirty="0">
                <a:solidFill>
                  <a:srgbClr val="FF0000"/>
                </a:solidFill>
              </a:rPr>
              <a:t>Business analytics </a:t>
            </a:r>
            <a:r>
              <a:rPr lang="en-US" sz="2000" dirty="0"/>
              <a:t>are the tools that help the user transform data into knowledge (e.g., queries, data/text mining tools, etc.)</a:t>
            </a:r>
          </a:p>
        </p:txBody>
      </p:sp>
    </p:spTree>
    <p:extLst>
      <p:ext uri="{BB962C8B-B14F-4D97-AF65-F5344CB8AC3E}">
        <p14:creationId xmlns:p14="http://schemas.microsoft.com/office/powerpoint/2010/main" val="14207172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Components in a BI Architecture (</a:t>
            </a:r>
            <a:r>
              <a:rPr lang="en-US" dirty="0">
                <a:solidFill>
                  <a:srgbClr val="FF0000"/>
                </a:solidFill>
              </a:rPr>
              <a:t>cont.</a:t>
            </a:r>
            <a:r>
              <a:rPr lang="en-US" dirty="0"/>
              <a:t>) </a:t>
            </a:r>
            <a:endParaRPr lang="en-US" sz="2800" dirty="0"/>
          </a:p>
        </p:txBody>
      </p:sp>
      <p:sp>
        <p:nvSpPr>
          <p:cNvPr id="3" name="Content Placeholder 2"/>
          <p:cNvSpPr>
            <a:spLocks noGrp="1"/>
          </p:cNvSpPr>
          <p:nvPr>
            <p:ph idx="1"/>
          </p:nvPr>
        </p:nvSpPr>
        <p:spPr>
          <a:xfrm>
            <a:off x="457200" y="1782762"/>
            <a:ext cx="8458200" cy="4800600"/>
          </a:xfrm>
        </p:spPr>
        <p:txBody>
          <a:bodyPr>
            <a:normAutofit/>
          </a:bodyPr>
          <a:lstStyle/>
          <a:p>
            <a:r>
              <a:rPr lang="en-US" sz="2400" dirty="0">
                <a:solidFill>
                  <a:srgbClr val="FF0000"/>
                </a:solidFill>
              </a:rPr>
              <a:t>Business Performance Management </a:t>
            </a:r>
            <a:r>
              <a:rPr lang="en-US" sz="2400" dirty="0"/>
              <a:t>(BPM), which is also referred to as corporate performance management (CPM), is an emerging portfolio of applications within the BI framework that provides enterprises tools they need to better manage their operations (Lecture 3) </a:t>
            </a:r>
          </a:p>
          <a:p>
            <a:r>
              <a:rPr lang="en-US" sz="2400" dirty="0">
                <a:solidFill>
                  <a:srgbClr val="FF0000"/>
                </a:solidFill>
              </a:rPr>
              <a:t>User Interface</a:t>
            </a:r>
            <a:r>
              <a:rPr lang="en-US" sz="2400" dirty="0"/>
              <a:t> (i.e., dashboards) provide a comprehensive graphical/pictorial view of corporate performance measures, trends, and exceptions.</a:t>
            </a:r>
          </a:p>
        </p:txBody>
      </p:sp>
    </p:spTree>
    <p:extLst>
      <p:ext uri="{BB962C8B-B14F-4D97-AF65-F5344CB8AC3E}">
        <p14:creationId xmlns:p14="http://schemas.microsoft.com/office/powerpoint/2010/main" val="2974880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2934" y="57546"/>
            <a:ext cx="8229600" cy="1143000"/>
          </a:xfrm>
        </p:spPr>
        <p:txBody>
          <a:bodyPr/>
          <a:lstStyle/>
          <a:p>
            <a:r>
              <a:rPr lang="en-US" dirty="0"/>
              <a:t>Successful BI Implementation</a:t>
            </a:r>
          </a:p>
        </p:txBody>
      </p:sp>
      <p:sp>
        <p:nvSpPr>
          <p:cNvPr id="3" name="Content Placeholder 2"/>
          <p:cNvSpPr>
            <a:spLocks noGrp="1"/>
          </p:cNvSpPr>
          <p:nvPr>
            <p:ph idx="1"/>
          </p:nvPr>
        </p:nvSpPr>
        <p:spPr>
          <a:xfrm>
            <a:off x="471466" y="1196752"/>
            <a:ext cx="8229600" cy="3917032"/>
          </a:xfrm>
        </p:spPr>
        <p:txBody>
          <a:bodyPr/>
          <a:lstStyle/>
          <a:p>
            <a:r>
              <a:rPr lang="en-US" sz="2400" dirty="0"/>
              <a:t>Implementing and deploying a BI initiative is a lengthy, expensive, and risky endeavor!</a:t>
            </a:r>
          </a:p>
          <a:p>
            <a:r>
              <a:rPr lang="en-US" sz="2400" dirty="0"/>
              <a:t>Success of a BI system is measured by its </a:t>
            </a:r>
            <a:r>
              <a:rPr lang="en-US" sz="2400" dirty="0">
                <a:solidFill>
                  <a:srgbClr val="FF0000"/>
                </a:solidFill>
              </a:rPr>
              <a:t>widespread usage for better decision making</a:t>
            </a:r>
          </a:p>
          <a:p>
            <a:r>
              <a:rPr lang="en-US" sz="2400" dirty="0"/>
              <a:t>The typical BI user community includes </a:t>
            </a:r>
          </a:p>
          <a:p>
            <a:pPr lvl="1"/>
            <a:r>
              <a:rPr lang="en-US" sz="2400" dirty="0"/>
              <a:t>Not just the top executives (as was for EIS)</a:t>
            </a:r>
          </a:p>
          <a:p>
            <a:pPr lvl="1"/>
            <a:r>
              <a:rPr lang="en-US" sz="2400" dirty="0"/>
              <a:t>All levels of the management hierarchy </a:t>
            </a:r>
          </a:p>
          <a:p>
            <a:pPr lvl="2"/>
            <a:r>
              <a:rPr lang="en-US" dirty="0"/>
              <a:t>Provide what is needed to whom he/she needs it </a:t>
            </a:r>
          </a:p>
          <a:p>
            <a:r>
              <a:rPr lang="en-US" sz="2400" dirty="0">
                <a:solidFill>
                  <a:srgbClr val="FF0000"/>
                </a:solidFill>
              </a:rPr>
              <a:t>A successful BI system must be of benefit to the enterprise as a whole…</a:t>
            </a:r>
            <a:r>
              <a:rPr lang="en-US" sz="2800" dirty="0"/>
              <a:t>	</a:t>
            </a:r>
          </a:p>
        </p:txBody>
      </p:sp>
    </p:spTree>
    <p:extLst>
      <p:ext uri="{BB962C8B-B14F-4D97-AF65-F5344CB8AC3E}">
        <p14:creationId xmlns:p14="http://schemas.microsoft.com/office/powerpoint/2010/main" val="406745617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88640"/>
            <a:ext cx="8458200" cy="975007"/>
          </a:xfrm>
        </p:spPr>
        <p:txBody>
          <a:bodyPr/>
          <a:lstStyle/>
          <a:p>
            <a:r>
              <a:rPr lang="en-US" sz="4000" dirty="0"/>
              <a:t>BI - Alignment with Business Strategy</a:t>
            </a:r>
          </a:p>
        </p:txBody>
      </p:sp>
      <p:sp>
        <p:nvSpPr>
          <p:cNvPr id="3" name="Content Placeholder 2"/>
          <p:cNvSpPr>
            <a:spLocks noGrp="1"/>
          </p:cNvSpPr>
          <p:nvPr>
            <p:ph idx="1"/>
          </p:nvPr>
        </p:nvSpPr>
        <p:spPr>
          <a:xfrm>
            <a:off x="426233" y="1268760"/>
            <a:ext cx="8229600" cy="3917032"/>
          </a:xfrm>
        </p:spPr>
        <p:txBody>
          <a:bodyPr/>
          <a:lstStyle/>
          <a:p>
            <a:r>
              <a:rPr lang="en-US" sz="2400" dirty="0"/>
              <a:t>To be successful, BI must be aligned with the company’s business strategy</a:t>
            </a:r>
          </a:p>
          <a:p>
            <a:pPr lvl="1"/>
            <a:r>
              <a:rPr lang="en-US" sz="2400" dirty="0"/>
              <a:t>BI cannot/should not be a technical exercise for the information systems department</a:t>
            </a:r>
          </a:p>
          <a:p>
            <a:r>
              <a:rPr lang="en-US" sz="2400" dirty="0"/>
              <a:t>BI changes the way a company conducts business by</a:t>
            </a:r>
          </a:p>
          <a:p>
            <a:pPr lvl="1"/>
            <a:r>
              <a:rPr lang="en-US" sz="2400" dirty="0"/>
              <a:t>improving business processes, and </a:t>
            </a:r>
          </a:p>
          <a:p>
            <a:pPr lvl="1"/>
            <a:r>
              <a:rPr lang="en-US" sz="2400" dirty="0"/>
              <a:t>transforming decision making to a more data/fact/information driven activity</a:t>
            </a:r>
          </a:p>
          <a:p>
            <a:r>
              <a:rPr lang="en-US" sz="2400" dirty="0"/>
              <a:t>BI should help execute the business strategy and not be an impediment for it!</a:t>
            </a:r>
          </a:p>
        </p:txBody>
      </p:sp>
    </p:spTree>
    <p:extLst>
      <p:ext uri="{BB962C8B-B14F-4D97-AF65-F5344CB8AC3E}">
        <p14:creationId xmlns:p14="http://schemas.microsoft.com/office/powerpoint/2010/main" val="260527614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Issues for Successful BI </a:t>
            </a:r>
          </a:p>
        </p:txBody>
      </p:sp>
      <p:sp>
        <p:nvSpPr>
          <p:cNvPr id="3" name="Content Placeholder 2"/>
          <p:cNvSpPr>
            <a:spLocks noGrp="1"/>
          </p:cNvSpPr>
          <p:nvPr>
            <p:ph idx="1"/>
          </p:nvPr>
        </p:nvSpPr>
        <p:spPr>
          <a:xfrm>
            <a:off x="457200" y="1524000"/>
            <a:ext cx="8686800" cy="4800600"/>
          </a:xfrm>
        </p:spPr>
        <p:txBody>
          <a:bodyPr>
            <a:normAutofit/>
          </a:bodyPr>
          <a:lstStyle/>
          <a:p>
            <a:r>
              <a:rPr lang="en-US" dirty="0"/>
              <a:t>Developing vs. Acquiring BI systems</a:t>
            </a:r>
          </a:p>
          <a:p>
            <a:r>
              <a:rPr lang="en-US" dirty="0"/>
              <a:t>Justifying via cost-benefit analysis</a:t>
            </a:r>
          </a:p>
          <a:p>
            <a:pPr lvl="1"/>
            <a:r>
              <a:rPr lang="en-US" dirty="0"/>
              <a:t>It is easier to quantify costs </a:t>
            </a:r>
          </a:p>
          <a:p>
            <a:pPr lvl="1"/>
            <a:r>
              <a:rPr lang="en-US" dirty="0"/>
              <a:t>Harder to quantify benefits</a:t>
            </a:r>
          </a:p>
          <a:p>
            <a:r>
              <a:rPr lang="en-US" dirty="0"/>
              <a:t>Security and Protection of Privacy</a:t>
            </a:r>
          </a:p>
          <a:p>
            <a:r>
              <a:rPr lang="en-US" dirty="0"/>
              <a:t>Integration of Systems and Applications</a:t>
            </a:r>
          </a:p>
        </p:txBody>
      </p:sp>
    </p:spTree>
    <p:extLst>
      <p:ext uri="{BB962C8B-B14F-4D97-AF65-F5344CB8AC3E}">
        <p14:creationId xmlns:p14="http://schemas.microsoft.com/office/powerpoint/2010/main" val="200142866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wrap="square" anchor="ctr">
            <a:normAutofit/>
          </a:bodyPr>
          <a:lstStyle/>
          <a:p>
            <a:r>
              <a:rPr lang="en-GB" dirty="0"/>
              <a:t>BI Framework/Evolution</a:t>
            </a:r>
          </a:p>
        </p:txBody>
      </p:sp>
      <p:pic>
        <p:nvPicPr>
          <p:cNvPr id="3" name="Picture 2" descr="FIGURE 1.9 Evolution of Business Intelligence (BI).">
            <a:extLst>
              <a:ext uri="{FF2B5EF4-FFF2-40B4-BE49-F238E27FC236}">
                <a16:creationId xmlns:a16="http://schemas.microsoft.com/office/drawing/2014/main" id="{B78A65FA-03D5-DA80-B244-AC4FC6C40C20}"/>
              </a:ext>
            </a:extLst>
          </p:cNvPr>
          <p:cNvPicPr>
            <a:picLocks noChangeAspect="1"/>
          </p:cNvPicPr>
          <p:nvPr/>
        </p:nvPicPr>
        <p:blipFill>
          <a:blip r:embed="rId2"/>
          <a:stretch>
            <a:fillRect/>
          </a:stretch>
        </p:blipFill>
        <p:spPr>
          <a:xfrm>
            <a:off x="2028472" y="1600201"/>
            <a:ext cx="5087055" cy="3917032"/>
          </a:xfrm>
          <a:prstGeom prst="rect">
            <a:avLst/>
          </a:prstGeom>
          <a:noFill/>
        </p:spPr>
      </p:pic>
    </p:spTree>
    <p:extLst>
      <p:ext uri="{BB962C8B-B14F-4D97-AF65-F5344CB8AC3E}">
        <p14:creationId xmlns:p14="http://schemas.microsoft.com/office/powerpoint/2010/main" val="305224553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Analytics Overview</a:t>
            </a:r>
          </a:p>
        </p:txBody>
      </p:sp>
      <p:sp>
        <p:nvSpPr>
          <p:cNvPr id="3" name="Content Placeholder 2"/>
          <p:cNvSpPr>
            <a:spLocks noGrp="1"/>
          </p:cNvSpPr>
          <p:nvPr>
            <p:ph idx="1"/>
          </p:nvPr>
        </p:nvSpPr>
        <p:spPr/>
        <p:txBody>
          <a:bodyPr>
            <a:normAutofit lnSpcReduction="10000"/>
          </a:bodyPr>
          <a:lstStyle/>
          <a:p>
            <a:r>
              <a:rPr lang="en-US" dirty="0"/>
              <a:t>Analytics?</a:t>
            </a:r>
          </a:p>
          <a:p>
            <a:pPr lvl="1"/>
            <a:r>
              <a:rPr lang="en-US" dirty="0"/>
              <a:t>Something new or just a new name for …</a:t>
            </a:r>
          </a:p>
          <a:p>
            <a:r>
              <a:rPr lang="en-US" dirty="0"/>
              <a:t>A Simple Taxonomy of Analytics</a:t>
            </a:r>
          </a:p>
          <a:p>
            <a:pPr lvl="1"/>
            <a:r>
              <a:rPr lang="en-US" dirty="0"/>
              <a:t>Descriptive Analytics</a:t>
            </a:r>
          </a:p>
          <a:p>
            <a:pPr lvl="1"/>
            <a:r>
              <a:rPr lang="en-US" dirty="0"/>
              <a:t>Predictive Analytics</a:t>
            </a:r>
          </a:p>
          <a:p>
            <a:pPr lvl="1"/>
            <a:r>
              <a:rPr lang="en-US" dirty="0"/>
              <a:t>Prescriptive Analytics</a:t>
            </a:r>
          </a:p>
          <a:p>
            <a:pPr lvl="4"/>
            <a:endParaRPr lang="en-US" dirty="0"/>
          </a:p>
          <a:p>
            <a:r>
              <a:rPr lang="en-US" dirty="0"/>
              <a:t>Analytics or Data Science?</a:t>
            </a:r>
          </a:p>
        </p:txBody>
      </p:sp>
    </p:spTree>
    <p:extLst>
      <p:ext uri="{BB962C8B-B14F-4D97-AF65-F5344CB8AC3E}">
        <p14:creationId xmlns:p14="http://schemas.microsoft.com/office/powerpoint/2010/main" val="61917956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15372"/>
            <a:ext cx="8229600" cy="851428"/>
          </a:xfrm>
        </p:spPr>
        <p:txBody>
          <a:bodyPr/>
          <a:lstStyle/>
          <a:p>
            <a:r>
              <a:rPr lang="en-US" dirty="0"/>
              <a:t>Analytics Overview</a:t>
            </a:r>
          </a:p>
        </p:txBody>
      </p:sp>
      <p:sp>
        <p:nvSpPr>
          <p:cNvPr id="3" name="Content Placeholder 2"/>
          <p:cNvSpPr>
            <a:spLocks noGrp="1"/>
          </p:cNvSpPr>
          <p:nvPr>
            <p:ph idx="1"/>
          </p:nvPr>
        </p:nvSpPr>
        <p:spPr>
          <a:xfrm>
            <a:off x="457200" y="1106624"/>
            <a:ext cx="8534400" cy="457200"/>
          </a:xfrm>
        </p:spPr>
        <p:txBody>
          <a:bodyPr/>
          <a:lstStyle/>
          <a:p>
            <a:pPr marL="231775" indent="-231775">
              <a:buSzPct val="100000"/>
            </a:pPr>
            <a:r>
              <a:rPr lang="en-US" sz="2400" dirty="0"/>
              <a:t>FIGURE: Three Types of Analytics</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35596" y="1562751"/>
            <a:ext cx="7272808" cy="5295249"/>
          </a:xfrm>
          <a:prstGeom prst="rect">
            <a:avLst/>
          </a:prstGeom>
        </p:spPr>
      </p:pic>
    </p:spTree>
    <p:extLst>
      <p:ext uri="{BB962C8B-B14F-4D97-AF65-F5344CB8AC3E}">
        <p14:creationId xmlns:p14="http://schemas.microsoft.com/office/powerpoint/2010/main" val="402057633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15372"/>
            <a:ext cx="8229600" cy="1232428"/>
          </a:xfrm>
        </p:spPr>
        <p:txBody>
          <a:bodyPr/>
          <a:lstStyle/>
          <a:p>
            <a:r>
              <a:rPr lang="en-US" dirty="0"/>
              <a:t>Descriptive Analytics</a:t>
            </a:r>
          </a:p>
        </p:txBody>
      </p:sp>
      <p:sp>
        <p:nvSpPr>
          <p:cNvPr id="3" name="Content Placeholder 2"/>
          <p:cNvSpPr>
            <a:spLocks noGrp="1"/>
          </p:cNvSpPr>
          <p:nvPr>
            <p:ph idx="1"/>
          </p:nvPr>
        </p:nvSpPr>
        <p:spPr>
          <a:xfrm>
            <a:off x="457200" y="1752600"/>
            <a:ext cx="8534400" cy="4419600"/>
          </a:xfrm>
        </p:spPr>
        <p:txBody>
          <a:bodyPr/>
          <a:lstStyle/>
          <a:p>
            <a:pPr marL="231775" indent="-231775">
              <a:buSzPct val="100000"/>
            </a:pPr>
            <a:r>
              <a:rPr lang="en-US" sz="2800" dirty="0"/>
              <a:t>Descriptive or reporting analytics</a:t>
            </a:r>
          </a:p>
          <a:p>
            <a:pPr marL="231775" indent="-231775">
              <a:buSzPct val="100000"/>
            </a:pPr>
            <a:r>
              <a:rPr lang="en-US" sz="2800" dirty="0"/>
              <a:t>Answering the question of what happened</a:t>
            </a:r>
          </a:p>
          <a:p>
            <a:pPr marL="231775" indent="-231775">
              <a:buSzPct val="100000"/>
            </a:pPr>
            <a:r>
              <a:rPr lang="en-US" sz="2800" dirty="0"/>
              <a:t>Retrospective analysis of historic data</a:t>
            </a:r>
          </a:p>
          <a:p>
            <a:pPr marL="231775" indent="-231775">
              <a:buSzPct val="100000"/>
            </a:pPr>
            <a:r>
              <a:rPr lang="en-US" sz="2800" dirty="0"/>
              <a:t>Enablers</a:t>
            </a:r>
          </a:p>
          <a:p>
            <a:pPr marL="682816" lvl="1" indent="-231775">
              <a:buSzPct val="100000"/>
            </a:pPr>
            <a:r>
              <a:rPr lang="en-US" sz="2400" dirty="0"/>
              <a:t>OLAP / DW</a:t>
            </a:r>
          </a:p>
          <a:p>
            <a:pPr marL="682816" lvl="1" indent="-231775">
              <a:buSzPct val="100000"/>
            </a:pPr>
            <a:r>
              <a:rPr lang="en-US" sz="2400" dirty="0"/>
              <a:t>Data visualization</a:t>
            </a:r>
          </a:p>
          <a:p>
            <a:pPr marL="1255903" lvl="2" indent="-231775">
              <a:buSzPct val="100000"/>
            </a:pPr>
            <a:r>
              <a:rPr lang="en-US" sz="2000" dirty="0"/>
              <a:t>Dashboards and Scorecards</a:t>
            </a:r>
            <a:endParaRPr lang="en-US" sz="2400" dirty="0"/>
          </a:p>
          <a:p>
            <a:pPr marL="682816" lvl="1" indent="-231775">
              <a:buSzPct val="100000"/>
            </a:pPr>
            <a:r>
              <a:rPr lang="en-US" sz="2400" dirty="0"/>
              <a:t>Descriptive statistics</a:t>
            </a:r>
          </a:p>
          <a:p>
            <a:pPr marL="682816" lvl="1" indent="-231775">
              <a:buSzPct val="100000"/>
            </a:pPr>
            <a:endParaRPr lang="en-US" sz="2800" dirty="0"/>
          </a:p>
        </p:txBody>
      </p:sp>
    </p:spTree>
    <p:extLst>
      <p:ext uri="{BB962C8B-B14F-4D97-AF65-F5344CB8AC3E}">
        <p14:creationId xmlns:p14="http://schemas.microsoft.com/office/powerpoint/2010/main" val="162846767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15372"/>
            <a:ext cx="8229600" cy="1232428"/>
          </a:xfrm>
        </p:spPr>
        <p:txBody>
          <a:bodyPr/>
          <a:lstStyle/>
          <a:p>
            <a:r>
              <a:rPr lang="en-US" dirty="0"/>
              <a:t>Predictive Analytics</a:t>
            </a:r>
          </a:p>
        </p:txBody>
      </p:sp>
      <p:sp>
        <p:nvSpPr>
          <p:cNvPr id="3" name="Content Placeholder 2"/>
          <p:cNvSpPr>
            <a:spLocks noGrp="1"/>
          </p:cNvSpPr>
          <p:nvPr>
            <p:ph idx="1"/>
          </p:nvPr>
        </p:nvSpPr>
        <p:spPr>
          <a:xfrm>
            <a:off x="457200" y="1752600"/>
            <a:ext cx="8534400" cy="4419600"/>
          </a:xfrm>
        </p:spPr>
        <p:txBody>
          <a:bodyPr/>
          <a:lstStyle/>
          <a:p>
            <a:pPr marL="231775" indent="-231775">
              <a:buSzPct val="100000"/>
            </a:pPr>
            <a:r>
              <a:rPr lang="en-US" sz="2800" dirty="0"/>
              <a:t>Aims to determine what is likely to happen in the future (foreseeing the future events)</a:t>
            </a:r>
          </a:p>
          <a:p>
            <a:pPr marL="231775" indent="-231775">
              <a:buSzPct val="100000"/>
            </a:pPr>
            <a:r>
              <a:rPr lang="en-US" sz="2800" dirty="0"/>
              <a:t>Looking at the past data to predict the future</a:t>
            </a:r>
          </a:p>
          <a:p>
            <a:pPr marL="231775" indent="-231775">
              <a:buSzPct val="100000"/>
            </a:pPr>
            <a:r>
              <a:rPr lang="en-US" sz="2800" dirty="0"/>
              <a:t>Enablers</a:t>
            </a:r>
          </a:p>
          <a:p>
            <a:pPr marL="682816" lvl="1" indent="-231775">
              <a:buSzPct val="100000"/>
            </a:pPr>
            <a:r>
              <a:rPr lang="en-US" sz="2400" dirty="0"/>
              <a:t>Data mining</a:t>
            </a:r>
          </a:p>
          <a:p>
            <a:pPr marL="682816" lvl="1" indent="-231775">
              <a:buSzPct val="100000"/>
            </a:pPr>
            <a:r>
              <a:rPr lang="en-US" sz="2400" dirty="0"/>
              <a:t>Text mining / Web mining</a:t>
            </a:r>
          </a:p>
          <a:p>
            <a:pPr marL="682816" lvl="1" indent="-231775">
              <a:buSzPct val="100000"/>
            </a:pPr>
            <a:r>
              <a:rPr lang="en-US" sz="2400" dirty="0"/>
              <a:t>Forecasting (i.e., time series)</a:t>
            </a:r>
          </a:p>
        </p:txBody>
      </p:sp>
    </p:spTree>
    <p:extLst>
      <p:ext uri="{BB962C8B-B14F-4D97-AF65-F5344CB8AC3E}">
        <p14:creationId xmlns:p14="http://schemas.microsoft.com/office/powerpoint/2010/main" val="192147227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15372"/>
            <a:ext cx="8229600" cy="622828"/>
          </a:xfrm>
        </p:spPr>
        <p:txBody>
          <a:bodyPr/>
          <a:lstStyle/>
          <a:p>
            <a:r>
              <a:rPr lang="en-US" dirty="0"/>
              <a:t>Prescriptive Analytics</a:t>
            </a:r>
          </a:p>
        </p:txBody>
      </p:sp>
      <p:sp>
        <p:nvSpPr>
          <p:cNvPr id="3" name="Content Placeholder 2"/>
          <p:cNvSpPr>
            <a:spLocks noGrp="1"/>
          </p:cNvSpPr>
          <p:nvPr>
            <p:ph idx="1"/>
          </p:nvPr>
        </p:nvSpPr>
        <p:spPr>
          <a:xfrm>
            <a:off x="457200" y="1066800"/>
            <a:ext cx="8534400" cy="4419600"/>
          </a:xfrm>
        </p:spPr>
        <p:txBody>
          <a:bodyPr/>
          <a:lstStyle/>
          <a:p>
            <a:pPr marL="231775" indent="-231775">
              <a:buSzPct val="100000"/>
            </a:pPr>
            <a:r>
              <a:rPr lang="en-US" sz="2800" dirty="0"/>
              <a:t>Aims to determine the best possible decision</a:t>
            </a:r>
          </a:p>
          <a:p>
            <a:pPr marL="231775" indent="-231775">
              <a:buSzPct val="100000"/>
            </a:pPr>
            <a:r>
              <a:rPr lang="en-US" sz="2800" dirty="0"/>
              <a:t>Uses both descriptive and predictive to create the alternatives, and then determines the best one</a:t>
            </a:r>
          </a:p>
          <a:p>
            <a:pPr marL="231775" indent="-231775">
              <a:buSzPct val="100000"/>
            </a:pPr>
            <a:r>
              <a:rPr lang="en-US" sz="2800" dirty="0"/>
              <a:t>Enablers</a:t>
            </a:r>
          </a:p>
          <a:p>
            <a:pPr marL="682816" lvl="1" indent="-231775">
              <a:buSzPct val="100000"/>
            </a:pPr>
            <a:r>
              <a:rPr lang="en-US" sz="2400" dirty="0"/>
              <a:t>Optimization</a:t>
            </a:r>
          </a:p>
          <a:p>
            <a:pPr marL="682816" lvl="1" indent="-231775">
              <a:buSzPct val="100000"/>
            </a:pPr>
            <a:r>
              <a:rPr lang="en-US" sz="2400" dirty="0"/>
              <a:t>Simulation</a:t>
            </a:r>
          </a:p>
          <a:p>
            <a:pPr marL="682816" lvl="1" indent="-231775">
              <a:buSzPct val="100000"/>
            </a:pPr>
            <a:r>
              <a:rPr lang="en-US" sz="2400" dirty="0"/>
              <a:t>Multi-Criteria Decision Modeling </a:t>
            </a:r>
          </a:p>
          <a:p>
            <a:pPr marL="682816" lvl="1" indent="-231775">
              <a:buSzPct val="100000"/>
            </a:pPr>
            <a:r>
              <a:rPr lang="en-US" sz="2400" dirty="0"/>
              <a:t>Heuristic Programming</a:t>
            </a:r>
          </a:p>
          <a:p>
            <a:pPr marL="231775" indent="-231775">
              <a:buSzPct val="100000"/>
            </a:pPr>
            <a:r>
              <a:rPr lang="en-US" sz="2800" dirty="0"/>
              <a:t>Analytics Applied to Many Domains</a:t>
            </a:r>
          </a:p>
          <a:p>
            <a:pPr marL="231775" indent="-231775">
              <a:buSzPct val="100000"/>
            </a:pPr>
            <a:r>
              <a:rPr lang="en-US" sz="2800" dirty="0"/>
              <a:t>Analytics or Data Science?</a:t>
            </a:r>
          </a:p>
          <a:p>
            <a:pPr marL="231775" indent="-231775">
              <a:buSzPct val="100000"/>
            </a:pPr>
            <a:endParaRPr lang="en-US" sz="2400" dirty="0"/>
          </a:p>
        </p:txBody>
      </p:sp>
    </p:spTree>
    <p:extLst>
      <p:ext uri="{BB962C8B-B14F-4D97-AF65-F5344CB8AC3E}">
        <p14:creationId xmlns:p14="http://schemas.microsoft.com/office/powerpoint/2010/main" val="235037844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5044" y="-6480"/>
            <a:ext cx="8229600" cy="1143000"/>
          </a:xfrm>
        </p:spPr>
        <p:txBody>
          <a:bodyPr/>
          <a:lstStyle/>
          <a:p>
            <a:r>
              <a:rPr lang="en-US" sz="3600" dirty="0">
                <a:latin typeface="Arial" panose="020B0604020202020204" pitchFamily="34" charset="0"/>
                <a:cs typeface="Arial" panose="020B0604020202020204" pitchFamily="34" charset="0"/>
              </a:rPr>
              <a:t>Application Case Week 1</a:t>
            </a:r>
          </a:p>
        </p:txBody>
      </p:sp>
      <p:sp>
        <p:nvSpPr>
          <p:cNvPr id="3" name="Content Placeholder 2"/>
          <p:cNvSpPr>
            <a:spLocks noGrp="1"/>
          </p:cNvSpPr>
          <p:nvPr>
            <p:ph idx="1"/>
          </p:nvPr>
        </p:nvSpPr>
        <p:spPr>
          <a:xfrm>
            <a:off x="392977" y="1340768"/>
            <a:ext cx="8229600" cy="3917032"/>
          </a:xfrm>
        </p:spPr>
        <p:txBody>
          <a:bodyPr>
            <a:normAutofit fontScale="92500" lnSpcReduction="20000"/>
          </a:bodyPr>
          <a:lstStyle/>
          <a:p>
            <a:pPr marL="0" indent="0">
              <a:buNone/>
            </a:pPr>
            <a:r>
              <a:rPr lang="en-US" dirty="0">
                <a:solidFill>
                  <a:schemeClr val="accent4"/>
                </a:solidFill>
                <a:latin typeface="Arial" panose="020B0604020202020204" pitchFamily="34" charset="0"/>
                <a:cs typeface="Arial" panose="020B0604020202020204" pitchFamily="34" charset="0"/>
              </a:rPr>
              <a:t>Eliminating Inefficiencies at Seattle Children’s Hospital</a:t>
            </a:r>
          </a:p>
          <a:p>
            <a:pPr marL="0" indent="0">
              <a:buNone/>
            </a:pPr>
            <a:endParaRPr lang="en-US" dirty="0">
              <a:solidFill>
                <a:schemeClr val="accent4"/>
              </a:solidFill>
              <a:latin typeface="Arial" panose="020B0604020202020204" pitchFamily="34" charset="0"/>
              <a:cs typeface="Arial" panose="020B0604020202020204" pitchFamily="34" charset="0"/>
            </a:endParaRPr>
          </a:p>
          <a:p>
            <a:pPr marL="0" indent="0">
              <a:buNone/>
            </a:pPr>
            <a:r>
              <a:rPr lang="en-US" sz="2800" dirty="0">
                <a:solidFill>
                  <a:schemeClr val="accent6">
                    <a:lumMod val="75000"/>
                  </a:schemeClr>
                </a:solidFill>
                <a:latin typeface="Arial" panose="020B0604020202020204" pitchFamily="34" charset="0"/>
                <a:cs typeface="Arial" panose="020B0604020202020204" pitchFamily="34" charset="0"/>
              </a:rPr>
              <a:t>Questions for Discussion</a:t>
            </a:r>
          </a:p>
          <a:p>
            <a:pPr marL="0" indent="0">
              <a:buNone/>
            </a:pPr>
            <a:endParaRPr lang="en-US" sz="2800" dirty="0">
              <a:solidFill>
                <a:schemeClr val="accent6">
                  <a:lumMod val="75000"/>
                </a:schemeClr>
              </a:solidFill>
              <a:latin typeface="Arial" panose="020B0604020202020204" pitchFamily="34" charset="0"/>
              <a:cs typeface="Arial" panose="020B0604020202020204" pitchFamily="34" charset="0"/>
            </a:endParaRPr>
          </a:p>
          <a:p>
            <a:pPr marL="463550" indent="-463550">
              <a:buFont typeface="+mj-lt"/>
              <a:buAutoNum type="arabicPeriod"/>
            </a:pPr>
            <a:r>
              <a:rPr lang="en-US" sz="2600" dirty="0">
                <a:latin typeface="Arial" panose="020B0604020202020204" pitchFamily="34" charset="0"/>
                <a:cs typeface="Arial" panose="020B0604020202020204" pitchFamily="34" charset="0"/>
              </a:rPr>
              <a:t>Who are the users of the tool?</a:t>
            </a:r>
          </a:p>
          <a:p>
            <a:pPr marL="463550" indent="-463550">
              <a:buFont typeface="+mj-lt"/>
              <a:buAutoNum type="arabicPeriod"/>
            </a:pPr>
            <a:r>
              <a:rPr lang="en-US" sz="2600" dirty="0">
                <a:latin typeface="Arial" panose="020B0604020202020204" pitchFamily="34" charset="0"/>
                <a:cs typeface="Arial" panose="020B0604020202020204" pitchFamily="34" charset="0"/>
              </a:rPr>
              <a:t>What is a dashboard?</a:t>
            </a:r>
          </a:p>
          <a:p>
            <a:pPr marL="463550" indent="-463550">
              <a:buFont typeface="+mj-lt"/>
              <a:buAutoNum type="arabicPeriod"/>
            </a:pPr>
            <a:r>
              <a:rPr lang="en-US" sz="2600" dirty="0">
                <a:latin typeface="Arial" panose="020B0604020202020204" pitchFamily="34" charset="0"/>
                <a:cs typeface="Arial" panose="020B0604020202020204" pitchFamily="34" charset="0"/>
              </a:rPr>
              <a:t>How does visualization help in decision making?</a:t>
            </a:r>
          </a:p>
          <a:p>
            <a:pPr marL="463550" indent="-463550">
              <a:buFont typeface="+mj-lt"/>
              <a:buAutoNum type="arabicPeriod"/>
            </a:pPr>
            <a:r>
              <a:rPr lang="en-US" sz="2600" dirty="0">
                <a:latin typeface="Arial" panose="020B0604020202020204" pitchFamily="34" charset="0"/>
                <a:cs typeface="Arial" panose="020B0604020202020204" pitchFamily="34" charset="0"/>
              </a:rPr>
              <a:t>What are the significant results achieved by the use of Tableau?</a:t>
            </a:r>
          </a:p>
          <a:p>
            <a:endParaRPr lang="en-US" dirty="0"/>
          </a:p>
        </p:txBody>
      </p:sp>
    </p:spTree>
    <p:extLst>
      <p:ext uri="{BB962C8B-B14F-4D97-AF65-F5344CB8AC3E}">
        <p14:creationId xmlns:p14="http://schemas.microsoft.com/office/powerpoint/2010/main" val="1512759620"/>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1153</Words>
  <Application>Microsoft Office PowerPoint</Application>
  <PresentationFormat>On-screen Show (4:3)</PresentationFormat>
  <Paragraphs>200</Paragraphs>
  <Slides>27</Slides>
  <Notes>6</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27</vt:i4>
      </vt:variant>
    </vt:vector>
  </HeadingPairs>
  <TitlesOfParts>
    <vt:vector size="33" baseType="lpstr">
      <vt:lpstr>Myriad Pro</vt:lpstr>
      <vt:lpstr>Myriad Pro (Body)</vt:lpstr>
      <vt:lpstr>Arial</vt:lpstr>
      <vt:lpstr>Verdana</vt:lpstr>
      <vt:lpstr>20140311PresentationUWTSDTemplate</vt:lpstr>
      <vt:lpstr>1_20140311PresentationUWTSDTemplate</vt:lpstr>
      <vt:lpstr>PowerPoint Presentation</vt:lpstr>
      <vt:lpstr>Aim of the Module</vt:lpstr>
      <vt:lpstr>Learning Outcomes </vt:lpstr>
      <vt:lpstr>PowerPoint Presentation</vt:lpstr>
      <vt:lpstr>Learning and Teaching Strategy</vt:lpstr>
      <vt:lpstr>Weekly Schedule</vt:lpstr>
      <vt:lpstr>Business Environment Changes</vt:lpstr>
      <vt:lpstr>Evaluation criteria:</vt:lpstr>
      <vt:lpstr>DATA VOLUME, VARIETY, AND VELOCITY</vt:lpstr>
      <vt:lpstr>Information or Data?</vt:lpstr>
      <vt:lpstr>Changing Business Environment &amp; Computerised Decision Support</vt:lpstr>
      <vt:lpstr>Definition of BI</vt:lpstr>
      <vt:lpstr>PowerPoint Presentation</vt:lpstr>
      <vt:lpstr>The Architecture of BI</vt:lpstr>
      <vt:lpstr>The Architecture of BI</vt:lpstr>
      <vt:lpstr>Components in a BI Architecture</vt:lpstr>
      <vt:lpstr>Components in a BI Architecture (cont.) </vt:lpstr>
      <vt:lpstr>Successful BI Implementation</vt:lpstr>
      <vt:lpstr>BI - Alignment with Business Strategy</vt:lpstr>
      <vt:lpstr>Issues for Successful BI </vt:lpstr>
      <vt:lpstr>BI Framework/Evolution</vt:lpstr>
      <vt:lpstr>Analytics Overview</vt:lpstr>
      <vt:lpstr>Analytics Overview</vt:lpstr>
      <vt:lpstr>Descriptive Analytics</vt:lpstr>
      <vt:lpstr>Predictive Analytics</vt:lpstr>
      <vt:lpstr>Prescriptive Analytics</vt:lpstr>
      <vt:lpstr>Application Case Week 1</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LCBB5003</dc:title>
  <dc:creator>BMC Training</dc:creator>
  <cp:lastModifiedBy>Khaza Ahmed</cp:lastModifiedBy>
  <cp:revision>22</cp:revision>
  <dcterms:created xsi:type="dcterms:W3CDTF">2020-06-23T16:08:04Z</dcterms:created>
  <dcterms:modified xsi:type="dcterms:W3CDTF">2023-05-10T17:08:19Z</dcterms:modified>
</cp:coreProperties>
</file>