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FFACF-EA7D-B53B-7D25-2954EC45D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2C02B5-6B69-D020-D3F2-412DDDA16E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B0D79-F8DF-BF6B-DF0E-40FD27E0F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26E1D-F70F-87F5-2A07-E6B5E8002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C913C-0268-76F9-F715-AF970E6D8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254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6C43C-D780-2C8D-46A2-FE75B8C74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DB92B-B961-E802-A83E-E06DC697C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84CAD-957C-6F3A-A482-807B3CEA4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0E4B1-557C-86A6-F9C9-90199A2CB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37CA0-6E31-4C25-5FB1-E8102D478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792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9EC09-647D-9088-3AB0-9D64D5D8B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37ADB4-62CF-439E-1491-DBC1EE93E8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E59B2-7F55-8DB0-95B5-E46222C39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81605-3B78-16E4-551A-40C9BBA59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08670-B9A3-9D02-58D4-E7926BFCF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605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CD8DA-E84E-E40D-A1BD-4B5C202D7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EC9EE-0093-65FC-78E2-570306B23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C3A369-EF98-E65D-1AFD-66ADC35FDD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A877DA-1662-EE47-7FC0-F7956FB32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1E0117-7F6F-0436-8ECF-1B464ACD6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2075CE-A95C-D202-00CF-2A2BD6C60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83303-6E90-1419-15FC-1425D0300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6C6D88-4B56-4CFC-6C36-C55F4A2C9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EEE22-4F04-B13C-5638-4CDE5B7822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4A3A6-5055-2488-0729-C5FC15FBF6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A5A72B-B682-D968-BAA7-60C2EF3DCD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4AD6DF-47C5-81BA-1F3D-0B79C5D01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8BDA2C-0C74-574C-C7DA-3D212C7D3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21817B-ACD2-47E1-A41E-A3790683F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405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A1852-AE7D-771F-7381-CD7D5CF78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A0F38C-6E5B-1E39-21E4-0984C98EA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78220B-41E6-DF29-0C66-C82AF8284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EBDB0C-D1E4-CFE5-7109-D27C6D16A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265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A26FDD-17DD-3FFB-6BE1-C5DB42E80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1612E2-468A-3D32-1285-F13F7639B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5A758E-1158-B218-C653-4995400C1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845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E5CDA-3B43-D10B-1D20-326044B8E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22BD5-1AC3-9C2B-77D3-EE59E9D85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0E062C-236C-4061-7085-7E78084C2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6256B2-E7C8-1F74-CAED-1BC91888F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80950-A8D9-45FA-AC92-2DD4446B8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3971E-A46E-3C2A-F7F3-3B44E3955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645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D46E8-F0C0-F4A1-B7B9-412725217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EA902-01A1-2558-B2B7-D69D6D1751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DDBA62-B5EA-24D7-4EE6-45E099DFAE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EE0959-CC63-11F9-7E05-BBCB8F58C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615243-F697-52BD-69DB-D9ECB2948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D75F1C-D1AF-C493-AEE3-70E7DCC8D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125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C8693-84E4-8726-D96B-567767888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180087-9377-6A05-11ED-394016608A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6A62E-F9B1-BFD1-49BA-92779DC5A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925F8-D9D5-9DAD-B2A2-B11B3FE37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915F6-5794-4506-E8EB-02E63BBEB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659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4A7585-8C6D-84F6-372B-5716A347F6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668A77-1BD8-322A-C4F0-3937797906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EC18D-9783-4A62-1533-8526501CF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0910B-48BF-E922-89AD-1865D48FD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E4B6E-B9FD-DDE3-EB4A-F17E00FF1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033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3558B2-8D2E-B46A-D813-74FE43848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47D038-9A1D-7C47-19BA-C424F970C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50879-D6CD-4305-5EE0-D054FC5DEC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F4DE16-F27C-EC4A-90FF-DA9C7FA49CB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7CCBB-C818-5C16-4A2C-ADB136CDA8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5DB63-6AA1-AE45-FB89-143209A6A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7BFB80-1735-F04C-B354-38109A96F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052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3BE08-B344-29F0-68D3-A3A2D420DA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4290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Ilishba majid</a:t>
            </a:r>
            <a:br>
              <a:rPr lang="en-GB" dirty="0"/>
            </a:br>
            <a:r>
              <a:rPr lang="en-GB" dirty="0"/>
              <a:t>2425411</a:t>
            </a:r>
            <a:br>
              <a:rPr lang="en-GB" dirty="0"/>
            </a:br>
            <a:r>
              <a:rPr lang="en-GB" dirty="0"/>
              <a:t>certificate of higher education business skills for the workplace</a:t>
            </a:r>
            <a:br>
              <a:rPr lang="en-GB" dirty="0"/>
            </a:br>
            <a:r>
              <a:rPr lang="en-GB" dirty="0"/>
              <a:t>Enterprise and entrepreneurship LCLM4006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208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CA20C1-31AC-AE4F-0162-12070D78A7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69122" y="-1466551"/>
            <a:ext cx="6853755" cy="97953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2FDEBD-D8E7-C10C-1759-B26EC9F02538}"/>
              </a:ext>
            </a:extLst>
          </p:cNvPr>
          <p:cNvSpPr txBox="1"/>
          <p:nvPr/>
        </p:nvSpPr>
        <p:spPr>
          <a:xfrm>
            <a:off x="4285405" y="2544160"/>
            <a:ext cx="40738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8400" dirty="0">
                <a:latin typeface="Aldhabi" pitchFamily="2" charset="-78"/>
                <a:cs typeface="Aldhabi" pitchFamily="2" charset="-78"/>
              </a:rPr>
              <a:t>ThreadRevive</a:t>
            </a:r>
            <a:endParaRPr lang="en-US" sz="8400" dirty="0">
              <a:latin typeface="Aldhabi" pitchFamily="2" charset="-78"/>
              <a:cs typeface="Aldhabi" pitchFamily="2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78CDBF-030A-1833-0257-C2628EC60B13}"/>
              </a:ext>
            </a:extLst>
          </p:cNvPr>
          <p:cNvSpPr txBox="1"/>
          <p:nvPr/>
        </p:nvSpPr>
        <p:spPr>
          <a:xfrm>
            <a:off x="4158341" y="3361084"/>
            <a:ext cx="4327969" cy="568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100" dirty="0">
                <a:latin typeface="Blackadder ITC" panose="04020505050007020D02" pitchFamily="82" charset="77"/>
              </a:rPr>
              <a:t>— giving fashion a second life —</a:t>
            </a:r>
            <a:endParaRPr lang="en-US" sz="3100" dirty="0">
              <a:latin typeface="Blackadder ITC" panose="04020505050007020D02" pitchFamily="82" charset="77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BBDCAB8-FE14-B117-0E28-DB546FFC2A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594175" y="5107427"/>
            <a:ext cx="1640688" cy="115830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2036E8B-4406-C1CC-B0BC-3F22F36D9C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2605398" y="3054276"/>
            <a:ext cx="6847624" cy="7598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B2D2AC-88B0-C821-C24F-5B35594132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69435" y="3073936"/>
            <a:ext cx="6847624" cy="720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267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DD648AD-B2EF-DF65-4FAD-DC843D0149AC}"/>
              </a:ext>
            </a:extLst>
          </p:cNvPr>
          <p:cNvSpPr txBox="1"/>
          <p:nvPr/>
        </p:nvSpPr>
        <p:spPr>
          <a:xfrm>
            <a:off x="11266661" y="3813425"/>
            <a:ext cx="4271727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sz="23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5C8A20-4ECD-2316-96C0-042822882BC3}"/>
              </a:ext>
            </a:extLst>
          </p:cNvPr>
          <p:cNvSpPr txBox="1"/>
          <p:nvPr/>
        </p:nvSpPr>
        <p:spPr>
          <a:xfrm>
            <a:off x="5184115" y="2518372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i="0" dirty="0">
                <a:effectLst/>
                <a:latin typeface=".SFUI-Semibold"/>
              </a:rPr>
              <a:t>   </a:t>
            </a:r>
            <a:endParaRPr lang="en-GB" sz="1800" dirty="0">
              <a:effectLst/>
              <a:latin typeface=".SF UI"/>
            </a:endParaRPr>
          </a:p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2446B1-E164-4BB9-F4B9-7DA010AD7297}"/>
              </a:ext>
            </a:extLst>
          </p:cNvPr>
          <p:cNvSpPr txBox="1"/>
          <p:nvPr/>
        </p:nvSpPr>
        <p:spPr>
          <a:xfrm>
            <a:off x="1783297" y="2136338"/>
            <a:ext cx="432755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300" dirty="0"/>
              <a:t>ThreadRevive provides</a:t>
            </a:r>
          </a:p>
          <a:p>
            <a:endParaRPr lang="en-GB" sz="2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Secure recycling of corporate uniforms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Closed-loop textiles recycling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Converts textiles into reusable raw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Supports the circular economy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Partners with rehabilitation charities to create employment</a:t>
            </a:r>
            <a:endParaRPr lang="en-US" sz="23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356C84-C3C8-12DC-07BD-129A7FE964F9}"/>
              </a:ext>
            </a:extLst>
          </p:cNvPr>
          <p:cNvSpPr txBox="1"/>
          <p:nvPr/>
        </p:nvSpPr>
        <p:spPr>
          <a:xfrm>
            <a:off x="6688502" y="2149040"/>
            <a:ext cx="395334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dirty="0"/>
              <a:t>Unique Selling Point</a:t>
            </a:r>
          </a:p>
          <a:p>
            <a:pPr algn="l"/>
            <a:endParaRPr lang="en-GB" sz="2300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300" dirty="0"/>
              <a:t>Secure destruction of branded uniforms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300" dirty="0"/>
              <a:t>Sustainable recycling solution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300" dirty="0"/>
              <a:t>Social value through community employment</a:t>
            </a:r>
            <a:endParaRPr lang="en-US" sz="23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8395BA5-43C6-AD4A-2FEB-DED6C35A96BA}"/>
              </a:ext>
            </a:extLst>
          </p:cNvPr>
          <p:cNvSpPr txBox="1"/>
          <p:nvPr/>
        </p:nvSpPr>
        <p:spPr>
          <a:xfrm>
            <a:off x="1783297" y="1012363"/>
            <a:ext cx="2542248" cy="6600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600" dirty="0"/>
              <a:t>“Overview”</a:t>
            </a:r>
            <a:endParaRPr lang="en-US" sz="36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3FE68CE-B40E-4991-11D2-02080991FB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98576" y="4961804"/>
            <a:ext cx="1633568" cy="1153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022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FB3FB-EFBD-BEFD-A928-A185588BE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“Legal Structure &amp; Management”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C2243-3C63-76F4-8607-2825FC003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279523" cy="3845365"/>
          </a:xfrm>
        </p:spPr>
        <p:txBody>
          <a:bodyPr/>
          <a:lstStyle/>
          <a:p>
            <a:pPr marL="0" indent="0">
              <a:buNone/>
            </a:pPr>
            <a:r>
              <a:rPr lang="en-GB" sz="2300" dirty="0"/>
              <a:t>Legal structure</a:t>
            </a:r>
          </a:p>
          <a:p>
            <a:endParaRPr lang="en-GB" sz="2300" dirty="0"/>
          </a:p>
          <a:p>
            <a:r>
              <a:rPr lang="en-GB" sz="2300" dirty="0"/>
              <a:t>Limited Company (LTD)</a:t>
            </a:r>
          </a:p>
          <a:p>
            <a:r>
              <a:rPr lang="en-GB" sz="2300" dirty="0"/>
              <a:t>Easier to attract investors</a:t>
            </a:r>
          </a:p>
          <a:p>
            <a:r>
              <a:rPr lang="en-GB" sz="2300" dirty="0"/>
              <a:t>Articles of Association support social impact</a:t>
            </a:r>
          </a:p>
          <a:p>
            <a:r>
              <a:rPr lang="en-GB" sz="2300" dirty="0"/>
              <a:t>Aim to achieve B Corporative certification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ACB837-A4A2-84CA-1CE7-7CD977AF7FD0}"/>
              </a:ext>
            </a:extLst>
          </p:cNvPr>
          <p:cNvSpPr txBox="1"/>
          <p:nvPr/>
        </p:nvSpPr>
        <p:spPr>
          <a:xfrm>
            <a:off x="5548768" y="1825625"/>
            <a:ext cx="4133409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dirty="0"/>
              <a:t>Management Structure</a:t>
            </a:r>
          </a:p>
          <a:p>
            <a:pPr algn="l"/>
            <a:endParaRPr lang="en-GB" sz="23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Founder/Managing director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Waterhouse Operations Manager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Three charity-sourced operations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Flat management structure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CRM and logistics software to improve efficiency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C663DD-0AC7-B0E8-1C32-780D5CF92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97689" y="4955642"/>
            <a:ext cx="1634608" cy="115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609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87FB9-F7AE-51B3-4BD3-CB4155265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sz="3600" dirty="0"/>
              <a:t>PESTEL Analysis”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A0DAA-A605-C76F-320A-61B87A6DC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348" y="1690688"/>
            <a:ext cx="5738137" cy="23113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300" dirty="0"/>
              <a:t>Political &amp; Legal</a:t>
            </a:r>
          </a:p>
          <a:p>
            <a:endParaRPr lang="en-GB" sz="2300" dirty="0"/>
          </a:p>
          <a:p>
            <a:r>
              <a:rPr lang="en-GB" sz="2300" dirty="0"/>
              <a:t>UK Net Zero targets</a:t>
            </a:r>
          </a:p>
          <a:p>
            <a:r>
              <a:rPr lang="en-GB" sz="2300" dirty="0"/>
              <a:t>Extended Producer Responsibility (EPR)</a:t>
            </a:r>
          </a:p>
          <a:p>
            <a:r>
              <a:rPr lang="en-GB" sz="2300" dirty="0"/>
              <a:t>Growing demand for sustainable recycling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F31AFD-E3E7-A1FC-3378-C14132AFFF55}"/>
              </a:ext>
            </a:extLst>
          </p:cNvPr>
          <p:cNvSpPr txBox="1"/>
          <p:nvPr/>
        </p:nvSpPr>
        <p:spPr>
          <a:xfrm>
            <a:off x="609348" y="4059316"/>
            <a:ext cx="4777463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dirty="0"/>
              <a:t>Economic &amp; Environmental</a:t>
            </a:r>
          </a:p>
          <a:p>
            <a:pPr algn="l"/>
            <a:endParaRPr lang="en-GB" sz="23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Rising landfill costs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Increased ESG reporting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Businesses seeking sustainable solutions</a:t>
            </a:r>
            <a:endParaRPr lang="en-US" sz="2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FDC883-559E-D640-33EF-62BC33B84710}"/>
              </a:ext>
            </a:extLst>
          </p:cNvPr>
          <p:cNvSpPr txBox="1"/>
          <p:nvPr/>
        </p:nvSpPr>
        <p:spPr>
          <a:xfrm>
            <a:off x="6347485" y="1690688"/>
            <a:ext cx="550928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dirty="0"/>
              <a:t>Technological</a:t>
            </a:r>
          </a:p>
          <a:p>
            <a:pPr algn="l"/>
            <a:endParaRPr lang="en-GB" sz="23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New textile recycling technology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Mechanical shredding of mixed fabrics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Lower processing costs</a:t>
            </a:r>
            <a:endParaRPr lang="en-US" sz="23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1E7030-93DA-4353-88B2-4927C04A46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90832" y="4874139"/>
            <a:ext cx="1642646" cy="115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034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93AFA-6BA2-6834-403E-7F9FDD117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“Marketing strategy”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120E1-375B-CC01-87D9-01D288981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734" y="169068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300" dirty="0"/>
              <a:t>Target market</a:t>
            </a:r>
          </a:p>
          <a:p>
            <a:endParaRPr lang="en-GB" sz="2300" dirty="0"/>
          </a:p>
          <a:p>
            <a:r>
              <a:rPr lang="en-GB" sz="2300" dirty="0"/>
              <a:t>Businesses with 500+ employees</a:t>
            </a:r>
          </a:p>
          <a:p>
            <a:r>
              <a:rPr lang="en-GB" sz="2300" dirty="0"/>
              <a:t>Security sector</a:t>
            </a:r>
          </a:p>
          <a:p>
            <a:r>
              <a:rPr lang="en-GB" sz="2300" dirty="0"/>
              <a:t>Private healthcare</a:t>
            </a:r>
          </a:p>
          <a:p>
            <a:r>
              <a:rPr lang="en-GB" sz="2300" dirty="0"/>
              <a:t>Hospitality</a:t>
            </a:r>
            <a:endParaRPr lang="en-US" sz="23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53E9AA-5C95-5B8F-4CA1-F7FBBF3C8F46}"/>
              </a:ext>
            </a:extLst>
          </p:cNvPr>
          <p:cNvSpPr txBox="1"/>
          <p:nvPr/>
        </p:nvSpPr>
        <p:spPr>
          <a:xfrm>
            <a:off x="6096000" y="1690688"/>
            <a:ext cx="4692713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dirty="0"/>
              <a:t>Strategy one: Direct Outreach</a:t>
            </a:r>
          </a:p>
          <a:p>
            <a:pPr algn="l"/>
            <a:endParaRPr lang="en-GB" sz="23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LinkedIn Sales Navigator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Contact sustainability &amp; procurement managers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ROI-focused sales pitch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300" dirty="0"/>
          </a:p>
          <a:p>
            <a:pPr algn="l"/>
            <a:r>
              <a:rPr lang="en-GB" sz="2300" dirty="0"/>
              <a:t>Strategy two: Content Marketing</a:t>
            </a:r>
          </a:p>
          <a:p>
            <a:pPr algn="l"/>
            <a:endParaRPr lang="en-GB" sz="23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White papers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Case studies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Build trust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Generate inbound leads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9D8B03-ACFE-A327-B75D-EFD723B0D7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90832" y="4848489"/>
            <a:ext cx="1642646" cy="115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501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737F3-B246-9F6B-00D8-B7EBB8451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“Funding”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69B09-05C1-48A1-6616-AFEE050E38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300" dirty="0"/>
              <a:t>Funding Required: £45,000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dirty="0"/>
              <a:t>Funding Source:</a:t>
            </a:r>
          </a:p>
          <a:p>
            <a:r>
              <a:rPr lang="en-GB" sz="2300" dirty="0"/>
              <a:t>Angel Investor</a:t>
            </a:r>
          </a:p>
          <a:p>
            <a:r>
              <a:rPr lang="en-GB" sz="2300" dirty="0"/>
              <a:t>15% equity offered</a:t>
            </a:r>
            <a:endParaRPr lang="en-US" sz="23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845860-61DE-7780-C215-C429572FEF86}"/>
              </a:ext>
            </a:extLst>
          </p:cNvPr>
          <p:cNvSpPr txBox="1"/>
          <p:nvPr/>
        </p:nvSpPr>
        <p:spPr>
          <a:xfrm>
            <a:off x="6096000" y="1825625"/>
            <a:ext cx="535914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dirty="0"/>
              <a:t>Why?</a:t>
            </a:r>
          </a:p>
          <a:p>
            <a:pPr algn="l"/>
            <a:endParaRPr lang="en-GB" sz="23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Avoid bank loan repayments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Gain industry expertise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Business mentoring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300" dirty="0"/>
              <a:t>Valuable networking opportunities</a:t>
            </a:r>
            <a:endParaRPr lang="en-US" sz="2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A089C4-EA8B-FAF2-D11E-F86D78A858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90832" y="4910732"/>
            <a:ext cx="1642646" cy="115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705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71760-5DDB-2587-36A5-B12FD130C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03" y="100653"/>
            <a:ext cx="3080014" cy="943520"/>
          </a:xfrm>
        </p:spPr>
        <p:txBody>
          <a:bodyPr>
            <a:normAutofit/>
          </a:bodyPr>
          <a:lstStyle/>
          <a:p>
            <a:r>
              <a:rPr lang="en-GB" sz="3600" dirty="0"/>
              <a:t>“Startup costs”</a:t>
            </a:r>
            <a:endParaRPr lang="en-US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B72708-B808-5E7E-38C6-CC264B75C243}"/>
              </a:ext>
            </a:extLst>
          </p:cNvPr>
          <p:cNvSpPr txBox="1"/>
          <p:nvPr/>
        </p:nvSpPr>
        <p:spPr>
          <a:xfrm>
            <a:off x="5648822" y="5600131"/>
            <a:ext cx="507170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0" dirty="0">
                <a:effectLst/>
                <a:latin typeface=".SFUI-Heavy"/>
              </a:rPr>
              <a:t>🏷️ FUNDING NOTE</a:t>
            </a:r>
            <a:endParaRPr lang="en-GB" sz="1800" dirty="0">
              <a:effectLst/>
              <a:latin typeface=".SF UI"/>
            </a:endParaRPr>
          </a:p>
          <a:p>
            <a:r>
              <a:rPr lang="en-GB" sz="1200" b="1" i="1" dirty="0">
                <a:effectLst/>
                <a:latin typeface=".SFUI-HeavyItalic"/>
              </a:rPr>
              <a:t>Although initial startup costs are estimated at £29,500, Thread Revive is seeking £45,000 to provide a contingency reserve, support marketing growth, manage cash flow, and allow flexibility during the launch phase.</a:t>
            </a:r>
            <a:r>
              <a:rPr lang="en-GB" sz="1200" b="1" i="0" dirty="0">
                <a:effectLst/>
                <a:latin typeface=".SFUI-Heavy"/>
              </a:rPr>
              <a:t> </a:t>
            </a:r>
            <a:endParaRPr lang="en-GB" sz="1200" dirty="0">
              <a:effectLst/>
              <a:latin typeface=".SF UI"/>
            </a:endParaRPr>
          </a:p>
          <a:p>
            <a:pPr algn="l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DAAB07-0688-D08E-CE6D-E8C2823A38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1"/>
          <a:stretch>
            <a:fillRect/>
          </a:stretch>
        </p:blipFill>
        <p:spPr>
          <a:xfrm>
            <a:off x="1471477" y="1093960"/>
            <a:ext cx="3729269" cy="53713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BB3751-437A-0CA9-E67F-E93718FF2D38}"/>
              </a:ext>
            </a:extLst>
          </p:cNvPr>
          <p:cNvSpPr txBox="1"/>
          <p:nvPr/>
        </p:nvSpPr>
        <p:spPr>
          <a:xfrm>
            <a:off x="1676260" y="2577033"/>
            <a:ext cx="374316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Machinery lease                      £12,000</a:t>
            </a:r>
          </a:p>
          <a:p>
            <a:pPr algn="l"/>
            <a:r>
              <a:rPr lang="en-GB" sz="1400" dirty="0"/>
              <a:t>Premises                                     £4,500</a:t>
            </a:r>
          </a:p>
          <a:p>
            <a:pPr algn="l"/>
            <a:r>
              <a:rPr lang="en-GB" sz="1400" dirty="0"/>
              <a:t>Logistics                                      £800</a:t>
            </a:r>
          </a:p>
          <a:p>
            <a:pPr algn="l"/>
            <a:r>
              <a:rPr lang="en-GB" sz="1400" dirty="0"/>
              <a:t>Legal &amp; Insurance                   £2,200</a:t>
            </a:r>
          </a:p>
          <a:p>
            <a:pPr algn="l"/>
            <a:r>
              <a:rPr lang="en-GB" sz="1400" dirty="0"/>
              <a:t>Marketing &amp; IT                           £1,500</a:t>
            </a:r>
          </a:p>
          <a:p>
            <a:pPr algn="l"/>
            <a:r>
              <a:rPr lang="en-GB" sz="1400" dirty="0"/>
              <a:t>Staff Costs                                 £5,500</a:t>
            </a:r>
          </a:p>
          <a:p>
            <a:pPr algn="l"/>
            <a:r>
              <a:rPr lang="en-GB" sz="1400" dirty="0"/>
              <a:t>Working Capital                       £3,300</a:t>
            </a:r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EFFCF0-D9CE-2633-32C8-86CE82B288D0}"/>
              </a:ext>
            </a:extLst>
          </p:cNvPr>
          <p:cNvSpPr txBox="1"/>
          <p:nvPr/>
        </p:nvSpPr>
        <p:spPr>
          <a:xfrm>
            <a:off x="1676260" y="4301715"/>
            <a:ext cx="30143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Total:                                             £29,500</a:t>
            </a:r>
            <a:endParaRPr lang="en-US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BDDD06-32D3-3ECD-1BE1-D8964070E7FB}"/>
              </a:ext>
            </a:extLst>
          </p:cNvPr>
          <p:cNvSpPr txBox="1"/>
          <p:nvPr/>
        </p:nvSpPr>
        <p:spPr>
          <a:xfrm>
            <a:off x="1680749" y="2123962"/>
            <a:ext cx="33107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b="1" dirty="0"/>
              <a:t>Expense</a:t>
            </a:r>
            <a:r>
              <a:rPr lang="en-GB" sz="1400" dirty="0"/>
              <a:t>                                     </a:t>
            </a:r>
            <a:r>
              <a:rPr lang="en-GB" sz="1400" b="1" dirty="0"/>
              <a:t>Cost</a:t>
            </a:r>
            <a:endParaRPr lang="en-US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22C6D1-7225-C204-B472-3C2A48AC2F6C}"/>
              </a:ext>
            </a:extLst>
          </p:cNvPr>
          <p:cNvSpPr txBox="1"/>
          <p:nvPr/>
        </p:nvSpPr>
        <p:spPr>
          <a:xfrm>
            <a:off x="2421710" y="1121117"/>
            <a:ext cx="1828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dirty="0">
                <a:latin typeface="Aldhabi" pitchFamily="2" charset="-78"/>
                <a:cs typeface="Aldhabi" pitchFamily="2" charset="-78"/>
              </a:rPr>
              <a:t>ThreadsRevive</a:t>
            </a:r>
            <a:endParaRPr lang="en-US" sz="3200" dirty="0">
              <a:latin typeface="Aldhabi" pitchFamily="2" charset="-78"/>
              <a:cs typeface="Aldhabi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7BF7AF-1A52-C9BF-4D78-9FFFBDD410AA}"/>
              </a:ext>
            </a:extLst>
          </p:cNvPr>
          <p:cNvSpPr txBox="1"/>
          <p:nvPr/>
        </p:nvSpPr>
        <p:spPr>
          <a:xfrm>
            <a:off x="2118167" y="1413504"/>
            <a:ext cx="2435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solidFill>
                  <a:schemeClr val="bg1">
                    <a:lumMod val="25000"/>
                  </a:schemeClr>
                </a:solidFill>
                <a:latin typeface="Blackadder ITC" pitchFamily="82" charset="77"/>
              </a:rPr>
              <a:t>- giving fashion a second life -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691B09A-02EC-B16A-DBEF-7AD7D02AEA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60409" y="4702324"/>
            <a:ext cx="1678312" cy="1184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63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9069-7536-56DA-1744-2A9FEE13D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“Conclusion”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366A4-EB65-CAE7-AFF1-4471ADA6B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300" dirty="0"/>
              <a:t>Why ThreadsRevive?</a:t>
            </a:r>
          </a:p>
          <a:p>
            <a:endParaRPr lang="en-GB" sz="2300" dirty="0"/>
          </a:p>
          <a:p>
            <a:r>
              <a:rPr lang="en-GB" sz="2300" dirty="0"/>
              <a:t>Solves environmental and security problems</a:t>
            </a:r>
          </a:p>
          <a:p>
            <a:r>
              <a:rPr lang="en-GB" sz="2300" dirty="0"/>
              <a:t>Supports the circular economy</a:t>
            </a:r>
          </a:p>
          <a:p>
            <a:r>
              <a:rPr lang="en-GB" sz="2300" dirty="0"/>
              <a:t>Creates community employment</a:t>
            </a:r>
          </a:p>
          <a:p>
            <a:r>
              <a:rPr lang="en-GB" sz="2300" dirty="0"/>
              <a:t>Meets growing business demand</a:t>
            </a:r>
          </a:p>
          <a:p>
            <a:r>
              <a:rPr lang="en-GB" sz="2300" dirty="0"/>
              <a:t>Strong growth potential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8C16F4-0A3F-80F8-43CD-D231D38C84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90832" y="4910732"/>
            <a:ext cx="1642646" cy="115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772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12F1B-A657-484C-D075-0538127C1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“References”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3FFF4-49D4-5D0C-BB34-ACAF6CEE3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406" y="1690688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i="0" dirty="0">
                <a:effectLst/>
                <a:latin typeface=".SFUI-Semibold"/>
              </a:rPr>
              <a:t>Ellen MacArthur Foundation (2017) A New Textiles Economy: Redesigning Fashion’s Future. Available at: https://www.ellenmacarthurfoundation.org (Accessed: 17 July 2026).</a:t>
            </a:r>
            <a:br>
              <a:rPr lang="en-GB" sz="1600" dirty="0">
                <a:effectLst/>
                <a:latin typeface=".SF UI"/>
              </a:rPr>
            </a:br>
            <a:endParaRPr lang="en-GB" sz="16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600" i="0" dirty="0">
                <a:effectLst/>
                <a:latin typeface=".SFUI-Semibold"/>
              </a:rPr>
              <a:t>European Environment Agency (2022) Textiles and the Environment: The Role of Design in Europe’s Circular Economy. Available at: https://</a:t>
            </a:r>
            <a:r>
              <a:rPr lang="en-GB" sz="1600" i="0" dirty="0" err="1">
                <a:effectLst/>
                <a:latin typeface=".SFUI-Semibold"/>
              </a:rPr>
              <a:t>www.eea.europa.eu</a:t>
            </a:r>
            <a:r>
              <a:rPr lang="en-GB" sz="1600" i="0" dirty="0">
                <a:effectLst/>
                <a:latin typeface=".SFUI-Semibold"/>
              </a:rPr>
              <a:t> (Accessed: 17 July 2026).</a:t>
            </a:r>
            <a:br>
              <a:rPr lang="en-GB" sz="1600" dirty="0">
                <a:effectLst/>
                <a:latin typeface=".SF UI"/>
              </a:rPr>
            </a:br>
            <a:endParaRPr lang="en-GB" sz="16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600" i="0" dirty="0">
                <a:effectLst/>
                <a:latin typeface=".SFUI-Semibold"/>
              </a:rPr>
              <a:t>McKinsey &amp; Company (2022) The State of Fashion 2022: An Uneven Recovery and New Challenges. Available at: https://</a:t>
            </a:r>
            <a:r>
              <a:rPr lang="en-GB" sz="1600" i="0" dirty="0" err="1">
                <a:effectLst/>
                <a:latin typeface=".SFUI-Semibold"/>
              </a:rPr>
              <a:t>www.mckinsey.com</a:t>
            </a:r>
            <a:r>
              <a:rPr lang="en-GB" sz="1600" i="0" dirty="0">
                <a:effectLst/>
                <a:latin typeface=".SFUI-Semibold"/>
              </a:rPr>
              <a:t> (Accessed: 17 July 2026)</a:t>
            </a:r>
            <a:br>
              <a:rPr lang="en-GB" sz="1600" dirty="0">
                <a:effectLst/>
                <a:latin typeface=".SF UI"/>
              </a:rPr>
            </a:br>
            <a:endParaRPr lang="en-GB" sz="16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600" i="0" dirty="0" err="1">
                <a:effectLst/>
                <a:latin typeface=".SFUI-Semibold"/>
              </a:rPr>
              <a:t>Niinimäki</a:t>
            </a:r>
            <a:r>
              <a:rPr lang="en-GB" sz="1600" i="0" dirty="0">
                <a:effectLst/>
                <a:latin typeface=".SFUI-Semibold"/>
              </a:rPr>
              <a:t>, K., Peters, G., </a:t>
            </a:r>
            <a:r>
              <a:rPr lang="en-GB" sz="1600" i="0" dirty="0" err="1">
                <a:effectLst/>
                <a:latin typeface=".SFUI-Semibold"/>
              </a:rPr>
              <a:t>Dahlbo</a:t>
            </a:r>
            <a:r>
              <a:rPr lang="en-GB" sz="1600" i="0" dirty="0">
                <a:effectLst/>
                <a:latin typeface=".SFUI-Semibold"/>
              </a:rPr>
              <a:t>, H., Perry, P., </a:t>
            </a:r>
            <a:r>
              <a:rPr lang="en-GB" sz="1600" i="0" dirty="0" err="1">
                <a:effectLst/>
                <a:latin typeface=".SFUI-Semibold"/>
              </a:rPr>
              <a:t>Rissanen</a:t>
            </a:r>
            <a:r>
              <a:rPr lang="en-GB" sz="1600" i="0" dirty="0">
                <a:effectLst/>
                <a:latin typeface=".SFUI-Semibold"/>
              </a:rPr>
              <a:t>, T. and </a:t>
            </a:r>
            <a:r>
              <a:rPr lang="en-GB" sz="1600" i="0" dirty="0" err="1">
                <a:effectLst/>
                <a:latin typeface=".SFUI-Semibold"/>
              </a:rPr>
              <a:t>Gwilt</a:t>
            </a:r>
            <a:r>
              <a:rPr lang="en-GB" sz="1600" i="0" dirty="0">
                <a:effectLst/>
                <a:latin typeface=".SFUI-Semibold"/>
              </a:rPr>
              <a:t>, A. (2020) ‘The environmental price of fast fashion’, Nature Reviews Earth &amp; Environment, 1, pp. 189–200.</a:t>
            </a:r>
            <a:endParaRPr lang="en-GB" sz="16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600" i="0" dirty="0">
                <a:effectLst/>
                <a:latin typeface=".SFUI-Semibold"/>
              </a:rPr>
              <a:t>United Nations Environment Programme (2023) Sustainability and Circularity in the Textile Value Chain. Available at: https://</a:t>
            </a:r>
            <a:r>
              <a:rPr lang="en-GB" sz="1600" i="0" dirty="0" err="1">
                <a:effectLst/>
                <a:latin typeface=".SFUI-Semibold"/>
              </a:rPr>
              <a:t>www.unep.org</a:t>
            </a:r>
            <a:r>
              <a:rPr lang="en-GB" sz="1600" i="0" dirty="0">
                <a:effectLst/>
                <a:latin typeface=".SFUI-Semibold"/>
              </a:rPr>
              <a:t> (Accessed: 17 July 2026).</a:t>
            </a:r>
            <a:br>
              <a:rPr lang="en-GB" sz="1600" dirty="0">
                <a:effectLst/>
                <a:latin typeface=".SF UI"/>
              </a:rPr>
            </a:br>
            <a:endParaRPr lang="en-GB" sz="16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600" i="0" dirty="0">
                <a:effectLst/>
                <a:latin typeface=".SFUI-Semibold"/>
              </a:rPr>
              <a:t>WRAP (2023) Textiles Market Situation Report. Available at: https://www.wrap.org.uk (Accessed: 17 July 2026).</a:t>
            </a:r>
            <a:br>
              <a:rPr lang="en-GB" sz="1600" dirty="0">
                <a:effectLst/>
                <a:latin typeface=".SF UI"/>
              </a:rPr>
            </a:br>
            <a:endParaRPr lang="en-GB" sz="16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600" i="0" dirty="0" err="1">
                <a:effectLst/>
                <a:latin typeface=".SFUI-Semibold"/>
              </a:rPr>
              <a:t>Gwilt</a:t>
            </a:r>
            <a:r>
              <a:rPr lang="en-GB" sz="1600" i="0" dirty="0">
                <a:effectLst/>
                <a:latin typeface=".SFUI-Semibold"/>
              </a:rPr>
              <a:t>, A. (2020) A Practical Guide to Sustainable Fashion. 2nd </a:t>
            </a:r>
            <a:r>
              <a:rPr lang="en-GB" sz="1600" i="0" dirty="0" err="1">
                <a:effectLst/>
                <a:latin typeface=".SFUI-Semibold"/>
              </a:rPr>
              <a:t>edn</a:t>
            </a:r>
            <a:r>
              <a:rPr lang="en-GB" sz="1600" i="0" dirty="0">
                <a:effectLst/>
                <a:latin typeface=".SFUI-Semibold"/>
              </a:rPr>
              <a:t>. London: Bloomsbury Publishing.</a:t>
            </a:r>
            <a:endParaRPr lang="en-GB" sz="1600" dirty="0">
              <a:effectLst/>
              <a:latin typeface=".SF U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61F442-6AE7-7499-EA95-0A1A1AB9F3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90832" y="4898785"/>
            <a:ext cx="1642646" cy="115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05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25CCEB-2041-CC3D-5171-569437B84C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07963" y="-1486214"/>
            <a:ext cx="6869945" cy="98184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D97085-15D8-0EE3-4202-143DCC84C8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566201" y="5027146"/>
            <a:ext cx="1624836" cy="11471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B95B14-71C0-209D-8369-2F2E18BB27C3}"/>
              </a:ext>
            </a:extLst>
          </p:cNvPr>
          <p:cNvSpPr txBox="1"/>
          <p:nvPr/>
        </p:nvSpPr>
        <p:spPr>
          <a:xfrm>
            <a:off x="4276661" y="280415"/>
            <a:ext cx="363867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7400" dirty="0">
                <a:latin typeface="Aldhabi" pitchFamily="2" charset="-78"/>
                <a:cs typeface="Aldhabi" pitchFamily="2" charset="-78"/>
              </a:rPr>
              <a:t>ThreadRevive</a:t>
            </a:r>
            <a:endParaRPr lang="en-US" sz="7400" dirty="0">
              <a:latin typeface="Aldhabi" pitchFamily="2" charset="-78"/>
              <a:cs typeface="Aldhabi" pitchFamily="2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7FF466-19E4-8E62-7F15-0AE3157DA83A}"/>
              </a:ext>
            </a:extLst>
          </p:cNvPr>
          <p:cNvSpPr txBox="1"/>
          <p:nvPr/>
        </p:nvSpPr>
        <p:spPr>
          <a:xfrm>
            <a:off x="4579039" y="1096023"/>
            <a:ext cx="303392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100" dirty="0">
                <a:latin typeface="Blackadder ITC" panose="04020505050007020D02" pitchFamily="82" charset="77"/>
              </a:rPr>
              <a:t>— giving fashion a second life —</a:t>
            </a:r>
            <a:endParaRPr lang="en-US" sz="2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EA4DB8-80BE-E88C-83E6-5A593C71D655}"/>
              </a:ext>
            </a:extLst>
          </p:cNvPr>
          <p:cNvSpPr txBox="1"/>
          <p:nvPr/>
        </p:nvSpPr>
        <p:spPr>
          <a:xfrm>
            <a:off x="3344704" y="3061389"/>
            <a:ext cx="5502590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100" dirty="0">
                <a:latin typeface="Aldhabi" pitchFamily="2" charset="-78"/>
                <a:cs typeface="Aldhabi" pitchFamily="2" charset="-78"/>
              </a:rPr>
              <a:t>AND THE THREAD CONTINUES…</a:t>
            </a:r>
            <a:endParaRPr lang="en-US" sz="4100" dirty="0">
              <a:latin typeface="Aldhabi" pitchFamily="2" charset="-78"/>
              <a:cs typeface="Aldhabi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B46474-BB88-9284-48CE-77CB1A92EA54}"/>
              </a:ext>
            </a:extLst>
          </p:cNvPr>
          <p:cNvSpPr txBox="1"/>
          <p:nvPr/>
        </p:nvSpPr>
        <p:spPr>
          <a:xfrm>
            <a:off x="4809564" y="3469193"/>
            <a:ext cx="2894266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500" dirty="0">
                <a:latin typeface="Aldhabi" pitchFamily="2" charset="-78"/>
                <a:cs typeface="Aldhabi" pitchFamily="2" charset="-78"/>
              </a:rPr>
              <a:t>ANY QUESTIONS?</a:t>
            </a:r>
            <a:endParaRPr lang="en-US" sz="3500" dirty="0">
              <a:latin typeface="Aldhabi" pitchFamily="2" charset="-78"/>
              <a:cs typeface="Aldhabi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065068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Ilishba majid 2425411 certificate of higher education business skills for the workplace Enterprise and entrepreneurship LCLM4006 </vt:lpstr>
      <vt:lpstr>PowerPoint Presentation</vt:lpstr>
      <vt:lpstr>PowerPoint Presentation</vt:lpstr>
      <vt:lpstr>“Legal Structure &amp; Management”</vt:lpstr>
      <vt:lpstr>“PESTEL Analysis”</vt:lpstr>
      <vt:lpstr>“Marketing strategy”</vt:lpstr>
      <vt:lpstr>“Funding”</vt:lpstr>
      <vt:lpstr>“Startup costs”</vt:lpstr>
      <vt:lpstr>“Conclusion”</vt:lpstr>
      <vt:lpstr>“References”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Ilishba majid 2425411 certificate of higher education business skills for the workplace Enterprise and entrepreneurship LCLM4006 </dc:title>
  <dc:creator>Ilishba Majid (2425411)</dc:creator>
  <cp:lastModifiedBy>Ilishba Majid (2425411)</cp:lastModifiedBy>
  <cp:revision>3</cp:revision>
  <dcterms:created xsi:type="dcterms:W3CDTF">2026-07-17T19:09:53Z</dcterms:created>
  <dcterms:modified xsi:type="dcterms:W3CDTF">2026-07-23T01:06:12Z</dcterms:modified>
</cp:coreProperties>
</file>