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82" r:id="rId5"/>
    <p:sldId id="259" r:id="rId6"/>
    <p:sldId id="261" r:id="rId7"/>
    <p:sldId id="262" r:id="rId8"/>
    <p:sldId id="264" r:id="rId9"/>
    <p:sldId id="265" r:id="rId10"/>
    <p:sldId id="266" r:id="rId11"/>
    <p:sldId id="269" r:id="rId12"/>
    <p:sldId id="272" r:id="rId13"/>
    <p:sldId id="280" r:id="rId14"/>
    <p:sldId id="279" r:id="rId15"/>
    <p:sldId id="277" r:id="rId16"/>
    <p:sldId id="281" r:id="rId17"/>
    <p:sldId id="27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69659" autoAdjust="0"/>
  </p:normalViewPr>
  <p:slideViewPr>
    <p:cSldViewPr snapToGrid="0">
      <p:cViewPr varScale="1">
        <p:scale>
          <a:sx n="52" d="100"/>
          <a:sy n="52" d="100"/>
        </p:scale>
        <p:origin x="14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D9D04B-2F1E-4A19-9E81-E94086552E56}" type="datetimeFigureOut">
              <a:rPr lang="en-GB" smtClean="0"/>
              <a:t>25/11/2018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60899F-B202-42DA-9216-4730CF892068}" type="slidenum">
              <a:rPr lang="en-GB" smtClean="0"/>
              <a:t>‹#›</a:t>
            </a:fld>
            <a:endParaRPr lang="en-GB"/>
          </a:p>
        </p:txBody>
      </p:sp>
    </p:spTree>
    <p:extLst>
      <p:ext uri="{BB962C8B-B14F-4D97-AF65-F5344CB8AC3E}">
        <p14:creationId xmlns:p14="http://schemas.microsoft.com/office/powerpoint/2010/main" val="760030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UN Convention on the Rights of the Child defines a child as everyone under 18 unless, "under the law applicable to the child, majority is attained earlier" </a:t>
            </a:r>
          </a:p>
          <a:p>
            <a:endParaRPr lang="en-GB" dirty="0" smtClean="0"/>
          </a:p>
          <a:p>
            <a:endParaRPr lang="en-GB" dirty="0" smtClean="0"/>
          </a:p>
          <a:p>
            <a:r>
              <a:rPr lang="en-GB" dirty="0" smtClean="0"/>
              <a:t>England, Wales, Northern Ireland and Scotland each have their own guidance for organisations to keep children safe. They all agree that a child is anyone who is under the age of 18.</a:t>
            </a:r>
          </a:p>
          <a:p>
            <a:endParaRPr lang="en-GB" dirty="0" smtClean="0"/>
          </a:p>
          <a:p>
            <a:endParaRPr lang="en-GB" dirty="0" smtClean="0"/>
          </a:p>
          <a:p>
            <a:r>
              <a:rPr lang="en-GB" dirty="0" smtClean="0"/>
              <a:t>Some especially vulnerable young people are entitled to services beyond the age of 18.</a:t>
            </a:r>
          </a:p>
          <a:p>
            <a:endParaRPr lang="en-GB" dirty="0" smtClean="0"/>
          </a:p>
          <a:p>
            <a:endParaRPr lang="en-GB" dirty="0" smtClean="0"/>
          </a:p>
          <a:p>
            <a:r>
              <a:rPr lang="en-GB" dirty="0" smtClean="0"/>
              <a:t>Local authorities in England and Wales must keep in touch with care leavers until they are at least 21. They should also provide assistance with education, employment and training. Local authorities in Northern Ireland also have this same duty.</a:t>
            </a:r>
          </a:p>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3</a:t>
            </a:fld>
            <a:endParaRPr lang="en-GB"/>
          </a:p>
        </p:txBody>
      </p:sp>
    </p:spTree>
    <p:extLst>
      <p:ext uri="{BB962C8B-B14F-4D97-AF65-F5344CB8AC3E}">
        <p14:creationId xmlns:p14="http://schemas.microsoft.com/office/powerpoint/2010/main" val="946017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https://www.youtube.com/watch?v=FsANjsMdSuI</a:t>
            </a:r>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4</a:t>
            </a:fld>
            <a:endParaRPr lang="en-GB"/>
          </a:p>
        </p:txBody>
      </p:sp>
    </p:spTree>
    <p:extLst>
      <p:ext uri="{BB962C8B-B14F-4D97-AF65-F5344CB8AC3E}">
        <p14:creationId xmlns:p14="http://schemas.microsoft.com/office/powerpoint/2010/main" val="3537352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There was a shortage of prison accommodation in the Victorian era, so long-term prisoners were transferred to provincial prisons, or to the dreaded hulks. The hulks were decommissioned warships anchored in the mud off Woolwich. They were dark, damp and verminous and few prisoners managed to escape</a:t>
            </a:r>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6</a:t>
            </a:fld>
            <a:endParaRPr lang="en-GB"/>
          </a:p>
        </p:txBody>
      </p:sp>
    </p:spTree>
    <p:extLst>
      <p:ext uri="{BB962C8B-B14F-4D97-AF65-F5344CB8AC3E}">
        <p14:creationId xmlns:p14="http://schemas.microsoft.com/office/powerpoint/2010/main" val="2168811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a:p>
            <a:r>
              <a:rPr lang="en-GB" b="1" dirty="0" smtClean="0"/>
              <a:t>Borstals</a:t>
            </a:r>
          </a:p>
          <a:p>
            <a:r>
              <a:rPr lang="en-GB" sz="1200" b="0" i="0" kern="1200" dirty="0" smtClean="0">
                <a:solidFill>
                  <a:schemeClr val="tx1"/>
                </a:solidFill>
                <a:effectLst/>
                <a:latin typeface="+mn-lt"/>
                <a:ea typeface="+mn-ea"/>
                <a:cs typeface="+mn-cs"/>
              </a:rPr>
              <a:t>A </a:t>
            </a:r>
            <a:r>
              <a:rPr lang="en-GB" sz="1200" b="1" i="0" kern="1200" dirty="0" smtClean="0">
                <a:solidFill>
                  <a:schemeClr val="tx1"/>
                </a:solidFill>
                <a:effectLst/>
                <a:latin typeface="+mn-lt"/>
                <a:ea typeface="+mn-ea"/>
                <a:cs typeface="+mn-cs"/>
              </a:rPr>
              <a:t>borstal</a:t>
            </a:r>
            <a:r>
              <a:rPr lang="en-GB" sz="1200" b="0" i="0" kern="1200" dirty="0" smtClean="0">
                <a:solidFill>
                  <a:schemeClr val="tx1"/>
                </a:solidFill>
                <a:effectLst/>
                <a:latin typeface="+mn-lt"/>
                <a:ea typeface="+mn-ea"/>
                <a:cs typeface="+mn-cs"/>
              </a:rPr>
              <a:t> was a type of youth detention centre in the United Kingdom and the Commonwealth. In India, it is known as a </a:t>
            </a:r>
            <a:r>
              <a:rPr lang="en-GB" sz="1200" b="1" i="0" kern="1200" dirty="0" smtClean="0">
                <a:solidFill>
                  <a:schemeClr val="tx1"/>
                </a:solidFill>
                <a:effectLst/>
                <a:latin typeface="+mn-lt"/>
                <a:ea typeface="+mn-ea"/>
                <a:cs typeface="+mn-cs"/>
              </a:rPr>
              <a:t>borstal</a:t>
            </a:r>
            <a:r>
              <a:rPr lang="en-GB" sz="1200" b="0" i="0" kern="1200" dirty="0" smtClean="0">
                <a:solidFill>
                  <a:schemeClr val="tx1"/>
                </a:solidFill>
                <a:effectLst/>
                <a:latin typeface="+mn-lt"/>
                <a:ea typeface="+mn-ea"/>
                <a:cs typeface="+mn-cs"/>
              </a:rPr>
              <a:t> school. </a:t>
            </a:r>
            <a:r>
              <a:rPr lang="en-GB" sz="1200" b="1" i="0" kern="1200" dirty="0" smtClean="0">
                <a:solidFill>
                  <a:schemeClr val="tx1"/>
                </a:solidFill>
                <a:effectLst/>
                <a:latin typeface="+mn-lt"/>
                <a:ea typeface="+mn-ea"/>
                <a:cs typeface="+mn-cs"/>
              </a:rPr>
              <a:t>Borstals</a:t>
            </a:r>
            <a:r>
              <a:rPr lang="en-GB" sz="1200" b="0" i="0" kern="1200" dirty="0" smtClean="0">
                <a:solidFill>
                  <a:schemeClr val="tx1"/>
                </a:solidFill>
                <a:effectLst/>
                <a:latin typeface="+mn-lt"/>
                <a:ea typeface="+mn-ea"/>
                <a:cs typeface="+mn-cs"/>
              </a:rPr>
              <a:t> were run by HM Prison Service and were intended to reform seriously delinquent young people.</a:t>
            </a:r>
            <a:endParaRPr lang="en-GB" b="1" dirty="0" smtClean="0"/>
          </a:p>
          <a:p>
            <a:endParaRPr lang="en-GB" b="1" dirty="0" smtClean="0"/>
          </a:p>
          <a:p>
            <a:r>
              <a:rPr lang="en-GB" b="1" dirty="0" smtClean="0"/>
              <a:t>Juvenile Court Introduced</a:t>
            </a:r>
          </a:p>
          <a:p>
            <a:r>
              <a:rPr lang="en-GB" sz="1200" b="0" i="0" kern="1200" dirty="0" smtClean="0">
                <a:solidFill>
                  <a:schemeClr val="tx1"/>
                </a:solidFill>
                <a:effectLst/>
                <a:latin typeface="+mn-lt"/>
                <a:ea typeface="+mn-ea"/>
                <a:cs typeface="+mn-cs"/>
              </a:rPr>
              <a:t>1908. </a:t>
            </a:r>
            <a:r>
              <a:rPr lang="en-GB" sz="1200" b="1" i="0" kern="1200" dirty="0" smtClean="0">
                <a:solidFill>
                  <a:schemeClr val="tx1"/>
                </a:solidFill>
                <a:effectLst/>
                <a:latin typeface="+mn-lt"/>
                <a:ea typeface="+mn-ea"/>
                <a:cs typeface="+mn-cs"/>
              </a:rPr>
              <a:t>Children Act</a:t>
            </a:r>
            <a:r>
              <a:rPr lang="en-GB" sz="1200" b="0" i="0" kern="1200" dirty="0" smtClean="0">
                <a:solidFill>
                  <a:schemeClr val="tx1"/>
                </a:solidFill>
                <a:effectLst/>
                <a:latin typeface="+mn-lt"/>
                <a:ea typeface="+mn-ea"/>
                <a:cs typeface="+mn-cs"/>
              </a:rPr>
              <a:t> – Established a separate juvenile court for the first time dealing with both crime and welfare issues; abolished </a:t>
            </a:r>
            <a:r>
              <a:rPr lang="en-GB" sz="1200" b="1" i="0" kern="1200" dirty="0" smtClean="0">
                <a:solidFill>
                  <a:schemeClr val="tx1"/>
                </a:solidFill>
                <a:effectLst/>
                <a:latin typeface="+mn-lt"/>
                <a:ea typeface="+mn-ea"/>
                <a:cs typeface="+mn-cs"/>
              </a:rPr>
              <a:t>custody</a:t>
            </a:r>
            <a:r>
              <a:rPr lang="en-GB" sz="1200" b="0" i="0" kern="1200" dirty="0" smtClean="0">
                <a:solidFill>
                  <a:schemeClr val="tx1"/>
                </a:solidFill>
                <a:effectLst/>
                <a:latin typeface="+mn-lt"/>
                <a:ea typeface="+mn-ea"/>
                <a:cs typeface="+mn-cs"/>
              </a:rPr>
              <a:t> for children below 14 in the juvenile court; introduced new short-term sentences for detention in police-run </a:t>
            </a:r>
            <a:r>
              <a:rPr lang="en-GB" sz="1200" b="1" i="0" kern="1200" dirty="0" smtClean="0">
                <a:solidFill>
                  <a:schemeClr val="tx1"/>
                </a:solidFill>
                <a:effectLst/>
                <a:latin typeface="+mn-lt"/>
                <a:ea typeface="+mn-ea"/>
                <a:cs typeface="+mn-cs"/>
              </a:rPr>
              <a:t>remand homes</a:t>
            </a:r>
            <a:r>
              <a:rPr lang="en-GB" sz="1200" b="0" i="0" kern="1200" dirty="0" smtClean="0">
                <a:solidFill>
                  <a:schemeClr val="tx1"/>
                </a:solidFill>
                <a:effectLst/>
                <a:latin typeface="+mn-lt"/>
                <a:ea typeface="+mn-ea"/>
                <a:cs typeface="+mn-cs"/>
              </a:rPr>
              <a:t>.</a:t>
            </a:r>
            <a:endParaRPr lang="en-GB" b="1" dirty="0" smtClean="0"/>
          </a:p>
          <a:p>
            <a:endParaRPr lang="en-GB" b="1" dirty="0" smtClean="0"/>
          </a:p>
          <a:p>
            <a:r>
              <a:rPr lang="en-GB" b="1" dirty="0" smtClean="0"/>
              <a:t>The Probation of Offenders Act 1907</a:t>
            </a:r>
          </a:p>
          <a:p>
            <a:r>
              <a:rPr lang="en-GB" b="0" dirty="0" smtClean="0"/>
              <a:t>Formalised the position of the probation officer and</a:t>
            </a:r>
            <a:r>
              <a:rPr lang="en-GB" b="0" baseline="0" dirty="0" smtClean="0"/>
              <a:t> allowed for the implementation of probation orders</a:t>
            </a:r>
            <a:endParaRPr lang="en-GB" b="0" dirty="0" smtClean="0"/>
          </a:p>
          <a:p>
            <a:endParaRPr lang="en-GB" b="1" dirty="0" smtClean="0"/>
          </a:p>
          <a:p>
            <a:endParaRPr lang="en-GB" b="1" dirty="0" smtClean="0"/>
          </a:p>
          <a:p>
            <a:r>
              <a:rPr lang="en-GB" b="1" dirty="0" smtClean="0"/>
              <a:t>The Children Act 1908</a:t>
            </a:r>
          </a:p>
          <a:p>
            <a:r>
              <a:rPr lang="en-GB" b="0" dirty="0" smtClean="0"/>
              <a:t>This</a:t>
            </a:r>
            <a:r>
              <a:rPr lang="en-GB" b="0" baseline="0" dirty="0" smtClean="0"/>
              <a:t> act was introduced under a liberal government and really provided a U turn in relation to youth justice, with the main focus being in the following areas:</a:t>
            </a:r>
          </a:p>
          <a:p>
            <a:r>
              <a:rPr lang="en-GB" b="0" baseline="0" dirty="0" smtClean="0"/>
              <a:t>CRUELTY: Act legislated to minimise the risk of cruelty to children</a:t>
            </a:r>
          </a:p>
          <a:p>
            <a:r>
              <a:rPr lang="en-GB" b="0" baseline="0" dirty="0" smtClean="0"/>
              <a:t>CHILDMINDING: made it a requirement for paid childminders to register</a:t>
            </a:r>
          </a:p>
          <a:p>
            <a:r>
              <a:rPr lang="en-GB" b="0" baseline="0" dirty="0" smtClean="0"/>
              <a:t>PUNISHMENT: Children no longer sent to adult prisons or subject to the death penalty</a:t>
            </a:r>
          </a:p>
          <a:p>
            <a:r>
              <a:rPr lang="en-GB" b="0" baseline="0" dirty="0" smtClean="0"/>
              <a:t>SMOKING: Ban on the sale tobacco to under 16s</a:t>
            </a:r>
          </a:p>
          <a:p>
            <a:r>
              <a:rPr lang="en-GB" b="0" baseline="0" dirty="0" smtClean="0"/>
              <a:t>EDUCATION: All children are entitled to an education</a:t>
            </a:r>
            <a:endParaRPr lang="en-GB" b="0" dirty="0" smtClean="0"/>
          </a:p>
          <a:p>
            <a:endParaRPr lang="en-GB" b="1" dirty="0" smtClean="0"/>
          </a:p>
          <a:p>
            <a:r>
              <a:rPr lang="en-GB" b="1" dirty="0" smtClean="0"/>
              <a:t>Prevention of Crime Act 1908</a:t>
            </a:r>
          </a:p>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7</a:t>
            </a:fld>
            <a:endParaRPr lang="en-GB"/>
          </a:p>
        </p:txBody>
      </p:sp>
    </p:spTree>
    <p:extLst>
      <p:ext uri="{BB962C8B-B14F-4D97-AF65-F5344CB8AC3E}">
        <p14:creationId xmlns:p14="http://schemas.microsoft.com/office/powerpoint/2010/main" val="3584664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Supervision orders</a:t>
            </a:r>
            <a:r>
              <a:rPr lang="en-GB" sz="1200" b="0" i="0" kern="1200" dirty="0" smtClean="0">
                <a:solidFill>
                  <a:schemeClr val="tx1"/>
                </a:solidFill>
                <a:effectLst/>
                <a:latin typeface="+mn-lt"/>
                <a:ea typeface="+mn-ea"/>
                <a:cs typeface="+mn-cs"/>
              </a:rPr>
              <a:t>. A </a:t>
            </a:r>
            <a:r>
              <a:rPr lang="en-GB" sz="1200" b="1" i="0" kern="1200" dirty="0" smtClean="0">
                <a:solidFill>
                  <a:schemeClr val="tx1"/>
                </a:solidFill>
                <a:effectLst/>
                <a:latin typeface="+mn-lt"/>
                <a:ea typeface="+mn-ea"/>
                <a:cs typeface="+mn-cs"/>
              </a:rPr>
              <a:t>supervision order</a:t>
            </a:r>
            <a:r>
              <a:rPr lang="en-GB" sz="1200" b="0" i="0" kern="1200" dirty="0" smtClean="0">
                <a:solidFill>
                  <a:schemeClr val="tx1"/>
                </a:solidFill>
                <a:effectLst/>
                <a:latin typeface="+mn-lt"/>
                <a:ea typeface="+mn-ea"/>
                <a:cs typeface="+mn-cs"/>
              </a:rPr>
              <a:t> is designed to allow the local authority to keep a reasonable amount of control over the child where there is a risk of harm but not enough harm to constitute a care </a:t>
            </a:r>
            <a:r>
              <a:rPr lang="en-GB" sz="1200" b="1" i="0" kern="1200" dirty="0" smtClean="0">
                <a:solidFill>
                  <a:schemeClr val="tx1"/>
                </a:solidFill>
                <a:effectLst/>
                <a:latin typeface="+mn-lt"/>
                <a:ea typeface="+mn-ea"/>
                <a:cs typeface="+mn-cs"/>
              </a:rPr>
              <a:t>order</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 </a:t>
            </a:r>
            <a:r>
              <a:rPr lang="en-GB" sz="1200" b="1" i="0" kern="1200" dirty="0" smtClean="0">
                <a:solidFill>
                  <a:schemeClr val="tx1"/>
                </a:solidFill>
                <a:effectLst/>
                <a:latin typeface="+mn-lt"/>
                <a:ea typeface="+mn-ea"/>
                <a:cs typeface="+mn-cs"/>
              </a:rPr>
              <a:t>care order</a:t>
            </a:r>
            <a:r>
              <a:rPr lang="en-GB" sz="1200" b="0" i="0" kern="1200" dirty="0" smtClean="0">
                <a:solidFill>
                  <a:schemeClr val="tx1"/>
                </a:solidFill>
                <a:effectLst/>
                <a:latin typeface="+mn-lt"/>
                <a:ea typeface="+mn-ea"/>
                <a:cs typeface="+mn-cs"/>
              </a:rPr>
              <a:t> gives the local Health</a:t>
            </a:r>
            <a:r>
              <a:rPr lang="en-GB" sz="1200" b="0" i="0" kern="1200" baseline="0" dirty="0" smtClean="0">
                <a:solidFill>
                  <a:schemeClr val="tx1"/>
                </a:solidFill>
                <a:effectLst/>
                <a:latin typeface="+mn-lt"/>
                <a:ea typeface="+mn-ea"/>
                <a:cs typeface="+mn-cs"/>
              </a:rPr>
              <a:t> and social care</a:t>
            </a:r>
            <a:r>
              <a:rPr lang="en-GB" sz="1200" b="0" i="0" kern="1200" dirty="0" smtClean="0">
                <a:solidFill>
                  <a:schemeClr val="tx1"/>
                </a:solidFill>
                <a:effectLst/>
                <a:latin typeface="+mn-lt"/>
                <a:ea typeface="+mn-ea"/>
                <a:cs typeface="+mn-cs"/>
              </a:rPr>
              <a:t> Trust (along with a parent or legal guardian) parental responsibility for the child. When a </a:t>
            </a:r>
            <a:r>
              <a:rPr lang="en-GB" sz="1200" b="1" i="0" kern="1200" dirty="0" smtClean="0">
                <a:solidFill>
                  <a:schemeClr val="tx1"/>
                </a:solidFill>
                <a:effectLst/>
                <a:latin typeface="+mn-lt"/>
                <a:ea typeface="+mn-ea"/>
                <a:cs typeface="+mn-cs"/>
              </a:rPr>
              <a:t>care order</a:t>
            </a:r>
            <a:r>
              <a:rPr lang="en-GB" sz="1200" b="0" i="0" kern="1200" dirty="0" smtClean="0">
                <a:solidFill>
                  <a:schemeClr val="tx1"/>
                </a:solidFill>
                <a:effectLst/>
                <a:latin typeface="+mn-lt"/>
                <a:ea typeface="+mn-ea"/>
                <a:cs typeface="+mn-cs"/>
              </a:rPr>
              <a:t> is made, the local Trust must look after the child and give them accommodation and </a:t>
            </a:r>
            <a:r>
              <a:rPr lang="en-GB" sz="1200" b="1" i="0" kern="1200" dirty="0" smtClean="0">
                <a:solidFill>
                  <a:schemeClr val="tx1"/>
                </a:solidFill>
                <a:effectLst/>
                <a:latin typeface="+mn-lt"/>
                <a:ea typeface="+mn-ea"/>
                <a:cs typeface="+mn-cs"/>
              </a:rPr>
              <a:t>care</a:t>
            </a:r>
            <a:r>
              <a:rPr lang="en-GB" sz="1200" b="0" i="0" kern="1200" dirty="0" smtClean="0">
                <a:solidFill>
                  <a:schemeClr val="tx1"/>
                </a:solidFill>
                <a:effectLst/>
                <a:latin typeface="+mn-lt"/>
                <a:ea typeface="+mn-ea"/>
                <a:cs typeface="+mn-cs"/>
              </a:rPr>
              <a:t>. The Trust is responsible for the child's welfare while the </a:t>
            </a:r>
            <a:r>
              <a:rPr lang="en-GB" sz="1200" b="1" i="0" kern="1200" dirty="0" smtClean="0">
                <a:solidFill>
                  <a:schemeClr val="tx1"/>
                </a:solidFill>
                <a:effectLst/>
                <a:latin typeface="+mn-lt"/>
                <a:ea typeface="+mn-ea"/>
                <a:cs typeface="+mn-cs"/>
              </a:rPr>
              <a:t>order</a:t>
            </a:r>
            <a:r>
              <a:rPr lang="en-GB" sz="1200" b="0" i="0" kern="1200" dirty="0" smtClean="0">
                <a:solidFill>
                  <a:schemeClr val="tx1"/>
                </a:solidFill>
                <a:effectLst/>
                <a:latin typeface="+mn-lt"/>
                <a:ea typeface="+mn-ea"/>
                <a:cs typeface="+mn-cs"/>
              </a:rPr>
              <a:t> is in place.</a:t>
            </a:r>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9</a:t>
            </a:fld>
            <a:endParaRPr lang="en-GB"/>
          </a:p>
        </p:txBody>
      </p:sp>
    </p:spTree>
    <p:extLst>
      <p:ext uri="{BB962C8B-B14F-4D97-AF65-F5344CB8AC3E}">
        <p14:creationId xmlns:p14="http://schemas.microsoft.com/office/powerpoint/2010/main" val="2812022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due</a:t>
            </a:r>
            <a:r>
              <a:rPr lang="en-GB" baseline="0" dirty="0" smtClean="0"/>
              <a:t> to other major political agendas, Falklands war, miners strike, rise in unemployment</a:t>
            </a:r>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10</a:t>
            </a:fld>
            <a:endParaRPr lang="en-GB"/>
          </a:p>
        </p:txBody>
      </p:sp>
    </p:spTree>
    <p:extLst>
      <p:ext uri="{BB962C8B-B14F-4D97-AF65-F5344CB8AC3E}">
        <p14:creationId xmlns:p14="http://schemas.microsoft.com/office/powerpoint/2010/main" val="144132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12</a:t>
            </a:fld>
            <a:endParaRPr lang="en-GB"/>
          </a:p>
        </p:txBody>
      </p:sp>
    </p:spTree>
    <p:extLst>
      <p:ext uri="{BB962C8B-B14F-4D97-AF65-F5344CB8AC3E}">
        <p14:creationId xmlns:p14="http://schemas.microsoft.com/office/powerpoint/2010/main" val="3295164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https://www.youtube.com/watch?v=TrkQe4tyJnQ</a:t>
            </a:r>
          </a:p>
          <a:p>
            <a:r>
              <a:rPr lang="en-GB" dirty="0" smtClean="0"/>
              <a:t>49  MINUTES</a:t>
            </a:r>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13</a:t>
            </a:fld>
            <a:endParaRPr lang="en-GB"/>
          </a:p>
        </p:txBody>
      </p:sp>
    </p:spTree>
    <p:extLst>
      <p:ext uri="{BB962C8B-B14F-4D97-AF65-F5344CB8AC3E}">
        <p14:creationId xmlns:p14="http://schemas.microsoft.com/office/powerpoint/2010/main" val="3149245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14</a:t>
            </a:fld>
            <a:endParaRPr lang="en-GB"/>
          </a:p>
        </p:txBody>
      </p:sp>
    </p:spTree>
    <p:extLst>
      <p:ext uri="{BB962C8B-B14F-4D97-AF65-F5344CB8AC3E}">
        <p14:creationId xmlns:p14="http://schemas.microsoft.com/office/powerpoint/2010/main" val="4066376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Aims:</a:t>
            </a: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Provide young people the opportunity to be diverted out of the criminal justice system.</a:t>
            </a:r>
          </a:p>
          <a:p>
            <a:r>
              <a:rPr lang="en-GB" sz="1200" b="0" i="0" kern="1200" dirty="0" smtClean="0">
                <a:solidFill>
                  <a:schemeClr val="tx1"/>
                </a:solidFill>
                <a:effectLst/>
                <a:latin typeface="+mn-lt"/>
                <a:ea typeface="+mn-ea"/>
                <a:cs typeface="+mn-cs"/>
              </a:rPr>
              <a:t>Provide young people and their parents/carers with the opportunity to access support services that may be able to meet their needs.</a:t>
            </a:r>
          </a:p>
          <a:p>
            <a:r>
              <a:rPr lang="en-GB" sz="1200" b="0" i="0" kern="1200" dirty="0" smtClean="0">
                <a:solidFill>
                  <a:schemeClr val="tx1"/>
                </a:solidFill>
                <a:effectLst/>
                <a:latin typeface="+mn-lt"/>
                <a:ea typeface="+mn-ea"/>
                <a:cs typeface="+mn-cs"/>
              </a:rPr>
              <a:t> </a:t>
            </a:r>
          </a:p>
          <a:p>
            <a:r>
              <a:rPr lang="en-GB" dirty="0" smtClean="0"/>
              <a:t>Child</a:t>
            </a:r>
            <a:r>
              <a:rPr lang="en-GB" baseline="0" dirty="0" smtClean="0"/>
              <a:t>ren first approach on (re-) engaging parents/carers in the behaviour of the young person and hears the voices of the young people involved</a:t>
            </a:r>
          </a:p>
          <a:p>
            <a:endParaRPr lang="en-GB" baseline="0" dirty="0" smtClean="0"/>
          </a:p>
          <a:p>
            <a:r>
              <a:rPr lang="en-GB" baseline="0" dirty="0" smtClean="0"/>
              <a:t>STAGE 1: ARREST AND TRIAL</a:t>
            </a:r>
          </a:p>
          <a:p>
            <a:r>
              <a:rPr lang="en-GB" baseline="0" dirty="0" smtClean="0"/>
              <a:t>Assess whether the young person is eligible for the process:</a:t>
            </a:r>
          </a:p>
          <a:p>
            <a:pPr marL="228600" indent="-228600">
              <a:buAutoNum type="arabicPeriod"/>
            </a:pPr>
            <a:r>
              <a:rPr lang="en-GB" baseline="0" dirty="0" smtClean="0"/>
              <a:t>YP must admit to the offence</a:t>
            </a:r>
          </a:p>
          <a:p>
            <a:pPr marL="228600" indent="-228600">
              <a:buAutoNum type="arabicPeriod"/>
            </a:pPr>
            <a:r>
              <a:rPr lang="en-GB" baseline="0" dirty="0" smtClean="0"/>
              <a:t>Non-serious offence</a:t>
            </a:r>
          </a:p>
          <a:p>
            <a:pPr marL="228600" indent="-228600">
              <a:buAutoNum type="arabicPeriod"/>
            </a:pPr>
            <a:r>
              <a:rPr lang="en-GB" baseline="0" dirty="0" smtClean="0"/>
              <a:t>They must be a first time entrant or received a pre-court disposal more than 2 years ago</a:t>
            </a:r>
          </a:p>
          <a:p>
            <a:pPr marL="0" indent="0">
              <a:buNone/>
            </a:pPr>
            <a:r>
              <a:rPr lang="en-GB" baseline="0" dirty="0" smtClean="0"/>
              <a:t>If the young person meets the criteria, then they will be bailed to participate in the bureau clinic</a:t>
            </a:r>
          </a:p>
          <a:p>
            <a:pPr marL="0" indent="0">
              <a:buNone/>
            </a:pPr>
            <a:endParaRPr lang="en-GB" baseline="0" dirty="0" smtClean="0"/>
          </a:p>
          <a:p>
            <a:pPr marL="0" indent="0">
              <a:buNone/>
            </a:pPr>
            <a:r>
              <a:rPr lang="en-GB" baseline="0" dirty="0" smtClean="0"/>
              <a:t>STAGE 2: ASSESSMENT OF YOUNG PERSON</a:t>
            </a:r>
          </a:p>
          <a:p>
            <a:pPr marL="0" indent="0">
              <a:buNone/>
            </a:pPr>
            <a:r>
              <a:rPr lang="en-GB" baseline="0" dirty="0" smtClean="0"/>
              <a:t>Bureau coordinator requests information about the young person from a range of agencies: police, youth offending service, school.</a:t>
            </a:r>
          </a:p>
          <a:p>
            <a:pPr marL="0" indent="0">
              <a:buNone/>
            </a:pPr>
            <a:r>
              <a:rPr lang="en-GB" baseline="0" dirty="0" smtClean="0"/>
              <a:t>Assessment is then carried out with the young person explaining the offence and whether there are any underlying issues e.g. problems at school</a:t>
            </a:r>
          </a:p>
          <a:p>
            <a:pPr marL="0" indent="0">
              <a:buNone/>
            </a:pPr>
            <a:r>
              <a:rPr lang="en-GB" baseline="0" dirty="0" smtClean="0"/>
              <a:t>YP can be involved with this stage</a:t>
            </a:r>
          </a:p>
          <a:p>
            <a:pPr marL="0" indent="0">
              <a:buNone/>
            </a:pPr>
            <a:r>
              <a:rPr lang="en-GB" baseline="0" dirty="0" smtClean="0"/>
              <a:t>Report is then issued making the recommendations whether a non criminal disposal will be appropriate</a:t>
            </a:r>
          </a:p>
          <a:p>
            <a:pPr marL="0" indent="0">
              <a:buNone/>
            </a:pPr>
            <a:endParaRPr lang="en-GB" baseline="0" dirty="0" smtClean="0"/>
          </a:p>
          <a:p>
            <a:pPr marL="0" indent="0">
              <a:buNone/>
            </a:pPr>
            <a:r>
              <a:rPr lang="en-GB" baseline="0" dirty="0" smtClean="0"/>
              <a:t>STAGE 3: ASSESSMENT OF VICTIMS NEEDS</a:t>
            </a:r>
          </a:p>
          <a:p>
            <a:pPr marL="0" indent="0">
              <a:buNone/>
            </a:pPr>
            <a:r>
              <a:rPr lang="en-GB" baseline="0" dirty="0" smtClean="0"/>
              <a:t>A victim support officer states how the offence has affected the V</a:t>
            </a:r>
          </a:p>
          <a:p>
            <a:pPr marL="0" indent="0">
              <a:buNone/>
            </a:pPr>
            <a:r>
              <a:rPr lang="en-GB" baseline="0" dirty="0" smtClean="0"/>
              <a:t>Gives YP opportunity to write a letter of apology or take part in a restorative justice conference (if appropriate)</a:t>
            </a:r>
          </a:p>
          <a:p>
            <a:pPr marL="0" indent="0">
              <a:buNone/>
            </a:pPr>
            <a:endParaRPr lang="en-GB" baseline="0" dirty="0" smtClean="0"/>
          </a:p>
          <a:p>
            <a:pPr marL="0" indent="0">
              <a:buNone/>
            </a:pPr>
            <a:r>
              <a:rPr lang="en-GB" baseline="0" dirty="0" smtClean="0"/>
              <a:t>STAGE 4: PANEL</a:t>
            </a:r>
          </a:p>
          <a:p>
            <a:pPr marL="171450" indent="-171450">
              <a:buFontTx/>
              <a:buChar char="-"/>
            </a:pPr>
            <a:r>
              <a:rPr lang="en-GB" baseline="0" dirty="0" smtClean="0"/>
              <a:t>Closed meeting between bureau coordinator, police sergeant and community lay member</a:t>
            </a:r>
          </a:p>
          <a:p>
            <a:pPr marL="171450" indent="-171450">
              <a:buFontTx/>
              <a:buChar char="-"/>
            </a:pPr>
            <a:r>
              <a:rPr lang="en-GB" baseline="0" dirty="0" smtClean="0"/>
              <a:t>They will discuss what the appropriate outcomes may be</a:t>
            </a:r>
          </a:p>
          <a:p>
            <a:pPr marL="171450" indent="-171450">
              <a:buFontTx/>
              <a:buChar char="-"/>
            </a:pPr>
            <a:endParaRPr lang="en-GB" baseline="0" dirty="0" smtClean="0"/>
          </a:p>
          <a:p>
            <a:pPr marL="0" indent="0">
              <a:buFontTx/>
              <a:buNone/>
            </a:pPr>
            <a:r>
              <a:rPr lang="en-GB" baseline="0" dirty="0" smtClean="0"/>
              <a:t>STAGE 5: BUREAU CLINIC</a:t>
            </a:r>
          </a:p>
          <a:p>
            <a:pPr marL="171450" indent="-171450">
              <a:buFontTx/>
              <a:buChar char="-"/>
            </a:pPr>
            <a:r>
              <a:rPr lang="en-GB" baseline="0" dirty="0" smtClean="0"/>
              <a:t>Involving all of the above as well as the young person and their parent/carer</a:t>
            </a:r>
          </a:p>
          <a:p>
            <a:pPr marL="171450" indent="-171450">
              <a:buFontTx/>
              <a:buChar char="-"/>
            </a:pPr>
            <a:r>
              <a:rPr lang="en-GB" baseline="0" dirty="0" smtClean="0"/>
              <a:t>They are given the opportunity to take an active role at this stage</a:t>
            </a:r>
          </a:p>
          <a:p>
            <a:pPr marL="171450" indent="-171450">
              <a:buFontTx/>
              <a:buChar char="-"/>
            </a:pPr>
            <a:r>
              <a:rPr lang="en-GB" baseline="0" dirty="0" smtClean="0"/>
              <a:t>The aim at this stage is to reach a mutually agreed outcome for each child.</a:t>
            </a:r>
          </a:p>
        </p:txBody>
      </p:sp>
      <p:sp>
        <p:nvSpPr>
          <p:cNvPr id="4" name="Slide Number Placeholder 3"/>
          <p:cNvSpPr>
            <a:spLocks noGrp="1"/>
          </p:cNvSpPr>
          <p:nvPr>
            <p:ph type="sldNum" sz="quarter" idx="10"/>
          </p:nvPr>
        </p:nvSpPr>
        <p:spPr/>
        <p:txBody>
          <a:bodyPr/>
          <a:lstStyle/>
          <a:p>
            <a:fld id="{1760899F-B202-42DA-9216-4730CF892068}" type="slidenum">
              <a:rPr lang="en-GB" smtClean="0"/>
              <a:t>17</a:t>
            </a:fld>
            <a:endParaRPr lang="en-GB"/>
          </a:p>
        </p:txBody>
      </p:sp>
    </p:spTree>
    <p:extLst>
      <p:ext uri="{BB962C8B-B14F-4D97-AF65-F5344CB8AC3E}">
        <p14:creationId xmlns:p14="http://schemas.microsoft.com/office/powerpoint/2010/main" val="928869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FsANjsMdSuI" TargetMode="Externa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independent.co.uk/news/uk/law-rough-justice-for-juveniles-1311910.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Youth Justice</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3565801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By the end of this session, you should be able to . . . </a:t>
            </a:r>
          </a:p>
          <a:p>
            <a:pPr marL="0" indent="0">
              <a:buNone/>
            </a:pPr>
            <a:endParaRPr lang="en-GB" sz="2800" dirty="0"/>
          </a:p>
          <a:p>
            <a:pPr>
              <a:buFontTx/>
              <a:buChar char="-"/>
            </a:pPr>
            <a:r>
              <a:rPr lang="en-GB" sz="2800" dirty="0" smtClean="0"/>
              <a:t>Understand the history of youth justice</a:t>
            </a:r>
          </a:p>
          <a:p>
            <a:pPr>
              <a:buFontTx/>
              <a:buChar char="-"/>
            </a:pPr>
            <a:r>
              <a:rPr lang="en-GB" sz="2800" dirty="0" smtClean="0"/>
              <a:t>Explain the changing nature of understanding children and young people</a:t>
            </a:r>
          </a:p>
          <a:p>
            <a:pPr>
              <a:buFontTx/>
              <a:buChar char="-"/>
            </a:pPr>
            <a:r>
              <a:rPr lang="en-GB" sz="2800" dirty="0" smtClean="0"/>
              <a:t>Apply different ideologies throughout</a:t>
            </a:r>
            <a:endParaRPr lang="en-GB" sz="2800" dirty="0"/>
          </a:p>
        </p:txBody>
      </p:sp>
    </p:spTree>
    <p:extLst>
      <p:ext uri="{BB962C8B-B14F-4D97-AF65-F5344CB8AC3E}">
        <p14:creationId xmlns:p14="http://schemas.microsoft.com/office/powerpoint/2010/main" val="3381763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6600" dirty="0">
                <a:solidFill>
                  <a:srgbClr val="92D050"/>
                </a:solidFill>
              </a:rPr>
              <a:t>How would you define child?</a:t>
            </a:r>
          </a:p>
        </p:txBody>
      </p:sp>
    </p:spTree>
    <p:extLst>
      <p:ext uri="{BB962C8B-B14F-4D97-AF65-F5344CB8AC3E}">
        <p14:creationId xmlns:p14="http://schemas.microsoft.com/office/powerpoint/2010/main" val="2469598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576" y="0"/>
            <a:ext cx="8596668" cy="1320800"/>
          </a:xfrm>
        </p:spPr>
        <p:txBody>
          <a:bodyPr/>
          <a:lstStyle/>
          <a:p>
            <a:r>
              <a:rPr lang="en-GB" dirty="0" smtClean="0"/>
              <a:t>What is you perception of youth crime in England and Wales: Is it a problem?</a:t>
            </a:r>
            <a:endParaRPr lang="en-GB" dirty="0"/>
          </a:p>
        </p:txBody>
      </p:sp>
      <p:pic>
        <p:nvPicPr>
          <p:cNvPr id="4" name="FsANjsMdSuI"/>
          <p:cNvPicPr>
            <a:picLocks noGrp="1" noRot="1" noChangeAspect="1"/>
          </p:cNvPicPr>
          <p:nvPr>
            <p:ph idx="1"/>
            <a:videoFile r:link="rId1"/>
          </p:nvPr>
        </p:nvPicPr>
        <p:blipFill>
          <a:blip r:embed="rId4"/>
          <a:stretch>
            <a:fillRect/>
          </a:stretch>
        </p:blipFill>
        <p:spPr>
          <a:xfrm>
            <a:off x="388576" y="1229771"/>
            <a:ext cx="10005740" cy="5628229"/>
          </a:xfrm>
          <a:prstGeom prst="rect">
            <a:avLst/>
          </a:prstGeom>
        </p:spPr>
      </p:pic>
    </p:spTree>
    <p:extLst>
      <p:ext uri="{BB962C8B-B14F-4D97-AF65-F5344CB8AC3E}">
        <p14:creationId xmlns:p14="http://schemas.microsoft.com/office/powerpoint/2010/main" val="2406734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UN Convention on the Rights of a child (1989)</a:t>
            </a:r>
            <a:endParaRPr lang="en-GB" dirty="0"/>
          </a:p>
        </p:txBody>
      </p:sp>
      <p:sp>
        <p:nvSpPr>
          <p:cNvPr id="3" name="Content Placeholder 2"/>
          <p:cNvSpPr>
            <a:spLocks noGrp="1"/>
          </p:cNvSpPr>
          <p:nvPr>
            <p:ph idx="1"/>
          </p:nvPr>
        </p:nvSpPr>
        <p:spPr/>
        <p:txBody>
          <a:bodyPr>
            <a:noAutofit/>
          </a:bodyPr>
          <a:lstStyle/>
          <a:p>
            <a:r>
              <a:rPr lang="en-GB" sz="2400" dirty="0">
                <a:latin typeface="Arial" panose="020B0604020202020204" pitchFamily="34" charset="0"/>
                <a:cs typeface="Arial" panose="020B0604020202020204" pitchFamily="34" charset="0"/>
              </a:rPr>
              <a:t>It is the most complete statement of children’s rights ever produced and is the most widely-ratified international human rights treaty in history.</a:t>
            </a:r>
          </a:p>
          <a:p>
            <a:r>
              <a:rPr lang="en-GB" sz="2400" dirty="0">
                <a:latin typeface="Arial" panose="020B0604020202020204" pitchFamily="34" charset="0"/>
                <a:cs typeface="Arial" panose="020B0604020202020204" pitchFamily="34" charset="0"/>
              </a:rPr>
              <a:t>The Convention has 54 articles </a:t>
            </a:r>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articles </a:t>
            </a:r>
            <a:r>
              <a:rPr lang="en-GB" sz="2400" dirty="0">
                <a:latin typeface="Arial" panose="020B0604020202020204" pitchFamily="34" charset="0"/>
                <a:cs typeface="Arial" panose="020B0604020202020204" pitchFamily="34" charset="0"/>
              </a:rPr>
              <a:t>cover all aspects of a child’s life and set out the civil, political, economic, social and cultural rights that all children everywhere are entitled to. </a:t>
            </a:r>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It </a:t>
            </a:r>
            <a:r>
              <a:rPr lang="en-GB" sz="2400" dirty="0">
                <a:latin typeface="Arial" panose="020B0604020202020204" pitchFamily="34" charset="0"/>
                <a:cs typeface="Arial" panose="020B0604020202020204" pitchFamily="34" charset="0"/>
              </a:rPr>
              <a:t>also explains how adults and governments must work together to make sure all children can enjoy all their rights.</a:t>
            </a:r>
          </a:p>
        </p:txBody>
      </p:sp>
      <p:pic>
        <p:nvPicPr>
          <p:cNvPr id="4" name="Picture 3"/>
          <p:cNvPicPr>
            <a:picLocks noChangeAspect="1"/>
          </p:cNvPicPr>
          <p:nvPr/>
        </p:nvPicPr>
        <p:blipFill>
          <a:blip r:embed="rId2"/>
          <a:stretch>
            <a:fillRect/>
          </a:stretch>
        </p:blipFill>
        <p:spPr>
          <a:xfrm>
            <a:off x="8996094" y="65881"/>
            <a:ext cx="3195906" cy="1087438"/>
          </a:xfrm>
          <a:prstGeom prst="rect">
            <a:avLst/>
          </a:prstGeom>
        </p:spPr>
      </p:pic>
    </p:spTree>
    <p:extLst>
      <p:ext uri="{BB962C8B-B14F-4D97-AF65-F5344CB8AC3E}">
        <p14:creationId xmlns:p14="http://schemas.microsoft.com/office/powerpoint/2010/main" val="2949106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1800s: Prison ships</a:t>
            </a:r>
            <a:endParaRPr lang="en-GB" dirty="0"/>
          </a:p>
        </p:txBody>
      </p:sp>
      <p:pic>
        <p:nvPicPr>
          <p:cNvPr id="4" name="Content Placeholder 3"/>
          <p:cNvPicPr>
            <a:picLocks noGrp="1" noChangeAspect="1"/>
          </p:cNvPicPr>
          <p:nvPr>
            <p:ph idx="1"/>
          </p:nvPr>
        </p:nvPicPr>
        <p:blipFill>
          <a:blip r:embed="rId3"/>
          <a:stretch>
            <a:fillRect/>
          </a:stretch>
        </p:blipFill>
        <p:spPr>
          <a:xfrm>
            <a:off x="1037492" y="2119190"/>
            <a:ext cx="3757552" cy="3036102"/>
          </a:xfrm>
          <a:prstGeom prst="rect">
            <a:avLst/>
          </a:prstGeom>
        </p:spPr>
      </p:pic>
      <p:pic>
        <p:nvPicPr>
          <p:cNvPr id="6" name="Picture 5"/>
          <p:cNvPicPr>
            <a:picLocks noChangeAspect="1"/>
          </p:cNvPicPr>
          <p:nvPr/>
        </p:nvPicPr>
        <p:blipFill>
          <a:blip r:embed="rId4"/>
          <a:stretch>
            <a:fillRect/>
          </a:stretch>
        </p:blipFill>
        <p:spPr>
          <a:xfrm>
            <a:off x="5943599" y="2033524"/>
            <a:ext cx="3516924" cy="3207434"/>
          </a:xfrm>
          <a:prstGeom prst="rect">
            <a:avLst/>
          </a:prstGeom>
        </p:spPr>
      </p:pic>
    </p:spTree>
    <p:extLst>
      <p:ext uri="{BB962C8B-B14F-4D97-AF65-F5344CB8AC3E}">
        <p14:creationId xmlns:p14="http://schemas.microsoft.com/office/powerpoint/2010/main" val="305321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1900s</a:t>
            </a:r>
            <a:endParaRPr lang="en-GB" dirty="0"/>
          </a:p>
        </p:txBody>
      </p:sp>
      <p:sp>
        <p:nvSpPr>
          <p:cNvPr id="3" name="Content Placeholder 2"/>
          <p:cNvSpPr>
            <a:spLocks noGrp="1"/>
          </p:cNvSpPr>
          <p:nvPr>
            <p:ph idx="1"/>
          </p:nvPr>
        </p:nvSpPr>
        <p:spPr>
          <a:xfrm>
            <a:off x="677334" y="1723293"/>
            <a:ext cx="8596668" cy="4318070"/>
          </a:xfrm>
        </p:spPr>
        <p:txBody>
          <a:bodyPr>
            <a:normAutofit/>
          </a:bodyPr>
          <a:lstStyle/>
          <a:p>
            <a:r>
              <a:rPr lang="en-GB" sz="2800" dirty="0" smtClean="0"/>
              <a:t>Borstals</a:t>
            </a:r>
            <a:endParaRPr lang="en-GB" sz="2800" dirty="0"/>
          </a:p>
          <a:p>
            <a:endParaRPr lang="en-GB" sz="2800" dirty="0"/>
          </a:p>
          <a:p>
            <a:r>
              <a:rPr lang="en-GB" sz="2800" dirty="0"/>
              <a:t>Juvenile Court Introduced</a:t>
            </a:r>
          </a:p>
          <a:p>
            <a:endParaRPr lang="en-GB" sz="2800" dirty="0"/>
          </a:p>
          <a:p>
            <a:r>
              <a:rPr lang="en-GB" sz="2800" dirty="0"/>
              <a:t>The Probation of Offenders Act 1907</a:t>
            </a:r>
          </a:p>
          <a:p>
            <a:endParaRPr lang="en-GB" sz="2800" dirty="0"/>
          </a:p>
          <a:p>
            <a:r>
              <a:rPr lang="en-GB" sz="2800" dirty="0"/>
              <a:t>The Children Act 1908</a:t>
            </a:r>
          </a:p>
          <a:p>
            <a:pPr marL="0" indent="0">
              <a:buNone/>
            </a:pPr>
            <a:endParaRPr lang="en-GB" dirty="0"/>
          </a:p>
        </p:txBody>
      </p:sp>
      <p:pic>
        <p:nvPicPr>
          <p:cNvPr id="4" name="Picture 3"/>
          <p:cNvPicPr>
            <a:picLocks noChangeAspect="1"/>
          </p:cNvPicPr>
          <p:nvPr/>
        </p:nvPicPr>
        <p:blipFill>
          <a:blip r:embed="rId3"/>
          <a:stretch>
            <a:fillRect/>
          </a:stretch>
        </p:blipFill>
        <p:spPr>
          <a:xfrm>
            <a:off x="4975668" y="424014"/>
            <a:ext cx="5082732" cy="2275850"/>
          </a:xfrm>
          <a:prstGeom prst="rect">
            <a:avLst/>
          </a:prstGeom>
        </p:spPr>
      </p:pic>
      <p:pic>
        <p:nvPicPr>
          <p:cNvPr id="5" name="Picture 4"/>
          <p:cNvPicPr>
            <a:picLocks noChangeAspect="1"/>
          </p:cNvPicPr>
          <p:nvPr/>
        </p:nvPicPr>
        <p:blipFill>
          <a:blip r:embed="rId4"/>
          <a:stretch>
            <a:fillRect/>
          </a:stretch>
        </p:blipFill>
        <p:spPr>
          <a:xfrm>
            <a:off x="7260575" y="2699864"/>
            <a:ext cx="4548742" cy="3482336"/>
          </a:xfrm>
          <a:prstGeom prst="rect">
            <a:avLst/>
          </a:prstGeom>
        </p:spPr>
      </p:pic>
    </p:spTree>
    <p:extLst>
      <p:ext uri="{BB962C8B-B14F-4D97-AF65-F5344CB8AC3E}">
        <p14:creationId xmlns:p14="http://schemas.microsoft.com/office/powerpoint/2010/main" val="321790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1950s: Detention centres</a:t>
            </a:r>
            <a:endParaRPr lang="en-GB" dirty="0"/>
          </a:p>
        </p:txBody>
      </p:sp>
      <p:sp>
        <p:nvSpPr>
          <p:cNvPr id="3" name="Content Placeholder 2"/>
          <p:cNvSpPr>
            <a:spLocks noGrp="1"/>
          </p:cNvSpPr>
          <p:nvPr>
            <p:ph idx="1"/>
          </p:nvPr>
        </p:nvSpPr>
        <p:spPr>
          <a:xfrm>
            <a:off x="677334" y="2160589"/>
            <a:ext cx="6481112" cy="3880773"/>
          </a:xfrm>
        </p:spPr>
        <p:txBody>
          <a:bodyPr>
            <a:normAutofit fontScale="92500"/>
          </a:bodyPr>
          <a:lstStyle/>
          <a:p>
            <a:r>
              <a:rPr lang="en-GB" sz="3200" dirty="0" smtClean="0"/>
              <a:t>Introduced by the Criminal Justice Act 1948</a:t>
            </a:r>
          </a:p>
          <a:p>
            <a:r>
              <a:rPr lang="en-GB" sz="3200" dirty="0" smtClean="0"/>
              <a:t>14-20 </a:t>
            </a:r>
            <a:r>
              <a:rPr lang="en-GB" sz="3200" dirty="0" err="1" smtClean="0"/>
              <a:t>yr</a:t>
            </a:r>
            <a:r>
              <a:rPr lang="en-GB" sz="3200" dirty="0" smtClean="0"/>
              <a:t> olds</a:t>
            </a:r>
          </a:p>
          <a:p>
            <a:r>
              <a:rPr lang="en-GB" sz="3200" dirty="0" smtClean="0"/>
              <a:t>‘SHORT, SHARP, SHOCK’</a:t>
            </a:r>
          </a:p>
          <a:p>
            <a:r>
              <a:rPr lang="en-GB" sz="3200" dirty="0" smtClean="0"/>
              <a:t>Sentences of up to three months</a:t>
            </a:r>
          </a:p>
          <a:p>
            <a:r>
              <a:rPr lang="en-GB" sz="3200" dirty="0" smtClean="0"/>
              <a:t>Introduced to replace court imposed corporal punishment</a:t>
            </a:r>
            <a:endParaRPr lang="en-GB" sz="3200" dirty="0"/>
          </a:p>
        </p:txBody>
      </p:sp>
      <p:pic>
        <p:nvPicPr>
          <p:cNvPr id="4" name="Picture 3"/>
          <p:cNvPicPr>
            <a:picLocks noChangeAspect="1"/>
          </p:cNvPicPr>
          <p:nvPr/>
        </p:nvPicPr>
        <p:blipFill>
          <a:blip r:embed="rId2"/>
          <a:stretch>
            <a:fillRect/>
          </a:stretch>
        </p:blipFill>
        <p:spPr>
          <a:xfrm>
            <a:off x="7899483" y="1270000"/>
            <a:ext cx="3560997" cy="5133703"/>
          </a:xfrm>
          <a:prstGeom prst="rect">
            <a:avLst/>
          </a:prstGeom>
        </p:spPr>
      </p:pic>
    </p:spTree>
    <p:extLst>
      <p:ext uri="{BB962C8B-B14F-4D97-AF65-F5344CB8AC3E}">
        <p14:creationId xmlns:p14="http://schemas.microsoft.com/office/powerpoint/2010/main" val="2974571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1960s: The Children and Young Person Act 1969</a:t>
            </a:r>
            <a:endParaRPr lang="en-GB" dirty="0"/>
          </a:p>
        </p:txBody>
      </p:sp>
      <p:sp>
        <p:nvSpPr>
          <p:cNvPr id="3" name="Content Placeholder 2"/>
          <p:cNvSpPr>
            <a:spLocks noGrp="1"/>
          </p:cNvSpPr>
          <p:nvPr>
            <p:ph idx="1"/>
          </p:nvPr>
        </p:nvSpPr>
        <p:spPr/>
        <p:txBody>
          <a:bodyPr>
            <a:noAutofit/>
          </a:bodyPr>
          <a:lstStyle/>
          <a:p>
            <a:r>
              <a:rPr lang="en-GB" sz="3200" b="1" dirty="0"/>
              <a:t>Children and Young Persons Act introduces supervision orders and care orders. </a:t>
            </a:r>
            <a:endParaRPr lang="en-GB" sz="3200" b="1" dirty="0" smtClean="0"/>
          </a:p>
          <a:p>
            <a:r>
              <a:rPr lang="en-GB" sz="3200" b="1" dirty="0" smtClean="0"/>
              <a:t>Secure </a:t>
            </a:r>
            <a:r>
              <a:rPr lang="en-GB" sz="3200" b="1" dirty="0"/>
              <a:t>units and approved schools are combined into local authority community homes</a:t>
            </a:r>
            <a:r>
              <a:rPr lang="en-GB" sz="3200" b="1" dirty="0" smtClean="0"/>
              <a:t>.</a:t>
            </a:r>
          </a:p>
          <a:p>
            <a:r>
              <a:rPr lang="en-GB" sz="3200" b="1" dirty="0" smtClean="0"/>
              <a:t> </a:t>
            </a:r>
            <a:r>
              <a:rPr lang="en-GB" sz="3200" b="1" dirty="0"/>
              <a:t>Its raising the age of criminal responsibility to 14 is never implemented</a:t>
            </a:r>
            <a:endParaRPr lang="en-GB" sz="3200" dirty="0"/>
          </a:p>
        </p:txBody>
      </p:sp>
    </p:spTree>
    <p:extLst>
      <p:ext uri="{BB962C8B-B14F-4D97-AF65-F5344CB8AC3E}">
        <p14:creationId xmlns:p14="http://schemas.microsoft.com/office/powerpoint/2010/main" val="3647393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Conservatives: Thatcher’s government</a:t>
            </a:r>
            <a:endParaRPr lang="en-GB" dirty="0"/>
          </a:p>
        </p:txBody>
      </p:sp>
      <p:sp>
        <p:nvSpPr>
          <p:cNvPr id="3" name="Content Placeholder 2"/>
          <p:cNvSpPr>
            <a:spLocks noGrp="1"/>
          </p:cNvSpPr>
          <p:nvPr>
            <p:ph idx="1"/>
          </p:nvPr>
        </p:nvSpPr>
        <p:spPr/>
        <p:txBody>
          <a:bodyPr/>
          <a:lstStyle/>
          <a:p>
            <a:pPr marL="0" indent="0">
              <a:buNone/>
            </a:pPr>
            <a:r>
              <a:rPr lang="en-GB" dirty="0" smtClean="0"/>
              <a:t>‘ </a:t>
            </a:r>
            <a:endParaRPr lang="en-GB" dirty="0"/>
          </a:p>
        </p:txBody>
      </p:sp>
      <p:pic>
        <p:nvPicPr>
          <p:cNvPr id="4" name="Picture 3"/>
          <p:cNvPicPr>
            <a:picLocks noChangeAspect="1"/>
          </p:cNvPicPr>
          <p:nvPr/>
        </p:nvPicPr>
        <p:blipFill>
          <a:blip r:embed="rId3"/>
          <a:stretch>
            <a:fillRect/>
          </a:stretch>
        </p:blipFill>
        <p:spPr>
          <a:xfrm>
            <a:off x="677334" y="2633579"/>
            <a:ext cx="3942643" cy="2335881"/>
          </a:xfrm>
          <a:prstGeom prst="rect">
            <a:avLst/>
          </a:prstGeom>
        </p:spPr>
      </p:pic>
      <p:sp>
        <p:nvSpPr>
          <p:cNvPr id="5" name="TextBox 4"/>
          <p:cNvSpPr txBox="1"/>
          <p:nvPr/>
        </p:nvSpPr>
        <p:spPr>
          <a:xfrm>
            <a:off x="5264383" y="1779687"/>
            <a:ext cx="6336632" cy="5078313"/>
          </a:xfrm>
          <a:prstGeom prst="rect">
            <a:avLst/>
          </a:prstGeom>
          <a:solidFill>
            <a:schemeClr val="bg1"/>
          </a:solidFill>
        </p:spPr>
        <p:txBody>
          <a:bodyPr wrap="square" rtlCol="0">
            <a:spAutoFit/>
          </a:bodyPr>
          <a:lstStyle/>
          <a:p>
            <a:r>
              <a:rPr lang="en-GB" sz="2400" b="1" dirty="0" smtClean="0"/>
              <a:t>‘ Tough on crime, tough on the causes of crime’</a:t>
            </a:r>
          </a:p>
          <a:p>
            <a:endParaRPr lang="en-GB" sz="2400" b="1" dirty="0"/>
          </a:p>
          <a:p>
            <a:r>
              <a:rPr lang="en-GB" sz="2400" b="1" dirty="0" smtClean="0"/>
              <a:t>The numbers of young people being sentenced to custody decreased</a:t>
            </a:r>
          </a:p>
          <a:p>
            <a:endParaRPr lang="en-GB" sz="2400" b="1" dirty="0"/>
          </a:p>
          <a:p>
            <a:r>
              <a:rPr lang="en-GB" sz="2400" b="1" dirty="0" smtClean="0"/>
              <a:t>However, there was a focus on diversion and minimum intervention </a:t>
            </a:r>
          </a:p>
          <a:p>
            <a:endParaRPr lang="en-GB" sz="2400" b="1" dirty="0"/>
          </a:p>
          <a:p>
            <a:r>
              <a:rPr lang="en-GB" sz="2400" b="1" dirty="0" smtClean="0"/>
              <a:t>Saw an increase in police cautions and tougher penalties for persistent, serious offenders</a:t>
            </a:r>
          </a:p>
          <a:p>
            <a:endParaRPr lang="en-GB" dirty="0"/>
          </a:p>
          <a:p>
            <a:endParaRPr lang="en-GB" dirty="0" smtClean="0"/>
          </a:p>
        </p:txBody>
      </p:sp>
      <p:sp>
        <p:nvSpPr>
          <p:cNvPr id="6" name="TextBox 5"/>
          <p:cNvSpPr txBox="1"/>
          <p:nvPr/>
        </p:nvSpPr>
        <p:spPr>
          <a:xfrm>
            <a:off x="368968" y="5486400"/>
            <a:ext cx="3769895" cy="923330"/>
          </a:xfrm>
          <a:prstGeom prst="rect">
            <a:avLst/>
          </a:prstGeom>
          <a:noFill/>
        </p:spPr>
        <p:txBody>
          <a:bodyPr wrap="square" rtlCol="0">
            <a:spAutoFit/>
          </a:bodyPr>
          <a:lstStyle/>
          <a:p>
            <a:pPr algn="ctr"/>
            <a:r>
              <a:rPr lang="en-GB" b="1" i="1" dirty="0" smtClean="0">
                <a:solidFill>
                  <a:srgbClr val="0070C0"/>
                </a:solidFill>
              </a:rPr>
              <a:t>Q: Why do you think youth justice took a ‘back seat’ during the 1980s?</a:t>
            </a:r>
            <a:endParaRPr lang="en-GB" b="1" i="1" dirty="0">
              <a:solidFill>
                <a:srgbClr val="0070C0"/>
              </a:solidFill>
            </a:endParaRPr>
          </a:p>
        </p:txBody>
      </p:sp>
    </p:spTree>
    <p:extLst>
      <p:ext uri="{BB962C8B-B14F-4D97-AF65-F5344CB8AC3E}">
        <p14:creationId xmlns:p14="http://schemas.microsoft.com/office/powerpoint/2010/main" val="2784313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2400" dirty="0"/>
              <a:t>With the previous slides in mind and the lack of success with reducing youth crime, what do you think should be the main focus of the youth justice board? </a:t>
            </a:r>
          </a:p>
          <a:p>
            <a:endParaRPr lang="en-GB" dirty="0"/>
          </a:p>
          <a:p>
            <a:endParaRPr lang="en-GB" dirty="0"/>
          </a:p>
          <a:p>
            <a:r>
              <a:rPr lang="en-GB" dirty="0"/>
              <a:t>Risk? </a:t>
            </a:r>
          </a:p>
          <a:p>
            <a:r>
              <a:rPr lang="en-GB" dirty="0"/>
              <a:t>Needs? </a:t>
            </a:r>
          </a:p>
          <a:p>
            <a:r>
              <a:rPr lang="en-GB" dirty="0"/>
              <a:t>Punishment? </a:t>
            </a:r>
          </a:p>
          <a:p>
            <a:r>
              <a:rPr lang="en-GB" dirty="0"/>
              <a:t>Rehabilitation? </a:t>
            </a:r>
          </a:p>
          <a:p>
            <a:r>
              <a:rPr lang="en-GB" dirty="0"/>
              <a:t>Deterrence?</a:t>
            </a:r>
          </a:p>
          <a:p>
            <a:endParaRPr lang="en-GB" dirty="0"/>
          </a:p>
        </p:txBody>
      </p:sp>
      <p:pic>
        <p:nvPicPr>
          <p:cNvPr id="4" name="Picture 3"/>
          <p:cNvPicPr>
            <a:picLocks noChangeAspect="1"/>
          </p:cNvPicPr>
          <p:nvPr/>
        </p:nvPicPr>
        <p:blipFill>
          <a:blip r:embed="rId2"/>
          <a:stretch>
            <a:fillRect/>
          </a:stretch>
        </p:blipFill>
        <p:spPr>
          <a:xfrm>
            <a:off x="4740603" y="3713490"/>
            <a:ext cx="4139543" cy="2688569"/>
          </a:xfrm>
          <a:prstGeom prst="rect">
            <a:avLst/>
          </a:prstGeom>
        </p:spPr>
      </p:pic>
    </p:spTree>
    <p:extLst>
      <p:ext uri="{BB962C8B-B14F-4D97-AF65-F5344CB8AC3E}">
        <p14:creationId xmlns:p14="http://schemas.microsoft.com/office/powerpoint/2010/main" val="1252443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1520" y="966651"/>
            <a:ext cx="8542482" cy="5074711"/>
          </a:xfrm>
        </p:spPr>
        <p:txBody>
          <a:bodyPr>
            <a:normAutofit/>
          </a:bodyPr>
          <a:lstStyle/>
          <a:p>
            <a:pPr marL="0" indent="0">
              <a:buNone/>
            </a:pPr>
            <a:endParaRPr lang="en-GB" sz="2200" dirty="0" smtClean="0"/>
          </a:p>
          <a:p>
            <a:r>
              <a:rPr lang="en-GB" sz="2200" dirty="0" smtClean="0"/>
              <a:t>Philip </a:t>
            </a:r>
            <a:r>
              <a:rPr lang="en-GB" sz="2200" dirty="0"/>
              <a:t>Knight, was a </a:t>
            </a:r>
            <a:r>
              <a:rPr lang="en-GB" sz="2200" dirty="0" smtClean="0"/>
              <a:t>15-year-old</a:t>
            </a:r>
            <a:r>
              <a:rPr lang="en-GB" sz="2200" dirty="0"/>
              <a:t>  who died in custody at HMP </a:t>
            </a:r>
            <a:r>
              <a:rPr lang="en-GB" sz="2200" dirty="0" smtClean="0"/>
              <a:t>Swansea in 1996 </a:t>
            </a:r>
            <a:r>
              <a:rPr lang="en-GB" sz="2200" dirty="0"/>
              <a:t>as a result of self-inflicted injuries. An inquest yielded an open verdict. Knight was the first of 30 children to die in custody since 1990. </a:t>
            </a:r>
            <a:r>
              <a:rPr lang="en-GB" sz="2200" dirty="0">
                <a:hlinkClick r:id="rId3"/>
              </a:rPr>
              <a:t>http://www.independent.co.uk/news/uk/law-rough-justice-for-juveniles-1311910.html</a:t>
            </a:r>
            <a:r>
              <a:rPr lang="en-GB" sz="2200" dirty="0"/>
              <a:t> </a:t>
            </a:r>
          </a:p>
          <a:p>
            <a:endParaRPr lang="en-GB" dirty="0"/>
          </a:p>
          <a:p>
            <a:endParaRPr lang="en-GB" dirty="0"/>
          </a:p>
          <a:p>
            <a:pPr marL="0" indent="0">
              <a:buNone/>
            </a:pPr>
            <a:endParaRPr lang="en-GB" dirty="0"/>
          </a:p>
        </p:txBody>
      </p:sp>
      <p:pic>
        <p:nvPicPr>
          <p:cNvPr id="4" name="Picture 3"/>
          <p:cNvPicPr>
            <a:picLocks noChangeAspect="1"/>
          </p:cNvPicPr>
          <p:nvPr/>
        </p:nvPicPr>
        <p:blipFill>
          <a:blip r:embed="rId4"/>
          <a:stretch>
            <a:fillRect/>
          </a:stretch>
        </p:blipFill>
        <p:spPr>
          <a:xfrm>
            <a:off x="3462719" y="3817038"/>
            <a:ext cx="4237492" cy="2371193"/>
          </a:xfrm>
          <a:prstGeom prst="rect">
            <a:avLst/>
          </a:prstGeom>
        </p:spPr>
      </p:pic>
    </p:spTree>
    <p:extLst>
      <p:ext uri="{BB962C8B-B14F-4D97-AF65-F5344CB8AC3E}">
        <p14:creationId xmlns:p14="http://schemas.microsoft.com/office/powerpoint/2010/main" val="187645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Unforgiven: The Boys Who Killed Jamie Bulger</a:t>
            </a:r>
            <a:br>
              <a:rPr lang="en-GB" dirty="0"/>
            </a:br>
            <a:endParaRPr lang="en-GB" dirty="0"/>
          </a:p>
        </p:txBody>
      </p:sp>
      <p:pic>
        <p:nvPicPr>
          <p:cNvPr id="4" name="Content Placeholder 3"/>
          <p:cNvPicPr>
            <a:picLocks noGrp="1" noChangeAspect="1"/>
          </p:cNvPicPr>
          <p:nvPr>
            <p:ph idx="1"/>
          </p:nvPr>
        </p:nvPicPr>
        <p:blipFill>
          <a:blip r:embed="rId3"/>
          <a:stretch>
            <a:fillRect/>
          </a:stretch>
        </p:blipFill>
        <p:spPr>
          <a:xfrm>
            <a:off x="1286934" y="1583072"/>
            <a:ext cx="7750535" cy="4357549"/>
          </a:xfrm>
          <a:prstGeom prst="rect">
            <a:avLst/>
          </a:prstGeom>
        </p:spPr>
      </p:pic>
    </p:spTree>
    <p:extLst>
      <p:ext uri="{BB962C8B-B14F-4D97-AF65-F5344CB8AC3E}">
        <p14:creationId xmlns:p14="http://schemas.microsoft.com/office/powerpoint/2010/main" val="3572351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Following the Bulger case . . . </a:t>
            </a:r>
            <a:endParaRPr lang="en-GB" dirty="0"/>
          </a:p>
        </p:txBody>
      </p:sp>
      <p:sp>
        <p:nvSpPr>
          <p:cNvPr id="3" name="Content Placeholder 2"/>
          <p:cNvSpPr>
            <a:spLocks noGrp="1"/>
          </p:cNvSpPr>
          <p:nvPr>
            <p:ph idx="1"/>
          </p:nvPr>
        </p:nvSpPr>
        <p:spPr>
          <a:xfrm>
            <a:off x="611383" y="1620253"/>
            <a:ext cx="8662619" cy="3683172"/>
          </a:xfrm>
        </p:spPr>
        <p:txBody>
          <a:bodyPr>
            <a:noAutofit/>
          </a:bodyPr>
          <a:lstStyle/>
          <a:p>
            <a:pPr marL="0" indent="0">
              <a:buNone/>
            </a:pPr>
            <a:r>
              <a:rPr lang="en-GB" sz="2000" b="1" dirty="0" smtClean="0">
                <a:solidFill>
                  <a:srgbClr val="FF0000"/>
                </a:solidFill>
              </a:rPr>
              <a:t>CRIMINAL JUSTICE ACT (1993)</a:t>
            </a:r>
          </a:p>
          <a:p>
            <a:pPr>
              <a:buFontTx/>
              <a:buChar char="-"/>
            </a:pPr>
            <a:r>
              <a:rPr lang="en-GB" sz="2000" dirty="0" smtClean="0"/>
              <a:t>PUNITIVE turn for the justice system</a:t>
            </a:r>
          </a:p>
          <a:p>
            <a:pPr>
              <a:buFontTx/>
              <a:buChar char="-"/>
            </a:pPr>
            <a:r>
              <a:rPr lang="en-GB" sz="2000" dirty="0" smtClean="0"/>
              <a:t>Allows scope for Courts to impose tougher sentences</a:t>
            </a:r>
          </a:p>
          <a:p>
            <a:pPr>
              <a:buFontTx/>
              <a:buChar char="-"/>
            </a:pPr>
            <a:endParaRPr lang="en-GB" sz="2000" dirty="0"/>
          </a:p>
          <a:p>
            <a:pPr marL="0" indent="0">
              <a:buNone/>
            </a:pPr>
            <a:r>
              <a:rPr lang="en-GB" sz="2000" b="1" dirty="0" smtClean="0">
                <a:solidFill>
                  <a:srgbClr val="FF0000"/>
                </a:solidFill>
              </a:rPr>
              <a:t>MISSPENT YOUTH (1996)</a:t>
            </a:r>
          </a:p>
          <a:p>
            <a:pPr>
              <a:buFontTx/>
              <a:buChar char="-"/>
            </a:pPr>
            <a:r>
              <a:rPr lang="en-GB" sz="2000" dirty="0" smtClean="0"/>
              <a:t>Criticised the youth justice system as too costly, inefficient and ineffective</a:t>
            </a:r>
          </a:p>
          <a:p>
            <a:pPr>
              <a:buFontTx/>
              <a:buChar char="-"/>
            </a:pPr>
            <a:endParaRPr lang="en-GB" sz="2000" dirty="0"/>
          </a:p>
          <a:p>
            <a:pPr marL="0" indent="0">
              <a:buNone/>
            </a:pPr>
            <a:r>
              <a:rPr lang="en-GB" sz="2000" b="1" dirty="0" smtClean="0">
                <a:solidFill>
                  <a:srgbClr val="FF0000"/>
                </a:solidFill>
              </a:rPr>
              <a:t>CRIME AND DISORDER ACT (1998)</a:t>
            </a:r>
          </a:p>
          <a:p>
            <a:pPr>
              <a:buFontTx/>
              <a:buChar char="-"/>
            </a:pPr>
            <a:r>
              <a:rPr lang="en-GB" sz="2000" dirty="0" smtClean="0"/>
              <a:t>Principal aim for youth justice being – PREVENTION of offending</a:t>
            </a:r>
          </a:p>
          <a:p>
            <a:pPr>
              <a:buFontTx/>
              <a:buChar char="-"/>
            </a:pPr>
            <a:r>
              <a:rPr lang="en-GB" sz="2000" dirty="0" smtClean="0"/>
              <a:t>Established multi-agency YOTs and a range of orders</a:t>
            </a:r>
            <a:endParaRPr lang="en-GB" sz="2000" dirty="0"/>
          </a:p>
        </p:txBody>
      </p:sp>
    </p:spTree>
    <p:extLst>
      <p:ext uri="{BB962C8B-B14F-4D97-AF65-F5344CB8AC3E}">
        <p14:creationId xmlns:p14="http://schemas.microsoft.com/office/powerpoint/2010/main" val="686752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 First, Offenders second</a:t>
            </a:r>
            <a:endParaRPr lang="en-GB" dirty="0"/>
          </a:p>
        </p:txBody>
      </p:sp>
      <p:sp>
        <p:nvSpPr>
          <p:cNvPr id="3" name="Content Placeholder 2"/>
          <p:cNvSpPr>
            <a:spLocks noGrp="1"/>
          </p:cNvSpPr>
          <p:nvPr>
            <p:ph idx="1"/>
          </p:nvPr>
        </p:nvSpPr>
        <p:spPr>
          <a:xfrm>
            <a:off x="677334" y="1588169"/>
            <a:ext cx="6926624" cy="4453194"/>
          </a:xfrm>
        </p:spPr>
        <p:txBody>
          <a:bodyPr>
            <a:normAutofit fontScale="92500" lnSpcReduction="10000"/>
          </a:bodyPr>
          <a:lstStyle/>
          <a:p>
            <a:pPr>
              <a:buFontTx/>
              <a:buChar char="-"/>
            </a:pPr>
            <a:r>
              <a:rPr lang="en-GB" sz="2800" dirty="0" smtClean="0">
                <a:solidFill>
                  <a:srgbClr val="0070C0"/>
                </a:solidFill>
              </a:rPr>
              <a:t>Approach introduced </a:t>
            </a:r>
            <a:r>
              <a:rPr lang="en-GB" sz="2800" dirty="0" smtClean="0">
                <a:solidFill>
                  <a:srgbClr val="0070C0"/>
                </a:solidFill>
              </a:rPr>
              <a:t>by Case and Haines in 2015</a:t>
            </a:r>
          </a:p>
          <a:p>
            <a:pPr>
              <a:buFontTx/>
              <a:buChar char="-"/>
            </a:pPr>
            <a:r>
              <a:rPr lang="en-GB" sz="2800" dirty="0" smtClean="0">
                <a:solidFill>
                  <a:srgbClr val="0070C0"/>
                </a:solidFill>
              </a:rPr>
              <a:t>Combined previous welfare and justice approaches</a:t>
            </a:r>
          </a:p>
          <a:p>
            <a:pPr>
              <a:buFontTx/>
              <a:buChar char="-"/>
            </a:pPr>
            <a:r>
              <a:rPr lang="en-GB" sz="2800" dirty="0" smtClean="0">
                <a:solidFill>
                  <a:srgbClr val="0070C0"/>
                </a:solidFill>
              </a:rPr>
              <a:t>Aimed to prioritise children within the whole process</a:t>
            </a:r>
          </a:p>
          <a:p>
            <a:pPr>
              <a:buFontTx/>
              <a:buChar char="-"/>
            </a:pPr>
            <a:r>
              <a:rPr lang="en-GB" sz="2800" dirty="0" smtClean="0">
                <a:solidFill>
                  <a:srgbClr val="0070C0"/>
                </a:solidFill>
              </a:rPr>
              <a:t>Views Children as a SOLUTION to youth offending rather than the PROBLEM</a:t>
            </a:r>
          </a:p>
          <a:p>
            <a:pPr>
              <a:buFontTx/>
              <a:buChar char="-"/>
            </a:pPr>
            <a:r>
              <a:rPr lang="en-GB" sz="2800" dirty="0" smtClean="0">
                <a:solidFill>
                  <a:srgbClr val="0070C0"/>
                </a:solidFill>
              </a:rPr>
              <a:t>Multi-agency approach throughout all stages</a:t>
            </a:r>
          </a:p>
          <a:p>
            <a:pPr>
              <a:buFontTx/>
              <a:buChar char="-"/>
            </a:pPr>
            <a:endParaRPr lang="en-GB" dirty="0"/>
          </a:p>
        </p:txBody>
      </p:sp>
      <p:sp>
        <p:nvSpPr>
          <p:cNvPr id="4" name="Left Arrow Callout 3"/>
          <p:cNvSpPr/>
          <p:nvPr/>
        </p:nvSpPr>
        <p:spPr>
          <a:xfrm>
            <a:off x="7475622" y="1315453"/>
            <a:ext cx="4267200" cy="4315326"/>
          </a:xfrm>
          <a:prstGeom prst="left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983579" y="2294021"/>
            <a:ext cx="2759243" cy="2246769"/>
          </a:xfrm>
          <a:prstGeom prst="rect">
            <a:avLst/>
          </a:prstGeom>
          <a:noFill/>
        </p:spPr>
        <p:txBody>
          <a:bodyPr wrap="square" rtlCol="0">
            <a:spAutoFit/>
          </a:bodyPr>
          <a:lstStyle/>
          <a:p>
            <a:pPr algn="ctr"/>
            <a:r>
              <a:rPr lang="en-GB" sz="2800" dirty="0" smtClean="0">
                <a:latin typeface="Arial" panose="020B0604020202020204" pitchFamily="34" charset="0"/>
                <a:cs typeface="Arial" panose="020B0604020202020204" pitchFamily="34" charset="0"/>
              </a:rPr>
              <a:t>Can you think of some possible advantages and disadvantages to this model</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350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 First Offenders Second</a:t>
            </a:r>
            <a:endParaRPr lang="en-GB" dirty="0"/>
          </a:p>
        </p:txBody>
      </p:sp>
      <p:pic>
        <p:nvPicPr>
          <p:cNvPr id="4" name="Content Placeholder 3"/>
          <p:cNvPicPr>
            <a:picLocks noGrp="1" noChangeAspect="1"/>
          </p:cNvPicPr>
          <p:nvPr>
            <p:ph idx="1"/>
          </p:nvPr>
        </p:nvPicPr>
        <p:blipFill rotWithShape="1">
          <a:blip r:embed="rId2"/>
          <a:srcRect b="14334"/>
          <a:stretch/>
        </p:blipFill>
        <p:spPr>
          <a:xfrm>
            <a:off x="369578" y="1397012"/>
            <a:ext cx="1154422" cy="1066776"/>
          </a:xfrm>
          <a:prstGeom prst="rect">
            <a:avLst/>
          </a:prstGeom>
        </p:spPr>
      </p:pic>
      <p:pic>
        <p:nvPicPr>
          <p:cNvPr id="5" name="Picture 4"/>
          <p:cNvPicPr>
            <a:picLocks noChangeAspect="1"/>
          </p:cNvPicPr>
          <p:nvPr/>
        </p:nvPicPr>
        <p:blipFill>
          <a:blip r:embed="rId3"/>
          <a:stretch>
            <a:fillRect/>
          </a:stretch>
        </p:blipFill>
        <p:spPr>
          <a:xfrm>
            <a:off x="369578" y="2463788"/>
            <a:ext cx="1152244" cy="1066892"/>
          </a:xfrm>
          <a:prstGeom prst="rect">
            <a:avLst/>
          </a:prstGeom>
        </p:spPr>
      </p:pic>
      <p:pic>
        <p:nvPicPr>
          <p:cNvPr id="6" name="Picture 5"/>
          <p:cNvPicPr>
            <a:picLocks noChangeAspect="1"/>
          </p:cNvPicPr>
          <p:nvPr/>
        </p:nvPicPr>
        <p:blipFill>
          <a:blip r:embed="rId4"/>
          <a:stretch>
            <a:fillRect/>
          </a:stretch>
        </p:blipFill>
        <p:spPr>
          <a:xfrm>
            <a:off x="369578" y="4050606"/>
            <a:ext cx="1179301" cy="671050"/>
          </a:xfrm>
          <a:prstGeom prst="rect">
            <a:avLst/>
          </a:prstGeom>
        </p:spPr>
      </p:pic>
      <p:pic>
        <p:nvPicPr>
          <p:cNvPr id="7" name="Picture 6"/>
          <p:cNvPicPr>
            <a:picLocks noChangeAspect="1"/>
          </p:cNvPicPr>
          <p:nvPr/>
        </p:nvPicPr>
        <p:blipFill>
          <a:blip r:embed="rId4"/>
          <a:stretch>
            <a:fillRect/>
          </a:stretch>
        </p:blipFill>
        <p:spPr>
          <a:xfrm>
            <a:off x="286595" y="5407860"/>
            <a:ext cx="1318209" cy="750092"/>
          </a:xfrm>
          <a:prstGeom prst="rect">
            <a:avLst/>
          </a:prstGeom>
        </p:spPr>
      </p:pic>
      <p:sp>
        <p:nvSpPr>
          <p:cNvPr id="8" name="TextBox 7"/>
          <p:cNvSpPr txBox="1"/>
          <p:nvPr/>
        </p:nvSpPr>
        <p:spPr>
          <a:xfrm>
            <a:off x="1604804" y="1556084"/>
            <a:ext cx="5004543" cy="646331"/>
          </a:xfrm>
          <a:prstGeom prst="rect">
            <a:avLst/>
          </a:prstGeom>
          <a:noFill/>
        </p:spPr>
        <p:txBody>
          <a:bodyPr wrap="square" rtlCol="0">
            <a:spAutoFit/>
          </a:bodyPr>
          <a:lstStyle/>
          <a:p>
            <a:r>
              <a:rPr lang="en-GB" dirty="0" smtClean="0"/>
              <a:t>Child is safeguarded through this child friendly approach</a:t>
            </a:r>
            <a:endParaRPr lang="en-GB" dirty="0"/>
          </a:p>
        </p:txBody>
      </p:sp>
      <p:sp>
        <p:nvSpPr>
          <p:cNvPr id="9" name="TextBox 8"/>
          <p:cNvSpPr txBox="1"/>
          <p:nvPr/>
        </p:nvSpPr>
        <p:spPr>
          <a:xfrm>
            <a:off x="1521822" y="2595305"/>
            <a:ext cx="4716379" cy="923330"/>
          </a:xfrm>
          <a:prstGeom prst="rect">
            <a:avLst/>
          </a:prstGeom>
          <a:noFill/>
        </p:spPr>
        <p:txBody>
          <a:bodyPr wrap="square" rtlCol="0">
            <a:spAutoFit/>
          </a:bodyPr>
          <a:lstStyle/>
          <a:p>
            <a:r>
              <a:rPr lang="en-GB" dirty="0" smtClean="0"/>
              <a:t>The focus is shifted from focusing on the flaws of the young person to the flaws of the system</a:t>
            </a:r>
            <a:endParaRPr lang="en-GB" dirty="0"/>
          </a:p>
        </p:txBody>
      </p:sp>
      <p:sp>
        <p:nvSpPr>
          <p:cNvPr id="10" name="TextBox 9"/>
          <p:cNvSpPr txBox="1"/>
          <p:nvPr/>
        </p:nvSpPr>
        <p:spPr>
          <a:xfrm>
            <a:off x="1604804" y="4050606"/>
            <a:ext cx="4378901" cy="1200329"/>
          </a:xfrm>
          <a:prstGeom prst="rect">
            <a:avLst/>
          </a:prstGeom>
          <a:noFill/>
        </p:spPr>
        <p:txBody>
          <a:bodyPr wrap="square" rtlCol="0">
            <a:spAutoFit/>
          </a:bodyPr>
          <a:lstStyle/>
          <a:p>
            <a:r>
              <a:rPr lang="en-GB" dirty="0" smtClean="0"/>
              <a:t>This approach requires partners within this multi-agency approach to have the same ethos – This does not always happen</a:t>
            </a:r>
            <a:endParaRPr lang="en-GB" dirty="0"/>
          </a:p>
        </p:txBody>
      </p:sp>
      <p:sp>
        <p:nvSpPr>
          <p:cNvPr id="11" name="TextBox 10"/>
          <p:cNvSpPr txBox="1"/>
          <p:nvPr/>
        </p:nvSpPr>
        <p:spPr>
          <a:xfrm>
            <a:off x="1748589" y="5407860"/>
            <a:ext cx="3850106" cy="923330"/>
          </a:xfrm>
          <a:prstGeom prst="rect">
            <a:avLst/>
          </a:prstGeom>
          <a:noFill/>
        </p:spPr>
        <p:txBody>
          <a:bodyPr wrap="square" rtlCol="0">
            <a:spAutoFit/>
          </a:bodyPr>
          <a:lstStyle/>
          <a:p>
            <a:r>
              <a:rPr lang="en-GB" dirty="0" smtClean="0"/>
              <a:t>‘Double jeopardy’- what about those offenders who are just about to turn 18?</a:t>
            </a:r>
            <a:endParaRPr lang="en-GB" dirty="0"/>
          </a:p>
        </p:txBody>
      </p:sp>
      <p:pic>
        <p:nvPicPr>
          <p:cNvPr id="12" name="Picture 11"/>
          <p:cNvPicPr>
            <a:picLocks noChangeAspect="1"/>
          </p:cNvPicPr>
          <p:nvPr/>
        </p:nvPicPr>
        <p:blipFill>
          <a:blip r:embed="rId5"/>
          <a:stretch>
            <a:fillRect/>
          </a:stretch>
        </p:blipFill>
        <p:spPr>
          <a:xfrm>
            <a:off x="7989037" y="1583275"/>
            <a:ext cx="2857500" cy="4286250"/>
          </a:xfrm>
          <a:prstGeom prst="rect">
            <a:avLst/>
          </a:prstGeom>
        </p:spPr>
      </p:pic>
    </p:spTree>
    <p:extLst>
      <p:ext uri="{BB962C8B-B14F-4D97-AF65-F5344CB8AC3E}">
        <p14:creationId xmlns:p14="http://schemas.microsoft.com/office/powerpoint/2010/main" val="3118912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5221"/>
            <a:ext cx="8596668" cy="1320800"/>
          </a:xfrm>
        </p:spPr>
        <p:txBody>
          <a:bodyPr/>
          <a:lstStyle/>
          <a:p>
            <a:r>
              <a:rPr lang="en-GB" dirty="0" smtClean="0"/>
              <a:t>Swansea Bureau model</a:t>
            </a:r>
            <a:endParaRPr lang="en-GB" dirty="0"/>
          </a:p>
        </p:txBody>
      </p:sp>
      <p:pic>
        <p:nvPicPr>
          <p:cNvPr id="4" name="Picture 3"/>
          <p:cNvPicPr>
            <a:picLocks noChangeAspect="1"/>
          </p:cNvPicPr>
          <p:nvPr/>
        </p:nvPicPr>
        <p:blipFill>
          <a:blip r:embed="rId3"/>
          <a:stretch>
            <a:fillRect/>
          </a:stretch>
        </p:blipFill>
        <p:spPr>
          <a:xfrm>
            <a:off x="6056310" y="275221"/>
            <a:ext cx="5349626" cy="6432884"/>
          </a:xfrm>
          <a:prstGeom prst="rect">
            <a:avLst/>
          </a:prstGeom>
        </p:spPr>
      </p:pic>
      <p:sp>
        <p:nvSpPr>
          <p:cNvPr id="5" name="TextBox 4"/>
          <p:cNvSpPr txBox="1"/>
          <p:nvPr/>
        </p:nvSpPr>
        <p:spPr>
          <a:xfrm>
            <a:off x="317241" y="1212980"/>
            <a:ext cx="5337110" cy="4154984"/>
          </a:xfrm>
          <a:prstGeom prst="rect">
            <a:avLst/>
          </a:prstGeom>
          <a:noFill/>
        </p:spPr>
        <p:txBody>
          <a:bodyPr wrap="square" rtlCol="0">
            <a:spAutoFit/>
          </a:bodyPr>
          <a:lstStyle/>
          <a:p>
            <a:r>
              <a:rPr lang="en-GB" sz="2400" b="1" u="sng" dirty="0" smtClean="0">
                <a:solidFill>
                  <a:srgbClr val="00B050"/>
                </a:solidFill>
              </a:rPr>
              <a:t>STAGE 1</a:t>
            </a:r>
            <a:r>
              <a:rPr lang="en-GB" sz="2400" dirty="0" smtClean="0">
                <a:solidFill>
                  <a:srgbClr val="00B050"/>
                </a:solidFill>
              </a:rPr>
              <a:t>: ARREST AND TRIAL</a:t>
            </a:r>
          </a:p>
          <a:p>
            <a:endParaRPr lang="en-GB" sz="2400" dirty="0">
              <a:solidFill>
                <a:srgbClr val="00B050"/>
              </a:solidFill>
            </a:endParaRPr>
          </a:p>
          <a:p>
            <a:r>
              <a:rPr lang="en-GB" sz="2400" b="1" u="sng" dirty="0" smtClean="0">
                <a:solidFill>
                  <a:srgbClr val="00B050"/>
                </a:solidFill>
              </a:rPr>
              <a:t>STAGE 2</a:t>
            </a:r>
            <a:r>
              <a:rPr lang="en-GB" sz="2400" dirty="0" smtClean="0">
                <a:solidFill>
                  <a:srgbClr val="00B050"/>
                </a:solidFill>
              </a:rPr>
              <a:t>: ASSESSMENT OF YOUNG PEOPLE</a:t>
            </a:r>
          </a:p>
          <a:p>
            <a:endParaRPr lang="en-GB" sz="2400" dirty="0">
              <a:solidFill>
                <a:srgbClr val="00B050"/>
              </a:solidFill>
            </a:endParaRPr>
          </a:p>
          <a:p>
            <a:r>
              <a:rPr lang="en-GB" sz="2400" b="1" u="sng" dirty="0" smtClean="0">
                <a:solidFill>
                  <a:srgbClr val="00B050"/>
                </a:solidFill>
              </a:rPr>
              <a:t>STAGE 3</a:t>
            </a:r>
            <a:r>
              <a:rPr lang="en-GB" sz="2400" dirty="0" smtClean="0">
                <a:solidFill>
                  <a:srgbClr val="00B050"/>
                </a:solidFill>
              </a:rPr>
              <a:t>: ASSESSMENT OF VICTIMS NEEDS</a:t>
            </a:r>
          </a:p>
          <a:p>
            <a:endParaRPr lang="en-GB" sz="2400" dirty="0">
              <a:solidFill>
                <a:srgbClr val="00B050"/>
              </a:solidFill>
            </a:endParaRPr>
          </a:p>
          <a:p>
            <a:r>
              <a:rPr lang="en-GB" sz="2400" b="1" u="sng" dirty="0" smtClean="0">
                <a:solidFill>
                  <a:srgbClr val="00B050"/>
                </a:solidFill>
              </a:rPr>
              <a:t>STAGE 4</a:t>
            </a:r>
            <a:r>
              <a:rPr lang="en-GB" sz="2400" dirty="0" smtClean="0">
                <a:solidFill>
                  <a:srgbClr val="00B050"/>
                </a:solidFill>
              </a:rPr>
              <a:t>: PANEL MEETING</a:t>
            </a:r>
          </a:p>
          <a:p>
            <a:endParaRPr lang="en-GB" sz="2400" dirty="0">
              <a:solidFill>
                <a:srgbClr val="00B050"/>
              </a:solidFill>
            </a:endParaRPr>
          </a:p>
          <a:p>
            <a:r>
              <a:rPr lang="en-GB" sz="2400" b="1" u="sng" dirty="0" smtClean="0">
                <a:solidFill>
                  <a:srgbClr val="00B050"/>
                </a:solidFill>
              </a:rPr>
              <a:t>STAGE 5</a:t>
            </a:r>
            <a:r>
              <a:rPr lang="en-GB" sz="2400" dirty="0" smtClean="0">
                <a:solidFill>
                  <a:srgbClr val="00B050"/>
                </a:solidFill>
              </a:rPr>
              <a:t>: BUREAU CLINIC</a:t>
            </a:r>
            <a:endParaRPr lang="en-GB" sz="2400" dirty="0">
              <a:solidFill>
                <a:srgbClr val="00B050"/>
              </a:solidFill>
            </a:endParaRPr>
          </a:p>
        </p:txBody>
      </p:sp>
    </p:spTree>
    <p:extLst>
      <p:ext uri="{BB962C8B-B14F-4D97-AF65-F5344CB8AC3E}">
        <p14:creationId xmlns:p14="http://schemas.microsoft.com/office/powerpoint/2010/main" val="15974694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272</TotalTime>
  <Words>733</Words>
  <Application>Microsoft Office PowerPoint</Application>
  <PresentationFormat>Widescreen</PresentationFormat>
  <Paragraphs>169</Paragraphs>
  <Slides>17</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Youth Justice</vt:lpstr>
      <vt:lpstr>Learning objectives</vt:lpstr>
      <vt:lpstr>PowerPoint Presentation</vt:lpstr>
      <vt:lpstr>What is you perception of youth crime in England and Wales: Is it a problem?</vt:lpstr>
      <vt:lpstr>The UN Convention on the Rights of a child (1989)</vt:lpstr>
      <vt:lpstr>1800s: Prison ships</vt:lpstr>
      <vt:lpstr>Early 1900s</vt:lpstr>
      <vt:lpstr>1950s: Detention centres</vt:lpstr>
      <vt:lpstr>1960s: The Children and Young Person Act 1969</vt:lpstr>
      <vt:lpstr>The Conservatives: Thatcher’s government</vt:lpstr>
      <vt:lpstr>TASK</vt:lpstr>
      <vt:lpstr>PowerPoint Presentation</vt:lpstr>
      <vt:lpstr>Unforgiven: The Boys Who Killed Jamie Bulger </vt:lpstr>
      <vt:lpstr>Following the Bulger case . . . </vt:lpstr>
      <vt:lpstr>Children First, Offenders second</vt:lpstr>
      <vt:lpstr>Children First Offenders Second</vt:lpstr>
      <vt:lpstr>Swansea Bureau model</vt:lpstr>
    </vt:vector>
  </TitlesOfParts>
  <Company>Swansea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Youth Justice</dc:title>
  <dc:creator>KNIGHT L. (552194)</dc:creator>
  <cp:lastModifiedBy>Laura Knight</cp:lastModifiedBy>
  <cp:revision>33</cp:revision>
  <dcterms:created xsi:type="dcterms:W3CDTF">2018-11-23T14:42:11Z</dcterms:created>
  <dcterms:modified xsi:type="dcterms:W3CDTF">2018-11-25T09:19:03Z</dcterms:modified>
</cp:coreProperties>
</file>