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5" r:id="rId13"/>
    <p:sldId id="277" r:id="rId14"/>
    <p:sldId id="278" r:id="rId15"/>
    <p:sldId id="279" r:id="rId16"/>
    <p:sldId id="281" r:id="rId17"/>
    <p:sldId id="280" r:id="rId18"/>
    <p:sldId id="282" r:id="rId19"/>
    <p:sldId id="285" r:id="rId20"/>
    <p:sldId id="283" r:id="rId21"/>
    <p:sldId id="28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382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155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0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752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9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938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75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671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452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60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932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173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85A036D-C3A1-4C44-869A-C0B2F3D6794D}" type="datetimeFigureOut">
              <a:rPr lang="en-GB" smtClean="0"/>
              <a:t>13/12/2016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6E59C01-6C5C-4397-977E-6157B574507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425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6447" y="4329953"/>
            <a:ext cx="9999233" cy="923005"/>
          </a:xfrm>
          <a:solidFill>
            <a:schemeClr val="bg2">
              <a:alpha val="75000"/>
            </a:schemeClr>
          </a:solidFill>
        </p:spPr>
        <p:txBody>
          <a:bodyPr>
            <a:normAutofit/>
          </a:bodyPr>
          <a:lstStyle/>
          <a:p>
            <a:r>
              <a:rPr lang="en-GB" sz="6000" dirty="0" smtClean="0"/>
              <a:t>Monsters, Ghosts and Revenants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6447" y="5370020"/>
            <a:ext cx="9999233" cy="466003"/>
          </a:xfrm>
          <a:solidFill>
            <a:schemeClr val="bg2">
              <a:alpha val="75000"/>
            </a:schemeClr>
          </a:solidFill>
        </p:spPr>
        <p:txBody>
          <a:bodyPr/>
          <a:lstStyle/>
          <a:p>
            <a:r>
              <a:rPr lang="en-GB" b="1" dirty="0" smtClean="0"/>
              <a:t>Week 1 </a:t>
            </a:r>
            <a:r>
              <a:rPr lang="en-GB" b="1" dirty="0" smtClean="0"/>
              <a:t>– Conclusions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11485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Looking back over th</a:t>
            </a:r>
            <a:r>
              <a:rPr lang="en-GB" sz="2800" dirty="0" smtClean="0"/>
              <a:t>e topics we’ve been covering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Thinking about key themes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Looking at connections between different topics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9828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Course Structure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029099"/>
              </p:ext>
            </p:extLst>
          </p:nvPr>
        </p:nvGraphicFramePr>
        <p:xfrm>
          <a:off x="1204856" y="2006303"/>
          <a:ext cx="9950824" cy="40792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043105"/>
                <a:gridCol w="890771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Week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Topic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Introduction, theory and Definitions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Monsters and Heroes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Monsters</a:t>
                      </a:r>
                      <a:r>
                        <a:rPr lang="en-GB" baseline="0" dirty="0" smtClean="0"/>
                        <a:t> and Gods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Hybrid Deities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Humans,</a:t>
                      </a:r>
                      <a:r>
                        <a:rPr lang="en-GB" baseline="0" dirty="0" smtClean="0"/>
                        <a:t> Animals, Monsters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Ghosts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Revenants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Monsters in Ethnography</a:t>
                      </a:r>
                      <a:r>
                        <a:rPr lang="en-GB" baseline="0" dirty="0" smtClean="0"/>
                        <a:t> and Geography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9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Monsters in Biology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Revision and Exam Preparation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537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themes?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46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monstrosity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 smtClean="0"/>
              <a:t> Certain types of monsters/monstrous creatures repeatedly appear: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 smtClean="0"/>
              <a:t>Hybrids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 smtClean="0"/>
              <a:t>Excess/deficit in body parts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 smtClean="0"/>
              <a:t>Transgressions of living/dead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800" dirty="0" smtClean="0"/>
              <a:t>Difference from parents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12748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Hybrids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845734"/>
            <a:ext cx="3431689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Opponents (heroes/gods)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As deities themselves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Transformations?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Does a monster that is different things at different times count as a monster?</a:t>
            </a:r>
            <a:endParaRPr lang="en-GB" sz="2400" dirty="0"/>
          </a:p>
        </p:txBody>
      </p:sp>
      <p:pic>
        <p:nvPicPr>
          <p:cNvPr id="4" name="Picture 2" descr="Image result for typhoe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902" y="3394533"/>
            <a:ext cx="4010025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6546" y="183395"/>
            <a:ext cx="4582739" cy="310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77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Excess deficit body parts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3119718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 smtClean="0"/>
              <a:t> </a:t>
            </a:r>
            <a:r>
              <a:rPr lang="en-GB" sz="2800" dirty="0" smtClean="0"/>
              <a:t>Opponents to gods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Or helpers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Biology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Ethnography</a:t>
            </a:r>
            <a:endParaRPr lang="en-GB" sz="2800" dirty="0"/>
          </a:p>
        </p:txBody>
      </p:sp>
      <p:pic>
        <p:nvPicPr>
          <p:cNvPr id="1026" name="Picture 2" descr="Image result for typhoe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35160"/>
            <a:ext cx="4010025" cy="280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greek hyd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688" y="2706593"/>
            <a:ext cx="4692958" cy="351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1975" y="2935511"/>
            <a:ext cx="4010074" cy="333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37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Transgression of living/dead boundary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3036309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Ghosts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Revenants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Omens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Fish in Herodotus</a:t>
            </a:r>
            <a:endParaRPr lang="en-GB" sz="2400" dirty="0"/>
          </a:p>
        </p:txBody>
      </p:sp>
      <p:pic>
        <p:nvPicPr>
          <p:cNvPr id="3074" name="Picture 2" descr="Apollo en Thanat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780" y="1845734"/>
            <a:ext cx="3390900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614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Abnormal Births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3412090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Biology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Omens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Origins of hybrids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Minotaur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Centaurs</a:t>
            </a:r>
            <a:endParaRPr lang="en-GB" sz="2400" dirty="0"/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373" y="173783"/>
            <a:ext cx="5280939" cy="585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962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Genre/medium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Different genres and media have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different expectations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different levels of suspension of disbelief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different conventions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/>
              <a:t> </a:t>
            </a:r>
            <a:r>
              <a:rPr lang="en-GB" sz="2600" dirty="0" smtClean="0"/>
              <a:t>Monsters </a:t>
            </a:r>
            <a:r>
              <a:rPr lang="en-GB" sz="2600" dirty="0" smtClean="0">
                <a:sym typeface="Wingdings" panose="05000000000000000000" pitchFamily="2" charset="2"/>
              </a:rPr>
              <a:t> abnormality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ym typeface="Wingdings" panose="05000000000000000000" pitchFamily="2" charset="2"/>
              </a:rPr>
              <a:t>Something can be abnormal in one genre, but not another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ym typeface="Wingdings" panose="05000000000000000000" pitchFamily="2" charset="2"/>
              </a:rPr>
              <a:t>e.g. birth of children different to their parents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87484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Hes</a:t>
            </a:r>
            <a:r>
              <a:rPr lang="en-GB" dirty="0" smtClean="0"/>
              <a:t>. </a:t>
            </a:r>
            <a:r>
              <a:rPr lang="en-GB" i="1" dirty="0" smtClean="0"/>
              <a:t>Th. </a:t>
            </a:r>
            <a:r>
              <a:rPr lang="en-GB" dirty="0" smtClean="0"/>
              <a:t>126ff.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Earth </a:t>
            </a:r>
            <a:r>
              <a:rPr lang="en-GB" sz="2800" dirty="0"/>
              <a:t>first of all bore starry Sky, equal to herself, to cover her on every side, so that she would be the ever immovable seat for the blessed gods; and she bore the high mountains, the graceful haunts of the goddesses, Nymphs who dwell on the wooded mountains; and she also bore the barren sea seething with its swell, Pontus—all of them without delightful love;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23261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5829613" cy="465527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Seen various ways in which monsters contribute to some sort of structure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Biology – species and larger groups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Geography – in geographic/ethnographic texts and mythological narratives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Chronology – mythological past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Monsters sit between categories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Allows them to highlight where the boundaries are</a:t>
            </a:r>
            <a:endParaRPr lang="en-GB" sz="2400" dirty="0"/>
          </a:p>
        </p:txBody>
      </p:sp>
      <p:pic>
        <p:nvPicPr>
          <p:cNvPr id="4" name="Picture 2" descr="http://www.globalsecurity.org/military/world/europe/images/map-450bc-herodotus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282" y="341660"/>
            <a:ext cx="4240599" cy="28997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800" y="3573501"/>
            <a:ext cx="5618588" cy="248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6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 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5434043" cy="4354650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In being marked out as strange, monsters help to characterise what is normal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Contrasting of ‘us’ vs ‘them’, </a:t>
            </a:r>
            <a:r>
              <a:rPr lang="en-GB" sz="2400" dirty="0" err="1" smtClean="0"/>
              <a:t>othering</a:t>
            </a:r>
            <a:endParaRPr lang="en-GB" sz="2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Contrasts: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Physical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Behavioural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Social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/>
              <a:t> </a:t>
            </a:r>
            <a:r>
              <a:rPr lang="en-GB" sz="2600" dirty="0" smtClean="0"/>
              <a:t>Exploration of difference in a place separated from the author and audience</a:t>
            </a:r>
            <a:endParaRPr lang="en-GB" sz="2600" dirty="0"/>
          </a:p>
        </p:txBody>
      </p:sp>
      <p:pic>
        <p:nvPicPr>
          <p:cNvPr id="5122" name="Picture 2" descr="Image result for monstrous ra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323" y="2089484"/>
            <a:ext cx="546735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229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6447" y="4329953"/>
            <a:ext cx="9999233" cy="923005"/>
          </a:xfrm>
          <a:solidFill>
            <a:schemeClr val="bg2">
              <a:alpha val="75000"/>
            </a:schemeClr>
          </a:solidFill>
        </p:spPr>
        <p:txBody>
          <a:bodyPr>
            <a:normAutofit/>
          </a:bodyPr>
          <a:lstStyle/>
          <a:p>
            <a:r>
              <a:rPr lang="en-GB" sz="6000" dirty="0" smtClean="0"/>
              <a:t>Monsters, Ghosts and Revenants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6447" y="5370020"/>
            <a:ext cx="9999233" cy="466003"/>
          </a:xfrm>
          <a:solidFill>
            <a:schemeClr val="bg2">
              <a:alpha val="75000"/>
            </a:schemeClr>
          </a:solidFill>
        </p:spPr>
        <p:txBody>
          <a:bodyPr/>
          <a:lstStyle/>
          <a:p>
            <a:r>
              <a:rPr lang="en-GB" b="1" dirty="0" smtClean="0"/>
              <a:t>Week 1 </a:t>
            </a:r>
            <a:r>
              <a:rPr lang="en-GB" b="1" dirty="0" smtClean="0"/>
              <a:t>– Essays and exams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5972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Essays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Four very broad questions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To allow you to use the source material that interests you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Pick specific examples/focus to keep the topic manageable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365694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Scholarship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42332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Monstrosity in antiquity has not received much scholarly attention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Sources: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Bibliography on moodle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Weekly readings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Books/articles etc. about the </a:t>
            </a:r>
            <a:r>
              <a:rPr lang="en-GB" sz="2400" b="1" dirty="0" smtClean="0"/>
              <a:t>texts/artwork</a:t>
            </a:r>
            <a:r>
              <a:rPr lang="en-GB" sz="2400" dirty="0" smtClean="0"/>
              <a:t> you are using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Books/articles etc. about the </a:t>
            </a:r>
            <a:r>
              <a:rPr lang="en-GB" sz="2400" b="1" dirty="0" smtClean="0"/>
              <a:t>author/artist</a:t>
            </a:r>
            <a:r>
              <a:rPr lang="en-GB" sz="2400" dirty="0" smtClean="0"/>
              <a:t> </a:t>
            </a:r>
            <a:r>
              <a:rPr lang="en-GB" sz="2400" dirty="0"/>
              <a:t>you are </a:t>
            </a:r>
            <a:r>
              <a:rPr lang="en-GB" sz="2400" dirty="0" smtClean="0"/>
              <a:t>using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Books/articles etc. about </a:t>
            </a:r>
            <a:r>
              <a:rPr lang="en-GB" sz="2400" dirty="0" smtClean="0"/>
              <a:t>the </a:t>
            </a:r>
            <a:r>
              <a:rPr lang="en-GB" sz="2400" b="1" dirty="0" smtClean="0"/>
              <a:t>genre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Search </a:t>
            </a:r>
            <a:r>
              <a:rPr lang="en-GB" sz="2400" dirty="0" err="1" smtClean="0"/>
              <a:t>Jstor</a:t>
            </a:r>
            <a:r>
              <a:rPr lang="en-GB" sz="2400" dirty="0" smtClean="0"/>
              <a:t> for the relevant passage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Google scholar </a:t>
            </a:r>
            <a:r>
              <a:rPr lang="en-GB" sz="2400" dirty="0" smtClean="0">
                <a:sym typeface="Wingdings" panose="05000000000000000000" pitchFamily="2" charset="2"/>
              </a:rPr>
              <a:t> title  our online library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ym typeface="Wingdings" panose="05000000000000000000" pitchFamily="2" charset="2"/>
              </a:rPr>
              <a:t>Interlibrary loans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ym typeface="Wingdings" panose="05000000000000000000" pitchFamily="2" charset="2"/>
              </a:rPr>
              <a:t>Other libraries (</a:t>
            </a:r>
            <a:r>
              <a:rPr lang="en-GB" sz="2400" dirty="0" err="1" smtClean="0">
                <a:sym typeface="Wingdings" panose="05000000000000000000" pitchFamily="2" charset="2"/>
              </a:rPr>
              <a:t>Sconul</a:t>
            </a:r>
            <a:r>
              <a:rPr lang="en-GB" sz="2400" dirty="0" smtClean="0">
                <a:sym typeface="Wingdings" panose="05000000000000000000" pitchFamily="2" charset="2"/>
              </a:rPr>
              <a:t>)</a:t>
            </a:r>
            <a:endParaRPr lang="en-GB" sz="2400" dirty="0"/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/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25370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Take home exam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9am – 3pm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Four questions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connected to the themes of the weeks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/>
              <a:t> </a:t>
            </a:r>
            <a:r>
              <a:rPr lang="en-GB" sz="2600" dirty="0" smtClean="0"/>
              <a:t>Avoid self-plagiarism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Pick a different topic to your essay topic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98861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Preparation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680326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Pick certain weeks you are happier writing about and prep those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4 questions / 8 weeks of primary content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Have lists of: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Primary sources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2200" dirty="0" smtClean="0"/>
              <a:t>With links to relevant websites/bookmarks in primary texts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2200" dirty="0" smtClean="0"/>
              <a:t>Bookmark images from good websites (e.g. Met Museum, Boston MFA, BM)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Scholarship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2200" dirty="0" smtClean="0"/>
              <a:t>Pick from the bibliography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sz="2200" dirty="0" smtClean="0"/>
              <a:t>Find some online sources/journal articles/chapters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GB" sz="2200" dirty="0" smtClean="0"/>
              <a:t>Read them through in advance – keep good notes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Referencing software</a:t>
            </a:r>
          </a:p>
        </p:txBody>
      </p:sp>
    </p:spTree>
    <p:extLst>
      <p:ext uri="{BB962C8B-B14F-4D97-AF65-F5344CB8AC3E}">
        <p14:creationId xmlns:p14="http://schemas.microsoft.com/office/powerpoint/2010/main" val="3681652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 the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Have everything you need set up in advance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Check your laptop and charger are working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 Plan your work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Take the time to write a detailed plan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Keep the topic narrow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Manageable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Specific examples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 smtClean="0"/>
              <a:t>More depth of analysis 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784154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tips?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0207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83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342</TotalTime>
  <Words>634</Words>
  <Application>Microsoft Office PowerPoint</Application>
  <PresentationFormat>Widescreen</PresentationFormat>
  <Paragraphs>131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Retrospect</vt:lpstr>
      <vt:lpstr>Monsters, Ghosts and Revenants</vt:lpstr>
      <vt:lpstr>Conclusions</vt:lpstr>
      <vt:lpstr>Course Structure</vt:lpstr>
      <vt:lpstr>Key themes?</vt:lpstr>
      <vt:lpstr>Types of monstrosity</vt:lpstr>
      <vt:lpstr>Hybrids</vt:lpstr>
      <vt:lpstr>Excess deficit body parts</vt:lpstr>
      <vt:lpstr>Transgression of living/dead boundary</vt:lpstr>
      <vt:lpstr>Abnormal Births</vt:lpstr>
      <vt:lpstr>Genre/medium</vt:lpstr>
      <vt:lpstr>Hes. Th. 126ff.</vt:lpstr>
      <vt:lpstr>Structures</vt:lpstr>
      <vt:lpstr>Defining Us</vt:lpstr>
      <vt:lpstr>Monsters, Ghosts and Revenants</vt:lpstr>
      <vt:lpstr>Essays</vt:lpstr>
      <vt:lpstr>Scholarship</vt:lpstr>
      <vt:lpstr>Exam</vt:lpstr>
      <vt:lpstr>Preparation</vt:lpstr>
      <vt:lpstr>On the day</vt:lpstr>
      <vt:lpstr>Your tips?</vt:lpstr>
      <vt:lpstr>Questions?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Monsters, Ghosts and Revenants</dc:title>
  <dc:creator>Fiona Mitchell</dc:creator>
  <cp:lastModifiedBy>Fiona Mitchell</cp:lastModifiedBy>
  <cp:revision>21</cp:revision>
  <dcterms:created xsi:type="dcterms:W3CDTF">2016-07-06T10:16:44Z</dcterms:created>
  <dcterms:modified xsi:type="dcterms:W3CDTF">2016-12-13T18:07:31Z</dcterms:modified>
</cp:coreProperties>
</file>