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 id="2147483807" r:id="rId2"/>
  </p:sldMasterIdLst>
  <p:notesMasterIdLst>
    <p:notesMasterId r:id="rId38"/>
  </p:notesMasterIdLst>
  <p:handoutMasterIdLst>
    <p:handoutMasterId r:id="rId39"/>
  </p:handoutMasterIdLst>
  <p:sldIdLst>
    <p:sldId id="521" r:id="rId3"/>
    <p:sldId id="522" r:id="rId4"/>
    <p:sldId id="523" r:id="rId5"/>
    <p:sldId id="524" r:id="rId6"/>
    <p:sldId id="527" r:id="rId7"/>
    <p:sldId id="528" r:id="rId8"/>
    <p:sldId id="529" r:id="rId9"/>
    <p:sldId id="530" r:id="rId10"/>
    <p:sldId id="531" r:id="rId11"/>
    <p:sldId id="532" r:id="rId12"/>
    <p:sldId id="533" r:id="rId13"/>
    <p:sldId id="534" r:id="rId14"/>
    <p:sldId id="536" r:id="rId15"/>
    <p:sldId id="537" r:id="rId16"/>
    <p:sldId id="535" r:id="rId17"/>
    <p:sldId id="538" r:id="rId18"/>
    <p:sldId id="539" r:id="rId19"/>
    <p:sldId id="540" r:id="rId20"/>
    <p:sldId id="558" r:id="rId21"/>
    <p:sldId id="541" r:id="rId22"/>
    <p:sldId id="542" r:id="rId23"/>
    <p:sldId id="543" r:id="rId24"/>
    <p:sldId id="544" r:id="rId25"/>
    <p:sldId id="545" r:id="rId26"/>
    <p:sldId id="547" r:id="rId27"/>
    <p:sldId id="546" r:id="rId28"/>
    <p:sldId id="548" r:id="rId29"/>
    <p:sldId id="549" r:id="rId30"/>
    <p:sldId id="550" r:id="rId31"/>
    <p:sldId id="551" r:id="rId32"/>
    <p:sldId id="552" r:id="rId33"/>
    <p:sldId id="553" r:id="rId34"/>
    <p:sldId id="554" r:id="rId35"/>
    <p:sldId id="555" r:id="rId36"/>
    <p:sldId id="556" r:id="rId37"/>
  </p:sldIdLst>
  <p:sldSz cx="9144000" cy="6858000" type="screen4x3"/>
  <p:notesSz cx="6797675" cy="9926638"/>
  <p:custDataLst>
    <p:tags r:id="rId40"/>
  </p:custDataLst>
  <p:defaultTextStyle>
    <a:defPPr>
      <a:defRPr lang="en-GB"/>
    </a:defPPr>
    <a:lvl1pPr algn="ctr" rtl="0" fontAlgn="base">
      <a:spcBef>
        <a:spcPct val="0"/>
      </a:spcBef>
      <a:spcAft>
        <a:spcPct val="0"/>
      </a:spcAft>
      <a:defRPr sz="3200" b="1" kern="1200">
        <a:solidFill>
          <a:schemeClr val="bg1"/>
        </a:solidFill>
        <a:latin typeface="Verdana" pitchFamily="34" charset="0"/>
        <a:ea typeface="ＭＳ Ｐゴシック" pitchFamily="34" charset="-128"/>
        <a:cs typeface="+mn-cs"/>
      </a:defRPr>
    </a:lvl1pPr>
    <a:lvl2pPr marL="457200" algn="ctr" rtl="0" fontAlgn="base">
      <a:spcBef>
        <a:spcPct val="0"/>
      </a:spcBef>
      <a:spcAft>
        <a:spcPct val="0"/>
      </a:spcAft>
      <a:defRPr sz="3200" b="1" kern="1200">
        <a:solidFill>
          <a:schemeClr val="bg1"/>
        </a:solidFill>
        <a:latin typeface="Verdana" pitchFamily="34" charset="0"/>
        <a:ea typeface="ＭＳ Ｐゴシック" pitchFamily="34" charset="-128"/>
        <a:cs typeface="+mn-cs"/>
      </a:defRPr>
    </a:lvl2pPr>
    <a:lvl3pPr marL="914400" algn="ctr" rtl="0" fontAlgn="base">
      <a:spcBef>
        <a:spcPct val="0"/>
      </a:spcBef>
      <a:spcAft>
        <a:spcPct val="0"/>
      </a:spcAft>
      <a:defRPr sz="3200" b="1" kern="1200">
        <a:solidFill>
          <a:schemeClr val="bg1"/>
        </a:solidFill>
        <a:latin typeface="Verdana" pitchFamily="34" charset="0"/>
        <a:ea typeface="ＭＳ Ｐゴシック" pitchFamily="34" charset="-128"/>
        <a:cs typeface="+mn-cs"/>
      </a:defRPr>
    </a:lvl3pPr>
    <a:lvl4pPr marL="1371600" algn="ctr" rtl="0" fontAlgn="base">
      <a:spcBef>
        <a:spcPct val="0"/>
      </a:spcBef>
      <a:spcAft>
        <a:spcPct val="0"/>
      </a:spcAft>
      <a:defRPr sz="3200" b="1" kern="1200">
        <a:solidFill>
          <a:schemeClr val="bg1"/>
        </a:solidFill>
        <a:latin typeface="Verdana" pitchFamily="34" charset="0"/>
        <a:ea typeface="ＭＳ Ｐゴシック" pitchFamily="34" charset="-128"/>
        <a:cs typeface="+mn-cs"/>
      </a:defRPr>
    </a:lvl4pPr>
    <a:lvl5pPr marL="1828800" algn="ctr" rtl="0" fontAlgn="base">
      <a:spcBef>
        <a:spcPct val="0"/>
      </a:spcBef>
      <a:spcAft>
        <a:spcPct val="0"/>
      </a:spcAft>
      <a:defRPr sz="3200" b="1" kern="1200">
        <a:solidFill>
          <a:schemeClr val="bg1"/>
        </a:solidFill>
        <a:latin typeface="Verdana" pitchFamily="34" charset="0"/>
        <a:ea typeface="ＭＳ Ｐゴシック" pitchFamily="34" charset="-128"/>
        <a:cs typeface="+mn-cs"/>
      </a:defRPr>
    </a:lvl5pPr>
    <a:lvl6pPr marL="2286000" algn="l" defTabSz="914400" rtl="0" eaLnBrk="1" latinLnBrk="0" hangingPunct="1">
      <a:defRPr sz="3200" b="1" kern="1200">
        <a:solidFill>
          <a:schemeClr val="bg1"/>
        </a:solidFill>
        <a:latin typeface="Verdana" pitchFamily="34" charset="0"/>
        <a:ea typeface="ＭＳ Ｐゴシック" pitchFamily="34" charset="-128"/>
        <a:cs typeface="+mn-cs"/>
      </a:defRPr>
    </a:lvl6pPr>
    <a:lvl7pPr marL="2743200" algn="l" defTabSz="914400" rtl="0" eaLnBrk="1" latinLnBrk="0" hangingPunct="1">
      <a:defRPr sz="3200" b="1" kern="1200">
        <a:solidFill>
          <a:schemeClr val="bg1"/>
        </a:solidFill>
        <a:latin typeface="Verdana" pitchFamily="34" charset="0"/>
        <a:ea typeface="ＭＳ Ｐゴシック" pitchFamily="34" charset="-128"/>
        <a:cs typeface="+mn-cs"/>
      </a:defRPr>
    </a:lvl7pPr>
    <a:lvl8pPr marL="3200400" algn="l" defTabSz="914400" rtl="0" eaLnBrk="1" latinLnBrk="0" hangingPunct="1">
      <a:defRPr sz="3200" b="1" kern="1200">
        <a:solidFill>
          <a:schemeClr val="bg1"/>
        </a:solidFill>
        <a:latin typeface="Verdana" pitchFamily="34" charset="0"/>
        <a:ea typeface="ＭＳ Ｐゴシック" pitchFamily="34" charset="-128"/>
        <a:cs typeface="+mn-cs"/>
      </a:defRPr>
    </a:lvl8pPr>
    <a:lvl9pPr marL="3657600" algn="l" defTabSz="914400" rtl="0" eaLnBrk="1" latinLnBrk="0" hangingPunct="1">
      <a:defRPr sz="3200" b="1" kern="1200">
        <a:solidFill>
          <a:schemeClr val="bg1"/>
        </a:solidFill>
        <a:latin typeface="Verdana" pitchFamily="34" charset="0"/>
        <a:ea typeface="ＭＳ Ｐゴシック" pitchFamily="34" charset="-128"/>
        <a:cs typeface="+mn-cs"/>
      </a:defRPr>
    </a:lvl9pPr>
  </p:defaultTextStyle>
  <p:modifyVerifier cryptProviderType="rsaAES" cryptAlgorithmClass="hash" cryptAlgorithmType="typeAny" cryptAlgorithmSid="14" spinCount="100000" saltData="Qhm7WHeKfAiUbkteqvoVmQ==" hashData="XLu0+BSr8hOLa6WMPGVfa6UIfrWnNuruLbGog1ZvELqDY8qebuhVOy5joUO/E22tkDTv2RUgFnlrYXDyXXsyIg=="/>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homas,Christopher swp4748" initials="Ts" lastIdx="0" clrIdx="0">
    <p:extLst>
      <p:ext uri="{19B8F6BF-5375-455C-9EA6-DF929625EA0E}">
        <p15:presenceInfo xmlns:p15="http://schemas.microsoft.com/office/powerpoint/2012/main" userId="Thomas,Christopher swp4748"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0099"/>
    <a:srgbClr val="0033CC"/>
    <a:srgbClr val="3333FF"/>
    <a:srgbClr val="003399"/>
    <a:srgbClr val="FF3300"/>
    <a:srgbClr val="DDDD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3480" autoAdjust="0"/>
    <p:restoredTop sz="59033" autoAdjust="0"/>
  </p:normalViewPr>
  <p:slideViewPr>
    <p:cSldViewPr>
      <p:cViewPr varScale="1">
        <p:scale>
          <a:sx n="116" d="100"/>
          <a:sy n="116" d="100"/>
        </p:scale>
        <p:origin x="2382" y="102"/>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120" d="100"/>
        <a:sy n="120" d="100"/>
      </p:scale>
      <p:origin x="0" y="-16140"/>
    </p:cViewPr>
  </p:sorterViewPr>
  <p:notesViewPr>
    <p:cSldViewPr>
      <p:cViewPr varScale="1">
        <p:scale>
          <a:sx n="76" d="100"/>
          <a:sy n="76" d="100"/>
        </p:scale>
        <p:origin x="1572" y="11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tags" Target="tags/tag1.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0" y="0"/>
            <a:ext cx="2946146"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lvl1pPr algn="l" defTabSz="920578">
              <a:defRPr sz="1200" b="0" smtClean="0">
                <a:solidFill>
                  <a:schemeClr val="tx1"/>
                </a:solidFill>
                <a:latin typeface="Arial" charset="0"/>
                <a:ea typeface="ＭＳ Ｐゴシック" pitchFamily="-112" charset="-128"/>
              </a:defRPr>
            </a:lvl1pPr>
          </a:lstStyle>
          <a:p>
            <a:pPr>
              <a:defRPr/>
            </a:pPr>
            <a:endParaRPr lang="en-US" altLang="en-US"/>
          </a:p>
        </p:txBody>
      </p:sp>
      <p:sp>
        <p:nvSpPr>
          <p:cNvPr id="260099" name="Rectangle 3"/>
          <p:cNvSpPr>
            <a:spLocks noGrp="1" noChangeArrowheads="1"/>
          </p:cNvSpPr>
          <p:nvPr>
            <p:ph type="dt" sz="quarter" idx="1"/>
          </p:nvPr>
        </p:nvSpPr>
        <p:spPr bwMode="auto">
          <a:xfrm>
            <a:off x="3849911" y="0"/>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lvl1pPr algn="r" defTabSz="920578">
              <a:defRPr sz="1200" b="0" smtClean="0">
                <a:solidFill>
                  <a:schemeClr val="tx1"/>
                </a:solidFill>
                <a:latin typeface="Arial" charset="0"/>
                <a:ea typeface="ＭＳ Ｐゴシック" pitchFamily="-112" charset="-128"/>
              </a:defRPr>
            </a:lvl1pPr>
          </a:lstStyle>
          <a:p>
            <a:pPr>
              <a:defRPr/>
            </a:pPr>
            <a:endParaRPr lang="en-US" altLang="en-US"/>
          </a:p>
        </p:txBody>
      </p:sp>
      <p:sp>
        <p:nvSpPr>
          <p:cNvPr id="260100" name="Rectangle 4"/>
          <p:cNvSpPr>
            <a:spLocks noGrp="1" noChangeArrowheads="1"/>
          </p:cNvSpPr>
          <p:nvPr>
            <p:ph type="ftr" sz="quarter" idx="2"/>
          </p:nvPr>
        </p:nvSpPr>
        <p:spPr bwMode="auto">
          <a:xfrm>
            <a:off x="0" y="9428223"/>
            <a:ext cx="2946146"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b" anchorCtr="0" compatLnSpc="1">
            <a:prstTxWarp prst="textNoShape">
              <a:avLst/>
            </a:prstTxWarp>
          </a:bodyPr>
          <a:lstStyle>
            <a:lvl1pPr algn="l" defTabSz="920578">
              <a:defRPr sz="1200" b="0" smtClean="0">
                <a:solidFill>
                  <a:schemeClr val="tx1"/>
                </a:solidFill>
                <a:latin typeface="Arial" charset="0"/>
                <a:ea typeface="ＭＳ Ｐゴシック" pitchFamily="-112" charset="-128"/>
              </a:defRPr>
            </a:lvl1pPr>
          </a:lstStyle>
          <a:p>
            <a:pPr>
              <a:defRPr/>
            </a:pPr>
            <a:endParaRPr lang="en-US" altLang="en-US"/>
          </a:p>
        </p:txBody>
      </p:sp>
      <p:sp>
        <p:nvSpPr>
          <p:cNvPr id="260101" name="Rectangle 5"/>
          <p:cNvSpPr>
            <a:spLocks noGrp="1" noChangeArrowheads="1"/>
          </p:cNvSpPr>
          <p:nvPr>
            <p:ph type="sldNum" sz="quarter" idx="3"/>
          </p:nvPr>
        </p:nvSpPr>
        <p:spPr bwMode="auto">
          <a:xfrm>
            <a:off x="3849911" y="9428223"/>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b" anchorCtr="0" compatLnSpc="1">
            <a:prstTxWarp prst="textNoShape">
              <a:avLst/>
            </a:prstTxWarp>
          </a:bodyPr>
          <a:lstStyle>
            <a:lvl1pPr algn="r" defTabSz="920578">
              <a:defRPr sz="1200" b="0" smtClean="0">
                <a:solidFill>
                  <a:schemeClr val="tx1"/>
                </a:solidFill>
                <a:latin typeface="Arial" charset="0"/>
                <a:ea typeface="ＭＳ Ｐゴシック" pitchFamily="-112" charset="-128"/>
              </a:defRPr>
            </a:lvl1pPr>
          </a:lstStyle>
          <a:p>
            <a:pPr>
              <a:defRPr/>
            </a:pPr>
            <a:fld id="{B068D327-72D1-46D5-A12B-6A125AA9B1B6}" type="slidenum">
              <a:rPr lang="en-GB" altLang="en-US"/>
              <a:pPr>
                <a:defRPr/>
              </a:pPr>
              <a:t>‹#›</a:t>
            </a:fld>
            <a:endParaRPr lang="en-GB" altLang="en-US"/>
          </a:p>
        </p:txBody>
      </p:sp>
      <p:sp>
        <p:nvSpPr>
          <p:cNvPr id="14342" name="hc"/>
          <p:cNvSpPr txBox="1">
            <a:spLocks noChangeArrowheads="1"/>
          </p:cNvSpPr>
          <p:nvPr/>
        </p:nvSpPr>
        <p:spPr bwMode="auto">
          <a:xfrm>
            <a:off x="0" y="0"/>
            <a:ext cx="6797675" cy="2775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9" tIns="46044" rIns="92089" bIns="4604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US" altLang="en-US" sz="1200">
              <a:solidFill>
                <a:srgbClr val="FF0000"/>
              </a:solidFill>
              <a:latin typeface="Calibri" pitchFamily="34" charset="0"/>
            </a:endParaRPr>
          </a:p>
        </p:txBody>
      </p:sp>
      <p:sp>
        <p:nvSpPr>
          <p:cNvPr id="14343" name="fc"/>
          <p:cNvSpPr txBox="1">
            <a:spLocks noChangeArrowheads="1"/>
          </p:cNvSpPr>
          <p:nvPr/>
        </p:nvSpPr>
        <p:spPr bwMode="auto">
          <a:xfrm>
            <a:off x="0" y="9678233"/>
            <a:ext cx="6797675" cy="275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9" tIns="46044" rIns="92089" bIns="4604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793521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6146"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lvl1pPr algn="l" defTabSz="920578">
              <a:defRPr sz="1200" b="0" smtClean="0">
                <a:solidFill>
                  <a:schemeClr val="tx1"/>
                </a:solidFill>
                <a:latin typeface="Arial" charset="0"/>
                <a:ea typeface="ＭＳ Ｐゴシック" pitchFamily="-112" charset="-128"/>
              </a:defRPr>
            </a:lvl1pPr>
          </a:lstStyle>
          <a:p>
            <a:pPr>
              <a:defRPr/>
            </a:pPr>
            <a:endParaRPr lang="en-US" altLang="en-US"/>
          </a:p>
        </p:txBody>
      </p:sp>
      <p:sp>
        <p:nvSpPr>
          <p:cNvPr id="9219" name="Rectangle 3"/>
          <p:cNvSpPr>
            <a:spLocks noGrp="1" noChangeArrowheads="1"/>
          </p:cNvSpPr>
          <p:nvPr>
            <p:ph type="dt" idx="1"/>
          </p:nvPr>
        </p:nvSpPr>
        <p:spPr bwMode="auto">
          <a:xfrm>
            <a:off x="3849911" y="0"/>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lvl1pPr algn="r" defTabSz="920578">
              <a:defRPr sz="1200" b="0" smtClean="0">
                <a:solidFill>
                  <a:schemeClr val="tx1"/>
                </a:solidFill>
                <a:latin typeface="Arial" charset="0"/>
                <a:ea typeface="ＭＳ Ｐゴシック" pitchFamily="-112" charset="-128"/>
              </a:defRPr>
            </a:lvl1pPr>
          </a:lstStyle>
          <a:p>
            <a:pPr>
              <a:defRPr/>
            </a:pPr>
            <a:endParaRPr lang="en-US" altLang="en-US"/>
          </a:p>
        </p:txBody>
      </p:sp>
      <p:sp>
        <p:nvSpPr>
          <p:cNvPr id="49156" name="Rectangle 4"/>
          <p:cNvSpPr>
            <a:spLocks noGrp="1" noRot="1" noChangeAspect="1" noChangeArrowheads="1" noTextEdit="1"/>
          </p:cNvSpPr>
          <p:nvPr>
            <p:ph type="sldImg" idx="2"/>
          </p:nvPr>
        </p:nvSpPr>
        <p:spPr bwMode="auto">
          <a:xfrm>
            <a:off x="2840038" y="276225"/>
            <a:ext cx="1117600" cy="8397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92701" tIns="46351" rIns="92701" bIns="46351"/>
          <a:lstStyle/>
          <a:p>
            <a:endParaRPr lang="en-GB"/>
          </a:p>
        </p:txBody>
      </p:sp>
      <p:sp>
        <p:nvSpPr>
          <p:cNvPr id="9221" name="Rectangle 5"/>
          <p:cNvSpPr>
            <a:spLocks noGrp="1" noChangeArrowheads="1"/>
          </p:cNvSpPr>
          <p:nvPr>
            <p:ph type="body" sz="quarter" idx="3"/>
          </p:nvPr>
        </p:nvSpPr>
        <p:spPr bwMode="auto">
          <a:xfrm>
            <a:off x="460184" y="1328623"/>
            <a:ext cx="5877307" cy="821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t" anchorCtr="0" compatLnSpc="1">
            <a:prstTxWarp prst="textNoShape">
              <a:avLst/>
            </a:prstTxWarp>
          </a:bodyPr>
          <a:lstStyle/>
          <a:p>
            <a:pPr lvl="0"/>
            <a:r>
              <a:rPr lang="en-GB" altLang="en-US" noProof="0" dirty="0" smtClean="0"/>
              <a:t>Click to edit Master text styles</a:t>
            </a:r>
          </a:p>
          <a:p>
            <a:pPr lvl="1"/>
            <a:r>
              <a:rPr lang="en-GB" altLang="en-US" noProof="0" dirty="0" smtClean="0"/>
              <a:t>Second level</a:t>
            </a:r>
          </a:p>
          <a:p>
            <a:pPr lvl="2"/>
            <a:r>
              <a:rPr lang="en-GB" altLang="en-US" noProof="0" dirty="0" smtClean="0"/>
              <a:t>Third level</a:t>
            </a:r>
          </a:p>
          <a:p>
            <a:pPr lvl="3"/>
            <a:r>
              <a:rPr lang="en-GB" altLang="en-US" noProof="0" dirty="0" smtClean="0"/>
              <a:t>Fourth level</a:t>
            </a:r>
          </a:p>
          <a:p>
            <a:pPr lvl="4"/>
            <a:r>
              <a:rPr lang="en-GB" altLang="en-US" noProof="0" dirty="0" smtClean="0"/>
              <a:t>Fifth level</a:t>
            </a:r>
          </a:p>
        </p:txBody>
      </p:sp>
      <p:sp>
        <p:nvSpPr>
          <p:cNvPr id="9222" name="Rectangle 6"/>
          <p:cNvSpPr>
            <a:spLocks noGrp="1" noChangeArrowheads="1"/>
          </p:cNvSpPr>
          <p:nvPr>
            <p:ph type="ftr" sz="quarter" idx="4"/>
          </p:nvPr>
        </p:nvSpPr>
        <p:spPr bwMode="auto">
          <a:xfrm>
            <a:off x="0" y="9428223"/>
            <a:ext cx="2946146"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b" anchorCtr="0" compatLnSpc="1">
            <a:prstTxWarp prst="textNoShape">
              <a:avLst/>
            </a:prstTxWarp>
          </a:bodyPr>
          <a:lstStyle>
            <a:lvl1pPr algn="l" defTabSz="920578">
              <a:defRPr sz="1200" b="0" smtClean="0">
                <a:solidFill>
                  <a:schemeClr val="tx1"/>
                </a:solidFill>
                <a:latin typeface="Arial" charset="0"/>
                <a:ea typeface="ＭＳ Ｐゴシック" pitchFamily="-112" charset="-128"/>
              </a:defRPr>
            </a:lvl1pPr>
          </a:lstStyle>
          <a:p>
            <a:pPr>
              <a:defRPr/>
            </a:pPr>
            <a:endParaRPr lang="en-US" altLang="en-US"/>
          </a:p>
        </p:txBody>
      </p:sp>
      <p:sp>
        <p:nvSpPr>
          <p:cNvPr id="9223" name="Rectangle 7"/>
          <p:cNvSpPr>
            <a:spLocks noGrp="1" noChangeArrowheads="1"/>
          </p:cNvSpPr>
          <p:nvPr>
            <p:ph type="sldNum" sz="quarter" idx="5"/>
          </p:nvPr>
        </p:nvSpPr>
        <p:spPr bwMode="auto">
          <a:xfrm>
            <a:off x="3849911" y="9428223"/>
            <a:ext cx="2946145" cy="49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9" tIns="46044" rIns="92089" bIns="46044" numCol="1" anchor="b" anchorCtr="0" compatLnSpc="1">
            <a:prstTxWarp prst="textNoShape">
              <a:avLst/>
            </a:prstTxWarp>
          </a:bodyPr>
          <a:lstStyle>
            <a:lvl1pPr algn="r" defTabSz="920578">
              <a:defRPr sz="1200" b="0" smtClean="0">
                <a:solidFill>
                  <a:schemeClr val="tx1"/>
                </a:solidFill>
                <a:latin typeface="Arial" charset="0"/>
                <a:ea typeface="ＭＳ Ｐゴシック" pitchFamily="-112" charset="-128"/>
              </a:defRPr>
            </a:lvl1pPr>
          </a:lstStyle>
          <a:p>
            <a:pPr>
              <a:defRPr/>
            </a:pPr>
            <a:fld id="{2B8FD363-A826-4461-8954-B18FE31BC641}" type="slidenum">
              <a:rPr lang="en-GB" altLang="en-US"/>
              <a:pPr>
                <a:defRPr/>
              </a:pPr>
              <a:t>‹#›</a:t>
            </a:fld>
            <a:endParaRPr lang="en-GB" altLang="en-US"/>
          </a:p>
        </p:txBody>
      </p:sp>
      <p:sp>
        <p:nvSpPr>
          <p:cNvPr id="15368" name="hc"/>
          <p:cNvSpPr txBox="1">
            <a:spLocks noChangeArrowheads="1"/>
          </p:cNvSpPr>
          <p:nvPr/>
        </p:nvSpPr>
        <p:spPr bwMode="auto">
          <a:xfrm>
            <a:off x="0" y="0"/>
            <a:ext cx="6797675" cy="275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9" tIns="46044" rIns="92089" bIns="4604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US" altLang="en-US" sz="1200" smtClean="0">
              <a:solidFill>
                <a:srgbClr val="FF0000"/>
              </a:solidFill>
              <a:latin typeface="Calibri" pitchFamily="34" charset="0"/>
            </a:endParaRPr>
          </a:p>
        </p:txBody>
      </p:sp>
      <p:sp>
        <p:nvSpPr>
          <p:cNvPr id="15369" name="fc"/>
          <p:cNvSpPr txBox="1">
            <a:spLocks noChangeArrowheads="1"/>
          </p:cNvSpPr>
          <p:nvPr/>
        </p:nvSpPr>
        <p:spPr bwMode="auto">
          <a:xfrm>
            <a:off x="0" y="9678233"/>
            <a:ext cx="6797675" cy="275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9" tIns="46044" rIns="92089" bIns="46044">
            <a:spAutoFit/>
          </a:bodyPr>
          <a:lstStyle>
            <a:lvl1pPr algn="l" defTabSz="908050" eaLnBrk="0" hangingPunct="0">
              <a:defRPr sz="3200" b="1">
                <a:solidFill>
                  <a:schemeClr val="bg1"/>
                </a:solidFill>
                <a:latin typeface="Verdana" pitchFamily="34" charset="0"/>
                <a:ea typeface="ＭＳ Ｐゴシック" pitchFamily="-112" charset="-128"/>
              </a:defRPr>
            </a:lvl1pPr>
            <a:lvl2pPr marL="454025" algn="l" defTabSz="908050" eaLnBrk="0" hangingPunct="0">
              <a:defRPr sz="3200" b="1">
                <a:solidFill>
                  <a:schemeClr val="bg1"/>
                </a:solidFill>
                <a:latin typeface="Verdana" pitchFamily="34" charset="0"/>
                <a:ea typeface="ＭＳ Ｐゴシック" pitchFamily="-112" charset="-128"/>
              </a:defRPr>
            </a:lvl2pPr>
            <a:lvl3pPr marL="908050" algn="l" defTabSz="908050" eaLnBrk="0" hangingPunct="0">
              <a:defRPr sz="3200" b="1">
                <a:solidFill>
                  <a:schemeClr val="bg1"/>
                </a:solidFill>
                <a:latin typeface="Verdana" pitchFamily="34" charset="0"/>
                <a:ea typeface="ＭＳ Ｐゴシック" pitchFamily="-112" charset="-128"/>
              </a:defRPr>
            </a:lvl3pPr>
            <a:lvl4pPr marL="1362075" algn="l" defTabSz="908050" eaLnBrk="0" hangingPunct="0">
              <a:defRPr sz="3200" b="1">
                <a:solidFill>
                  <a:schemeClr val="bg1"/>
                </a:solidFill>
                <a:latin typeface="Verdana" pitchFamily="34" charset="0"/>
                <a:ea typeface="ＭＳ Ｐゴシック" pitchFamily="-112" charset="-128"/>
              </a:defRPr>
            </a:lvl4pPr>
            <a:lvl5pPr marL="1816100" algn="l" defTabSz="908050" eaLnBrk="0" hangingPunct="0">
              <a:defRPr sz="3200" b="1">
                <a:solidFill>
                  <a:schemeClr val="bg1"/>
                </a:solidFill>
                <a:latin typeface="Verdana" pitchFamily="34" charset="0"/>
                <a:ea typeface="ＭＳ Ｐゴシック" pitchFamily="-112" charset="-128"/>
              </a:defRPr>
            </a:lvl5pPr>
            <a:lvl6pPr marL="22733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7305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1877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644900" defTabSz="90805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algn="ctr" eaLnBrk="1" hangingPunct="1">
              <a:defRPr/>
            </a:pPr>
            <a:endParaRPr lang="en-US" altLang="en-US" sz="1200" smtClean="0">
              <a:solidFill>
                <a:srgbClr val="FF0000"/>
              </a:solidFill>
              <a:latin typeface="Calibri" pitchFamily="34" charset="0"/>
            </a:endParaRPr>
          </a:p>
        </p:txBody>
      </p:sp>
    </p:spTree>
    <p:extLst>
      <p:ext uri="{BB962C8B-B14F-4D97-AF65-F5344CB8AC3E}">
        <p14:creationId xmlns:p14="http://schemas.microsoft.com/office/powerpoint/2010/main" val="132188300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chemeClr val="tx1"/>
                </a:solidFill>
                <a:effectLst/>
                <a:uLnTx/>
                <a:uFillTx/>
                <a:latin typeface="Arial" panose="020B0604020202020204" pitchFamily="34" charset="0"/>
                <a:ea typeface="ＭＳ Ｐゴシック" pitchFamily="-112" charset="-128"/>
                <a:cs typeface="Arial" panose="020B0604020202020204" pitchFamily="34" charset="0"/>
              </a:rPr>
              <a:t>Learners who have successfully completed this lesson will be able to: </a:t>
            </a:r>
          </a:p>
          <a:p>
            <a:pPr>
              <a:lnSpc>
                <a:spcPct val="100000"/>
              </a:lnSpc>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marL="342900" lvl="0" indent="-342900">
              <a:buFont typeface="+mj-lt"/>
              <a:buAutoNum type="arabicPeriod"/>
            </a:pPr>
            <a:r>
              <a:rPr lang="en-GB" sz="1600" b="1" kern="1200" dirty="0" smtClean="0">
                <a:solidFill>
                  <a:schemeClr val="tx1"/>
                </a:solidFill>
                <a:effectLst/>
                <a:latin typeface="Arial" pitchFamily="34" charset="0"/>
                <a:ea typeface="ＭＳ Ｐゴシック" pitchFamily="-112" charset="-128"/>
                <a:cs typeface="ＭＳ Ｐゴシック" pitchFamily="-112" charset="-128"/>
              </a:rPr>
              <a:t>State</a:t>
            </a:r>
            <a:r>
              <a:rPr lang="en-GB" sz="1600" kern="1200" dirty="0" smtClean="0">
                <a:solidFill>
                  <a:schemeClr val="tx1"/>
                </a:solidFill>
                <a:effectLst/>
                <a:latin typeface="Arial" pitchFamily="34" charset="0"/>
                <a:ea typeface="ＭＳ Ｐゴシック" pitchFamily="-112" charset="-128"/>
                <a:cs typeface="ＭＳ Ｐゴシック" pitchFamily="-112" charset="-128"/>
              </a:rPr>
              <a:t> the lawful authority that is used for entering premises. </a:t>
            </a:r>
          </a:p>
          <a:p>
            <a:pPr marL="342900" lvl="0" indent="-342900">
              <a:buFont typeface="+mj-lt"/>
              <a:buAutoNum type="arabicPeriod"/>
            </a:pPr>
            <a:r>
              <a:rPr lang="en-GB" sz="1600" b="1" kern="1200" dirty="0" smtClean="0">
                <a:solidFill>
                  <a:schemeClr val="tx1"/>
                </a:solidFill>
                <a:effectLst/>
                <a:latin typeface="Arial" pitchFamily="34" charset="0"/>
                <a:ea typeface="ＭＳ Ｐゴシック" pitchFamily="-112" charset="-128"/>
                <a:cs typeface="ＭＳ Ｐゴシック" pitchFamily="-112" charset="-128"/>
              </a:rPr>
              <a:t>Identify</a:t>
            </a:r>
            <a:r>
              <a:rPr lang="en-GB" sz="1600" kern="1200" dirty="0" smtClean="0">
                <a:solidFill>
                  <a:schemeClr val="tx1"/>
                </a:solidFill>
                <a:effectLst/>
                <a:latin typeface="Arial" pitchFamily="34" charset="0"/>
                <a:ea typeface="ＭＳ Ｐゴシック" pitchFamily="-112" charset="-128"/>
                <a:cs typeface="ＭＳ Ｐゴシック" pitchFamily="-112" charset="-128"/>
              </a:rPr>
              <a:t> when a lawful search can take place. </a:t>
            </a:r>
          </a:p>
          <a:p>
            <a:pPr>
              <a:lnSpc>
                <a:spcPct val="100000"/>
              </a:lnSpc>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When considering a search, always remember that the right to respect for private and family life and respect for peaceful enjoyment of personal property and possessions are key principles of the European Convention on Human Rights Act. Powers of entry, search and seizure should be fully and clearly justified before use. </a:t>
            </a:r>
          </a:p>
          <a:p>
            <a:pPr>
              <a:lnSpc>
                <a:spcPct val="100000"/>
              </a:lnSpc>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PACE Code B requires police to: </a:t>
            </a:r>
          </a:p>
          <a:p>
            <a:pPr marL="285750" indent="-285750">
              <a:lnSpc>
                <a:spcPct val="100000"/>
              </a:lnSpc>
              <a:buFont typeface="Arial" panose="020B0604020202020204" pitchFamily="34" charset="0"/>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Exercise their powers courteously and with respect for persons and property </a:t>
            </a:r>
          </a:p>
          <a:p>
            <a:pPr marL="285750" indent="-285750">
              <a:lnSpc>
                <a:spcPct val="100000"/>
              </a:lnSpc>
              <a:buFont typeface="Arial" panose="020B0604020202020204" pitchFamily="34" charset="0"/>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Only use reasonable force when this is considered necessary and proportionate to the circumstances. </a:t>
            </a:r>
          </a:p>
          <a:p>
            <a:pPr>
              <a:lnSpc>
                <a:spcPct val="100000"/>
              </a:lnSpc>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If the provisions of PACE, and Code B, are not observed, evidence obtained from a search may be open to question.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If it becomes necessary during a premises search to search an individual who has not been arrested, then that search must be carried out under Code A. (Stop &amp; Search)</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a:t>
            </a:fld>
            <a:endParaRPr lang="en-GB" altLang="en-US"/>
          </a:p>
        </p:txBody>
      </p:sp>
    </p:spTree>
    <p:extLst>
      <p:ext uri="{BB962C8B-B14F-4D97-AF65-F5344CB8AC3E}">
        <p14:creationId xmlns:p14="http://schemas.microsoft.com/office/powerpoint/2010/main" val="42117344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a:t>
            </a:fld>
            <a:endParaRPr lang="en-GB" altLang="en-US"/>
          </a:p>
        </p:txBody>
      </p:sp>
    </p:spTree>
    <p:extLst>
      <p:ext uri="{BB962C8B-B14F-4D97-AF65-F5344CB8AC3E}">
        <p14:creationId xmlns:p14="http://schemas.microsoft.com/office/powerpoint/2010/main" val="2247092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100" b="1" dirty="0" smtClean="0">
                <a:solidFill>
                  <a:schemeClr val="tx1"/>
                </a:solidFill>
                <a:ea typeface="ＭＳ Ｐゴシック" pitchFamily="1" charset="-128"/>
              </a:rPr>
              <a:t>Trainer to ask students, What are premises? Write</a:t>
            </a:r>
            <a:r>
              <a:rPr lang="en-GB" sz="1100" b="1" baseline="0" dirty="0" smtClean="0">
                <a:solidFill>
                  <a:schemeClr val="tx1"/>
                </a:solidFill>
                <a:ea typeface="ＭＳ Ｐゴシック" pitchFamily="1" charset="-128"/>
              </a:rPr>
              <a:t> up ideas on a white board.</a:t>
            </a:r>
          </a:p>
          <a:p>
            <a:pPr eaLnBrk="1" hangingPunct="1">
              <a:defRPr/>
            </a:pPr>
            <a:endParaRPr lang="en-GB" sz="1100" b="1" baseline="0" dirty="0" smtClean="0">
              <a:solidFill>
                <a:schemeClr val="tx1"/>
              </a:solidFill>
              <a:ea typeface="ＭＳ Ｐゴシック" pitchFamily="1" charset="-128"/>
            </a:endParaRPr>
          </a:p>
          <a:p>
            <a:pPr eaLnBrk="1" hangingPunct="1">
              <a:defRPr/>
            </a:pPr>
            <a:r>
              <a:rPr lang="en-GB" sz="1100" b="1" dirty="0" smtClean="0">
                <a:solidFill>
                  <a:schemeClr val="tx1"/>
                </a:solidFill>
                <a:ea typeface="ＭＳ Ｐゴシック" pitchFamily="1" charset="-128"/>
              </a:rPr>
              <a:t>Protection of human rights </a:t>
            </a:r>
          </a:p>
          <a:p>
            <a:pPr eaLnBrk="1" hangingPunct="1">
              <a:defRPr/>
            </a:pPr>
            <a:r>
              <a:rPr lang="en-GB" sz="1100" dirty="0" smtClean="0">
                <a:solidFill>
                  <a:schemeClr val="tx1"/>
                </a:solidFill>
                <a:ea typeface="ＭＳ Ｐゴシック" pitchFamily="1" charset="-128"/>
              </a:rPr>
              <a:t>Officers need to be aware of the relevant provisions of the Human Rights Act 1998 and in particular Schedule 1, Article 8</a:t>
            </a:r>
          </a:p>
          <a:p>
            <a:pPr eaLnBrk="1" hangingPunct="1">
              <a:defRPr/>
            </a:pPr>
            <a:endParaRPr lang="en-GB" sz="1100" dirty="0" smtClean="0">
              <a:solidFill>
                <a:schemeClr val="tx1"/>
              </a:solidFill>
              <a:ea typeface="ＭＳ Ｐゴシック" pitchFamily="1" charset="-128"/>
            </a:endParaRPr>
          </a:p>
          <a:p>
            <a:pPr eaLnBrk="1" hangingPunct="1">
              <a:defRPr/>
            </a:pPr>
            <a:r>
              <a:rPr lang="en-GB" sz="1100" u="sng" dirty="0" smtClean="0">
                <a:solidFill>
                  <a:schemeClr val="tx1"/>
                </a:solidFill>
                <a:ea typeface="ＭＳ Ｐゴシック" pitchFamily="1" charset="-128"/>
              </a:rPr>
              <a:t>Article 8 </a:t>
            </a:r>
            <a:r>
              <a:rPr lang="en-GB" sz="1100" dirty="0" smtClean="0">
                <a:solidFill>
                  <a:schemeClr val="tx1"/>
                </a:solidFill>
                <a:ea typeface="ＭＳ Ｐゴシック" pitchFamily="1" charset="-128"/>
              </a:rPr>
              <a:t>of the European Convention on Human Rights and Fundamental Freedoms provides for the right to respect for private and family life.</a:t>
            </a:r>
          </a:p>
          <a:p>
            <a:pPr marL="171450" indent="-171450" eaLnBrk="1" hangingPunct="1">
              <a:buFont typeface="Arial" pitchFamily="34" charset="0"/>
              <a:buChar char="•"/>
              <a:defRPr/>
            </a:pPr>
            <a:r>
              <a:rPr lang="en-GB" sz="1100" dirty="0" smtClean="0">
                <a:solidFill>
                  <a:schemeClr val="tx1"/>
                </a:solidFill>
                <a:ea typeface="ＭＳ Ｐゴシック" pitchFamily="1" charset="-128"/>
              </a:rPr>
              <a:t>8.1 Everyone has the right to respect for his private and family life, his home and his correspondence.</a:t>
            </a:r>
          </a:p>
          <a:p>
            <a:pPr marL="171450" indent="-171450" eaLnBrk="1" hangingPunct="1">
              <a:buFont typeface="Arial" pitchFamily="34" charset="0"/>
              <a:buChar char="•"/>
              <a:defRPr/>
            </a:pPr>
            <a:r>
              <a:rPr lang="en-GB" sz="1100" dirty="0" smtClean="0">
                <a:solidFill>
                  <a:schemeClr val="tx1"/>
                </a:solidFill>
                <a:ea typeface="ＭＳ Ｐゴシック" pitchFamily="1" charset="-128"/>
              </a:rPr>
              <a:t>8.2 There shall be no interference by a public authority with the exercise of this right except such as is in accordance with the law and is necessary in a democratic society in the interests of national security, public safety or the economic well-being of the country, for the prevention of disorder or crime, for the protection of health or morals, or for the protection of the rights and freedoms of others.</a:t>
            </a:r>
          </a:p>
          <a:p>
            <a:pPr eaLnBrk="1" hangingPunct="1">
              <a:defRPr/>
            </a:pPr>
            <a:endParaRPr lang="en-GB" sz="1100" i="1" dirty="0" smtClean="0">
              <a:solidFill>
                <a:schemeClr val="tx1"/>
              </a:solidFill>
              <a:ea typeface="ＭＳ Ｐゴシック" pitchFamily="1" charset="-128"/>
            </a:endParaRPr>
          </a:p>
          <a:p>
            <a:pPr eaLnBrk="1" hangingPunct="1">
              <a:defRPr/>
            </a:pPr>
            <a:r>
              <a:rPr lang="en-GB" sz="1100" i="1" dirty="0" smtClean="0">
                <a:solidFill>
                  <a:schemeClr val="tx1"/>
                </a:solidFill>
                <a:ea typeface="ＭＳ Ｐゴシック" pitchFamily="1" charset="-128"/>
              </a:rPr>
              <a:t>Other Articles (trainer to review and have understanding)</a:t>
            </a:r>
          </a:p>
          <a:p>
            <a:pPr marL="171450" indent="-171450" eaLnBrk="1" hangingPunct="1">
              <a:buFont typeface="Arial" pitchFamily="34" charset="0"/>
              <a:buChar char="•"/>
              <a:defRPr/>
            </a:pPr>
            <a:r>
              <a:rPr lang="en-GB" sz="1100" i="1" dirty="0" smtClean="0">
                <a:solidFill>
                  <a:schemeClr val="tx1"/>
                </a:solidFill>
                <a:ea typeface="ＭＳ Ｐゴシック" pitchFamily="1" charset="-128"/>
              </a:rPr>
              <a:t>European Convention on Human Rights - </a:t>
            </a:r>
            <a:r>
              <a:rPr lang="en-GB" sz="1100" i="1" u="sng" dirty="0" smtClean="0">
                <a:solidFill>
                  <a:schemeClr val="tx1"/>
                </a:solidFill>
                <a:ea typeface="ＭＳ Ｐゴシック" pitchFamily="1" charset="-128"/>
              </a:rPr>
              <a:t>article 5 </a:t>
            </a:r>
            <a:r>
              <a:rPr lang="en-GB" sz="1100" i="1" dirty="0" smtClean="0">
                <a:solidFill>
                  <a:schemeClr val="tx1"/>
                </a:solidFill>
                <a:ea typeface="ＭＳ Ｐゴシック" pitchFamily="1" charset="-128"/>
              </a:rPr>
              <a:t>- right to liberty and security</a:t>
            </a:r>
          </a:p>
          <a:p>
            <a:pPr marL="171450" indent="-171450" eaLnBrk="1" hangingPunct="1">
              <a:buFont typeface="Arial" pitchFamily="34" charset="0"/>
              <a:buChar char="•"/>
              <a:defRPr/>
            </a:pPr>
            <a:r>
              <a:rPr lang="en-GB" sz="1100" i="1" dirty="0" smtClean="0">
                <a:solidFill>
                  <a:schemeClr val="tx1"/>
                </a:solidFill>
                <a:ea typeface="ＭＳ Ｐゴシック" pitchFamily="1" charset="-128"/>
              </a:rPr>
              <a:t>European Convention on Human Rights - </a:t>
            </a:r>
            <a:r>
              <a:rPr lang="en-GB" sz="1100" i="1" u="sng" dirty="0" smtClean="0">
                <a:solidFill>
                  <a:schemeClr val="tx1"/>
                </a:solidFill>
                <a:ea typeface="ＭＳ Ｐゴシック" pitchFamily="1" charset="-128"/>
              </a:rPr>
              <a:t>article 9 </a:t>
            </a:r>
            <a:r>
              <a:rPr lang="en-GB" sz="1100" i="1" dirty="0" smtClean="0">
                <a:solidFill>
                  <a:schemeClr val="tx1"/>
                </a:solidFill>
                <a:ea typeface="ＭＳ Ｐゴシック" pitchFamily="1" charset="-128"/>
              </a:rPr>
              <a:t>- freedom of thought, conscience and religion</a:t>
            </a:r>
          </a:p>
          <a:p>
            <a:pPr marL="171450" indent="-171450" eaLnBrk="1" hangingPunct="1">
              <a:buFont typeface="Arial" pitchFamily="34" charset="0"/>
              <a:buChar char="•"/>
              <a:defRPr/>
            </a:pPr>
            <a:r>
              <a:rPr lang="en-GB" sz="1100" i="1" dirty="0" smtClean="0">
                <a:solidFill>
                  <a:schemeClr val="tx1"/>
                </a:solidFill>
                <a:ea typeface="ＭＳ Ｐゴシック" pitchFamily="1" charset="-128"/>
              </a:rPr>
              <a:t>European Convention on Human Rights - </a:t>
            </a:r>
            <a:r>
              <a:rPr lang="en-GB" sz="1100" i="1" u="sng" dirty="0" smtClean="0">
                <a:solidFill>
                  <a:schemeClr val="tx1"/>
                </a:solidFill>
                <a:ea typeface="ＭＳ Ｐゴシック" pitchFamily="1" charset="-128"/>
              </a:rPr>
              <a:t>article 17 </a:t>
            </a:r>
            <a:r>
              <a:rPr lang="en-GB" sz="1100" i="1" dirty="0" smtClean="0">
                <a:solidFill>
                  <a:schemeClr val="tx1"/>
                </a:solidFill>
                <a:ea typeface="ＭＳ Ｐゴシック" pitchFamily="1" charset="-128"/>
              </a:rPr>
              <a:t>- prohibition of abuse of rights </a:t>
            </a:r>
          </a:p>
          <a:p>
            <a:pPr marL="171450" indent="-171450" eaLnBrk="1" hangingPunct="1">
              <a:buFont typeface="Arial" pitchFamily="34" charset="0"/>
              <a:buChar char="•"/>
              <a:defRPr/>
            </a:pPr>
            <a:r>
              <a:rPr lang="en-GB" sz="1100" i="1" dirty="0" smtClean="0">
                <a:solidFill>
                  <a:schemeClr val="tx1"/>
                </a:solidFill>
                <a:ea typeface="ＭＳ Ｐゴシック" pitchFamily="1" charset="-128"/>
              </a:rPr>
              <a:t>European Convention on Human Rights - </a:t>
            </a:r>
            <a:r>
              <a:rPr lang="en-GB" sz="1100" i="1" u="sng" dirty="0" smtClean="0">
                <a:solidFill>
                  <a:schemeClr val="tx1"/>
                </a:solidFill>
                <a:ea typeface="ＭＳ Ｐゴシック" pitchFamily="1" charset="-128"/>
              </a:rPr>
              <a:t>first protocol - article 1 </a:t>
            </a:r>
            <a:r>
              <a:rPr lang="en-GB" sz="1100" i="1" dirty="0" smtClean="0">
                <a:solidFill>
                  <a:schemeClr val="tx1"/>
                </a:solidFill>
                <a:ea typeface="ＭＳ Ｐゴシック" pitchFamily="1" charset="-128"/>
              </a:rPr>
              <a:t>- protection of property</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a:t>
            </a:fld>
            <a:endParaRPr lang="en-GB" altLang="en-US"/>
          </a:p>
        </p:txBody>
      </p:sp>
    </p:spTree>
    <p:extLst>
      <p:ext uri="{BB962C8B-B14F-4D97-AF65-F5344CB8AC3E}">
        <p14:creationId xmlns:p14="http://schemas.microsoft.com/office/powerpoint/2010/main" val="2459095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The meaning of ‘premises’</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term ‘premises’ is used within various different definitions of powers to enter, or enter and search, therefore the meaning of the term is important to remember.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“Premises” is defined in Section 23 PACE</a:t>
            </a:r>
          </a:p>
          <a:p>
            <a:pPr marL="285750" indent="-285750">
              <a:buFont typeface="Arial" panose="020B0604020202020204" pitchFamily="34" charset="0"/>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vehicle, vessel, aircraft, hovercraft </a:t>
            </a:r>
          </a:p>
          <a:p>
            <a:pPr marL="285750" indent="-285750">
              <a:buFont typeface="Arial" panose="020B0604020202020204" pitchFamily="34" charset="0"/>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offshore installation (such as oil or other drilling rigs, and the accommodation platforms or vessels associated with them) </a:t>
            </a:r>
          </a:p>
          <a:p>
            <a:pPr marL="285750" indent="-285750">
              <a:buFont typeface="Arial" panose="020B0604020202020204" pitchFamily="34" charset="0"/>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renewable energy installation as defined in the Energy Act 2004 Section 104 </a:t>
            </a:r>
          </a:p>
          <a:p>
            <a:pPr marL="285750" indent="-285750">
              <a:buFont typeface="Arial" panose="020B0604020202020204" pitchFamily="34" charset="0"/>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tent or moveable structure. </a:t>
            </a:r>
          </a:p>
          <a:p>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Premises defined as ‘any place’ would include the places normally associated with premises such as private dwellings and commercial buildings. </a:t>
            </a:r>
            <a:endParaRPr lang="en-GB" altLang="en-US" sz="1100" dirty="0" smtClean="0">
              <a:solidFill>
                <a:schemeClr val="tx1"/>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a:t>
            </a:fld>
            <a:endParaRPr lang="en-GB" altLang="en-US"/>
          </a:p>
        </p:txBody>
      </p:sp>
    </p:spTree>
    <p:extLst>
      <p:ext uri="{BB962C8B-B14F-4D97-AF65-F5344CB8AC3E}">
        <p14:creationId xmlns:p14="http://schemas.microsoft.com/office/powerpoint/2010/main" val="2091857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dirty="0" smtClean="0">
                <a:solidFill>
                  <a:schemeClr val="tx1"/>
                </a:solidFill>
                <a:latin typeface="Arial" pitchFamily="34" charset="0"/>
              </a:rPr>
              <a:t>Trainer to</a:t>
            </a:r>
            <a:r>
              <a:rPr lang="en-US" altLang="en-US" sz="1100" baseline="0" dirty="0" smtClean="0">
                <a:solidFill>
                  <a:schemeClr val="tx1"/>
                </a:solidFill>
                <a:latin typeface="Arial" pitchFamily="34" charset="0"/>
              </a:rPr>
              <a:t> g</a:t>
            </a:r>
            <a:r>
              <a:rPr lang="en-US" altLang="en-US" sz="1100" dirty="0" smtClean="0">
                <a:solidFill>
                  <a:schemeClr val="tx1"/>
                </a:solidFill>
                <a:latin typeface="Arial" pitchFamily="34" charset="0"/>
              </a:rPr>
              <a:t>ive out PACE Handouts to students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solidFill>
                  <a:schemeClr val="tx1"/>
                </a:solidFill>
              </a:rPr>
              <a:t>Section 17 Police and Criminal Evidence Act 1984 </a:t>
            </a:r>
          </a:p>
          <a:p>
            <a:endParaRPr lang="en-GB" sz="1100" dirty="0" smtClean="0">
              <a:solidFill>
                <a:schemeClr val="tx1"/>
              </a:solidFill>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In order to exercise this power of entry under any of the circumstances, (stated below) you must have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reasonable grounds to believe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that the person whom you will arrest or recapture is on the premises that you want to enter.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a:t>
            </a:fld>
            <a:endParaRPr lang="en-GB" altLang="en-US"/>
          </a:p>
        </p:txBody>
      </p:sp>
    </p:spTree>
    <p:extLst>
      <p:ext uri="{BB962C8B-B14F-4D97-AF65-F5344CB8AC3E}">
        <p14:creationId xmlns:p14="http://schemas.microsoft.com/office/powerpoint/2010/main" val="9808886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smtClean="0">
                <a:solidFill>
                  <a:schemeClr val="tx1"/>
                </a:solidFill>
                <a:latin typeface="Arial" pitchFamily="34" charset="0"/>
                <a:ea typeface="ＭＳ Ｐゴシック" pitchFamily="-112" charset="-128"/>
                <a:cs typeface="Arial" panose="020B0604020202020204" pitchFamily="34" charset="0"/>
              </a:rPr>
              <a:t>Under section 17 of PACE, a Police Constable may enter premises: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smtClean="0">
              <a:solidFill>
                <a:schemeClr val="tx1"/>
              </a:solidFill>
              <a:latin typeface="Arial" panose="020B0604020202020204" pitchFamily="34" charset="0"/>
              <a:cs typeface="Arial" panose="020B0604020202020204" pitchFamily="34" charset="0"/>
            </a:endParaRPr>
          </a:p>
          <a:p>
            <a:pPr lvl="0">
              <a:lnSpc>
                <a:spcPct val="100000"/>
              </a:lnSpc>
            </a:pPr>
            <a:r>
              <a:rPr lang="en-GB" sz="1100" dirty="0" smtClean="0">
                <a:solidFill>
                  <a:schemeClr val="tx1"/>
                </a:solidFill>
                <a:latin typeface="Arial" panose="020B0604020202020204" pitchFamily="34" charset="0"/>
                <a:cs typeface="Arial" panose="020B0604020202020204" pitchFamily="34" charset="0"/>
              </a:rPr>
              <a:t>Search any premises for the purpose of executing:</a:t>
            </a:r>
          </a:p>
          <a:p>
            <a:pPr lvl="0">
              <a:lnSpc>
                <a:spcPct val="100000"/>
              </a:lnSpc>
            </a:pPr>
            <a:endParaRPr lang="en-GB" sz="1100" dirty="0" smtClean="0">
              <a:solidFill>
                <a:schemeClr val="tx1"/>
              </a:solidFill>
              <a:latin typeface="Arial" panose="020B0604020202020204" pitchFamily="34" charset="0"/>
              <a:cs typeface="Arial" panose="020B0604020202020204" pitchFamily="34" charset="0"/>
            </a:endParaRPr>
          </a:p>
          <a:p>
            <a:pPr marL="285664" marR="0" lvl="0" indent="-285664"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altLang="en-US" sz="1100" dirty="0" smtClean="0">
                <a:solidFill>
                  <a:schemeClr val="tx1"/>
                </a:solidFill>
                <a:latin typeface="Arial" panose="020B0604020202020204" pitchFamily="34" charset="0"/>
                <a:cs typeface="Arial" panose="020B0604020202020204" pitchFamily="34" charset="0"/>
              </a:rPr>
              <a:t>A warrant of arrest issued in connection with or arising out of criminal proceedings, for example where an arrest warrant has been issued following the failure of a person to answer a summons. </a:t>
            </a:r>
            <a:r>
              <a:rPr lang="en-GB" altLang="en-US" sz="1100" dirty="0" smtClean="0">
                <a:solidFill>
                  <a:schemeClr val="tx1"/>
                </a:solidFill>
                <a:latin typeface="Arial" pitchFamily="34" charset="0"/>
              </a:rPr>
              <a:t>Warrant - Does not apply where an offender has defaulted on his payment of a fine unless the offender is being ordered to appear before a court</a:t>
            </a:r>
          </a:p>
          <a:p>
            <a:pPr marL="285664" indent="-285664">
              <a:lnSpc>
                <a:spcPct val="100000"/>
              </a:lnSpc>
              <a:buFont typeface="Arial" panose="020B0604020202020204" pitchFamily="34" charset="0"/>
              <a:buChar char="•"/>
            </a:pPr>
            <a:endParaRPr lang="en-GB" altLang="en-US" sz="1100" dirty="0" smtClean="0">
              <a:solidFill>
                <a:schemeClr val="tx1"/>
              </a:solidFill>
              <a:latin typeface="Arial" panose="020B0604020202020204" pitchFamily="34" charset="0"/>
              <a:cs typeface="Arial" panose="020B0604020202020204" pitchFamily="34" charset="0"/>
            </a:endParaRPr>
          </a:p>
          <a:p>
            <a:pPr marL="285664" indent="-285664">
              <a:lnSpc>
                <a:spcPct val="100000"/>
              </a:lnSpc>
              <a:buFont typeface="Arial" panose="020B0604020202020204" pitchFamily="34" charset="0"/>
              <a:buChar char="•"/>
            </a:pPr>
            <a:r>
              <a:rPr lang="en-GB" altLang="en-US" sz="1100" dirty="0" smtClean="0">
                <a:solidFill>
                  <a:schemeClr val="tx1"/>
                </a:solidFill>
                <a:latin typeface="Arial" panose="020B0604020202020204" pitchFamily="34" charset="0"/>
                <a:cs typeface="Arial" panose="020B0604020202020204" pitchFamily="34" charset="0"/>
              </a:rPr>
              <a:t>A commitment warrant  -commitment to a specific place - one of few occasions when prisoner not taken to a police station</a:t>
            </a:r>
          </a:p>
          <a:p>
            <a:pPr>
              <a:lnSpc>
                <a:spcPct val="100000"/>
              </a:lnSpc>
            </a:pPr>
            <a:endParaRPr lang="en-GB" altLang="en-US" sz="1100" dirty="0" smtClean="0">
              <a:solidFill>
                <a:schemeClr val="tx1"/>
              </a:solidFill>
              <a:latin typeface="Arial" panose="020B0604020202020204" pitchFamily="34" charset="0"/>
              <a:cs typeface="Arial" panose="020B0604020202020204" pitchFamily="34" charset="0"/>
            </a:endParaRPr>
          </a:p>
          <a:p>
            <a:pPr lvl="0">
              <a:lnSpc>
                <a:spcPct val="100000"/>
              </a:lnSpc>
            </a:pPr>
            <a:r>
              <a:rPr lang="en-GB" sz="1100" dirty="0" smtClean="0">
                <a:solidFill>
                  <a:schemeClr val="tx1"/>
                </a:solidFill>
                <a:latin typeface="Arial" panose="020B0604020202020204" pitchFamily="34" charset="0"/>
                <a:cs typeface="Arial" panose="020B0604020202020204" pitchFamily="34" charset="0"/>
              </a:rPr>
              <a:t>In the case of premises which consist of two or more separate dwellings (e.g. bed sits) you enter and search only, parts of those premises which the person uses in common with other occupants, and any dwelling within those premises in which you have reasonable grounds for believing you will find the person you are seeking.</a:t>
            </a:r>
          </a:p>
          <a:p>
            <a:endParaRPr lang="en-GB" dirty="0" smtClean="0"/>
          </a:p>
          <a:p>
            <a:pPr eaLnBrk="1" hangingPunct="1"/>
            <a:endParaRPr lang="en-GB" altLang="en-US" sz="1600" dirty="0" smtClean="0">
              <a:latin typeface="Arial" pitchFamily="34" charset="0"/>
            </a:endParaRPr>
          </a:p>
          <a:p>
            <a:pPr eaLnBrk="1" hangingPunct="1">
              <a:defRPr/>
            </a:pPr>
            <a:endParaRPr lang="en-GB" sz="1600" dirty="0" smtClean="0">
              <a:ea typeface="ＭＳ Ｐゴシック" pitchFamily="1"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7</a:t>
            </a:fld>
            <a:endParaRPr lang="en-GB" altLang="en-US"/>
          </a:p>
        </p:txBody>
      </p:sp>
    </p:spTree>
    <p:extLst>
      <p:ext uri="{BB962C8B-B14F-4D97-AF65-F5344CB8AC3E}">
        <p14:creationId xmlns:p14="http://schemas.microsoft.com/office/powerpoint/2010/main" val="3624208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b="1" dirty="0" smtClean="0">
                <a:solidFill>
                  <a:schemeClr val="tx1"/>
                </a:solidFill>
                <a:latin typeface="Arial" pitchFamily="34" charset="0"/>
              </a:rPr>
              <a:t>Indictable offence </a:t>
            </a:r>
            <a:r>
              <a:rPr lang="en-GB" altLang="en-US" sz="1100" dirty="0" smtClean="0">
                <a:solidFill>
                  <a:schemeClr val="tx1"/>
                </a:solidFill>
                <a:latin typeface="Arial" pitchFamily="34" charset="0"/>
              </a:rPr>
              <a:t>means an offence which, if committed by an adult, is triable on indictment, whether it is exclusively so triable or triable either way</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An indictable offence is one that can  be heard in </a:t>
            </a:r>
            <a:r>
              <a:rPr kumimoji="0" lang="en-GB" altLang="en-US" sz="1100" b="1"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Crown Court</a:t>
            </a:r>
            <a:r>
              <a:rPr kumimoji="0" lang="en-GB" altLang="en-US"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 so anything that is not a summary offence.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Section 1 of the Public Order Act 1936 </a:t>
            </a: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creates an offence of wearing a uniform associated with a political purpose in a public place or at a public meeting.</a:t>
            </a:r>
            <a:endParaRPr kumimoji="0" lang="en-GB" altLang="en-US"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Section 1 Public Order Act 1936 (Prohibited Uniforms)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Oswald Mosley formed a new political party in 1932 called the British Union of </a:t>
            </a:r>
            <a:r>
              <a:rPr kumimoji="0" lang="en-GB" sz="1100" b="0" i="0" u="none" strike="noStrike" kern="1200" cap="none" spc="0" normalizeH="0" baseline="0" noProof="0" dirty="0" err="1" smtClean="0">
                <a:ln>
                  <a:noFill/>
                </a:ln>
                <a:solidFill>
                  <a:schemeClr val="tx1"/>
                </a:solidFill>
                <a:effectLst/>
                <a:uLnTx/>
                <a:uFillTx/>
                <a:latin typeface="Arial" pitchFamily="34" charset="0"/>
                <a:ea typeface="ＭＳ Ｐゴシック" pitchFamily="-112" charset="-128"/>
              </a:rPr>
              <a:t>Facists</a:t>
            </a: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They had found problems with disruption of New Party meetings, and instituted a corps of black-uniformed paramilitary stewards, nicknamed </a:t>
            </a:r>
            <a:r>
              <a:rPr kumimoji="0" lang="en-GB" sz="1100" b="0" i="0" u="none" strike="noStrike" kern="1200" cap="none" spc="0" normalizeH="0" baseline="0" noProof="0" dirty="0" err="1" smtClean="0">
                <a:ln>
                  <a:noFill/>
                </a:ln>
                <a:solidFill>
                  <a:schemeClr val="tx1"/>
                </a:solidFill>
                <a:effectLst/>
                <a:uLnTx/>
                <a:uFillTx/>
                <a:latin typeface="Arial" pitchFamily="34" charset="0"/>
                <a:ea typeface="ＭＳ Ｐゴシック" pitchFamily="-112" charset="-128"/>
              </a:rPr>
              <a:t>blackshirts</a:t>
            </a: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The party was frequently involved in violent confrontations, particularly with Communist and Jewish groups and especially in London.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The government was sufficiently concerned by the organisation and its politics and policies that they passed the Public Order Act 1936, which, amongst other things, banned political uniforms and quasi-military style organisations.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err="1" smtClean="0">
                <a:ln>
                  <a:noFill/>
                </a:ln>
                <a:solidFill>
                  <a:schemeClr val="tx1"/>
                </a:solidFill>
                <a:effectLst/>
                <a:uLnTx/>
                <a:uFillTx/>
                <a:latin typeface="Arial" pitchFamily="34" charset="0"/>
                <a:ea typeface="ＭＳ Ｐゴシック" pitchFamily="-112" charset="-128"/>
              </a:rPr>
              <a:t>O'Moran</a:t>
            </a: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 v DPP / Whelan and others v DPP 1975 A beret may be a uniform in some circumstances</a:t>
            </a:r>
            <a:endParaRPr kumimoji="0" lang="en-GB" sz="1100" b="0" i="1"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In the first case, </a:t>
            </a:r>
            <a:r>
              <a:rPr kumimoji="0" lang="en-GB" sz="1100" b="0" i="0" u="none" strike="noStrike" kern="1200" cap="none" spc="0" normalizeH="0" baseline="0" noProof="0" dirty="0" err="1" smtClean="0">
                <a:ln>
                  <a:noFill/>
                </a:ln>
                <a:solidFill>
                  <a:schemeClr val="tx1"/>
                </a:solidFill>
                <a:effectLst/>
                <a:uLnTx/>
                <a:uFillTx/>
                <a:latin typeface="Arial" pitchFamily="34" charset="0"/>
                <a:ea typeface="ＭＳ Ｐゴシック" pitchFamily="-112" charset="-128"/>
              </a:rPr>
              <a:t>O'Moran</a:t>
            </a: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 and others were members of a 'colour party' at the funeral of an IRA member in London. In the second case, Whelan and others were taking part in a rally in support of the Provisional Sinn Fein and other groups.</a:t>
            </a:r>
            <a:b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b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At both events the only common piece of uniform worn was a black beret. At the respective trials a police sergeant gave evidence that for the previous four years at demonstrations connected with the republican cause in Northern Ireland, the people near flags and banners had worn black berets.</a:t>
            </a:r>
            <a:b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b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In the </a:t>
            </a:r>
            <a:r>
              <a:rPr kumimoji="0" lang="en-GB" sz="1100" b="0" i="0" u="none" strike="noStrike" kern="1200" cap="none" spc="0" normalizeH="0" baseline="0" noProof="0" dirty="0" err="1" smtClean="0">
                <a:ln>
                  <a:noFill/>
                </a:ln>
                <a:solidFill>
                  <a:schemeClr val="tx1"/>
                </a:solidFill>
                <a:effectLst/>
                <a:uLnTx/>
                <a:uFillTx/>
                <a:latin typeface="Arial" pitchFamily="34" charset="0"/>
                <a:ea typeface="ＭＳ Ｐゴシック" pitchFamily="-112" charset="-128"/>
              </a:rPr>
              <a:t>O'Moran</a:t>
            </a: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 case, the colour party had acted in a disciplined manner escorting the coffin which was draped with an Irish flag and had a black beret on it.</a:t>
            </a:r>
            <a:b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b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In Whelan's case the berets had been distributed by the organisers to people escorting banners and placards.</a:t>
            </a:r>
            <a:b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br>
            <a:r>
              <a:rPr kumimoji="0" lang="en-GB"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rPr>
              <a:t>All the defendants were convicted</a:t>
            </a:r>
            <a:endParaRPr kumimoji="0" lang="en-GB" altLang="en-US" sz="1100" b="1"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a:t>
            </a:fld>
            <a:endParaRPr lang="en-GB" altLang="en-US"/>
          </a:p>
        </p:txBody>
      </p:sp>
    </p:spTree>
    <p:extLst>
      <p:ext uri="{BB962C8B-B14F-4D97-AF65-F5344CB8AC3E}">
        <p14:creationId xmlns:p14="http://schemas.microsoft.com/office/powerpoint/2010/main" val="68702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433"/>
              </a:spcAft>
            </a:pPr>
            <a:r>
              <a:rPr lang="en-GB" altLang="en-US" sz="1100" b="1" dirty="0" smtClean="0">
                <a:solidFill>
                  <a:schemeClr val="tx1"/>
                </a:solidFill>
              </a:rPr>
              <a:t>Section 4 Public Order Act 1986 </a:t>
            </a:r>
            <a:r>
              <a:rPr lang="en-GB" altLang="en-US" sz="1100" dirty="0" smtClean="0">
                <a:solidFill>
                  <a:schemeClr val="tx1"/>
                </a:solidFill>
              </a:rPr>
              <a:t>(fear or provocation of violence)</a:t>
            </a:r>
          </a:p>
          <a:p>
            <a:pPr>
              <a:spcAft>
                <a:spcPts val="2433"/>
              </a:spcAft>
            </a:pPr>
            <a:endParaRPr lang="en-GB" altLang="en-US" sz="1100" dirty="0" smtClean="0">
              <a:solidFill>
                <a:schemeClr val="tx1"/>
              </a:solidFill>
            </a:endParaRPr>
          </a:p>
          <a:p>
            <a:pPr>
              <a:spcAft>
                <a:spcPts val="2433"/>
              </a:spcAft>
            </a:pPr>
            <a:r>
              <a:rPr lang="en-GB" altLang="en-US" sz="1100" b="1" dirty="0" smtClean="0">
                <a:solidFill>
                  <a:schemeClr val="tx1"/>
                </a:solidFill>
                <a:latin typeface="Arial" pitchFamily="34" charset="0"/>
              </a:rPr>
              <a:t>Sections 6,7,8 or 10 Criminal Law Act 1977  </a:t>
            </a:r>
            <a:r>
              <a:rPr lang="en-GB" altLang="en-US" sz="1100" dirty="0" smtClean="0">
                <a:solidFill>
                  <a:schemeClr val="tx1"/>
                </a:solidFill>
                <a:latin typeface="Arial" pitchFamily="34" charset="0"/>
              </a:rPr>
              <a:t>are offences of entering or remaining on property, or squatting</a:t>
            </a:r>
          </a:p>
          <a:p>
            <a:pPr>
              <a:spcAft>
                <a:spcPts val="2433"/>
              </a:spcAft>
            </a:pPr>
            <a:endParaRPr lang="en-GB" altLang="en-US" sz="1100" dirty="0" smtClean="0">
              <a:solidFill>
                <a:schemeClr val="tx1"/>
              </a:solidFill>
              <a:latin typeface="Arial" pitchFamily="34" charset="0"/>
            </a:endParaRPr>
          </a:p>
          <a:p>
            <a:pPr>
              <a:spcAft>
                <a:spcPts val="2433"/>
              </a:spcAft>
            </a:pPr>
            <a:r>
              <a:rPr lang="en-GB" altLang="en-US" sz="1100" b="1" dirty="0" smtClean="0">
                <a:solidFill>
                  <a:schemeClr val="tx1"/>
                </a:solidFill>
              </a:rPr>
              <a:t>Section 144 Legal Aid, Sentencing and Punishment of Offenders Act 2012</a:t>
            </a:r>
            <a:r>
              <a:rPr lang="en-GB" altLang="en-US" sz="1100" dirty="0" smtClean="0">
                <a:solidFill>
                  <a:schemeClr val="tx1"/>
                </a:solidFill>
              </a:rPr>
              <a:t> creates additional offences in relation to squatting in a residential building</a:t>
            </a:r>
          </a:p>
          <a:p>
            <a:pPr>
              <a:spcAft>
                <a:spcPts val="2433"/>
              </a:spcAft>
            </a:pPr>
            <a:endParaRPr lang="en-GB" altLang="en-US" sz="1100" dirty="0" smtClean="0">
              <a:solidFill>
                <a:schemeClr val="tx1"/>
              </a:solidFill>
              <a:latin typeface="Arial" pitchFamily="34" charset="0"/>
            </a:endParaRPr>
          </a:p>
          <a:p>
            <a:pPr>
              <a:spcAft>
                <a:spcPts val="2433"/>
              </a:spcAft>
            </a:pPr>
            <a:r>
              <a:rPr lang="en-GB" altLang="en-US" sz="1100" b="1" dirty="0" smtClean="0">
                <a:solidFill>
                  <a:schemeClr val="tx1"/>
                </a:solidFill>
                <a:latin typeface="Arial" pitchFamily="34" charset="0"/>
              </a:rPr>
              <a:t>Section 76 Criminal Justice and Public Order Act 1994</a:t>
            </a:r>
          </a:p>
          <a:p>
            <a:r>
              <a:rPr lang="en-GB" altLang="en-US" sz="1100" dirty="0" smtClean="0">
                <a:solidFill>
                  <a:schemeClr val="tx1"/>
                </a:solidFill>
                <a:latin typeface="Arial" pitchFamily="34" charset="0"/>
              </a:rPr>
              <a:t>Relates to failure to comply with an interim possession order as a result of squatting</a:t>
            </a:r>
          </a:p>
          <a:p>
            <a:r>
              <a:rPr lang="en-GB" sz="1100" b="1" i="1" dirty="0" smtClean="0">
                <a:solidFill>
                  <a:schemeClr val="tx1"/>
                </a:solidFill>
              </a:rPr>
              <a:t>Interim possession order:</a:t>
            </a:r>
            <a:r>
              <a:rPr lang="en-GB" sz="1100" i="1" dirty="0" smtClean="0">
                <a:solidFill>
                  <a:schemeClr val="tx1"/>
                </a:solidFill>
              </a:rPr>
              <a:t> (so entitled) made under rules of court for the bringing of summary proceedings for possession of premises which are occupied by trespassers</a:t>
            </a:r>
            <a:endParaRPr lang="en-GB" altLang="en-US" sz="1100" i="1" dirty="0" smtClean="0">
              <a:solidFill>
                <a:schemeClr val="tx1"/>
              </a:solidFill>
              <a:latin typeface="Arial"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a:t>
            </a:fld>
            <a:endParaRPr lang="en-GB" altLang="en-US"/>
          </a:p>
        </p:txBody>
      </p:sp>
    </p:spTree>
    <p:extLst>
      <p:ext uri="{BB962C8B-B14F-4D97-AF65-F5344CB8AC3E}">
        <p14:creationId xmlns:p14="http://schemas.microsoft.com/office/powerpoint/2010/main" val="416025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433"/>
              </a:spcAft>
            </a:pPr>
            <a:r>
              <a:rPr lang="en-GB" altLang="en-US" sz="1100" b="1" dirty="0" smtClean="0">
                <a:solidFill>
                  <a:schemeClr val="tx1"/>
                </a:solidFill>
                <a:latin typeface="Arial" pitchFamily="34" charset="0"/>
              </a:rPr>
              <a:t>Section 163 of the Road Traffic Act 1988 </a:t>
            </a:r>
            <a:r>
              <a:rPr lang="en-GB" altLang="en-US" sz="1100" dirty="0" smtClean="0">
                <a:solidFill>
                  <a:schemeClr val="tx1"/>
                </a:solidFill>
                <a:latin typeface="Arial" pitchFamily="34" charset="0"/>
              </a:rPr>
              <a:t>relates to failure to stop when required to do so by a constable in uniform</a:t>
            </a:r>
          </a:p>
          <a:p>
            <a:pPr>
              <a:spcAft>
                <a:spcPts val="2433"/>
              </a:spcAft>
            </a:pPr>
            <a:endParaRPr lang="en-GB" altLang="en-US" sz="1100" dirty="0" smtClean="0">
              <a:solidFill>
                <a:schemeClr val="tx1"/>
              </a:solidFill>
              <a:latin typeface="Arial" pitchFamily="34" charset="0"/>
            </a:endParaRPr>
          </a:p>
          <a:p>
            <a:pPr>
              <a:spcAft>
                <a:spcPts val="2433"/>
              </a:spcAft>
            </a:pPr>
            <a:r>
              <a:rPr lang="en-GB" altLang="en-US" sz="1100" b="1" dirty="0" smtClean="0">
                <a:solidFill>
                  <a:schemeClr val="tx1"/>
                </a:solidFill>
                <a:latin typeface="Arial" pitchFamily="34" charset="0"/>
              </a:rPr>
              <a:t>Section 4 Road Traffic Act 1988 </a:t>
            </a:r>
            <a:r>
              <a:rPr lang="en-GB" altLang="en-US" sz="1100" dirty="0" smtClean="0">
                <a:solidFill>
                  <a:schemeClr val="tx1"/>
                </a:solidFill>
                <a:latin typeface="Arial" pitchFamily="34" charset="0"/>
              </a:rPr>
              <a:t>relates to driving under the influence of drink or drugs.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“To arrest a person who was driving, attempting to drive or in charge of a mechanically propelled vehicle on a road or public place, if the person is reasonably suspected to have been unfit through drink or drugs.”</a:t>
            </a:r>
          </a:p>
          <a:p>
            <a:pPr>
              <a:spcAft>
                <a:spcPts val="2433"/>
              </a:spcAft>
            </a:pPr>
            <a:endParaRPr lang="en-GB" altLang="en-US" sz="1100" dirty="0" smtClean="0">
              <a:solidFill>
                <a:schemeClr val="tx1"/>
              </a:solidFill>
              <a:latin typeface="Arial" pitchFamily="34" charset="0"/>
            </a:endParaRPr>
          </a:p>
          <a:p>
            <a:pPr>
              <a:spcAft>
                <a:spcPts val="2433"/>
              </a:spcAft>
            </a:pPr>
            <a:r>
              <a:rPr lang="en-GB" altLang="en-US" sz="1100" b="1" dirty="0" smtClean="0">
                <a:solidFill>
                  <a:schemeClr val="tx1"/>
                </a:solidFill>
                <a:latin typeface="Arial" pitchFamily="34" charset="0"/>
              </a:rPr>
              <a:t>Section 27 Transport &amp; Works Act 1992 </a:t>
            </a:r>
            <a:r>
              <a:rPr lang="en-GB" altLang="en-US" sz="1100" dirty="0" smtClean="0">
                <a:solidFill>
                  <a:schemeClr val="tx1"/>
                </a:solidFill>
                <a:latin typeface="Arial" pitchFamily="34" charset="0"/>
              </a:rPr>
              <a:t>relates to offences involving drink or drugs in relation to transport system workers</a:t>
            </a:r>
          </a:p>
          <a:p>
            <a:pPr>
              <a:spcAft>
                <a:spcPts val="2433"/>
              </a:spcAft>
            </a:pPr>
            <a:endParaRPr lang="en-GB" altLang="en-US" sz="1100" dirty="0" smtClean="0">
              <a:solidFill>
                <a:schemeClr val="tx1"/>
              </a:solidFill>
              <a:latin typeface="Arial" pitchFamily="34" charset="0"/>
            </a:endParaRPr>
          </a:p>
          <a:p>
            <a:r>
              <a:rPr lang="en-GB" altLang="en-US" sz="1100" b="1" dirty="0" smtClean="0">
                <a:solidFill>
                  <a:schemeClr val="tx1"/>
                </a:solidFill>
                <a:latin typeface="Arial" pitchFamily="34" charset="0"/>
              </a:rPr>
              <a:t>Animal Welfare Act 2006 &amp; Animal Health Act 1981</a:t>
            </a:r>
            <a:r>
              <a:rPr lang="en-GB" altLang="en-US" sz="1100" b="1" baseline="0" dirty="0" smtClean="0">
                <a:solidFill>
                  <a:schemeClr val="tx1"/>
                </a:solidFill>
                <a:latin typeface="Arial" pitchFamily="34" charset="0"/>
              </a:rPr>
              <a:t> </a:t>
            </a:r>
            <a:r>
              <a:rPr lang="en-GB" altLang="en-US" sz="1100" dirty="0" smtClean="0">
                <a:solidFill>
                  <a:schemeClr val="tx1"/>
                </a:solidFill>
              </a:rPr>
              <a:t>o</a:t>
            </a:r>
            <a:r>
              <a:rPr lang="en-GB" altLang="en-US" sz="1100" dirty="0" smtClean="0">
                <a:solidFill>
                  <a:schemeClr val="tx1"/>
                </a:solidFill>
                <a:latin typeface="Arial" pitchFamily="34" charset="0"/>
              </a:rPr>
              <a:t>ffences relating to the prevention of harm to animals</a:t>
            </a:r>
          </a:p>
          <a:p>
            <a:r>
              <a:rPr lang="en-GB" altLang="en-US" sz="1100" dirty="0" smtClean="0">
                <a:solidFill>
                  <a:schemeClr val="tx1"/>
                </a:solidFill>
                <a:latin typeface="Arial" pitchFamily="34" charset="0"/>
              </a:rPr>
              <a:t> </a:t>
            </a:r>
            <a:endParaRPr lang="en-GB" altLang="en-US" sz="1100" b="1" dirty="0" smtClean="0">
              <a:solidFill>
                <a:schemeClr val="tx1"/>
              </a:solidFill>
              <a:latin typeface="Arial" pitchFamily="34" charset="0"/>
            </a:endParaRPr>
          </a:p>
          <a:p>
            <a:r>
              <a:rPr lang="en-GB" sz="1100" b="1" dirty="0" smtClean="0">
                <a:solidFill>
                  <a:schemeClr val="tx1"/>
                </a:solidFill>
              </a:rPr>
              <a:t>Children and Young Persons Act 1969 Section 32(1A) </a:t>
            </a:r>
            <a:r>
              <a:rPr lang="en-GB" sz="1100" dirty="0" smtClean="0">
                <a:solidFill>
                  <a:schemeClr val="tx1"/>
                </a:solidFill>
              </a:rPr>
              <a:t>arresting, in pursuance of, any child or young person who has been remanded to local authority accommodation or youth detention accommodation</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10</a:t>
            </a:fld>
            <a:endParaRPr lang="en-GB" altLang="en-US"/>
          </a:p>
        </p:txBody>
      </p:sp>
    </p:spTree>
    <p:extLst>
      <p:ext uri="{BB962C8B-B14F-4D97-AF65-F5344CB8AC3E}">
        <p14:creationId xmlns:p14="http://schemas.microsoft.com/office/powerpoint/2010/main" val="34901445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eaLnBrk="1" hangingPunct="1">
              <a:lnSpc>
                <a:spcPct val="100000"/>
              </a:lnSpc>
              <a:buFont typeface="Arial" pitchFamily="34" charset="0"/>
              <a:buChar char="•"/>
              <a:defRPr/>
            </a:pPr>
            <a:r>
              <a:rPr lang="en-GB" sz="1100" dirty="0" smtClean="0">
                <a:solidFill>
                  <a:schemeClr val="tx1"/>
                </a:solidFill>
                <a:ea typeface="ＭＳ Ｐゴシック" pitchFamily="1" charset="-128"/>
              </a:rPr>
              <a:t>Recapturing any person who is, or is deemed for any purpose to be, unlawfully at large while liable to be detained -</a:t>
            </a:r>
          </a:p>
          <a:p>
            <a:pPr marL="171450" indent="-171450" eaLnBrk="1" hangingPunct="1">
              <a:lnSpc>
                <a:spcPct val="100000"/>
              </a:lnSpc>
              <a:buFont typeface="Wingdings" pitchFamily="2" charset="2"/>
              <a:buChar char="Ø"/>
              <a:defRPr/>
            </a:pPr>
            <a:r>
              <a:rPr lang="en-GB" sz="1100" dirty="0" smtClean="0">
                <a:solidFill>
                  <a:schemeClr val="tx1"/>
                </a:solidFill>
                <a:ea typeface="ＭＳ Ｐゴシック" pitchFamily="1" charset="-128"/>
              </a:rPr>
              <a:t>(</a:t>
            </a:r>
            <a:r>
              <a:rPr lang="en-GB" sz="1100" dirty="0" err="1" smtClean="0">
                <a:solidFill>
                  <a:schemeClr val="tx1"/>
                </a:solidFill>
                <a:ea typeface="ＭＳ Ｐゴシック" pitchFamily="1" charset="-128"/>
              </a:rPr>
              <a:t>i</a:t>
            </a:r>
            <a:r>
              <a:rPr lang="en-GB" sz="1100" dirty="0" smtClean="0">
                <a:solidFill>
                  <a:schemeClr val="tx1"/>
                </a:solidFill>
                <a:ea typeface="ＭＳ Ｐゴシック" pitchFamily="1" charset="-128"/>
              </a:rPr>
              <a:t>) in a prison, remand centre, young offenders institution or secure training centre, or</a:t>
            </a:r>
          </a:p>
          <a:p>
            <a:pPr marL="171450" indent="-171450" eaLnBrk="1" hangingPunct="1">
              <a:lnSpc>
                <a:spcPct val="100000"/>
              </a:lnSpc>
              <a:buFont typeface="Wingdings" pitchFamily="2" charset="2"/>
              <a:buChar char="Ø"/>
              <a:defRPr/>
            </a:pPr>
            <a:r>
              <a:rPr lang="en-GB" sz="1100" dirty="0" smtClean="0">
                <a:solidFill>
                  <a:schemeClr val="tx1"/>
                </a:solidFill>
                <a:ea typeface="ＭＳ Ｐゴシック" pitchFamily="1" charset="-128"/>
              </a:rPr>
              <a:t>(ii) in pursuance of section 92 of the Powers of Criminal Courts (Sentencing) Act 2000 (dealing with children and young persons guilty of grave crimes), in any other place</a:t>
            </a:r>
          </a:p>
          <a:p>
            <a:pPr eaLnBrk="1" hangingPunct="1">
              <a:lnSpc>
                <a:spcPct val="100000"/>
              </a:lnSpc>
              <a:defRPr/>
            </a:pPr>
            <a:r>
              <a:rPr lang="en-GB" sz="1100" dirty="0" smtClean="0">
                <a:solidFill>
                  <a:schemeClr val="tx1"/>
                </a:solidFill>
                <a:ea typeface="ＭＳ Ｐゴシック" pitchFamily="1" charset="-128"/>
              </a:rPr>
              <a:t>Includes those unlawfully at large from a mental hospital </a:t>
            </a:r>
          </a:p>
          <a:p>
            <a:pPr eaLnBrk="1" hangingPunct="1">
              <a:lnSpc>
                <a:spcPct val="100000"/>
              </a:lnSpc>
              <a:defRPr/>
            </a:pPr>
            <a:endParaRPr lang="en-GB" sz="1100" b="1" dirty="0" smtClean="0">
              <a:solidFill>
                <a:schemeClr val="tx1"/>
              </a:solidFill>
              <a:ea typeface="ＭＳ Ｐゴシック" pitchFamily="1" charset="-128"/>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100" b="1" dirty="0" smtClean="0">
                <a:solidFill>
                  <a:schemeClr val="tx1"/>
                </a:solidFill>
                <a:ea typeface="ＭＳ Ｐゴシック" pitchFamily="1" charset="-128"/>
              </a:rPr>
              <a:t>Pursuit has to have been within a few seconds/minutes of the entry – immediate pursuit.</a:t>
            </a:r>
            <a:r>
              <a:rPr lang="en-GB" altLang="en-US" sz="1100" dirty="0" smtClean="0">
                <a:solidFill>
                  <a:schemeClr val="tx1"/>
                </a:solidFill>
                <a:latin typeface="Arial" pitchFamily="34" charset="0"/>
              </a:rPr>
              <a:t> The pursuit must be ‘fresh’ in that, you </a:t>
            </a:r>
            <a:r>
              <a:rPr lang="en-GB" altLang="en-US" sz="1100" b="1" dirty="0" smtClean="0">
                <a:solidFill>
                  <a:schemeClr val="tx1"/>
                </a:solidFill>
                <a:latin typeface="Arial" pitchFamily="34" charset="0"/>
              </a:rPr>
              <a:t>must actually be pursuing</a:t>
            </a:r>
            <a:r>
              <a:rPr lang="en-GB" altLang="en-US" sz="1100" dirty="0" smtClean="0">
                <a:solidFill>
                  <a:schemeClr val="tx1"/>
                </a:solidFill>
                <a:latin typeface="Arial" pitchFamily="34" charset="0"/>
              </a:rPr>
              <a:t>, not when seen or from information given at a later time.</a:t>
            </a:r>
          </a:p>
          <a:p>
            <a:pPr eaLnBrk="1" hangingPunct="1">
              <a:lnSpc>
                <a:spcPct val="100000"/>
              </a:lnSpc>
              <a:defRPr/>
            </a:pPr>
            <a:endParaRPr lang="en-GB" sz="1100" b="1" dirty="0" smtClean="0">
              <a:solidFill>
                <a:schemeClr val="tx1"/>
              </a:solidFill>
              <a:ea typeface="ＭＳ Ｐゴシック" pitchFamily="1" charset="-128"/>
            </a:endParaRPr>
          </a:p>
          <a:p>
            <a:pPr eaLnBrk="1" hangingPunct="1">
              <a:lnSpc>
                <a:spcPct val="100000"/>
              </a:lnSpc>
              <a:defRPr/>
            </a:pPr>
            <a:r>
              <a:rPr lang="en-GB" sz="1100" dirty="0" smtClean="0">
                <a:solidFill>
                  <a:schemeClr val="tx1"/>
                </a:solidFill>
                <a:ea typeface="ＭＳ Ｐゴシック" pitchFamily="1" charset="-128"/>
              </a:rPr>
              <a:t>Officers are not entitled to form an intention to arrest and then go to premises where the person might be - R v D'Souza 1992</a:t>
            </a:r>
          </a:p>
          <a:p>
            <a:pPr>
              <a:lnSpc>
                <a:spcPct val="100000"/>
              </a:lnSpc>
            </a:pPr>
            <a:endParaRPr lang="en-GB" altLang="en-US" sz="1100" dirty="0" smtClean="0">
              <a:solidFill>
                <a:schemeClr val="tx1"/>
              </a:solidFill>
              <a:latin typeface="Arial" pitchFamily="34" charset="0"/>
            </a:endParaRPr>
          </a:p>
          <a:p>
            <a:pPr>
              <a:lnSpc>
                <a:spcPct val="100000"/>
              </a:lnSpc>
            </a:pPr>
            <a:r>
              <a:rPr lang="en-GB" altLang="en-US" sz="1100" b="1" dirty="0" smtClean="0">
                <a:solidFill>
                  <a:schemeClr val="tx1"/>
                </a:solidFill>
              </a:rPr>
              <a:t>Saving ‘life or limb’ or preventing serious damage to property </a:t>
            </a:r>
            <a:endParaRPr lang="en-GB" altLang="en-US" sz="1100" dirty="0" smtClean="0">
              <a:solidFill>
                <a:schemeClr val="tx1"/>
              </a:solidFill>
            </a:endParaRPr>
          </a:p>
          <a:p>
            <a:pPr>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Section 17 PACE allows entry to a premises, if the purpose of the entry is to save life or limb or prevent serious damage to property:</a:t>
            </a:r>
          </a:p>
          <a:p>
            <a:pPr marL="285750" lvl="0" indent="-285750">
              <a:lnSpc>
                <a:spcPct val="100000"/>
              </a:lnSpc>
              <a:buFont typeface="Arial" panose="020B0604020202020204" pitchFamily="34" charset="0"/>
              <a:buChar char="•"/>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the officer exercising the power does not need to have reasonable grounds for believing that the person sought is on the premises, &amp;</a:t>
            </a:r>
          </a:p>
          <a:p>
            <a:pPr marL="285750" lvl="0" indent="-285750">
              <a:lnSpc>
                <a:spcPct val="100000"/>
              </a:lnSpc>
              <a:buFont typeface="Arial" panose="020B0604020202020204" pitchFamily="34" charset="0"/>
              <a:buChar char="•"/>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the extent of the search is not limited by the fact that the premises consists of two or more separate dwellings. However, the search must only be to the extent that is reasonably required in the prevailing circumstances.</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An officer exercising this aspect of the section 17 power does not need to be in uniform at the time.</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altLang="en-US" sz="1100" b="1" dirty="0" smtClean="0">
                <a:solidFill>
                  <a:schemeClr val="tx1"/>
                </a:solidFill>
              </a:rPr>
              <a:t>Saving ‘life or limb’ </a:t>
            </a:r>
            <a:r>
              <a:rPr lang="en-GB" altLang="en-US" sz="1100" dirty="0" smtClean="0">
                <a:solidFill>
                  <a:schemeClr val="tx1"/>
                </a:solidFill>
              </a:rPr>
              <a:t>relates to human life only. Animals, in most cases will be property and will therefore come under the ‘prevent serious damage to property’ element. </a:t>
            </a:r>
            <a:r>
              <a:rPr lang="en-GB" altLang="en-US" sz="1100" dirty="0" err="1" smtClean="0">
                <a:solidFill>
                  <a:schemeClr val="tx1"/>
                </a:solidFill>
              </a:rPr>
              <a:t>Eg</a:t>
            </a:r>
            <a:r>
              <a:rPr lang="en-GB" altLang="en-US" sz="1100" dirty="0" smtClean="0">
                <a:solidFill>
                  <a:schemeClr val="tx1"/>
                </a:solidFill>
              </a:rPr>
              <a:t> gaining entry to a vehicle to save a dog in distress on a hot summers day.</a:t>
            </a:r>
          </a:p>
          <a:p>
            <a:pPr>
              <a:lnSpc>
                <a:spcPct val="100000"/>
              </a:lnSpc>
            </a:pPr>
            <a:endParaRPr lang="en-GB" altLang="en-US" sz="1100" dirty="0" smtClean="0">
              <a:solidFill>
                <a:schemeClr val="tx1"/>
              </a:solidFill>
            </a:endParaRP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It is important to note that you only require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reasonable grounds to suspect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someone is on the premises in order to enter to save life and limb. This power may also be conferred on designated officers such as PCSOs. </a:t>
            </a:r>
            <a:endParaRPr lang="en-GB" altLang="en-US" sz="1100" dirty="0" smtClean="0">
              <a:solidFill>
                <a:schemeClr val="tx1"/>
              </a:solidFill>
              <a:latin typeface="Arial" pitchFamily="34" charset="0"/>
            </a:endParaRPr>
          </a:p>
          <a:p>
            <a:pPr>
              <a:lnSpc>
                <a:spcPct val="100000"/>
              </a:lnSpc>
            </a:pPr>
            <a:r>
              <a:rPr lang="en-GB" altLang="en-US" sz="1100" dirty="0" smtClean="0">
                <a:solidFill>
                  <a:schemeClr val="tx1"/>
                </a:solidFill>
                <a:latin typeface="Arial" pitchFamily="34" charset="0"/>
              </a:rPr>
              <a:t>You </a:t>
            </a:r>
            <a:r>
              <a:rPr lang="en-GB" altLang="en-US" sz="1100" b="0" dirty="0" smtClean="0">
                <a:solidFill>
                  <a:schemeClr val="tx1"/>
                </a:solidFill>
                <a:latin typeface="Arial" pitchFamily="34" charset="0"/>
              </a:rPr>
              <a:t>must</a:t>
            </a:r>
            <a:r>
              <a:rPr lang="en-GB" altLang="en-US" sz="1100" b="0" baseline="0" dirty="0" smtClean="0">
                <a:solidFill>
                  <a:schemeClr val="tx1"/>
                </a:solidFill>
                <a:latin typeface="Arial" pitchFamily="34" charset="0"/>
              </a:rPr>
              <a:t> </a:t>
            </a:r>
            <a:r>
              <a:rPr lang="en-GB" altLang="en-US" sz="1100" dirty="0" smtClean="0">
                <a:solidFill>
                  <a:schemeClr val="tx1"/>
                </a:solidFill>
                <a:latin typeface="Arial" pitchFamily="34" charset="0"/>
              </a:rPr>
              <a:t>only enter those areas where you reasonable suspect the person to be when searching shared accommodation</a:t>
            </a:r>
          </a:p>
          <a:p>
            <a:pPr>
              <a:lnSpc>
                <a:spcPct val="100000"/>
              </a:lnSpc>
            </a:pPr>
            <a:endParaRPr lang="en-GB" sz="1100" dirty="0" smtClean="0">
              <a:solidFill>
                <a:schemeClr val="tx1"/>
              </a:solidFill>
            </a:endParaRPr>
          </a:p>
          <a:p>
            <a:pPr eaLnBrk="1" hangingPunct="1">
              <a:lnSpc>
                <a:spcPct val="100000"/>
              </a:lnSpc>
              <a:defRPr/>
            </a:pPr>
            <a:r>
              <a:rPr lang="en-GB" sz="1100" b="1" dirty="0" smtClean="0">
                <a:solidFill>
                  <a:schemeClr val="tx1"/>
                </a:solidFill>
                <a:ea typeface="ＭＳ Ｐゴシック" pitchFamily="1" charset="-128"/>
              </a:rPr>
              <a:t>Reasonable Grounds to Believe or Suspect?</a:t>
            </a:r>
          </a:p>
          <a:p>
            <a:pPr eaLnBrk="1" hangingPunct="1">
              <a:lnSpc>
                <a:spcPct val="100000"/>
              </a:lnSpc>
              <a:defRPr/>
            </a:pPr>
            <a:r>
              <a:rPr lang="en-GB" sz="1100" dirty="0" smtClean="0">
                <a:solidFill>
                  <a:schemeClr val="tx1"/>
                </a:solidFill>
                <a:ea typeface="ＭＳ Ｐゴシック" pitchFamily="1" charset="-128"/>
              </a:rPr>
              <a:t>The criteria for reasonable grounds to believe or suspect is the legal threshold for the exercise of almost all the coercive powers available under PACE . Senior police officers who may authorise the exercise of certain powers need to be satisfied there are reasonable grounds to believe that the exercise of those powers is justified. In the absence of reasonable grounds to believe or suspect, the exercise of those powers is not permitted and any consequential interference with the freedom of an individual is unlawful.</a:t>
            </a:r>
          </a:p>
          <a:p>
            <a:pPr marL="171450" indent="-171450" eaLnBrk="1" hangingPunct="1">
              <a:lnSpc>
                <a:spcPct val="100000"/>
              </a:lnSpc>
              <a:buFont typeface="Arial" pitchFamily="34" charset="0"/>
              <a:buChar char="•"/>
              <a:defRPr/>
            </a:pPr>
            <a:r>
              <a:rPr lang="en-GB" sz="1100" dirty="0" smtClean="0">
                <a:solidFill>
                  <a:schemeClr val="tx1"/>
                </a:solidFill>
                <a:ea typeface="ＭＳ Ｐゴシック" pitchFamily="1" charset="-128"/>
              </a:rPr>
              <a:t>Whether or not a constable has reasonable cause to suspect or believe is for a court to decide. The different formulations seek to impose a higher threshold for powers requiring "reasonable grounds to believe" which involve the invasion of a person's privacy, continued detention </a:t>
            </a:r>
            <a:r>
              <a:rPr lang="en-GB" sz="1100" dirty="0" err="1" smtClean="0">
                <a:solidFill>
                  <a:schemeClr val="tx1"/>
                </a:solidFill>
                <a:ea typeface="ＭＳ Ｐゴシック" pitchFamily="1" charset="-128"/>
              </a:rPr>
              <a:t>etc</a:t>
            </a:r>
            <a:r>
              <a:rPr lang="en-GB" sz="1100" dirty="0" smtClean="0">
                <a:solidFill>
                  <a:schemeClr val="tx1"/>
                </a:solidFill>
                <a:ea typeface="ＭＳ Ｐゴシック" pitchFamily="1" charset="-128"/>
              </a:rPr>
              <a:t> and decisions which require more mature reflection and consideration. In contrast, powers which are frequently exercised, for example stop and search and arrest powers are conditional upon the existence of "reasonable grounds to suspect. This is a much lower standard than "believe". </a:t>
            </a:r>
            <a:r>
              <a:rPr lang="en-GB" sz="1100" u="sng" dirty="0" smtClean="0">
                <a:solidFill>
                  <a:schemeClr val="tx1"/>
                </a:solidFill>
                <a:ea typeface="ＭＳ Ｐゴシック" pitchFamily="1" charset="-128"/>
              </a:rPr>
              <a:t>In legal terms "reasonable grounds to believe" requires something close to certainty.</a:t>
            </a:r>
          </a:p>
          <a:p>
            <a:pPr eaLnBrk="1" hangingPunct="1">
              <a:lnSpc>
                <a:spcPct val="100000"/>
              </a:lnSpc>
              <a:defRPr/>
            </a:pPr>
            <a:r>
              <a:rPr lang="en-GB" sz="1100" dirty="0" smtClean="0">
                <a:solidFill>
                  <a:schemeClr val="tx1"/>
                </a:solidFill>
                <a:ea typeface="ＭＳ Ｐゴシック" pitchFamily="1" charset="-128"/>
              </a:rPr>
              <a:t>It is not necessary to have substantial proof before one can be said to "believe" but the existence of a belief implies that there is more information available. For example in the offence of handling stolen goods the mental element is "knowing or believing" that the goods are stolen.</a:t>
            </a:r>
          </a:p>
          <a:p>
            <a:pPr eaLnBrk="1" hangingPunct="1">
              <a:lnSpc>
                <a:spcPct val="100000"/>
              </a:lnSpc>
              <a:defRPr/>
            </a:pPr>
            <a:endParaRPr lang="en-GB" sz="1100" b="1" dirty="0" smtClean="0">
              <a:solidFill>
                <a:schemeClr val="tx1"/>
              </a:solidFill>
              <a:ea typeface="ＭＳ Ｐゴシック" pitchFamily="1" charset="-128"/>
            </a:endParaRPr>
          </a:p>
          <a:p>
            <a:pPr eaLnBrk="1" hangingPunct="1">
              <a:lnSpc>
                <a:spcPct val="100000"/>
              </a:lnSpc>
              <a:defRPr/>
            </a:pPr>
            <a:r>
              <a:rPr lang="en-GB" sz="1100" b="1" dirty="0" smtClean="0">
                <a:solidFill>
                  <a:schemeClr val="tx1"/>
                </a:solidFill>
                <a:ea typeface="ＭＳ Ｐゴシック" pitchFamily="1" charset="-128"/>
              </a:rPr>
              <a:t>Simple test </a:t>
            </a:r>
          </a:p>
          <a:p>
            <a:pPr eaLnBrk="1" hangingPunct="1">
              <a:lnSpc>
                <a:spcPct val="100000"/>
              </a:lnSpc>
              <a:defRPr/>
            </a:pPr>
            <a:r>
              <a:rPr lang="en-GB" sz="1100" dirty="0" smtClean="0">
                <a:solidFill>
                  <a:schemeClr val="tx1"/>
                </a:solidFill>
                <a:ea typeface="ＭＳ Ｐゴシック" pitchFamily="1" charset="-128"/>
              </a:rPr>
              <a:t>If there are ten steps from mere suspicion to certainty, then </a:t>
            </a:r>
          </a:p>
          <a:p>
            <a:pPr marL="171450" indent="-171450" eaLnBrk="1" hangingPunct="1">
              <a:lnSpc>
                <a:spcPct val="100000"/>
              </a:lnSpc>
              <a:buFont typeface="Arial" pitchFamily="34" charset="0"/>
              <a:buChar char="•"/>
              <a:defRPr/>
            </a:pPr>
            <a:r>
              <a:rPr lang="en-GB" sz="1100" dirty="0" smtClean="0">
                <a:solidFill>
                  <a:schemeClr val="tx1"/>
                </a:solidFill>
                <a:ea typeface="ＭＳ Ｐゴシック" pitchFamily="1" charset="-128"/>
              </a:rPr>
              <a:t>reasonable suspicion may be as low as step two or three, whilst </a:t>
            </a:r>
          </a:p>
          <a:p>
            <a:pPr marL="171450" indent="-171450" eaLnBrk="1" hangingPunct="1">
              <a:lnSpc>
                <a:spcPct val="100000"/>
              </a:lnSpc>
              <a:buFont typeface="Arial" pitchFamily="34" charset="0"/>
              <a:buChar char="•"/>
              <a:defRPr/>
            </a:pPr>
            <a:r>
              <a:rPr lang="en-GB" sz="1100" dirty="0" smtClean="0">
                <a:solidFill>
                  <a:schemeClr val="tx1"/>
                </a:solidFill>
                <a:ea typeface="ＭＳ Ｐゴシック" pitchFamily="1" charset="-128"/>
              </a:rPr>
              <a:t>reasonable belief may be as high as step seven or eight. </a:t>
            </a:r>
          </a:p>
          <a:p>
            <a:pPr eaLnBrk="1" hangingPunct="1">
              <a:lnSpc>
                <a:spcPct val="100000"/>
              </a:lnSpc>
              <a:defRPr/>
            </a:pPr>
            <a:r>
              <a:rPr lang="en-GB" sz="1100" dirty="0" smtClean="0">
                <a:solidFill>
                  <a:schemeClr val="tx1"/>
                </a:solidFill>
                <a:ea typeface="ＭＳ Ｐゴシック" pitchFamily="1" charset="-128"/>
              </a:rPr>
              <a:t>A police officer may receive information from various sources, some of it anonymous, stating that a person is responsible for an offence; he would have reasonable grounds to "suspect" but certainly not "believe".</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11</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There is a power to search a person under arrest under Section 32 PACE 1984 where </a:t>
            </a:r>
            <a:r>
              <a:rPr lang="en-GB" altLang="en-US" sz="1100" dirty="0" smtClean="0">
                <a:solidFill>
                  <a:schemeClr val="tx1"/>
                </a:solidFill>
                <a:ea typeface="ＭＳ Ｐゴシック" panose="020B0600070205080204" pitchFamily="34" charset="-128"/>
              </a:rPr>
              <a:t>the officer has reasonable grounds for </a:t>
            </a:r>
            <a:r>
              <a:rPr lang="en-GB" altLang="en-US" sz="1100" b="1" dirty="0" smtClean="0">
                <a:solidFill>
                  <a:schemeClr val="tx1"/>
                </a:solidFill>
                <a:ea typeface="ＭＳ Ｐゴシック" panose="020B0600070205080204" pitchFamily="34" charset="-128"/>
              </a:rPr>
              <a:t>believing</a:t>
            </a:r>
            <a:r>
              <a:rPr lang="en-GB" altLang="en-US" sz="1100" dirty="0" smtClean="0">
                <a:solidFill>
                  <a:schemeClr val="tx1"/>
                </a:solidFill>
                <a:ea typeface="ＭＳ Ｐゴシック" panose="020B0600070205080204" pitchFamily="34" charset="-128"/>
              </a:rPr>
              <a:t>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they may present a danger to themselves or others or have concealed on them items to assist their escape or which might be evidence of an offence. </a:t>
            </a:r>
          </a:p>
          <a:p>
            <a:pPr>
              <a:lnSpc>
                <a:spcPct val="100000"/>
              </a:lnSpc>
            </a:pPr>
            <a:endParaRPr lang="en-GB" altLang="en-US" sz="1100" dirty="0" smtClean="0">
              <a:solidFill>
                <a:schemeClr val="tx1"/>
              </a:solidFill>
              <a:ea typeface="ＭＳ Ｐゴシック" panose="020B0600070205080204" pitchFamily="34" charset="-128"/>
            </a:endParaRPr>
          </a:p>
          <a:p>
            <a:pPr>
              <a:lnSpc>
                <a:spcPct val="100000"/>
              </a:lnSpc>
            </a:pPr>
            <a:r>
              <a:rPr lang="en-GB" altLang="en-US" sz="1100" dirty="0" smtClean="0">
                <a:solidFill>
                  <a:schemeClr val="tx1"/>
                </a:solidFill>
                <a:ea typeface="ＭＳ Ｐゴシック" panose="020B0600070205080204" pitchFamily="34" charset="-128"/>
              </a:rPr>
              <a:t>Note: that it uses the term ‘</a:t>
            </a:r>
            <a:r>
              <a:rPr lang="en-GB" altLang="en-US" sz="1100" b="1" dirty="0" smtClean="0">
                <a:solidFill>
                  <a:schemeClr val="tx1"/>
                </a:solidFill>
                <a:ea typeface="ＭＳ Ｐゴシック" panose="020B0600070205080204" pitchFamily="34" charset="-128"/>
              </a:rPr>
              <a:t>reasonable grounds to believe</a:t>
            </a:r>
            <a:r>
              <a:rPr lang="en-GB" altLang="en-US" sz="1100" dirty="0" smtClean="0">
                <a:solidFill>
                  <a:schemeClr val="tx1"/>
                </a:solidFill>
                <a:ea typeface="ＭＳ Ｐゴシック" panose="020B0600070205080204" pitchFamily="34" charset="-128"/>
              </a:rPr>
              <a:t>’. This will require a higher level of proof than ‘reasonable grounds to suspect’</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12</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solidFill>
                  <a:schemeClr val="tx1"/>
                </a:solidFill>
                <a:ea typeface="ＭＳ Ｐゴシック" panose="020B0600070205080204" pitchFamily="34" charset="-128"/>
              </a:rPr>
              <a:t>Note: that it uses the term ‘</a:t>
            </a:r>
            <a:r>
              <a:rPr lang="en-GB" altLang="en-US" sz="1100" b="1" dirty="0" smtClean="0">
                <a:solidFill>
                  <a:schemeClr val="tx1"/>
                </a:solidFill>
                <a:ea typeface="ＭＳ Ｐゴシック" panose="020B0600070205080204" pitchFamily="34" charset="-128"/>
              </a:rPr>
              <a:t>reasonable grounds to believe</a:t>
            </a:r>
            <a:r>
              <a:rPr lang="en-GB" altLang="en-US" sz="1100" dirty="0" smtClean="0">
                <a:solidFill>
                  <a:schemeClr val="tx1"/>
                </a:solidFill>
                <a:ea typeface="ＭＳ Ｐゴシック" panose="020B0600070205080204" pitchFamily="34" charset="-128"/>
              </a:rPr>
              <a:t>’. This will require a higher level of proof than ‘reasonable grounds to suspect’</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13</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There is a power to search a person under arrest under Section 32 PACE 1984 where </a:t>
            </a:r>
            <a:r>
              <a:rPr lang="en-GB" altLang="en-US" sz="1100" dirty="0" smtClean="0">
                <a:solidFill>
                  <a:schemeClr val="tx1"/>
                </a:solidFill>
                <a:ea typeface="ＭＳ Ｐゴシック" panose="020B0600070205080204" pitchFamily="34" charset="-128"/>
              </a:rPr>
              <a:t>the officer has reasonable grounds for </a:t>
            </a:r>
            <a:r>
              <a:rPr lang="en-GB" altLang="en-US" sz="1100" b="1" dirty="0" smtClean="0">
                <a:solidFill>
                  <a:schemeClr val="tx1"/>
                </a:solidFill>
                <a:ea typeface="ＭＳ Ｐゴシック" panose="020B0600070205080204" pitchFamily="34" charset="-128"/>
              </a:rPr>
              <a:t>believing</a:t>
            </a:r>
            <a:r>
              <a:rPr lang="en-GB" altLang="en-US" sz="1100" dirty="0" smtClean="0">
                <a:solidFill>
                  <a:schemeClr val="tx1"/>
                </a:solidFill>
                <a:ea typeface="ＭＳ Ｐゴシック" panose="020B0600070205080204" pitchFamily="34" charset="-128"/>
              </a:rPr>
              <a:t>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they may present a danger to themselves or others or have concealed on them items to assist their escape or which might be evidence of an offence.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altLang="en-US" sz="1100" dirty="0" smtClean="0">
              <a:solidFill>
                <a:schemeClr val="tx1"/>
              </a:solidFill>
              <a:ea typeface="ＭＳ Ｐゴシック" panose="020B0600070205080204" pitchFamily="34" charset="-128"/>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dirty="0" smtClean="0">
                <a:solidFill>
                  <a:schemeClr val="tx1"/>
                </a:solidFill>
                <a:ea typeface="ＭＳ Ｐゴシック" panose="020B0600070205080204" pitchFamily="34" charset="-128"/>
              </a:rPr>
              <a:t>A post-arrest search </a:t>
            </a:r>
            <a:r>
              <a:rPr lang="en-GB" altLang="en-US" sz="1100" b="1" u="sng" dirty="0" smtClean="0">
                <a:solidFill>
                  <a:schemeClr val="tx1"/>
                </a:solidFill>
                <a:ea typeface="ＭＳ Ｐゴシック" panose="020B0600070205080204" pitchFamily="34" charset="-128"/>
              </a:rPr>
              <a:t>must</a:t>
            </a:r>
            <a:r>
              <a:rPr lang="en-GB" altLang="en-US" sz="1100" dirty="0" smtClean="0">
                <a:solidFill>
                  <a:schemeClr val="tx1"/>
                </a:solidFill>
                <a:ea typeface="ＭＳ Ｐゴシック" panose="020B0600070205080204" pitchFamily="34" charset="-128"/>
              </a:rPr>
              <a:t> comply with the all the principles and guidelines of Code A </a:t>
            </a:r>
          </a:p>
          <a:p>
            <a:pPr>
              <a:lnSpc>
                <a:spcPct val="100000"/>
              </a:lnSpc>
            </a:pPr>
            <a:r>
              <a:rPr lang="en-GB" altLang="en-US" sz="1100" dirty="0" smtClean="0">
                <a:solidFill>
                  <a:schemeClr val="tx1"/>
                </a:solidFill>
                <a:ea typeface="ＭＳ Ｐゴシック" panose="020B0600070205080204" pitchFamily="34" charset="-128"/>
              </a:rPr>
              <a:t>Relevant,</a:t>
            </a:r>
            <a:r>
              <a:rPr lang="en-GB" altLang="en-US" sz="1100" baseline="0" dirty="0" smtClean="0">
                <a:solidFill>
                  <a:schemeClr val="tx1"/>
                </a:solidFill>
                <a:ea typeface="ＭＳ Ｐゴシック" panose="020B0600070205080204" pitchFamily="34" charset="-128"/>
              </a:rPr>
              <a:t> </a:t>
            </a:r>
            <a:r>
              <a:rPr lang="en-GB" altLang="en-US" sz="1100" dirty="0" smtClean="0">
                <a:solidFill>
                  <a:schemeClr val="tx1"/>
                </a:solidFill>
                <a:ea typeface="ＭＳ Ｐゴシック" panose="020B0600070205080204" pitchFamily="34" charset="-128"/>
              </a:rPr>
              <a:t>Length</a:t>
            </a:r>
            <a:r>
              <a:rPr lang="en-GB" altLang="en-US" sz="1100" baseline="0" dirty="0" smtClean="0">
                <a:solidFill>
                  <a:schemeClr val="tx1"/>
                </a:solidFill>
                <a:ea typeface="ＭＳ Ｐゴシック" panose="020B0600070205080204" pitchFamily="34" charset="-128"/>
              </a:rPr>
              <a:t> of time, Cooperation, Same sex searches, Public View, Removal of clothing, documentation, respect &amp; courtesy, minimise embarrassment, aware of individual needs.</a:t>
            </a:r>
            <a:endParaRPr lang="en-GB" altLang="en-US" sz="1100" dirty="0" smtClean="0">
              <a:solidFill>
                <a:schemeClr val="tx1"/>
              </a:solidFill>
              <a:ea typeface="ＭＳ Ｐゴシック" panose="020B0600070205080204" pitchFamily="34" charset="-128"/>
            </a:endParaRPr>
          </a:p>
          <a:p>
            <a:pPr>
              <a:lnSpc>
                <a:spcPct val="100000"/>
              </a:lnSpc>
            </a:pPr>
            <a:r>
              <a:rPr lang="en-GB" altLang="en-US" sz="1100" dirty="0" smtClean="0">
                <a:solidFill>
                  <a:schemeClr val="tx1"/>
                </a:solidFill>
                <a:ea typeface="ＭＳ Ｐゴシック" panose="020B0600070205080204" pitchFamily="34" charset="-128"/>
              </a:rPr>
              <a:t>The power to search conferred is only a power to search to the extent that it is reasonably required for the purpose of discovering any such implement or any such evidence.</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power to search the person is only to the extent reasonably required to discover any such thing or evidence and can only require removal of a jacket, outer coat and gloves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(JOG)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in a public place.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altLang="en-US" sz="1100" dirty="0" smtClean="0">
              <a:solidFill>
                <a:schemeClr val="tx1"/>
              </a:solidFill>
              <a:ea typeface="ＭＳ Ｐゴシック" panose="020B0600070205080204" pitchFamily="34" charset="-128"/>
            </a:endParaRPr>
          </a:p>
          <a:p>
            <a:pPr>
              <a:lnSpc>
                <a:spcPct val="100000"/>
              </a:lnSpc>
            </a:pPr>
            <a:r>
              <a:rPr lang="en-GB" altLang="en-US" sz="1100" dirty="0" smtClean="0">
                <a:solidFill>
                  <a:schemeClr val="tx1"/>
                </a:solidFill>
                <a:ea typeface="ＭＳ Ｐゴシック" panose="020B0600070205080204" pitchFamily="34" charset="-128"/>
              </a:rPr>
              <a:t>It does, however, authorise a search of a person’s mouth as in these circumstances it is not considered an intimate search.</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a:t>
            </a:r>
          </a:p>
          <a:p>
            <a:pPr>
              <a:lnSpc>
                <a:spcPct val="100000"/>
              </a:lnSpc>
            </a:pPr>
            <a:endParaRPr lang="en-GB" altLang="en-US" sz="1100" dirty="0" smtClean="0">
              <a:solidFill>
                <a:schemeClr val="tx1"/>
              </a:solidFill>
              <a:ea typeface="ＭＳ Ｐゴシック" panose="020B0600070205080204" pitchFamily="34" charset="-128"/>
            </a:endParaRPr>
          </a:p>
          <a:p>
            <a:pPr>
              <a:lnSpc>
                <a:spcPct val="100000"/>
              </a:lnSpc>
            </a:pPr>
            <a:r>
              <a:rPr lang="en-GB" altLang="en-US" sz="1100" dirty="0" smtClean="0">
                <a:solidFill>
                  <a:schemeClr val="tx1"/>
                </a:solidFill>
                <a:ea typeface="ＭＳ Ｐゴシック" panose="020B0600070205080204" pitchFamily="34" charset="-128"/>
              </a:rPr>
              <a:t>Can use mnemonic </a:t>
            </a:r>
            <a:r>
              <a:rPr lang="en-GB" altLang="en-US" sz="1100" b="1" dirty="0" smtClean="0">
                <a:solidFill>
                  <a:schemeClr val="tx1"/>
                </a:solidFill>
                <a:ea typeface="ＭＳ Ｐゴシック" panose="020B0600070205080204" pitchFamily="34" charset="-128"/>
              </a:rPr>
              <a:t>D.I.E</a:t>
            </a:r>
            <a:r>
              <a:rPr lang="en-GB" altLang="en-US" sz="1100" dirty="0" smtClean="0">
                <a:solidFill>
                  <a:schemeClr val="tx1"/>
                </a:solidFill>
                <a:ea typeface="ＭＳ Ｐゴシック" panose="020B0600070205080204" pitchFamily="34" charset="-128"/>
              </a:rPr>
              <a:t> to assist in remembering search powers for S32.</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14</a:t>
            </a:fld>
            <a:endParaRPr lang="en-GB" altLang="en-US"/>
          </a:p>
        </p:txBody>
      </p:sp>
    </p:spTree>
    <p:extLst>
      <p:ext uri="{BB962C8B-B14F-4D97-AF65-F5344CB8AC3E}">
        <p14:creationId xmlns:p14="http://schemas.microsoft.com/office/powerpoint/2010/main" val="8039675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In some circumstances, you may have cause to believe that evidence will be found on premises where a person is at the time of arrest or was immediately before the arrest. Section 32(2)(b) of PACE provides a power to enter and search such premises following an arrest for an indictable offence. </a:t>
            </a:r>
            <a:r>
              <a:rPr lang="en-GB" altLang="en-US" sz="1100" dirty="0" smtClean="0">
                <a:solidFill>
                  <a:schemeClr val="tx1"/>
                </a:solidFill>
              </a:rPr>
              <a:t>(includes either way offences) </a:t>
            </a:r>
          </a:p>
          <a:p>
            <a:pPr>
              <a:lnSpc>
                <a:spcPct val="100000"/>
              </a:lnSpc>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If you have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reasonable grounds for believing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that there is evidence on premises where the arrested person was when arrested or immediately before he or she was arrested, you may enter and search the premises for evidence relating to the offence. </a:t>
            </a:r>
          </a:p>
          <a:p>
            <a:pPr>
              <a:lnSpc>
                <a:spcPct val="100000"/>
              </a:lnSpc>
            </a:pPr>
            <a:endParaRPr lang="en-GB" altLang="en-US" sz="1100" b="0" i="0" u="none" strike="noStrike" kern="1200" baseline="0" dirty="0" smtClean="0">
              <a:solidFill>
                <a:schemeClr val="tx1"/>
              </a:solidFill>
              <a:latin typeface="Arial" pitchFamily="34" charset="0"/>
              <a:ea typeface="ＭＳ Ｐゴシック" pitchFamily="-112" charset="-128"/>
            </a:endParaRPr>
          </a:p>
          <a:p>
            <a:pPr>
              <a:lnSpc>
                <a:spcPct val="100000"/>
              </a:lnSpc>
            </a:pPr>
            <a:r>
              <a:rPr lang="en-GB" altLang="en-US" sz="1100" dirty="0" smtClean="0">
                <a:solidFill>
                  <a:schemeClr val="tx1"/>
                </a:solidFill>
              </a:rPr>
              <a:t>The power is only granted when a police officer has a </a:t>
            </a:r>
            <a:r>
              <a:rPr lang="en-GB" altLang="en-US" sz="1100" b="1" dirty="0" smtClean="0">
                <a:solidFill>
                  <a:schemeClr val="tx1"/>
                </a:solidFill>
              </a:rPr>
              <a:t>genuine belief </a:t>
            </a:r>
            <a:r>
              <a:rPr lang="en-GB" altLang="en-US" sz="1100" dirty="0" smtClean="0">
                <a:solidFill>
                  <a:schemeClr val="tx1"/>
                </a:solidFill>
              </a:rPr>
              <a:t>that there is evidence on the premises</a:t>
            </a:r>
          </a:p>
          <a:p>
            <a:pPr>
              <a:lnSpc>
                <a:spcPct val="100000"/>
              </a:lnSpc>
            </a:pPr>
            <a:endParaRPr lang="en-GB" altLang="en-US" sz="1100" dirty="0" smtClean="0">
              <a:solidFill>
                <a:schemeClr val="tx1"/>
              </a:solidFill>
            </a:endParaRPr>
          </a:p>
          <a:p>
            <a:pPr>
              <a:lnSpc>
                <a:spcPct val="100000"/>
              </a:lnSpc>
              <a:spcBef>
                <a:spcPts val="0"/>
              </a:spcBef>
              <a:spcAft>
                <a:spcPts val="2433"/>
              </a:spcAft>
            </a:pPr>
            <a:r>
              <a:rPr lang="en-GB" sz="1100" dirty="0" smtClean="0">
                <a:solidFill>
                  <a:schemeClr val="tx1"/>
                </a:solidFill>
              </a:rPr>
              <a:t>Power is to search to the extent that is reasonably required for the purpose of discovering any such thing or any such evidence.</a:t>
            </a:r>
          </a:p>
          <a:p>
            <a:pPr>
              <a:lnSpc>
                <a:spcPct val="100000"/>
              </a:lnSpc>
              <a:spcBef>
                <a:spcPts val="0"/>
              </a:spcBef>
              <a:spcAft>
                <a:spcPts val="2433"/>
              </a:spcAft>
            </a:pPr>
            <a:r>
              <a:rPr lang="en-GB" altLang="en-US" sz="1100" dirty="0" smtClean="0">
                <a:solidFill>
                  <a:schemeClr val="tx1"/>
                </a:solidFill>
              </a:rPr>
              <a:t>When the premises is shared then the power to search is limited to:</a:t>
            </a:r>
          </a:p>
          <a:p>
            <a:pPr>
              <a:lnSpc>
                <a:spcPct val="100000"/>
              </a:lnSpc>
              <a:spcBef>
                <a:spcPts val="0"/>
              </a:spcBef>
              <a:spcAft>
                <a:spcPts val="2433"/>
              </a:spcAft>
            </a:pPr>
            <a:r>
              <a:rPr lang="en-GB" altLang="en-US" sz="1100" dirty="0" smtClean="0">
                <a:solidFill>
                  <a:schemeClr val="tx1"/>
                </a:solidFill>
              </a:rPr>
              <a:t>Any dwelling in which the person was when or immediately before  arrest and any part which had common use. </a:t>
            </a:r>
          </a:p>
          <a:p>
            <a:pPr>
              <a:lnSpc>
                <a:spcPct val="100000"/>
              </a:lnSpc>
              <a:spcBef>
                <a:spcPts val="0"/>
              </a:spcBef>
              <a:spcAft>
                <a:spcPts val="2433"/>
              </a:spcAft>
            </a:pPr>
            <a:endParaRPr lang="en-GB" altLang="en-US" sz="1100" dirty="0" smtClean="0">
              <a:solidFill>
                <a:schemeClr val="tx1"/>
              </a:solidFill>
            </a:endParaRPr>
          </a:p>
          <a:p>
            <a:pPr>
              <a:lnSpc>
                <a:spcPct val="100000"/>
              </a:lnSpc>
              <a:spcBef>
                <a:spcPts val="0"/>
              </a:spcBef>
              <a:spcAft>
                <a:spcPts val="2433"/>
              </a:spcAft>
            </a:pPr>
            <a:r>
              <a:rPr lang="en-GB" altLang="en-US" sz="1100" dirty="0" smtClean="0">
                <a:solidFill>
                  <a:schemeClr val="tx1"/>
                </a:solidFill>
              </a:rPr>
              <a:t>This power only applies to searches conducted at the time of arrest where the suspect is in, or coming from, the premises in question.</a:t>
            </a:r>
          </a:p>
          <a:p>
            <a:pPr>
              <a:lnSpc>
                <a:spcPct val="100000"/>
              </a:lnSpc>
              <a:spcBef>
                <a:spcPts val="0"/>
              </a:spcBef>
              <a:spcAft>
                <a:spcPts val="2433"/>
              </a:spcAft>
            </a:pPr>
            <a:r>
              <a:rPr lang="en-GB" altLang="en-US" sz="1100" dirty="0" smtClean="0">
                <a:solidFill>
                  <a:schemeClr val="tx1"/>
                </a:solidFill>
              </a:rPr>
              <a:t>It does not, therefore, apply to an arrest which takes place at a police station. </a:t>
            </a:r>
          </a:p>
          <a:p>
            <a:pPr>
              <a:lnSpc>
                <a:spcPct val="100000"/>
              </a:lnSpc>
            </a:pPr>
            <a:endParaRPr lang="en-GB" sz="1100" dirty="0" smtClean="0">
              <a:solidFill>
                <a:schemeClr val="tx1"/>
              </a:solidFill>
            </a:endParaRPr>
          </a:p>
          <a:p>
            <a:pPr eaLnBrk="1" hangingPunct="1">
              <a:lnSpc>
                <a:spcPct val="100000"/>
              </a:lnSpc>
              <a:defRPr/>
            </a:pPr>
            <a:r>
              <a:rPr lang="en-GB" sz="1100" dirty="0" smtClean="0">
                <a:solidFill>
                  <a:schemeClr val="tx1"/>
                </a:solidFill>
                <a:ea typeface="ＭＳ Ｐゴシック" pitchFamily="1" charset="-128"/>
              </a:rPr>
              <a:t>This power does not relate to items subject to legal privilege</a:t>
            </a:r>
          </a:p>
          <a:p>
            <a:pPr eaLnBrk="1" hangingPunct="1">
              <a:lnSpc>
                <a:spcPct val="100000"/>
              </a:lnSpc>
              <a:defRPr/>
            </a:pPr>
            <a:r>
              <a:rPr lang="en-GB" sz="1100" b="1" dirty="0" smtClean="0">
                <a:solidFill>
                  <a:schemeClr val="tx1"/>
                </a:solidFill>
                <a:ea typeface="ＭＳ Ｐゴシック" pitchFamily="1" charset="-128"/>
              </a:rPr>
              <a:t>Legal Privilege</a:t>
            </a:r>
          </a:p>
          <a:p>
            <a:pPr eaLnBrk="1" hangingPunct="1">
              <a:lnSpc>
                <a:spcPct val="100000"/>
              </a:lnSpc>
              <a:defRPr/>
            </a:pPr>
            <a:r>
              <a:rPr lang="en-GB" sz="1100" dirty="0" smtClean="0">
                <a:solidFill>
                  <a:schemeClr val="tx1"/>
                </a:solidFill>
                <a:ea typeface="ＭＳ Ｐゴシック" pitchFamily="1" charset="-128"/>
              </a:rPr>
              <a:t>(a) communications between a professional legal adviser and his client or any person representing his client, made in connection with the giving of legal advice to the client;</a:t>
            </a:r>
            <a:br>
              <a:rPr lang="en-GB" sz="1100" dirty="0" smtClean="0">
                <a:solidFill>
                  <a:schemeClr val="tx1"/>
                </a:solidFill>
                <a:ea typeface="ＭＳ Ｐゴシック" pitchFamily="1" charset="-128"/>
              </a:rPr>
            </a:br>
            <a:r>
              <a:rPr lang="en-GB" sz="1100" dirty="0" smtClean="0">
                <a:solidFill>
                  <a:schemeClr val="tx1"/>
                </a:solidFill>
                <a:ea typeface="ＭＳ Ｐゴシック" pitchFamily="1" charset="-128"/>
              </a:rPr>
              <a:t>(b) communications between a professional legal adviser and his client or any person representing his client, or between such an adviser or his client or any such representative and any other person made in connection with or in contemplation of legal proceedings and for the purposes of such proceedings; and</a:t>
            </a:r>
            <a:br>
              <a:rPr lang="en-GB" sz="1100" dirty="0" smtClean="0">
                <a:solidFill>
                  <a:schemeClr val="tx1"/>
                </a:solidFill>
                <a:ea typeface="ＭＳ Ｐゴシック" pitchFamily="1" charset="-128"/>
              </a:rPr>
            </a:br>
            <a:r>
              <a:rPr lang="en-GB" sz="1100" dirty="0" smtClean="0">
                <a:solidFill>
                  <a:schemeClr val="tx1"/>
                </a:solidFill>
                <a:ea typeface="ＭＳ Ｐゴシック" pitchFamily="1" charset="-128"/>
              </a:rPr>
              <a:t>(c) items enclosed with or referred to in such communications and made -</a:t>
            </a:r>
          </a:p>
          <a:p>
            <a:pPr eaLnBrk="1" hangingPunct="1">
              <a:lnSpc>
                <a:spcPct val="100000"/>
              </a:lnSpc>
              <a:defRPr/>
            </a:pPr>
            <a:r>
              <a:rPr lang="en-GB" sz="1100" dirty="0" smtClean="0">
                <a:solidFill>
                  <a:schemeClr val="tx1"/>
                </a:solidFill>
                <a:ea typeface="ＭＳ Ｐゴシック" pitchFamily="1" charset="-128"/>
              </a:rPr>
              <a:t>(</a:t>
            </a:r>
            <a:r>
              <a:rPr lang="en-GB" sz="1100" dirty="0" err="1" smtClean="0">
                <a:solidFill>
                  <a:schemeClr val="tx1"/>
                </a:solidFill>
                <a:ea typeface="ＭＳ Ｐゴシック" pitchFamily="1" charset="-128"/>
              </a:rPr>
              <a:t>i</a:t>
            </a:r>
            <a:r>
              <a:rPr lang="en-GB" sz="1100" dirty="0" smtClean="0">
                <a:solidFill>
                  <a:schemeClr val="tx1"/>
                </a:solidFill>
                <a:ea typeface="ＭＳ Ｐゴシック" pitchFamily="1" charset="-128"/>
              </a:rPr>
              <a:t>) in connection with the giving of legal advice; or</a:t>
            </a:r>
            <a:br>
              <a:rPr lang="en-GB" sz="1100" dirty="0" smtClean="0">
                <a:solidFill>
                  <a:schemeClr val="tx1"/>
                </a:solidFill>
                <a:ea typeface="ＭＳ Ｐゴシック" pitchFamily="1" charset="-128"/>
              </a:rPr>
            </a:br>
            <a:r>
              <a:rPr lang="en-GB" sz="1100" dirty="0" smtClean="0">
                <a:solidFill>
                  <a:schemeClr val="tx1"/>
                </a:solidFill>
                <a:ea typeface="ＭＳ Ｐゴシック" pitchFamily="1" charset="-128"/>
              </a:rPr>
              <a:t>(ii) in connection with or in contemplation of legal proceedings and for the purposes of such proceedings, </a:t>
            </a:r>
          </a:p>
          <a:p>
            <a:pPr eaLnBrk="1" hangingPunct="1">
              <a:lnSpc>
                <a:spcPct val="100000"/>
              </a:lnSpc>
              <a:defRPr/>
            </a:pPr>
            <a:r>
              <a:rPr lang="en-GB" sz="1100" dirty="0" smtClean="0">
                <a:solidFill>
                  <a:schemeClr val="tx1"/>
                </a:solidFill>
                <a:ea typeface="ＭＳ Ｐゴシック" pitchFamily="1" charset="-128"/>
              </a:rPr>
              <a:t>when they are in the possession of a person who is entitled to possession of them.</a:t>
            </a:r>
          </a:p>
          <a:p>
            <a:pPr eaLnBrk="1" hangingPunct="1">
              <a:lnSpc>
                <a:spcPct val="100000"/>
              </a:lnSpc>
              <a:defRPr/>
            </a:pPr>
            <a:r>
              <a:rPr lang="en-GB" sz="1100" dirty="0" smtClean="0">
                <a:solidFill>
                  <a:schemeClr val="tx1"/>
                </a:solidFill>
                <a:ea typeface="ＭＳ Ｐゴシック" pitchFamily="1" charset="-128"/>
              </a:rPr>
              <a:t>10(2) Items held with the intention of furthering a criminal purpose are not items subject to legal privilege</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15</a:t>
            </a:fld>
            <a:endParaRPr lang="en-GB" altLang="en-US"/>
          </a:p>
        </p:txBody>
      </p:sp>
    </p:spTree>
    <p:extLst>
      <p:ext uri="{BB962C8B-B14F-4D97-AF65-F5344CB8AC3E}">
        <p14:creationId xmlns:p14="http://schemas.microsoft.com/office/powerpoint/2010/main" val="16528926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Section 18 PACE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covers the power to enter and search premises occupied or controlled by a person under arrest for an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indictable offence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if there are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reasonable grounds for suspecting</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that there is evidence that relates to that, or another, indictable offence which is connected or similar to that offence. A constable may seize and retain anything that fits the criteria.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16</a:t>
            </a:fld>
            <a:endParaRPr lang="en-GB" altLang="en-US"/>
          </a:p>
        </p:txBody>
      </p:sp>
    </p:spTree>
    <p:extLst>
      <p:ext uri="{BB962C8B-B14F-4D97-AF65-F5344CB8AC3E}">
        <p14:creationId xmlns:p14="http://schemas.microsoft.com/office/powerpoint/2010/main" val="4284702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solidFill>
                  <a:schemeClr val="tx1"/>
                </a:solidFill>
              </a:rPr>
              <a:t>OCCUPIED</a:t>
            </a:r>
            <a:r>
              <a:rPr lang="en-GB" altLang="en-US" sz="1100" dirty="0" smtClean="0">
                <a:solidFill>
                  <a:schemeClr val="tx1"/>
                </a:solidFill>
              </a:rPr>
              <a:t/>
            </a:r>
            <a:br>
              <a:rPr lang="en-GB" altLang="en-US" sz="1100" dirty="0" smtClean="0">
                <a:solidFill>
                  <a:schemeClr val="tx1"/>
                </a:solidFill>
              </a:rPr>
            </a:br>
            <a:r>
              <a:rPr lang="en-GB" altLang="en-US" sz="1100" dirty="0" smtClean="0">
                <a:solidFill>
                  <a:schemeClr val="tx1"/>
                </a:solidFill>
              </a:rPr>
              <a:t>in this context refers to premises where the arrested person resides or works and may include occupancy as an owner, tenant or 'squatter‘.</a:t>
            </a:r>
          </a:p>
          <a:p>
            <a:r>
              <a:rPr lang="en-GB" altLang="en-US" sz="1100" b="1" dirty="0" smtClean="0">
                <a:solidFill>
                  <a:schemeClr val="tx1"/>
                </a:solidFill>
              </a:rPr>
              <a:t>CONTROLLED</a:t>
            </a:r>
            <a:r>
              <a:rPr lang="en-GB" altLang="en-US" sz="1100" dirty="0" smtClean="0">
                <a:solidFill>
                  <a:schemeClr val="tx1"/>
                </a:solidFill>
              </a:rPr>
              <a:t/>
            </a:r>
            <a:br>
              <a:rPr lang="en-GB" altLang="en-US" sz="1100" dirty="0" smtClean="0">
                <a:solidFill>
                  <a:schemeClr val="tx1"/>
                </a:solidFill>
              </a:rPr>
            </a:br>
            <a:r>
              <a:rPr lang="en-GB" altLang="en-US" sz="1100" dirty="0" smtClean="0">
                <a:solidFill>
                  <a:schemeClr val="tx1"/>
                </a:solidFill>
              </a:rPr>
              <a:t>in this context includes premises in which the arrested person holds some interest – i.e. he owns, rents, leases or has use of the premises.</a:t>
            </a:r>
          </a:p>
          <a:p>
            <a:endParaRPr lang="en-GB" altLang="en-US" sz="1100" dirty="0" smtClean="0">
              <a:solidFill>
                <a:schemeClr val="tx1"/>
              </a:solidFill>
            </a:endParaRPr>
          </a:p>
          <a:p>
            <a:r>
              <a:rPr lang="en-GB" altLang="en-US" sz="1100" b="0" dirty="0" smtClean="0">
                <a:solidFill>
                  <a:schemeClr val="tx1"/>
                </a:solidFill>
              </a:rPr>
              <a:t>The powers conferred by S18 PACE may not be exercised unless an officer of the rank of </a:t>
            </a:r>
            <a:r>
              <a:rPr lang="en-GB" altLang="en-US" sz="1100" b="1" dirty="0" smtClean="0">
                <a:solidFill>
                  <a:schemeClr val="tx1"/>
                </a:solidFill>
              </a:rPr>
              <a:t>Inspector</a:t>
            </a:r>
            <a:r>
              <a:rPr lang="en-GB" altLang="en-US" sz="1100" b="0" dirty="0" smtClean="0">
                <a:solidFill>
                  <a:schemeClr val="tx1"/>
                </a:solidFill>
              </a:rPr>
              <a:t> or above has authorised them in writing</a:t>
            </a:r>
          </a:p>
          <a:p>
            <a:r>
              <a:rPr lang="en-GB" altLang="en-US" sz="1100" dirty="0" smtClean="0">
                <a:solidFill>
                  <a:schemeClr val="tx1"/>
                </a:solidFill>
              </a:rPr>
              <a:t>You should be in possession of the written authority unless it is impracticable, but you must state where the record is held.</a:t>
            </a:r>
          </a:p>
          <a:p>
            <a:endParaRPr lang="en-GB" altLang="en-US" sz="1100" dirty="0" smtClean="0">
              <a:solidFill>
                <a:schemeClr val="tx1"/>
              </a:solidFill>
            </a:endParaRPr>
          </a:p>
          <a:p>
            <a:r>
              <a:rPr lang="en-GB" altLang="en-US" sz="1100" dirty="0" smtClean="0">
                <a:solidFill>
                  <a:schemeClr val="tx1"/>
                </a:solidFill>
              </a:rPr>
              <a:t>If the person who was in occupation or control of the premises at the time of the search is in custody at the time the record is to be made, the officer shall make it as part of the custody record.</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17</a:t>
            </a:fld>
            <a:endParaRPr lang="en-GB" altLang="en-US"/>
          </a:p>
        </p:txBody>
      </p:sp>
    </p:spTree>
    <p:extLst>
      <p:ext uri="{BB962C8B-B14F-4D97-AF65-F5344CB8AC3E}">
        <p14:creationId xmlns:p14="http://schemas.microsoft.com/office/powerpoint/2010/main" val="38923123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solidFill>
                  <a:schemeClr val="tx1"/>
                </a:solidFill>
              </a:rPr>
              <a:t>Sec 18(1) PACE states that there must be </a:t>
            </a:r>
            <a:r>
              <a:rPr lang="en-GB" altLang="en-US" sz="1100" b="1" dirty="0" smtClean="0">
                <a:solidFill>
                  <a:schemeClr val="tx1"/>
                </a:solidFill>
              </a:rPr>
              <a:t>reasonable grounds to </a:t>
            </a:r>
            <a:r>
              <a:rPr lang="en-GB" altLang="en-US" sz="1100" b="1" u="sng" dirty="0" smtClean="0">
                <a:solidFill>
                  <a:schemeClr val="tx1"/>
                </a:solidFill>
              </a:rPr>
              <a:t>suspect</a:t>
            </a:r>
            <a:r>
              <a:rPr lang="en-GB" altLang="en-US" sz="1100" b="1" dirty="0" smtClean="0">
                <a:solidFill>
                  <a:schemeClr val="tx1"/>
                </a:solidFill>
              </a:rPr>
              <a:t> </a:t>
            </a:r>
            <a:r>
              <a:rPr lang="en-GB" altLang="en-US" sz="1100" dirty="0" smtClean="0">
                <a:solidFill>
                  <a:schemeClr val="tx1"/>
                </a:solidFill>
              </a:rPr>
              <a:t>that there is evidence on the premises that relates to either the offence in question, or to some other related indictable offence.</a:t>
            </a:r>
          </a:p>
          <a:p>
            <a:endParaRPr lang="en-GB" altLang="en-US" sz="1100" dirty="0" smtClean="0">
              <a:solidFill>
                <a:schemeClr val="tx1"/>
              </a:solidFill>
            </a:endParaRPr>
          </a:p>
          <a:p>
            <a:r>
              <a:rPr lang="en-GB" altLang="en-US" sz="1100" dirty="0" smtClean="0">
                <a:solidFill>
                  <a:schemeClr val="tx1"/>
                </a:solidFill>
              </a:rPr>
              <a:t>Sec 18(3) limits the power to search to the extent that is reasonably required for the purpose of discovering relevant evidence.</a:t>
            </a:r>
          </a:p>
          <a:p>
            <a:r>
              <a:rPr lang="en-GB" altLang="en-US" sz="1100" dirty="0" smtClean="0">
                <a:solidFill>
                  <a:schemeClr val="tx1"/>
                </a:solidFill>
              </a:rPr>
              <a:t>For example, if you were searching for a stolen TV you would not be entitled to search drawers or small cupboards. But you would be able to if you were looking for packaging, receipts or other documents relating to the TV.   </a:t>
            </a:r>
          </a:p>
          <a:p>
            <a:endParaRPr lang="en-GB" altLang="en-US" sz="1100" dirty="0" smtClean="0">
              <a:solidFill>
                <a:schemeClr val="tx1"/>
              </a:solidFill>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Once whatever is being sought is found, the search should be discontinued, unless there are reasonable grounds for suspecting that there are more to be found. The power extends to search premises controlled as well as occupied, if there are reasonable grounds to do so. </a:t>
            </a:r>
            <a:r>
              <a:rPr lang="en-GB" altLang="en-US" sz="1100" dirty="0" smtClean="0">
                <a:solidFill>
                  <a:schemeClr val="tx1"/>
                </a:solidFill>
              </a:rPr>
              <a:t>Whilst conducting searches, you may find items indicating another offence .  In this case, the person may be arrested for that offence and </a:t>
            </a:r>
            <a:r>
              <a:rPr lang="en-GB" altLang="en-US" sz="1100" b="1" dirty="0" smtClean="0">
                <a:solidFill>
                  <a:schemeClr val="tx1"/>
                </a:solidFill>
              </a:rPr>
              <a:t>another </a:t>
            </a:r>
            <a:r>
              <a:rPr lang="en-GB" altLang="en-US" sz="1100" dirty="0" smtClean="0">
                <a:solidFill>
                  <a:schemeClr val="tx1"/>
                </a:solidFill>
              </a:rPr>
              <a:t>Section 18 search may begin for items relating to that or a similar offence.</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18</a:t>
            </a:fld>
            <a:endParaRPr lang="en-GB" altLang="en-US"/>
          </a:p>
        </p:txBody>
      </p:sp>
    </p:spTree>
    <p:extLst>
      <p:ext uri="{BB962C8B-B14F-4D97-AF65-F5344CB8AC3E}">
        <p14:creationId xmlns:p14="http://schemas.microsoft.com/office/powerpoint/2010/main" val="42668652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Section 18 PACE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covers the power to enter and search premises occupied or controlled by a person under arrest for an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indictable offence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if there are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reasonable grounds for suspecting</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that there is evidence that relates to that, or another, indictable offence which is connected or similar to that offence. A constable may seize and retain anything that fits the criteria.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19</a:t>
            </a:fld>
            <a:endParaRPr lang="en-GB" altLang="en-US"/>
          </a:p>
        </p:txBody>
      </p:sp>
    </p:spTree>
    <p:extLst>
      <p:ext uri="{BB962C8B-B14F-4D97-AF65-F5344CB8AC3E}">
        <p14:creationId xmlns:p14="http://schemas.microsoft.com/office/powerpoint/2010/main" val="28912017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smtClean="0">
                <a:solidFill>
                  <a:schemeClr val="tx1"/>
                </a:solidFill>
              </a:rPr>
              <a:t>A constable </a:t>
            </a:r>
            <a:r>
              <a:rPr lang="en-GB" altLang="en-US" sz="1100" b="1" dirty="0" smtClean="0">
                <a:solidFill>
                  <a:schemeClr val="tx1"/>
                </a:solidFill>
              </a:rPr>
              <a:t>may</a:t>
            </a:r>
            <a:r>
              <a:rPr lang="en-GB" altLang="en-US" sz="1100" dirty="0" smtClean="0">
                <a:solidFill>
                  <a:schemeClr val="tx1"/>
                </a:solidFill>
              </a:rPr>
              <a:t> conduct a search under Sec 18(5) before the person is taken to the police station and without obtaining written authorisation if:</a:t>
            </a:r>
          </a:p>
          <a:p>
            <a:pPr marL="285664" indent="-285664">
              <a:lnSpc>
                <a:spcPct val="100000"/>
              </a:lnSpc>
              <a:buFont typeface="Arial" panose="020B0604020202020204" pitchFamily="34" charset="0"/>
              <a:buChar char="•"/>
            </a:pPr>
            <a:r>
              <a:rPr lang="en-GB" altLang="en-US" sz="1100" dirty="0" smtClean="0">
                <a:solidFill>
                  <a:schemeClr val="tx1"/>
                </a:solidFill>
              </a:rPr>
              <a:t>The presence of the person is necessary for the effective investigation of the offence - </a:t>
            </a:r>
            <a:r>
              <a:rPr lang="en-GB" altLang="en-US" sz="1100" b="0" dirty="0" smtClean="0">
                <a:solidFill>
                  <a:schemeClr val="tx1"/>
                </a:solidFill>
              </a:rPr>
              <a:t>If a search is carried out under these circumstances then an officer of the rank of Inspector or above should be informed as soon as practicable</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altLang="en-US" sz="1100" b="0" dirty="0" smtClean="0">
              <a:solidFill>
                <a:schemeClr val="tx1"/>
              </a:solidFill>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sz="1100" b="0" dirty="0" smtClean="0">
                <a:solidFill>
                  <a:schemeClr val="tx1"/>
                </a:solidFill>
              </a:rPr>
              <a:t>If a search is carried out under these circumstances then an officer of the rank of </a:t>
            </a:r>
            <a:r>
              <a:rPr lang="en-GB" altLang="en-US" sz="1100" b="1" dirty="0" smtClean="0">
                <a:solidFill>
                  <a:schemeClr val="tx1"/>
                </a:solidFill>
              </a:rPr>
              <a:t>Inspector</a:t>
            </a:r>
            <a:r>
              <a:rPr lang="en-GB" altLang="en-US" sz="1100" b="0" dirty="0" smtClean="0">
                <a:solidFill>
                  <a:schemeClr val="tx1"/>
                </a:solidFill>
              </a:rPr>
              <a:t> or above should be </a:t>
            </a:r>
            <a:r>
              <a:rPr lang="en-GB" altLang="en-US" sz="1100" b="1" dirty="0" smtClean="0">
                <a:solidFill>
                  <a:schemeClr val="tx1"/>
                </a:solidFill>
              </a:rPr>
              <a:t>informed as soon as practicable.</a:t>
            </a:r>
            <a:r>
              <a:rPr lang="en-GB" altLang="en-US" sz="1100" dirty="0" smtClean="0">
                <a:solidFill>
                  <a:schemeClr val="tx1"/>
                </a:solidFill>
              </a:rPr>
              <a:t> </a:t>
            </a:r>
            <a:r>
              <a:rPr lang="en-GB" altLang="en-US" sz="1100" i="1" dirty="0" smtClean="0">
                <a:solidFill>
                  <a:schemeClr val="tx1"/>
                </a:solidFill>
              </a:rPr>
              <a:t>Advisable to check it out with your supervisor first</a:t>
            </a:r>
            <a:r>
              <a:rPr lang="en-GB" altLang="en-US" sz="1100" dirty="0" smtClean="0">
                <a:solidFill>
                  <a:schemeClr val="tx1"/>
                </a:solidFill>
              </a:rPr>
              <a:t>.</a:t>
            </a:r>
          </a:p>
          <a:p>
            <a:pPr>
              <a:lnSpc>
                <a:spcPct val="100000"/>
              </a:lnSpc>
            </a:pPr>
            <a:endParaRPr lang="en-GB" altLang="en-US" sz="1100" b="1" dirty="0" smtClean="0">
              <a:solidFill>
                <a:schemeClr val="tx1"/>
              </a:solidFill>
            </a:endParaRPr>
          </a:p>
          <a:p>
            <a:pPr>
              <a:lnSpc>
                <a:spcPct val="100000"/>
              </a:lnSpc>
            </a:pPr>
            <a:r>
              <a:rPr lang="en-GB" altLang="en-US" sz="1100" dirty="0" smtClean="0">
                <a:solidFill>
                  <a:schemeClr val="tx1"/>
                </a:solidFill>
              </a:rPr>
              <a:t>If the person who was in occupation or control of the premises at the time of the search is in custody at the time the record is to be made, the officer shall make it as part of the custody record.</a:t>
            </a:r>
          </a:p>
          <a:p>
            <a:pPr>
              <a:lnSpc>
                <a:spcPct val="100000"/>
              </a:lnSpc>
              <a:spcBef>
                <a:spcPts val="0"/>
              </a:spcBef>
              <a:spcAft>
                <a:spcPts val="1217"/>
              </a:spcAft>
            </a:pPr>
            <a:r>
              <a:rPr lang="en-GB" altLang="en-US" sz="1100" dirty="0" smtClean="0">
                <a:solidFill>
                  <a:schemeClr val="tx1"/>
                </a:solidFill>
              </a:rPr>
              <a:t>The authority of an Inspector does not automatically constitute a lawful search.</a:t>
            </a:r>
          </a:p>
          <a:p>
            <a:pPr>
              <a:lnSpc>
                <a:spcPct val="100000"/>
              </a:lnSpc>
              <a:spcBef>
                <a:spcPts val="0"/>
              </a:spcBef>
              <a:spcAft>
                <a:spcPts val="1217"/>
              </a:spcAft>
            </a:pPr>
            <a:endParaRPr lang="en-GB" altLang="en-US" sz="1100" dirty="0" smtClean="0">
              <a:solidFill>
                <a:schemeClr val="tx1"/>
              </a:solidFill>
            </a:endParaRPr>
          </a:p>
          <a:p>
            <a:pPr>
              <a:lnSpc>
                <a:spcPct val="100000"/>
              </a:lnSpc>
              <a:spcBef>
                <a:spcPts val="0"/>
              </a:spcBef>
              <a:spcAft>
                <a:spcPts val="1217"/>
              </a:spcAft>
            </a:pPr>
            <a:r>
              <a:rPr lang="en-GB" altLang="en-US" sz="1100" dirty="0" smtClean="0">
                <a:solidFill>
                  <a:schemeClr val="tx1"/>
                </a:solidFill>
              </a:rPr>
              <a:t>If the premises is occupied the officer must explain to the occupiers the reason for the search.</a:t>
            </a:r>
            <a:r>
              <a:rPr lang="en-GB" altLang="en-US" sz="1100" baseline="0" dirty="0" smtClean="0">
                <a:solidFill>
                  <a:schemeClr val="tx1"/>
                </a:solidFill>
              </a:rPr>
              <a:t> </a:t>
            </a:r>
          </a:p>
          <a:p>
            <a:pPr>
              <a:lnSpc>
                <a:spcPct val="100000"/>
              </a:lnSpc>
              <a:spcBef>
                <a:spcPts val="0"/>
              </a:spcBef>
              <a:spcAft>
                <a:spcPts val="1217"/>
              </a:spcAft>
            </a:pPr>
            <a:endParaRPr lang="en-GB" altLang="en-US" sz="1100" dirty="0" smtClean="0">
              <a:solidFill>
                <a:schemeClr val="tx1"/>
              </a:solidFill>
            </a:endParaRP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You may find that during your search, your grounds for the search cease. It could be that information comes to light that places the reasonable grounds to suspect move onto another person, or even cancels the original suspicions that a possible crime has or may have been committed. Explain this to the person, explain they are no longer being detained and thank them for their cooperation.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Your grounds may also change as a result of the search, as well as the power under which you are conducting the search. </a:t>
            </a:r>
            <a:endParaRPr lang="en-GB" altLang="en-US" sz="1100" dirty="0" smtClean="0">
              <a:solidFill>
                <a:schemeClr val="tx1"/>
              </a:solidFill>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20</a:t>
            </a:fld>
            <a:endParaRPr lang="en-GB" altLang="en-US"/>
          </a:p>
        </p:txBody>
      </p:sp>
    </p:spTree>
    <p:extLst>
      <p:ext uri="{BB962C8B-B14F-4D97-AF65-F5344CB8AC3E}">
        <p14:creationId xmlns:p14="http://schemas.microsoft.com/office/powerpoint/2010/main" val="31525549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defRPr/>
            </a:pPr>
            <a:r>
              <a:rPr lang="en-GB" sz="1100" dirty="0" smtClean="0">
                <a:solidFill>
                  <a:schemeClr val="tx1"/>
                </a:solidFill>
                <a:ea typeface="ＭＳ Ｐゴシック" pitchFamily="1" charset="-128"/>
              </a:rPr>
              <a:t>If it is proposed to enter &amp; search premises with consent, then officers should first consult with a supervisory officer – Although this is  not  a requirement under law, it is good practice</a:t>
            </a:r>
          </a:p>
          <a:p>
            <a:pPr marL="0" indent="0">
              <a:buFontTx/>
              <a:buNone/>
              <a:defRPr/>
            </a:pPr>
            <a:endParaRPr lang="en-GB" sz="1100" dirty="0" smtClean="0">
              <a:solidFill>
                <a:schemeClr val="tx1"/>
              </a:solidFill>
              <a:ea typeface="ＭＳ Ｐゴシック" pitchFamily="1" charset="-128"/>
            </a:endParaRPr>
          </a:p>
          <a:p>
            <a:pPr marL="0" indent="0">
              <a:buFontTx/>
              <a:buNone/>
              <a:defRPr/>
            </a:pPr>
            <a:r>
              <a:rPr lang="en-GB" sz="1100" dirty="0" smtClean="0">
                <a:solidFill>
                  <a:schemeClr val="tx1"/>
                </a:solidFill>
                <a:ea typeface="ＭＳ Ｐゴシック" pitchFamily="1" charset="-128"/>
              </a:rPr>
              <a:t>The consent must, if practicable, be given in writing on the Notice of Powers &amp; Rights before search commences </a:t>
            </a:r>
          </a:p>
          <a:p>
            <a:pPr marL="0" indent="0">
              <a:buFontTx/>
              <a:buNone/>
              <a:defRPr/>
            </a:pPr>
            <a:endParaRPr lang="en-GB" sz="1100" dirty="0" smtClean="0">
              <a:solidFill>
                <a:schemeClr val="tx1"/>
              </a:solidFill>
              <a:ea typeface="ＭＳ Ｐゴシック" pitchFamily="1" charset="-128"/>
            </a:endParaRPr>
          </a:p>
          <a:p>
            <a:pPr marL="0" indent="0">
              <a:buFontTx/>
              <a:buNone/>
              <a:defRPr/>
            </a:pPr>
            <a:r>
              <a:rPr lang="en-GB" sz="1100" dirty="0" smtClean="0">
                <a:solidFill>
                  <a:schemeClr val="tx1"/>
                </a:solidFill>
                <a:ea typeface="ＭＳ Ｐゴシック" pitchFamily="1" charset="-128"/>
              </a:rPr>
              <a:t>An officer cannot enter &amp; search premises or continue to search premises with consent, if such consent was given under duress or is withdrawn before the search is completed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21</a:t>
            </a:fld>
            <a:endParaRPr lang="en-GB" altLang="en-US"/>
          </a:p>
        </p:txBody>
      </p:sp>
    </p:spTree>
    <p:extLst>
      <p:ext uri="{BB962C8B-B14F-4D97-AF65-F5344CB8AC3E}">
        <p14:creationId xmlns:p14="http://schemas.microsoft.com/office/powerpoint/2010/main" val="24217446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b="1" dirty="0" smtClean="0">
                <a:solidFill>
                  <a:schemeClr val="tx1"/>
                </a:solidFill>
                <a:ea typeface="ＭＳ Ｐゴシック" pitchFamily="1" charset="-128"/>
              </a:rPr>
              <a:t>PACE Code of Practice B - (b) Entry other than with consent</a:t>
            </a:r>
          </a:p>
          <a:p>
            <a:pPr>
              <a:defRPr/>
            </a:pPr>
            <a:r>
              <a:rPr lang="en-GB" sz="1100" dirty="0" smtClean="0">
                <a:solidFill>
                  <a:schemeClr val="tx1"/>
                </a:solidFill>
                <a:ea typeface="ＭＳ Ｐゴシック" pitchFamily="1" charset="-128"/>
              </a:rPr>
              <a:t>6.5 If the premises are occupied the officer shall, *before the search begins -</a:t>
            </a:r>
          </a:p>
          <a:p>
            <a:pPr>
              <a:defRPr/>
            </a:pPr>
            <a:r>
              <a:rPr lang="en-GB" sz="1100" dirty="0" smtClean="0">
                <a:solidFill>
                  <a:schemeClr val="tx1"/>
                </a:solidFill>
                <a:ea typeface="ＭＳ Ｐゴシック" pitchFamily="1" charset="-128"/>
              </a:rPr>
              <a:t>(</a:t>
            </a:r>
            <a:r>
              <a:rPr lang="en-GB" sz="1100" dirty="0" err="1" smtClean="0">
                <a:solidFill>
                  <a:schemeClr val="tx1"/>
                </a:solidFill>
                <a:ea typeface="ＭＳ Ｐゴシック" pitchFamily="1" charset="-128"/>
              </a:rPr>
              <a:t>i</a:t>
            </a:r>
            <a:r>
              <a:rPr lang="en-GB" sz="1100" dirty="0" smtClean="0">
                <a:solidFill>
                  <a:schemeClr val="tx1"/>
                </a:solidFill>
                <a:ea typeface="ＭＳ Ｐゴシック" pitchFamily="1" charset="-128"/>
              </a:rPr>
              <a:t>) identify him or herself, show their warrant card (if not in uniform) and state the purpose and grounds for the search, </a:t>
            </a:r>
          </a:p>
          <a:p>
            <a:pPr>
              <a:defRPr/>
            </a:pPr>
            <a:r>
              <a:rPr lang="en-GB" sz="1100" dirty="0" smtClean="0">
                <a:solidFill>
                  <a:schemeClr val="tx1"/>
                </a:solidFill>
                <a:ea typeface="ＭＳ Ｐゴシック" pitchFamily="1" charset="-128"/>
              </a:rPr>
              <a:t>(ii) identify and introduce any person accompanying the officer on the search (such persons should carry identification for production on request) and briefly describe that person's role in the process</a:t>
            </a:r>
          </a:p>
          <a:p>
            <a:pPr marL="171450" indent="-171450">
              <a:buFont typeface="Arial" pitchFamily="34" charset="0"/>
              <a:buChar char="•"/>
              <a:defRPr/>
            </a:pPr>
            <a:endParaRPr lang="en-GB" sz="1100" dirty="0" smtClean="0">
              <a:solidFill>
                <a:schemeClr val="tx1"/>
              </a:solidFill>
              <a:ea typeface="ＭＳ Ｐゴシック" pitchFamily="1" charset="-128"/>
            </a:endParaRPr>
          </a:p>
          <a:p>
            <a:pPr>
              <a:buFont typeface="Arial" pitchFamily="34" charset="0"/>
              <a:buNone/>
              <a:defRPr/>
            </a:pPr>
            <a:r>
              <a:rPr lang="en-GB" sz="1100" dirty="0" smtClean="0">
                <a:solidFill>
                  <a:schemeClr val="tx1"/>
                </a:solidFill>
                <a:ea typeface="ＭＳ Ｐゴシック" pitchFamily="1" charset="-128"/>
              </a:rPr>
              <a:t>*This is not necessary whereby alerting the occupier would cause the loss of evidence, present a danger, etc.</a:t>
            </a:r>
          </a:p>
          <a:p>
            <a:pPr>
              <a:buFont typeface="Arial" pitchFamily="34" charset="0"/>
              <a:buNone/>
              <a:defRPr/>
            </a:pPr>
            <a:endParaRPr lang="en-GB" sz="1100" dirty="0" smtClean="0">
              <a:solidFill>
                <a:schemeClr val="tx1"/>
              </a:solidFill>
              <a:ea typeface="ＭＳ Ｐゴシック" pitchFamily="1" charset="-128"/>
            </a:endParaRPr>
          </a:p>
          <a:p>
            <a:pPr>
              <a:buFont typeface="Arial" pitchFamily="34" charset="0"/>
              <a:buNone/>
              <a:defRPr/>
            </a:pPr>
            <a:r>
              <a:rPr lang="en-GB" sz="1100" b="1" dirty="0" smtClean="0">
                <a:solidFill>
                  <a:schemeClr val="tx1"/>
                </a:solidFill>
                <a:ea typeface="ＭＳ Ｐゴシック" pitchFamily="1" charset="-128"/>
              </a:rPr>
              <a:t>PACE Code of Practice B - (b) Entry other than with consent</a:t>
            </a:r>
          </a:p>
          <a:p>
            <a:pPr>
              <a:buFont typeface="Arial" pitchFamily="34" charset="0"/>
              <a:buNone/>
              <a:defRPr/>
            </a:pPr>
            <a:r>
              <a:rPr lang="en-GB" sz="1100" dirty="0" smtClean="0">
                <a:solidFill>
                  <a:schemeClr val="tx1"/>
                </a:solidFill>
                <a:ea typeface="ＭＳ Ｐゴシック" pitchFamily="1" charset="-128"/>
              </a:rPr>
              <a:t>6.4 The officer in charge of the search shall first try to communicate with the occupier, or any other person entitled to grant access to the premises, explain the authority under which entry is sought and ask the occupier to allow entry, unless -</a:t>
            </a:r>
          </a:p>
          <a:p>
            <a:pPr>
              <a:buFont typeface="Arial" pitchFamily="34" charset="0"/>
              <a:buNone/>
              <a:defRPr/>
            </a:pPr>
            <a:r>
              <a:rPr lang="en-GB" sz="1100" dirty="0" smtClean="0">
                <a:solidFill>
                  <a:schemeClr val="tx1"/>
                </a:solidFill>
                <a:ea typeface="ＭＳ Ｐゴシック" pitchFamily="1" charset="-128"/>
              </a:rPr>
              <a:t>(</a:t>
            </a:r>
            <a:r>
              <a:rPr lang="en-GB" sz="1100" dirty="0" err="1" smtClean="0">
                <a:solidFill>
                  <a:schemeClr val="tx1"/>
                </a:solidFill>
                <a:ea typeface="ＭＳ Ｐゴシック" pitchFamily="1" charset="-128"/>
              </a:rPr>
              <a:t>i</a:t>
            </a:r>
            <a:r>
              <a:rPr lang="en-GB" sz="1100" dirty="0" smtClean="0">
                <a:solidFill>
                  <a:schemeClr val="tx1"/>
                </a:solidFill>
                <a:ea typeface="ＭＳ Ｐゴシック" pitchFamily="1" charset="-128"/>
              </a:rPr>
              <a:t>) the search premises are unoccupied; </a:t>
            </a:r>
          </a:p>
          <a:p>
            <a:pPr>
              <a:buFont typeface="Arial" pitchFamily="34" charset="0"/>
              <a:buNone/>
              <a:defRPr/>
            </a:pPr>
            <a:r>
              <a:rPr lang="en-GB" sz="1100" dirty="0" smtClean="0">
                <a:solidFill>
                  <a:schemeClr val="tx1"/>
                </a:solidFill>
                <a:ea typeface="ＭＳ Ｐゴシック" pitchFamily="1" charset="-128"/>
              </a:rPr>
              <a:t>(ii) the occupier and any other person entitled to grant access are absent; or </a:t>
            </a:r>
          </a:p>
          <a:p>
            <a:pPr>
              <a:buFont typeface="Arial" pitchFamily="34" charset="0"/>
              <a:buNone/>
              <a:defRPr/>
            </a:pPr>
            <a:r>
              <a:rPr lang="en-GB" sz="1100" dirty="0" smtClean="0">
                <a:solidFill>
                  <a:schemeClr val="tx1"/>
                </a:solidFill>
                <a:ea typeface="ＭＳ Ｐゴシック" pitchFamily="1" charset="-128"/>
              </a:rPr>
              <a:t>(iii) there are reasonable grounds for believing that alerting the occupier or any other person entitled to grant access would frustrate the object of the search or endanger officers or other people</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22</a:t>
            </a:fld>
            <a:endParaRPr lang="en-GB" altLang="en-US"/>
          </a:p>
        </p:txBody>
      </p:sp>
    </p:spTree>
    <p:extLst>
      <p:ext uri="{BB962C8B-B14F-4D97-AF65-F5344CB8AC3E}">
        <p14:creationId xmlns:p14="http://schemas.microsoft.com/office/powerpoint/2010/main" val="34784588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itchFamily="34" charset="0"/>
              <a:buChar char="•"/>
              <a:defRPr/>
            </a:pPr>
            <a:r>
              <a:rPr lang="en-GB" sz="1100" dirty="0" smtClean="0">
                <a:solidFill>
                  <a:schemeClr val="tx1"/>
                </a:solidFill>
                <a:ea typeface="ＭＳ Ｐゴシック" pitchFamily="1" charset="-128"/>
              </a:rPr>
              <a:t>the occupier or person entitled to grant access has refused a request to allow entry to the premises</a:t>
            </a:r>
          </a:p>
          <a:p>
            <a:pPr marL="171450" indent="-171450">
              <a:buFont typeface="Arial" pitchFamily="34" charset="0"/>
              <a:buChar char="•"/>
              <a:defRPr/>
            </a:pPr>
            <a:r>
              <a:rPr lang="en-GB" sz="1100" dirty="0" smtClean="0">
                <a:solidFill>
                  <a:schemeClr val="tx1"/>
                </a:solidFill>
                <a:ea typeface="ＭＳ Ｐゴシック" pitchFamily="1" charset="-128"/>
              </a:rPr>
              <a:t>it is impossible to communicate with occupier or any person entitled to grant access</a:t>
            </a:r>
          </a:p>
          <a:p>
            <a:pPr marL="171450" indent="-171450">
              <a:buFont typeface="Arial" pitchFamily="34" charset="0"/>
              <a:buChar char="•"/>
              <a:defRPr/>
            </a:pPr>
            <a:r>
              <a:rPr lang="en-GB" sz="1100" dirty="0" smtClean="0">
                <a:solidFill>
                  <a:schemeClr val="tx1"/>
                </a:solidFill>
                <a:ea typeface="ＭＳ Ｐゴシック" pitchFamily="1" charset="-128"/>
              </a:rPr>
              <a:t>the premises to be searched are known to be unoccupied</a:t>
            </a:r>
          </a:p>
          <a:p>
            <a:pPr marL="171450" indent="-171450">
              <a:buFont typeface="Arial" pitchFamily="34" charset="0"/>
              <a:buChar char="•"/>
              <a:defRPr/>
            </a:pPr>
            <a:r>
              <a:rPr lang="en-GB" sz="1100" dirty="0" smtClean="0">
                <a:solidFill>
                  <a:schemeClr val="tx1"/>
                </a:solidFill>
                <a:ea typeface="ＭＳ Ｐゴシック" pitchFamily="1" charset="-128"/>
              </a:rPr>
              <a:t>the occupier or person entitled to grant entry are known to be absent</a:t>
            </a:r>
          </a:p>
          <a:p>
            <a:pPr marL="171450" indent="-171450">
              <a:buFont typeface="Arial" pitchFamily="34" charset="0"/>
              <a:buChar char="•"/>
              <a:defRPr/>
            </a:pPr>
            <a:r>
              <a:rPr lang="en-GB" sz="1100" dirty="0" smtClean="0">
                <a:solidFill>
                  <a:schemeClr val="tx1"/>
                </a:solidFill>
                <a:ea typeface="ＭＳ Ｐゴシック" pitchFamily="1" charset="-128"/>
              </a:rPr>
              <a:t>reasonable grounds for believing that to alert occupier </a:t>
            </a:r>
            <a:r>
              <a:rPr lang="en-GB" sz="1100" dirty="0" err="1" smtClean="0">
                <a:solidFill>
                  <a:schemeClr val="tx1"/>
                </a:solidFill>
                <a:ea typeface="ＭＳ Ｐゴシック" pitchFamily="1" charset="-128"/>
              </a:rPr>
              <a:t>etc</a:t>
            </a:r>
            <a:r>
              <a:rPr lang="en-GB" sz="1100" dirty="0" smtClean="0">
                <a:solidFill>
                  <a:schemeClr val="tx1"/>
                </a:solidFill>
                <a:ea typeface="ＭＳ Ｐゴシック" pitchFamily="1" charset="-128"/>
              </a:rPr>
              <a:t> would frustrate object of search, or endanger officers or other people</a:t>
            </a:r>
          </a:p>
          <a:p>
            <a:pPr>
              <a:buFont typeface="Arial" pitchFamily="34" charset="0"/>
              <a:buNone/>
              <a:defRPr/>
            </a:pPr>
            <a:endParaRPr lang="en-GB" sz="1100" b="1" dirty="0" smtClean="0">
              <a:solidFill>
                <a:schemeClr val="tx1"/>
              </a:solidFill>
              <a:ea typeface="ＭＳ Ｐゴシック" pitchFamily="1" charset="-128"/>
            </a:endParaRPr>
          </a:p>
          <a:p>
            <a:pPr>
              <a:buFont typeface="Arial" pitchFamily="34" charset="0"/>
              <a:buNone/>
              <a:defRPr/>
            </a:pPr>
            <a:r>
              <a:rPr lang="en-GB" sz="1100" b="1" dirty="0" smtClean="0">
                <a:solidFill>
                  <a:schemeClr val="tx1"/>
                </a:solidFill>
                <a:ea typeface="ＭＳ Ｐゴシック" pitchFamily="1" charset="-128"/>
              </a:rPr>
              <a:t>PACE Code of Practice B - (b) Entry other than with consent</a:t>
            </a:r>
          </a:p>
          <a:p>
            <a:pPr>
              <a:buFont typeface="Arial" pitchFamily="34" charset="0"/>
              <a:buNone/>
              <a:defRPr/>
            </a:pPr>
            <a:r>
              <a:rPr lang="en-GB" sz="1100" dirty="0" smtClean="0">
                <a:solidFill>
                  <a:schemeClr val="tx1"/>
                </a:solidFill>
                <a:ea typeface="ＭＳ Ｐゴシック" pitchFamily="1" charset="-128"/>
              </a:rPr>
              <a:t>6.6 </a:t>
            </a:r>
            <a:r>
              <a:rPr lang="en-GB" sz="1100" u="sng" dirty="0" smtClean="0">
                <a:solidFill>
                  <a:schemeClr val="tx1"/>
                </a:solidFill>
                <a:ea typeface="ＭＳ Ｐゴシック" pitchFamily="1" charset="-128"/>
              </a:rPr>
              <a:t>Reasonable and proportionate force</a:t>
            </a:r>
            <a:r>
              <a:rPr lang="en-GB" sz="1100" dirty="0" smtClean="0">
                <a:solidFill>
                  <a:schemeClr val="tx1"/>
                </a:solidFill>
                <a:ea typeface="ＭＳ Ｐゴシック" pitchFamily="1" charset="-128"/>
              </a:rPr>
              <a:t> may be used if necessary to enter premises if the officer in charge of the search is satisfied the premises are those specified in any warrant, or in exercise of the powers described in 4.1 to 4.3, and if -</a:t>
            </a:r>
          </a:p>
          <a:p>
            <a:pPr>
              <a:defRPr/>
            </a:pPr>
            <a:r>
              <a:rPr lang="en-GB" sz="1100" dirty="0" smtClean="0">
                <a:solidFill>
                  <a:schemeClr val="tx1"/>
                </a:solidFill>
                <a:ea typeface="ＭＳ Ｐゴシック" pitchFamily="1" charset="-128"/>
              </a:rPr>
              <a:t>(</a:t>
            </a:r>
            <a:r>
              <a:rPr lang="en-GB" sz="1100" dirty="0" err="1" smtClean="0">
                <a:solidFill>
                  <a:schemeClr val="tx1"/>
                </a:solidFill>
                <a:ea typeface="ＭＳ Ｐゴシック" pitchFamily="1" charset="-128"/>
              </a:rPr>
              <a:t>i</a:t>
            </a:r>
            <a:r>
              <a:rPr lang="en-GB" sz="1100" dirty="0" smtClean="0">
                <a:solidFill>
                  <a:schemeClr val="tx1"/>
                </a:solidFill>
                <a:ea typeface="ＭＳ Ｐゴシック" pitchFamily="1" charset="-128"/>
              </a:rPr>
              <a:t>) the occupier or any other person entitled to grant access has refused entry;</a:t>
            </a:r>
          </a:p>
          <a:p>
            <a:pPr>
              <a:defRPr/>
            </a:pPr>
            <a:r>
              <a:rPr lang="en-GB" sz="1100" dirty="0" smtClean="0">
                <a:solidFill>
                  <a:schemeClr val="tx1"/>
                </a:solidFill>
                <a:ea typeface="ＭＳ Ｐゴシック" pitchFamily="1" charset="-128"/>
              </a:rPr>
              <a:t>(ii) it is impossible to communicate with the occupier or any other person entitled to grant access; or</a:t>
            </a:r>
          </a:p>
          <a:p>
            <a:pPr>
              <a:defRPr/>
            </a:pPr>
            <a:r>
              <a:rPr lang="en-GB" sz="1100" dirty="0" smtClean="0">
                <a:solidFill>
                  <a:schemeClr val="tx1"/>
                </a:solidFill>
                <a:ea typeface="ＭＳ Ｐゴシック" pitchFamily="1" charset="-128"/>
              </a:rPr>
              <a:t>(iii) any of the provisions of paragraph 6.4 apply (SEE PREVIOUS SLIDE)</a:t>
            </a:r>
          </a:p>
          <a:p>
            <a:pPr>
              <a:buFont typeface="Arial" pitchFamily="34" charset="0"/>
              <a:buNone/>
              <a:defRPr/>
            </a:pPr>
            <a:endParaRPr lang="en-GB" sz="1100" dirty="0" smtClean="0">
              <a:solidFill>
                <a:schemeClr val="tx1"/>
              </a:solidFill>
              <a:ea typeface="ＭＳ Ｐゴシック" pitchFamily="1" charset="-128"/>
            </a:endParaRPr>
          </a:p>
          <a:p>
            <a:pPr>
              <a:buFont typeface="Arial" pitchFamily="34" charset="0"/>
              <a:buNone/>
              <a:defRPr/>
            </a:pPr>
            <a:r>
              <a:rPr lang="en-GB" sz="1100" b="1" dirty="0" smtClean="0">
                <a:solidFill>
                  <a:schemeClr val="tx1"/>
                </a:solidFill>
                <a:ea typeface="ＭＳ Ｐゴシック" pitchFamily="1" charset="-128"/>
              </a:rPr>
              <a:t>Reasonable Force</a:t>
            </a:r>
          </a:p>
          <a:p>
            <a:pPr>
              <a:defRPr/>
            </a:pPr>
            <a:r>
              <a:rPr lang="en-GB" sz="1100" dirty="0" smtClean="0">
                <a:solidFill>
                  <a:schemeClr val="tx1"/>
                </a:solidFill>
                <a:ea typeface="ＭＳ Ｐゴシック" pitchFamily="1" charset="-128"/>
              </a:rPr>
              <a:t>Section 117 of the Police and Criminal Evidence Act 1984 provides that a constable can use reasonable force in the exercise of any power under this Act</a:t>
            </a:r>
          </a:p>
          <a:p>
            <a:pPr>
              <a:defRPr/>
            </a:pPr>
            <a:r>
              <a:rPr lang="en-GB" sz="1100" dirty="0" smtClean="0">
                <a:solidFill>
                  <a:schemeClr val="tx1"/>
                </a:solidFill>
                <a:ea typeface="ＭＳ Ｐゴシック" pitchFamily="1" charset="-128"/>
              </a:rPr>
              <a:t>Where any provision of this Act - </a:t>
            </a:r>
          </a:p>
          <a:p>
            <a:pPr>
              <a:defRPr/>
            </a:pPr>
            <a:r>
              <a:rPr lang="en-GB" sz="1100" dirty="0" smtClean="0">
                <a:solidFill>
                  <a:schemeClr val="tx1"/>
                </a:solidFill>
                <a:ea typeface="ＭＳ Ｐゴシック" pitchFamily="1" charset="-128"/>
              </a:rPr>
              <a:t>(a) confers a power on a constable; and</a:t>
            </a:r>
          </a:p>
          <a:p>
            <a:pPr>
              <a:defRPr/>
            </a:pPr>
            <a:r>
              <a:rPr lang="en-GB" sz="1100" dirty="0" smtClean="0">
                <a:solidFill>
                  <a:schemeClr val="tx1"/>
                </a:solidFill>
                <a:ea typeface="ＭＳ Ｐゴシック" pitchFamily="1" charset="-128"/>
              </a:rPr>
              <a:t>(b) does not provide that the power may only be exercised with the consent of some person, other than a police officer,</a:t>
            </a:r>
          </a:p>
          <a:p>
            <a:pPr>
              <a:defRPr/>
            </a:pPr>
            <a:r>
              <a:rPr lang="en-GB" sz="1100" dirty="0" smtClean="0">
                <a:solidFill>
                  <a:schemeClr val="tx1"/>
                </a:solidFill>
                <a:ea typeface="ＭＳ Ｐゴシック" pitchFamily="1" charset="-128"/>
              </a:rPr>
              <a:t>the officer may use reasonable force, if necessary, in the exercise of the power.</a:t>
            </a:r>
          </a:p>
          <a:p>
            <a:pPr>
              <a:defRPr/>
            </a:pPr>
            <a:r>
              <a:rPr lang="en-GB" sz="1100" dirty="0" smtClean="0">
                <a:solidFill>
                  <a:schemeClr val="tx1"/>
                </a:solidFill>
                <a:ea typeface="ＭＳ Ｐゴシック" pitchFamily="1" charset="-128"/>
              </a:rPr>
              <a:t>Notes</a:t>
            </a:r>
          </a:p>
          <a:p>
            <a:pPr>
              <a:defRPr/>
            </a:pPr>
            <a:r>
              <a:rPr lang="en-GB" sz="1100" dirty="0" smtClean="0">
                <a:solidFill>
                  <a:schemeClr val="tx1"/>
                </a:solidFill>
                <a:ea typeface="ＭＳ Ｐゴシック" pitchFamily="1" charset="-128"/>
              </a:rPr>
              <a:t>(</a:t>
            </a:r>
            <a:r>
              <a:rPr lang="en-GB" sz="1100" dirty="0" err="1" smtClean="0">
                <a:solidFill>
                  <a:schemeClr val="tx1"/>
                </a:solidFill>
                <a:ea typeface="ＭＳ Ｐゴシック" pitchFamily="1" charset="-128"/>
              </a:rPr>
              <a:t>i</a:t>
            </a:r>
            <a:r>
              <a:rPr lang="en-GB" sz="1100" dirty="0" smtClean="0">
                <a:solidFill>
                  <a:schemeClr val="tx1"/>
                </a:solidFill>
                <a:ea typeface="ＭＳ Ｐゴシック" pitchFamily="1" charset="-128"/>
              </a:rPr>
              <a:t>) Searches, arrests and any other duties governed by PACE, including taking fingerprints and samples, are all subject to the use of reasonable force.</a:t>
            </a:r>
          </a:p>
          <a:p>
            <a:pPr>
              <a:defRPr/>
            </a:pPr>
            <a:r>
              <a:rPr lang="en-GB" sz="1100" dirty="0" smtClean="0">
                <a:solidFill>
                  <a:schemeClr val="tx1"/>
                </a:solidFill>
                <a:effectLst>
                  <a:outerShdw blurRad="38100" dist="38100" dir="2700000" algn="tl">
                    <a:srgbClr val="000000">
                      <a:alpha val="43137"/>
                    </a:srgbClr>
                  </a:outerShdw>
                </a:effectLst>
                <a:ea typeface="ＭＳ Ｐゴシック" pitchFamily="1" charset="-128"/>
              </a:rPr>
              <a:t>(iii) Officers should only use </a:t>
            </a:r>
            <a:r>
              <a:rPr lang="en-GB" sz="1100" u="sng" dirty="0" smtClean="0">
                <a:solidFill>
                  <a:schemeClr val="tx1"/>
                </a:solidFill>
                <a:ea typeface="ＭＳ Ｐゴシック" pitchFamily="1" charset="-128"/>
              </a:rPr>
              <a:t>sufficient force</a:t>
            </a:r>
            <a:r>
              <a:rPr lang="en-GB" sz="1100" dirty="0" smtClean="0">
                <a:solidFill>
                  <a:schemeClr val="tx1"/>
                </a:solidFill>
                <a:ea typeface="ＭＳ Ｐゴシック" pitchFamily="1" charset="-128"/>
              </a:rPr>
              <a:t> </a:t>
            </a:r>
            <a:r>
              <a:rPr lang="en-GB" sz="1100" dirty="0" smtClean="0">
                <a:solidFill>
                  <a:schemeClr val="tx1"/>
                </a:solidFill>
                <a:effectLst>
                  <a:outerShdw blurRad="38100" dist="38100" dir="2700000" algn="tl">
                    <a:srgbClr val="000000">
                      <a:alpha val="43137"/>
                    </a:srgbClr>
                  </a:outerShdw>
                </a:effectLst>
                <a:ea typeface="ＭＳ Ｐゴシック" pitchFamily="1" charset="-128"/>
              </a:rPr>
              <a:t>to achieve their objectives</a:t>
            </a:r>
          </a:p>
          <a:p>
            <a:pPr>
              <a:defRPr/>
            </a:pPr>
            <a:endParaRPr lang="en-GB" sz="1100" dirty="0" smtClean="0">
              <a:solidFill>
                <a:schemeClr val="tx1"/>
              </a:solidFill>
              <a:ea typeface="ＭＳ Ｐゴシック" pitchFamily="1" charset="-128"/>
            </a:endParaRPr>
          </a:p>
          <a:p>
            <a:pPr>
              <a:buFont typeface="Arial" pitchFamily="34" charset="0"/>
              <a:buNone/>
              <a:defRPr/>
            </a:pPr>
            <a:r>
              <a:rPr lang="en-GB" sz="1100" b="1" dirty="0" smtClean="0">
                <a:solidFill>
                  <a:schemeClr val="tx1"/>
                </a:solidFill>
                <a:ea typeface="ＭＳ Ｐゴシック" pitchFamily="1" charset="-128"/>
              </a:rPr>
              <a:t>Reasonable force: </a:t>
            </a:r>
          </a:p>
          <a:p>
            <a:pPr marL="171450" indent="-171450">
              <a:buFont typeface="Wingdings" pitchFamily="2" charset="2"/>
              <a:buChar char="Ø"/>
              <a:defRPr/>
            </a:pPr>
            <a:r>
              <a:rPr lang="en-GB" sz="1100" dirty="0" smtClean="0">
                <a:solidFill>
                  <a:schemeClr val="tx1"/>
                </a:solidFill>
                <a:ea typeface="ＭＳ Ｐゴシック" pitchFamily="1" charset="-128"/>
              </a:rPr>
              <a:t>Only if it is necessary because of the occupiers co-operation can’t be obtained</a:t>
            </a:r>
          </a:p>
          <a:p>
            <a:pPr marL="171450" indent="-171450">
              <a:buFont typeface="Wingdings" pitchFamily="2" charset="2"/>
              <a:buChar char="Ø"/>
              <a:defRPr/>
            </a:pPr>
            <a:r>
              <a:rPr lang="en-GB" sz="1100" dirty="0" smtClean="0">
                <a:solidFill>
                  <a:schemeClr val="tx1"/>
                </a:solidFill>
                <a:ea typeface="ＭＳ Ｐゴシック" pitchFamily="1" charset="-128"/>
              </a:rPr>
              <a:t>The co-operation is insufficient for the purpose of the search</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23</a:t>
            </a:fld>
            <a:endParaRPr lang="en-GB" altLang="en-US"/>
          </a:p>
        </p:txBody>
      </p:sp>
    </p:spTree>
    <p:extLst>
      <p:ext uri="{BB962C8B-B14F-4D97-AF65-F5344CB8AC3E}">
        <p14:creationId xmlns:p14="http://schemas.microsoft.com/office/powerpoint/2010/main" val="23017924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100" dirty="0" smtClean="0">
                <a:solidFill>
                  <a:schemeClr val="tx1"/>
                </a:solidFill>
                <a:ea typeface="ＭＳ Ｐゴシック" pitchFamily="1" charset="-128"/>
              </a:rPr>
              <a:t>The following provides information regarding certain general considerations which must be taken into account. </a:t>
            </a:r>
          </a:p>
          <a:p>
            <a:pPr eaLnBrk="1" hangingPunct="1">
              <a:defRPr/>
            </a:pPr>
            <a:endParaRPr lang="en-GB" sz="1100" dirty="0" smtClean="0">
              <a:solidFill>
                <a:schemeClr val="tx1"/>
              </a:solidFill>
              <a:ea typeface="ＭＳ Ｐゴシック" pitchFamily="1" charset="-128"/>
            </a:endParaRPr>
          </a:p>
          <a:p>
            <a:pPr eaLnBrk="1" hangingPunct="1">
              <a:defRPr/>
            </a:pPr>
            <a:r>
              <a:rPr lang="en-GB" sz="1100" dirty="0" smtClean="0">
                <a:solidFill>
                  <a:schemeClr val="tx1"/>
                </a:solidFill>
                <a:ea typeface="ＭＳ Ｐゴシック" pitchFamily="1" charset="-128"/>
              </a:rPr>
              <a:t>This slide is to summarise a, c, d &amp; e of the code (b having previously been covered). Section ‘f’ of the code concerns searches under Terrorism Act</a:t>
            </a:r>
          </a:p>
          <a:p>
            <a:pPr eaLnBrk="1" hangingPunct="1">
              <a:defRPr/>
            </a:pPr>
            <a:endParaRPr lang="en-GB" sz="1100" dirty="0" smtClean="0">
              <a:solidFill>
                <a:schemeClr val="tx1"/>
              </a:solidFill>
              <a:ea typeface="ＭＳ Ｐゴシック" pitchFamily="1" charset="-128"/>
            </a:endParaRPr>
          </a:p>
          <a:p>
            <a:pPr eaLnBrk="1" hangingPunct="1">
              <a:defRPr/>
            </a:pPr>
            <a:r>
              <a:rPr lang="en-GB" sz="1100" dirty="0" smtClean="0">
                <a:solidFill>
                  <a:schemeClr val="tx1"/>
                </a:solidFill>
                <a:ea typeface="ＭＳ Ｐゴシック" pitchFamily="1" charset="-128"/>
              </a:rPr>
              <a:t>The code provides information regarding certain general considerations which must be taken into account:</a:t>
            </a:r>
          </a:p>
          <a:p>
            <a:pPr eaLnBrk="1" hangingPunct="1">
              <a:defRPr/>
            </a:pPr>
            <a:r>
              <a:rPr lang="en-GB" sz="1100" b="1" dirty="0" smtClean="0">
                <a:solidFill>
                  <a:schemeClr val="tx1"/>
                </a:solidFill>
                <a:ea typeface="ＭＳ Ｐゴシック" pitchFamily="1" charset="-128"/>
              </a:rPr>
              <a:t>(a) Time of searches</a:t>
            </a:r>
          </a:p>
          <a:p>
            <a:pPr eaLnBrk="1" hangingPunct="1">
              <a:defRPr/>
            </a:pPr>
            <a:r>
              <a:rPr lang="en-GB" sz="1100" dirty="0" smtClean="0">
                <a:solidFill>
                  <a:schemeClr val="tx1"/>
                </a:solidFill>
                <a:ea typeface="ＭＳ Ｐゴシック" pitchFamily="1" charset="-128"/>
              </a:rPr>
              <a:t>6.1 Searches made under warrant must be made within three calendar months of the date of the warrant's issue</a:t>
            </a:r>
          </a:p>
          <a:p>
            <a:pPr eaLnBrk="1" hangingPunct="1">
              <a:defRPr/>
            </a:pPr>
            <a:r>
              <a:rPr lang="en-GB" sz="1100" dirty="0" smtClean="0">
                <a:solidFill>
                  <a:schemeClr val="tx1"/>
                </a:solidFill>
                <a:ea typeface="ＭＳ Ｐゴシック" pitchFamily="1" charset="-128"/>
              </a:rPr>
              <a:t>6.2 Searches must be made at a reasonable hour unless this might frustrate the purpose of the search</a:t>
            </a:r>
          </a:p>
          <a:p>
            <a:pPr eaLnBrk="1" hangingPunct="1">
              <a:defRPr/>
            </a:pPr>
            <a:r>
              <a:rPr lang="en-GB" sz="1100" dirty="0" smtClean="0">
                <a:solidFill>
                  <a:schemeClr val="tx1"/>
                </a:solidFill>
                <a:ea typeface="ＭＳ Ｐゴシック" pitchFamily="1" charset="-128"/>
              </a:rPr>
              <a:t>6.3 ……………………..(see code)………………………………………</a:t>
            </a:r>
          </a:p>
          <a:p>
            <a:pPr eaLnBrk="1" hangingPunct="1">
              <a:defRPr/>
            </a:pPr>
            <a:r>
              <a:rPr lang="en-GB" sz="1100" dirty="0" smtClean="0">
                <a:solidFill>
                  <a:schemeClr val="tx1"/>
                </a:solidFill>
                <a:ea typeface="ＭＳ Ｐゴシック" pitchFamily="1" charset="-128"/>
              </a:rPr>
              <a:t>6.3A ……………………(see code)………………………………………</a:t>
            </a:r>
          </a:p>
          <a:p>
            <a:pPr eaLnBrk="1" hangingPunct="1">
              <a:defRPr/>
            </a:pPr>
            <a:r>
              <a:rPr lang="en-GB" sz="1100" dirty="0" smtClean="0">
                <a:solidFill>
                  <a:schemeClr val="tx1"/>
                </a:solidFill>
                <a:ea typeface="ＭＳ Ｐゴシック" pitchFamily="1" charset="-128"/>
              </a:rPr>
              <a:t>6.3B ……………………(see code)………………………………………</a:t>
            </a:r>
          </a:p>
          <a:p>
            <a:pPr eaLnBrk="1" hangingPunct="1">
              <a:defRPr/>
            </a:pPr>
            <a:endParaRPr lang="en-GB" sz="1100" dirty="0" smtClean="0">
              <a:solidFill>
                <a:schemeClr val="tx1"/>
              </a:solidFill>
              <a:ea typeface="ＭＳ Ｐゴシック" pitchFamily="1" charset="-128"/>
            </a:endParaRPr>
          </a:p>
          <a:p>
            <a:pPr eaLnBrk="1" hangingPunct="1">
              <a:defRPr/>
            </a:pPr>
            <a:endParaRPr lang="en-GB" sz="1100" dirty="0" smtClean="0">
              <a:solidFill>
                <a:schemeClr val="tx1"/>
              </a:solidFill>
              <a:ea typeface="ＭＳ Ｐゴシック" pitchFamily="1" charset="-128"/>
            </a:endParaRPr>
          </a:p>
          <a:p>
            <a:pPr eaLnBrk="1" hangingPunct="1">
              <a:defRPr/>
            </a:pPr>
            <a:r>
              <a:rPr lang="en-GB" sz="1100" b="1" dirty="0" smtClean="0">
                <a:solidFill>
                  <a:schemeClr val="tx1"/>
                </a:solidFill>
                <a:ea typeface="ＭＳ Ｐゴシック" pitchFamily="1" charset="-128"/>
              </a:rPr>
              <a:t>(c) Notice of Powers and Rights</a:t>
            </a:r>
          </a:p>
          <a:p>
            <a:pPr eaLnBrk="1" hangingPunct="1">
              <a:defRPr/>
            </a:pPr>
            <a:r>
              <a:rPr lang="en-GB" sz="1100" dirty="0" smtClean="0">
                <a:solidFill>
                  <a:schemeClr val="tx1"/>
                </a:solidFill>
                <a:ea typeface="ＭＳ Ｐゴシック" pitchFamily="1" charset="-128"/>
              </a:rPr>
              <a:t>6.7 If an officer conducts a search to which this Code applies the officer shall, unless it is impracticable to do so, provide the occupier with a copy of a Notice in a standard format -</a:t>
            </a:r>
          </a:p>
          <a:p>
            <a:pPr eaLnBrk="1" hangingPunct="1">
              <a:defRPr/>
            </a:pPr>
            <a:r>
              <a:rPr lang="en-GB" sz="1100" dirty="0" smtClean="0">
                <a:solidFill>
                  <a:schemeClr val="tx1"/>
                </a:solidFill>
                <a:ea typeface="ＭＳ Ｐゴシック" pitchFamily="1" charset="-128"/>
              </a:rPr>
              <a:t>(</a:t>
            </a:r>
            <a:r>
              <a:rPr lang="en-GB" sz="1100" dirty="0" err="1" smtClean="0">
                <a:solidFill>
                  <a:schemeClr val="tx1"/>
                </a:solidFill>
                <a:ea typeface="ＭＳ Ｐゴシック" pitchFamily="1" charset="-128"/>
              </a:rPr>
              <a:t>i</a:t>
            </a:r>
            <a:r>
              <a:rPr lang="en-GB" sz="1100" dirty="0" smtClean="0">
                <a:solidFill>
                  <a:schemeClr val="tx1"/>
                </a:solidFill>
                <a:ea typeface="ＭＳ Ｐゴシック" pitchFamily="1" charset="-128"/>
              </a:rPr>
              <a:t>) specifying if the search is made under warrant, with consent, or in the exercise of the powers described in paragraphs 4.1 to 4.3. Note: the notice format shall provide for authority or consent to be indicated, see 4.3 and 5.1);</a:t>
            </a:r>
          </a:p>
          <a:p>
            <a:pPr eaLnBrk="1" hangingPunct="1">
              <a:defRPr/>
            </a:pPr>
            <a:r>
              <a:rPr lang="en-GB" sz="1100" dirty="0" smtClean="0">
                <a:solidFill>
                  <a:schemeClr val="tx1"/>
                </a:solidFill>
                <a:ea typeface="ＭＳ Ｐゴシック" pitchFamily="1" charset="-128"/>
              </a:rPr>
              <a:t>(ii) summarising the extent of the powers of search and seizure conferred by PACE and other relevant legislation as appropriate;</a:t>
            </a:r>
          </a:p>
          <a:p>
            <a:pPr eaLnBrk="1" hangingPunct="1">
              <a:defRPr/>
            </a:pPr>
            <a:r>
              <a:rPr lang="en-GB" sz="1100" dirty="0" smtClean="0">
                <a:solidFill>
                  <a:schemeClr val="tx1"/>
                </a:solidFill>
                <a:ea typeface="ＭＳ Ｐゴシック" pitchFamily="1" charset="-128"/>
              </a:rPr>
              <a:t>(iii) explaining the rights of the occupier, and the owner of the property seized;</a:t>
            </a:r>
          </a:p>
          <a:p>
            <a:pPr eaLnBrk="1" hangingPunct="1">
              <a:defRPr/>
            </a:pPr>
            <a:r>
              <a:rPr lang="en-GB" sz="1100" dirty="0" smtClean="0">
                <a:solidFill>
                  <a:schemeClr val="tx1"/>
                </a:solidFill>
                <a:ea typeface="ＭＳ Ｐゴシック" pitchFamily="1" charset="-128"/>
              </a:rPr>
              <a:t>(iv) explaining compensation may be payable in appropriate cases for damages caused entering and searching premises, and giving the address to send a compensation application; See Note 6A</a:t>
            </a:r>
          </a:p>
          <a:p>
            <a:pPr eaLnBrk="1" hangingPunct="1">
              <a:defRPr/>
            </a:pPr>
            <a:r>
              <a:rPr lang="en-GB" sz="1100" dirty="0" smtClean="0">
                <a:solidFill>
                  <a:schemeClr val="tx1"/>
                </a:solidFill>
                <a:ea typeface="ＭＳ Ｐゴシック" pitchFamily="1" charset="-128"/>
              </a:rPr>
              <a:t>(v) stating this Code is available to be consulted at any police station.</a:t>
            </a:r>
          </a:p>
          <a:p>
            <a:pPr eaLnBrk="1" hangingPunct="1">
              <a:defRPr/>
            </a:pPr>
            <a:endParaRPr lang="en-GB" sz="1100" dirty="0" smtClean="0">
              <a:solidFill>
                <a:schemeClr val="tx1"/>
              </a:solidFill>
              <a:ea typeface="ＭＳ Ｐゴシック" pitchFamily="1" charset="-128"/>
            </a:endParaRPr>
          </a:p>
          <a:p>
            <a:pPr eaLnBrk="1" hangingPunct="1">
              <a:defRPr/>
            </a:pPr>
            <a:r>
              <a:rPr lang="en-GB" sz="1100" dirty="0" smtClean="0">
                <a:solidFill>
                  <a:schemeClr val="tx1"/>
                </a:solidFill>
                <a:ea typeface="ＭＳ Ｐゴシック" pitchFamily="1" charset="-128"/>
              </a:rPr>
              <a:t>6.8 If the occupier is - </a:t>
            </a:r>
          </a:p>
          <a:p>
            <a:pPr marL="171450" indent="-171450" eaLnBrk="1" hangingPunct="1">
              <a:buFont typeface="Arial" pitchFamily="34" charset="0"/>
              <a:buChar char="•"/>
              <a:defRPr/>
            </a:pPr>
            <a:r>
              <a:rPr lang="en-GB" sz="1100" dirty="0" smtClean="0">
                <a:solidFill>
                  <a:schemeClr val="tx1"/>
                </a:solidFill>
                <a:ea typeface="ＭＳ Ｐゴシック" pitchFamily="1" charset="-128"/>
              </a:rPr>
              <a:t>present, copies of the Notice and warrant shall, if practicable, be given to them before the search begins, unless the officer in charge of the search reasonably believes that to do so would frustrate the object of the search or endanger the officers concerned or other people: </a:t>
            </a:r>
          </a:p>
          <a:p>
            <a:pPr marL="171450" indent="-171450" eaLnBrk="1" hangingPunct="1">
              <a:buFont typeface="Arial" pitchFamily="34" charset="0"/>
              <a:buChar char="•"/>
              <a:defRPr/>
            </a:pPr>
            <a:r>
              <a:rPr lang="en-GB" sz="1100" dirty="0" smtClean="0">
                <a:solidFill>
                  <a:schemeClr val="tx1"/>
                </a:solidFill>
                <a:ea typeface="ＭＳ Ｐゴシック" pitchFamily="1" charset="-128"/>
              </a:rPr>
              <a:t>not present, copies of the Notice and warrant shall be left in a prominent place on the premises or appropriate part of the premises and endorsed subject to paragraph 2.9 with the name of the officer in charge of the search, the date and time of the search</a:t>
            </a:r>
          </a:p>
          <a:p>
            <a:pPr eaLnBrk="1" hangingPunct="1">
              <a:buFont typeface="Arial" pitchFamily="34" charset="0"/>
              <a:buNone/>
              <a:defRPr/>
            </a:pPr>
            <a:r>
              <a:rPr lang="en-GB" sz="1100" dirty="0" smtClean="0">
                <a:solidFill>
                  <a:schemeClr val="tx1"/>
                </a:solidFill>
                <a:ea typeface="ＭＳ Ｐゴシック" pitchFamily="1" charset="-128"/>
              </a:rPr>
              <a:t>The warrant shall be endorsed to show this has been done</a:t>
            </a:r>
          </a:p>
          <a:p>
            <a:pPr eaLnBrk="1" hangingPunct="1">
              <a:buFont typeface="Arial" pitchFamily="34" charset="0"/>
              <a:buNone/>
              <a:defRPr/>
            </a:pPr>
            <a:endParaRPr lang="en-GB" sz="1100" dirty="0" smtClean="0">
              <a:solidFill>
                <a:schemeClr val="tx1"/>
              </a:solidFill>
              <a:ea typeface="ＭＳ Ｐゴシック" pitchFamily="1" charset="-128"/>
            </a:endParaRPr>
          </a:p>
          <a:p>
            <a:pPr eaLnBrk="1" hangingPunct="1">
              <a:buFont typeface="Arial" pitchFamily="34" charset="0"/>
              <a:buNone/>
              <a:defRPr/>
            </a:pPr>
            <a:r>
              <a:rPr lang="en-GB" sz="1100" b="1" dirty="0" smtClean="0">
                <a:solidFill>
                  <a:schemeClr val="tx1"/>
                </a:solidFill>
                <a:ea typeface="ＭＳ Ｐゴシック" pitchFamily="1" charset="-128"/>
              </a:rPr>
              <a:t>(d) Conduct of searches</a:t>
            </a:r>
          </a:p>
          <a:p>
            <a:pPr eaLnBrk="1" hangingPunct="1">
              <a:buFont typeface="Arial" pitchFamily="34" charset="0"/>
              <a:buNone/>
              <a:defRPr/>
            </a:pPr>
            <a:r>
              <a:rPr lang="en-GB" sz="1100" dirty="0" smtClean="0">
                <a:solidFill>
                  <a:schemeClr val="tx1"/>
                </a:solidFill>
                <a:ea typeface="ＭＳ Ｐゴシック" pitchFamily="1" charset="-128"/>
              </a:rPr>
              <a:t>6.9 Premises may be searched only to the extent necessary to achieve the purpose of the search, having regard to the size and nature of whatever is sought. </a:t>
            </a:r>
          </a:p>
          <a:p>
            <a:pPr eaLnBrk="1" hangingPunct="1">
              <a:buFont typeface="Arial" pitchFamily="34" charset="0"/>
              <a:buNone/>
              <a:defRPr/>
            </a:pPr>
            <a:r>
              <a:rPr lang="en-GB" sz="1100" dirty="0" smtClean="0">
                <a:solidFill>
                  <a:schemeClr val="tx1"/>
                </a:solidFill>
                <a:ea typeface="ＭＳ Ｐゴシック" pitchFamily="1" charset="-128"/>
              </a:rPr>
              <a:t>6.9(A) A search may not continue under - </a:t>
            </a:r>
          </a:p>
          <a:p>
            <a:pPr marL="171450" indent="-171450" eaLnBrk="1" hangingPunct="1">
              <a:buFont typeface="Arial" pitchFamily="34" charset="0"/>
              <a:buChar char="•"/>
              <a:defRPr/>
            </a:pPr>
            <a:r>
              <a:rPr lang="en-GB" sz="1100" dirty="0" smtClean="0">
                <a:solidFill>
                  <a:schemeClr val="tx1"/>
                </a:solidFill>
                <a:ea typeface="ＭＳ Ｐゴシック" pitchFamily="1" charset="-128"/>
              </a:rPr>
              <a:t>a warrant's authority once all the things specified in that warrant have been found </a:t>
            </a:r>
          </a:p>
          <a:p>
            <a:pPr marL="171450" indent="-171450" eaLnBrk="1" hangingPunct="1">
              <a:buFont typeface="Arial" pitchFamily="34" charset="0"/>
              <a:buChar char="•"/>
              <a:defRPr/>
            </a:pPr>
            <a:r>
              <a:rPr lang="en-GB" sz="1100" dirty="0" smtClean="0">
                <a:solidFill>
                  <a:schemeClr val="tx1"/>
                </a:solidFill>
                <a:ea typeface="ＭＳ Ｐゴシック" pitchFamily="1" charset="-128"/>
              </a:rPr>
              <a:t>any other power once the object of that search has been achieved </a:t>
            </a:r>
          </a:p>
          <a:p>
            <a:pPr eaLnBrk="1" hangingPunct="1">
              <a:buFont typeface="Arial" pitchFamily="34" charset="0"/>
              <a:buNone/>
              <a:defRPr/>
            </a:pPr>
            <a:endParaRPr lang="en-GB" sz="1100" dirty="0" smtClean="0">
              <a:solidFill>
                <a:schemeClr val="tx1"/>
              </a:solidFill>
              <a:ea typeface="ＭＳ Ｐゴシック" pitchFamily="1" charset="-128"/>
            </a:endParaRPr>
          </a:p>
          <a:p>
            <a:pPr eaLnBrk="1" hangingPunct="1">
              <a:buFont typeface="Arial" pitchFamily="34" charset="0"/>
              <a:buNone/>
              <a:defRPr/>
            </a:pPr>
            <a:r>
              <a:rPr lang="en-GB" sz="1100" dirty="0" smtClean="0">
                <a:solidFill>
                  <a:schemeClr val="tx1"/>
                </a:solidFill>
                <a:ea typeface="ＭＳ Ｐゴシック" pitchFamily="1" charset="-128"/>
              </a:rPr>
              <a:t>6.9(B) No search may continue once the officer in charge of the search is satisfied whatever is being sought is not on the premises  (unless further information received)</a:t>
            </a:r>
          </a:p>
          <a:p>
            <a:pPr eaLnBrk="1" hangingPunct="1">
              <a:buFont typeface="Arial" pitchFamily="34" charset="0"/>
              <a:buNone/>
              <a:defRPr/>
            </a:pPr>
            <a:r>
              <a:rPr lang="en-GB" sz="1100" dirty="0" smtClean="0">
                <a:solidFill>
                  <a:schemeClr val="tx1"/>
                </a:solidFill>
                <a:ea typeface="ＭＳ Ｐゴシック" pitchFamily="1" charset="-128"/>
              </a:rPr>
              <a:t>6.10 Searches must be conducted with due consideration for the property and privacy of the occupier and with no more disturbance than necessary (reasonable force may be used only where this is necessary)</a:t>
            </a:r>
          </a:p>
          <a:p>
            <a:pPr eaLnBrk="1" hangingPunct="1">
              <a:buFont typeface="Arial" pitchFamily="34" charset="0"/>
              <a:buNone/>
              <a:defRPr/>
            </a:pPr>
            <a:r>
              <a:rPr lang="en-GB" sz="1100" dirty="0" smtClean="0">
                <a:solidFill>
                  <a:schemeClr val="tx1"/>
                </a:solidFill>
                <a:ea typeface="ＭＳ Ｐゴシック" pitchFamily="1" charset="-128"/>
              </a:rPr>
              <a:t>6.11 A friend, neighbour or other person must be allowed to witness the search if the occupier wishes unless the officer in charge of the search has reasonable grounds for believing the presence of the person asked for would seriously hinder the investigation or endanger officers or other people. A search need not be unreasonably delayed for this purpose. A record of the action taken should be made on the premises search record including the grounds for refusing the occupier's request.</a:t>
            </a:r>
          </a:p>
          <a:p>
            <a:pPr eaLnBrk="1" hangingPunct="1">
              <a:buFont typeface="Arial" pitchFamily="34" charset="0"/>
              <a:buNone/>
              <a:defRPr/>
            </a:pPr>
            <a:r>
              <a:rPr lang="en-GB" sz="1100" dirty="0" smtClean="0">
                <a:solidFill>
                  <a:schemeClr val="tx1"/>
                </a:solidFill>
                <a:ea typeface="ＭＳ Ｐゴシック" pitchFamily="1" charset="-128"/>
              </a:rPr>
              <a:t>6.12……………………(see code)………………………………………</a:t>
            </a:r>
          </a:p>
          <a:p>
            <a:pPr eaLnBrk="1" hangingPunct="1">
              <a:buFont typeface="Arial" pitchFamily="34" charset="0"/>
              <a:buNone/>
              <a:defRPr/>
            </a:pPr>
            <a:r>
              <a:rPr lang="en-GB" sz="1100" dirty="0" smtClean="0">
                <a:solidFill>
                  <a:schemeClr val="tx1"/>
                </a:solidFill>
                <a:ea typeface="ＭＳ Ｐゴシック" pitchFamily="1" charset="-128"/>
              </a:rPr>
              <a:t>6.12A…………………(see code)………………………………………</a:t>
            </a:r>
          </a:p>
          <a:p>
            <a:pPr eaLnBrk="1" hangingPunct="1">
              <a:buFont typeface="Arial" pitchFamily="34" charset="0"/>
              <a:buNone/>
              <a:defRPr/>
            </a:pPr>
            <a:endParaRPr lang="en-GB" sz="1100" dirty="0" smtClean="0">
              <a:solidFill>
                <a:schemeClr val="tx1"/>
              </a:solidFill>
              <a:ea typeface="ＭＳ Ｐゴシック" pitchFamily="1" charset="-128"/>
            </a:endParaRPr>
          </a:p>
          <a:p>
            <a:pPr eaLnBrk="1" hangingPunct="1">
              <a:buFont typeface="Arial" pitchFamily="34" charset="0"/>
              <a:buNone/>
              <a:defRPr/>
            </a:pPr>
            <a:r>
              <a:rPr lang="en-GB" sz="1100" b="1" dirty="0" smtClean="0">
                <a:solidFill>
                  <a:schemeClr val="tx1"/>
                </a:solidFill>
                <a:ea typeface="ＭＳ Ｐゴシック" pitchFamily="1" charset="-128"/>
              </a:rPr>
              <a:t>(e) Leaving premises</a:t>
            </a:r>
          </a:p>
          <a:p>
            <a:pPr eaLnBrk="1" hangingPunct="1">
              <a:buFont typeface="Arial" pitchFamily="34" charset="0"/>
              <a:buNone/>
              <a:defRPr/>
            </a:pPr>
            <a:r>
              <a:rPr lang="en-GB" sz="1100" dirty="0" smtClean="0">
                <a:solidFill>
                  <a:schemeClr val="tx1"/>
                </a:solidFill>
                <a:ea typeface="ＭＳ Ｐゴシック" pitchFamily="1" charset="-128"/>
              </a:rPr>
              <a:t>6.13 If premises have been entered by force, before leaving the officer in charge of the search must make sure they are secure by -</a:t>
            </a:r>
          </a:p>
          <a:p>
            <a:pPr marL="171450" indent="-171450" eaLnBrk="1" hangingPunct="1">
              <a:buFont typeface="Arial" pitchFamily="34" charset="0"/>
              <a:buChar char="•"/>
              <a:defRPr/>
            </a:pPr>
            <a:r>
              <a:rPr lang="en-GB" sz="1100" dirty="0" smtClean="0">
                <a:solidFill>
                  <a:schemeClr val="tx1"/>
                </a:solidFill>
                <a:ea typeface="ＭＳ Ｐゴシック" pitchFamily="1" charset="-128"/>
              </a:rPr>
              <a:t>arranging for the occupier or their agent to be present; </a:t>
            </a:r>
          </a:p>
          <a:p>
            <a:pPr marL="171450" indent="-171450" eaLnBrk="1" hangingPunct="1">
              <a:buFont typeface="Arial" pitchFamily="34" charset="0"/>
              <a:buChar char="•"/>
              <a:defRPr/>
            </a:pPr>
            <a:r>
              <a:rPr lang="en-GB" sz="1100" dirty="0" smtClean="0">
                <a:solidFill>
                  <a:schemeClr val="tx1"/>
                </a:solidFill>
                <a:ea typeface="ＭＳ Ｐゴシック" pitchFamily="1" charset="-128"/>
              </a:rPr>
              <a:t>any other appropriate means</a:t>
            </a:r>
          </a:p>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24</a:t>
            </a:fld>
            <a:endParaRPr lang="en-GB" altLang="en-US"/>
          </a:p>
        </p:txBody>
      </p:sp>
    </p:spTree>
    <p:extLst>
      <p:ext uri="{BB962C8B-B14F-4D97-AF65-F5344CB8AC3E}">
        <p14:creationId xmlns:p14="http://schemas.microsoft.com/office/powerpoint/2010/main" val="33386180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Trainer to ask class “ What things do we need to consider before we conduct a search?”</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Good liaison with the communications centre is vital to successful policing and to keeping yourself safe. You should never venture into any incident without first informing the communication centre of your location, what you are dealing with and whenever that situation changes. This is no different when your intention is to search a person. Obtaining sufficient details to be able to carry out a PNC check of the person before you start your search will provide the communication centre with additional information relating to the incident and person that you are dealing with. This may also increase your safety if the communication centre reports a warning marker on PNC regarding this person. Even if the person is not known on PNC or there are no warning markers, you should not be complacent regarding your safety and that of others. Always remain vigilant so that you can respond to and deal with the unexpected if it occurs. </a:t>
            </a:r>
            <a:endParaRPr lang="en-GB" sz="1100" dirty="0" smtClean="0">
              <a:solidFill>
                <a:schemeClr val="tx1"/>
              </a:solidFill>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25</a:t>
            </a:fld>
            <a:endParaRPr lang="en-GB" altLang="en-US"/>
          </a:p>
        </p:txBody>
      </p:sp>
    </p:spTree>
    <p:extLst>
      <p:ext uri="{BB962C8B-B14F-4D97-AF65-F5344CB8AC3E}">
        <p14:creationId xmlns:p14="http://schemas.microsoft.com/office/powerpoint/2010/main" val="8944116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Before a search, as much information as possible should be obtained about the premises and occupiers, including whether the premises have been searched before, and how recently. This will assist in risk assessment of the proposed course of action, and allow the necessary safeguards to be put into place, such as extra staff, specialist resources etc.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Once the necessary power or authority to enter and search premises is obtained, the following things may need to be considered: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Do you have the necessary copies of the warrant, as well as the original?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Is the custody suite aware?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Do you have sufficient transport for detainees and property?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o If anyone is arrested, where are they to be taken? Is it appropriate that they all go to the same custody suite, or does the nature of the offence mean they have to be split up at separate sites? Will it only be one or two people or several - does the custody unit have the space? Is the custody officer aware of the search and all it may entail?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o Bulk or large quantities of property needs serious consideration, as does the destination - is it suitable for the detained property store at the local police station, or will specialist or bulk storage be required? </a:t>
            </a:r>
          </a:p>
          <a:p>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following considerations may affect the size of the search team: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How big are the premises in relation to the item being searched for? Small items of jewellery could be difficult to find even in a small property, whereas large items such as electrical goods or vehicles would be relatively easy to find regardless of the size of the premises. </a:t>
            </a:r>
          </a:p>
          <a:p>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What exactly is being searched for - will a specialist search dog assist? </a:t>
            </a:r>
          </a:p>
          <a:p>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Once assembled, the officer in charge will brief the search team on their individual tasks. The search team will consist of those carrying out the search, the officer in charge and the exhibits officer. If the search will consist of anything more complicated than one room, a plan may need to be drawn up detailing who will enter and search each room. It is vital that any plan is adhered to and that the search team only go into the areas they are allocated. Only the officer in charge and the exhibits officer should go to all rooms in the property so that if there is cross contamination of evidence, the only common denominators would be those two officers. </a:t>
            </a:r>
            <a:endParaRPr lang="en-GB" sz="1100" dirty="0" smtClean="0">
              <a:solidFill>
                <a:schemeClr val="tx1"/>
              </a:solidFill>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26</a:t>
            </a:fld>
            <a:endParaRPr lang="en-GB" altLang="en-US"/>
          </a:p>
        </p:txBody>
      </p:sp>
    </p:spTree>
    <p:extLst>
      <p:ext uri="{BB962C8B-B14F-4D97-AF65-F5344CB8AC3E}">
        <p14:creationId xmlns:p14="http://schemas.microsoft.com/office/powerpoint/2010/main" val="24530439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000" b="0" i="0" u="none" strike="noStrike" kern="1200" cap="none" spc="0" normalizeH="0" baseline="0" noProof="0" dirty="0" smtClean="0">
                <a:ln>
                  <a:noFill/>
                </a:ln>
                <a:solidFill>
                  <a:schemeClr val="tx1"/>
                </a:solidFill>
                <a:effectLst/>
                <a:uLnTx/>
                <a:uFillTx/>
                <a:latin typeface="Calibri"/>
                <a:ea typeface="ＭＳ Ｐゴシック" pitchFamily="-112" charset="-128"/>
                <a:cs typeface="ＭＳ Ｐゴシック" pitchFamily="-112" charset="-128"/>
              </a:rPr>
              <a:t>If you are conducting a search outside in a public area, consider who may be able to observe the search. Whilst it is professional to be open and transparent in our practice, we need to consider the feelings of the person being searched and minimise any potential embarrassment. You must balance this with risk assessing your own safety.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27</a:t>
            </a:fld>
            <a:endParaRPr lang="en-GB" altLang="en-US"/>
          </a:p>
        </p:txBody>
      </p:sp>
    </p:spTree>
    <p:extLst>
      <p:ext uri="{BB962C8B-B14F-4D97-AF65-F5344CB8AC3E}">
        <p14:creationId xmlns:p14="http://schemas.microsoft.com/office/powerpoint/2010/main" val="32832913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chemeClr val="tx1"/>
                </a:solidFill>
                <a:effectLst/>
                <a:uLnTx/>
                <a:uFillTx/>
                <a:latin typeface="Calibri"/>
                <a:ea typeface="ＭＳ Ｐゴシック" pitchFamily="-112" charset="-128"/>
                <a:cs typeface="ＭＳ Ｐゴシック" pitchFamily="-112" charset="-128"/>
              </a:rPr>
              <a:t>By conducting systematic searches you can be sure that you have not missed vital evidence, brief other officers if they arrive to assist on what has been searched and what still requires searching.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Using approved and appropriate methods will enable you to carry out effective, systematic and safe searches. The following notes supplement the following NCALT e-learning packages: The national Standard Search, Searching Premises, Missing Persons Search and Stop and Search. You may search for a missing person within premises, vehicles or open areas therefore it is essential you consider this whilst reading the following notes as well as complete the related Missing persons search e-learning. </a:t>
            </a:r>
          </a:p>
          <a:p>
            <a:pPr>
              <a:lnSpc>
                <a:spcPct val="100000"/>
              </a:lnSpc>
            </a:pPr>
            <a:endParaRPr lang="en-GB" sz="1100" b="0" i="0" u="none" strike="noStrike" kern="1200" baseline="0" dirty="0" smtClean="0">
              <a:solidFill>
                <a:schemeClr val="tx1"/>
              </a:solidFill>
              <a:latin typeface="Arial" pitchFamily="34" charset="0"/>
              <a:ea typeface="ＭＳ Ｐゴシック" pitchFamily="-112" charset="-128"/>
            </a:endParaRPr>
          </a:p>
          <a:p>
            <a:pPr>
              <a:lnSpc>
                <a:spcPct val="100000"/>
              </a:lnSpc>
            </a:pPr>
            <a:r>
              <a:rPr lang="en-GB" sz="1100" b="0" i="0" u="sng" strike="noStrike" kern="1200" baseline="0" dirty="0" smtClean="0">
                <a:solidFill>
                  <a:schemeClr val="tx1"/>
                </a:solidFill>
                <a:latin typeface="Arial" pitchFamily="34" charset="0"/>
                <a:ea typeface="ＭＳ Ｐゴシック" pitchFamily="-112" charset="-128"/>
              </a:rPr>
              <a:t>Consider Health &amp; Safety Risks </a:t>
            </a:r>
          </a:p>
          <a:p>
            <a:pPr>
              <a:lnSpc>
                <a:spcPct val="100000"/>
              </a:lnSpc>
            </a:pPr>
            <a:r>
              <a:rPr lang="en-GB" sz="1100" dirty="0" smtClean="0">
                <a:solidFill>
                  <a:schemeClr val="tx1"/>
                </a:solidFill>
              </a:rPr>
              <a:t>There are many potential hazards during the process of searching vehicles, and the process of stopping vehicles is not risk-free either. To minimise risks, contact the communication centre before or immediately after stopping the vehicle and always conduct a PNC check on the vehicle and occupants, paying particular attention to any warning markers present.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Searching vehicles that have been involved in an accident or have been burnt out can be dangerous, even fatal, because of heat, corrosive fluids, fire and noxious gases. Be aware of the dangers of sharps and discarded substances which can lead to potential contamination by blood and other bodily fluids. If in any doubt, contact a vehicle specialist or your supervisor.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When searching vehicles, think about the geography of the immediate area and any hills, bends, hidden dips and close corners that may obscure you from other motorists. Be aware of possible escape routes by any suspects and any areas of thick undergrowth where objects could be hidden or thrown. You should also consider the weather under which a search is to take place. Poor weather conditions could result in loss of evidence or danger from other road users.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Overcoming communication difficulties caused by physical noise (aircraft, traffic, crowds etc.) can be relatively easy to deal with. You may need to speak up, wait until the noise obstruction has gone, move the person a short distance to a quieter location or ask other people to be quiet. It is important that the person that you are searching can hear your instructions. If you are dealing with a person who is deaf, deafened or hard of hearing you should try and ascertain their preferred method of communication, for example, lip reading, writing things down or using sign language with the help of an interpreter. </a:t>
            </a:r>
            <a:endParaRPr lang="en-GB" sz="1100" dirty="0" smtClean="0">
              <a:solidFill>
                <a:schemeClr val="tx1"/>
              </a:solidFill>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28</a:t>
            </a:fld>
            <a:endParaRPr lang="en-GB" altLang="en-US"/>
          </a:p>
        </p:txBody>
      </p:sp>
    </p:spTree>
    <p:extLst>
      <p:ext uri="{BB962C8B-B14F-4D97-AF65-F5344CB8AC3E}">
        <p14:creationId xmlns:p14="http://schemas.microsoft.com/office/powerpoint/2010/main" val="20704047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You do not have to know this as a fact, if you have reasonable grounds for believing that it is evidence of an offence or it has been obtained in consequence of the commission of an offence, then you have a power to seize it if you also believe that it is necessary to do so to prevent it being concealed, lost, altered, damaged or destroyed. This power is under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Section 19 PACE 1984. </a:t>
            </a:r>
          </a:p>
          <a:p>
            <a:endPar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You need to take care of all items found that may be evidence of an offence or used as a weapon. Once you have removed the item from the person, consider where you put it during the remainder of the search. It must be safely out of reach of the person you are searching, yet remain within your sight. </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This is where the value of a second officer cannot be over estimated. </a:t>
            </a:r>
          </a:p>
          <a:p>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 second officer can observe the search, watching for your safety as well as helping you to deal with any items found. If you are searching a person on your own, you will need to quickly risk assess the situation and decide if it is appropriate to go ahead with the search. You will then need to continue to conduct a dynamic risk assessment throughout the search, remaining alert to any changing circumstances. Ensuring that the person’s personal items are handled with care is equally as important as dealing with connected property. Factors such as weather conditions must be taken into account. If there is nowhere clean, dry and safe to place the item once you have searched it and are satisfied that it is safe, you could consider handing it back to the person. For example, in the case of a coat or jacket you could ask them to hold it in their hand outstretched in view for the remainder of the search, or they could put it back on if it would not hinder your continued search. </a:t>
            </a:r>
            <a:endParaRPr lang="en-GB" sz="1100" dirty="0" smtClean="0">
              <a:solidFill>
                <a:schemeClr val="tx1"/>
              </a:solidFill>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29</a:t>
            </a:fld>
            <a:endParaRPr lang="en-GB" altLang="en-US"/>
          </a:p>
        </p:txBody>
      </p:sp>
    </p:spTree>
    <p:extLst>
      <p:ext uri="{BB962C8B-B14F-4D97-AF65-F5344CB8AC3E}">
        <p14:creationId xmlns:p14="http://schemas.microsoft.com/office/powerpoint/2010/main" val="6552039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solidFill>
                  <a:schemeClr val="tx1"/>
                </a:solidFill>
              </a:rPr>
              <a:t>Section 19 Police and Criminal Evidence Act 1984 </a:t>
            </a:r>
          </a:p>
          <a:p>
            <a:endParaRPr lang="en-GB" sz="1100" b="1" dirty="0" smtClean="0">
              <a:solidFill>
                <a:schemeClr val="tx1"/>
              </a:solidFill>
            </a:endParaRPr>
          </a:p>
          <a:p>
            <a:r>
              <a:rPr lang="en-GB" sz="1100" dirty="0" smtClean="0">
                <a:solidFill>
                  <a:schemeClr val="tx1"/>
                </a:solidFill>
              </a:rPr>
              <a:t>Creates a general power to seize and retain property under certain circumstances.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30</a:t>
            </a:fld>
            <a:endParaRPr lang="en-GB" altLang="en-US"/>
          </a:p>
        </p:txBody>
      </p:sp>
    </p:spTree>
    <p:extLst>
      <p:ext uri="{BB962C8B-B14F-4D97-AF65-F5344CB8AC3E}">
        <p14:creationId xmlns:p14="http://schemas.microsoft.com/office/powerpoint/2010/main" val="82704790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100" dirty="0" smtClean="0">
                <a:latin typeface="Arial" panose="020B0604020202020204" pitchFamily="34" charset="0"/>
                <a:cs typeface="Arial" panose="020B0604020202020204" pitchFamily="34" charset="0"/>
              </a:rPr>
              <a:t>A </a:t>
            </a:r>
            <a:r>
              <a:rPr lang="en-GB" sz="1100" dirty="0" smtClean="0">
                <a:solidFill>
                  <a:schemeClr val="tx1"/>
                </a:solidFill>
                <a:latin typeface="Arial" panose="020B0604020202020204" pitchFamily="34" charset="0"/>
                <a:cs typeface="Arial" panose="020B0604020202020204" pitchFamily="34" charset="0"/>
              </a:rPr>
              <a:t>constable may require any information which is stored in electronic form and is accessible from the premises to be produced in a form which can be taken away.  This can include opening up computers to access hard drives, however as this is a specialist area the advice of a supervisor should be sought.</a:t>
            </a:r>
            <a:r>
              <a:rPr lang="en-GB" sz="1100" b="1" i="1" dirty="0" smtClean="0">
                <a:solidFill>
                  <a:schemeClr val="tx1"/>
                </a:solidFill>
                <a:latin typeface="Arial" panose="020B0604020202020204" pitchFamily="34" charset="0"/>
                <a:cs typeface="Arial" panose="020B0604020202020204" pitchFamily="34" charset="0"/>
              </a:rPr>
              <a:t>s19(4) PACE</a:t>
            </a:r>
            <a:endParaRPr lang="en-GB" sz="1100" dirty="0" smtClean="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100" dirty="0" smtClean="0">
              <a:solidFill>
                <a:schemeClr val="tx1"/>
              </a:solidFill>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100" dirty="0" smtClean="0">
                <a:solidFill>
                  <a:schemeClr val="tx1"/>
                </a:solidFill>
                <a:latin typeface="Arial" panose="020B0604020202020204" pitchFamily="34" charset="0"/>
                <a:cs typeface="Arial" panose="020B0604020202020204" pitchFamily="34" charset="0"/>
              </a:rPr>
              <a:t>Items of subject to ‘legal privilege’, for example communications between a solicitor and their client and any items contained within those communications, are </a:t>
            </a:r>
            <a:r>
              <a:rPr lang="en-GB" sz="1100" b="1" dirty="0" smtClean="0">
                <a:solidFill>
                  <a:schemeClr val="tx1"/>
                </a:solidFill>
                <a:latin typeface="Arial" panose="020B0604020202020204" pitchFamily="34" charset="0"/>
                <a:cs typeface="Arial" panose="020B0604020202020204" pitchFamily="34" charset="0"/>
              </a:rPr>
              <a:t>exempt</a:t>
            </a:r>
            <a:r>
              <a:rPr lang="en-GB" sz="1100" dirty="0" smtClean="0">
                <a:solidFill>
                  <a:schemeClr val="tx1"/>
                </a:solidFill>
                <a:latin typeface="Arial" panose="020B0604020202020204" pitchFamily="34" charset="0"/>
                <a:cs typeface="Arial" panose="020B0604020202020204" pitchFamily="34" charset="0"/>
              </a:rPr>
              <a:t> from the seizure process. </a:t>
            </a:r>
          </a:p>
          <a:p>
            <a:pPr lvl="0"/>
            <a:r>
              <a:rPr lang="en-GB" sz="1100" b="1" i="1" dirty="0" smtClean="0">
                <a:solidFill>
                  <a:schemeClr val="tx1"/>
                </a:solidFill>
                <a:latin typeface="Arial" panose="020B0604020202020204" pitchFamily="34" charset="0"/>
                <a:cs typeface="Arial" panose="020B0604020202020204" pitchFamily="34" charset="0"/>
              </a:rPr>
              <a:t>       </a:t>
            </a:r>
            <a:endParaRPr lang="en-GB" altLang="en-US" sz="1100" b="1" dirty="0" smtClean="0">
              <a:solidFill>
                <a:schemeClr val="tx1"/>
              </a:solidFill>
              <a:latin typeface="Arial" panose="020B0604020202020204" pitchFamily="34" charset="0"/>
              <a:cs typeface="Arial" panose="020B0604020202020204" pitchFamily="34" charset="0"/>
            </a:endParaRPr>
          </a:p>
          <a:p>
            <a:pPr>
              <a:spcBef>
                <a:spcPts val="0"/>
              </a:spcBef>
              <a:spcAft>
                <a:spcPts val="1217"/>
              </a:spcAft>
            </a:pPr>
            <a:r>
              <a:rPr lang="en-GB" altLang="en-US" sz="1100" dirty="0" smtClean="0">
                <a:solidFill>
                  <a:schemeClr val="tx1"/>
                </a:solidFill>
                <a:latin typeface="Arial" panose="020B0604020202020204" pitchFamily="34" charset="0"/>
                <a:cs typeface="Arial" panose="020B0604020202020204" pitchFamily="34" charset="0"/>
              </a:rPr>
              <a:t>The important word here is </a:t>
            </a:r>
            <a:r>
              <a:rPr lang="en-GB" altLang="en-US" sz="1100" b="1" dirty="0" smtClean="0">
                <a:solidFill>
                  <a:schemeClr val="tx1"/>
                </a:solidFill>
                <a:latin typeface="Arial" panose="020B0604020202020204" pitchFamily="34" charset="0"/>
                <a:cs typeface="Arial" panose="020B0604020202020204" pitchFamily="34" charset="0"/>
              </a:rPr>
              <a:t>lawfully.  </a:t>
            </a:r>
            <a:r>
              <a:rPr lang="en-GB" altLang="en-US" sz="1100" dirty="0" smtClean="0">
                <a:solidFill>
                  <a:schemeClr val="tx1"/>
                </a:solidFill>
                <a:latin typeface="Arial" panose="020B0604020202020204" pitchFamily="34" charset="0"/>
                <a:cs typeface="Arial" panose="020B0604020202020204" pitchFamily="34" charset="0"/>
              </a:rPr>
              <a:t>If you have a warrant or authorisation then</a:t>
            </a:r>
            <a:r>
              <a:rPr lang="en-GB" altLang="en-US" sz="1100" baseline="0" dirty="0" smtClean="0">
                <a:solidFill>
                  <a:schemeClr val="tx1"/>
                </a:solidFill>
                <a:latin typeface="Arial" panose="020B0604020202020204" pitchFamily="34" charset="0"/>
                <a:cs typeface="Arial" panose="020B0604020202020204" pitchFamily="34" charset="0"/>
              </a:rPr>
              <a:t> you </a:t>
            </a:r>
            <a:endParaRPr lang="en-GB" altLang="en-US" sz="1100" dirty="0" smtClean="0">
              <a:solidFill>
                <a:schemeClr val="tx1"/>
              </a:solidFill>
              <a:latin typeface="Arial" panose="020B0604020202020204" pitchFamily="34" charset="0"/>
              <a:cs typeface="Arial" panose="020B0604020202020204" pitchFamily="34" charset="0"/>
            </a:endParaRPr>
          </a:p>
          <a:p>
            <a:pPr>
              <a:spcBef>
                <a:spcPts val="0"/>
              </a:spcBef>
              <a:spcAft>
                <a:spcPts val="1217"/>
              </a:spcAft>
            </a:pPr>
            <a:r>
              <a:rPr lang="en-GB" altLang="en-US" sz="1100" b="0" dirty="0" smtClean="0">
                <a:solidFill>
                  <a:schemeClr val="tx1"/>
                </a:solidFill>
                <a:latin typeface="Arial" panose="020B0604020202020204" pitchFamily="34" charset="0"/>
                <a:cs typeface="Arial" panose="020B0604020202020204" pitchFamily="34" charset="0"/>
              </a:rPr>
              <a:t>will be acting lawfully.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31</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An easy way to remember the reasons you can lawfully seize property is by remembering the mnemonic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CLADD</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You can seize items if the seizure is necessary to prevent it being: </a:t>
            </a:r>
          </a:p>
          <a:p>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C</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oncealed </a:t>
            </a:r>
          </a:p>
          <a:p>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L</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ost </a:t>
            </a:r>
          </a:p>
          <a:p>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A</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ltered </a:t>
            </a:r>
          </a:p>
          <a:p>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D</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amaged or destroyed </a:t>
            </a:r>
          </a:p>
          <a:p>
            <a:endParaRPr lang="en-GB" altLang="en-US" sz="1100" dirty="0" smtClean="0">
              <a:solidFill>
                <a:schemeClr val="tx1"/>
              </a:solidFill>
              <a:cs typeface="Arial" pitchFamily="34" charset="0"/>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Under </a:t>
            </a: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section 22 of PACE 1984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seized property may be retained for specific reasons only. The possible reasons for retention are that the property seized is: </a:t>
            </a:r>
          </a:p>
          <a:p>
            <a:pPr marL="285750" indent="-285750">
              <a:buFont typeface="Arial" panose="020B0604020202020204" pitchFamily="34" charset="0"/>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For use as evidence in a trial (unless a photograph or copy would suffice) </a:t>
            </a:r>
          </a:p>
          <a:p>
            <a:pPr marL="285750" indent="-285750">
              <a:buFont typeface="Arial" panose="020B0604020202020204" pitchFamily="34" charset="0"/>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Forensic examination </a:t>
            </a:r>
          </a:p>
          <a:p>
            <a:pPr marL="285750" indent="-285750">
              <a:buFont typeface="Arial" panose="020B0604020202020204" pitchFamily="34" charset="0"/>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Further investigation </a:t>
            </a:r>
          </a:p>
          <a:p>
            <a:pPr marL="285750" indent="-285750">
              <a:buFont typeface="Arial" panose="020B0604020202020204" pitchFamily="34" charset="0"/>
              <a:buChar char="•"/>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Establish the lawful owner.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32</a:t>
            </a:fld>
            <a:endParaRPr lang="en-GB" altLang="en-US"/>
          </a:p>
        </p:txBody>
      </p:sp>
    </p:spTree>
    <p:extLst>
      <p:ext uri="{BB962C8B-B14F-4D97-AF65-F5344CB8AC3E}">
        <p14:creationId xmlns:p14="http://schemas.microsoft.com/office/powerpoint/2010/main" val="36253401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solidFill>
                  <a:schemeClr val="tx1"/>
                </a:solidFill>
              </a:rPr>
              <a:t>When the extent or complexity of a search mean it is likely to take a long time, the officer in charge of the search may consider using the seize and sift powers inserted into PACE by the CJPA 2001(Sec.50)</a:t>
            </a:r>
          </a:p>
          <a:p>
            <a:endParaRPr lang="en-GB" sz="1100" dirty="0" smtClean="0">
              <a:solidFill>
                <a:schemeClr val="tx1"/>
              </a:solidFill>
            </a:endParaRPr>
          </a:p>
          <a:p>
            <a:r>
              <a:rPr lang="en-GB" altLang="en-US" sz="1100" dirty="0" smtClean="0">
                <a:solidFill>
                  <a:schemeClr val="tx1"/>
                </a:solidFill>
                <a:latin typeface="Arial" pitchFamily="34" charset="0"/>
              </a:rPr>
              <a:t>This power relates to the seizure of a large quantity of property or where it is not reasonably practicable to separate the legally </a:t>
            </a:r>
            <a:r>
              <a:rPr lang="en-GB" altLang="en-US" sz="1100" dirty="0" err="1" smtClean="0">
                <a:solidFill>
                  <a:schemeClr val="tx1"/>
                </a:solidFill>
                <a:latin typeface="Arial" pitchFamily="34" charset="0"/>
              </a:rPr>
              <a:t>seizable</a:t>
            </a:r>
            <a:r>
              <a:rPr lang="en-GB" altLang="en-US" sz="1100" dirty="0" smtClean="0">
                <a:solidFill>
                  <a:schemeClr val="tx1"/>
                </a:solidFill>
                <a:latin typeface="Arial" pitchFamily="34" charset="0"/>
              </a:rPr>
              <a:t> part from the rest, e.g. where the material is in a filing cabinet, and allows officers to sift through it at another place.</a:t>
            </a:r>
          </a:p>
          <a:p>
            <a:endParaRPr lang="en-GB" altLang="en-US" sz="1100" dirty="0" smtClean="0">
              <a:solidFill>
                <a:schemeClr val="tx1"/>
              </a:solidFill>
              <a:latin typeface="Arial" pitchFamily="34" charset="0"/>
            </a:endParaRPr>
          </a:p>
          <a:p>
            <a:r>
              <a:rPr lang="en-GB" altLang="en-US" sz="1100" dirty="0" smtClean="0">
                <a:solidFill>
                  <a:schemeClr val="tx1"/>
                </a:solidFill>
              </a:rPr>
              <a:t>It should only </a:t>
            </a:r>
            <a:r>
              <a:rPr lang="en-GB" altLang="en-US" sz="1100" dirty="0" smtClean="0">
                <a:solidFill>
                  <a:schemeClr val="tx1"/>
                </a:solidFill>
                <a:latin typeface="Arial" pitchFamily="34" charset="0"/>
              </a:rPr>
              <a:t>be used when it is not reasonably practical to do it any other way.</a:t>
            </a:r>
          </a:p>
          <a:p>
            <a:endParaRPr lang="en-GB" altLang="en-US" sz="1100" dirty="0" smtClean="0">
              <a:solidFill>
                <a:schemeClr val="tx1"/>
              </a:solidFill>
              <a:latin typeface="Arial" pitchFamily="34" charset="0"/>
            </a:endParaRPr>
          </a:p>
          <a:p>
            <a:pPr>
              <a:spcBef>
                <a:spcPts val="504"/>
              </a:spcBef>
              <a:spcAft>
                <a:spcPts val="504"/>
              </a:spcAft>
            </a:pPr>
            <a:r>
              <a:rPr lang="en-GB" altLang="en-US" sz="1100" dirty="0" smtClean="0">
                <a:solidFill>
                  <a:schemeClr val="tx1"/>
                </a:solidFill>
                <a:latin typeface="Arial" pitchFamily="34" charset="0"/>
              </a:rPr>
              <a:t>What is reasonably practicable will be different in each case but will include the time it would take to separate material and also the risk of accidentally altering or damaging anything.</a:t>
            </a:r>
          </a:p>
          <a:p>
            <a:pPr>
              <a:spcBef>
                <a:spcPts val="504"/>
              </a:spcBef>
              <a:spcAft>
                <a:spcPts val="504"/>
              </a:spcAft>
            </a:pPr>
            <a:endParaRPr lang="en-GB" altLang="en-US" sz="1100" dirty="0" smtClean="0">
              <a:solidFill>
                <a:schemeClr val="tx1"/>
              </a:solidFill>
              <a:latin typeface="Arial" pitchFamily="34" charset="0"/>
            </a:endParaRPr>
          </a:p>
          <a:p>
            <a:pPr>
              <a:spcBef>
                <a:spcPts val="504"/>
              </a:spcBef>
              <a:spcAft>
                <a:spcPts val="504"/>
              </a:spcAft>
            </a:pPr>
            <a:r>
              <a:rPr lang="en-GB" altLang="en-US" sz="1100" dirty="0" smtClean="0">
                <a:solidFill>
                  <a:schemeClr val="tx1"/>
                </a:solidFill>
                <a:latin typeface="Arial" pitchFamily="34" charset="0"/>
              </a:rPr>
              <a:t>Where legally privileged material forms part of the 'whole thing' then this too can be seized and section 19(6) of PACE does not apply.</a:t>
            </a:r>
            <a:endParaRPr lang="en-GB" sz="1100" dirty="0">
              <a:solidFill>
                <a:schemeClr val="tx1"/>
              </a:solidFill>
            </a:endParaRP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33</a:t>
            </a:fld>
            <a:endParaRPr lang="en-GB" altLang="en-US"/>
          </a:p>
        </p:txBody>
      </p:sp>
    </p:spTree>
    <p:extLst>
      <p:ext uri="{BB962C8B-B14F-4D97-AF65-F5344CB8AC3E}">
        <p14:creationId xmlns:p14="http://schemas.microsoft.com/office/powerpoint/2010/main" val="10898434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504"/>
              </a:spcBef>
              <a:spcAft>
                <a:spcPts val="504"/>
              </a:spcAft>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One of the tactics used by a defence team is to attack forensic evidence in court. They will seek to discredit the continuity of the item by questioning the packaging, storage, contamination or loss of evidence, as well as the maintenance of a documented chain of continuity. In order to prevent this you should always follow the correct pocket book, or evidence and action book, entry recording, packaging and storage procedures. See the module notes titled ‘Scene preservation and exhibits’ for more detail. </a:t>
            </a:r>
          </a:p>
          <a:p>
            <a:pPr>
              <a:spcBef>
                <a:spcPts val="504"/>
              </a:spcBef>
              <a:spcAft>
                <a:spcPts val="504"/>
              </a:spcAft>
            </a:pPr>
            <a:endParaRPr lang="en-GB" altLang="en-US" sz="1100" b="0" i="0" u="none" strike="noStrike" kern="1200" baseline="0" dirty="0" smtClean="0">
              <a:solidFill>
                <a:schemeClr val="tx1"/>
              </a:solidFill>
              <a:latin typeface="Arial" pitchFamily="34" charset="0"/>
              <a:ea typeface="ＭＳ Ｐゴシック" pitchFamily="-112" charset="-128"/>
              <a:cs typeface="Arial" pitchFamily="34" charset="0"/>
            </a:endParaRPr>
          </a:p>
          <a:p>
            <a:pPr>
              <a:spcBef>
                <a:spcPts val="504"/>
              </a:spcBef>
              <a:spcAft>
                <a:spcPts val="504"/>
              </a:spcAft>
            </a:pPr>
            <a:r>
              <a:rPr lang="en-GB" altLang="en-US" sz="1100" dirty="0" smtClean="0">
                <a:solidFill>
                  <a:schemeClr val="tx1"/>
                </a:solidFill>
                <a:cs typeface="Arial" pitchFamily="34" charset="0"/>
              </a:rPr>
              <a:t>Any property seized must be done so following the correct procedure.</a:t>
            </a:r>
          </a:p>
          <a:p>
            <a:pPr eaLnBrk="0" fontAlgn="base" hangingPunct="0"/>
            <a:r>
              <a:rPr lang="en-GB" sz="1100" b="1" kern="1200" dirty="0" smtClean="0">
                <a:solidFill>
                  <a:schemeClr val="tx1"/>
                </a:solidFill>
                <a:effectLst/>
                <a:latin typeface="Arial" pitchFamily="34" charset="0"/>
                <a:ea typeface="ＭＳ Ｐゴシック" pitchFamily="-112" charset="-128"/>
                <a:cs typeface="ＭＳ Ｐゴシック" pitchFamily="-112" charset="-128"/>
              </a:rPr>
              <a:t>Identify </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the item to be seized</a:t>
            </a:r>
            <a:endParaRPr lang="en-GB" sz="1100" dirty="0" smtClean="0">
              <a:solidFill>
                <a:schemeClr val="tx1"/>
              </a:solidFill>
              <a:effectLst/>
            </a:endParaRPr>
          </a:p>
          <a:p>
            <a:pPr eaLnBrk="0" fontAlgn="base" hangingPunct="0"/>
            <a:r>
              <a:rPr lang="en-GB" sz="1100" b="1" kern="1200" dirty="0" smtClean="0">
                <a:solidFill>
                  <a:schemeClr val="tx1"/>
                </a:solidFill>
                <a:effectLst/>
                <a:latin typeface="Arial" pitchFamily="34" charset="0"/>
                <a:ea typeface="ＭＳ Ｐゴシック" pitchFamily="-112" charset="-128"/>
                <a:cs typeface="ＭＳ Ｐゴシック" pitchFamily="-112" charset="-128"/>
              </a:rPr>
              <a:t>Seize</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 the property </a:t>
            </a:r>
            <a:endParaRPr lang="en-GB" sz="1100" dirty="0" smtClean="0">
              <a:solidFill>
                <a:schemeClr val="tx1"/>
              </a:solidFill>
              <a:effectLst/>
            </a:endParaRPr>
          </a:p>
          <a:p>
            <a:pPr eaLnBrk="0" fontAlgn="base" hangingPunct="0"/>
            <a:r>
              <a:rPr lang="en-GB" sz="1100" b="1" kern="1200" dirty="0" smtClean="0">
                <a:solidFill>
                  <a:schemeClr val="tx1"/>
                </a:solidFill>
                <a:effectLst/>
                <a:latin typeface="Arial" pitchFamily="34" charset="0"/>
                <a:ea typeface="ＭＳ Ｐゴシック" pitchFamily="-112" charset="-128"/>
                <a:cs typeface="ＭＳ Ｐゴシック" pitchFamily="-112" charset="-128"/>
              </a:rPr>
              <a:t>Package</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 for continuity of evidence and prevention of contamination</a:t>
            </a:r>
            <a:endParaRPr lang="en-GB" sz="1100" dirty="0" smtClean="0">
              <a:solidFill>
                <a:schemeClr val="tx1"/>
              </a:solidFill>
              <a:effectLst/>
            </a:endParaRPr>
          </a:p>
          <a:p>
            <a:pPr eaLnBrk="0" fontAlgn="base" hangingPunct="0"/>
            <a:r>
              <a:rPr lang="en-GB" sz="1100" b="1" kern="1200" dirty="0" smtClean="0">
                <a:solidFill>
                  <a:schemeClr val="tx1"/>
                </a:solidFill>
                <a:effectLst/>
                <a:latin typeface="Arial" pitchFamily="34" charset="0"/>
                <a:ea typeface="ＭＳ Ｐゴシック" pitchFamily="-112" charset="-128"/>
                <a:cs typeface="ＭＳ Ｐゴシック" pitchFamily="-112" charset="-128"/>
              </a:rPr>
              <a:t>Exhibit label</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 exhibit number completed and ensure continuity signature is completed </a:t>
            </a:r>
            <a:endParaRPr lang="en-GB" sz="1100" dirty="0" smtClean="0">
              <a:solidFill>
                <a:schemeClr val="tx1"/>
              </a:solidFill>
              <a:effectLst/>
            </a:endParaRPr>
          </a:p>
          <a:p>
            <a:pPr eaLnBrk="0" fontAlgn="base" hangingPunct="0"/>
            <a:r>
              <a:rPr lang="en-GB" sz="1100" kern="1200" dirty="0" smtClean="0">
                <a:solidFill>
                  <a:schemeClr val="tx1"/>
                </a:solidFill>
                <a:effectLst/>
                <a:latin typeface="Arial" pitchFamily="34" charset="0"/>
                <a:ea typeface="ＭＳ Ｐゴシック" pitchFamily="-112" charset="-128"/>
                <a:cs typeface="ＭＳ Ｐゴシック" pitchFamily="-112" charset="-128"/>
              </a:rPr>
              <a:t>Send for </a:t>
            </a:r>
            <a:r>
              <a:rPr lang="en-GB" sz="1100" b="1" kern="1200" dirty="0" smtClean="0">
                <a:solidFill>
                  <a:schemeClr val="tx1"/>
                </a:solidFill>
                <a:effectLst/>
                <a:latin typeface="Arial" pitchFamily="34" charset="0"/>
                <a:ea typeface="ＭＳ Ｐゴシック" pitchFamily="-112" charset="-128"/>
                <a:cs typeface="ＭＳ Ｐゴシック" pitchFamily="-112" charset="-128"/>
              </a:rPr>
              <a:t>forensic examination</a:t>
            </a:r>
            <a:endParaRPr lang="en-GB" sz="1100" dirty="0" smtClean="0">
              <a:solidFill>
                <a:schemeClr val="tx1"/>
              </a:solidFill>
              <a:effectLst/>
            </a:endParaRPr>
          </a:p>
          <a:p>
            <a:pPr eaLnBrk="0" fontAlgn="base" hangingPunct="0"/>
            <a:r>
              <a:rPr lang="en-GB" sz="1100" kern="1200" dirty="0" smtClean="0">
                <a:solidFill>
                  <a:schemeClr val="tx1"/>
                </a:solidFill>
                <a:effectLst/>
                <a:latin typeface="Arial" pitchFamily="34" charset="0"/>
                <a:ea typeface="ＭＳ Ｐゴシック" pitchFamily="-112" charset="-128"/>
                <a:cs typeface="ＭＳ Ｐゴシック" pitchFamily="-112" charset="-128"/>
              </a:rPr>
              <a:t>Treat as </a:t>
            </a:r>
            <a:r>
              <a:rPr lang="en-GB" sz="1100" b="1" kern="1200" dirty="0" smtClean="0">
                <a:solidFill>
                  <a:schemeClr val="tx1"/>
                </a:solidFill>
                <a:effectLst/>
                <a:latin typeface="Arial" pitchFamily="34" charset="0"/>
                <a:ea typeface="ＭＳ Ｐゴシック" pitchFamily="-112" charset="-128"/>
                <a:cs typeface="ＭＳ Ｐゴシック" pitchFamily="-112" charset="-128"/>
              </a:rPr>
              <a:t>evidence </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for court</a:t>
            </a:r>
            <a:endParaRPr lang="en-GB" sz="1100" dirty="0" smtClean="0">
              <a:solidFill>
                <a:schemeClr val="tx1"/>
              </a:solidFill>
              <a:effectLst/>
            </a:endParaRPr>
          </a:p>
          <a:p>
            <a:pPr eaLnBrk="0" fontAlgn="base" hangingPunct="0"/>
            <a:r>
              <a:rPr lang="en-GB" sz="1100" b="1" kern="1200" dirty="0" smtClean="0">
                <a:solidFill>
                  <a:schemeClr val="tx1"/>
                </a:solidFill>
                <a:effectLst/>
                <a:latin typeface="Arial" pitchFamily="34" charset="0"/>
                <a:ea typeface="ＭＳ Ｐゴシック" pitchFamily="-112" charset="-128"/>
                <a:cs typeface="ＭＳ Ｐゴシック" pitchFamily="-112" charset="-128"/>
              </a:rPr>
              <a:t>Record</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 all items in a statement/PNB/search book</a:t>
            </a:r>
            <a:endParaRPr lang="en-GB" sz="1100" dirty="0" smtClean="0">
              <a:solidFill>
                <a:schemeClr val="tx1"/>
              </a:solidFill>
              <a:effectLst/>
            </a:endParaRPr>
          </a:p>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34</a:t>
            </a:fld>
            <a:endParaRPr lang="en-GB" altLang="en-US"/>
          </a:p>
        </p:txBody>
      </p:sp>
    </p:spTree>
    <p:extLst>
      <p:ext uri="{BB962C8B-B14F-4D97-AF65-F5344CB8AC3E}">
        <p14:creationId xmlns:p14="http://schemas.microsoft.com/office/powerpoint/2010/main" val="42105652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u="sng" dirty="0" smtClean="0"/>
              <a:t>Knowledge Check </a:t>
            </a:r>
          </a:p>
          <a:p>
            <a:endParaRPr lang="en-GB" sz="1100" dirty="0" smtClean="0"/>
          </a:p>
          <a:p>
            <a:r>
              <a:rPr lang="en-GB" sz="1100" dirty="0" smtClean="0"/>
              <a:t>Split class into pairs and put all books away</a:t>
            </a:r>
          </a:p>
          <a:p>
            <a:endParaRPr lang="en-GB" sz="1100" dirty="0" smtClean="0"/>
          </a:p>
          <a:p>
            <a:r>
              <a:rPr lang="en-GB" sz="1100" dirty="0" smtClean="0"/>
              <a:t>Handout question paper – 20 mins</a:t>
            </a:r>
          </a:p>
          <a:p>
            <a:endParaRPr lang="en-GB" sz="1100" dirty="0" smtClean="0"/>
          </a:p>
          <a:p>
            <a:r>
              <a:rPr lang="en-GB" sz="1100" dirty="0" smtClean="0"/>
              <a:t>Share answers with the class</a:t>
            </a:r>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35</a:t>
            </a:fld>
            <a:endParaRPr lang="en-GB" altLang="en-US"/>
          </a:p>
        </p:txBody>
      </p:sp>
    </p:spTree>
    <p:extLst>
      <p:ext uri="{BB962C8B-B14F-4D97-AF65-F5344CB8AC3E}">
        <p14:creationId xmlns:p14="http://schemas.microsoft.com/office/powerpoint/2010/main" val="2708743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5424354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2931823"/>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0431579"/>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6093187"/>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32322884"/>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9858437"/>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4053594"/>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1351918"/>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59624722"/>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76456567"/>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32664750"/>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4288078"/>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4721892"/>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73613897"/>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814040"/>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44624694"/>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64912914"/>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9165297"/>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9664770"/>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59912598"/>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2076434"/>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20/02/2019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33715673"/>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fontAlgn="auto">
              <a:spcBef>
                <a:spcPts val="0"/>
              </a:spcBef>
              <a:spcAft>
                <a:spcPts val="0"/>
              </a:spcAft>
            </a:pPr>
            <a:fld id="{A8B2DD80-2896-40E9-A8FD-0602C065F1AE}" type="datetimeFigureOut">
              <a:rPr lang="en-GB" b="0" smtClean="0">
                <a:solidFill>
                  <a:prstClr val="black">
                    <a:tint val="75000"/>
                  </a:prstClr>
                </a:solidFill>
                <a:latin typeface="Calibri" panose="020F0502020204030204"/>
                <a:ea typeface="+mn-ea"/>
              </a:rPr>
              <a:pPr fontAlgn="auto">
                <a:spcBef>
                  <a:spcPts val="0"/>
                </a:spcBef>
                <a:spcAft>
                  <a:spcPts val="0"/>
                </a:spcAft>
              </a:pPr>
              <a:t>20/02/2019</a:t>
            </a:fld>
            <a:endParaRPr lang="en-GB" b="0">
              <a:solidFill>
                <a:prstClr val="black">
                  <a:tint val="75000"/>
                </a:prstClr>
              </a:solidFill>
              <a:latin typeface="Calibri" panose="020F0502020204030204"/>
              <a:ea typeface="+mn-ea"/>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fontAlgn="auto">
              <a:spcBef>
                <a:spcPts val="0"/>
              </a:spcBef>
              <a:spcAft>
                <a:spcPts val="0"/>
              </a:spcAft>
            </a:pPr>
            <a:endParaRPr lang="en-GB" b="0">
              <a:solidFill>
                <a:prstClr val="black">
                  <a:tint val="75000"/>
                </a:prstClr>
              </a:solidFill>
              <a:latin typeface="Calibri" panose="020F0502020204030204"/>
              <a:ea typeface="+mn-ea"/>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fontAlgn="auto">
              <a:spcBef>
                <a:spcPts val="0"/>
              </a:spcBef>
              <a:spcAft>
                <a:spcPts val="0"/>
              </a:spcAft>
            </a:pPr>
            <a:fld id="{9CD8273B-68E9-4CF8-A930-4D4BAB7B953D}" type="slidenum">
              <a:rPr lang="en-GB" b="0" smtClean="0">
                <a:solidFill>
                  <a:prstClr val="black">
                    <a:tint val="75000"/>
                  </a:prstClr>
                </a:solidFill>
                <a:latin typeface="Calibri" panose="020F0502020204030204"/>
                <a:ea typeface="+mn-ea"/>
              </a:rPr>
              <a:pPr fontAlgn="auto">
                <a:spcBef>
                  <a:spcPts val="0"/>
                </a:spcBef>
                <a:spcAft>
                  <a:spcPts val="0"/>
                </a:spcAft>
              </a:pPr>
              <a:t>‹#›</a:t>
            </a:fld>
            <a:endParaRPr lang="en-GB" b="0">
              <a:solidFill>
                <a:prstClr val="black">
                  <a:tint val="75000"/>
                </a:prstClr>
              </a:solidFill>
              <a:latin typeface="Calibri" panose="020F0502020204030204"/>
              <a:ea typeface="+mn-ea"/>
            </a:endParaRPr>
          </a:p>
        </p:txBody>
      </p:sp>
      <p:sp>
        <p:nvSpPr>
          <p:cNvPr id="7" name="hl" descr=" "/>
          <p:cNvSpPr txBox="1"/>
          <p:nvPr userDrawn="1"/>
        </p:nvSpPr>
        <p:spPr>
          <a:xfrm>
            <a:off x="0" y="0"/>
            <a:ext cx="9144000" cy="223138"/>
          </a:xfrm>
          <a:prstGeom prst="rect">
            <a:avLst/>
          </a:prstGeom>
          <a:noFill/>
        </p:spPr>
        <p:txBody>
          <a:bodyPr vert="horz" rtlCol="0">
            <a:spAutoFit/>
          </a:bodyPr>
          <a:lstStyle/>
          <a:p>
            <a:pPr algn="l" fontAlgn="auto">
              <a:spcBef>
                <a:spcPts val="0"/>
              </a:spcBef>
              <a:spcAft>
                <a:spcPts val="0"/>
              </a:spcAft>
            </a:pPr>
            <a:r>
              <a:rPr lang="en-GB" sz="850" b="0" i="0" u="none" baseline="0" smtClean="0">
                <a:solidFill>
                  <a:srgbClr val="000000"/>
                </a:solidFill>
                <a:latin typeface="Microsoft Sans Serif" panose="020B0604020202020204" pitchFamily="34" charset="0"/>
                <a:ea typeface="+mn-ea"/>
              </a:rPr>
              <a:t> </a:t>
            </a:r>
            <a:endParaRPr lang="en-GB" sz="850" b="0" i="0" u="none" baseline="0">
              <a:solidFill>
                <a:srgbClr val="000000"/>
              </a:solidFill>
              <a:latin typeface="Microsoft Sans Serif" panose="020B0604020202020204" pitchFamily="34" charset="0"/>
              <a:ea typeface="+mn-ea"/>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fontAlgn="auto">
              <a:spcBef>
                <a:spcPts val="0"/>
              </a:spcBef>
              <a:spcAft>
                <a:spcPts val="0"/>
              </a:spcAft>
            </a:pPr>
            <a:r>
              <a:rPr lang="en-GB" sz="850" b="0" i="0" u="none" baseline="0" smtClean="0">
                <a:solidFill>
                  <a:srgbClr val="000000"/>
                </a:solidFill>
                <a:latin typeface="Microsoft Sans Serif" panose="020B0604020202020204" pitchFamily="34" charset="0"/>
                <a:ea typeface="+mn-ea"/>
              </a:rPr>
              <a:t> </a:t>
            </a:r>
            <a:endParaRPr lang="en-GB" sz="850" b="0" i="0" u="none" baseline="0">
              <a:solidFill>
                <a:srgbClr val="000000"/>
              </a:solidFill>
              <a:latin typeface="Microsoft Sans Serif" panose="020B0604020202020204" pitchFamily="34" charset="0"/>
              <a:ea typeface="+mn-ea"/>
            </a:endParaRPr>
          </a:p>
        </p:txBody>
      </p:sp>
    </p:spTree>
    <p:extLst>
      <p:ext uri="{BB962C8B-B14F-4D97-AF65-F5344CB8AC3E}">
        <p14:creationId xmlns:p14="http://schemas.microsoft.com/office/powerpoint/2010/main" val="3274110156"/>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fontAlgn="auto">
              <a:spcBef>
                <a:spcPts val="0"/>
              </a:spcBef>
              <a:spcAft>
                <a:spcPts val="0"/>
              </a:spcAft>
            </a:pPr>
            <a:fld id="{A8B2DD80-2896-40E9-A8FD-0602C065F1AE}" type="datetimeFigureOut">
              <a:rPr lang="en-GB" b="0" smtClean="0">
                <a:solidFill>
                  <a:prstClr val="black">
                    <a:tint val="75000"/>
                  </a:prstClr>
                </a:solidFill>
                <a:latin typeface="Calibri" panose="020F0502020204030204"/>
                <a:ea typeface="+mn-ea"/>
              </a:rPr>
              <a:pPr fontAlgn="auto">
                <a:spcBef>
                  <a:spcPts val="0"/>
                </a:spcBef>
                <a:spcAft>
                  <a:spcPts val="0"/>
                </a:spcAft>
              </a:pPr>
              <a:t>20/02/2019</a:t>
            </a:fld>
            <a:endParaRPr lang="en-GB" b="0">
              <a:solidFill>
                <a:prstClr val="black">
                  <a:tint val="75000"/>
                </a:prstClr>
              </a:solidFill>
              <a:latin typeface="Calibri" panose="020F0502020204030204"/>
              <a:ea typeface="+mn-ea"/>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fontAlgn="auto">
              <a:spcBef>
                <a:spcPts val="0"/>
              </a:spcBef>
              <a:spcAft>
                <a:spcPts val="0"/>
              </a:spcAft>
            </a:pPr>
            <a:endParaRPr lang="en-GB" b="0">
              <a:solidFill>
                <a:prstClr val="black">
                  <a:tint val="75000"/>
                </a:prstClr>
              </a:solidFill>
              <a:latin typeface="Calibri" panose="020F0502020204030204"/>
              <a:ea typeface="+mn-ea"/>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fontAlgn="auto">
              <a:spcBef>
                <a:spcPts val="0"/>
              </a:spcBef>
              <a:spcAft>
                <a:spcPts val="0"/>
              </a:spcAft>
            </a:pPr>
            <a:fld id="{9CD8273B-68E9-4CF8-A930-4D4BAB7B953D}" type="slidenum">
              <a:rPr lang="en-GB" b="0" smtClean="0">
                <a:solidFill>
                  <a:prstClr val="black">
                    <a:tint val="75000"/>
                  </a:prstClr>
                </a:solidFill>
                <a:latin typeface="Calibri" panose="020F0502020204030204"/>
                <a:ea typeface="+mn-ea"/>
              </a:rPr>
              <a:pPr fontAlgn="auto">
                <a:spcBef>
                  <a:spcPts val="0"/>
                </a:spcBef>
                <a:spcAft>
                  <a:spcPts val="0"/>
                </a:spcAft>
              </a:pPr>
              <a:t>‹#›</a:t>
            </a:fld>
            <a:endParaRPr lang="en-GB" b="0">
              <a:solidFill>
                <a:prstClr val="black">
                  <a:tint val="75000"/>
                </a:prstClr>
              </a:solidFill>
              <a:latin typeface="Calibri" panose="020F0502020204030204"/>
              <a:ea typeface="+mn-ea"/>
            </a:endParaRPr>
          </a:p>
        </p:txBody>
      </p:sp>
      <p:sp>
        <p:nvSpPr>
          <p:cNvPr id="7" name="hl" descr=" "/>
          <p:cNvSpPr txBox="1"/>
          <p:nvPr userDrawn="1"/>
        </p:nvSpPr>
        <p:spPr>
          <a:xfrm>
            <a:off x="0" y="0"/>
            <a:ext cx="9144000" cy="223138"/>
          </a:xfrm>
          <a:prstGeom prst="rect">
            <a:avLst/>
          </a:prstGeom>
          <a:noFill/>
        </p:spPr>
        <p:txBody>
          <a:bodyPr vert="horz" rtlCol="0">
            <a:spAutoFit/>
          </a:bodyPr>
          <a:lstStyle/>
          <a:p>
            <a:pPr algn="l" fontAlgn="auto">
              <a:spcBef>
                <a:spcPts val="0"/>
              </a:spcBef>
              <a:spcAft>
                <a:spcPts val="0"/>
              </a:spcAft>
            </a:pPr>
            <a:r>
              <a:rPr lang="en-GB" sz="850" b="0" i="0" u="none" baseline="0" smtClean="0">
                <a:solidFill>
                  <a:srgbClr val="000000"/>
                </a:solidFill>
                <a:latin typeface="Microsoft Sans Serif" panose="020B0604020202020204" pitchFamily="34" charset="0"/>
                <a:ea typeface="+mn-ea"/>
              </a:rPr>
              <a:t> </a:t>
            </a:r>
            <a:endParaRPr lang="en-GB" sz="850" b="0" i="0" u="none" baseline="0">
              <a:solidFill>
                <a:srgbClr val="000000"/>
              </a:solidFill>
              <a:latin typeface="Microsoft Sans Serif" panose="020B0604020202020204" pitchFamily="34" charset="0"/>
              <a:ea typeface="+mn-ea"/>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fontAlgn="auto">
              <a:spcBef>
                <a:spcPts val="0"/>
              </a:spcBef>
              <a:spcAft>
                <a:spcPts val="0"/>
              </a:spcAft>
            </a:pPr>
            <a:r>
              <a:rPr lang="en-GB" sz="850" b="0" i="0" u="none" baseline="0" smtClean="0">
                <a:solidFill>
                  <a:srgbClr val="000000"/>
                </a:solidFill>
                <a:latin typeface="Microsoft Sans Serif" panose="020B0604020202020204" pitchFamily="34" charset="0"/>
                <a:ea typeface="+mn-ea"/>
              </a:rPr>
              <a:t> </a:t>
            </a:r>
            <a:endParaRPr lang="en-GB" sz="850" b="0" i="0" u="none" baseline="0">
              <a:solidFill>
                <a:srgbClr val="000000"/>
              </a:solidFill>
              <a:latin typeface="Microsoft Sans Serif" panose="020B0604020202020204" pitchFamily="34" charset="0"/>
              <a:ea typeface="+mn-ea"/>
            </a:endParaRPr>
          </a:p>
        </p:txBody>
      </p:sp>
    </p:spTree>
    <p:extLst>
      <p:ext uri="{BB962C8B-B14F-4D97-AF65-F5344CB8AC3E}">
        <p14:creationId xmlns:p14="http://schemas.microsoft.com/office/powerpoint/2010/main" val="1580610521"/>
      </p:ext>
    </p:extLst>
  </p:cSld>
  <p:clrMap bg1="lt1" tx1="dk1" bg2="lt2" tx2="dk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13" r:id="rId6"/>
    <p:sldLayoutId id="2147483814" r:id="rId7"/>
    <p:sldLayoutId id="2147483815" r:id="rId8"/>
    <p:sldLayoutId id="2147483816" r:id="rId9"/>
    <p:sldLayoutId id="2147483817" r:id="rId10"/>
    <p:sldLayoutId id="2147483818"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3.jpg"/><Relationship Id="rId7"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8.jpeg"/><Relationship Id="rId5" Type="http://schemas.openxmlformats.org/officeDocument/2006/relationships/image" Target="../media/image7.jpeg"/><Relationship Id="rId10" Type="http://schemas.openxmlformats.org/officeDocument/2006/relationships/image" Target="../media/image12.jpg"/><Relationship Id="rId4" Type="http://schemas.openxmlformats.org/officeDocument/2006/relationships/image" Target="../media/image6.jpeg"/><Relationship Id="rId9"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18.xml"/><Relationship Id="rId5" Type="http://schemas.openxmlformats.org/officeDocument/2006/relationships/image" Target="../media/image19.jpeg"/><Relationship Id="rId4" Type="http://schemas.openxmlformats.org/officeDocument/2006/relationships/image" Target="../media/image18.gif"/></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openxmlformats.org/officeDocument/2006/relationships/image" Target="../media/image21.jpeg"/><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image" Target="../media/image23.jpeg"/><Relationship Id="rId5" Type="http://schemas.openxmlformats.org/officeDocument/2006/relationships/hyperlink" Target="https://www.bing.com/images/search?view=detailV2&amp;ccid=5sLDJhuH&amp;id=09063C992AA0204D87D6343F0DA82FE84CDC46D8&amp;thid=OIP.5sLDJhuH2_irijU-ktnqRwHaGi&amp;mediaurl=http://www.kelownanow.com/files/files/images/6a00d83452408569e2014e8742d564970d.gif&amp;exph=808&amp;expw=916&amp;q=LOL&amp;simid=608051300405085127&amp;selectedIndex=1&amp;cbir=sbi" TargetMode="Externa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18.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25.jpe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18.xml"/><Relationship Id="rId4" Type="http://schemas.openxmlformats.org/officeDocument/2006/relationships/image" Target="../media/image26.jpe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18.xml"/><Relationship Id="rId5" Type="http://schemas.openxmlformats.org/officeDocument/2006/relationships/image" Target="../media/image28.jpeg"/><Relationship Id="rId4" Type="http://schemas.openxmlformats.org/officeDocument/2006/relationships/image" Target="../media/image27.jpe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18.xml"/><Relationship Id="rId5" Type="http://schemas.openxmlformats.org/officeDocument/2006/relationships/image" Target="../media/image30.jpeg"/><Relationship Id="rId4" Type="http://schemas.openxmlformats.org/officeDocument/2006/relationships/image" Target="../media/image29.jpeg"/></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18.xml"/><Relationship Id="rId4" Type="http://schemas.openxmlformats.org/officeDocument/2006/relationships/image" Target="../media/image25.jpe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18.xml"/><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18.xml"/><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18.xml"/><Relationship Id="rId4" Type="http://schemas.openxmlformats.org/officeDocument/2006/relationships/image" Target="../media/image34.png"/></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18.xml"/><Relationship Id="rId4" Type="http://schemas.openxmlformats.org/officeDocument/2006/relationships/image" Target="../media/image35.jpg"/></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18.xml"/><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18.xml"/><Relationship Id="rId4" Type="http://schemas.openxmlformats.org/officeDocument/2006/relationships/image" Target="../media/image37.jpeg"/></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18.xml"/><Relationship Id="rId4" Type="http://schemas.openxmlformats.org/officeDocument/2006/relationships/image" Target="../media/image38.jpe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18.xml"/><Relationship Id="rId4" Type="http://schemas.openxmlformats.org/officeDocument/2006/relationships/image" Target="../media/image39.jpeg"/></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18.xml"/><Relationship Id="rId4" Type="http://schemas.openxmlformats.org/officeDocument/2006/relationships/image" Target="../media/image40.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331428" y="1844824"/>
            <a:ext cx="3413927" cy="2539157"/>
          </a:xfrm>
          <a:prstGeom prst="rect">
            <a:avLst/>
          </a:prstGeom>
          <a:noFill/>
        </p:spPr>
        <p:txBody>
          <a:bodyPr wrap="square" rtlCol="0">
            <a:spAutoFit/>
          </a:bodyPr>
          <a:lstStyle/>
          <a:p>
            <a:pPr fontAlgn="auto">
              <a:spcBef>
                <a:spcPts val="0"/>
              </a:spcBef>
              <a:spcAft>
                <a:spcPts val="0"/>
              </a:spcAft>
            </a:pPr>
            <a:r>
              <a:rPr lang="en-GB" sz="3600" dirty="0" smtClean="0">
                <a:solidFill>
                  <a:srgbClr val="CD1141"/>
                </a:solidFill>
                <a:latin typeface="Tahoma" panose="020B0604030504040204" pitchFamily="34" charset="0"/>
                <a:ea typeface="Tahoma" panose="020B0604030504040204" pitchFamily="34" charset="0"/>
                <a:cs typeface="Tahoma" panose="020B0604030504040204" pitchFamily="34" charset="0"/>
              </a:rPr>
              <a:t>Powers of Entry </a:t>
            </a:r>
          </a:p>
          <a:p>
            <a:pPr fontAlgn="auto">
              <a:spcBef>
                <a:spcPts val="0"/>
              </a:spcBef>
              <a:spcAft>
                <a:spcPts val="0"/>
              </a:spcAft>
            </a:pPr>
            <a:r>
              <a:rPr lang="en-GB" sz="3600" dirty="0" smtClean="0">
                <a:solidFill>
                  <a:srgbClr val="CD1141"/>
                </a:solidFill>
                <a:latin typeface="Tahoma" panose="020B0604030504040204" pitchFamily="34" charset="0"/>
                <a:ea typeface="Tahoma" panose="020B0604030504040204" pitchFamily="34" charset="0"/>
                <a:cs typeface="Tahoma" panose="020B0604030504040204" pitchFamily="34" charset="0"/>
              </a:rPr>
              <a:t>&amp; </a:t>
            </a:r>
          </a:p>
          <a:p>
            <a:pPr fontAlgn="auto">
              <a:spcBef>
                <a:spcPts val="0"/>
              </a:spcBef>
              <a:spcAft>
                <a:spcPts val="0"/>
              </a:spcAft>
            </a:pPr>
            <a:r>
              <a:rPr lang="en-GB" sz="3600" dirty="0" smtClean="0">
                <a:solidFill>
                  <a:srgbClr val="CD1141"/>
                </a:solidFill>
                <a:latin typeface="Tahoma" panose="020B0604030504040204" pitchFamily="34" charset="0"/>
                <a:ea typeface="Tahoma" panose="020B0604030504040204" pitchFamily="34" charset="0"/>
                <a:cs typeface="Tahoma" panose="020B0604030504040204" pitchFamily="34" charset="0"/>
              </a:rPr>
              <a:t>Search </a:t>
            </a:r>
            <a:endParaRPr lang="en-GB" sz="3600" dirty="0">
              <a:solidFill>
                <a:srgbClr val="CD1141"/>
              </a:solidFill>
              <a:latin typeface="Tahoma" panose="020B0604030504040204" pitchFamily="34" charset="0"/>
              <a:ea typeface="Tahoma" panose="020B0604030504040204" pitchFamily="34" charset="0"/>
              <a:cs typeface="Tahoma" panose="020B0604030504040204" pitchFamily="34" charset="0"/>
            </a:endParaRPr>
          </a:p>
          <a:p>
            <a:pPr algn="l" fontAlgn="auto">
              <a:spcBef>
                <a:spcPts val="0"/>
              </a:spcBef>
              <a:spcAft>
                <a:spcPts val="0"/>
              </a:spcAft>
            </a:pPr>
            <a:endParaRPr lang="en-GB" sz="1500" b="0" dirty="0">
              <a:solidFill>
                <a:srgbClr val="CD114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42300" y="260648"/>
            <a:ext cx="594412" cy="717866"/>
          </a:xfrm>
          <a:prstGeom prst="rect">
            <a:avLst/>
          </a:prstGeom>
        </p:spPr>
      </p:pic>
    </p:spTree>
    <p:extLst>
      <p:ext uri="{BB962C8B-B14F-4D97-AF65-F5344CB8AC3E}">
        <p14:creationId xmlns:p14="http://schemas.microsoft.com/office/powerpoint/2010/main" val="33246706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4"/>
          <p:cNvSpPr txBox="1">
            <a:spLocks/>
          </p:cNvSpPr>
          <p:nvPr/>
        </p:nvSpPr>
        <p:spPr>
          <a:xfrm>
            <a:off x="914400" y="1124745"/>
            <a:ext cx="5673824" cy="424847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smtClean="0">
                <a:ln>
                  <a:noFill/>
                </a:ln>
                <a:effectLst/>
                <a:uLnTx/>
                <a:uFillTx/>
                <a:latin typeface="Calibri"/>
              </a:rPr>
              <a:t>Verb:</a:t>
            </a:r>
            <a:r>
              <a:rPr kumimoji="0" lang="en-GB" sz="2800" b="1" i="0" u="none" strike="noStrike" kern="1200" cap="none" spc="0" normalizeH="0" noProof="0" dirty="0" smtClean="0">
                <a:ln>
                  <a:noFill/>
                </a:ln>
                <a:effectLst/>
                <a:uLnTx/>
                <a:uFillTx/>
                <a:latin typeface="Calibri"/>
              </a:rPr>
              <a:t> </a:t>
            </a:r>
            <a:r>
              <a:rPr lang="en-GB" sz="2800" b="0" i="1" dirty="0" smtClean="0">
                <a:latin typeface="Calibri"/>
              </a:rPr>
              <a:t>T</a:t>
            </a:r>
            <a:r>
              <a:rPr kumimoji="0" lang="en-GB" sz="2800" b="0" i="1" u="none" strike="noStrike" kern="1200" cap="none" spc="0" normalizeH="0" baseline="0" noProof="0" dirty="0" err="1" smtClean="0">
                <a:ln>
                  <a:noFill/>
                </a:ln>
                <a:effectLst/>
                <a:uLnTx/>
                <a:uFillTx/>
                <a:latin typeface="Calibri"/>
              </a:rPr>
              <a:t>ry</a:t>
            </a:r>
            <a:r>
              <a:rPr kumimoji="0" lang="en-GB" sz="2800" b="0" i="1" u="none" strike="noStrike" kern="1200" cap="none" spc="0" normalizeH="0" baseline="0" noProof="0" dirty="0" smtClean="0">
                <a:ln>
                  <a:noFill/>
                </a:ln>
                <a:effectLst/>
                <a:uLnTx/>
                <a:uFillTx/>
                <a:latin typeface="Calibri"/>
              </a:rPr>
              <a:t> to find something by looking or otherwise seeking carefully and thoroughly</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smtClean="0">
              <a:ln>
                <a:noFill/>
              </a:ln>
              <a:effectLst/>
              <a:uLnTx/>
              <a:uFillTx/>
              <a:latin typeface="Calibri"/>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smtClean="0">
                <a:ln>
                  <a:noFill/>
                </a:ln>
                <a:effectLst/>
                <a:uLnTx/>
                <a:uFillTx/>
                <a:latin typeface="Calibri"/>
              </a:rPr>
              <a:t>Noun:</a:t>
            </a:r>
            <a:r>
              <a:rPr kumimoji="0" lang="en-GB" sz="2800" b="1" i="0" u="none" strike="noStrike" kern="1200" cap="none" spc="0" normalizeH="0" noProof="0" dirty="0" smtClean="0">
                <a:ln>
                  <a:noFill/>
                </a:ln>
                <a:effectLst/>
                <a:uLnTx/>
                <a:uFillTx/>
                <a:latin typeface="Calibri"/>
              </a:rPr>
              <a:t> </a:t>
            </a:r>
            <a:r>
              <a:rPr kumimoji="0" lang="en-GB" sz="2800" b="0" i="1" u="none" strike="noStrike" kern="1200" cap="none" spc="0" normalizeH="0" baseline="0" noProof="0" dirty="0" smtClean="0">
                <a:ln>
                  <a:noFill/>
                </a:ln>
                <a:effectLst/>
                <a:uLnTx/>
                <a:uFillTx/>
                <a:latin typeface="Calibri"/>
              </a:rPr>
              <a:t>An act of searching for someone or something.</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smtClean="0">
              <a:ln>
                <a:noFill/>
              </a:ln>
              <a:effectLst/>
              <a:uLnTx/>
              <a:uFillTx/>
              <a:latin typeface="Calibri"/>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smtClean="0">
                <a:ln>
                  <a:noFill/>
                </a:ln>
                <a:effectLst/>
                <a:uLnTx/>
                <a:uFillTx/>
                <a:latin typeface="Calibri"/>
              </a:rPr>
              <a:t>Search Objectives:</a:t>
            </a:r>
            <a:r>
              <a:rPr kumimoji="0" lang="en-GB" sz="2800" b="1" i="0" u="none" strike="noStrike" kern="1200" cap="none" spc="0" normalizeH="0" noProof="0" dirty="0" smtClean="0">
                <a:ln>
                  <a:noFill/>
                </a:ln>
                <a:effectLst/>
                <a:uLnTx/>
                <a:uFillTx/>
                <a:latin typeface="Calibri"/>
              </a:rPr>
              <a:t> </a:t>
            </a:r>
            <a:r>
              <a:rPr kumimoji="0" lang="en-GB" sz="2800" b="0" i="1" u="none" strike="noStrike" kern="1200" cap="none" spc="0" normalizeH="0" baseline="0" noProof="0" dirty="0" smtClean="0">
                <a:ln>
                  <a:noFill/>
                </a:ln>
                <a:effectLst/>
                <a:uLnTx/>
                <a:uFillTx/>
                <a:latin typeface="Calibri"/>
              </a:rPr>
              <a:t>A specific result that a person aims to achieve; an item or person to be located </a:t>
            </a:r>
            <a:endParaRPr kumimoji="0" lang="en-GB" sz="2800" b="0" i="1" u="none" strike="noStrike" kern="1200" cap="none" spc="0" normalizeH="0" baseline="0" noProof="0" dirty="0">
              <a:ln>
                <a:noFill/>
              </a:ln>
              <a:effectLst/>
              <a:uLnTx/>
              <a:uFillTx/>
              <a:latin typeface="Calibri"/>
            </a:endParaRPr>
          </a:p>
        </p:txBody>
      </p:sp>
      <p:sp>
        <p:nvSpPr>
          <p:cNvPr id="4" name="TextBox 3"/>
          <p:cNvSpPr txBox="1"/>
          <p:nvPr/>
        </p:nvSpPr>
        <p:spPr>
          <a:xfrm>
            <a:off x="594912" y="242935"/>
            <a:ext cx="7976285" cy="584775"/>
          </a:xfrm>
          <a:prstGeom prst="rect">
            <a:avLst/>
          </a:prstGeom>
          <a:solidFill>
            <a:srgbClr val="002060"/>
          </a:solidFill>
        </p:spPr>
        <p:txBody>
          <a:bodyPr wrap="square" rtlCol="0">
            <a:spAutoFit/>
          </a:bodyPr>
          <a:lstStyle/>
          <a:p>
            <a:pPr algn="ctr"/>
            <a:r>
              <a:rPr lang="en-GB" b="1" dirty="0" smtClean="0">
                <a:solidFill>
                  <a:schemeClr val="bg1"/>
                </a:solidFill>
              </a:rPr>
              <a:t>What is a Search?</a:t>
            </a:r>
            <a:endParaRPr lang="en-GB" b="1" dirty="0">
              <a:solidFill>
                <a:schemeClr val="bg1"/>
              </a:solidFill>
            </a:endParaRPr>
          </a:p>
        </p:txBody>
      </p:sp>
      <p:pic>
        <p:nvPicPr>
          <p:cNvPr id="5" name="Picture 4"/>
          <p:cNvPicPr>
            <a:picLocks noChangeAspect="1"/>
          </p:cNvPicPr>
          <p:nvPr/>
        </p:nvPicPr>
        <p:blipFill>
          <a:blip r:embed="rId4"/>
          <a:stretch>
            <a:fillRect/>
          </a:stretch>
        </p:blipFill>
        <p:spPr>
          <a:xfrm>
            <a:off x="6948264" y="1484784"/>
            <a:ext cx="1622933" cy="3816423"/>
          </a:xfrm>
          <a:prstGeom prst="rect">
            <a:avLst/>
          </a:prstGeom>
        </p:spPr>
      </p:pic>
    </p:spTree>
    <p:extLst>
      <p:ext uri="{BB962C8B-B14F-4D97-AF65-F5344CB8AC3E}">
        <p14:creationId xmlns:p14="http://schemas.microsoft.com/office/powerpoint/2010/main" val="10826103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5"/>
          <p:cNvSpPr txBox="1">
            <a:spLocks noChangeArrowheads="1"/>
          </p:cNvSpPr>
          <p:nvPr/>
        </p:nvSpPr>
        <p:spPr>
          <a:xfrm>
            <a:off x="539552" y="1412776"/>
            <a:ext cx="5760640" cy="4176464"/>
          </a:xfrm>
          <a:prstGeom prst="rect">
            <a:avLst/>
          </a:prstGeom>
          <a:solidFill>
            <a:srgbClr val="FFFFFF">
              <a:alpha val="95000"/>
            </a:srgbClr>
          </a:solidFill>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Tx/>
              <a:buNone/>
              <a:tabLst/>
              <a:defRPr/>
            </a:pPr>
            <a:r>
              <a:rPr kumimoji="0" lang="en-GB" altLang="en-US" sz="3600" i="0" u="none" strike="noStrike" kern="1200" cap="none" spc="0" normalizeH="0" baseline="0" noProof="0" dirty="0" smtClean="0">
                <a:ln>
                  <a:noFill/>
                </a:ln>
                <a:solidFill>
                  <a:srgbClr val="FF0000"/>
                </a:solidFill>
                <a:effectLst/>
                <a:uLnTx/>
                <a:uFillTx/>
                <a:latin typeface="Calibri"/>
              </a:rPr>
              <a:t>Premises</a:t>
            </a:r>
            <a:r>
              <a:rPr kumimoji="0" lang="en-GB" altLang="en-US" sz="3600" b="0" i="0" u="none" strike="noStrike" kern="1200" cap="none" spc="0" normalizeH="0" baseline="0" noProof="0" dirty="0" smtClean="0">
                <a:ln>
                  <a:noFill/>
                </a:ln>
                <a:solidFill>
                  <a:srgbClr val="002060"/>
                </a:solidFill>
                <a:effectLst/>
                <a:uLnTx/>
                <a:uFillTx/>
                <a:latin typeface="Calibri"/>
              </a:rPr>
              <a:t> </a:t>
            </a:r>
            <a:r>
              <a:rPr kumimoji="0" lang="en-GB" altLang="en-US" sz="3600" b="0" i="0" u="none" strike="noStrike" kern="1200" cap="none" spc="0" normalizeH="0" baseline="0" noProof="0" dirty="0" smtClean="0">
                <a:ln>
                  <a:noFill/>
                </a:ln>
                <a:effectLst/>
                <a:uLnTx/>
                <a:uFillTx/>
                <a:latin typeface="Calibri"/>
              </a:rPr>
              <a:t>must not be entered or searched nor property seized unless authorised by law</a:t>
            </a:r>
            <a:r>
              <a:rPr kumimoji="0" lang="en-GB" altLang="en-US" sz="3600" b="0" i="0" u="none" strike="noStrike" kern="1200" cap="none" spc="0" normalizeH="0" noProof="0" dirty="0" smtClean="0">
                <a:ln>
                  <a:noFill/>
                </a:ln>
                <a:effectLst/>
                <a:uLnTx/>
                <a:uFillTx/>
                <a:latin typeface="Calibri"/>
              </a:rPr>
              <a:t> </a:t>
            </a:r>
            <a:r>
              <a:rPr lang="en-GB" altLang="en-US" sz="3600" dirty="0" smtClean="0">
                <a:solidFill>
                  <a:srgbClr val="FF0000"/>
                </a:solidFill>
                <a:latin typeface="Calibri"/>
              </a:rPr>
              <a:t>a</a:t>
            </a:r>
            <a:r>
              <a:rPr kumimoji="0" lang="en-GB" altLang="en-US" sz="3600" i="0" u="none" strike="noStrike" kern="1200" cap="none" spc="0" normalizeH="0" baseline="0" noProof="0" dirty="0" err="1" smtClean="0">
                <a:ln>
                  <a:noFill/>
                </a:ln>
                <a:solidFill>
                  <a:srgbClr val="FF0000"/>
                </a:solidFill>
                <a:effectLst/>
                <a:uLnTx/>
                <a:uFillTx/>
                <a:latin typeface="Calibri"/>
              </a:rPr>
              <a:t>nd</a:t>
            </a:r>
            <a:r>
              <a:rPr kumimoji="0" lang="en-GB" altLang="en-US" sz="3600" i="0" u="none" strike="noStrike" kern="1200" cap="none" spc="0" normalizeH="0" baseline="0" noProof="0" dirty="0" smtClean="0">
                <a:ln>
                  <a:noFill/>
                </a:ln>
                <a:solidFill>
                  <a:srgbClr val="FF0000"/>
                </a:solidFill>
                <a:effectLst/>
                <a:uLnTx/>
                <a:uFillTx/>
                <a:latin typeface="Calibri"/>
              </a:rPr>
              <a:t> then</a:t>
            </a:r>
            <a:r>
              <a:rPr kumimoji="0" lang="en-GB" altLang="en-US" sz="3600" i="0" u="none" strike="noStrike" kern="1200" cap="none" spc="0" normalizeH="0" noProof="0" dirty="0" smtClean="0">
                <a:ln>
                  <a:noFill/>
                </a:ln>
                <a:solidFill>
                  <a:srgbClr val="FF0000"/>
                </a:solidFill>
                <a:effectLst/>
                <a:uLnTx/>
                <a:uFillTx/>
                <a:latin typeface="Calibri"/>
              </a:rPr>
              <a:t> </a:t>
            </a:r>
            <a:r>
              <a:rPr lang="en-GB" altLang="en-US" sz="3600" dirty="0" smtClean="0">
                <a:solidFill>
                  <a:srgbClr val="FF0000"/>
                </a:solidFill>
                <a:latin typeface="Calibri"/>
              </a:rPr>
              <a:t>o</a:t>
            </a:r>
            <a:r>
              <a:rPr kumimoji="0" lang="en-GB" altLang="en-US" sz="3600" i="0" u="none" strike="noStrike" kern="1200" cap="none" spc="0" normalizeH="0" baseline="0" noProof="0" dirty="0" err="1" smtClean="0">
                <a:ln>
                  <a:noFill/>
                </a:ln>
                <a:solidFill>
                  <a:srgbClr val="FF0000"/>
                </a:solidFill>
                <a:effectLst/>
                <a:uLnTx/>
                <a:uFillTx/>
                <a:latin typeface="Calibri"/>
              </a:rPr>
              <a:t>nly</a:t>
            </a:r>
            <a:r>
              <a:rPr kumimoji="0" lang="en-GB" altLang="en-US" sz="3600" b="0" i="0" u="none" strike="noStrike" kern="1200" cap="none" spc="0" normalizeH="0" baseline="0" noProof="0" dirty="0" smtClean="0">
                <a:ln>
                  <a:noFill/>
                </a:ln>
                <a:solidFill>
                  <a:srgbClr val="002060"/>
                </a:solidFill>
                <a:effectLst/>
                <a:uLnTx/>
                <a:uFillTx/>
                <a:latin typeface="Calibri"/>
              </a:rPr>
              <a:t> </a:t>
            </a:r>
            <a:r>
              <a:rPr kumimoji="0" lang="en-GB" altLang="en-US" sz="3600" b="0" i="0" u="none" strike="noStrike" kern="1200" cap="none" spc="0" normalizeH="0" baseline="0" noProof="0" dirty="0" smtClean="0">
                <a:ln>
                  <a:noFill/>
                </a:ln>
                <a:effectLst/>
                <a:uLnTx/>
                <a:uFillTx/>
                <a:latin typeface="Calibri"/>
              </a:rPr>
              <a:t>when it is a necessary and a proportionate response in the circumstances.</a:t>
            </a:r>
          </a:p>
        </p:txBody>
      </p:sp>
      <p:sp>
        <p:nvSpPr>
          <p:cNvPr id="3" name="TextBox 2"/>
          <p:cNvSpPr txBox="1"/>
          <p:nvPr/>
        </p:nvSpPr>
        <p:spPr>
          <a:xfrm>
            <a:off x="611560" y="260648"/>
            <a:ext cx="7976285" cy="584775"/>
          </a:xfrm>
          <a:prstGeom prst="rect">
            <a:avLst/>
          </a:prstGeom>
          <a:solidFill>
            <a:srgbClr val="002060"/>
          </a:solidFill>
        </p:spPr>
        <p:txBody>
          <a:bodyPr wrap="square" rtlCol="0">
            <a:spAutoFit/>
          </a:bodyPr>
          <a:lstStyle/>
          <a:p>
            <a:pPr algn="ctr"/>
            <a:r>
              <a:rPr lang="en-GB" b="1" dirty="0" smtClean="0">
                <a:solidFill>
                  <a:schemeClr val="bg1"/>
                </a:solidFill>
              </a:rPr>
              <a:t>What </a:t>
            </a:r>
            <a:r>
              <a:rPr lang="en-GB" dirty="0" smtClean="0"/>
              <a:t>are </a:t>
            </a:r>
            <a:r>
              <a:rPr lang="en-GB" b="1" dirty="0" smtClean="0">
                <a:solidFill>
                  <a:schemeClr val="bg1"/>
                </a:solidFill>
              </a:rPr>
              <a:t>‘premises’?</a:t>
            </a:r>
            <a:endParaRPr lang="en-GB" b="1" dirty="0">
              <a:solidFill>
                <a:schemeClr val="bg1"/>
              </a:solidFill>
            </a:endParaRPr>
          </a:p>
        </p:txBody>
      </p:sp>
      <p:pic>
        <p:nvPicPr>
          <p:cNvPr id="5" name="Picture 4"/>
          <p:cNvPicPr>
            <a:picLocks noChangeAspect="1"/>
          </p:cNvPicPr>
          <p:nvPr/>
        </p:nvPicPr>
        <p:blipFill>
          <a:blip r:embed="rId4"/>
          <a:stretch>
            <a:fillRect/>
          </a:stretch>
        </p:blipFill>
        <p:spPr>
          <a:xfrm>
            <a:off x="6516216" y="1412776"/>
            <a:ext cx="1895475" cy="3816424"/>
          </a:xfrm>
          <a:prstGeom prst="rect">
            <a:avLst/>
          </a:prstGeom>
        </p:spPr>
      </p:pic>
    </p:spTree>
    <p:extLst>
      <p:ext uri="{BB962C8B-B14F-4D97-AF65-F5344CB8AC3E}">
        <p14:creationId xmlns:p14="http://schemas.microsoft.com/office/powerpoint/2010/main" val="539225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755576" y="980728"/>
            <a:ext cx="3250704" cy="4176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3200" b="1" i="0" u="none" strike="noStrike" kern="0" cap="none" spc="0" normalizeH="0" baseline="0" noProof="0" dirty="0" smtClean="0">
              <a:ln>
                <a:noFill/>
              </a:ln>
              <a:solidFill>
                <a:srgbClr val="333399"/>
              </a:solidFill>
              <a:effectLst/>
              <a:uLnTx/>
              <a:uFillTx/>
              <a:latin typeface="Verdana"/>
              <a:ea typeface="ＭＳ Ｐゴシック" pitchFamily="-112" charset="-128"/>
            </a:endParaRPr>
          </a:p>
        </p:txBody>
      </p:sp>
      <p:pic>
        <p:nvPicPr>
          <p:cNvPr id="3" name="Picture 2"/>
          <p:cNvPicPr>
            <a:picLocks noChangeAspect="1"/>
          </p:cNvPicPr>
          <p:nvPr/>
        </p:nvPicPr>
        <p:blipFill rotWithShape="1">
          <a:blip r:embed="rId4" cstate="print">
            <a:extLst>
              <a:ext uri="{28A0092B-C50C-407E-A947-70E740481C1C}">
                <a14:useLocalDpi xmlns:a14="http://schemas.microsoft.com/office/drawing/2010/main" val="0"/>
              </a:ext>
            </a:extLst>
          </a:blip>
          <a:srcRect l="11905" t="8643" r="14191" b="13786"/>
          <a:stretch/>
        </p:blipFill>
        <p:spPr>
          <a:xfrm>
            <a:off x="5580112" y="228756"/>
            <a:ext cx="3189980" cy="2232152"/>
          </a:xfrm>
          <a:prstGeom prst="rect">
            <a:avLst/>
          </a:prstGeom>
          <a:effectLst>
            <a:softEdge rad="317500"/>
          </a:effectLst>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9298" y="2465173"/>
            <a:ext cx="3189980" cy="2232986"/>
          </a:xfrm>
          <a:prstGeom prst="rect">
            <a:avLst/>
          </a:prstGeom>
          <a:effectLst>
            <a:softEdge rad="317500"/>
          </a:effectLst>
        </p:spPr>
      </p:pic>
      <p:pic>
        <p:nvPicPr>
          <p:cNvPr id="5" name="Picture 4"/>
          <p:cNvPicPr>
            <a:picLocks noChangeAspect="1"/>
          </p:cNvPicPr>
          <p:nvPr/>
        </p:nvPicPr>
        <p:blipFill rotWithShape="1">
          <a:blip r:embed="rId6" cstate="print">
            <a:extLst>
              <a:ext uri="{28A0092B-C50C-407E-A947-70E740481C1C}">
                <a14:useLocalDpi xmlns:a14="http://schemas.microsoft.com/office/drawing/2010/main" val="0"/>
              </a:ext>
            </a:extLst>
          </a:blip>
          <a:srcRect l="5064"/>
          <a:stretch/>
        </p:blipFill>
        <p:spPr>
          <a:xfrm>
            <a:off x="2699792" y="276309"/>
            <a:ext cx="3189980" cy="2225175"/>
          </a:xfrm>
          <a:prstGeom prst="rect">
            <a:avLst/>
          </a:prstGeom>
          <a:effectLst>
            <a:softEdge rad="317500"/>
          </a:effectLst>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7504" y="229145"/>
            <a:ext cx="3161774" cy="2212414"/>
          </a:xfrm>
          <a:prstGeom prst="rect">
            <a:avLst/>
          </a:prstGeom>
          <a:effectLst>
            <a:softEdge rad="317500"/>
          </a:effectLst>
        </p:spPr>
      </p:pic>
      <p:pic>
        <p:nvPicPr>
          <p:cNvPr id="7" name="Picture 6"/>
          <p:cNvPicPr>
            <a:picLocks noChangeAspect="1"/>
          </p:cNvPicPr>
          <p:nvPr/>
        </p:nvPicPr>
        <p:blipFill rotWithShape="1">
          <a:blip r:embed="rId8" cstate="print">
            <a:extLst>
              <a:ext uri="{28A0092B-C50C-407E-A947-70E740481C1C}">
                <a14:useLocalDpi xmlns:a14="http://schemas.microsoft.com/office/drawing/2010/main" val="0"/>
              </a:ext>
            </a:extLst>
          </a:blip>
          <a:srcRect r="2084" b="8722"/>
          <a:stretch/>
        </p:blipFill>
        <p:spPr>
          <a:xfrm>
            <a:off x="552088" y="4293322"/>
            <a:ext cx="3085691" cy="2063615"/>
          </a:xfrm>
          <a:prstGeom prst="rect">
            <a:avLst/>
          </a:prstGeom>
          <a:effectLst>
            <a:softEdge rad="635000"/>
          </a:effectLst>
        </p:spPr>
      </p:pic>
      <p:pic>
        <p:nvPicPr>
          <p:cNvPr id="8" name="Picture 7"/>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435620" y="2508360"/>
            <a:ext cx="3233678" cy="2146612"/>
          </a:xfrm>
          <a:prstGeom prst="rect">
            <a:avLst/>
          </a:prstGeom>
          <a:effectLst>
            <a:softEdge rad="317500"/>
          </a:effectLst>
        </p:spPr>
      </p:pic>
      <p:pic>
        <p:nvPicPr>
          <p:cNvPr id="9" name="Picture 8"/>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921918" y="2614360"/>
            <a:ext cx="2745727" cy="1859695"/>
          </a:xfrm>
          <a:prstGeom prst="rect">
            <a:avLst/>
          </a:prstGeom>
          <a:effectLst>
            <a:softEdge rad="152400"/>
          </a:effectLst>
        </p:spPr>
      </p:pic>
      <p:sp>
        <p:nvSpPr>
          <p:cNvPr id="10" name="Rectangle 9"/>
          <p:cNvSpPr/>
          <p:nvPr/>
        </p:nvSpPr>
        <p:spPr>
          <a:xfrm>
            <a:off x="361555" y="276309"/>
            <a:ext cx="527709" cy="584775"/>
          </a:xfrm>
          <a:prstGeom prst="rect">
            <a:avLst/>
          </a:prstGeom>
        </p:spPr>
        <p:txBody>
          <a:bodyPr wrap="none">
            <a:spAutoFit/>
          </a:bodyPr>
          <a:lstStyle/>
          <a:p>
            <a:r>
              <a:rPr lang="en-GB" dirty="0">
                <a:solidFill>
                  <a:srgbClr val="FF0000"/>
                </a:solidFill>
              </a:rPr>
              <a:t>H</a:t>
            </a:r>
            <a:endParaRPr lang="en-GB" dirty="0"/>
          </a:p>
        </p:txBody>
      </p:sp>
      <p:sp>
        <p:nvSpPr>
          <p:cNvPr id="11" name="Rectangle 10"/>
          <p:cNvSpPr/>
          <p:nvPr/>
        </p:nvSpPr>
        <p:spPr>
          <a:xfrm>
            <a:off x="3093514" y="313215"/>
            <a:ext cx="503664" cy="584775"/>
          </a:xfrm>
          <a:prstGeom prst="rect">
            <a:avLst/>
          </a:prstGeom>
        </p:spPr>
        <p:txBody>
          <a:bodyPr wrap="none">
            <a:spAutoFit/>
          </a:bodyPr>
          <a:lstStyle/>
          <a:p>
            <a:r>
              <a:rPr lang="en-GB" dirty="0">
                <a:solidFill>
                  <a:srgbClr val="FF0000"/>
                </a:solidFill>
              </a:rPr>
              <a:t>A</a:t>
            </a:r>
            <a:endParaRPr lang="en-GB" dirty="0"/>
          </a:p>
        </p:txBody>
      </p:sp>
      <p:sp>
        <p:nvSpPr>
          <p:cNvPr id="12" name="Rectangle 11"/>
          <p:cNvSpPr/>
          <p:nvPr/>
        </p:nvSpPr>
        <p:spPr>
          <a:xfrm>
            <a:off x="5904199" y="336028"/>
            <a:ext cx="498856" cy="584775"/>
          </a:xfrm>
          <a:prstGeom prst="rect">
            <a:avLst/>
          </a:prstGeom>
        </p:spPr>
        <p:txBody>
          <a:bodyPr wrap="none">
            <a:spAutoFit/>
          </a:bodyPr>
          <a:lstStyle/>
          <a:p>
            <a:r>
              <a:rPr lang="en-GB" dirty="0" smtClean="0">
                <a:solidFill>
                  <a:srgbClr val="FF0000"/>
                </a:solidFill>
              </a:rPr>
              <a:t>V</a:t>
            </a:r>
            <a:endParaRPr lang="en-GB" dirty="0"/>
          </a:p>
        </p:txBody>
      </p:sp>
      <p:sp>
        <p:nvSpPr>
          <p:cNvPr id="13" name="Rectangle 12"/>
          <p:cNvSpPr/>
          <p:nvPr/>
        </p:nvSpPr>
        <p:spPr>
          <a:xfrm>
            <a:off x="393668" y="2608367"/>
            <a:ext cx="498856" cy="584775"/>
          </a:xfrm>
          <a:prstGeom prst="rect">
            <a:avLst/>
          </a:prstGeom>
        </p:spPr>
        <p:txBody>
          <a:bodyPr wrap="none">
            <a:spAutoFit/>
          </a:bodyPr>
          <a:lstStyle/>
          <a:p>
            <a:r>
              <a:rPr lang="en-GB" dirty="0" smtClean="0">
                <a:solidFill>
                  <a:srgbClr val="FF0000"/>
                </a:solidFill>
              </a:rPr>
              <a:t>V</a:t>
            </a:r>
            <a:endParaRPr lang="en-GB" dirty="0"/>
          </a:p>
        </p:txBody>
      </p:sp>
      <p:sp>
        <p:nvSpPr>
          <p:cNvPr id="14" name="Rectangle 13"/>
          <p:cNvSpPr/>
          <p:nvPr/>
        </p:nvSpPr>
        <p:spPr>
          <a:xfrm>
            <a:off x="3112750" y="2694109"/>
            <a:ext cx="505268" cy="584775"/>
          </a:xfrm>
          <a:prstGeom prst="rect">
            <a:avLst/>
          </a:prstGeom>
        </p:spPr>
        <p:txBody>
          <a:bodyPr wrap="none">
            <a:spAutoFit/>
          </a:bodyPr>
          <a:lstStyle/>
          <a:p>
            <a:r>
              <a:rPr lang="en-GB" dirty="0" smtClean="0">
                <a:solidFill>
                  <a:srgbClr val="FF0000"/>
                </a:solidFill>
              </a:rPr>
              <a:t>R</a:t>
            </a:r>
            <a:endParaRPr lang="en-GB" dirty="0"/>
          </a:p>
        </p:txBody>
      </p:sp>
      <p:sp>
        <p:nvSpPr>
          <p:cNvPr id="15" name="Rectangle 14"/>
          <p:cNvSpPr/>
          <p:nvPr/>
        </p:nvSpPr>
        <p:spPr>
          <a:xfrm>
            <a:off x="5886028" y="2591357"/>
            <a:ext cx="534121" cy="584775"/>
          </a:xfrm>
          <a:prstGeom prst="rect">
            <a:avLst/>
          </a:prstGeom>
        </p:spPr>
        <p:txBody>
          <a:bodyPr wrap="none">
            <a:spAutoFit/>
          </a:bodyPr>
          <a:lstStyle/>
          <a:p>
            <a:r>
              <a:rPr lang="en-GB" dirty="0" smtClean="0">
                <a:solidFill>
                  <a:srgbClr val="FF0000"/>
                </a:solidFill>
              </a:rPr>
              <a:t>O</a:t>
            </a:r>
            <a:endParaRPr lang="en-GB" dirty="0"/>
          </a:p>
        </p:txBody>
      </p:sp>
      <p:sp>
        <p:nvSpPr>
          <p:cNvPr id="16" name="Rectangle 15"/>
          <p:cNvSpPr/>
          <p:nvPr/>
        </p:nvSpPr>
        <p:spPr>
          <a:xfrm>
            <a:off x="753292" y="4692061"/>
            <a:ext cx="465192" cy="584775"/>
          </a:xfrm>
          <a:prstGeom prst="rect">
            <a:avLst/>
          </a:prstGeom>
        </p:spPr>
        <p:txBody>
          <a:bodyPr wrap="none">
            <a:spAutoFit/>
          </a:bodyPr>
          <a:lstStyle/>
          <a:p>
            <a:r>
              <a:rPr lang="en-GB" dirty="0">
                <a:solidFill>
                  <a:srgbClr val="FF0000"/>
                </a:solidFill>
              </a:rPr>
              <a:t>T</a:t>
            </a:r>
            <a:endParaRPr lang="en-GB" dirty="0"/>
          </a:p>
        </p:txBody>
      </p:sp>
      <p:sp>
        <p:nvSpPr>
          <p:cNvPr id="17" name="TextBox 16"/>
          <p:cNvSpPr txBox="1"/>
          <p:nvPr/>
        </p:nvSpPr>
        <p:spPr>
          <a:xfrm>
            <a:off x="4006280" y="4984448"/>
            <a:ext cx="4094112" cy="604792"/>
          </a:xfrm>
          <a:prstGeom prst="rect">
            <a:avLst/>
          </a:prstGeom>
          <a:noFill/>
        </p:spPr>
        <p:txBody>
          <a:bodyPr wrap="square" rtlCol="0">
            <a:spAutoFit/>
          </a:bodyPr>
          <a:lstStyle/>
          <a:p>
            <a:r>
              <a:rPr lang="en-GB" dirty="0" smtClean="0">
                <a:solidFill>
                  <a:srgbClr val="FF0000"/>
                </a:solidFill>
              </a:rPr>
              <a:t>HAVVROT</a:t>
            </a:r>
            <a:endParaRPr lang="en-GB" dirty="0">
              <a:solidFill>
                <a:srgbClr val="FF0000"/>
              </a:solidFill>
            </a:endParaRPr>
          </a:p>
        </p:txBody>
      </p:sp>
    </p:spTree>
    <p:extLst>
      <p:ext uri="{BB962C8B-B14F-4D97-AF65-F5344CB8AC3E}">
        <p14:creationId xmlns:p14="http://schemas.microsoft.com/office/powerpoint/2010/main" val="416776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4"/>
          <p:cNvSpPr txBox="1">
            <a:spLocks/>
          </p:cNvSpPr>
          <p:nvPr/>
        </p:nvSpPr>
        <p:spPr>
          <a:xfrm>
            <a:off x="835885" y="1613958"/>
            <a:ext cx="7976285" cy="4395937"/>
          </a:xfrm>
          <a:prstGeom prst="rect">
            <a:avLst/>
          </a:prstGeom>
        </p:spPr>
        <p:txBody>
          <a:bodyPr vert="horz" lIns="91440" tIns="45720" rIns="91440" bIns="45720" rtlCol="0">
            <a:normAutofit fontScale="4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5500" b="1" i="0" u="none" strike="noStrike" kern="1200" cap="none" spc="0" normalizeH="0" baseline="0" noProof="0" dirty="0" smtClean="0">
                <a:ln>
                  <a:noFill/>
                </a:ln>
                <a:effectLst/>
                <a:uLnTx/>
                <a:uFillTx/>
                <a:latin typeface="Calibri"/>
                <a:ea typeface="MS PGothic" pitchFamily="34" charset="-128"/>
                <a:cs typeface="ＭＳ Ｐゴシック" charset="0"/>
              </a:rPr>
              <a:t>PACE Section 17</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5500" b="0" i="0" u="none" strike="noStrike" kern="1200" cap="none" spc="0" normalizeH="0" baseline="0" noProof="0" dirty="0" smtClean="0">
                <a:ln>
                  <a:noFill/>
                </a:ln>
                <a:effectLst/>
                <a:uLnTx/>
                <a:uFillTx/>
                <a:latin typeface="Calibri"/>
                <a:ea typeface="MS PGothic" pitchFamily="34" charset="-128"/>
                <a:cs typeface="ＭＳ Ｐゴシック" charset="0"/>
              </a:rPr>
              <a:t>Entry for purpose of arrest / recapture / Saving Life or limb</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altLang="en-US" sz="5500" b="0" i="0" u="none" strike="noStrike" kern="1200" cap="none" spc="0" normalizeH="0" baseline="0" noProof="0" dirty="0" smtClean="0">
              <a:ln>
                <a:noFill/>
              </a:ln>
              <a:effectLst/>
              <a:uLnTx/>
              <a:uFillTx/>
              <a:latin typeface="Calibri"/>
              <a:ea typeface="MS PGothic" pitchFamily="34" charset="-128"/>
              <a:cs typeface="ＭＳ Ｐゴシック" charset="0"/>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5500" b="1" i="0" u="none" strike="noStrike" kern="1200" cap="none" spc="0" normalizeH="0" baseline="0" noProof="0" dirty="0" smtClean="0">
                <a:ln>
                  <a:noFill/>
                </a:ln>
                <a:effectLst/>
                <a:uLnTx/>
                <a:uFillTx/>
                <a:latin typeface="Calibri"/>
                <a:ea typeface="MS PGothic" pitchFamily="34" charset="-128"/>
                <a:cs typeface="ＭＳ Ｐゴシック" charset="0"/>
              </a:rPr>
              <a:t>PACE Section 32</a:t>
            </a:r>
            <a:r>
              <a:rPr kumimoji="0" lang="en-GB" altLang="en-US" sz="5500" b="0" i="0" u="none" strike="noStrike" kern="1200" cap="none" spc="0" normalizeH="0" baseline="0" noProof="0" dirty="0" smtClean="0">
                <a:ln>
                  <a:noFill/>
                </a:ln>
                <a:effectLst/>
                <a:uLnTx/>
                <a:uFillTx/>
                <a:latin typeface="Calibri"/>
                <a:ea typeface="MS PGothic" pitchFamily="34" charset="-128"/>
                <a:cs typeface="ＭＳ Ｐゴシック" charset="0"/>
              </a:rPr>
              <a:t>	</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5500" b="0" i="0" u="none" strike="noStrike" kern="1200" cap="none" spc="0" normalizeH="0" baseline="0" noProof="0" dirty="0" smtClean="0">
                <a:ln>
                  <a:noFill/>
                </a:ln>
                <a:effectLst/>
                <a:uLnTx/>
                <a:uFillTx/>
                <a:latin typeface="Calibri"/>
                <a:ea typeface="MS PGothic" pitchFamily="34" charset="-128"/>
                <a:cs typeface="ＭＳ Ｐゴシック" charset="0"/>
              </a:rPr>
              <a:t>Search of premises where arrested person is or has recently come from</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altLang="en-US" sz="5500" b="0" i="0" u="none" strike="noStrike" kern="1200" cap="none" spc="0" normalizeH="0" baseline="0" noProof="0" dirty="0" smtClean="0">
              <a:ln>
                <a:noFill/>
              </a:ln>
              <a:effectLst/>
              <a:uLnTx/>
              <a:uFillTx/>
              <a:latin typeface="Calibri"/>
              <a:ea typeface="MS PGothic" pitchFamily="34" charset="-128"/>
              <a:cs typeface="ＭＳ Ｐゴシック" charset="0"/>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5500" b="1" i="0" u="none" strike="noStrike" kern="1200" cap="none" spc="0" normalizeH="0" baseline="0" noProof="0" dirty="0" smtClean="0">
                <a:ln>
                  <a:noFill/>
                </a:ln>
                <a:effectLst/>
                <a:uLnTx/>
                <a:uFillTx/>
                <a:latin typeface="Calibri"/>
                <a:ea typeface="MS PGothic" pitchFamily="34" charset="-128"/>
                <a:cs typeface="ＭＳ Ｐゴシック" charset="0"/>
              </a:rPr>
              <a:t>PACE Section 18 </a:t>
            </a:r>
            <a:r>
              <a:rPr kumimoji="0" lang="en-GB" altLang="en-US" sz="5500" b="0" i="0" u="none" strike="noStrike" kern="1200" cap="none" spc="0" normalizeH="0" baseline="0" noProof="0" dirty="0" smtClean="0">
                <a:ln>
                  <a:noFill/>
                </a:ln>
                <a:effectLst/>
                <a:uLnTx/>
                <a:uFillTx/>
                <a:latin typeface="Calibri"/>
                <a:ea typeface="MS PGothic" pitchFamily="34" charset="-128"/>
                <a:cs typeface="ＭＳ Ｐゴシック" charset="0"/>
              </a:rPr>
              <a:t>	</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5500" b="0" i="0" u="none" strike="noStrike" kern="1200" cap="none" spc="0" normalizeH="0" baseline="0" noProof="0" dirty="0" smtClean="0">
                <a:ln>
                  <a:noFill/>
                </a:ln>
                <a:effectLst/>
                <a:uLnTx/>
                <a:uFillTx/>
                <a:latin typeface="Calibri"/>
                <a:ea typeface="MS PGothic" pitchFamily="34" charset="-128"/>
                <a:cs typeface="ＭＳ Ｐゴシック" charset="0"/>
              </a:rPr>
              <a:t>Entry and search after arrest </a:t>
            </a:r>
            <a:r>
              <a:rPr kumimoji="0" lang="en-GB" altLang="en-US" sz="5500" b="0" i="1" u="none" strike="noStrike" kern="1200" cap="none" spc="0" normalizeH="0" baseline="0" noProof="0" dirty="0" smtClean="0">
                <a:ln>
                  <a:noFill/>
                </a:ln>
                <a:effectLst/>
                <a:uLnTx/>
                <a:uFillTx/>
                <a:latin typeface="Calibri"/>
                <a:ea typeface="MS PGothic" pitchFamily="34" charset="-128"/>
                <a:cs typeface="ＭＳ Ｐゴシック" charset="0"/>
              </a:rPr>
              <a:t>(triable either way or indicatable only)</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altLang="en-US" sz="5100" b="0" i="0" u="none" strike="noStrike" kern="1200" cap="none" spc="0" normalizeH="0" baseline="0" noProof="0" dirty="0" smtClean="0">
              <a:ln>
                <a:noFill/>
              </a:ln>
              <a:solidFill>
                <a:srgbClr val="072B62"/>
              </a:solidFill>
              <a:effectLst/>
              <a:uLnTx/>
              <a:uFillTx/>
              <a:latin typeface="Calibri"/>
              <a:ea typeface="MS PGothic" pitchFamily="34" charset="-128"/>
              <a:cs typeface="ＭＳ Ｐゴシック" charset="0"/>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3" name="Title 3"/>
          <p:cNvSpPr txBox="1">
            <a:spLocks/>
          </p:cNvSpPr>
          <p:nvPr/>
        </p:nvSpPr>
        <p:spPr>
          <a:xfrm>
            <a:off x="709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4400" b="0" i="0" u="none" strike="noStrike" kern="1200" cap="none" spc="0" normalizeH="0" baseline="0" noProof="0" dirty="0">
              <a:ln>
                <a:noFill/>
              </a:ln>
              <a:solidFill>
                <a:sysClr val="windowText" lastClr="000000"/>
              </a:solidFill>
              <a:effectLst/>
              <a:uLnTx/>
              <a:uFillTx/>
              <a:latin typeface="Calibri"/>
              <a:ea typeface="+mj-ea"/>
              <a:cs typeface="+mj-cs"/>
            </a:endParaRPr>
          </a:p>
        </p:txBody>
      </p:sp>
      <p:sp>
        <p:nvSpPr>
          <p:cNvPr id="5" name="TextBox 4"/>
          <p:cNvSpPr txBox="1"/>
          <p:nvPr/>
        </p:nvSpPr>
        <p:spPr>
          <a:xfrm>
            <a:off x="611560" y="260648"/>
            <a:ext cx="7976285" cy="954107"/>
          </a:xfrm>
          <a:prstGeom prst="rect">
            <a:avLst/>
          </a:prstGeom>
          <a:solidFill>
            <a:srgbClr val="002060"/>
          </a:solidFill>
        </p:spPr>
        <p:txBody>
          <a:bodyPr wrap="square" rtlCol="0">
            <a:spAutoFit/>
          </a:bodyPr>
          <a:lstStyle/>
          <a:p>
            <a:pPr algn="ctr"/>
            <a:r>
              <a:rPr lang="en-GB" sz="2800" dirty="0" smtClean="0"/>
              <a:t>Powers of Entry, Search and Seizure </a:t>
            </a:r>
            <a:r>
              <a:rPr lang="en-GB" sz="2800" u="sng" dirty="0" smtClean="0"/>
              <a:t>without Warrant</a:t>
            </a:r>
            <a:endParaRPr lang="en-GB" sz="2800" b="1" u="sng" dirty="0">
              <a:solidFill>
                <a:schemeClr val="bg1"/>
              </a:solidFill>
            </a:endParaRPr>
          </a:p>
        </p:txBody>
      </p:sp>
    </p:spTree>
    <p:extLst>
      <p:ext uri="{BB962C8B-B14F-4D97-AF65-F5344CB8AC3E}">
        <p14:creationId xmlns:p14="http://schemas.microsoft.com/office/powerpoint/2010/main" val="764244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fade">
                                      <p:cBhvr>
                                        <p:cTn id="15" dur="500"/>
                                        <p:tgtEl>
                                          <p:spTgt spid="2">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Effect transition="in" filter="fade">
                                      <p:cBhvr>
                                        <p:cTn id="18" dur="500"/>
                                        <p:tgtEl>
                                          <p:spTgt spid="2">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Effect transition="in" filter="fade">
                                      <p:cBhvr>
                                        <p:cTn id="23" dur="500"/>
                                        <p:tgtEl>
                                          <p:spTgt spid="2">
                                            <p:txEl>
                                              <p:pRg st="6" end="6"/>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2">
                                            <p:txEl>
                                              <p:pRg st="7" end="7"/>
                                            </p:txEl>
                                          </p:spTgt>
                                        </p:tgtEl>
                                        <p:attrNameLst>
                                          <p:attrName>style.visibility</p:attrName>
                                        </p:attrNameLst>
                                      </p:cBhvr>
                                      <p:to>
                                        <p:strVal val="visible"/>
                                      </p:to>
                                    </p:set>
                                    <p:animEffect transition="in" filter="fade">
                                      <p:cBhvr>
                                        <p:cTn id="26"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Method of entry.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5611" y="1340768"/>
            <a:ext cx="4348182" cy="43758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11560" y="260648"/>
            <a:ext cx="7976285" cy="646331"/>
          </a:xfrm>
          <a:prstGeom prst="rect">
            <a:avLst/>
          </a:prstGeom>
          <a:solidFill>
            <a:srgbClr val="002060"/>
          </a:solidFill>
        </p:spPr>
        <p:txBody>
          <a:bodyPr wrap="square" rtlCol="0">
            <a:spAutoFit/>
          </a:bodyPr>
          <a:lstStyle/>
          <a:p>
            <a:pPr algn="ctr"/>
            <a:r>
              <a:rPr lang="en-GB" sz="3600" b="1" dirty="0" smtClean="0">
                <a:solidFill>
                  <a:schemeClr val="bg1"/>
                </a:solidFill>
              </a:rPr>
              <a:t>S17 P.A.C.E. (1984)</a:t>
            </a:r>
            <a:endParaRPr lang="en-GB" sz="3600" b="1" dirty="0">
              <a:solidFill>
                <a:schemeClr val="bg1"/>
              </a:solidFill>
            </a:endParaRPr>
          </a:p>
        </p:txBody>
      </p:sp>
    </p:spTree>
    <p:extLst>
      <p:ext uri="{BB962C8B-B14F-4D97-AF65-F5344CB8AC3E}">
        <p14:creationId xmlns:p14="http://schemas.microsoft.com/office/powerpoint/2010/main" val="9332958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467544" y="1196752"/>
            <a:ext cx="8136904" cy="954107"/>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smtClean="0">
                <a:ln>
                  <a:noFill/>
                </a:ln>
                <a:solidFill>
                  <a:schemeClr val="tx1"/>
                </a:solidFill>
                <a:effectLst/>
                <a:uLnTx/>
                <a:uFillTx/>
              </a:rPr>
              <a:t>A Constable may enter and search any premises for the purpose of:</a:t>
            </a:r>
          </a:p>
        </p:txBody>
      </p:sp>
      <p:sp>
        <p:nvSpPr>
          <p:cNvPr id="5" name="Rectangle 3"/>
          <p:cNvSpPr txBox="1">
            <a:spLocks noChangeArrowheads="1"/>
          </p:cNvSpPr>
          <p:nvPr/>
        </p:nvSpPr>
        <p:spPr bwMode="auto">
          <a:xfrm>
            <a:off x="844327" y="2397081"/>
            <a:ext cx="3583657" cy="3474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just" defTabSz="914400" rtl="0" eaLnBrk="0" fontAlgn="base" latinLnBrk="0" hangingPunct="0">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rgbClr val="333399"/>
              </a:solidFill>
              <a:effectLst/>
              <a:uLnTx/>
              <a:uFillTx/>
              <a:latin typeface="Verdana"/>
              <a:ea typeface="ＭＳ Ｐゴシック" pitchFamily="-112" charset="-128"/>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chemeClr val="tx1"/>
                </a:solidFill>
                <a:effectLst/>
                <a:uLnTx/>
                <a:uFillTx/>
                <a:latin typeface="Verdana"/>
                <a:ea typeface="ＭＳ Ｐゴシック" pitchFamily="-112" charset="-128"/>
              </a:rPr>
              <a:t>Executing a warrant of arrest or commitment</a:t>
            </a:r>
          </a:p>
          <a:p>
            <a:pPr marL="0" marR="0" lvl="0" indent="0" algn="just" defTabSz="914400" rtl="0" eaLnBrk="0" fontAlgn="base" latinLnBrk="0" hangingPunct="0">
              <a:lnSpc>
                <a:spcPct val="100000"/>
              </a:lnSpc>
              <a:spcBef>
                <a:spcPct val="20000"/>
              </a:spcBef>
              <a:spcAft>
                <a:spcPct val="0"/>
              </a:spcAft>
              <a:buClr>
                <a:srgbClr val="F1F46A"/>
              </a:buClr>
              <a:buSzTx/>
              <a:buFontTx/>
              <a:buNone/>
              <a:tabLst/>
              <a:defRPr/>
            </a:pPr>
            <a:endParaRPr kumimoji="0" lang="en-GB" altLang="en-US" sz="3200" b="0" i="0" u="none" strike="noStrike" kern="0" cap="none" spc="0" normalizeH="0" baseline="0" noProof="0" dirty="0" smtClean="0">
              <a:ln>
                <a:noFill/>
              </a:ln>
              <a:solidFill>
                <a:srgbClr val="333399"/>
              </a:solidFill>
              <a:effectLst/>
              <a:uLnTx/>
              <a:uFillTx/>
              <a:latin typeface="Verdana"/>
              <a:ea typeface="ＭＳ Ｐゴシック" pitchFamily="-112" charset="-128"/>
            </a:endParaRPr>
          </a:p>
        </p:txBody>
      </p:sp>
      <p:pic>
        <p:nvPicPr>
          <p:cNvPr id="6" name="Picture 5"/>
          <p:cNvPicPr>
            <a:picLocks noChangeAspect="1"/>
          </p:cNvPicPr>
          <p:nvPr/>
        </p:nvPicPr>
        <p:blipFill rotWithShape="1">
          <a:blip r:embed="rId4" cstate="print">
            <a:extLst>
              <a:ext uri="{28A0092B-C50C-407E-A947-70E740481C1C}">
                <a14:useLocalDpi xmlns:a14="http://schemas.microsoft.com/office/drawing/2010/main" val="0"/>
              </a:ext>
            </a:extLst>
          </a:blip>
          <a:srcRect r="19470"/>
          <a:stretch/>
        </p:blipFill>
        <p:spPr>
          <a:xfrm>
            <a:off x="4732809" y="2608785"/>
            <a:ext cx="3197383" cy="2991053"/>
          </a:xfrm>
          <a:prstGeom prst="rect">
            <a:avLst/>
          </a:prstGeom>
          <a:effectLst>
            <a:softEdge rad="317500"/>
          </a:effectLst>
        </p:spPr>
      </p:pic>
      <p:sp>
        <p:nvSpPr>
          <p:cNvPr id="7" name="TextBox 6"/>
          <p:cNvSpPr txBox="1"/>
          <p:nvPr/>
        </p:nvSpPr>
        <p:spPr>
          <a:xfrm>
            <a:off x="611560" y="260648"/>
            <a:ext cx="7976285" cy="584775"/>
          </a:xfrm>
          <a:prstGeom prst="rect">
            <a:avLst/>
          </a:prstGeom>
          <a:solidFill>
            <a:srgbClr val="002060"/>
          </a:solidFill>
        </p:spPr>
        <p:txBody>
          <a:bodyPr wrap="square" rtlCol="0">
            <a:spAutoFit/>
          </a:bodyPr>
          <a:lstStyle/>
          <a:p>
            <a:pPr algn="ctr"/>
            <a:r>
              <a:rPr lang="en-GB" b="1" dirty="0" smtClean="0">
                <a:solidFill>
                  <a:schemeClr val="bg1"/>
                </a:solidFill>
              </a:rPr>
              <a:t>S17 (1)(a) P.A.C.E. (1984)</a:t>
            </a:r>
            <a:endParaRPr lang="en-GB" b="1" dirty="0">
              <a:solidFill>
                <a:schemeClr val="bg1"/>
              </a:solidFill>
            </a:endParaRPr>
          </a:p>
        </p:txBody>
      </p:sp>
    </p:spTree>
    <p:extLst>
      <p:ext uri="{BB962C8B-B14F-4D97-AF65-F5344CB8AC3E}">
        <p14:creationId xmlns:p14="http://schemas.microsoft.com/office/powerpoint/2010/main" val="1307005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554402" y="1107128"/>
            <a:ext cx="4251872" cy="584775"/>
          </a:xfrm>
          <a:prstGeom prst="rect">
            <a:avLst/>
          </a:prstGeom>
          <a:noFill/>
        </p:spPr>
        <p:txBody>
          <a:bodyPr wrap="square" rtlCol="0">
            <a:spAutoFit/>
          </a:bodyPr>
          <a:lstStyle/>
          <a:p>
            <a:pPr marL="0" marR="0" lvl="0" indent="0" algn="l" defTabSz="914400" eaLnBrk="1" fontAlgn="auto" latinLnBrk="0" hangingPunct="1">
              <a:lnSpc>
                <a:spcPct val="100000"/>
              </a:lnSpc>
              <a:spcBef>
                <a:spcPts val="0"/>
              </a:spcBef>
              <a:spcAft>
                <a:spcPts val="0"/>
              </a:spcAft>
              <a:buClrTx/>
              <a:buSzTx/>
              <a:buFontTx/>
              <a:buNone/>
              <a:tabLst/>
              <a:defRPr/>
            </a:pPr>
            <a:r>
              <a:rPr kumimoji="0" lang="en-GB" i="0" u="none" strike="noStrike" kern="0" cap="none" spc="0" normalizeH="0" baseline="0" noProof="0" dirty="0" smtClean="0">
                <a:ln>
                  <a:noFill/>
                </a:ln>
                <a:solidFill>
                  <a:schemeClr val="tx1"/>
                </a:solidFill>
                <a:effectLst/>
                <a:uLnTx/>
                <a:uFillTx/>
                <a:latin typeface="+mn-lt"/>
              </a:rPr>
              <a:t>Arresting a person for</a:t>
            </a:r>
            <a:r>
              <a:rPr kumimoji="0" lang="en-GB" i="0" u="none" strike="noStrike" kern="0" cap="none" spc="0" normalizeH="0" baseline="0" noProof="0" dirty="0" smtClean="0">
                <a:ln>
                  <a:noFill/>
                </a:ln>
                <a:solidFill>
                  <a:schemeClr val="tx1"/>
                </a:solidFill>
                <a:effectLst/>
                <a:uLnTx/>
                <a:uFillTx/>
              </a:rPr>
              <a:t>:</a:t>
            </a:r>
          </a:p>
        </p:txBody>
      </p:sp>
      <p:sp>
        <p:nvSpPr>
          <p:cNvPr id="4" name="Rectangle 3"/>
          <p:cNvSpPr txBox="1">
            <a:spLocks noChangeArrowheads="1"/>
          </p:cNvSpPr>
          <p:nvPr/>
        </p:nvSpPr>
        <p:spPr bwMode="auto">
          <a:xfrm>
            <a:off x="854747" y="2415274"/>
            <a:ext cx="3744955" cy="1040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3600" b="1" i="0" u="none" strike="noStrike" kern="0" cap="none" spc="0" normalizeH="0" baseline="0" noProof="0" dirty="0" smtClean="0">
                <a:ln>
                  <a:noFill/>
                </a:ln>
                <a:solidFill>
                  <a:schemeClr val="tx1"/>
                </a:solidFill>
                <a:effectLst/>
                <a:uLnTx/>
                <a:uFillTx/>
                <a:ea typeface="ＭＳ Ｐゴシック" pitchFamily="-112" charset="-128"/>
              </a:rPr>
              <a:t>An Indictable </a:t>
            </a:r>
          </a:p>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3600" b="1" i="0" u="none" strike="noStrike" kern="0" cap="none" spc="0" normalizeH="0" baseline="0" noProof="0" dirty="0" smtClean="0">
                <a:ln>
                  <a:noFill/>
                </a:ln>
                <a:solidFill>
                  <a:schemeClr val="tx1"/>
                </a:solidFill>
                <a:effectLst/>
                <a:uLnTx/>
                <a:uFillTx/>
                <a:ea typeface="ＭＳ Ｐゴシック" pitchFamily="-112" charset="-128"/>
              </a:rPr>
              <a:t>Offence</a:t>
            </a:r>
          </a:p>
          <a:p>
            <a:pPr marL="0" marR="0" lvl="0" indent="0" algn="l" defTabSz="914400" rtl="0" eaLnBrk="0" fontAlgn="base" latinLnBrk="0" hangingPunct="0">
              <a:lnSpc>
                <a:spcPct val="8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rgbClr val="0033CC"/>
              </a:solidFill>
              <a:effectLst/>
              <a:uLnTx/>
              <a:uFillTx/>
              <a:latin typeface="Verdana"/>
              <a:ea typeface="ＭＳ Ｐゴシック" pitchFamily="-112" charset="-128"/>
            </a:endParaRPr>
          </a:p>
          <a:p>
            <a:pPr marL="0" marR="0" lvl="0" indent="0" algn="l" defTabSz="914400" rtl="0" eaLnBrk="0" fontAlgn="base" latinLnBrk="0" hangingPunct="0">
              <a:lnSpc>
                <a:spcPct val="8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8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80000"/>
              </a:lnSpc>
              <a:spcBef>
                <a:spcPct val="20000"/>
              </a:spcBef>
              <a:spcAft>
                <a:spcPct val="0"/>
              </a:spcAft>
              <a:buClrTx/>
              <a:buSzTx/>
              <a:buFontTx/>
              <a:buNone/>
              <a:tabLst/>
              <a:defRPr/>
            </a:pPr>
            <a:endParaRPr kumimoji="0" lang="en-GB" altLang="en-US" sz="3200" b="0" i="0" u="none" strike="noStrike" kern="0" cap="none" spc="0" normalizeH="0" baseline="0" noProof="0" dirty="0">
              <a:ln>
                <a:noFill/>
              </a:ln>
              <a:solidFill>
                <a:srgbClr val="333399"/>
              </a:solidFill>
              <a:effectLst/>
              <a:uLnTx/>
              <a:uFillTx/>
              <a:latin typeface="Verdana"/>
              <a:ea typeface="ＭＳ Ｐゴシック" pitchFamily="-112" charset="-128"/>
            </a:endParaRPr>
          </a:p>
        </p:txBody>
      </p:sp>
      <p:sp>
        <p:nvSpPr>
          <p:cNvPr id="5" name="Rectangle 3"/>
          <p:cNvSpPr txBox="1">
            <a:spLocks noChangeArrowheads="1"/>
          </p:cNvSpPr>
          <p:nvPr/>
        </p:nvSpPr>
        <p:spPr bwMode="auto">
          <a:xfrm>
            <a:off x="478380" y="4089891"/>
            <a:ext cx="4635432" cy="17681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lnSpc>
                <a:spcPct val="80000"/>
              </a:lnSpc>
            </a:pPr>
            <a:r>
              <a:rPr lang="en-GB" altLang="en-US" sz="3600" kern="0" dirty="0" smtClean="0">
                <a:solidFill>
                  <a:schemeClr val="tx1"/>
                </a:solidFill>
                <a:cs typeface="Arial" panose="020B0604020202020204" pitchFamily="34" charset="0"/>
              </a:rPr>
              <a:t>An offence under: </a:t>
            </a:r>
            <a:endParaRPr lang="en-GB" altLang="en-US" sz="3600" kern="0" dirty="0">
              <a:solidFill>
                <a:schemeClr val="tx1"/>
              </a:solidFill>
              <a:cs typeface="Arial" panose="020B0604020202020204" pitchFamily="34" charset="0"/>
            </a:endParaRPr>
          </a:p>
          <a:p>
            <a:pPr algn="ctr">
              <a:lnSpc>
                <a:spcPct val="80000"/>
              </a:lnSpc>
            </a:pPr>
            <a:r>
              <a:rPr lang="en-GB" altLang="en-US" sz="3600" kern="0" dirty="0" smtClean="0">
                <a:solidFill>
                  <a:schemeClr val="tx1"/>
                </a:solidFill>
                <a:cs typeface="Arial" panose="020B0604020202020204" pitchFamily="34" charset="0"/>
              </a:rPr>
              <a:t>Section 1 Public Order</a:t>
            </a:r>
          </a:p>
          <a:p>
            <a:pPr algn="ctr">
              <a:lnSpc>
                <a:spcPct val="80000"/>
              </a:lnSpc>
            </a:pPr>
            <a:r>
              <a:rPr lang="en-GB" altLang="en-US" sz="3600" kern="0" dirty="0" smtClean="0">
                <a:solidFill>
                  <a:schemeClr val="tx1"/>
                </a:solidFill>
                <a:cs typeface="Arial" panose="020B0604020202020204" pitchFamily="34" charset="0"/>
              </a:rPr>
              <a:t>Act 1936</a:t>
            </a:r>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71046" y="1819049"/>
            <a:ext cx="3528392" cy="2241530"/>
          </a:xfrm>
          <a:prstGeom prst="rect">
            <a:avLst/>
          </a:prstGeom>
          <a:effectLst>
            <a:softEdge rad="317500"/>
          </a:effectLst>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784820" y="3888560"/>
            <a:ext cx="1535940" cy="2170795"/>
          </a:xfrm>
          <a:prstGeom prst="rect">
            <a:avLst/>
          </a:prstGeom>
          <a:ln>
            <a:noFill/>
          </a:ln>
          <a:effectLst>
            <a:softEdge rad="112500"/>
          </a:effectLst>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188601" y="4298343"/>
            <a:ext cx="1446641" cy="1351227"/>
          </a:xfrm>
          <a:prstGeom prst="rect">
            <a:avLst/>
          </a:prstGeom>
        </p:spPr>
      </p:pic>
      <p:sp>
        <p:nvSpPr>
          <p:cNvPr id="9" name="TextBox 8"/>
          <p:cNvSpPr txBox="1"/>
          <p:nvPr/>
        </p:nvSpPr>
        <p:spPr>
          <a:xfrm>
            <a:off x="611560" y="260648"/>
            <a:ext cx="7976285" cy="584775"/>
          </a:xfrm>
          <a:prstGeom prst="rect">
            <a:avLst/>
          </a:prstGeom>
          <a:solidFill>
            <a:srgbClr val="002060"/>
          </a:solidFill>
        </p:spPr>
        <p:txBody>
          <a:bodyPr wrap="square" rtlCol="0">
            <a:spAutoFit/>
          </a:bodyPr>
          <a:lstStyle/>
          <a:p>
            <a:pPr algn="ctr"/>
            <a:r>
              <a:rPr lang="en-GB" b="1" dirty="0" smtClean="0">
                <a:solidFill>
                  <a:schemeClr val="bg1"/>
                </a:solidFill>
              </a:rPr>
              <a:t>S17 P.A.C.E. (1984)</a:t>
            </a:r>
            <a:endParaRPr lang="en-GB" b="1" dirty="0">
              <a:solidFill>
                <a:schemeClr val="bg1"/>
              </a:solidFill>
            </a:endParaRPr>
          </a:p>
        </p:txBody>
      </p:sp>
    </p:spTree>
    <p:extLst>
      <p:ext uri="{BB962C8B-B14F-4D97-AF65-F5344CB8AC3E}">
        <p14:creationId xmlns:p14="http://schemas.microsoft.com/office/powerpoint/2010/main" val="1367671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0" end="0"/>
                                            </p:txEl>
                                          </p:spTgt>
                                        </p:tgtEl>
                                        <p:attrNameLst>
                                          <p:attrName>style.visibility</p:attrName>
                                        </p:attrNameLst>
                                      </p:cBhvr>
                                      <p:to>
                                        <p:strVal val="visible"/>
                                      </p:to>
                                    </p:set>
                                    <p:animEffect transition="in" filter="fade">
                                      <p:cBhvr>
                                        <p:cTn id="20" dur="500"/>
                                        <p:tgtEl>
                                          <p:spTgt spid="5">
                                            <p:txEl>
                                              <p:pRg st="0" end="0"/>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animEffect transition="in" filter="fade">
                                      <p:cBhvr>
                                        <p:cTn id="23" dur="500"/>
                                        <p:tgtEl>
                                          <p:spTgt spid="5">
                                            <p:txEl>
                                              <p:pRg st="1" end="1"/>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5">
                                            <p:txEl>
                                              <p:pRg st="2" end="2"/>
                                            </p:txEl>
                                          </p:spTgt>
                                        </p:tgtEl>
                                        <p:attrNameLst>
                                          <p:attrName>style.visibility</p:attrName>
                                        </p:attrNameLst>
                                      </p:cBhvr>
                                      <p:to>
                                        <p:strVal val="visible"/>
                                      </p:to>
                                    </p:set>
                                    <p:animEffect transition="in" filter="fade">
                                      <p:cBhvr>
                                        <p:cTn id="26" dur="500"/>
                                        <p:tgtEl>
                                          <p:spTgt spid="5">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500"/>
                                        <p:tgtEl>
                                          <p:spTgt spid="7"/>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470908" y="1429356"/>
            <a:ext cx="4752528" cy="936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3600" b="1" i="0" u="none" strike="noStrike" kern="0" cap="none" spc="0" normalizeH="0" baseline="0" noProof="0" dirty="0" smtClean="0">
                <a:ln>
                  <a:noFill/>
                </a:ln>
                <a:solidFill>
                  <a:schemeClr val="tx1"/>
                </a:solidFill>
                <a:effectLst/>
                <a:uLnTx/>
                <a:uFillTx/>
                <a:ea typeface="ＭＳ Ｐゴシック" pitchFamily="-112" charset="-128"/>
              </a:rPr>
              <a:t>S4 Public Order Act 1986</a:t>
            </a:r>
          </a:p>
        </p:txBody>
      </p:sp>
      <p:sp>
        <p:nvSpPr>
          <p:cNvPr id="5" name="Rectangle 3"/>
          <p:cNvSpPr txBox="1">
            <a:spLocks noChangeArrowheads="1"/>
          </p:cNvSpPr>
          <p:nvPr/>
        </p:nvSpPr>
        <p:spPr bwMode="auto">
          <a:xfrm>
            <a:off x="611560" y="2844662"/>
            <a:ext cx="5040560" cy="3556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nSpc>
                <a:spcPct val="80000"/>
              </a:lnSpc>
            </a:pPr>
            <a:endParaRPr lang="en-GB" altLang="en-US" b="0" kern="0" dirty="0" smtClean="0">
              <a:solidFill>
                <a:srgbClr val="333399"/>
              </a:solidFill>
              <a:latin typeface="Verdana"/>
            </a:endParaRPr>
          </a:p>
          <a:p>
            <a:pPr algn="ctr">
              <a:lnSpc>
                <a:spcPct val="80000"/>
              </a:lnSpc>
            </a:pPr>
            <a:r>
              <a:rPr lang="en-GB" altLang="en-US" sz="3600" kern="0" dirty="0" smtClean="0">
                <a:solidFill>
                  <a:schemeClr val="tx1"/>
                </a:solidFill>
              </a:rPr>
              <a:t>S6 to 8 or 10 of the Criminal Law Act 1977</a:t>
            </a:r>
          </a:p>
          <a:p>
            <a:pPr>
              <a:lnSpc>
                <a:spcPct val="80000"/>
              </a:lnSpc>
            </a:pPr>
            <a:endParaRPr lang="en-GB" altLang="en-US" b="0" kern="0" dirty="0" smtClean="0">
              <a:solidFill>
                <a:srgbClr val="333399"/>
              </a:solidFill>
              <a:latin typeface="Verdana"/>
            </a:endParaRPr>
          </a:p>
          <a:p>
            <a:pPr algn="ctr">
              <a:lnSpc>
                <a:spcPct val="80000"/>
              </a:lnSpc>
            </a:pPr>
            <a:r>
              <a:rPr lang="en-GB" altLang="en-US" sz="3600" kern="0" dirty="0" smtClean="0">
                <a:solidFill>
                  <a:schemeClr val="tx1"/>
                </a:solidFill>
              </a:rPr>
              <a:t>S76 Criminal Justice &amp; Public Order Act 1994</a:t>
            </a:r>
          </a:p>
          <a:p>
            <a:pPr>
              <a:lnSpc>
                <a:spcPct val="80000"/>
              </a:lnSpc>
            </a:pPr>
            <a:endParaRPr lang="en-GB" altLang="en-US" b="0" kern="0" dirty="0">
              <a:solidFill>
                <a:srgbClr val="333399"/>
              </a:solidFill>
              <a:latin typeface="Verdana"/>
            </a:endParaRPr>
          </a:p>
          <a:p>
            <a:pPr algn="just">
              <a:lnSpc>
                <a:spcPct val="80000"/>
              </a:lnSpc>
            </a:pPr>
            <a:endParaRPr lang="en-GB" altLang="en-US" b="0" kern="0" dirty="0" smtClean="0">
              <a:solidFill>
                <a:srgbClr val="333399"/>
              </a:solidFill>
              <a:latin typeface="Verdana"/>
            </a:endParaRPr>
          </a:p>
        </p:txBody>
      </p:sp>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35991" y="950154"/>
            <a:ext cx="2717699" cy="1894508"/>
          </a:xfrm>
          <a:prstGeom prst="rect">
            <a:avLst/>
          </a:prstGeom>
          <a:effectLst>
            <a:softEdge rad="317500"/>
          </a:effectLst>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472743" y="3305070"/>
            <a:ext cx="2746648" cy="2635722"/>
          </a:xfrm>
          <a:prstGeom prst="rect">
            <a:avLst/>
          </a:prstGeom>
          <a:effectLst>
            <a:softEdge rad="317500"/>
          </a:effectLst>
        </p:spPr>
      </p:pic>
      <p:sp>
        <p:nvSpPr>
          <p:cNvPr id="8" name="TextBox 7"/>
          <p:cNvSpPr txBox="1"/>
          <p:nvPr/>
        </p:nvSpPr>
        <p:spPr>
          <a:xfrm>
            <a:off x="611560" y="260648"/>
            <a:ext cx="7976285" cy="584775"/>
          </a:xfrm>
          <a:prstGeom prst="rect">
            <a:avLst/>
          </a:prstGeom>
          <a:solidFill>
            <a:srgbClr val="002060"/>
          </a:solidFill>
        </p:spPr>
        <p:txBody>
          <a:bodyPr wrap="square" rtlCol="0">
            <a:spAutoFit/>
          </a:bodyPr>
          <a:lstStyle/>
          <a:p>
            <a:pPr algn="ctr"/>
            <a:r>
              <a:rPr lang="en-GB" b="1" dirty="0" smtClean="0">
                <a:solidFill>
                  <a:schemeClr val="bg1"/>
                </a:solidFill>
              </a:rPr>
              <a:t>S17 P.A.C.E. (1984)</a:t>
            </a:r>
            <a:endParaRPr lang="en-GB" b="1" dirty="0">
              <a:solidFill>
                <a:schemeClr val="bg1"/>
              </a:solidFill>
            </a:endParaRPr>
          </a:p>
        </p:txBody>
      </p:sp>
    </p:spTree>
    <p:extLst>
      <p:ext uri="{BB962C8B-B14F-4D97-AF65-F5344CB8AC3E}">
        <p14:creationId xmlns:p14="http://schemas.microsoft.com/office/powerpoint/2010/main" val="1076231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fade">
                                      <p:cBhvr>
                                        <p:cTn id="15" dur="5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57200" y="1514691"/>
            <a:ext cx="4906888" cy="1080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3600" b="1" i="0" u="none" strike="noStrike" kern="0" cap="none" spc="0" normalizeH="0" baseline="0" noProof="0" dirty="0" smtClean="0">
                <a:ln>
                  <a:noFill/>
                </a:ln>
                <a:solidFill>
                  <a:schemeClr val="tx1"/>
                </a:solidFill>
                <a:effectLst/>
                <a:uLnTx/>
                <a:uFillTx/>
                <a:ea typeface="ＭＳ Ｐゴシック" pitchFamily="-112" charset="-128"/>
              </a:rPr>
              <a:t>S163 Road Traffic </a:t>
            </a:r>
          </a:p>
          <a:p>
            <a:pPr marL="0" marR="0" lvl="0" indent="0" algn="ctr" defTabSz="914400" rtl="0" eaLnBrk="0" fontAlgn="base" latinLnBrk="0" hangingPunct="0">
              <a:lnSpc>
                <a:spcPct val="80000"/>
              </a:lnSpc>
              <a:spcBef>
                <a:spcPct val="20000"/>
              </a:spcBef>
              <a:spcAft>
                <a:spcPct val="0"/>
              </a:spcAft>
              <a:buClrTx/>
              <a:buSzTx/>
              <a:buFontTx/>
              <a:buNone/>
              <a:tabLst/>
              <a:defRPr/>
            </a:pPr>
            <a:r>
              <a:rPr kumimoji="0" lang="en-GB" altLang="en-US" sz="3600" b="1" i="0" u="none" strike="noStrike" kern="0" cap="none" spc="0" normalizeH="0" baseline="0" noProof="0" dirty="0" smtClean="0">
                <a:ln>
                  <a:noFill/>
                </a:ln>
                <a:solidFill>
                  <a:schemeClr val="tx1"/>
                </a:solidFill>
                <a:effectLst/>
                <a:uLnTx/>
                <a:uFillTx/>
                <a:ea typeface="ＭＳ Ｐゴシック" pitchFamily="-112" charset="-128"/>
              </a:rPr>
              <a:t>Act 1988 </a:t>
            </a:r>
          </a:p>
        </p:txBody>
      </p:sp>
      <p:sp>
        <p:nvSpPr>
          <p:cNvPr id="4" name="Rectangle 3"/>
          <p:cNvSpPr txBox="1">
            <a:spLocks noChangeArrowheads="1"/>
          </p:cNvSpPr>
          <p:nvPr/>
        </p:nvSpPr>
        <p:spPr bwMode="auto">
          <a:xfrm>
            <a:off x="30324" y="3140968"/>
            <a:ext cx="5760640" cy="2912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lnSpc>
                <a:spcPct val="80000"/>
              </a:lnSpc>
            </a:pPr>
            <a:r>
              <a:rPr lang="en-GB" altLang="en-US" sz="3600" kern="0" dirty="0" smtClean="0">
                <a:solidFill>
                  <a:schemeClr val="tx1"/>
                </a:solidFill>
              </a:rPr>
              <a:t>S4 Road Traffic Act</a:t>
            </a:r>
          </a:p>
          <a:p>
            <a:pPr algn="ctr">
              <a:lnSpc>
                <a:spcPct val="80000"/>
              </a:lnSpc>
            </a:pPr>
            <a:r>
              <a:rPr lang="en-GB" altLang="en-US" sz="3600" kern="0" dirty="0" smtClean="0">
                <a:solidFill>
                  <a:schemeClr val="tx1"/>
                </a:solidFill>
              </a:rPr>
              <a:t> 1988 </a:t>
            </a:r>
          </a:p>
          <a:p>
            <a:pPr>
              <a:lnSpc>
                <a:spcPct val="80000"/>
              </a:lnSpc>
            </a:pPr>
            <a:endParaRPr lang="en-GB" altLang="en-US" sz="3600" b="0" kern="0" dirty="0">
              <a:solidFill>
                <a:schemeClr val="tx1"/>
              </a:solidFill>
            </a:endParaRPr>
          </a:p>
          <a:p>
            <a:pPr algn="ctr">
              <a:lnSpc>
                <a:spcPct val="80000"/>
              </a:lnSpc>
            </a:pPr>
            <a:r>
              <a:rPr lang="en-GB" altLang="en-US" sz="3600" kern="0" dirty="0" smtClean="0">
                <a:solidFill>
                  <a:schemeClr val="tx1"/>
                </a:solidFill>
              </a:rPr>
              <a:t>S27 Transport &amp; Works</a:t>
            </a:r>
          </a:p>
          <a:p>
            <a:pPr algn="ctr">
              <a:lnSpc>
                <a:spcPct val="80000"/>
              </a:lnSpc>
            </a:pPr>
            <a:r>
              <a:rPr lang="en-GB" altLang="en-US" sz="3600" kern="0" dirty="0" smtClean="0">
                <a:solidFill>
                  <a:schemeClr val="tx1"/>
                </a:solidFill>
              </a:rPr>
              <a:t> Act 1992</a:t>
            </a:r>
          </a:p>
        </p:txBody>
      </p:sp>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l="9367" r="21762"/>
          <a:stretch/>
        </p:blipFill>
        <p:spPr>
          <a:xfrm>
            <a:off x="5536217" y="1342078"/>
            <a:ext cx="2808312" cy="2184243"/>
          </a:xfrm>
          <a:prstGeom prst="rect">
            <a:avLst/>
          </a:prstGeom>
          <a:ln>
            <a:noFill/>
          </a:ln>
          <a:effectLst>
            <a:softEdge rad="317500"/>
          </a:effectLst>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85525" y="3678572"/>
            <a:ext cx="2304256" cy="2222810"/>
          </a:xfrm>
          <a:prstGeom prst="rect">
            <a:avLst/>
          </a:prstGeom>
          <a:effectLst>
            <a:softEdge rad="317500"/>
          </a:effectLst>
        </p:spPr>
      </p:pic>
      <p:sp>
        <p:nvSpPr>
          <p:cNvPr id="7" name="TextBox 6"/>
          <p:cNvSpPr txBox="1"/>
          <p:nvPr/>
        </p:nvSpPr>
        <p:spPr>
          <a:xfrm>
            <a:off x="611560" y="260648"/>
            <a:ext cx="7976285" cy="584775"/>
          </a:xfrm>
          <a:prstGeom prst="rect">
            <a:avLst/>
          </a:prstGeom>
          <a:solidFill>
            <a:srgbClr val="002060"/>
          </a:solidFill>
        </p:spPr>
        <p:txBody>
          <a:bodyPr wrap="square" rtlCol="0">
            <a:spAutoFit/>
          </a:bodyPr>
          <a:lstStyle/>
          <a:p>
            <a:pPr algn="ctr"/>
            <a:r>
              <a:rPr lang="en-GB" b="1" dirty="0" smtClean="0">
                <a:solidFill>
                  <a:schemeClr val="bg1"/>
                </a:solidFill>
              </a:rPr>
              <a:t>S17 P.A.C.E. (1984)</a:t>
            </a:r>
            <a:endParaRPr lang="en-GB" b="1" dirty="0">
              <a:solidFill>
                <a:schemeClr val="bg1"/>
              </a:solidFill>
            </a:endParaRPr>
          </a:p>
        </p:txBody>
      </p:sp>
    </p:spTree>
    <p:extLst>
      <p:ext uri="{BB962C8B-B14F-4D97-AF65-F5344CB8AC3E}">
        <p14:creationId xmlns:p14="http://schemas.microsoft.com/office/powerpoint/2010/main" val="24167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Effect transition="in" filter="fade">
                                      <p:cBhvr>
                                        <p:cTn id="20" dur="500"/>
                                        <p:tgtEl>
                                          <p:spTgt spid="4">
                                            <p:txEl>
                                              <p:pRg st="0" end="0"/>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Effect transition="in" filter="fade">
                                      <p:cBhvr>
                                        <p:cTn id="23" dur="5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animEffect transition="in" filter="fade">
                                      <p:cBhvr>
                                        <p:cTn id="33" dur="500"/>
                                        <p:tgtEl>
                                          <p:spTgt spid="4">
                                            <p:txEl>
                                              <p:pRg st="3" end="3"/>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4">
                                            <p:txEl>
                                              <p:pRg st="4" end="4"/>
                                            </p:txEl>
                                          </p:spTgt>
                                        </p:tgtEl>
                                        <p:attrNameLst>
                                          <p:attrName>style.visibility</p:attrName>
                                        </p:attrNameLst>
                                      </p:cBhvr>
                                      <p:to>
                                        <p:strVal val="visible"/>
                                      </p:to>
                                    </p:set>
                                    <p:animEffect transition="in" filter="fade">
                                      <p:cBhvr>
                                        <p:cTn id="36"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575556" y="1157005"/>
            <a:ext cx="4392488" cy="23328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altLang="en-US" i="0" u="none" strike="noStrike" kern="0" cap="none" spc="0" normalizeH="0" baseline="0" noProof="0" dirty="0" smtClean="0">
                <a:ln>
                  <a:noFill/>
                </a:ln>
                <a:solidFill>
                  <a:schemeClr val="tx1"/>
                </a:solidFill>
                <a:effectLst/>
                <a:uLnTx/>
                <a:uFillTx/>
                <a:ea typeface="ＭＳ Ｐゴシック" pitchFamily="-112" charset="-128"/>
              </a:rPr>
              <a:t>Recapturing a </a:t>
            </a:r>
          </a:p>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altLang="en-US" i="0" u="none" strike="noStrike" kern="0" cap="none" spc="0" normalizeH="0" baseline="0" noProof="0" dirty="0" smtClean="0">
                <a:ln>
                  <a:noFill/>
                </a:ln>
                <a:solidFill>
                  <a:schemeClr val="tx1"/>
                </a:solidFill>
                <a:effectLst/>
                <a:uLnTx/>
                <a:uFillTx/>
                <a:ea typeface="ＭＳ Ｐゴシック" pitchFamily="-112" charset="-128"/>
              </a:rPr>
              <a:t>person unlawfully</a:t>
            </a:r>
          </a:p>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altLang="en-US" i="0" u="none" strike="noStrike" kern="0" cap="none" spc="0" normalizeH="0" baseline="0" noProof="0" dirty="0" smtClean="0">
                <a:ln>
                  <a:noFill/>
                </a:ln>
                <a:solidFill>
                  <a:schemeClr val="tx1"/>
                </a:solidFill>
                <a:effectLst/>
                <a:uLnTx/>
                <a:uFillTx/>
                <a:ea typeface="ＭＳ Ｐゴシック" pitchFamily="-112" charset="-128"/>
              </a:rPr>
              <a:t>at large and </a:t>
            </a:r>
            <a:r>
              <a:rPr kumimoji="0" lang="en-GB" altLang="en-US" i="0" u="none" strike="noStrike" kern="0" cap="none" spc="0" normalizeH="0" baseline="0" noProof="0" dirty="0" smtClean="0">
                <a:ln>
                  <a:noFill/>
                </a:ln>
                <a:solidFill>
                  <a:srgbClr val="FF0000"/>
                </a:solidFill>
                <a:effectLst/>
                <a:uLnTx/>
                <a:uFillTx/>
                <a:ea typeface="ＭＳ Ｐゴシック" pitchFamily="-112" charset="-128"/>
              </a:rPr>
              <a:t>whom</a:t>
            </a:r>
          </a:p>
          <a:p>
            <a:pPr marL="0" marR="0" lvl="0" indent="0" algn="ctr" defTabSz="914400" rtl="0" eaLnBrk="0" fontAlgn="base" latinLnBrk="0" hangingPunct="0">
              <a:lnSpc>
                <a:spcPct val="90000"/>
              </a:lnSpc>
              <a:spcBef>
                <a:spcPct val="20000"/>
              </a:spcBef>
              <a:spcAft>
                <a:spcPct val="0"/>
              </a:spcAft>
              <a:buClrTx/>
              <a:buSzTx/>
              <a:buFontTx/>
              <a:buNone/>
              <a:tabLst/>
              <a:defRPr/>
            </a:pPr>
            <a:r>
              <a:rPr kumimoji="0" lang="en-GB" altLang="en-US" i="0" u="none" strike="noStrike" kern="0" cap="none" spc="0" normalizeH="0" baseline="0" noProof="0" dirty="0" smtClean="0">
                <a:ln>
                  <a:noFill/>
                </a:ln>
                <a:solidFill>
                  <a:srgbClr val="FF0000"/>
                </a:solidFill>
                <a:effectLst/>
                <a:uLnTx/>
                <a:uFillTx/>
                <a:ea typeface="ＭＳ Ｐゴシック" pitchFamily="-112" charset="-128"/>
              </a:rPr>
              <a:t>he is pursuing</a:t>
            </a:r>
          </a:p>
        </p:txBody>
      </p:sp>
      <p:sp>
        <p:nvSpPr>
          <p:cNvPr id="4" name="Rectangle 3"/>
          <p:cNvSpPr txBox="1">
            <a:spLocks noChangeArrowheads="1"/>
          </p:cNvSpPr>
          <p:nvPr/>
        </p:nvSpPr>
        <p:spPr bwMode="auto">
          <a:xfrm>
            <a:off x="251520" y="3743765"/>
            <a:ext cx="5400600" cy="1512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lnSpc>
                <a:spcPct val="90000"/>
              </a:lnSpc>
            </a:pPr>
            <a:r>
              <a:rPr lang="en-GB" altLang="en-US" kern="0" dirty="0" smtClean="0">
                <a:solidFill>
                  <a:schemeClr val="tx1"/>
                </a:solidFill>
              </a:rPr>
              <a:t>Saving life and limb or</a:t>
            </a:r>
          </a:p>
          <a:p>
            <a:pPr algn="ctr">
              <a:lnSpc>
                <a:spcPct val="90000"/>
              </a:lnSpc>
            </a:pPr>
            <a:r>
              <a:rPr lang="en-GB" altLang="en-US" kern="0" dirty="0" smtClean="0">
                <a:solidFill>
                  <a:schemeClr val="tx1"/>
                </a:solidFill>
              </a:rPr>
              <a:t> preventing serious </a:t>
            </a:r>
          </a:p>
          <a:p>
            <a:pPr algn="ctr">
              <a:lnSpc>
                <a:spcPct val="90000"/>
              </a:lnSpc>
            </a:pPr>
            <a:r>
              <a:rPr lang="en-GB" altLang="en-US" kern="0" dirty="0" smtClean="0">
                <a:solidFill>
                  <a:schemeClr val="tx1"/>
                </a:solidFill>
              </a:rPr>
              <a:t>damage to property</a:t>
            </a:r>
          </a:p>
        </p:txBody>
      </p:sp>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l="46032" b="30991"/>
          <a:stretch/>
        </p:blipFill>
        <p:spPr>
          <a:xfrm>
            <a:off x="5292080" y="1190810"/>
            <a:ext cx="3024336" cy="2567079"/>
          </a:xfrm>
          <a:prstGeom prst="rect">
            <a:avLst/>
          </a:prstGeom>
          <a:effectLst>
            <a:softEdge rad="317500"/>
          </a:effectLst>
        </p:spPr>
      </p:pic>
      <p:pic>
        <p:nvPicPr>
          <p:cNvPr id="7" name="Picture 6" descr="Image result for LOL">
            <a:hlinkClick r:id="rId5"/>
          </p:cNvPr>
          <p:cNvPicPr/>
          <p:nvPr/>
        </p:nvPicPr>
        <p:blipFill>
          <a:blip r:embed="rId6">
            <a:extLst>
              <a:ext uri="{28A0092B-C50C-407E-A947-70E740481C1C}">
                <a14:useLocalDpi xmlns:a14="http://schemas.microsoft.com/office/drawing/2010/main" val="0"/>
              </a:ext>
            </a:extLst>
          </a:blip>
          <a:srcRect/>
          <a:stretch>
            <a:fillRect/>
          </a:stretch>
        </p:blipFill>
        <p:spPr bwMode="auto">
          <a:xfrm>
            <a:off x="5654124" y="4283616"/>
            <a:ext cx="2304256" cy="1226220"/>
          </a:xfrm>
          <a:prstGeom prst="rect">
            <a:avLst/>
          </a:prstGeom>
          <a:noFill/>
          <a:ln>
            <a:noFill/>
          </a:ln>
        </p:spPr>
      </p:pic>
      <p:sp>
        <p:nvSpPr>
          <p:cNvPr id="8" name="TextBox 7"/>
          <p:cNvSpPr txBox="1"/>
          <p:nvPr/>
        </p:nvSpPr>
        <p:spPr>
          <a:xfrm>
            <a:off x="611560" y="260648"/>
            <a:ext cx="7976285" cy="584775"/>
          </a:xfrm>
          <a:prstGeom prst="rect">
            <a:avLst/>
          </a:prstGeom>
          <a:solidFill>
            <a:srgbClr val="002060"/>
          </a:solidFill>
        </p:spPr>
        <p:txBody>
          <a:bodyPr wrap="square" rtlCol="0">
            <a:spAutoFit/>
          </a:bodyPr>
          <a:lstStyle/>
          <a:p>
            <a:pPr algn="ctr"/>
            <a:r>
              <a:rPr lang="en-GB" b="1" dirty="0" smtClean="0">
                <a:solidFill>
                  <a:schemeClr val="bg1"/>
                </a:solidFill>
              </a:rPr>
              <a:t>S17 P.A.C.E. (1984)</a:t>
            </a:r>
            <a:endParaRPr lang="en-GB" b="1" dirty="0">
              <a:solidFill>
                <a:schemeClr val="bg1"/>
              </a:solidFill>
            </a:endParaRPr>
          </a:p>
        </p:txBody>
      </p:sp>
    </p:spTree>
    <p:extLst>
      <p:ext uri="{BB962C8B-B14F-4D97-AF65-F5344CB8AC3E}">
        <p14:creationId xmlns:p14="http://schemas.microsoft.com/office/powerpoint/2010/main" val="2694932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0" end="0"/>
                                            </p:txEl>
                                          </p:spTgt>
                                        </p:tgtEl>
                                        <p:attrNameLst>
                                          <p:attrName>style.visibility</p:attrName>
                                        </p:attrNameLst>
                                      </p:cBhvr>
                                      <p:to>
                                        <p:strVal val="visible"/>
                                      </p:to>
                                    </p:set>
                                    <p:animEffect transition="in" filter="fade">
                                      <p:cBhvr>
                                        <p:cTn id="26" dur="500"/>
                                        <p:tgtEl>
                                          <p:spTgt spid="4">
                                            <p:txEl>
                                              <p:pRg st="0" end="0"/>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4">
                                            <p:txEl>
                                              <p:pRg st="1" end="1"/>
                                            </p:txEl>
                                          </p:spTgt>
                                        </p:tgtEl>
                                        <p:attrNameLst>
                                          <p:attrName>style.visibility</p:attrName>
                                        </p:attrNameLst>
                                      </p:cBhvr>
                                      <p:to>
                                        <p:strVal val="visible"/>
                                      </p:to>
                                    </p:set>
                                    <p:animEffect transition="in" filter="fade">
                                      <p:cBhvr>
                                        <p:cTn id="29" dur="500"/>
                                        <p:tgtEl>
                                          <p:spTgt spid="4">
                                            <p:txEl>
                                              <p:pRg st="1" end="1"/>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500"/>
                                        <p:tgtEl>
                                          <p:spTgt spid="4">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2043418" y="1484784"/>
            <a:ext cx="5112568" cy="3960440"/>
          </a:xfrm>
          <a:prstGeom prst="rect">
            <a:avLst/>
          </a:prstGeom>
        </p:spPr>
      </p:pic>
      <p:sp>
        <p:nvSpPr>
          <p:cNvPr id="4" name="TextBox 3"/>
          <p:cNvSpPr txBox="1"/>
          <p:nvPr/>
        </p:nvSpPr>
        <p:spPr>
          <a:xfrm>
            <a:off x="611560" y="260648"/>
            <a:ext cx="7976285" cy="584775"/>
          </a:xfrm>
          <a:prstGeom prst="rect">
            <a:avLst/>
          </a:prstGeom>
          <a:solidFill>
            <a:srgbClr val="002060"/>
          </a:solidFill>
        </p:spPr>
        <p:txBody>
          <a:bodyPr wrap="square" rtlCol="0">
            <a:spAutoFit/>
          </a:bodyPr>
          <a:lstStyle/>
          <a:p>
            <a:pPr algn="ctr"/>
            <a:r>
              <a:rPr lang="en-GB" b="1" dirty="0" smtClean="0">
                <a:solidFill>
                  <a:schemeClr val="bg1"/>
                </a:solidFill>
              </a:rPr>
              <a:t>S32 P.A.C.E. (1984)</a:t>
            </a:r>
            <a:endParaRPr lang="en-GB" b="1" dirty="0">
              <a:solidFill>
                <a:schemeClr val="bg1"/>
              </a:solidFill>
            </a:endParaRPr>
          </a:p>
        </p:txBody>
      </p:sp>
    </p:spTree>
    <p:extLst>
      <p:ext uri="{BB962C8B-B14F-4D97-AF65-F5344CB8AC3E}">
        <p14:creationId xmlns:p14="http://schemas.microsoft.com/office/powerpoint/2010/main" val="17430312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395288" y="1340768"/>
            <a:ext cx="8424862"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i="0" u="none" strike="noStrike" kern="0" cap="none" spc="0" normalizeH="0" baseline="0" noProof="0" dirty="0" smtClean="0">
                <a:ln>
                  <a:noFill/>
                </a:ln>
                <a:solidFill>
                  <a:schemeClr val="tx1"/>
                </a:solidFill>
                <a:effectLst/>
                <a:uLnTx/>
                <a:uFillTx/>
                <a:latin typeface="+mn-lt"/>
                <a:ea typeface="ＭＳ Ｐゴシック" panose="020B0600070205080204" pitchFamily="34" charset="-128"/>
              </a:rPr>
              <a:t>A Constable may search any person, </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i="0" u="none" strike="noStrike" kern="0" cap="none" spc="0" normalizeH="0" baseline="0" noProof="0" dirty="0" smtClean="0">
              <a:ln>
                <a:noFill/>
              </a:ln>
              <a:solidFill>
                <a:schemeClr val="tx1"/>
              </a:solidFill>
              <a:effectLst/>
              <a:uLnTx/>
              <a:uFillTx/>
              <a:latin typeface="+mn-lt"/>
              <a:ea typeface="ＭＳ Ｐゴシック" panose="020B0600070205080204" pitchFamily="34" charset="-128"/>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i="0" u="none" strike="noStrike" kern="0" cap="none" spc="0" normalizeH="0" baseline="0" noProof="0" dirty="0" smtClean="0">
                <a:ln>
                  <a:noFill/>
                </a:ln>
                <a:solidFill>
                  <a:schemeClr val="tx1"/>
                </a:solidFill>
                <a:effectLst/>
                <a:uLnTx/>
                <a:uFillTx/>
                <a:latin typeface="+mn-lt"/>
                <a:ea typeface="ＭＳ Ｐゴシック" panose="020B0600070205080204" pitchFamily="34" charset="-128"/>
              </a:rPr>
              <a:t>who has been arrested at a place </a:t>
            </a:r>
            <a:r>
              <a:rPr kumimoji="0" lang="en-GB" altLang="en-US" i="0" u="none" strike="noStrike" kern="0" cap="none" spc="0" normalizeH="0" baseline="0" noProof="0" dirty="0" smtClean="0">
                <a:ln>
                  <a:noFill/>
                </a:ln>
                <a:solidFill>
                  <a:srgbClr val="FF0000"/>
                </a:solidFill>
                <a:effectLst/>
                <a:uLnTx/>
                <a:uFillTx/>
                <a:latin typeface="+mn-lt"/>
                <a:ea typeface="ＭＳ Ｐゴシック" panose="020B0600070205080204" pitchFamily="34" charset="-128"/>
              </a:rPr>
              <a:t>other than at a police station</a:t>
            </a:r>
            <a:r>
              <a:rPr kumimoji="0" lang="en-GB" altLang="en-US" i="0" u="none" strike="noStrike" kern="0" cap="none" spc="0" normalizeH="0" baseline="0" noProof="0" dirty="0" smtClean="0">
                <a:ln>
                  <a:noFill/>
                </a:ln>
                <a:solidFill>
                  <a:srgbClr val="000000"/>
                </a:solidFill>
                <a:effectLst/>
                <a:uLnTx/>
                <a:uFillTx/>
                <a:latin typeface="+mn-lt"/>
                <a:ea typeface="ＭＳ Ｐゴシック" panose="020B0600070205080204" pitchFamily="34" charset="-128"/>
              </a:rPr>
              <a:t>, </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i="0" u="none" strike="noStrike" kern="0" cap="none" spc="0" normalizeH="0" baseline="0" noProof="0" dirty="0">
              <a:ln>
                <a:noFill/>
              </a:ln>
              <a:solidFill>
                <a:srgbClr val="000000"/>
              </a:solidFill>
              <a:effectLst/>
              <a:uLnTx/>
              <a:uFillTx/>
              <a:latin typeface="+mn-lt"/>
              <a:ea typeface="ＭＳ Ｐゴシック" panose="020B0600070205080204" pitchFamily="34" charset="-128"/>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i="0" u="none" strike="noStrike" kern="0" cap="none" spc="0" normalizeH="0" baseline="0" noProof="0" dirty="0">
                <a:ln>
                  <a:noFill/>
                </a:ln>
                <a:solidFill>
                  <a:schemeClr val="tx1"/>
                </a:solidFill>
                <a:effectLst/>
                <a:uLnTx/>
                <a:uFillTx/>
                <a:latin typeface="+mn-lt"/>
                <a:ea typeface="ＭＳ Ｐゴシック" panose="020B0600070205080204" pitchFamily="34" charset="-128"/>
              </a:rPr>
              <a:t>if they have </a:t>
            </a:r>
            <a:r>
              <a:rPr kumimoji="0" lang="en-GB" altLang="en-US" i="0" u="none" strike="noStrike" kern="0" cap="none" spc="0" normalizeH="0" baseline="0" noProof="0" dirty="0">
                <a:ln>
                  <a:noFill/>
                </a:ln>
                <a:solidFill>
                  <a:srgbClr val="FF0000"/>
                </a:solidFill>
                <a:effectLst/>
                <a:uLnTx/>
                <a:uFillTx/>
                <a:latin typeface="+mn-lt"/>
                <a:ea typeface="ＭＳ Ｐゴシック" panose="020B0600070205080204" pitchFamily="34" charset="-128"/>
              </a:rPr>
              <a:t>reasonable grounds for believing </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i="0" u="none" strike="noStrike" kern="0" cap="none" spc="0" normalizeH="0" baseline="0" noProof="0" dirty="0" smtClean="0">
              <a:ln>
                <a:noFill/>
              </a:ln>
              <a:solidFill>
                <a:srgbClr val="000000"/>
              </a:solidFill>
              <a:effectLst/>
              <a:uLnTx/>
              <a:uFillTx/>
              <a:latin typeface="+mn-lt"/>
              <a:ea typeface="ＭＳ Ｐゴシック" panose="020B0600070205080204" pitchFamily="34" charset="-128"/>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i="0" u="none" strike="noStrike" kern="0" cap="none" spc="0" normalizeH="0" baseline="0" noProof="0" dirty="0" smtClean="0">
                <a:ln>
                  <a:noFill/>
                </a:ln>
                <a:solidFill>
                  <a:schemeClr val="tx1"/>
                </a:solidFill>
                <a:effectLst/>
                <a:uLnTx/>
                <a:uFillTx/>
                <a:latin typeface="+mn-lt"/>
                <a:ea typeface="ＭＳ Ｐゴシック" panose="020B0600070205080204" pitchFamily="34" charset="-128"/>
              </a:rPr>
              <a:t>that </a:t>
            </a:r>
            <a:r>
              <a:rPr kumimoji="0" lang="en-GB" altLang="en-US" i="0" u="none" strike="noStrike" kern="0" cap="none" spc="0" normalizeH="0" baseline="0" noProof="0" dirty="0">
                <a:ln>
                  <a:noFill/>
                </a:ln>
                <a:solidFill>
                  <a:schemeClr val="tx1"/>
                </a:solidFill>
                <a:effectLst/>
                <a:uLnTx/>
                <a:uFillTx/>
                <a:latin typeface="+mn-lt"/>
                <a:ea typeface="ＭＳ Ｐゴシック" panose="020B0600070205080204" pitchFamily="34" charset="-128"/>
              </a:rPr>
              <a:t>the arrested person may </a:t>
            </a:r>
            <a:r>
              <a:rPr kumimoji="0" lang="en-GB" altLang="en-US" i="0" u="none" strike="noStrike" kern="0" cap="none" spc="0" normalizeH="0" baseline="0" noProof="0" dirty="0" smtClean="0">
                <a:ln>
                  <a:noFill/>
                </a:ln>
                <a:solidFill>
                  <a:schemeClr val="tx1"/>
                </a:solidFill>
                <a:effectLst/>
                <a:uLnTx/>
                <a:uFillTx/>
                <a:latin typeface="+mn-lt"/>
                <a:ea typeface="ＭＳ Ｐゴシック" panose="020B0600070205080204" pitchFamily="34" charset="-128"/>
              </a:rPr>
              <a:t>present. </a:t>
            </a:r>
            <a:endParaRPr kumimoji="0" lang="en-GB" altLang="en-US" i="0" u="none" strike="noStrike" kern="0" cap="none" spc="0" normalizeH="0" baseline="0" noProof="0" dirty="0">
              <a:ln>
                <a:noFill/>
              </a:ln>
              <a:solidFill>
                <a:schemeClr val="tx1"/>
              </a:solidFill>
              <a:effectLst/>
              <a:uLnTx/>
              <a:uFillTx/>
              <a:latin typeface="+mn-lt"/>
              <a:ea typeface="ＭＳ Ｐゴシック" panose="020B0600070205080204" pitchFamily="34" charset="-128"/>
            </a:endParaRPr>
          </a:p>
        </p:txBody>
      </p:sp>
      <p:sp>
        <p:nvSpPr>
          <p:cNvPr id="6" name="TextBox 5"/>
          <p:cNvSpPr txBox="1"/>
          <p:nvPr/>
        </p:nvSpPr>
        <p:spPr>
          <a:xfrm>
            <a:off x="611560" y="260648"/>
            <a:ext cx="7976285" cy="584775"/>
          </a:xfrm>
          <a:prstGeom prst="rect">
            <a:avLst/>
          </a:prstGeom>
          <a:solidFill>
            <a:srgbClr val="002060"/>
          </a:solidFill>
        </p:spPr>
        <p:txBody>
          <a:bodyPr wrap="square" rtlCol="0">
            <a:spAutoFit/>
          </a:bodyPr>
          <a:lstStyle/>
          <a:p>
            <a:pPr algn="ctr"/>
            <a:r>
              <a:rPr lang="en-GB" b="1" dirty="0" smtClean="0">
                <a:solidFill>
                  <a:schemeClr val="bg1"/>
                </a:solidFill>
              </a:rPr>
              <a:t>S32(1) P.A.C.E. (1984)</a:t>
            </a:r>
            <a:endParaRPr lang="en-GB" b="1" dirty="0">
              <a:solidFill>
                <a:schemeClr val="bg1"/>
              </a:solidFill>
            </a:endParaRPr>
          </a:p>
        </p:txBody>
      </p:sp>
    </p:spTree>
    <p:extLst>
      <p:ext uri="{BB962C8B-B14F-4D97-AF65-F5344CB8AC3E}">
        <p14:creationId xmlns:p14="http://schemas.microsoft.com/office/powerpoint/2010/main" val="1285167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457182" y="1117699"/>
            <a:ext cx="8265337" cy="433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3200" b="1" i="0" u="none" strike="noStrike" kern="0" cap="none" spc="0" normalizeH="0" baseline="0" noProof="0" dirty="0" smtClean="0">
              <a:ln>
                <a:noFill/>
              </a:ln>
              <a:solidFill>
                <a:srgbClr val="FF0000"/>
              </a:solidFill>
              <a:effectLst/>
              <a:uLnTx/>
              <a:uFillTx/>
              <a:latin typeface="Verdana" panose="020B0604030504040204" pitchFamily="34" charset="0"/>
              <a:ea typeface="ＭＳ Ｐゴシック" panose="020B0600070205080204" pitchFamily="34" charset="-128"/>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3600" b="1" i="0" u="none" strike="noStrike" kern="0" cap="none" spc="0" normalizeH="0" baseline="0" noProof="0" dirty="0" smtClean="0">
                <a:ln>
                  <a:noFill/>
                </a:ln>
                <a:solidFill>
                  <a:srgbClr val="FF0000"/>
                </a:solidFill>
                <a:effectLst/>
                <a:uLnTx/>
                <a:uFillTx/>
                <a:latin typeface="+mn-lt"/>
                <a:ea typeface="ＭＳ Ｐゴシック" panose="020B0600070205080204" pitchFamily="34" charset="-128"/>
              </a:rPr>
              <a:t>D</a:t>
            </a:r>
            <a:r>
              <a:rPr kumimoji="0" lang="en-GB" altLang="en-US" sz="3600" b="0" i="0" u="none" strike="noStrike" kern="0" cap="none" spc="0" normalizeH="0" baseline="0" noProof="0" dirty="0" smtClean="0">
                <a:ln>
                  <a:noFill/>
                </a:ln>
                <a:solidFill>
                  <a:srgbClr val="000000"/>
                </a:solidFill>
                <a:effectLst/>
                <a:uLnTx/>
                <a:uFillTx/>
                <a:latin typeface="+mn-lt"/>
                <a:ea typeface="ＭＳ Ｐゴシック" panose="020B0600070205080204" pitchFamily="34" charset="-128"/>
              </a:rPr>
              <a:t>anger </a:t>
            </a:r>
            <a:r>
              <a:rPr kumimoji="0" lang="en-GB" altLang="en-US" sz="3600" b="0" i="0" u="none" strike="noStrike" kern="0" cap="none" spc="0" normalizeH="0" baseline="0" noProof="0" dirty="0">
                <a:ln>
                  <a:noFill/>
                </a:ln>
                <a:solidFill>
                  <a:srgbClr val="000000"/>
                </a:solidFill>
                <a:effectLst/>
                <a:uLnTx/>
                <a:uFillTx/>
                <a:latin typeface="+mn-lt"/>
                <a:ea typeface="ＭＳ Ｐゴシック" panose="020B0600070205080204" pitchFamily="34" charset="-128"/>
              </a:rPr>
              <a:t>to himself or others</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mn-lt"/>
              <a:ea typeface="ＭＳ Ｐゴシック" panose="020B0600070205080204" pitchFamily="34" charset="-128"/>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3600" b="0" i="0" u="none" strike="noStrike" kern="0" cap="none" spc="0" normalizeH="0" baseline="0" noProof="0" dirty="0" smtClean="0">
                <a:ln>
                  <a:noFill/>
                </a:ln>
                <a:solidFill>
                  <a:srgbClr val="000000"/>
                </a:solidFill>
                <a:effectLst/>
                <a:uLnTx/>
                <a:uFillTx/>
                <a:latin typeface="+mn-lt"/>
                <a:ea typeface="ＭＳ Ｐゴシック" panose="020B0600070205080204" pitchFamily="34" charset="-128"/>
              </a:rPr>
              <a:t>  </a:t>
            </a:r>
            <a:r>
              <a:rPr kumimoji="0" lang="en-GB" altLang="en-US" sz="3600" b="1" i="0" u="none" strike="noStrike" kern="0" cap="none" spc="0" normalizeH="0" baseline="0" noProof="0" dirty="0" smtClean="0">
                <a:ln>
                  <a:noFill/>
                </a:ln>
                <a:solidFill>
                  <a:srgbClr val="FF0000"/>
                </a:solidFill>
                <a:effectLst/>
                <a:uLnTx/>
                <a:uFillTx/>
                <a:latin typeface="+mn-lt"/>
                <a:ea typeface="ＭＳ Ｐゴシック" panose="020B0600070205080204" pitchFamily="34" charset="-128"/>
              </a:rPr>
              <a:t>I</a:t>
            </a:r>
            <a:r>
              <a:rPr kumimoji="0" lang="en-GB" altLang="en-US" sz="3600" b="0" i="0" u="none" strike="noStrike" kern="0" cap="none" spc="0" normalizeH="0" baseline="0" noProof="0" dirty="0" smtClean="0">
                <a:ln>
                  <a:noFill/>
                </a:ln>
                <a:solidFill>
                  <a:srgbClr val="000000"/>
                </a:solidFill>
                <a:effectLst/>
                <a:uLnTx/>
                <a:uFillTx/>
                <a:latin typeface="+mn-lt"/>
                <a:ea typeface="ＭＳ Ｐゴシック" panose="020B0600070205080204" pitchFamily="34" charset="-128"/>
              </a:rPr>
              <a:t>mplement which </a:t>
            </a:r>
            <a:r>
              <a:rPr kumimoji="0" lang="en-GB" altLang="en-US" sz="3600" b="0" i="0" u="none" strike="noStrike" kern="0" cap="none" spc="0" normalizeH="0" baseline="0" noProof="0" dirty="0">
                <a:ln>
                  <a:noFill/>
                </a:ln>
                <a:solidFill>
                  <a:srgbClr val="000000"/>
                </a:solidFill>
                <a:effectLst/>
                <a:uLnTx/>
                <a:uFillTx/>
                <a:latin typeface="+mn-lt"/>
                <a:ea typeface="ＭＳ Ｐゴシック" panose="020B0600070205080204" pitchFamily="34" charset="-128"/>
              </a:rPr>
              <a:t>he might use to escape</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mn-lt"/>
              <a:ea typeface="ＭＳ Ｐゴシック" panose="020B0600070205080204" pitchFamily="34" charset="-128"/>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altLang="en-US" sz="3600" b="1" i="0" u="none" strike="noStrike" kern="0" cap="none" spc="0" normalizeH="0" baseline="0" noProof="0" dirty="0" smtClean="0">
                <a:ln>
                  <a:noFill/>
                </a:ln>
                <a:solidFill>
                  <a:srgbClr val="FF0000"/>
                </a:solidFill>
                <a:effectLst/>
                <a:uLnTx/>
                <a:uFillTx/>
                <a:latin typeface="+mn-lt"/>
                <a:ea typeface="ＭＳ Ｐゴシック" panose="020B0600070205080204" pitchFamily="34" charset="-128"/>
              </a:rPr>
              <a:t>    E</a:t>
            </a:r>
            <a:r>
              <a:rPr kumimoji="0" lang="en-GB" altLang="en-US" sz="3600" b="0" i="0" u="none" strike="noStrike" kern="0" cap="none" spc="0" normalizeH="0" baseline="0" noProof="0" dirty="0" smtClean="0">
                <a:ln>
                  <a:noFill/>
                </a:ln>
                <a:solidFill>
                  <a:srgbClr val="000000"/>
                </a:solidFill>
                <a:effectLst/>
                <a:uLnTx/>
                <a:uFillTx/>
                <a:latin typeface="+mn-lt"/>
                <a:ea typeface="ＭＳ Ｐゴシック" panose="020B0600070205080204" pitchFamily="34" charset="-128"/>
              </a:rPr>
              <a:t>vidence </a:t>
            </a:r>
            <a:r>
              <a:rPr kumimoji="0" lang="en-GB" altLang="en-US" sz="3600" b="0" i="0" u="none" strike="noStrike" kern="0" cap="none" spc="0" normalizeH="0" baseline="0" noProof="0" dirty="0">
                <a:ln>
                  <a:noFill/>
                </a:ln>
                <a:solidFill>
                  <a:srgbClr val="000000"/>
                </a:solidFill>
                <a:effectLst/>
                <a:uLnTx/>
                <a:uFillTx/>
                <a:latin typeface="+mn-lt"/>
                <a:ea typeface="ＭＳ Ｐゴシック" panose="020B0600070205080204" pitchFamily="34" charset="-128"/>
              </a:rPr>
              <a:t>relating to </a:t>
            </a:r>
            <a:r>
              <a:rPr kumimoji="0" lang="en-GB" altLang="en-US" sz="3600" b="1" i="0" u="sng" strike="noStrike" kern="0" cap="none" spc="0" normalizeH="0" baseline="0" noProof="0" dirty="0" smtClean="0">
                <a:ln>
                  <a:noFill/>
                </a:ln>
                <a:solidFill>
                  <a:srgbClr val="FF0000"/>
                </a:solidFill>
                <a:effectLst/>
                <a:uLnTx/>
                <a:uFillTx/>
                <a:latin typeface="+mn-lt"/>
                <a:ea typeface="ＭＳ Ｐゴシック" panose="020B0600070205080204" pitchFamily="34" charset="-128"/>
              </a:rPr>
              <a:t>an</a:t>
            </a:r>
            <a:r>
              <a:rPr kumimoji="0" lang="en-GB" altLang="en-US" sz="3600" b="0" i="0" u="none" strike="noStrike" kern="0" cap="none" spc="0" normalizeH="0" baseline="0" noProof="0" dirty="0" smtClean="0">
                <a:ln>
                  <a:noFill/>
                </a:ln>
                <a:solidFill>
                  <a:srgbClr val="000000"/>
                </a:solidFill>
                <a:effectLst/>
                <a:uLnTx/>
                <a:uFillTx/>
                <a:latin typeface="+mn-lt"/>
                <a:ea typeface="ＭＳ Ｐゴシック" panose="020B0600070205080204" pitchFamily="34" charset="-128"/>
              </a:rPr>
              <a:t> </a:t>
            </a:r>
            <a:r>
              <a:rPr kumimoji="0" lang="en-GB" altLang="en-US" sz="3600" b="0" i="0" u="none" strike="noStrike" kern="0" cap="none" spc="0" normalizeH="0" baseline="0" noProof="0" dirty="0">
                <a:ln>
                  <a:noFill/>
                </a:ln>
                <a:solidFill>
                  <a:srgbClr val="000000"/>
                </a:solidFill>
                <a:effectLst/>
                <a:uLnTx/>
                <a:uFillTx/>
                <a:latin typeface="+mn-lt"/>
                <a:ea typeface="ＭＳ Ｐゴシック" panose="020B0600070205080204" pitchFamily="34" charset="-128"/>
              </a:rPr>
              <a:t>offence</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3200" b="0" i="0" u="none" strike="noStrike" kern="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altLang="en-US" sz="3200" b="0" i="0" u="none" strike="noStrike" kern="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endParaRPr>
          </a:p>
        </p:txBody>
      </p:sp>
      <p:sp>
        <p:nvSpPr>
          <p:cNvPr id="6" name="TextBox 5"/>
          <p:cNvSpPr txBox="1"/>
          <p:nvPr/>
        </p:nvSpPr>
        <p:spPr>
          <a:xfrm>
            <a:off x="611560" y="260648"/>
            <a:ext cx="7976285" cy="584775"/>
          </a:xfrm>
          <a:prstGeom prst="rect">
            <a:avLst/>
          </a:prstGeom>
          <a:solidFill>
            <a:srgbClr val="002060"/>
          </a:solidFill>
        </p:spPr>
        <p:txBody>
          <a:bodyPr wrap="square" rtlCol="0">
            <a:spAutoFit/>
          </a:bodyPr>
          <a:lstStyle/>
          <a:p>
            <a:pPr algn="ctr"/>
            <a:r>
              <a:rPr lang="en-GB" b="1" dirty="0" smtClean="0">
                <a:solidFill>
                  <a:schemeClr val="bg1"/>
                </a:solidFill>
              </a:rPr>
              <a:t>S32(1) P.A.C.E. (1984)</a:t>
            </a:r>
            <a:endParaRPr lang="en-GB" b="1" dirty="0">
              <a:solidFill>
                <a:schemeClr val="bg1"/>
              </a:solidFill>
            </a:endParaRPr>
          </a:p>
        </p:txBody>
      </p:sp>
    </p:spTree>
    <p:extLst>
      <p:ext uri="{BB962C8B-B14F-4D97-AF65-F5344CB8AC3E}">
        <p14:creationId xmlns:p14="http://schemas.microsoft.com/office/powerpoint/2010/main" val="3567572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595507" y="1268760"/>
            <a:ext cx="4762872" cy="5073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
                <a:srgbClr val="F1F46A"/>
              </a:buClr>
              <a:buSzPct val="50000"/>
              <a:buFontTx/>
              <a:buNone/>
              <a:tabLst/>
              <a:defRPr/>
            </a:pPr>
            <a:r>
              <a:rPr kumimoji="0" lang="en-GB" altLang="en-US" b="0" i="0" u="none" strike="noStrike" kern="0" cap="none" spc="0" normalizeH="0" baseline="0" noProof="0" dirty="0" smtClean="0">
                <a:ln>
                  <a:noFill/>
                </a:ln>
                <a:solidFill>
                  <a:schemeClr val="tx1"/>
                </a:solidFill>
                <a:effectLst/>
                <a:uLnTx/>
                <a:uFillTx/>
                <a:ea typeface="ＭＳ Ｐゴシック" pitchFamily="-112" charset="-128"/>
              </a:rPr>
              <a:t>A Constable may enter and search any </a:t>
            </a:r>
            <a:r>
              <a:rPr kumimoji="0" lang="en-GB" altLang="en-US" b="0" i="0" u="none" strike="noStrike" kern="0" cap="none" spc="0" normalizeH="0" baseline="0" noProof="0" dirty="0" smtClean="0">
                <a:ln>
                  <a:noFill/>
                </a:ln>
                <a:solidFill>
                  <a:srgbClr val="FF0000"/>
                </a:solidFill>
                <a:effectLst/>
                <a:uLnTx/>
                <a:uFillTx/>
                <a:ea typeface="ＭＳ Ｐゴシック" pitchFamily="-112" charset="-128"/>
              </a:rPr>
              <a:t>premises</a:t>
            </a:r>
            <a:r>
              <a:rPr kumimoji="0" lang="en-GB" altLang="en-US" b="0" i="0" u="none" strike="noStrike" kern="0" cap="none" spc="0" normalizeH="0" baseline="0" noProof="0" dirty="0" smtClean="0">
                <a:ln>
                  <a:noFill/>
                </a:ln>
                <a:solidFill>
                  <a:srgbClr val="0033CC"/>
                </a:solidFill>
                <a:effectLst/>
                <a:uLnTx/>
                <a:uFillTx/>
                <a:ea typeface="ＭＳ Ｐゴシック" pitchFamily="-112" charset="-128"/>
              </a:rPr>
              <a:t> </a:t>
            </a:r>
            <a:r>
              <a:rPr kumimoji="0" lang="en-GB" altLang="en-US" b="0" i="0" u="none" strike="noStrike" kern="0" cap="none" spc="0" normalizeH="0" baseline="0" noProof="0" dirty="0" smtClean="0">
                <a:ln>
                  <a:noFill/>
                </a:ln>
                <a:solidFill>
                  <a:schemeClr val="tx1"/>
                </a:solidFill>
                <a:effectLst/>
                <a:uLnTx/>
                <a:uFillTx/>
                <a:ea typeface="ＭＳ Ｐゴシック" pitchFamily="-112" charset="-128"/>
              </a:rPr>
              <a:t>in which a person was </a:t>
            </a:r>
            <a:r>
              <a:rPr kumimoji="0" lang="en-GB" altLang="en-US" b="0" i="0" u="none" strike="noStrike" kern="0" cap="none" spc="0" normalizeH="0" baseline="0" noProof="0" dirty="0" smtClean="0">
                <a:ln>
                  <a:noFill/>
                </a:ln>
                <a:solidFill>
                  <a:srgbClr val="FF3300"/>
                </a:solidFill>
                <a:effectLst/>
                <a:uLnTx/>
                <a:uFillTx/>
                <a:ea typeface="ＭＳ Ｐゴシック" pitchFamily="-112" charset="-128"/>
              </a:rPr>
              <a:t>when</a:t>
            </a:r>
            <a:r>
              <a:rPr kumimoji="0" lang="en-GB" altLang="en-US" b="0" i="0" u="none" strike="noStrike" kern="0" cap="none" spc="0" normalizeH="0" baseline="0" noProof="0" dirty="0" smtClean="0">
                <a:ln>
                  <a:noFill/>
                </a:ln>
                <a:solidFill>
                  <a:srgbClr val="333399"/>
                </a:solidFill>
                <a:effectLst/>
                <a:uLnTx/>
                <a:uFillTx/>
                <a:ea typeface="ＭＳ Ｐゴシック" pitchFamily="-112" charset="-128"/>
              </a:rPr>
              <a:t> </a:t>
            </a:r>
            <a:r>
              <a:rPr kumimoji="0" lang="en-GB" altLang="en-US" b="0" i="0" u="none" strike="noStrike" kern="0" cap="none" spc="0" normalizeH="0" baseline="0" noProof="0" dirty="0" smtClean="0">
                <a:ln>
                  <a:noFill/>
                </a:ln>
                <a:solidFill>
                  <a:srgbClr val="FF3300"/>
                </a:solidFill>
                <a:effectLst/>
                <a:uLnTx/>
                <a:uFillTx/>
                <a:ea typeface="ＭＳ Ｐゴシック" pitchFamily="-112" charset="-128"/>
              </a:rPr>
              <a:t>arrested</a:t>
            </a:r>
            <a:r>
              <a:rPr kumimoji="0" lang="en-GB" altLang="en-US" b="0" i="0" u="none" strike="noStrike" kern="0" cap="none" spc="0" normalizeH="0" baseline="0" noProof="0" dirty="0" smtClean="0">
                <a:ln>
                  <a:noFill/>
                </a:ln>
                <a:solidFill>
                  <a:srgbClr val="333399"/>
                </a:solidFill>
                <a:effectLst/>
                <a:uLnTx/>
                <a:uFillTx/>
                <a:ea typeface="ＭＳ Ｐゴシック" pitchFamily="-112" charset="-128"/>
              </a:rPr>
              <a:t> </a:t>
            </a:r>
            <a:r>
              <a:rPr kumimoji="0" lang="en-GB" altLang="en-US" b="0" i="0" u="none" strike="noStrike" kern="0" cap="none" spc="0" normalizeH="0" baseline="0" noProof="0" dirty="0" smtClean="0">
                <a:ln>
                  <a:noFill/>
                </a:ln>
                <a:solidFill>
                  <a:schemeClr val="tx1"/>
                </a:solidFill>
                <a:effectLst/>
                <a:uLnTx/>
                <a:uFillTx/>
                <a:ea typeface="ＭＳ Ｐゴシック" pitchFamily="-112" charset="-128"/>
              </a:rPr>
              <a:t>or </a:t>
            </a:r>
            <a:r>
              <a:rPr kumimoji="0" lang="en-GB" altLang="en-US" b="0" i="0" u="none" strike="noStrike" kern="0" cap="none" spc="0" normalizeH="0" baseline="0" noProof="0" dirty="0" smtClean="0">
                <a:ln>
                  <a:noFill/>
                </a:ln>
                <a:solidFill>
                  <a:srgbClr val="FF3300"/>
                </a:solidFill>
                <a:effectLst/>
                <a:uLnTx/>
                <a:uFillTx/>
                <a:ea typeface="ＭＳ Ｐゴシック" pitchFamily="-112" charset="-128"/>
              </a:rPr>
              <a:t>immediately</a:t>
            </a:r>
            <a:r>
              <a:rPr kumimoji="0" lang="en-GB" altLang="en-US" b="0" i="0" u="none" strike="noStrike" kern="0" cap="none" spc="0" normalizeH="0" baseline="0" noProof="0" dirty="0" smtClean="0">
                <a:ln>
                  <a:noFill/>
                </a:ln>
                <a:solidFill>
                  <a:srgbClr val="333399"/>
                </a:solidFill>
                <a:effectLst/>
                <a:uLnTx/>
                <a:uFillTx/>
                <a:ea typeface="ＭＳ Ｐゴシック" pitchFamily="-112" charset="-128"/>
              </a:rPr>
              <a:t> </a:t>
            </a:r>
            <a:r>
              <a:rPr kumimoji="0" lang="en-GB" altLang="en-US" b="0" i="0" u="none" strike="noStrike" kern="0" cap="none" spc="0" normalizeH="0" baseline="0" noProof="0" dirty="0" smtClean="0">
                <a:ln>
                  <a:noFill/>
                </a:ln>
                <a:solidFill>
                  <a:srgbClr val="FF3300"/>
                </a:solidFill>
                <a:effectLst/>
                <a:uLnTx/>
                <a:uFillTx/>
                <a:ea typeface="ＭＳ Ｐゴシック" pitchFamily="-112" charset="-128"/>
              </a:rPr>
              <a:t>before</a:t>
            </a:r>
            <a:r>
              <a:rPr kumimoji="0" lang="en-GB" altLang="en-US" b="0" i="0" u="none" strike="noStrike" kern="0" cap="none" spc="0" normalizeH="0" baseline="0" noProof="0" dirty="0" smtClean="0">
                <a:ln>
                  <a:noFill/>
                </a:ln>
                <a:solidFill>
                  <a:schemeClr val="tx1"/>
                </a:solidFill>
                <a:effectLst/>
                <a:uLnTx/>
                <a:uFillTx/>
                <a:ea typeface="ＭＳ Ｐゴシック" pitchFamily="-112" charset="-128"/>
              </a:rPr>
              <a:t> he was arrested for evidence </a:t>
            </a:r>
            <a:r>
              <a:rPr kumimoji="0" lang="en-GB" altLang="en-US" b="0" i="0" u="none" strike="noStrike" kern="0" cap="none" spc="0" normalizeH="0" baseline="0" noProof="0" dirty="0" smtClean="0">
                <a:ln>
                  <a:noFill/>
                </a:ln>
                <a:solidFill>
                  <a:srgbClr val="FF3300"/>
                </a:solidFill>
                <a:effectLst/>
                <a:uLnTx/>
                <a:uFillTx/>
                <a:ea typeface="ＭＳ Ｐゴシック" pitchFamily="-112" charset="-128"/>
              </a:rPr>
              <a:t>relating to </a:t>
            </a:r>
            <a:r>
              <a:rPr kumimoji="0" lang="en-GB" altLang="en-US" b="1" i="0" u="sng" strike="noStrike" kern="0" cap="none" spc="0" normalizeH="0" baseline="0" noProof="0" dirty="0" smtClean="0">
                <a:ln>
                  <a:noFill/>
                </a:ln>
                <a:solidFill>
                  <a:srgbClr val="FF3300"/>
                </a:solidFill>
                <a:effectLst/>
                <a:uLnTx/>
                <a:uFillTx/>
                <a:ea typeface="ＭＳ Ｐゴシック" pitchFamily="-112" charset="-128"/>
              </a:rPr>
              <a:t>the</a:t>
            </a:r>
            <a:r>
              <a:rPr kumimoji="0" lang="en-GB" altLang="en-US" b="0" i="0" u="none" strike="noStrike" kern="0" cap="none" spc="0" normalizeH="0" baseline="0" noProof="0" dirty="0" smtClean="0">
                <a:ln>
                  <a:noFill/>
                </a:ln>
                <a:solidFill>
                  <a:srgbClr val="FF3300"/>
                </a:solidFill>
                <a:effectLst/>
                <a:uLnTx/>
                <a:uFillTx/>
                <a:ea typeface="ＭＳ Ｐゴシック" pitchFamily="-112" charset="-128"/>
              </a:rPr>
              <a:t> offence</a:t>
            </a:r>
            <a:r>
              <a:rPr kumimoji="0" lang="en-GB" altLang="en-US" b="0" i="0" u="none" strike="noStrike" kern="0" cap="none" spc="0" normalizeH="0" baseline="0" noProof="0" dirty="0" smtClean="0">
                <a:ln>
                  <a:noFill/>
                </a:ln>
                <a:solidFill>
                  <a:srgbClr val="333399"/>
                </a:solidFill>
                <a:effectLst/>
                <a:uLnTx/>
                <a:uFillTx/>
                <a:ea typeface="ＭＳ Ｐゴシック" pitchFamily="-112" charset="-128"/>
              </a:rPr>
              <a:t> </a:t>
            </a:r>
            <a:r>
              <a:rPr kumimoji="0" lang="en-GB" altLang="en-US" b="0" i="0" u="none" strike="noStrike" kern="0" cap="none" spc="0" normalizeH="0" baseline="0" noProof="0" dirty="0" smtClean="0">
                <a:ln>
                  <a:noFill/>
                </a:ln>
                <a:solidFill>
                  <a:schemeClr val="tx1"/>
                </a:solidFill>
                <a:effectLst/>
                <a:uLnTx/>
                <a:uFillTx/>
                <a:ea typeface="ＭＳ Ｐゴシック" pitchFamily="-112" charset="-128"/>
              </a:rPr>
              <a:t>for which he was arrested.</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b="0" i="0" u="none" strike="noStrike" kern="0" cap="none" spc="0" normalizeH="0" baseline="0" noProof="0" dirty="0" smtClean="0">
              <a:ln>
                <a:noFill/>
              </a:ln>
              <a:solidFill>
                <a:srgbClr val="333399"/>
              </a:solidFill>
              <a:effectLst/>
              <a:uLnTx/>
              <a:uFillTx/>
              <a:latin typeface="Verdana"/>
              <a:ea typeface="ＭＳ Ｐゴシック" pitchFamily="-112" charset="-128"/>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68890" y="1484784"/>
            <a:ext cx="3228838" cy="4104456"/>
          </a:xfrm>
          <a:prstGeom prst="rect">
            <a:avLst/>
          </a:prstGeom>
          <a:effectLst>
            <a:softEdge rad="317500"/>
          </a:effectLst>
        </p:spPr>
      </p:pic>
      <p:sp>
        <p:nvSpPr>
          <p:cNvPr id="5" name="TextBox 4"/>
          <p:cNvSpPr txBox="1"/>
          <p:nvPr/>
        </p:nvSpPr>
        <p:spPr>
          <a:xfrm>
            <a:off x="611560" y="260648"/>
            <a:ext cx="7976285" cy="584775"/>
          </a:xfrm>
          <a:prstGeom prst="rect">
            <a:avLst/>
          </a:prstGeom>
          <a:solidFill>
            <a:srgbClr val="002060"/>
          </a:solidFill>
        </p:spPr>
        <p:txBody>
          <a:bodyPr wrap="square" rtlCol="0">
            <a:spAutoFit/>
          </a:bodyPr>
          <a:lstStyle/>
          <a:p>
            <a:pPr algn="ctr"/>
            <a:r>
              <a:rPr lang="en-GB" b="1" dirty="0" smtClean="0">
                <a:solidFill>
                  <a:schemeClr val="bg1"/>
                </a:solidFill>
              </a:rPr>
              <a:t>S32(2)(b) P.A.C.E. (1984)</a:t>
            </a:r>
            <a:endParaRPr lang="en-GB" b="1" dirty="0">
              <a:solidFill>
                <a:schemeClr val="bg1"/>
              </a:solidFill>
            </a:endParaRPr>
          </a:p>
        </p:txBody>
      </p:sp>
    </p:spTree>
    <p:extLst>
      <p:ext uri="{BB962C8B-B14F-4D97-AF65-F5344CB8AC3E}">
        <p14:creationId xmlns:p14="http://schemas.microsoft.com/office/powerpoint/2010/main" val="2393607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descr="\\Client\G$\Roger Images\Images\thumbnail image\arrest_handcuffs_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17485" y="1700808"/>
            <a:ext cx="4564429" cy="367408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11558" y="476672"/>
            <a:ext cx="7976285" cy="584775"/>
          </a:xfrm>
          <a:prstGeom prst="rect">
            <a:avLst/>
          </a:prstGeom>
          <a:solidFill>
            <a:srgbClr val="002060"/>
          </a:solidFill>
        </p:spPr>
        <p:txBody>
          <a:bodyPr wrap="square" rtlCol="0">
            <a:spAutoFit/>
          </a:bodyPr>
          <a:lstStyle/>
          <a:p>
            <a:pPr algn="ctr"/>
            <a:r>
              <a:rPr lang="en-GB" b="1" dirty="0" smtClean="0">
                <a:solidFill>
                  <a:schemeClr val="bg1"/>
                </a:solidFill>
              </a:rPr>
              <a:t>S18 P.A.C.E. (1984)</a:t>
            </a:r>
            <a:endParaRPr lang="en-GB" b="1" dirty="0">
              <a:solidFill>
                <a:schemeClr val="bg1"/>
              </a:solidFill>
            </a:endParaRPr>
          </a:p>
        </p:txBody>
      </p:sp>
    </p:spTree>
    <p:extLst>
      <p:ext uri="{BB962C8B-B14F-4D97-AF65-F5344CB8AC3E}">
        <p14:creationId xmlns:p14="http://schemas.microsoft.com/office/powerpoint/2010/main" val="9544616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2"/>
          <p:cNvSpPr txBox="1">
            <a:spLocks/>
          </p:cNvSpPr>
          <p:nvPr/>
        </p:nvSpPr>
        <p:spPr bwMode="auto">
          <a:xfrm>
            <a:off x="340688" y="1484784"/>
            <a:ext cx="4737879" cy="22525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0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3600" b="0" i="0" u="none" strike="noStrike" kern="0" cap="none" spc="0" normalizeH="0" baseline="0" noProof="0" dirty="0" smtClean="0">
                <a:ln>
                  <a:noFill/>
                </a:ln>
                <a:solidFill>
                  <a:schemeClr val="tx1"/>
                </a:solidFill>
                <a:effectLst/>
                <a:uLnTx/>
                <a:uFillTx/>
                <a:ea typeface="ＭＳ Ｐゴシック" pitchFamily="-112" charset="-128"/>
              </a:rPr>
              <a:t>A constable may enter and search any premises </a:t>
            </a:r>
            <a:r>
              <a:rPr kumimoji="0" lang="en-GB" altLang="en-US" sz="3600" b="0" i="0" u="none" strike="noStrike" kern="0" cap="none" spc="0" normalizeH="0" baseline="0" noProof="0" dirty="0" smtClean="0">
                <a:ln>
                  <a:noFill/>
                </a:ln>
                <a:solidFill>
                  <a:srgbClr val="FF0000"/>
                </a:solidFill>
                <a:effectLst/>
                <a:uLnTx/>
                <a:uFillTx/>
                <a:ea typeface="ＭＳ Ｐゴシック" pitchFamily="-112" charset="-128"/>
              </a:rPr>
              <a:t>occupied</a:t>
            </a:r>
            <a:endParaRPr kumimoji="0" lang="en-GB" sz="3600" b="0" i="0" u="none" strike="noStrike" kern="0" cap="none" spc="0" normalizeH="0" baseline="0" noProof="0" dirty="0">
              <a:ln>
                <a:noFill/>
              </a:ln>
              <a:solidFill>
                <a:srgbClr val="333399"/>
              </a:solidFill>
              <a:effectLst/>
              <a:uLnTx/>
              <a:uFillTx/>
              <a:ea typeface="ＭＳ Ｐゴシック" pitchFamily="-112" charset="-128"/>
            </a:endParaRPr>
          </a:p>
        </p:txBody>
      </p:sp>
      <p:sp>
        <p:nvSpPr>
          <p:cNvPr id="5" name="Content Placeholder 2"/>
          <p:cNvSpPr txBox="1">
            <a:spLocks/>
          </p:cNvSpPr>
          <p:nvPr/>
        </p:nvSpPr>
        <p:spPr bwMode="auto">
          <a:xfrm>
            <a:off x="333399" y="3568148"/>
            <a:ext cx="4752458"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0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algn="ctr"/>
            <a:r>
              <a:rPr lang="en-GB" altLang="en-US" sz="3600" b="0" kern="0" dirty="0" smtClean="0">
                <a:solidFill>
                  <a:schemeClr val="tx1"/>
                </a:solidFill>
              </a:rPr>
              <a:t>or</a:t>
            </a:r>
            <a:r>
              <a:rPr lang="en-GB" altLang="en-US" sz="3600" b="0" kern="0" dirty="0" smtClean="0">
                <a:solidFill>
                  <a:srgbClr val="333399"/>
                </a:solidFill>
              </a:rPr>
              <a:t> </a:t>
            </a:r>
            <a:r>
              <a:rPr lang="en-GB" altLang="en-US" sz="3600" b="0" kern="0" dirty="0" smtClean="0">
                <a:solidFill>
                  <a:srgbClr val="FF0000"/>
                </a:solidFill>
              </a:rPr>
              <a:t>controlled</a:t>
            </a:r>
            <a:r>
              <a:rPr lang="en-GB" altLang="en-US" sz="3600" b="0" kern="0" dirty="0" smtClean="0">
                <a:solidFill>
                  <a:srgbClr val="333399"/>
                </a:solidFill>
              </a:rPr>
              <a:t> </a:t>
            </a:r>
            <a:r>
              <a:rPr lang="en-GB" altLang="en-US" sz="3600" b="0" kern="0" dirty="0" smtClean="0">
                <a:solidFill>
                  <a:schemeClr val="tx1"/>
                </a:solidFill>
              </a:rPr>
              <a:t>by a person under arrest for an </a:t>
            </a:r>
            <a:r>
              <a:rPr lang="en-GB" altLang="en-US" sz="3600" b="0" kern="0" dirty="0" smtClean="0">
                <a:solidFill>
                  <a:srgbClr val="FF0000"/>
                </a:solidFill>
              </a:rPr>
              <a:t>indictable </a:t>
            </a:r>
            <a:r>
              <a:rPr lang="en-GB" altLang="en-US" sz="3600" b="0" kern="0" dirty="0" smtClean="0">
                <a:solidFill>
                  <a:schemeClr val="tx1"/>
                </a:solidFill>
              </a:rPr>
              <a:t>offence….</a:t>
            </a:r>
            <a:endParaRPr lang="en-GB" sz="3600" b="0" kern="0" dirty="0">
              <a:solidFill>
                <a:schemeClr val="tx1"/>
              </a:solidFill>
            </a:endParaRPr>
          </a:p>
        </p:txBody>
      </p:sp>
      <p:pic>
        <p:nvPicPr>
          <p:cNvPr id="8" name="Content Placeholder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123056" y="1468372"/>
            <a:ext cx="2972287" cy="2232248"/>
          </a:xfrm>
          <a:prstGeom prst="rect">
            <a:avLst/>
          </a:prstGeom>
          <a:effectLst>
            <a:softEdge rad="317500"/>
          </a:effectLst>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364088" y="3887790"/>
            <a:ext cx="2454130" cy="1840598"/>
          </a:xfrm>
          <a:prstGeom prst="rect">
            <a:avLst/>
          </a:prstGeom>
          <a:effectLst>
            <a:softEdge rad="317500"/>
          </a:effectLst>
        </p:spPr>
      </p:pic>
      <p:sp>
        <p:nvSpPr>
          <p:cNvPr id="7" name="TextBox 6"/>
          <p:cNvSpPr txBox="1"/>
          <p:nvPr/>
        </p:nvSpPr>
        <p:spPr>
          <a:xfrm>
            <a:off x="611560" y="260648"/>
            <a:ext cx="7976285" cy="584775"/>
          </a:xfrm>
          <a:prstGeom prst="rect">
            <a:avLst/>
          </a:prstGeom>
          <a:solidFill>
            <a:srgbClr val="002060"/>
          </a:solidFill>
        </p:spPr>
        <p:txBody>
          <a:bodyPr wrap="square" rtlCol="0">
            <a:spAutoFit/>
          </a:bodyPr>
          <a:lstStyle/>
          <a:p>
            <a:pPr algn="ctr"/>
            <a:r>
              <a:rPr lang="en-GB" b="1" dirty="0" smtClean="0">
                <a:solidFill>
                  <a:schemeClr val="bg1"/>
                </a:solidFill>
              </a:rPr>
              <a:t>S18(1) P.A.C.E. (1984)</a:t>
            </a:r>
            <a:endParaRPr lang="en-GB" b="1" dirty="0">
              <a:solidFill>
                <a:schemeClr val="bg1"/>
              </a:solidFill>
            </a:endParaRPr>
          </a:p>
        </p:txBody>
      </p:sp>
    </p:spTree>
    <p:extLst>
      <p:ext uri="{BB962C8B-B14F-4D97-AF65-F5344CB8AC3E}">
        <p14:creationId xmlns:p14="http://schemas.microsoft.com/office/powerpoint/2010/main" val="2731837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Content Placeholder 2"/>
          <p:cNvSpPr txBox="1">
            <a:spLocks/>
          </p:cNvSpPr>
          <p:nvPr/>
        </p:nvSpPr>
        <p:spPr bwMode="auto">
          <a:xfrm>
            <a:off x="467544" y="1160328"/>
            <a:ext cx="4968552" cy="2351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0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algn="ctr">
              <a:buClr>
                <a:srgbClr val="F1F46A"/>
              </a:buClr>
              <a:buSzPct val="50000"/>
            </a:pPr>
            <a:r>
              <a:rPr lang="en-GB" altLang="en-US" sz="3200" b="0" kern="0" dirty="0" smtClean="0">
                <a:solidFill>
                  <a:schemeClr val="tx1"/>
                </a:solidFill>
              </a:rPr>
              <a:t>if he has </a:t>
            </a:r>
            <a:r>
              <a:rPr lang="en-GB" altLang="en-US" sz="3200" b="0" u="sng" kern="0" dirty="0" smtClean="0">
                <a:solidFill>
                  <a:srgbClr val="FF0000"/>
                </a:solidFill>
              </a:rPr>
              <a:t>reasonable grounds for suspecting </a:t>
            </a:r>
            <a:r>
              <a:rPr lang="en-GB" altLang="en-US" sz="3200" b="0" kern="0" dirty="0" smtClean="0">
                <a:solidFill>
                  <a:schemeClr val="tx1"/>
                </a:solidFill>
              </a:rPr>
              <a:t>that there is  on the premises evidence relating to </a:t>
            </a:r>
            <a:r>
              <a:rPr lang="en-GB" altLang="en-US" sz="3200" b="0" u="sng" kern="0" dirty="0" smtClean="0">
                <a:solidFill>
                  <a:srgbClr val="FF3300"/>
                </a:solidFill>
              </a:rPr>
              <a:t>that offence</a:t>
            </a:r>
            <a:endParaRPr lang="en-GB" altLang="en-US" sz="3200" b="0" kern="0" dirty="0">
              <a:solidFill>
                <a:srgbClr val="333399"/>
              </a:solidFill>
            </a:endParaRPr>
          </a:p>
        </p:txBody>
      </p:sp>
      <p:sp>
        <p:nvSpPr>
          <p:cNvPr id="6" name="Content Placeholder 2"/>
          <p:cNvSpPr txBox="1">
            <a:spLocks/>
          </p:cNvSpPr>
          <p:nvPr/>
        </p:nvSpPr>
        <p:spPr bwMode="auto">
          <a:xfrm>
            <a:off x="664911" y="3395558"/>
            <a:ext cx="4807903" cy="21746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4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0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
                <a:srgbClr val="F1F46A"/>
              </a:buClr>
              <a:buSzPct val="50000"/>
              <a:buFontTx/>
              <a:buNone/>
              <a:tabLst/>
              <a:defRPr/>
            </a:pPr>
            <a:r>
              <a:rPr kumimoji="0" lang="en-GB" altLang="en-US" sz="3200" i="0" u="none" strike="noStrike" kern="0" cap="none" spc="0" normalizeH="0" baseline="0" noProof="0" dirty="0" smtClean="0">
                <a:ln>
                  <a:noFill/>
                </a:ln>
                <a:solidFill>
                  <a:schemeClr val="tx1"/>
                </a:solidFill>
                <a:effectLst/>
                <a:uLnTx/>
                <a:uFillTx/>
                <a:ea typeface="ＭＳ Ｐゴシック" pitchFamily="-112" charset="-128"/>
              </a:rPr>
              <a:t>or</a:t>
            </a:r>
            <a:r>
              <a:rPr kumimoji="0" lang="en-GB" altLang="en-US" sz="3200" b="0" i="0" u="none" strike="noStrike" kern="0" cap="none" spc="0" normalizeH="0" baseline="0" noProof="0" dirty="0" smtClean="0">
                <a:ln>
                  <a:noFill/>
                </a:ln>
                <a:solidFill>
                  <a:schemeClr val="tx1"/>
                </a:solidFill>
                <a:effectLst/>
                <a:uLnTx/>
                <a:uFillTx/>
                <a:ea typeface="ＭＳ Ｐゴシック" pitchFamily="-112" charset="-128"/>
              </a:rPr>
              <a:t> </a:t>
            </a:r>
          </a:p>
          <a:p>
            <a:pPr marL="0" marR="0" lvl="0" indent="0" algn="ctr" defTabSz="914400" rtl="0" eaLnBrk="0" fontAlgn="base" latinLnBrk="0" hangingPunct="0">
              <a:lnSpc>
                <a:spcPct val="100000"/>
              </a:lnSpc>
              <a:spcBef>
                <a:spcPct val="20000"/>
              </a:spcBef>
              <a:spcAft>
                <a:spcPct val="0"/>
              </a:spcAft>
              <a:buClr>
                <a:srgbClr val="F1F46A"/>
              </a:buClr>
              <a:buSzPct val="50000"/>
              <a:buFontTx/>
              <a:buNone/>
              <a:tabLst/>
              <a:defRPr/>
            </a:pPr>
            <a:r>
              <a:rPr kumimoji="0" lang="en-GB" altLang="en-US" sz="3200" b="0" i="0" u="sng" strike="noStrike" kern="0" cap="none" spc="0" normalizeH="0" baseline="0" noProof="0" dirty="0" smtClean="0">
                <a:ln>
                  <a:noFill/>
                </a:ln>
                <a:solidFill>
                  <a:srgbClr val="FF3300"/>
                </a:solidFill>
                <a:effectLst/>
                <a:uLnTx/>
                <a:uFillTx/>
                <a:ea typeface="ＭＳ Ｐゴシック" pitchFamily="-112" charset="-128"/>
              </a:rPr>
              <a:t>another indictable offence</a:t>
            </a:r>
            <a:r>
              <a:rPr kumimoji="0" lang="en-GB" altLang="en-US" sz="3200" b="0" i="0" u="none" strike="noStrike" kern="0" cap="none" spc="0" normalizeH="0" baseline="0" noProof="0" dirty="0" smtClean="0">
                <a:ln>
                  <a:noFill/>
                </a:ln>
                <a:solidFill>
                  <a:srgbClr val="333399"/>
                </a:solidFill>
                <a:effectLst/>
                <a:uLnTx/>
                <a:uFillTx/>
                <a:ea typeface="ＭＳ Ｐゴシック" pitchFamily="-112" charset="-128"/>
              </a:rPr>
              <a:t> </a:t>
            </a:r>
            <a:r>
              <a:rPr kumimoji="0" lang="en-GB" altLang="en-US" sz="3200" b="0" i="0" u="none" strike="noStrike" kern="0" cap="none" spc="0" normalizeH="0" baseline="0" noProof="0" dirty="0" smtClean="0">
                <a:ln>
                  <a:noFill/>
                </a:ln>
                <a:solidFill>
                  <a:schemeClr val="tx1"/>
                </a:solidFill>
                <a:effectLst/>
                <a:uLnTx/>
                <a:uFillTx/>
                <a:ea typeface="ＭＳ Ｐゴシック" pitchFamily="-112" charset="-128"/>
              </a:rPr>
              <a:t>which is connected with or similar to that offence</a:t>
            </a:r>
            <a:endParaRPr kumimoji="0" lang="en-GB" altLang="en-US" sz="3200" b="0" i="0" u="none" strike="noStrike" kern="0" cap="none" spc="0" normalizeH="0" baseline="0" noProof="0" dirty="0">
              <a:ln>
                <a:noFill/>
              </a:ln>
              <a:solidFill>
                <a:schemeClr val="tx1"/>
              </a:solidFill>
              <a:effectLst/>
              <a:uLnTx/>
              <a:uFillTx/>
              <a:ea typeface="ＭＳ Ｐゴシック" pitchFamily="-112" charset="-128"/>
            </a:endParaRPr>
          </a:p>
        </p:txBody>
      </p:sp>
      <p:pic>
        <p:nvPicPr>
          <p:cNvPr id="7" name="Content Placeholder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bwMode="auto">
          <a:xfrm>
            <a:off x="5436096" y="1067718"/>
            <a:ext cx="3237636" cy="2481956"/>
          </a:xfrm>
          <a:prstGeom prst="rect">
            <a:avLst/>
          </a:prstGeom>
          <a:noFill/>
          <a:ln>
            <a:noFill/>
          </a:ln>
          <a:effectLst>
            <a:softEdge rad="317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678587" y="3648858"/>
            <a:ext cx="2841097" cy="1930152"/>
          </a:xfrm>
          <a:prstGeom prst="rect">
            <a:avLst/>
          </a:prstGeom>
          <a:effectLst>
            <a:softEdge rad="317500"/>
          </a:effectLst>
        </p:spPr>
      </p:pic>
      <p:sp>
        <p:nvSpPr>
          <p:cNvPr id="9" name="TextBox 8"/>
          <p:cNvSpPr txBox="1"/>
          <p:nvPr/>
        </p:nvSpPr>
        <p:spPr>
          <a:xfrm>
            <a:off x="611560" y="260648"/>
            <a:ext cx="7976285" cy="707886"/>
          </a:xfrm>
          <a:prstGeom prst="rect">
            <a:avLst/>
          </a:prstGeom>
          <a:solidFill>
            <a:srgbClr val="002060"/>
          </a:solidFill>
        </p:spPr>
        <p:txBody>
          <a:bodyPr wrap="square" rtlCol="0">
            <a:spAutoFit/>
          </a:bodyPr>
          <a:lstStyle/>
          <a:p>
            <a:pPr algn="ctr"/>
            <a:r>
              <a:rPr lang="en-GB" sz="4000" b="1" dirty="0" smtClean="0">
                <a:solidFill>
                  <a:schemeClr val="bg1"/>
                </a:solidFill>
              </a:rPr>
              <a:t>S18(1) P.A.C.E. (1984)</a:t>
            </a:r>
            <a:endParaRPr lang="en-GB" sz="4000" b="1" dirty="0">
              <a:solidFill>
                <a:schemeClr val="bg1"/>
              </a:solidFill>
            </a:endParaRPr>
          </a:p>
        </p:txBody>
      </p:sp>
    </p:spTree>
    <p:extLst>
      <p:ext uri="{BB962C8B-B14F-4D97-AF65-F5344CB8AC3E}">
        <p14:creationId xmlns:p14="http://schemas.microsoft.com/office/powerpoint/2010/main" val="1240624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067944" y="2348880"/>
            <a:ext cx="4032448" cy="2739211"/>
          </a:xfrm>
          <a:prstGeom prst="rect">
            <a:avLst/>
          </a:prstGeom>
          <a:noFill/>
        </p:spPr>
        <p:txBody>
          <a:bodyPr wrap="square" rtlCol="0">
            <a:spAutoFit/>
          </a:bodyPr>
          <a:lstStyle/>
          <a:p>
            <a:endParaRPr lang="en-GB" dirty="0">
              <a:solidFill>
                <a:srgbClr val="0033CC"/>
              </a:solidFill>
            </a:endParaRPr>
          </a:p>
          <a:p>
            <a:r>
              <a:rPr lang="en-GB" sz="2800" b="0" dirty="0" smtClean="0">
                <a:solidFill>
                  <a:schemeClr val="tx1"/>
                </a:solidFill>
              </a:rPr>
              <a:t>An Inspectors </a:t>
            </a:r>
            <a:r>
              <a:rPr lang="en-GB" sz="2800" b="0" dirty="0" smtClean="0">
                <a:solidFill>
                  <a:srgbClr val="FF0000"/>
                </a:solidFill>
              </a:rPr>
              <a:t>authority</a:t>
            </a:r>
            <a:r>
              <a:rPr lang="en-GB" sz="2800" b="0" dirty="0" smtClean="0">
                <a:solidFill>
                  <a:schemeClr val="tx1"/>
                </a:solidFill>
              </a:rPr>
              <a:t> will be required for all Section18 searches unless….</a:t>
            </a:r>
            <a:endParaRPr lang="en-GB" sz="2800" b="0" dirty="0">
              <a:solidFill>
                <a:schemeClr val="tx1"/>
              </a:solidFill>
            </a:endParaRPr>
          </a:p>
        </p:txBody>
      </p:sp>
      <p:sp>
        <p:nvSpPr>
          <p:cNvPr id="4" name="TextBox 3"/>
          <p:cNvSpPr txBox="1"/>
          <p:nvPr/>
        </p:nvSpPr>
        <p:spPr>
          <a:xfrm>
            <a:off x="611560" y="260648"/>
            <a:ext cx="7976285" cy="707886"/>
          </a:xfrm>
          <a:prstGeom prst="rect">
            <a:avLst/>
          </a:prstGeom>
          <a:solidFill>
            <a:srgbClr val="002060"/>
          </a:solidFill>
        </p:spPr>
        <p:txBody>
          <a:bodyPr wrap="square" rtlCol="0">
            <a:spAutoFit/>
          </a:bodyPr>
          <a:lstStyle/>
          <a:p>
            <a:pPr algn="ctr"/>
            <a:r>
              <a:rPr lang="en-GB" sz="4000" b="1" dirty="0" smtClean="0">
                <a:solidFill>
                  <a:schemeClr val="bg1"/>
                </a:solidFill>
              </a:rPr>
              <a:t>S18 P.A.C.E. (1984)</a:t>
            </a:r>
            <a:endParaRPr lang="en-GB" sz="4000" b="1" dirty="0">
              <a:solidFill>
                <a:schemeClr val="bg1"/>
              </a:solidFill>
            </a:endParaRPr>
          </a:p>
        </p:txBody>
      </p:sp>
      <p:pic>
        <p:nvPicPr>
          <p:cNvPr id="2" name="Picture 1"/>
          <p:cNvPicPr>
            <a:picLocks noChangeAspect="1"/>
          </p:cNvPicPr>
          <p:nvPr/>
        </p:nvPicPr>
        <p:blipFill rotWithShape="1">
          <a:blip r:embed="rId3"/>
          <a:srcRect t="28571" b="28571"/>
          <a:stretch/>
        </p:blipFill>
        <p:spPr>
          <a:xfrm rot="19880559">
            <a:off x="546678" y="2091751"/>
            <a:ext cx="3874829" cy="1732891"/>
          </a:xfrm>
          <a:prstGeom prst="rect">
            <a:avLst/>
          </a:prstGeom>
        </p:spPr>
      </p:pic>
    </p:spTree>
    <p:extLst>
      <p:ext uri="{BB962C8B-B14F-4D97-AF65-F5344CB8AC3E}">
        <p14:creationId xmlns:p14="http://schemas.microsoft.com/office/powerpoint/2010/main" val="184630480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611560" y="1556792"/>
            <a:ext cx="4834880"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A constable may conduct a search before taking the person to a police station without obtaining an authorisation from an inspector if the presence of that person at a place is necessary for the effective investigation of the offence</a:t>
            </a:r>
            <a:r>
              <a:rPr kumimoji="0" lang="en-GB" altLang="en-US" sz="2800" b="0" i="0" u="none" strike="noStrike" kern="0" cap="none" spc="0" normalizeH="0" baseline="0" noProof="0" dirty="0" smtClean="0">
                <a:ln>
                  <a:noFill/>
                </a:ln>
                <a:solidFill>
                  <a:srgbClr val="333399"/>
                </a:solidFill>
                <a:effectLst/>
                <a:uLnTx/>
                <a:uFillTx/>
                <a:ea typeface="ＭＳ Ｐゴシック" pitchFamily="-112" charset="-128"/>
              </a:rPr>
              <a:t>.</a:t>
            </a: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52120" y="1170353"/>
            <a:ext cx="2530624" cy="4699730"/>
          </a:xfrm>
          <a:prstGeom prst="rect">
            <a:avLst/>
          </a:prstGeom>
          <a:effectLst>
            <a:softEdge rad="317500"/>
          </a:effectLst>
        </p:spPr>
      </p:pic>
      <p:sp>
        <p:nvSpPr>
          <p:cNvPr id="5" name="TextBox 4"/>
          <p:cNvSpPr txBox="1"/>
          <p:nvPr/>
        </p:nvSpPr>
        <p:spPr>
          <a:xfrm>
            <a:off x="611560" y="260648"/>
            <a:ext cx="7976285" cy="707886"/>
          </a:xfrm>
          <a:prstGeom prst="rect">
            <a:avLst/>
          </a:prstGeom>
          <a:solidFill>
            <a:srgbClr val="002060"/>
          </a:solidFill>
        </p:spPr>
        <p:txBody>
          <a:bodyPr wrap="square" rtlCol="0">
            <a:spAutoFit/>
          </a:bodyPr>
          <a:lstStyle/>
          <a:p>
            <a:pPr algn="ctr"/>
            <a:r>
              <a:rPr lang="en-GB" sz="4000" b="1" dirty="0" smtClean="0">
                <a:solidFill>
                  <a:schemeClr val="bg1"/>
                </a:solidFill>
              </a:rPr>
              <a:t>S18(5) P.A.C.E. (1984)</a:t>
            </a:r>
            <a:endParaRPr lang="en-GB" sz="4000" b="1" dirty="0">
              <a:solidFill>
                <a:schemeClr val="bg1"/>
              </a:solidFill>
            </a:endParaRPr>
          </a:p>
        </p:txBody>
      </p:sp>
    </p:spTree>
    <p:extLst>
      <p:ext uri="{BB962C8B-B14F-4D97-AF65-F5344CB8AC3E}">
        <p14:creationId xmlns:p14="http://schemas.microsoft.com/office/powerpoint/2010/main" val="2754608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4"/>
          <p:cNvSpPr txBox="1">
            <a:spLocks/>
          </p:cNvSpPr>
          <p:nvPr/>
        </p:nvSpPr>
        <p:spPr>
          <a:xfrm>
            <a:off x="457199" y="1600201"/>
            <a:ext cx="8130645" cy="1972816"/>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smtClean="0">
                <a:ln>
                  <a:noFill/>
                </a:ln>
                <a:effectLst/>
                <a:uLnTx/>
                <a:uFillTx/>
                <a:latin typeface="Calibri"/>
                <a:ea typeface="+mn-ea"/>
                <a:cs typeface="+mn-cs"/>
              </a:rPr>
              <a:t>Premises may be searched (other than under a statutory power) with the written consent of a person entitled to grant entry.</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5" name="TextBox 4"/>
          <p:cNvSpPr txBox="1"/>
          <p:nvPr/>
        </p:nvSpPr>
        <p:spPr>
          <a:xfrm>
            <a:off x="611560" y="260648"/>
            <a:ext cx="7976285" cy="707886"/>
          </a:xfrm>
          <a:prstGeom prst="rect">
            <a:avLst/>
          </a:prstGeom>
          <a:solidFill>
            <a:srgbClr val="002060"/>
          </a:solidFill>
        </p:spPr>
        <p:txBody>
          <a:bodyPr wrap="square" rtlCol="0">
            <a:spAutoFit/>
          </a:bodyPr>
          <a:lstStyle/>
          <a:p>
            <a:pPr algn="ctr"/>
            <a:r>
              <a:rPr lang="en-GB" sz="4000" b="1" dirty="0" smtClean="0">
                <a:solidFill>
                  <a:schemeClr val="bg1"/>
                </a:solidFill>
              </a:rPr>
              <a:t>Consent</a:t>
            </a:r>
            <a:endParaRPr lang="en-GB" sz="4000" b="1" dirty="0">
              <a:solidFill>
                <a:schemeClr val="bg1"/>
              </a:solidFill>
            </a:endParaRPr>
          </a:p>
        </p:txBody>
      </p:sp>
      <p:pic>
        <p:nvPicPr>
          <p:cNvPr id="2" name="Picture 1"/>
          <p:cNvPicPr>
            <a:picLocks noChangeAspect="1"/>
          </p:cNvPicPr>
          <p:nvPr/>
        </p:nvPicPr>
        <p:blipFill>
          <a:blip r:embed="rId4"/>
          <a:stretch>
            <a:fillRect/>
          </a:stretch>
        </p:blipFill>
        <p:spPr>
          <a:xfrm>
            <a:off x="3290014" y="3933056"/>
            <a:ext cx="2619375" cy="1743075"/>
          </a:xfrm>
          <a:prstGeom prst="rect">
            <a:avLst/>
          </a:prstGeom>
        </p:spPr>
      </p:pic>
    </p:spTree>
    <p:extLst>
      <p:ext uri="{BB962C8B-B14F-4D97-AF65-F5344CB8AC3E}">
        <p14:creationId xmlns:p14="http://schemas.microsoft.com/office/powerpoint/2010/main" val="167687079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456572" y="1977868"/>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smtClean="0">
              <a:ln>
                <a:noFill/>
              </a:ln>
              <a:solidFill>
                <a:srgbClr val="002060"/>
              </a:solidFill>
              <a:effectLst/>
              <a:uLnTx/>
              <a:uFillTx/>
              <a:latin typeface="Calibri"/>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2800" b="0" i="0" u="none" strike="noStrike" kern="1200" cap="none" spc="0" normalizeH="0" baseline="0" noProof="0" dirty="0" smtClean="0">
                <a:ln>
                  <a:noFill/>
                </a:ln>
                <a:effectLst/>
                <a:uLnTx/>
                <a:uFillTx/>
                <a:latin typeface="Calibri"/>
                <a:ea typeface="+mn-ea"/>
                <a:cs typeface="+mn-cs"/>
              </a:rPr>
              <a:t>The occupier, or other person entitled to grant access to the premises is entitled to an explanation of the authority under which entry is sought and that occupier should be asked to grant access.</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583229" y="620688"/>
            <a:ext cx="7976285" cy="1077218"/>
          </a:xfrm>
          <a:prstGeom prst="rect">
            <a:avLst/>
          </a:prstGeom>
          <a:solidFill>
            <a:srgbClr val="002060"/>
          </a:solidFill>
        </p:spPr>
        <p:txBody>
          <a:bodyPr wrap="square" rtlCol="0">
            <a:spAutoFit/>
          </a:bodyPr>
          <a:lstStyle/>
          <a:p>
            <a:pPr algn="ctr"/>
            <a:r>
              <a:rPr lang="en-GB" b="1" dirty="0" smtClean="0">
                <a:solidFill>
                  <a:schemeClr val="bg1"/>
                </a:solidFill>
              </a:rPr>
              <a:t>Gaining Entry                                (other than with consent)</a:t>
            </a:r>
            <a:endParaRPr lang="en-GB" b="1" dirty="0">
              <a:solidFill>
                <a:schemeClr val="bg1"/>
              </a:solidFill>
            </a:endParaRPr>
          </a:p>
        </p:txBody>
      </p:sp>
    </p:spTree>
    <p:extLst>
      <p:ext uri="{BB962C8B-B14F-4D97-AF65-F5344CB8AC3E}">
        <p14:creationId xmlns:p14="http://schemas.microsoft.com/office/powerpoint/2010/main" val="310315751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755576" y="1196752"/>
            <a:ext cx="7832269" cy="4525963"/>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smtClean="0">
              <a:ln>
                <a:noFill/>
              </a:ln>
              <a:solidFill>
                <a:srgbClr val="002060"/>
              </a:solidFill>
              <a:effectLst/>
              <a:uLnTx/>
              <a:uFillTx/>
              <a:latin typeface="Calibri"/>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US" sz="3500" b="0" dirty="0">
                <a:latin typeface="Calibri"/>
              </a:rPr>
              <a:t>N</a:t>
            </a:r>
            <a:r>
              <a:rPr kumimoji="0" lang="en-US" sz="3500" b="0" i="0" u="none" strike="noStrike" kern="1200" cap="none" spc="0" normalizeH="0" baseline="0" noProof="0" dirty="0" err="1" smtClean="0">
                <a:ln>
                  <a:noFill/>
                </a:ln>
                <a:uLnTx/>
                <a:uFillTx/>
                <a:latin typeface="Calibri"/>
              </a:rPr>
              <a:t>ecessity</a:t>
            </a:r>
            <a:r>
              <a:rPr kumimoji="0" lang="en-US" sz="3500" b="0" i="0" u="none" strike="noStrike" kern="1200" cap="none" spc="0" normalizeH="0" baseline="0" noProof="0" dirty="0" smtClean="0">
                <a:ln>
                  <a:noFill/>
                </a:ln>
                <a:uLnTx/>
                <a:uFillTx/>
                <a:latin typeface="Calibri"/>
              </a:rPr>
              <a:t> to use reasonable force (entry to</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sz="3500" b="0" i="0" u="none" strike="noStrike" kern="1200" cap="none" spc="0" normalizeH="0" baseline="0" noProof="0" dirty="0" smtClean="0">
                <a:ln>
                  <a:noFill/>
                </a:ln>
                <a:uLnTx/>
                <a:uFillTx/>
                <a:latin typeface="Calibri"/>
              </a:rPr>
              <a:t>premises) if:</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US" sz="3500" b="0" i="0" u="none" strike="noStrike" kern="1200" cap="none" spc="0" normalizeH="0" baseline="0" noProof="0" dirty="0" smtClean="0">
              <a:ln>
                <a:noFill/>
              </a:ln>
              <a:uLnTx/>
              <a:uFillTx/>
              <a:latin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3500" b="0" i="0" u="none" strike="noStrike" kern="1200" cap="none" spc="0" normalizeH="0" baseline="0" noProof="0" dirty="0" smtClean="0">
                <a:ln>
                  <a:noFill/>
                </a:ln>
                <a:effectLst/>
                <a:uLnTx/>
                <a:uFillTx/>
                <a:latin typeface="Calibri"/>
              </a:rPr>
              <a:t>Refused Entry</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3500" b="0" i="0" u="none" strike="noStrike" kern="1200" cap="none" spc="0" normalizeH="0" baseline="0" noProof="0" dirty="0" smtClean="0">
                <a:ln>
                  <a:noFill/>
                </a:ln>
                <a:effectLst/>
                <a:uLnTx/>
                <a:uFillTx/>
                <a:latin typeface="Calibri"/>
              </a:rPr>
              <a:t>Impossible to communicate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3500" b="0" i="0" u="none" strike="noStrike" kern="1200" cap="none" spc="0" normalizeH="0" baseline="0" noProof="0" dirty="0" smtClean="0">
                <a:ln>
                  <a:noFill/>
                </a:ln>
                <a:effectLst/>
                <a:uLnTx/>
                <a:uFillTx/>
                <a:latin typeface="Calibri"/>
              </a:rPr>
              <a:t>Unoccupied</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3500" b="0" i="0" u="none" strike="noStrike" kern="1200" cap="none" spc="0" normalizeH="0" baseline="0" noProof="0" dirty="0" smtClean="0">
                <a:ln>
                  <a:noFill/>
                </a:ln>
                <a:effectLst/>
                <a:uLnTx/>
                <a:uFillTx/>
                <a:latin typeface="Calibri"/>
              </a:rPr>
              <a:t>Absent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sz="3500" b="0" i="0" u="none" strike="noStrike" kern="1200" cap="none" spc="0" normalizeH="0" baseline="0" noProof="0" dirty="0" smtClean="0">
                <a:ln>
                  <a:noFill/>
                </a:ln>
                <a:effectLst/>
                <a:uLnTx/>
                <a:uFillTx/>
                <a:latin typeface="Calibri"/>
              </a:rPr>
              <a:t>Frustrate / Endangerment</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611560" y="590560"/>
            <a:ext cx="7976285" cy="584775"/>
          </a:xfrm>
          <a:prstGeom prst="rect">
            <a:avLst/>
          </a:prstGeom>
          <a:solidFill>
            <a:srgbClr val="002060"/>
          </a:solidFill>
        </p:spPr>
        <p:txBody>
          <a:bodyPr wrap="square" rtlCol="0">
            <a:spAutoFit/>
          </a:bodyPr>
          <a:lstStyle/>
          <a:p>
            <a:pPr algn="ctr"/>
            <a:r>
              <a:rPr lang="en-GB" b="1" dirty="0" smtClean="0">
                <a:solidFill>
                  <a:schemeClr val="bg1"/>
                </a:solidFill>
              </a:rPr>
              <a:t>Reasonable Force</a:t>
            </a:r>
            <a:endParaRPr lang="en-GB" b="1" dirty="0">
              <a:solidFill>
                <a:schemeClr val="bg1"/>
              </a:solidFill>
            </a:endParaRPr>
          </a:p>
        </p:txBody>
      </p:sp>
    </p:spTree>
    <p:extLst>
      <p:ext uri="{BB962C8B-B14F-4D97-AF65-F5344CB8AC3E}">
        <p14:creationId xmlns:p14="http://schemas.microsoft.com/office/powerpoint/2010/main" val="3344810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500"/>
                                        <p:tgtEl>
                                          <p:spTgt spid="3">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500"/>
                                        <p:tgtEl>
                                          <p:spTgt spid="3">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914399" y="3284984"/>
            <a:ext cx="7673445" cy="2730625"/>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smtClean="0">
                <a:ln>
                  <a:noFill/>
                </a:ln>
                <a:effectLst/>
                <a:uLnTx/>
                <a:uFillTx/>
                <a:latin typeface="Calibri"/>
                <a:ea typeface="+mn-ea"/>
                <a:cs typeface="+mn-cs"/>
              </a:rPr>
              <a:t> </a:t>
            </a:r>
          </a:p>
          <a:p>
            <a:pPr marL="457200" marR="0" lvl="0" indent="-457200" algn="l" defTabSz="914400" rtl="0" eaLnBrk="1" fontAlgn="auto" latinLnBrk="0" hangingPunct="1">
              <a:lnSpc>
                <a:spcPct val="100000"/>
              </a:lnSpc>
              <a:spcBef>
                <a:spcPct val="20000"/>
              </a:spcBef>
              <a:spcAft>
                <a:spcPts val="0"/>
              </a:spcAft>
              <a:buClrTx/>
              <a:buSzTx/>
              <a:buFont typeface="+mj-lt"/>
              <a:buAutoNum type="alphaLcParenR"/>
              <a:tabLst/>
              <a:defRPr/>
            </a:pPr>
            <a:r>
              <a:rPr kumimoji="0" lang="en-GB" sz="3600" b="0" i="0" u="none" strike="noStrike" kern="1200" cap="none" spc="0" normalizeH="0" baseline="0" noProof="0" dirty="0" smtClean="0">
                <a:ln>
                  <a:noFill/>
                </a:ln>
                <a:effectLst/>
                <a:uLnTx/>
                <a:uFillTx/>
                <a:latin typeface="Calibri"/>
                <a:ea typeface="+mn-ea"/>
                <a:cs typeface="+mn-cs"/>
              </a:rPr>
              <a:t>Time of Searches</a:t>
            </a:r>
          </a:p>
          <a:p>
            <a:pPr marL="457200" marR="0" lvl="0" indent="-457200" algn="l" defTabSz="914400" rtl="0" eaLnBrk="1" fontAlgn="auto" latinLnBrk="0" hangingPunct="1">
              <a:lnSpc>
                <a:spcPct val="100000"/>
              </a:lnSpc>
              <a:spcBef>
                <a:spcPct val="20000"/>
              </a:spcBef>
              <a:spcAft>
                <a:spcPts val="0"/>
              </a:spcAft>
              <a:buClrTx/>
              <a:buSzTx/>
              <a:buFont typeface="+mj-lt"/>
              <a:buAutoNum type="alphaLcParenR"/>
              <a:tabLst/>
              <a:defRPr/>
            </a:pPr>
            <a:r>
              <a:rPr kumimoji="0" lang="en-GB" sz="3600" b="0" i="0" u="none" strike="noStrike" kern="1200" cap="none" spc="0" normalizeH="0" baseline="0" noProof="0" dirty="0" smtClean="0">
                <a:ln>
                  <a:noFill/>
                </a:ln>
                <a:effectLst/>
                <a:uLnTx/>
                <a:uFillTx/>
                <a:latin typeface="Calibri"/>
                <a:ea typeface="+mn-ea"/>
                <a:cs typeface="+mn-cs"/>
              </a:rPr>
              <a:t>Entry other than consent</a:t>
            </a:r>
          </a:p>
          <a:p>
            <a:pPr marL="457200" marR="0" lvl="0" indent="-457200" algn="l" defTabSz="914400" rtl="0" eaLnBrk="1" fontAlgn="auto" latinLnBrk="0" hangingPunct="1">
              <a:lnSpc>
                <a:spcPct val="100000"/>
              </a:lnSpc>
              <a:spcBef>
                <a:spcPct val="20000"/>
              </a:spcBef>
              <a:spcAft>
                <a:spcPts val="0"/>
              </a:spcAft>
              <a:buClrTx/>
              <a:buSzTx/>
              <a:buFont typeface="+mj-lt"/>
              <a:buAutoNum type="alphaLcParenR"/>
              <a:tabLst/>
              <a:defRPr/>
            </a:pPr>
            <a:r>
              <a:rPr kumimoji="0" lang="en-GB" sz="3600" b="0" i="0" u="none" strike="noStrike" kern="1200" cap="none" spc="0" normalizeH="0" baseline="0" noProof="0" dirty="0" smtClean="0">
                <a:ln>
                  <a:noFill/>
                </a:ln>
                <a:effectLst/>
                <a:uLnTx/>
                <a:uFillTx/>
                <a:latin typeface="Calibri"/>
                <a:ea typeface="+mn-ea"/>
                <a:cs typeface="+mn-cs"/>
              </a:rPr>
              <a:t>Notice of Powers and Rights</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smtClean="0">
                <a:ln>
                  <a:noFill/>
                </a:ln>
                <a:effectLst/>
                <a:uLnTx/>
                <a:uFillTx/>
                <a:latin typeface="Calibri"/>
                <a:ea typeface="+mn-ea"/>
                <a:cs typeface="+mn-cs"/>
              </a:rPr>
              <a:t>d) Conduct of searches</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smtClean="0">
                <a:ln>
                  <a:noFill/>
                </a:ln>
                <a:effectLst/>
                <a:uLnTx/>
                <a:uFillTx/>
                <a:latin typeface="Calibri"/>
                <a:ea typeface="+mn-ea"/>
                <a:cs typeface="+mn-cs"/>
              </a:rPr>
              <a:t>e) Leaving Premises</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smtClean="0">
              <a:ln>
                <a:noFill/>
              </a:ln>
              <a:solidFill>
                <a:srgbClr val="002060"/>
              </a:solidFill>
              <a:effectLst/>
              <a:uLnTx/>
              <a:uFillTx/>
              <a:latin typeface="Calibri"/>
              <a:ea typeface="+mn-ea"/>
              <a:cs typeface="+mn-cs"/>
            </a:endParaRPr>
          </a:p>
        </p:txBody>
      </p:sp>
      <p:sp>
        <p:nvSpPr>
          <p:cNvPr id="4" name="TextBox 3"/>
          <p:cNvSpPr txBox="1"/>
          <p:nvPr/>
        </p:nvSpPr>
        <p:spPr>
          <a:xfrm>
            <a:off x="611560" y="260648"/>
            <a:ext cx="7976285" cy="584775"/>
          </a:xfrm>
          <a:prstGeom prst="rect">
            <a:avLst/>
          </a:prstGeom>
          <a:solidFill>
            <a:srgbClr val="002060"/>
          </a:solidFill>
        </p:spPr>
        <p:txBody>
          <a:bodyPr wrap="square" rtlCol="0">
            <a:spAutoFit/>
          </a:bodyPr>
          <a:lstStyle/>
          <a:p>
            <a:pPr algn="ctr"/>
            <a:r>
              <a:rPr lang="en-GB" b="1" dirty="0" smtClean="0">
                <a:solidFill>
                  <a:schemeClr val="bg1"/>
                </a:solidFill>
              </a:rPr>
              <a:t>P.A.C.E Code of Practice B</a:t>
            </a:r>
            <a:endParaRPr lang="en-GB" b="1" dirty="0">
              <a:solidFill>
                <a:schemeClr val="bg1"/>
              </a:solidFill>
            </a:endParaRPr>
          </a:p>
        </p:txBody>
      </p:sp>
      <p:pic>
        <p:nvPicPr>
          <p:cNvPr id="5" name="Picture 4"/>
          <p:cNvPicPr>
            <a:picLocks noChangeAspect="1"/>
          </p:cNvPicPr>
          <p:nvPr/>
        </p:nvPicPr>
        <p:blipFill>
          <a:blip r:embed="rId4"/>
          <a:stretch>
            <a:fillRect/>
          </a:stretch>
        </p:blipFill>
        <p:spPr>
          <a:xfrm>
            <a:off x="551577" y="968534"/>
            <a:ext cx="4048125" cy="2686050"/>
          </a:xfrm>
          <a:prstGeom prst="rect">
            <a:avLst/>
          </a:prstGeom>
        </p:spPr>
      </p:pic>
      <p:sp>
        <p:nvSpPr>
          <p:cNvPr id="8" name="Rectangle 7"/>
          <p:cNvSpPr/>
          <p:nvPr/>
        </p:nvSpPr>
        <p:spPr>
          <a:xfrm>
            <a:off x="4015845" y="1231263"/>
            <a:ext cx="4572000" cy="1569660"/>
          </a:xfrm>
          <a:prstGeom prst="rect">
            <a:avLst/>
          </a:prstGeom>
        </p:spPr>
        <p:txBody>
          <a:bodyPr>
            <a:spAutoFit/>
          </a:bodyPr>
          <a:lstStyle/>
          <a:p>
            <a:pPr lvl="0" algn="l" fontAlgn="auto">
              <a:spcBef>
                <a:spcPct val="20000"/>
              </a:spcBef>
              <a:spcAft>
                <a:spcPts val="0"/>
              </a:spcAft>
              <a:defRPr/>
            </a:pPr>
            <a:r>
              <a:rPr lang="en-GB" b="0" dirty="0">
                <a:solidFill>
                  <a:schemeClr val="tx1"/>
                </a:solidFill>
                <a:latin typeface="Calibri"/>
              </a:rPr>
              <a:t>Regulates the searching of property </a:t>
            </a:r>
            <a:r>
              <a:rPr lang="en-GB" b="0" dirty="0" smtClean="0">
                <a:solidFill>
                  <a:schemeClr val="tx1"/>
                </a:solidFill>
                <a:latin typeface="Calibri"/>
              </a:rPr>
              <a:t>and the </a:t>
            </a:r>
            <a:r>
              <a:rPr lang="en-GB" b="0" dirty="0">
                <a:solidFill>
                  <a:schemeClr val="tx1"/>
                </a:solidFill>
                <a:latin typeface="Calibri"/>
              </a:rPr>
              <a:t>seizure from premises:</a:t>
            </a:r>
          </a:p>
        </p:txBody>
      </p:sp>
    </p:spTree>
    <p:extLst>
      <p:ext uri="{BB962C8B-B14F-4D97-AF65-F5344CB8AC3E}">
        <p14:creationId xmlns:p14="http://schemas.microsoft.com/office/powerpoint/2010/main" val="2610738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602007" y="1196752"/>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smtClean="0">
              <a:ln>
                <a:noFill/>
              </a:ln>
              <a:solidFill>
                <a:srgbClr val="002060"/>
              </a:solidFill>
              <a:effectLst/>
              <a:uLnTx/>
              <a:uFillTx/>
              <a:latin typeface="Calibri"/>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effectLst/>
                <a:uLnTx/>
                <a:uFillTx/>
                <a:latin typeface="Calibri"/>
                <a:ea typeface="+mn-ea"/>
                <a:cs typeface="+mn-cs"/>
              </a:rPr>
              <a:t>Some health and safety considerations are common, no matter what you are searching:</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effectLst/>
                <a:uLnTx/>
                <a:uFillTx/>
                <a:latin typeface="Calibri"/>
                <a:ea typeface="+mn-ea"/>
                <a:cs typeface="+mn-cs"/>
              </a:rPr>
              <a:t>Do not eat, drink, smoke or touch your face whilst handling exhibits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effectLst/>
                <a:uLnTx/>
                <a:uFillTx/>
                <a:latin typeface="Calibri"/>
                <a:ea typeface="+mn-ea"/>
                <a:cs typeface="+mn-cs"/>
              </a:rPr>
              <a:t>All body fluid samples should be regarded as potentially infectious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effectLst/>
                <a:uLnTx/>
                <a:uFillTx/>
                <a:latin typeface="Calibri"/>
                <a:ea typeface="+mn-ea"/>
                <a:cs typeface="+mn-cs"/>
              </a:rPr>
              <a:t>Protect all cuts and grazes with waterproof dressings </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effectLst/>
                <a:uLnTx/>
                <a:uFillTx/>
                <a:latin typeface="Calibri"/>
                <a:ea typeface="+mn-ea"/>
                <a:cs typeface="+mn-cs"/>
              </a:rPr>
              <a:t>Handle all items as little as possible.</a:t>
            </a:r>
            <a:endParaRPr kumimoji="0" lang="en-GB" sz="2800" b="0" i="0" u="none" strike="noStrike" kern="1200" cap="none" spc="0" normalizeH="0" baseline="0" noProof="0" dirty="0">
              <a:ln>
                <a:noFill/>
              </a:ln>
              <a:effectLst/>
              <a:uLnTx/>
              <a:uFillTx/>
              <a:latin typeface="Calibri"/>
              <a:ea typeface="+mn-ea"/>
              <a:cs typeface="+mn-cs"/>
            </a:endParaRPr>
          </a:p>
        </p:txBody>
      </p:sp>
      <p:sp>
        <p:nvSpPr>
          <p:cNvPr id="4" name="TextBox 3"/>
          <p:cNvSpPr txBox="1"/>
          <p:nvPr/>
        </p:nvSpPr>
        <p:spPr>
          <a:xfrm>
            <a:off x="602007" y="576492"/>
            <a:ext cx="7976285" cy="584775"/>
          </a:xfrm>
          <a:prstGeom prst="rect">
            <a:avLst/>
          </a:prstGeom>
          <a:solidFill>
            <a:srgbClr val="002060"/>
          </a:solidFill>
        </p:spPr>
        <p:txBody>
          <a:bodyPr wrap="square" rtlCol="0">
            <a:spAutoFit/>
          </a:bodyPr>
          <a:lstStyle/>
          <a:p>
            <a:pPr algn="ctr"/>
            <a:r>
              <a:rPr lang="en-GB" b="1" dirty="0" smtClean="0">
                <a:solidFill>
                  <a:schemeClr val="bg1"/>
                </a:solidFill>
              </a:rPr>
              <a:t>Planning and Preparing a Search</a:t>
            </a:r>
            <a:endParaRPr lang="en-GB" b="1" dirty="0">
              <a:solidFill>
                <a:schemeClr val="bg1"/>
              </a:solidFill>
            </a:endParaRPr>
          </a:p>
        </p:txBody>
      </p:sp>
    </p:spTree>
    <p:extLst>
      <p:ext uri="{BB962C8B-B14F-4D97-AF65-F5344CB8AC3E}">
        <p14:creationId xmlns:p14="http://schemas.microsoft.com/office/powerpoint/2010/main" val="154413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4"/>
          <p:cNvSpPr txBox="1">
            <a:spLocks/>
          </p:cNvSpPr>
          <p:nvPr/>
        </p:nvSpPr>
        <p:spPr>
          <a:xfrm>
            <a:off x="899592" y="1234140"/>
            <a:ext cx="5688632"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smtClean="0">
              <a:ln>
                <a:noFill/>
              </a:ln>
              <a:solidFill>
                <a:srgbClr val="002060"/>
              </a:solidFill>
              <a:effectLst/>
              <a:uLnTx/>
              <a:uFillTx/>
              <a:latin typeface="Calibri"/>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smtClean="0">
                <a:ln>
                  <a:noFill/>
                </a:ln>
                <a:effectLst/>
                <a:uLnTx/>
                <a:uFillTx/>
                <a:latin typeface="Calibri"/>
                <a:ea typeface="+mn-ea"/>
                <a:cs typeface="+mn-cs"/>
              </a:rPr>
              <a:t>Before a Search: </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smtClean="0">
              <a:ln>
                <a:noFill/>
              </a:ln>
              <a:effectLst/>
              <a:uLnTx/>
              <a:uFillTx/>
              <a:latin typeface="Calibri"/>
              <a:ea typeface="+mn-ea"/>
              <a:cs typeface="+mn-cs"/>
            </a:endParaRPr>
          </a:p>
          <a:p>
            <a:pPr marL="0" marR="0" lvl="0" indent="0"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effectLst/>
                <a:uLnTx/>
                <a:uFillTx/>
                <a:latin typeface="Calibri"/>
                <a:ea typeface="+mn-ea"/>
                <a:cs typeface="+mn-cs"/>
              </a:rPr>
              <a:t>Whenever premises are searched under PACE Code B, one officer must be designated as the officer in charge of the search - this is not always the senior officer present. </a:t>
            </a:r>
            <a:endParaRPr kumimoji="0" lang="en-GB" sz="2800" b="0" i="0" u="none" strike="noStrike" kern="1200" cap="none" spc="0" normalizeH="0" baseline="0" noProof="0" dirty="0">
              <a:ln>
                <a:noFill/>
              </a:ln>
              <a:effectLst/>
              <a:uLnTx/>
              <a:uFillTx/>
              <a:latin typeface="Calibri"/>
              <a:ea typeface="+mn-ea"/>
              <a:cs typeface="+mn-cs"/>
            </a:endParaRPr>
          </a:p>
        </p:txBody>
      </p:sp>
      <p:sp>
        <p:nvSpPr>
          <p:cNvPr id="5" name="TextBox 4"/>
          <p:cNvSpPr txBox="1"/>
          <p:nvPr/>
        </p:nvSpPr>
        <p:spPr>
          <a:xfrm>
            <a:off x="611560" y="551449"/>
            <a:ext cx="7976285" cy="584775"/>
          </a:xfrm>
          <a:prstGeom prst="rect">
            <a:avLst/>
          </a:prstGeom>
          <a:solidFill>
            <a:srgbClr val="002060"/>
          </a:solidFill>
        </p:spPr>
        <p:txBody>
          <a:bodyPr wrap="square" rtlCol="0">
            <a:spAutoFit/>
          </a:bodyPr>
          <a:lstStyle/>
          <a:p>
            <a:pPr algn="ctr"/>
            <a:r>
              <a:rPr lang="en-GB" b="1" dirty="0" smtClean="0">
                <a:solidFill>
                  <a:schemeClr val="bg1"/>
                </a:solidFill>
              </a:rPr>
              <a:t>Planning and Preparing a Search</a:t>
            </a:r>
            <a:endParaRPr lang="en-GB" b="1" dirty="0">
              <a:solidFill>
                <a:schemeClr val="bg1"/>
              </a:solidFill>
            </a:endParaRPr>
          </a:p>
        </p:txBody>
      </p:sp>
      <p:pic>
        <p:nvPicPr>
          <p:cNvPr id="3" name="Picture 2"/>
          <p:cNvPicPr>
            <a:picLocks noChangeAspect="1"/>
          </p:cNvPicPr>
          <p:nvPr/>
        </p:nvPicPr>
        <p:blipFill>
          <a:blip r:embed="rId4"/>
          <a:stretch>
            <a:fillRect/>
          </a:stretch>
        </p:blipFill>
        <p:spPr>
          <a:xfrm rot="2760621">
            <a:off x="6276632" y="2132414"/>
            <a:ext cx="2592288" cy="1865320"/>
          </a:xfrm>
          <a:prstGeom prst="rect">
            <a:avLst/>
          </a:prstGeom>
        </p:spPr>
      </p:pic>
    </p:spTree>
    <p:extLst>
      <p:ext uri="{BB962C8B-B14F-4D97-AF65-F5344CB8AC3E}">
        <p14:creationId xmlns:p14="http://schemas.microsoft.com/office/powerpoint/2010/main" val="362176145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601254" y="2623220"/>
            <a:ext cx="3456384" cy="237626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fontAlgn="auto">
              <a:spcAft>
                <a:spcPts val="0"/>
              </a:spcAft>
              <a:buNone/>
              <a:defRPr/>
            </a:pPr>
            <a:r>
              <a:rPr kumimoji="0" lang="en-GB" sz="4000" b="0" i="0" u="none" strike="noStrike" kern="1200" cap="none" spc="0" normalizeH="0" baseline="0" noProof="0" dirty="0" smtClean="0">
                <a:ln>
                  <a:noFill/>
                </a:ln>
                <a:effectLst/>
                <a:uLnTx/>
                <a:uFillTx/>
                <a:latin typeface="Calibri"/>
                <a:ea typeface="+mn-ea"/>
                <a:cs typeface="+mn-cs"/>
              </a:rPr>
              <a:t>The location of your search is </a:t>
            </a:r>
          </a:p>
          <a:p>
            <a:pPr marL="0" indent="0" algn="ctr" fontAlgn="auto">
              <a:spcAft>
                <a:spcPts val="0"/>
              </a:spcAft>
              <a:buNone/>
              <a:defRPr/>
            </a:pPr>
            <a:r>
              <a:rPr kumimoji="0" lang="en-GB" sz="4000" b="0" i="0" u="none" strike="noStrike" kern="1200" cap="none" spc="0" normalizeH="0" baseline="0" noProof="0" dirty="0" smtClean="0">
                <a:ln>
                  <a:noFill/>
                </a:ln>
                <a:effectLst/>
                <a:uLnTx/>
                <a:uFillTx/>
                <a:latin typeface="Calibri"/>
                <a:ea typeface="+mn-ea"/>
                <a:cs typeface="+mn-cs"/>
              </a:rPr>
              <a:t>very important. </a:t>
            </a:r>
          </a:p>
        </p:txBody>
      </p:sp>
      <p:sp>
        <p:nvSpPr>
          <p:cNvPr id="4" name="TextBox 3"/>
          <p:cNvSpPr txBox="1"/>
          <p:nvPr/>
        </p:nvSpPr>
        <p:spPr>
          <a:xfrm>
            <a:off x="611560" y="260648"/>
            <a:ext cx="7976285" cy="1077218"/>
          </a:xfrm>
          <a:prstGeom prst="rect">
            <a:avLst/>
          </a:prstGeom>
          <a:solidFill>
            <a:srgbClr val="002060"/>
          </a:solidFill>
        </p:spPr>
        <p:txBody>
          <a:bodyPr wrap="square" rtlCol="0">
            <a:spAutoFit/>
          </a:bodyPr>
          <a:lstStyle/>
          <a:p>
            <a:pPr algn="ctr"/>
            <a:r>
              <a:rPr lang="en-GB" b="1" dirty="0" smtClean="0">
                <a:solidFill>
                  <a:schemeClr val="bg1"/>
                </a:solidFill>
              </a:rPr>
              <a:t>Location of Search and Risk Assessment</a:t>
            </a:r>
            <a:endParaRPr lang="en-GB" b="1" dirty="0">
              <a:solidFill>
                <a:schemeClr val="bg1"/>
              </a:solidFill>
            </a:endParaRP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99992" y="1844824"/>
            <a:ext cx="3850772" cy="3933056"/>
          </a:xfrm>
          <a:prstGeom prst="rect">
            <a:avLst/>
          </a:prstGeom>
        </p:spPr>
      </p:pic>
    </p:spTree>
    <p:extLst>
      <p:ext uri="{BB962C8B-B14F-4D97-AF65-F5344CB8AC3E}">
        <p14:creationId xmlns:p14="http://schemas.microsoft.com/office/powerpoint/2010/main" val="259335773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899592" y="2121049"/>
            <a:ext cx="4474840" cy="269289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GB" sz="4000" b="0" dirty="0" smtClean="0">
                <a:solidFill>
                  <a:srgbClr val="002060"/>
                </a:solidFill>
                <a:latin typeface="Calibri"/>
              </a:rPr>
              <a:t>Systematic searching e</a:t>
            </a:r>
            <a:r>
              <a:rPr kumimoji="0" lang="en-GB" sz="4000" b="0" i="0" u="none" strike="noStrike" kern="1200" cap="none" spc="0" normalizeH="0" baseline="0" noProof="0" dirty="0" err="1" smtClean="0">
                <a:ln>
                  <a:noFill/>
                </a:ln>
                <a:solidFill>
                  <a:srgbClr val="002060"/>
                </a:solidFill>
                <a:effectLst/>
                <a:uLnTx/>
                <a:uFillTx/>
                <a:latin typeface="Calibri"/>
              </a:rPr>
              <a:t>nsures</a:t>
            </a:r>
            <a:r>
              <a:rPr kumimoji="0" lang="en-GB" sz="4000" b="0" i="0" u="none" strike="noStrike" kern="1200" cap="none" spc="0" normalizeH="0" baseline="0" noProof="0" dirty="0" smtClean="0">
                <a:ln>
                  <a:noFill/>
                </a:ln>
                <a:solidFill>
                  <a:srgbClr val="002060"/>
                </a:solidFill>
                <a:effectLst/>
                <a:uLnTx/>
                <a:uFillTx/>
                <a:latin typeface="Calibri"/>
              </a:rPr>
              <a:t> that you                       have not missed vital evidence.</a:t>
            </a:r>
          </a:p>
        </p:txBody>
      </p:sp>
      <p:sp>
        <p:nvSpPr>
          <p:cNvPr id="5" name="TextBox 4"/>
          <p:cNvSpPr txBox="1"/>
          <p:nvPr/>
        </p:nvSpPr>
        <p:spPr>
          <a:xfrm>
            <a:off x="611560" y="548680"/>
            <a:ext cx="7976285" cy="707886"/>
          </a:xfrm>
          <a:prstGeom prst="rect">
            <a:avLst/>
          </a:prstGeom>
          <a:solidFill>
            <a:srgbClr val="002060"/>
          </a:solidFill>
        </p:spPr>
        <p:txBody>
          <a:bodyPr wrap="square" rtlCol="0">
            <a:spAutoFit/>
          </a:bodyPr>
          <a:lstStyle/>
          <a:p>
            <a:pPr algn="ctr"/>
            <a:r>
              <a:rPr lang="en-GB" sz="4000" b="1" dirty="0" smtClean="0">
                <a:solidFill>
                  <a:schemeClr val="bg1"/>
                </a:solidFill>
              </a:rPr>
              <a:t>Systematic Searching</a:t>
            </a:r>
            <a:endParaRPr lang="en-GB" sz="4000" b="1" dirty="0">
              <a:solidFill>
                <a:schemeClr val="bg1"/>
              </a:solidFill>
            </a:endParaRPr>
          </a:p>
        </p:txBody>
      </p:sp>
      <p:pic>
        <p:nvPicPr>
          <p:cNvPr id="6" name="Picture 5"/>
          <p:cNvPicPr>
            <a:picLocks noChangeAspect="1"/>
          </p:cNvPicPr>
          <p:nvPr/>
        </p:nvPicPr>
        <p:blipFill>
          <a:blip r:embed="rId4"/>
          <a:stretch>
            <a:fillRect/>
          </a:stretch>
        </p:blipFill>
        <p:spPr>
          <a:xfrm>
            <a:off x="5724128" y="2276872"/>
            <a:ext cx="2619375" cy="2381250"/>
          </a:xfrm>
          <a:prstGeom prst="rect">
            <a:avLst/>
          </a:prstGeom>
        </p:spPr>
      </p:pic>
    </p:spTree>
    <p:extLst>
      <p:ext uri="{BB962C8B-B14F-4D97-AF65-F5344CB8AC3E}">
        <p14:creationId xmlns:p14="http://schemas.microsoft.com/office/powerpoint/2010/main" val="250252244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457200" y="1600200"/>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smtClean="0">
                <a:ln>
                  <a:noFill/>
                </a:ln>
                <a:effectLst/>
                <a:uLnTx/>
                <a:uFillTx/>
                <a:latin typeface="Calibri"/>
                <a:ea typeface="+mn-ea"/>
                <a:cs typeface="+mn-cs"/>
              </a:rPr>
              <a:t>Finding personal and connected property </a:t>
            </a: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1" u="none" strike="noStrike" kern="1200" cap="none" spc="0" normalizeH="0" baseline="0" noProof="0" dirty="0" smtClean="0">
                <a:ln>
                  <a:noFill/>
                </a:ln>
                <a:effectLst/>
                <a:uLnTx/>
                <a:uFillTx/>
                <a:latin typeface="Calibri"/>
                <a:ea typeface="+mn-ea"/>
                <a:cs typeface="+mn-cs"/>
              </a:rPr>
              <a:t>The term ‘connected property’ is a police term that refers to any property that may be evidence of an offence or have some connection to an offence. This could be anything from a weapon used to commit an assault, to a jumper worn by a suspect that may have possible microscopic glass samples in the fibres from being at the scene where a window was broken. </a:t>
            </a:r>
            <a:endParaRPr kumimoji="0" lang="en-GB" sz="2800" b="0" i="1" u="none" strike="noStrike" kern="1200" cap="none" spc="0" normalizeH="0" baseline="0" noProof="0" dirty="0">
              <a:ln>
                <a:noFill/>
              </a:ln>
              <a:effectLst/>
              <a:uLnTx/>
              <a:uFillTx/>
              <a:latin typeface="Calibri"/>
              <a:ea typeface="+mn-ea"/>
              <a:cs typeface="+mn-cs"/>
            </a:endParaRPr>
          </a:p>
        </p:txBody>
      </p:sp>
      <p:sp>
        <p:nvSpPr>
          <p:cNvPr id="4" name="TextBox 3"/>
          <p:cNvSpPr txBox="1"/>
          <p:nvPr/>
        </p:nvSpPr>
        <p:spPr>
          <a:xfrm>
            <a:off x="710515" y="548680"/>
            <a:ext cx="7976285" cy="584775"/>
          </a:xfrm>
          <a:prstGeom prst="rect">
            <a:avLst/>
          </a:prstGeom>
          <a:solidFill>
            <a:srgbClr val="002060"/>
          </a:solidFill>
        </p:spPr>
        <p:txBody>
          <a:bodyPr wrap="square" rtlCol="0">
            <a:spAutoFit/>
          </a:bodyPr>
          <a:lstStyle/>
          <a:p>
            <a:pPr algn="ctr"/>
            <a:r>
              <a:rPr lang="en-GB" b="1" smtClean="0">
                <a:solidFill>
                  <a:schemeClr val="bg1"/>
                </a:solidFill>
              </a:rPr>
              <a:t>Systematic Searching: Property</a:t>
            </a:r>
            <a:endParaRPr lang="en-GB" b="1" dirty="0">
              <a:solidFill>
                <a:schemeClr val="bg1"/>
              </a:solidFill>
            </a:endParaRPr>
          </a:p>
        </p:txBody>
      </p:sp>
    </p:spTree>
    <p:extLst>
      <p:ext uri="{BB962C8B-B14F-4D97-AF65-F5344CB8AC3E}">
        <p14:creationId xmlns:p14="http://schemas.microsoft.com/office/powerpoint/2010/main" val="104174267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descr="https://encrypted-tbn1.gstatic.com/images?q=tbn:ANd9GcTEZ6bEWYmQN7cOPAunjk5ePcVYsECoFtGfVkQkOE5gDO86_fq2VQ"/>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31547" y="1844824"/>
            <a:ext cx="4136309" cy="36699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11558" y="476672"/>
            <a:ext cx="7976285" cy="707886"/>
          </a:xfrm>
          <a:prstGeom prst="rect">
            <a:avLst/>
          </a:prstGeom>
          <a:solidFill>
            <a:srgbClr val="002060"/>
          </a:solidFill>
        </p:spPr>
        <p:txBody>
          <a:bodyPr wrap="square" rtlCol="0">
            <a:spAutoFit/>
          </a:bodyPr>
          <a:lstStyle/>
          <a:p>
            <a:pPr algn="ctr"/>
            <a:r>
              <a:rPr lang="en-GB" sz="4000" b="1" dirty="0" smtClean="0">
                <a:solidFill>
                  <a:schemeClr val="bg1"/>
                </a:solidFill>
              </a:rPr>
              <a:t>S19 P.A.C.E (1984)</a:t>
            </a:r>
            <a:endParaRPr lang="en-GB" sz="4000" b="1" dirty="0">
              <a:solidFill>
                <a:schemeClr val="bg1"/>
              </a:solidFill>
            </a:endParaRPr>
          </a:p>
        </p:txBody>
      </p:sp>
    </p:spTree>
    <p:extLst>
      <p:ext uri="{BB962C8B-B14F-4D97-AF65-F5344CB8AC3E}">
        <p14:creationId xmlns:p14="http://schemas.microsoft.com/office/powerpoint/2010/main" val="17360484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755576" y="1268760"/>
            <a:ext cx="5472608" cy="4896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defTabSz="914400" rtl="0" eaLnBrk="0" fontAlgn="base" latinLnBrk="0" hangingPunct="0">
              <a:lnSpc>
                <a:spcPct val="9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A Constable who is </a:t>
            </a:r>
            <a:r>
              <a:rPr kumimoji="0" lang="en-GB" altLang="en-US" sz="2800" b="0" i="0" u="none" strike="noStrike" kern="0" cap="none" spc="0" normalizeH="0" baseline="0" noProof="0" dirty="0" smtClean="0">
                <a:ln>
                  <a:noFill/>
                </a:ln>
                <a:solidFill>
                  <a:srgbClr val="FF0000"/>
                </a:solidFill>
                <a:effectLst/>
                <a:uLnTx/>
                <a:uFillTx/>
                <a:ea typeface="ＭＳ Ｐゴシック" pitchFamily="-112" charset="-128"/>
              </a:rPr>
              <a:t>lawfully</a:t>
            </a:r>
            <a:r>
              <a:rPr kumimoji="0" lang="en-GB" altLang="en-US" sz="2800" b="0" i="0" u="none" strike="noStrike" kern="0" cap="none" spc="0" normalizeH="0" baseline="0" noProof="0" dirty="0" smtClean="0">
                <a:ln>
                  <a:noFill/>
                </a:ln>
                <a:solidFill>
                  <a:srgbClr val="0033CC"/>
                </a:solidFill>
                <a:effectLst/>
                <a:uLnTx/>
                <a:uFillTx/>
                <a:ea typeface="ＭＳ Ｐゴシック" pitchFamily="-112" charset="-128"/>
              </a:rPr>
              <a:t> </a:t>
            </a: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on any premises may </a:t>
            </a:r>
            <a:r>
              <a:rPr kumimoji="0" lang="en-GB" altLang="en-US" sz="2800" b="0" i="0" u="none" strike="noStrike" kern="0" cap="none" spc="0" normalizeH="0" baseline="0" noProof="0" dirty="0" smtClean="0">
                <a:ln>
                  <a:noFill/>
                </a:ln>
                <a:solidFill>
                  <a:srgbClr val="FF0000"/>
                </a:solidFill>
                <a:effectLst/>
                <a:uLnTx/>
                <a:uFillTx/>
                <a:ea typeface="ＭＳ Ｐゴシック" pitchFamily="-112" charset="-128"/>
              </a:rPr>
              <a:t>seize</a:t>
            </a:r>
            <a:r>
              <a:rPr kumimoji="0" lang="en-GB" altLang="en-US" sz="2800" b="0" i="0" u="none" strike="noStrike" kern="0" cap="none" spc="0" normalizeH="0" baseline="0" noProof="0" dirty="0" smtClean="0">
                <a:ln>
                  <a:noFill/>
                </a:ln>
                <a:solidFill>
                  <a:srgbClr val="0033CC"/>
                </a:solidFill>
                <a:effectLst/>
                <a:uLnTx/>
                <a:uFillTx/>
                <a:ea typeface="ＭＳ Ｐゴシック" pitchFamily="-112" charset="-128"/>
              </a:rPr>
              <a:t> </a:t>
            </a: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anything which is: </a:t>
            </a:r>
            <a:endParaRPr kumimoji="0" lang="en-GB" altLang="en-US" sz="2800" b="0" i="0" u="none" strike="noStrike" kern="0" cap="none" spc="0" normalizeH="0" baseline="0" noProof="0" dirty="0" smtClean="0">
              <a:ln>
                <a:noFill/>
              </a:ln>
              <a:solidFill>
                <a:srgbClr val="0033CC"/>
              </a:solidFill>
              <a:effectLst/>
              <a:uLnTx/>
              <a:uFillTx/>
              <a:ea typeface="ＭＳ Ｐゴシック" pitchFamily="-112" charset="-128"/>
            </a:endParaRPr>
          </a:p>
          <a:p>
            <a:pPr marL="457200" marR="0" lvl="0" indent="-457200"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Covered by a </a:t>
            </a:r>
            <a:r>
              <a:rPr kumimoji="0" lang="en-GB" altLang="en-US" sz="2800" b="0" i="0" u="none" strike="noStrike" kern="0" cap="none" spc="0" normalizeH="0" baseline="0" noProof="0" dirty="0" smtClean="0">
                <a:ln>
                  <a:noFill/>
                </a:ln>
                <a:solidFill>
                  <a:srgbClr val="FF0000"/>
                </a:solidFill>
                <a:effectLst/>
                <a:uLnTx/>
                <a:uFillTx/>
                <a:ea typeface="ＭＳ Ｐゴシック" pitchFamily="-112" charset="-128"/>
              </a:rPr>
              <a:t>warrant</a:t>
            </a:r>
          </a:p>
          <a:p>
            <a:pPr marL="457200" marR="0" lvl="0" indent="-457200"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Anything they have reasonable</a:t>
            </a:r>
          </a:p>
          <a:p>
            <a:pPr marL="0" marR="0" lvl="0" indent="0" defTabSz="914400" rtl="0" eaLnBrk="0" fontAlgn="base" latinLnBrk="0" hangingPunct="0">
              <a:lnSpc>
                <a:spcPct val="9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      grounds for </a:t>
            </a:r>
            <a:r>
              <a:rPr kumimoji="0" lang="en-GB" altLang="en-US" sz="2800" b="0" i="0" u="none" strike="noStrike" kern="0" cap="none" spc="0" normalizeH="0" baseline="0" noProof="0" dirty="0" smtClean="0">
                <a:ln>
                  <a:noFill/>
                </a:ln>
                <a:solidFill>
                  <a:srgbClr val="FF0000"/>
                </a:solidFill>
                <a:effectLst/>
                <a:uLnTx/>
                <a:uFillTx/>
                <a:ea typeface="ＭＳ Ｐゴシック" pitchFamily="-112" charset="-128"/>
              </a:rPr>
              <a:t>believing</a:t>
            </a:r>
            <a:r>
              <a:rPr kumimoji="0" lang="en-GB" altLang="en-US" sz="2800" b="0" i="0" u="none" strike="noStrike" kern="0" cap="none" spc="0" normalizeH="0" baseline="0" noProof="0" dirty="0" smtClean="0">
                <a:ln>
                  <a:noFill/>
                </a:ln>
                <a:solidFill>
                  <a:srgbClr val="0033CC"/>
                </a:solidFill>
                <a:effectLst/>
                <a:uLnTx/>
                <a:uFillTx/>
                <a:ea typeface="ＭＳ Ｐゴシック" pitchFamily="-112" charset="-128"/>
              </a:rPr>
              <a:t> </a:t>
            </a: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is</a:t>
            </a:r>
          </a:p>
          <a:p>
            <a:pPr marL="0" marR="0" lvl="0" indent="0" defTabSz="914400" rtl="0" eaLnBrk="0" fontAlgn="base" latinLnBrk="0" hangingPunct="0">
              <a:lnSpc>
                <a:spcPct val="90000"/>
              </a:lnSpc>
              <a:spcBef>
                <a:spcPct val="20000"/>
              </a:spcBef>
              <a:spcAft>
                <a:spcPct val="0"/>
              </a:spcAft>
              <a:buClrTx/>
              <a:buSzTx/>
              <a:buFontTx/>
              <a:buNone/>
              <a:tabLst/>
              <a:defRPr/>
            </a:pPr>
            <a:r>
              <a:rPr lang="en-GB" altLang="en-US" sz="2800" b="0" kern="0" dirty="0">
                <a:solidFill>
                  <a:schemeClr val="tx1"/>
                </a:solidFill>
              </a:rPr>
              <a:t> </a:t>
            </a:r>
            <a:r>
              <a:rPr lang="en-GB" altLang="en-US" sz="2800" b="0" kern="0" dirty="0" smtClean="0">
                <a:solidFill>
                  <a:schemeClr val="tx1"/>
                </a:solidFill>
              </a:rPr>
              <a:t>    </a:t>
            </a: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 evidence of </a:t>
            </a:r>
            <a:r>
              <a:rPr kumimoji="0" lang="en-GB" altLang="en-US" sz="2800" b="0" i="0" u="sng" strike="noStrike" kern="0" cap="none" spc="0" normalizeH="0" baseline="0" noProof="0" dirty="0" smtClean="0">
                <a:ln>
                  <a:noFill/>
                </a:ln>
                <a:solidFill>
                  <a:schemeClr val="tx1"/>
                </a:solidFill>
                <a:effectLst/>
                <a:uLnTx/>
                <a:uFillTx/>
                <a:ea typeface="ＭＳ Ｐゴシック" pitchFamily="-112" charset="-128"/>
              </a:rPr>
              <a:t>an</a:t>
            </a: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 offence</a:t>
            </a:r>
          </a:p>
          <a:p>
            <a:pPr marL="457200" marR="0" lvl="0" indent="-457200" defTabSz="914400" rtl="0" eaLnBrk="0" fontAlgn="base" latinLnBrk="0" hangingPunct="0">
              <a:lnSpc>
                <a:spcPct val="90000"/>
              </a:lnSpc>
              <a:spcBef>
                <a:spcPct val="20000"/>
              </a:spcBef>
              <a:spcAft>
                <a:spcPct val="0"/>
              </a:spcAft>
              <a:buClrTx/>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Anything that has been </a:t>
            </a:r>
          </a:p>
          <a:p>
            <a:pPr marL="0" marR="0" lvl="0" indent="0" defTabSz="914400" rtl="0" eaLnBrk="0" fontAlgn="base" latinLnBrk="0" hangingPunct="0">
              <a:lnSpc>
                <a:spcPct val="9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rgbClr val="0033CC"/>
                </a:solidFill>
                <a:effectLst/>
                <a:uLnTx/>
                <a:uFillTx/>
                <a:ea typeface="ＭＳ Ｐゴシック" pitchFamily="-112" charset="-128"/>
              </a:rPr>
              <a:t>      </a:t>
            </a: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obtained in consequence of the</a:t>
            </a:r>
          </a:p>
          <a:p>
            <a:pPr marL="0" marR="0" lvl="0" indent="0" defTabSz="914400" rtl="0" eaLnBrk="0" fontAlgn="base" latinLnBrk="0" hangingPunct="0">
              <a:lnSpc>
                <a:spcPct val="9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      commission of </a:t>
            </a:r>
            <a:r>
              <a:rPr kumimoji="0" lang="en-GB" altLang="en-US" sz="2800" b="0" i="0" u="sng" strike="noStrike" kern="0" cap="none" spc="0" normalizeH="0" baseline="0" noProof="0" dirty="0" smtClean="0">
                <a:ln>
                  <a:noFill/>
                </a:ln>
                <a:solidFill>
                  <a:schemeClr val="tx1"/>
                </a:solidFill>
                <a:effectLst/>
                <a:uLnTx/>
                <a:uFillTx/>
                <a:ea typeface="ＭＳ Ｐゴシック" pitchFamily="-112" charset="-128"/>
              </a:rPr>
              <a:t>an</a:t>
            </a: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 offence.</a:t>
            </a: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84168" y="1772816"/>
            <a:ext cx="2447228" cy="3528392"/>
          </a:xfrm>
          <a:prstGeom prst="rect">
            <a:avLst/>
          </a:prstGeom>
          <a:effectLst>
            <a:softEdge rad="317500"/>
          </a:effectLst>
        </p:spPr>
      </p:pic>
      <p:sp>
        <p:nvSpPr>
          <p:cNvPr id="5" name="TextBox 4"/>
          <p:cNvSpPr txBox="1"/>
          <p:nvPr/>
        </p:nvSpPr>
        <p:spPr>
          <a:xfrm>
            <a:off x="611560" y="260648"/>
            <a:ext cx="7976285" cy="707886"/>
          </a:xfrm>
          <a:prstGeom prst="rect">
            <a:avLst/>
          </a:prstGeom>
          <a:solidFill>
            <a:srgbClr val="002060"/>
          </a:solidFill>
        </p:spPr>
        <p:txBody>
          <a:bodyPr wrap="square" rtlCol="0">
            <a:spAutoFit/>
          </a:bodyPr>
          <a:lstStyle/>
          <a:p>
            <a:pPr algn="ctr"/>
            <a:r>
              <a:rPr lang="en-GB" sz="4000" b="1" dirty="0" smtClean="0">
                <a:solidFill>
                  <a:schemeClr val="bg1"/>
                </a:solidFill>
              </a:rPr>
              <a:t>S19(2) P.A.C.E (1984)</a:t>
            </a:r>
            <a:endParaRPr lang="en-GB" sz="4000" b="1" dirty="0">
              <a:solidFill>
                <a:schemeClr val="bg1"/>
              </a:solidFill>
            </a:endParaRPr>
          </a:p>
        </p:txBody>
      </p:sp>
    </p:spTree>
    <p:extLst>
      <p:ext uri="{BB962C8B-B14F-4D97-AF65-F5344CB8AC3E}">
        <p14:creationId xmlns:p14="http://schemas.microsoft.com/office/powerpoint/2010/main" val="3449587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467544" y="332656"/>
            <a:ext cx="8352928" cy="61206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488" tIns="44450" rIns="90488" bIns="44450" numCol="1" anchor="t" anchorCtr="0" compatLnSpc="1">
            <a:prstTxWarp prst="textNoShape">
              <a:avLst/>
            </a:prstTxWarp>
          </a:bodyPr>
          <a:lstStyle>
            <a:lvl1pPr marL="0" indent="0" algn="l" rtl="0" eaLnBrk="0" fontAlgn="base" hangingPunct="0">
              <a:spcBef>
                <a:spcPct val="20000"/>
              </a:spcBef>
              <a:spcAft>
                <a:spcPct val="0"/>
              </a:spcAft>
              <a:buNone/>
              <a:defRPr sz="32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32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And it is necessary to seize it to prevent it being:</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FF0000"/>
              </a:solidFill>
              <a:effectLst/>
              <a:uLnTx/>
              <a:uFillTx/>
              <a:ea typeface="ＭＳ Ｐゴシック" pitchFamily="-112" charset="-128"/>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FF0000"/>
                </a:solidFill>
                <a:effectLst/>
                <a:uLnTx/>
                <a:uFillTx/>
                <a:ea typeface="ＭＳ Ｐゴシック" pitchFamily="-112" charset="-128"/>
              </a:rPr>
              <a:t>C</a:t>
            </a: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ONCEALED</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FF0000"/>
                </a:solidFill>
                <a:effectLst/>
                <a:uLnTx/>
                <a:uFillTx/>
                <a:ea typeface="ＭＳ Ｐゴシック" pitchFamily="-112" charset="-128"/>
              </a:rPr>
              <a:t>L</a:t>
            </a: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OST</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FF0000"/>
                </a:solidFill>
                <a:effectLst/>
                <a:uLnTx/>
                <a:uFillTx/>
                <a:ea typeface="ＭＳ Ｐゴシック" pitchFamily="-112" charset="-128"/>
              </a:rPr>
              <a:t>A</a:t>
            </a: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LTERED</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FF0000"/>
                </a:solidFill>
                <a:effectLst/>
                <a:uLnTx/>
                <a:uFillTx/>
                <a:ea typeface="ＭＳ Ｐゴシック" pitchFamily="-112" charset="-128"/>
              </a:rPr>
              <a:t>D</a:t>
            </a: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AMAGED</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i="0" u="none" strike="noStrike" kern="0" cap="none" spc="0" normalizeH="0" baseline="0" noProof="0" dirty="0" smtClean="0">
                <a:ln>
                  <a:noFill/>
                </a:ln>
                <a:solidFill>
                  <a:srgbClr val="FF0000"/>
                </a:solidFill>
                <a:effectLst/>
                <a:uLnTx/>
                <a:uFillTx/>
                <a:ea typeface="ＭＳ Ｐゴシック" pitchFamily="-112" charset="-128"/>
              </a:rPr>
              <a:t>D</a:t>
            </a: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ESTROYED</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333399"/>
              </a:solidFill>
              <a:effectLst/>
              <a:uLnTx/>
              <a:uFillTx/>
              <a:ea typeface="ＭＳ Ｐゴシック" pitchFamily="-112" charset="-128"/>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Items subject to legal privilege </a:t>
            </a:r>
            <a:r>
              <a:rPr kumimoji="0" lang="en-GB" altLang="en-US" sz="2800" b="1" i="0" u="none" strike="noStrike" kern="0" cap="none" spc="0" normalizeH="0" baseline="0" noProof="0" dirty="0" smtClean="0">
                <a:ln>
                  <a:noFill/>
                </a:ln>
                <a:solidFill>
                  <a:srgbClr val="FF3300"/>
                </a:solidFill>
                <a:effectLst/>
                <a:uLnTx/>
                <a:uFillTx/>
                <a:ea typeface="ＭＳ Ｐゴシック" pitchFamily="-112" charset="-128"/>
              </a:rPr>
              <a:t>may not </a:t>
            </a:r>
            <a:r>
              <a:rPr kumimoji="0" lang="en-GB" altLang="en-US" sz="2800" b="0" i="0" u="none" strike="noStrike" kern="0" cap="none" spc="0" normalizeH="0" baseline="0" noProof="0" dirty="0" smtClean="0">
                <a:ln>
                  <a:noFill/>
                </a:ln>
                <a:solidFill>
                  <a:schemeClr val="tx1"/>
                </a:solidFill>
                <a:effectLst/>
                <a:uLnTx/>
                <a:uFillTx/>
                <a:ea typeface="ＭＳ Ｐゴシック" pitchFamily="-112" charset="-128"/>
              </a:rPr>
              <a:t>be seized.</a:t>
            </a:r>
          </a:p>
          <a:p>
            <a:pPr marL="0" marR="0" lvl="0" indent="0" algn="l" defTabSz="914400" rtl="0" eaLnBrk="0" fontAlgn="base" latinLnBrk="0" hangingPunct="0">
              <a:lnSpc>
                <a:spcPct val="100000"/>
              </a:lnSpc>
              <a:spcBef>
                <a:spcPct val="20000"/>
              </a:spcBef>
              <a:spcAft>
                <a:spcPct val="0"/>
              </a:spcAft>
              <a:buClr>
                <a:srgbClr val="F1F46A"/>
              </a:buClr>
              <a:buSzPct val="50000"/>
              <a:buFontTx/>
              <a:buNone/>
              <a:tabLst/>
              <a:defRPr/>
            </a:pPr>
            <a:endParaRPr kumimoji="0" lang="en-GB" altLang="en-US" sz="3200" b="0" i="0" u="none" strike="noStrike" kern="0" cap="none" spc="0" normalizeH="0" baseline="0" noProof="0" dirty="0" smtClean="0">
              <a:ln>
                <a:noFill/>
              </a:ln>
              <a:solidFill>
                <a:srgbClr val="333399"/>
              </a:solidFill>
              <a:effectLst/>
              <a:uLnTx/>
              <a:uFillTx/>
              <a:latin typeface="Verdana"/>
              <a:ea typeface="ＭＳ Ｐゴシック" pitchFamily="-112" charset="-128"/>
            </a:endParaRPr>
          </a:p>
        </p:txBody>
      </p:sp>
    </p:spTree>
    <p:extLst>
      <p:ext uri="{BB962C8B-B14F-4D97-AF65-F5344CB8AC3E}">
        <p14:creationId xmlns:p14="http://schemas.microsoft.com/office/powerpoint/2010/main" val="52114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descr="sift.jpg"/>
          <p:cNvPicPr>
            <a:picLocks noChangeAspect="1"/>
          </p:cNvPicPr>
          <p:nvPr/>
        </p:nvPicPr>
        <p:blipFill>
          <a:blip r:embed="rId4" cstate="print">
            <a:lum bright="70000" contrast="-70000"/>
          </a:blip>
          <a:srcRect t="18361"/>
          <a:stretch>
            <a:fillRect/>
          </a:stretch>
        </p:blipFill>
        <p:spPr>
          <a:xfrm>
            <a:off x="0" y="1584087"/>
            <a:ext cx="9144000" cy="4139170"/>
          </a:xfrm>
          <a:prstGeom prst="rect">
            <a:avLst/>
          </a:prstGeom>
          <a:effectLst>
            <a:softEdge rad="317500"/>
          </a:effectLst>
        </p:spPr>
      </p:pic>
      <p:sp>
        <p:nvSpPr>
          <p:cNvPr id="3" name="Rectangle 3"/>
          <p:cNvSpPr txBox="1">
            <a:spLocks noChangeArrowheads="1"/>
          </p:cNvSpPr>
          <p:nvPr/>
        </p:nvSpPr>
        <p:spPr>
          <a:xfrm>
            <a:off x="457200" y="3068959"/>
            <a:ext cx="8229600" cy="720081"/>
          </a:xfrm>
          <a:prstGeom prst="rect">
            <a:avLst/>
          </a:prstGeom>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Clr>
                <a:srgbClr val="F1F46A"/>
              </a:buClr>
              <a:buFont typeface="Arial" panose="020B0604020202020204" pitchFamily="34" charset="0"/>
              <a:buNone/>
            </a:pPr>
            <a:r>
              <a:rPr lang="en-GB" altLang="en-US" sz="4800" b="1" dirty="0" smtClean="0">
                <a:solidFill>
                  <a:srgbClr val="0033CC"/>
                </a:solidFill>
              </a:rPr>
              <a:t>Seize and Sift</a:t>
            </a:r>
          </a:p>
        </p:txBody>
      </p:sp>
      <p:sp>
        <p:nvSpPr>
          <p:cNvPr id="5" name="TextBox 4"/>
          <p:cNvSpPr txBox="1"/>
          <p:nvPr/>
        </p:nvSpPr>
        <p:spPr>
          <a:xfrm>
            <a:off x="611560" y="260648"/>
            <a:ext cx="7976285" cy="1077218"/>
          </a:xfrm>
          <a:prstGeom prst="rect">
            <a:avLst/>
          </a:prstGeom>
          <a:solidFill>
            <a:srgbClr val="002060"/>
          </a:solidFill>
        </p:spPr>
        <p:txBody>
          <a:bodyPr wrap="square" rtlCol="0">
            <a:spAutoFit/>
          </a:bodyPr>
          <a:lstStyle/>
          <a:p>
            <a:pPr algn="ctr"/>
            <a:r>
              <a:rPr lang="en-GB" b="1" dirty="0" smtClean="0">
                <a:solidFill>
                  <a:schemeClr val="bg1"/>
                </a:solidFill>
              </a:rPr>
              <a:t>Criminal Justice and Police Act (2001)</a:t>
            </a:r>
            <a:endParaRPr lang="en-GB" b="1" dirty="0">
              <a:solidFill>
                <a:schemeClr val="bg1"/>
              </a:solidFill>
            </a:endParaRPr>
          </a:p>
        </p:txBody>
      </p:sp>
    </p:spTree>
    <p:extLst>
      <p:ext uri="{BB962C8B-B14F-4D97-AF65-F5344CB8AC3E}">
        <p14:creationId xmlns:p14="http://schemas.microsoft.com/office/powerpoint/2010/main" val="2523839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p:cNvSpPr txBox="1"/>
          <p:nvPr/>
        </p:nvSpPr>
        <p:spPr>
          <a:xfrm>
            <a:off x="999302" y="1484784"/>
            <a:ext cx="7200800" cy="4524315"/>
          </a:xfrm>
          <a:prstGeom prst="rect">
            <a:avLst/>
          </a:prstGeom>
          <a:noFill/>
        </p:spPr>
        <p:txBody>
          <a:bodyPr wrap="square" rtlCol="0">
            <a:spAutoFit/>
          </a:bodyPr>
          <a:lstStyle/>
          <a:p>
            <a:r>
              <a:rPr lang="en-GB" sz="3600" b="0" dirty="0" smtClean="0">
                <a:solidFill>
                  <a:schemeClr val="tx1"/>
                </a:solidFill>
                <a:latin typeface="+mn-lt"/>
              </a:rPr>
              <a:t>Seize</a:t>
            </a:r>
          </a:p>
          <a:p>
            <a:r>
              <a:rPr lang="en-GB" sz="3600" b="0" dirty="0" smtClean="0">
                <a:solidFill>
                  <a:schemeClr val="tx1"/>
                </a:solidFill>
                <a:latin typeface="+mn-lt"/>
              </a:rPr>
              <a:t>Correctly package</a:t>
            </a:r>
          </a:p>
          <a:p>
            <a:r>
              <a:rPr lang="en-GB" sz="3600" b="0" dirty="0" smtClean="0">
                <a:solidFill>
                  <a:schemeClr val="tx1"/>
                </a:solidFill>
                <a:latin typeface="+mn-lt"/>
              </a:rPr>
              <a:t>Exhibit label</a:t>
            </a:r>
          </a:p>
          <a:p>
            <a:r>
              <a:rPr lang="en-GB" sz="3600" b="0" dirty="0" smtClean="0">
                <a:solidFill>
                  <a:schemeClr val="tx1"/>
                </a:solidFill>
                <a:latin typeface="+mn-lt"/>
              </a:rPr>
              <a:t>Exhibit number</a:t>
            </a:r>
          </a:p>
          <a:p>
            <a:r>
              <a:rPr lang="en-GB" sz="3600" b="0" dirty="0" smtClean="0">
                <a:solidFill>
                  <a:schemeClr val="tx1"/>
                </a:solidFill>
                <a:latin typeface="+mn-lt"/>
              </a:rPr>
              <a:t>Forensic Examination</a:t>
            </a:r>
          </a:p>
          <a:p>
            <a:r>
              <a:rPr lang="en-GB" sz="3600" b="0" dirty="0" smtClean="0">
                <a:solidFill>
                  <a:schemeClr val="tx1"/>
                </a:solidFill>
                <a:latin typeface="+mn-lt"/>
              </a:rPr>
              <a:t>Continuity signature </a:t>
            </a:r>
          </a:p>
          <a:p>
            <a:r>
              <a:rPr lang="en-GB" sz="3600" b="0" dirty="0" smtClean="0">
                <a:solidFill>
                  <a:schemeClr val="tx1"/>
                </a:solidFill>
                <a:latin typeface="+mn-lt"/>
              </a:rPr>
              <a:t>Evidence for court</a:t>
            </a:r>
          </a:p>
          <a:p>
            <a:r>
              <a:rPr lang="en-GB" sz="3600" b="0" dirty="0" smtClean="0">
                <a:solidFill>
                  <a:schemeClr val="tx1"/>
                </a:solidFill>
                <a:latin typeface="+mn-lt"/>
              </a:rPr>
              <a:t>PNB entry/statement </a:t>
            </a:r>
            <a:endParaRPr lang="en-GB" sz="3600" b="0" dirty="0">
              <a:solidFill>
                <a:schemeClr val="tx1"/>
              </a:solidFill>
              <a:latin typeface="+mn-lt"/>
            </a:endParaRPr>
          </a:p>
        </p:txBody>
      </p:sp>
      <p:sp>
        <p:nvSpPr>
          <p:cNvPr id="4" name="TextBox 3"/>
          <p:cNvSpPr txBox="1"/>
          <p:nvPr/>
        </p:nvSpPr>
        <p:spPr>
          <a:xfrm>
            <a:off x="611560" y="260648"/>
            <a:ext cx="7976285" cy="1077218"/>
          </a:xfrm>
          <a:prstGeom prst="rect">
            <a:avLst/>
          </a:prstGeom>
          <a:solidFill>
            <a:srgbClr val="002060"/>
          </a:solidFill>
        </p:spPr>
        <p:txBody>
          <a:bodyPr wrap="square" rtlCol="0">
            <a:spAutoFit/>
          </a:bodyPr>
          <a:lstStyle/>
          <a:p>
            <a:pPr algn="ctr"/>
            <a:r>
              <a:rPr lang="en-GB" b="1" dirty="0" smtClean="0">
                <a:solidFill>
                  <a:schemeClr val="bg1"/>
                </a:solidFill>
              </a:rPr>
              <a:t>Record, Package and Store Evidence</a:t>
            </a:r>
            <a:endParaRPr lang="en-GB" b="1" dirty="0">
              <a:solidFill>
                <a:schemeClr val="bg1"/>
              </a:solidFill>
            </a:endParaRPr>
          </a:p>
        </p:txBody>
      </p:sp>
    </p:spTree>
    <p:extLst>
      <p:ext uri="{BB962C8B-B14F-4D97-AF65-F5344CB8AC3E}">
        <p14:creationId xmlns:p14="http://schemas.microsoft.com/office/powerpoint/2010/main" val="315918980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47664" y="1124744"/>
            <a:ext cx="6480068" cy="4104456"/>
          </a:xfrm>
          <a:prstGeom prst="rect">
            <a:avLst/>
          </a:prstGeom>
        </p:spPr>
      </p:pic>
    </p:spTree>
    <p:extLst>
      <p:ext uri="{BB962C8B-B14F-4D97-AF65-F5344CB8AC3E}">
        <p14:creationId xmlns:p14="http://schemas.microsoft.com/office/powerpoint/2010/main" val="93554193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Verdana&amp;quot; IsBold=&amp;quot;0&amp;quot; IsItalic=&amp;quot;0&amp;quot; IsUnderline=&amp;quot;0&amp;quot; FontSize=&amp;quot;28&amp;quot;/&amp;gt;&amp;lt;Answer FontName=&amp;quot;Verdana&amp;quot; IsBold=&amp;quot;0&amp;quot; IsItalic=&amp;quot;0&amp;quot; IsUnderline=&amp;quot;0&amp;quot; FontSize=&amp;quot;24&amp;quot;/&amp;gt;&amp;lt;Button FontName=&amp;quot;Verdana&amp;quot; IsBold=&amp;quot;0&amp;quot; IsItalic=&amp;quot;0&amp;quot; IsUnderline=&amp;quot;0&amp;quot; FontSize=&amp;quot;14&amp;quot;/&amp;gt;&amp;lt;Message FontName=&amp;quot;Verdana&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9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UIDATA" val="&lt;database version=&quot;8.0&quot;&gt;&lt;object type=&quot;1&quot; unique_id=&quot;10001&quot;&gt;&lt;property id=&quot;20141&quot; value=&quot;Unit 309 Searching open spaces &amp;amp; vehicles&quot;/&gt;&lt;property id=&quot;20148&quot; value=&quot;5&quot;/&gt;&lt;property id=&quot;20184&quot; value=&quot;7&quot;/&gt;&lt;property id=&quot;20224&quot; value=&quot;R:\SWPKDIVLDSCKP\Shared\Course Material\Unit 309 Searching premises, vehicles &amp;amp; open spaces\Lesson Material&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quot;/&gt;&lt;property id=&quot;20302&quot; value=&quot;1&quot;/&gt;&lt;property id=&quot;20303&quot; value=&quot;-1&quot;/&gt;&lt;property id=&quot;20307&quot; value=&quot;333&quot;/&gt;&lt;property id=&quot;20309&quot; value=&quot;-1&quot;/&gt;&lt;property id=&quot;20312&quot; value=&quot;0&quot;/&gt;&lt;/object&gt;&lt;object type=&quot;3&quot; unique_id=&quot;10004&quot;&gt;&lt;property id=&quot;20148&quot; value=&quot;5&quot;/&gt;&lt;property id=&quot;20300&quot; value=&quot;Slide 2 - &amp;quot;Vehicle Searches&amp;quot;&quot;/&gt;&lt;property id=&quot;20302&quot; value=&quot;1&quot;/&gt;&lt;property id=&quot;20303&quot; value=&quot;-1&quot;/&gt;&lt;property id=&quot;20307&quot; value=&quot;401&quot;/&gt;&lt;property id=&quot;20309&quot; value=&quot;-1&quot;/&gt;&lt;property id=&quot;20312&quot; value=&quot;0&quot;/&gt;&lt;/object&gt;&lt;object type=&quot;3&quot; unique_id=&quot;10005&quot;&gt;&lt;property id=&quot;20148&quot; value=&quot;5&quot;/&gt;&lt;property id=&quot;20300&quot; value=&quot;Slide 3&quot;/&gt;&lt;property id=&quot;20302&quot; value=&quot;1&quot;/&gt;&lt;property id=&quot;20303&quot; value=&quot;-1&quot;/&gt;&lt;property id=&quot;20307&quot; value=&quot;402&quot;/&gt;&lt;property id=&quot;20309&quot; value=&quot;-1&quot;/&gt;&lt;property id=&quot;20312&quot; value=&quot;0&quot;/&gt;&lt;/object&gt;&lt;object type=&quot;3&quot; unique_id=&quot;10006&quot;&gt;&lt;property id=&quot;20148&quot; value=&quot;5&quot;/&gt;&lt;property id=&quot;20300&quot; value=&quot;Slide 4&quot;/&gt;&lt;property id=&quot;20302&quot; value=&quot;1&quot;/&gt;&lt;property id=&quot;20303&quot; value=&quot;-1&quot;/&gt;&lt;property id=&quot;20307&quot; value=&quot;410&quot;/&gt;&lt;property id=&quot;20309&quot; value=&quot;-1&quot;/&gt;&lt;property id=&quot;20312&quot; value=&quot;0&quot;/&gt;&lt;/object&gt;&lt;object type=&quot;3&quot; unique_id=&quot;10007&quot;&gt;&lt;property id=&quot;20148&quot; value=&quot;5&quot;/&gt;&lt;property id=&quot;20300&quot; value=&quot;Slide 5&quot;/&gt;&lt;property id=&quot;20302&quot; value=&quot;1&quot;/&gt;&lt;property id=&quot;20303&quot; value=&quot;-1&quot;/&gt;&lt;property id=&quot;20307&quot; value=&quot;411&quot;/&gt;&lt;property id=&quot;20309&quot; value=&quot;-1&quot;/&gt;&lt;property id=&quot;20312&quot; value=&quot;0&quot;/&gt;&lt;/object&gt;&lt;object type=&quot;3&quot; unique_id=&quot;10008&quot;&gt;&lt;property id=&quot;20148&quot; value=&quot;5&quot;/&gt;&lt;property id=&quot;20300&quot; value=&quot;Slide 6&quot;/&gt;&lt;property id=&quot;20302&quot; value=&quot;1&quot;/&gt;&lt;property id=&quot;20303&quot; value=&quot;-1&quot;/&gt;&lt;property id=&quot;20307&quot; value=&quot;412&quot;/&gt;&lt;property id=&quot;20309&quot; value=&quot;-1&quot;/&gt;&lt;property id=&quot;20312&quot; value=&quot;0&quot;/&gt;&lt;/object&gt;&lt;object type=&quot;3&quot; unique_id=&quot;10009&quot;&gt;&lt;property id=&quot;20148&quot; value=&quot;5&quot;/&gt;&lt;property id=&quot;20300&quot; value=&quot;Slide 7&quot;/&gt;&lt;property id=&quot;20302&quot; value=&quot;1&quot;/&gt;&lt;property id=&quot;20303&quot; value=&quot;-1&quot;/&gt;&lt;property id=&quot;20307&quot; value=&quot;413&quot;/&gt;&lt;property id=&quot;20309&quot; value=&quot;-1&quot;/&gt;&lt;property id=&quot;20312&quot; value=&quot;0&quot;/&gt;&lt;/object&gt;&lt;object type=&quot;3&quot; unique_id=&quot;10010&quot;&gt;&lt;property id=&quot;20148&quot; value=&quot;5&quot;/&gt;&lt;property id=&quot;20300&quot; value=&quot;Slide 8&quot;/&gt;&lt;property id=&quot;20302&quot; value=&quot;1&quot;/&gt;&lt;property id=&quot;20303&quot; value=&quot;-1&quot;/&gt;&lt;property id=&quot;20307&quot; value=&quot;414&quot;/&gt;&lt;property id=&quot;20309&quot; value=&quot;-1&quot;/&gt;&lt;property id=&quot;20312&quot; value=&quot;0&quot;/&gt;&lt;/object&gt;&lt;object type=&quot;3&quot; unique_id=&quot;10011&quot;&gt;&lt;property id=&quot;20148&quot; value=&quot;5&quot;/&gt;&lt;property id=&quot;20300&quot; value=&quot;Slide 9&quot;/&gt;&lt;property id=&quot;20302&quot; value=&quot;1&quot;/&gt;&lt;property id=&quot;20303&quot; value=&quot;-1&quot;/&gt;&lt;property id=&quot;20307&quot; value=&quot;417&quot;/&gt;&lt;property id=&quot;20309&quot; value=&quot;-1&quot;/&gt;&lt;property id=&quot;20312&quot; value=&quot;0&quot;/&gt;&lt;/object&gt;&lt;object type=&quot;3&quot; unique_id=&quot;10012&quot;&gt;&lt;property id=&quot;20148&quot; value=&quot;5&quot;/&gt;&lt;property id=&quot;20300&quot; value=&quot;Slide 10&quot;/&gt;&lt;property id=&quot;20302&quot; value=&quot;1&quot;/&gt;&lt;property id=&quot;20303&quot; value=&quot;-1&quot;/&gt;&lt;property id=&quot;20307&quot; value=&quot;424&quot;/&gt;&lt;property id=&quot;20309&quot; value=&quot;-1&quot;/&gt;&lt;property id=&quot;20312&quot; value=&quot;0&quot;/&gt;&lt;/object&gt;&lt;object type=&quot;3&quot; unique_id=&quot;10013&quot;&gt;&lt;property id=&quot;20148&quot; value=&quot;5&quot;/&gt;&lt;property id=&quot;20300&quot; value=&quot;Slide 11 - &amp;quot;When to search&amp;quot;&quot;/&gt;&lt;property id=&quot;20302&quot; value=&quot;1&quot;/&gt;&lt;property id=&quot;20303&quot; value=&quot;-1&quot;/&gt;&lt;property id=&quot;20307&quot; value=&quot;418&quot;/&gt;&lt;property id=&quot;20309&quot; value=&quot;-1&quot;/&gt;&lt;property id=&quot;20312&quot; value=&quot;0&quot;/&gt;&lt;/object&gt;&lt;object type=&quot;3&quot; unique_id=&quot;10014&quot;&gt;&lt;property id=&quot;20148&quot; value=&quot;5&quot;/&gt;&lt;property id=&quot;20300&quot; value=&quot;Slide 12 - &amp;quot;Search Procedure&amp;quot;&quot;/&gt;&lt;property id=&quot;20302&quot; value=&quot;1&quot;/&gt;&lt;property id=&quot;20303&quot; value=&quot;-1&quot;/&gt;&lt;property id=&quot;20307&quot; value=&quot;422&quot;/&gt;&lt;property id=&quot;20309&quot; value=&quot;-1&quot;/&gt;&lt;property id=&quot;20312&quot; value=&quot;0&quot;/&gt;&lt;/object&gt;&lt;object type=&quot;3&quot; unique_id=&quot;10015&quot;&gt;&lt;property id=&quot;20148&quot; value=&quot;5&quot;/&gt;&lt;property id=&quot;20300&quot; value=&quot;Slide 13 - &amp;quot;Define Area&amp;quot;&quot;/&gt;&lt;property id=&quot;20302&quot; value=&quot;1&quot;/&gt;&lt;property id=&quot;20303&quot; value=&quot;-1&quot;/&gt;&lt;property id=&quot;20307&quot; value=&quot;387&quot;/&gt;&lt;property id=&quot;20309&quot; value=&quot;-1&quot;/&gt;&lt;property id=&quot;20312&quot; value=&quot;0&quot;/&gt;&lt;/object&gt;&lt;object type=&quot;3&quot; unique_id=&quot;10016&quot;&gt;&lt;property id=&quot;20148&quot; value=&quot;5&quot;/&gt;&lt;property id=&quot;20300&quot; value=&quot;Slide 14 - &amp;quot;Ascertain Authority&amp;quot;&quot;/&gt;&lt;property id=&quot;20302&quot; value=&quot;1&quot;/&gt;&lt;property id=&quot;20303&quot; value=&quot;-1&quot;/&gt;&lt;property id=&quot;20307&quot; value=&quot;388&quot;/&gt;&lt;property id=&quot;20309&quot; value=&quot;-1&quot;/&gt;&lt;property id=&quot;20312&quot; value=&quot;0&quot;/&gt;&lt;/object&gt;&lt;object type=&quot;3&quot; unique_id=&quot;10017&quot;&gt;&lt;property id=&quot;20148&quot; value=&quot;5&quot;/&gt;&lt;property id=&quot;20300&quot; value=&quot;Slide 15 - &amp;quot;Risk Assessment&amp;quot;&quot;/&gt;&lt;property id=&quot;20302&quot; value=&quot;1&quot;/&gt;&lt;property id=&quot;20303&quot; value=&quot;-1&quot;/&gt;&lt;property id=&quot;20307&quot; value=&quot;423&quot;/&gt;&lt;property id=&quot;20309&quot; value=&quot;-1&quot;/&gt;&lt;property id=&quot;20312&quot; value=&quot;0&quot;/&gt;&lt;/object&gt;&lt;object type=&quot;3&quot; unique_id=&quot;10018&quot;&gt;&lt;property id=&quot;20148&quot; value=&quot;5&quot;/&gt;&lt;property id=&quot;20300&quot; value=&quot;Slide 16 - &amp;quot;Boundary&amp;quot;&quot;/&gt;&lt;property id=&quot;20302&quot; value=&quot;1&quot;/&gt;&lt;property id=&quot;20303&quot; value=&quot;-1&quot;/&gt;&lt;property id=&quot;20307&quot; value=&quot;391&quot;/&gt;&lt;property id=&quot;20309&quot; value=&quot;-1&quot;/&gt;&lt;property id=&quot;20312&quot; value=&quot;0&quot;/&gt;&lt;/object&gt;&lt;object type=&quot;3&quot; unique_id=&quot;10019&quot;&gt;&lt;property id=&quot;20148&quot; value=&quot;5&quot;/&gt;&lt;property id=&quot;20300&quot; value=&quot;Slide 17 - &amp;quot;Documentation&amp;quot;&quot;/&gt;&lt;property id=&quot;20302&quot; value=&quot;1&quot;/&gt;&lt;property id=&quot;20303&quot; value=&quot;-1&quot;/&gt;&lt;property id=&quot;20307&quot; value=&quot;394&quot;/&gt;&lt;property id=&quot;20309&quot; value=&quot;-1&quot;/&gt;&lt;property id=&quot;20312&quot; value=&quot;0&quot;/&gt;&lt;/object&gt;&lt;object type=&quot;3&quot; unique_id=&quot;10020&quot;&gt;&lt;property id=&quot;20148&quot; value=&quot;5&quot;/&gt;&lt;property id=&quot;20300&quot; value=&quot;Slide 18&quot;/&gt;&lt;property id=&quot;20302&quot; value=&quot;1&quot;/&gt;&lt;property id=&quot;20303&quot; value=&quot;-1&quot;/&gt;&lt;property id=&quot;20307&quot; value=&quot;396&quot;/&gt;&lt;property id=&quot;20309&quot; value=&quot;-1&quot;/&gt;&lt;property id=&quot;20312&quot; value=&quot;0&quot;/&gt;&lt;/object&gt;&lt;/object&gt;&lt;object type=&quot;8&quot; unique_id=&quot;10040&quot;&gt;&lt;/object&gt;&lt;object type=&quot;4&quot; unique_id=&quot;10061&quot;&gt;&lt;/object&gt;&lt;object type=&quot;10&quot; unique_id=&quot;10083&quot;&gt;&lt;object type=&quot;11&quot; unique_id=&quot;10084&quot;&gt;&lt;/object&gt;&lt;/object&gt;&lt;/object&gt;&lt;/database&gt;"/>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SECTOMILLISECCONVERTED" val="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26108</TotalTime>
  <Words>7651</Words>
  <Application>Microsoft Office PowerPoint</Application>
  <PresentationFormat>On-screen Show (4:3)</PresentationFormat>
  <Paragraphs>537</Paragraphs>
  <Slides>35</Slides>
  <Notes>35</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35</vt:i4>
      </vt:variant>
    </vt:vector>
  </HeadingPairs>
  <TitlesOfParts>
    <vt:vector size="46" baseType="lpstr">
      <vt:lpstr>MS PGothic</vt:lpstr>
      <vt:lpstr>MS PGothic</vt:lpstr>
      <vt:lpstr>Arial</vt:lpstr>
      <vt:lpstr>Calibri</vt:lpstr>
      <vt:lpstr>Calibri Light</vt:lpstr>
      <vt:lpstr>Microsoft Sans Serif</vt:lpstr>
      <vt:lpstr>Tahoma</vt:lpstr>
      <vt:lpstr>Verdana</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Jones,Sarah swp5354</cp:lastModifiedBy>
  <cp:revision>655</cp:revision>
  <cp:lastPrinted>2018-12-17T14:21:45Z</cp:lastPrinted>
  <dcterms:created xsi:type="dcterms:W3CDTF">2010-07-02T08:46:54Z</dcterms:created>
  <dcterms:modified xsi:type="dcterms:W3CDTF">2019-02-20T15:00:16Z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7bf860b4-1975-447d-94c3-1c229bd66388</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ies>
</file>