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4" r:id="rId1"/>
  </p:sldMasterIdLst>
  <p:notesMasterIdLst>
    <p:notesMasterId r:id="rId31"/>
  </p:notesMasterIdLst>
  <p:handoutMasterIdLst>
    <p:handoutMasterId r:id="rId32"/>
  </p:handoutMasterIdLst>
  <p:sldIdLst>
    <p:sldId id="337" r:id="rId2"/>
    <p:sldId id="338" r:id="rId3"/>
    <p:sldId id="339" r:id="rId4"/>
    <p:sldId id="340" r:id="rId5"/>
    <p:sldId id="341" r:id="rId6"/>
    <p:sldId id="358" r:id="rId7"/>
    <p:sldId id="359" r:id="rId8"/>
    <p:sldId id="360" r:id="rId9"/>
    <p:sldId id="361" r:id="rId10"/>
    <p:sldId id="362" r:id="rId11"/>
    <p:sldId id="367" r:id="rId12"/>
    <p:sldId id="368" r:id="rId13"/>
    <p:sldId id="369" r:id="rId14"/>
    <p:sldId id="363" r:id="rId15"/>
    <p:sldId id="364" r:id="rId16"/>
    <p:sldId id="365" r:id="rId17"/>
    <p:sldId id="366" r:id="rId18"/>
    <p:sldId id="345" r:id="rId19"/>
    <p:sldId id="346" r:id="rId20"/>
    <p:sldId id="347" r:id="rId21"/>
    <p:sldId id="348" r:id="rId22"/>
    <p:sldId id="349" r:id="rId23"/>
    <p:sldId id="350" r:id="rId24"/>
    <p:sldId id="351" r:id="rId25"/>
    <p:sldId id="352" r:id="rId26"/>
    <p:sldId id="353" r:id="rId27"/>
    <p:sldId id="354" r:id="rId28"/>
    <p:sldId id="355" r:id="rId29"/>
    <p:sldId id="356" r:id="rId3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6732" autoAdjust="0"/>
  </p:normalViewPr>
  <p:slideViewPr>
    <p:cSldViewPr>
      <p:cViewPr varScale="1">
        <p:scale>
          <a:sx n="51" d="100"/>
          <a:sy n="51" d="100"/>
        </p:scale>
        <p:origin x="1773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99F43A7-70B1-4554-8597-E92E3065903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43765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D4F67526-4B5B-4B6C-91F9-7152C04766D0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9138665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89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019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08125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B594C5D-FCF8-4EF2-91B0-ECD320FFF363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6948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30267C-D757-4DFC-986D-0696D3BD365C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8863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0" dirty="0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11986D4-1616-4384-B72D-219531542F5E}" type="slidenum">
              <a:rPr lang="en-US" altLang="cy-GB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cy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677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606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3264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7062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AA4FBC3-70A3-497A-856B-DEAFA3015BAF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9785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E5D4345-2F2B-47CC-85D6-9FA79B3BA393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4119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5BA29A-327F-4B3D-BE47-E61723A0D312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4031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5D12A25-6C7B-4CB2-8C21-708E2ABABBA3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5347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0004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0651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7807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4550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787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605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667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474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99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067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931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483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550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72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487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6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119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350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30" r:id="rId6"/>
    <p:sldLayoutId id="2147484031" r:id="rId7"/>
    <p:sldLayoutId id="2147484032" r:id="rId8"/>
    <p:sldLayoutId id="2147484033" r:id="rId9"/>
    <p:sldLayoutId id="2147484034" r:id="rId10"/>
    <p:sldLayoutId id="2147484035" r:id="rId11"/>
    <p:sldLayoutId id="214748403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gif"/><Relationship Id="rId4" Type="http://schemas.openxmlformats.org/officeDocument/2006/relationships/image" Target="../media/image6.jpeg"/><Relationship Id="rId9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telegraph.co.uk/women/mother-tongue/9134900/Quarter-of-children-play-outdoors-every-da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3600" b="1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ECGE4003P/C</a:t>
            </a:r>
            <a:endParaRPr lang="en-GB" sz="3600" b="1" kern="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sz="3600" b="1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GB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Sgiliau</a:t>
            </a: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Cyflwyno</a:t>
            </a:r>
            <a:endParaRPr lang="cy-GB" kern="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36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ECGE4003P/C</a:t>
            </a:r>
            <a:endParaRPr lang="cy-GB" sz="3600" b="1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sz="3600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Presentations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99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Cynnwys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Contents</a:t>
            </a: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Nod ac amcanion</a:t>
            </a: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Esiamplau</a:t>
            </a: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Strwythur</a:t>
            </a: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Delwedd y cyflwyniad</a:t>
            </a:r>
          </a:p>
          <a:p>
            <a:pPr>
              <a:buFontTx/>
              <a:buChar char="•"/>
              <a:defRPr/>
            </a:pPr>
            <a:r>
              <a:rPr lang="en-GB" sz="24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Cyfeirnodi</a:t>
            </a:r>
            <a:endParaRPr lang="cy-GB" sz="2400" kern="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Sgiliau cyflwyno</a:t>
            </a: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Iaith y corff</a:t>
            </a:r>
          </a:p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Aims and objectives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Examples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Structure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Presentation image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Presentation skills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Body language</a:t>
            </a: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  <a:t>Adnoddau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</a:rPr>
              <a:t>Resources</a:t>
            </a: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Sleidiau enghreifftiol</a:t>
            </a: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Delweddau</a:t>
            </a: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Strategaethau cyflwyno</a:t>
            </a:r>
          </a:p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Examples of slides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Images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</a:rPr>
              <a:t>Strategies for presenting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>
                <a:latin typeface="Lucida Sans" panose="020B0602030504020204" pitchFamily="34" charset="0"/>
              </a:rPr>
              <a:t>Sgiliau </a:t>
            </a:r>
            <a:r>
              <a:rPr lang="en-GB" sz="36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Trosglwyddadwy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Sgiliau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cyflwyno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Sgiliau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rhyngbersonol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Trefniadaeth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TGCh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Presentational skills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Interpersonal skills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Rhaglen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Ymarferydd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Blynyddoedd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Cynnar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Meini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prawf</a:t>
            </a:r>
            <a:r>
              <a:rPr lang="en-GB" dirty="0" smtClean="0">
                <a:latin typeface="Lucida Sans" panose="020B0602030504020204" pitchFamily="34" charset="0"/>
              </a:rPr>
              <a:t> y NOS a </a:t>
            </a:r>
            <a:r>
              <a:rPr lang="en-GB" dirty="0" err="1" smtClean="0">
                <a:latin typeface="Lucida Sans" panose="020B0602030504020204" pitchFamily="34" charset="0"/>
              </a:rPr>
              <a:t>gyflawnwyd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ddarlith</a:t>
            </a:r>
            <a:r>
              <a:rPr lang="en-GB" dirty="0" smtClean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Craidd</a:t>
            </a:r>
            <a:r>
              <a:rPr lang="en-GB" dirty="0" smtClean="0">
                <a:latin typeface="Lucida Sans" panose="020B0602030504020204" pitchFamily="34" charset="0"/>
              </a:rPr>
              <a:t> – K27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0401 – K60, P9, P11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0409 – K70, K71, K72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Core – K27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0401 – K60, P9, P11</a:t>
            </a:r>
          </a:p>
          <a:p>
            <a:pPr marL="0" indent="0">
              <a:buNone/>
            </a:pPr>
            <a:r>
              <a:rPr lang="en-GB" smtClean="0">
                <a:solidFill>
                  <a:srgbClr val="0000FF"/>
                </a:solidFill>
                <a:latin typeface="Lucida Sans" panose="020B0602030504020204" pitchFamily="34" charset="0"/>
              </a:rPr>
              <a:t>0409 – K70, K71, K72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0789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en-US" smtClean="0"/>
              <a:t>Cynllunio</a:t>
            </a:r>
            <a:br>
              <a:rPr lang="en-GB" altLang="en-US" smtClean="0"/>
            </a:br>
            <a:r>
              <a:rPr lang="en-GB" altLang="en-US" smtClean="0"/>
              <a:t>Planning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825625"/>
            <a:ext cx="3886200" cy="3547591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 smtClean="0">
                <a:solidFill>
                  <a:schemeClr val="tx2"/>
                </a:solidFill>
              </a:rPr>
              <a:t>   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Wrth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ysgrifennu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seminar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bydd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rhaid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i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chi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ystyried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y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canlynol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cyn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dechrau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bob </a:t>
            </a:r>
            <a:r>
              <a:rPr lang="en-GB" altLang="en-US" sz="2400" b="1" dirty="0" err="1" smtClean="0">
                <a:solidFill>
                  <a:schemeClr val="tx2"/>
                </a:solidFill>
              </a:rPr>
              <a:t>amser</a:t>
            </a:r>
            <a:r>
              <a:rPr lang="en-GB" altLang="en-US" sz="2400" b="1" dirty="0" smtClean="0">
                <a:solidFill>
                  <a:schemeClr val="tx2"/>
                </a:solidFill>
              </a:rPr>
              <a:t> 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b="1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solidFill>
                  <a:schemeClr val="tx2"/>
                </a:solidFill>
              </a:rPr>
              <a:t>Pwnc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solidFill>
                  <a:schemeClr val="tx2"/>
                </a:solidFill>
              </a:rPr>
              <a:t>Hyd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solidFill>
                  <a:schemeClr val="tx2"/>
                </a:solidFill>
              </a:rPr>
              <a:t>Cynulleidfa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Dull </a:t>
            </a:r>
            <a:r>
              <a:rPr lang="en-GB" altLang="en-US" dirty="0" err="1" smtClean="0">
                <a:solidFill>
                  <a:schemeClr val="tx2"/>
                </a:solidFill>
              </a:rPr>
              <a:t>trosglwyddo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825625"/>
            <a:ext cx="3886200" cy="3547591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 smtClean="0">
                <a:solidFill>
                  <a:schemeClr val="tx2"/>
                </a:solidFill>
              </a:rPr>
              <a:t>    When writing a seminar you will always need to consider the following before you start: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b="1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Subject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Length of time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Audience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 smtClean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Mode of delivery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85920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mtClean="0"/>
              <a:t>Pwnc</a:t>
            </a:r>
            <a:br>
              <a:rPr lang="en-GB" altLang="en-US" smtClean="0"/>
            </a:br>
            <a:r>
              <a:rPr lang="en-GB" altLang="en-US" smtClean="0"/>
              <a:t>Subject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2209800"/>
            <a:ext cx="4191000" cy="316341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/>
              <a:t> Darllen y </a:t>
            </a:r>
            <a:r>
              <a:rPr lang="en-GB" altLang="en-US" dirty="0" err="1" smtClean="0"/>
              <a:t>teitl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 </a:t>
            </a:r>
            <a:r>
              <a:rPr lang="en-GB" altLang="en-US" dirty="0" err="1" smtClean="0"/>
              <a:t>ofalus</a:t>
            </a:r>
            <a:endParaRPr lang="en-GB" altLang="en-US" dirty="0" smtClean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/>
              <a:t>Ymchwiliwch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i’r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pwnc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trwy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ddarllen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llyfrau</a:t>
            </a:r>
            <a:r>
              <a:rPr lang="en-GB" altLang="en-US" dirty="0" smtClean="0"/>
              <a:t>, </a:t>
            </a:r>
            <a:r>
              <a:rPr lang="en-GB" altLang="en-US" dirty="0" err="1" smtClean="0"/>
              <a:t>cylchgronau</a:t>
            </a:r>
            <a:r>
              <a:rPr lang="en-GB" altLang="en-US" dirty="0" smtClean="0"/>
              <a:t> ac </a:t>
            </a:r>
            <a:r>
              <a:rPr lang="en-GB" altLang="en-US" dirty="0" err="1" smtClean="0"/>
              <a:t>erthyglau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pwrpasol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</a:t>
            </a:r>
            <a:r>
              <a:rPr lang="en-GB" altLang="en-US" dirty="0" smtClean="0"/>
              <a:t> y </a:t>
            </a:r>
            <a:r>
              <a:rPr lang="en-GB" altLang="en-US" dirty="0" err="1" smtClean="0"/>
              <a:t>w</a:t>
            </a:r>
            <a:r>
              <a:rPr lang="en-GB" altLang="en-US" dirty="0" err="1" smtClean="0">
                <a:cs typeface="Times New Roman" panose="02020603050405020304" pitchFamily="18" charset="0"/>
              </a:rPr>
              <a:t>ê</a:t>
            </a:r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cs typeface="Times New Roman" panose="02020603050405020304" pitchFamily="18" charset="0"/>
              </a:rPr>
              <a:t>Cyfeirnodi</a:t>
            </a:r>
            <a:r>
              <a:rPr lang="en-GB" altLang="en-US" dirty="0" smtClean="0">
                <a:cs typeface="Times New Roman" panose="02020603050405020304" pitchFamily="18" charset="0"/>
              </a:rPr>
              <a:t> </a:t>
            </a:r>
            <a:r>
              <a:rPr lang="en-GB" altLang="en-US" dirty="0" err="1" smtClean="0">
                <a:cs typeface="Times New Roman" panose="02020603050405020304" pitchFamily="18" charset="0"/>
              </a:rPr>
              <a:t>ffynhonnell</a:t>
            </a:r>
            <a:r>
              <a:rPr lang="en-GB" altLang="en-US" dirty="0" smtClean="0">
                <a:cs typeface="Times New Roman" panose="02020603050405020304" pitchFamily="18" charset="0"/>
              </a:rPr>
              <a:t> y </a:t>
            </a:r>
            <a:r>
              <a:rPr lang="en-GB" altLang="en-US" dirty="0" err="1" smtClean="0">
                <a:cs typeface="Times New Roman" panose="02020603050405020304" pitchFamily="18" charset="0"/>
              </a:rPr>
              <a:t>wybodaeth</a:t>
            </a:r>
            <a:r>
              <a:rPr lang="en-GB" altLang="en-US" dirty="0" smtClean="0">
                <a:cs typeface="Times New Roman" panose="02020603050405020304" pitchFamily="18" charset="0"/>
              </a:rPr>
              <a:t> </a:t>
            </a:r>
            <a:r>
              <a:rPr lang="en-GB" altLang="en-US" dirty="0" err="1" smtClean="0">
                <a:cs typeface="Times New Roman" panose="02020603050405020304" pitchFamily="18" charset="0"/>
              </a:rPr>
              <a:t>fel</a:t>
            </a:r>
            <a:r>
              <a:rPr lang="en-GB" altLang="en-US" dirty="0" smtClean="0">
                <a:cs typeface="Times New Roman" panose="02020603050405020304" pitchFamily="18" charset="0"/>
              </a:rPr>
              <a:t> a </a:t>
            </a:r>
            <a:r>
              <a:rPr lang="en-GB" altLang="en-US" dirty="0" err="1" smtClean="0">
                <a:cs typeface="Times New Roman" panose="02020603050405020304" pitchFamily="18" charset="0"/>
              </a:rPr>
              <a:t>nodir</a:t>
            </a:r>
            <a:r>
              <a:rPr lang="en-GB" altLang="en-US" dirty="0" smtClean="0">
                <a:cs typeface="Times New Roman" panose="02020603050405020304" pitchFamily="18" charset="0"/>
              </a:rPr>
              <a:t> </a:t>
            </a:r>
            <a:r>
              <a:rPr lang="en-GB" altLang="en-US" dirty="0" err="1" smtClean="0">
                <a:cs typeface="Times New Roman" panose="02020603050405020304" pitchFamily="18" charset="0"/>
              </a:rPr>
              <a:t>yn</a:t>
            </a:r>
            <a:r>
              <a:rPr lang="en-GB" altLang="en-US" dirty="0" smtClean="0">
                <a:cs typeface="Times New Roman" panose="02020603050405020304" pitchFamily="18" charset="0"/>
              </a:rPr>
              <a:t> y </a:t>
            </a:r>
            <a:r>
              <a:rPr lang="en-GB" altLang="en-US" dirty="0" err="1" smtClean="0">
                <a:cs typeface="Times New Roman" panose="02020603050405020304" pitchFamily="18" charset="0"/>
              </a:rPr>
              <a:t>Llawlyfr</a:t>
            </a:r>
            <a:r>
              <a:rPr lang="en-GB" altLang="en-US" dirty="0" smtClean="0">
                <a:cs typeface="Times New Roman" panose="02020603050405020304" pitchFamily="18" charset="0"/>
              </a:rPr>
              <a:t> </a:t>
            </a:r>
            <a:r>
              <a:rPr lang="en-GB" altLang="en-US" dirty="0" err="1" smtClean="0">
                <a:cs typeface="Times New Roman" panose="02020603050405020304" pitchFamily="18" charset="0"/>
              </a:rPr>
              <a:t>Canllawiau</a:t>
            </a:r>
            <a:r>
              <a:rPr lang="en-GB" altLang="en-US" dirty="0" smtClean="0">
                <a:cs typeface="Times New Roman" panose="02020603050405020304" pitchFamily="18" charset="0"/>
              </a:rPr>
              <a:t> </a:t>
            </a:r>
            <a:r>
              <a:rPr lang="en-GB" altLang="en-US" dirty="0" err="1" smtClean="0">
                <a:cs typeface="Times New Roman" panose="02020603050405020304" pitchFamily="18" charset="0"/>
              </a:rPr>
              <a:t>Cyfeirnodi</a:t>
            </a:r>
            <a:endParaRPr lang="en-GB" altLang="en-US" dirty="0" smtClean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2133600"/>
            <a:ext cx="4038600" cy="316760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/>
              <a:t>Read the title carefully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/>
              <a:t>Research your topic by reading books, journals and appropriate articles on the internet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smtClean="0"/>
              <a:t>Reference the source of your information following guidelines in the Reference Guidance Handbook</a:t>
            </a:r>
          </a:p>
        </p:txBody>
      </p:sp>
    </p:spTree>
    <p:extLst>
      <p:ext uri="{BB962C8B-B14F-4D97-AF65-F5344CB8AC3E}">
        <p14:creationId xmlns:p14="http://schemas.microsoft.com/office/powerpoint/2010/main" val="96197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mtClean="0"/>
              <a:t>Hyd</a:t>
            </a:r>
            <a:br>
              <a:rPr lang="en-GB" altLang="en-US" smtClean="0"/>
            </a:br>
            <a:r>
              <a:rPr lang="en-GB" altLang="en-US" smtClean="0"/>
              <a:t>Length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2209800"/>
            <a:ext cx="4191000" cy="309140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solidFill>
                  <a:schemeClr val="tx2"/>
                </a:solidFill>
              </a:rPr>
              <a:t>Hyd</a:t>
            </a:r>
            <a:r>
              <a:rPr lang="en-GB" altLang="en-US" dirty="0" smtClean="0">
                <a:solidFill>
                  <a:schemeClr val="tx2"/>
                </a:solidFill>
              </a:rPr>
              <a:t> y seminar </a:t>
            </a:r>
            <a:r>
              <a:rPr lang="en-GB" altLang="en-US" dirty="0" err="1" smtClean="0">
                <a:solidFill>
                  <a:schemeClr val="tx2"/>
                </a:solidFill>
              </a:rPr>
              <a:t>yn</a:t>
            </a:r>
            <a:r>
              <a:rPr lang="en-GB" altLang="en-US" dirty="0" smtClean="0">
                <a:solidFill>
                  <a:schemeClr val="tx2"/>
                </a:solidFill>
              </a:rPr>
              <a:t> </a:t>
            </a:r>
            <a:r>
              <a:rPr lang="en-GB" altLang="en-US" dirty="0" err="1" smtClean="0">
                <a:solidFill>
                  <a:schemeClr val="tx2"/>
                </a:solidFill>
              </a:rPr>
              <a:t>bwysig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solidFill>
                  <a:schemeClr val="tx2"/>
                </a:solidFill>
              </a:rPr>
              <a:t>Rhy</a:t>
            </a:r>
            <a:r>
              <a:rPr lang="en-GB" altLang="en-US" dirty="0" smtClean="0">
                <a:solidFill>
                  <a:schemeClr val="tx2"/>
                </a:solidFill>
              </a:rPr>
              <a:t> </a:t>
            </a:r>
            <a:r>
              <a:rPr lang="en-GB" altLang="en-US" dirty="0" err="1" smtClean="0">
                <a:solidFill>
                  <a:schemeClr val="tx2"/>
                </a:solidFill>
              </a:rPr>
              <a:t>fyr</a:t>
            </a:r>
            <a:r>
              <a:rPr lang="en-GB" altLang="en-US" dirty="0" smtClean="0">
                <a:solidFill>
                  <a:schemeClr val="tx2"/>
                </a:solidFill>
              </a:rPr>
              <a:t> - </a:t>
            </a:r>
            <a:r>
              <a:rPr lang="en-GB" altLang="en-US" dirty="0" err="1" smtClean="0">
                <a:solidFill>
                  <a:schemeClr val="tx2"/>
                </a:solidFill>
              </a:rPr>
              <a:t>sylwadau</a:t>
            </a:r>
            <a:r>
              <a:rPr lang="en-GB" altLang="en-US" dirty="0" smtClean="0">
                <a:solidFill>
                  <a:schemeClr val="tx2"/>
                </a:solidFill>
              </a:rPr>
              <a:t> </a:t>
            </a:r>
            <a:r>
              <a:rPr lang="en-GB" altLang="en-US" dirty="0" err="1" smtClean="0">
                <a:solidFill>
                  <a:schemeClr val="tx2"/>
                </a:solidFill>
              </a:rPr>
              <a:t>arwynebol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solidFill>
                  <a:schemeClr val="tx2"/>
                </a:solidFill>
              </a:rPr>
              <a:t>Rhy</a:t>
            </a:r>
            <a:r>
              <a:rPr lang="en-GB" altLang="en-US" dirty="0" smtClean="0">
                <a:solidFill>
                  <a:schemeClr val="tx2"/>
                </a:solidFill>
              </a:rPr>
              <a:t> </a:t>
            </a:r>
            <a:r>
              <a:rPr lang="en-GB" altLang="en-US" dirty="0" err="1" smtClean="0">
                <a:solidFill>
                  <a:schemeClr val="tx2"/>
                </a:solidFill>
              </a:rPr>
              <a:t>hir</a:t>
            </a:r>
            <a:r>
              <a:rPr lang="en-GB" altLang="en-US" dirty="0" smtClean="0">
                <a:solidFill>
                  <a:schemeClr val="tx2"/>
                </a:solidFill>
              </a:rPr>
              <a:t> - di-</a:t>
            </a:r>
            <a:r>
              <a:rPr lang="en-GB" altLang="en-US" dirty="0" err="1" smtClean="0">
                <a:solidFill>
                  <a:schemeClr val="tx2"/>
                </a:solidFill>
              </a:rPr>
              <a:t>drefn</a:t>
            </a:r>
            <a:r>
              <a:rPr lang="en-GB" altLang="en-US" dirty="0" smtClean="0">
                <a:solidFill>
                  <a:schemeClr val="tx2"/>
                </a:solidFill>
              </a:rPr>
              <a:t>  a </a:t>
            </a:r>
            <a:r>
              <a:rPr lang="en-GB" altLang="en-US" dirty="0" err="1" smtClean="0">
                <a:solidFill>
                  <a:schemeClr val="tx2"/>
                </a:solidFill>
              </a:rPr>
              <a:t>dryslyd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solidFill>
                  <a:schemeClr val="tx2"/>
                </a:solidFill>
              </a:rPr>
              <a:t>Lefel</a:t>
            </a:r>
            <a:r>
              <a:rPr lang="en-GB" altLang="en-US" dirty="0" smtClean="0">
                <a:solidFill>
                  <a:schemeClr val="tx2"/>
                </a:solidFill>
              </a:rPr>
              <a:t> 4 -  </a:t>
            </a:r>
            <a:r>
              <a:rPr lang="en-GB" altLang="en-US" dirty="0" err="1" smtClean="0">
                <a:solidFill>
                  <a:schemeClr val="tx2"/>
                </a:solidFill>
              </a:rPr>
              <a:t>byr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 smtClean="0">
                <a:solidFill>
                  <a:schemeClr val="tx2"/>
                </a:solidFill>
              </a:rPr>
              <a:t>Lefelau</a:t>
            </a:r>
            <a:r>
              <a:rPr lang="en-GB" altLang="en-US" dirty="0" smtClean="0">
                <a:solidFill>
                  <a:schemeClr val="tx2"/>
                </a:solidFill>
              </a:rPr>
              <a:t> 5 a 6 – </a:t>
            </a:r>
            <a:r>
              <a:rPr lang="en-GB" altLang="en-US" dirty="0" err="1" smtClean="0">
                <a:solidFill>
                  <a:schemeClr val="tx2"/>
                </a:solidFill>
              </a:rPr>
              <a:t>ychydig</a:t>
            </a:r>
            <a:r>
              <a:rPr lang="en-GB" altLang="en-US" dirty="0" smtClean="0">
                <a:solidFill>
                  <a:schemeClr val="tx2"/>
                </a:solidFill>
              </a:rPr>
              <a:t> </a:t>
            </a:r>
            <a:r>
              <a:rPr lang="en-GB" altLang="en-US" dirty="0" err="1" smtClean="0">
                <a:solidFill>
                  <a:schemeClr val="tx2"/>
                </a:solidFill>
              </a:rPr>
              <a:t>yn</a:t>
            </a:r>
            <a:r>
              <a:rPr lang="en-GB" altLang="en-US" dirty="0" smtClean="0">
                <a:solidFill>
                  <a:schemeClr val="tx2"/>
                </a:solidFill>
              </a:rPr>
              <a:t> </a:t>
            </a:r>
            <a:r>
              <a:rPr lang="en-GB" altLang="en-US" dirty="0" err="1" smtClean="0">
                <a:solidFill>
                  <a:schemeClr val="tx2"/>
                </a:solidFill>
              </a:rPr>
              <a:t>hirach</a:t>
            </a:r>
            <a:endParaRPr lang="en-GB" altLang="en-US" dirty="0" smtClean="0">
              <a:solidFill>
                <a:schemeClr val="tx2"/>
              </a:solidFill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2209800"/>
            <a:ext cx="4171950" cy="309140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Length of time is an important consideration 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Too short - superficial coverage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Too long – rambling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Level 4 -  short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smtClean="0">
                <a:solidFill>
                  <a:schemeClr val="tx2"/>
                </a:solidFill>
              </a:rPr>
              <a:t>Levels 5 and 6 – slightly longer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81940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mtClean="0"/>
              <a:t>Trefn</a:t>
            </a:r>
            <a:br>
              <a:rPr lang="en-GB" altLang="en-US" smtClean="0"/>
            </a:br>
            <a:r>
              <a:rPr lang="en-GB" altLang="en-US" smtClean="0"/>
              <a:t>Order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mtClean="0"/>
              <a:t>Byddwch angen:</a:t>
            </a:r>
          </a:p>
          <a:p>
            <a:pPr eaLnBrk="1" hangingPunct="1">
              <a:buFontTx/>
              <a:buNone/>
            </a:pPr>
            <a:endParaRPr lang="en-GB" altLang="en-US" smtClean="0"/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Cyflwyniad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Trafodaeth o’r prif bwyntiau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Diweddglo</a:t>
            </a:r>
            <a:endParaRPr lang="en-GB" altLang="en-US" smtClean="0"/>
          </a:p>
          <a:p>
            <a:pPr eaLnBrk="1" hangingPunct="1">
              <a:buFontTx/>
              <a:buNone/>
            </a:pPr>
            <a:endParaRPr lang="en-GB" altLang="en-US" smtClean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mtClean="0"/>
              <a:t>You will need:</a:t>
            </a:r>
          </a:p>
          <a:p>
            <a:pPr eaLnBrk="1" hangingPunct="1">
              <a:buFontTx/>
              <a:buNone/>
            </a:pPr>
            <a:endParaRPr lang="en-GB" altLang="en-US" smtClean="0"/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An introduction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A discussion of the main points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A conclusion</a:t>
            </a:r>
          </a:p>
        </p:txBody>
      </p:sp>
      <p:pic>
        <p:nvPicPr>
          <p:cNvPr id="6149" name="Picture 5" descr="seminar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933056"/>
            <a:ext cx="1154113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67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Design</a:t>
            </a:r>
          </a:p>
        </p:txBody>
      </p:sp>
      <p:sp>
        <p:nvSpPr>
          <p:cNvPr id="7171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Clear</a:t>
            </a:r>
          </a:p>
          <a:p>
            <a:r>
              <a:rPr lang="en-GB" altLang="en-US" smtClean="0"/>
              <a:t>Don’t put too many words on the slide/poster</a:t>
            </a:r>
          </a:p>
          <a:p>
            <a:r>
              <a:rPr lang="en-GB" altLang="en-US" smtClean="0"/>
              <a:t>Use visuals</a:t>
            </a:r>
          </a:p>
          <a:p>
            <a:r>
              <a:rPr lang="en-GB" altLang="en-US" smtClean="0"/>
              <a:t>Use headings</a:t>
            </a:r>
          </a:p>
          <a:p>
            <a:r>
              <a:rPr lang="en-GB" altLang="en-US" smtClean="0"/>
              <a:t>Make it look as nice as you can</a:t>
            </a:r>
          </a:p>
          <a:p>
            <a:r>
              <a:rPr lang="en-GB" altLang="en-US" smtClean="0"/>
              <a:t>Short references are needed on the poster/slideshow</a:t>
            </a:r>
          </a:p>
        </p:txBody>
      </p:sp>
    </p:spTree>
    <p:extLst>
      <p:ext uri="{BB962C8B-B14F-4D97-AF65-F5344CB8AC3E}">
        <p14:creationId xmlns:p14="http://schemas.microsoft.com/office/powerpoint/2010/main" val="3763210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3050"/>
            <a:ext cx="7211144" cy="1162050"/>
          </a:xfrm>
        </p:spPr>
        <p:txBody>
          <a:bodyPr/>
          <a:lstStyle/>
          <a:p>
            <a:pPr eaLnBrk="1" hangingPunct="1"/>
            <a:r>
              <a:rPr lang="cy-GB" altLang="en-US" sz="3200" dirty="0" smtClean="0">
                <a:solidFill>
                  <a:srgbClr val="FFFF00"/>
                </a:solidFill>
              </a:rPr>
              <a:t>Beiciau Modur   </a:t>
            </a:r>
            <a:br>
              <a:rPr lang="cy-GB" altLang="en-US" sz="3200" dirty="0" smtClean="0">
                <a:solidFill>
                  <a:srgbClr val="FFFF00"/>
                </a:solidFill>
              </a:rPr>
            </a:br>
            <a:r>
              <a:rPr lang="cy-GB" altLang="en-US" sz="3200" dirty="0" err="1" smtClean="0">
                <a:solidFill>
                  <a:srgbClr val="FFFF00"/>
                </a:solidFill>
              </a:rPr>
              <a:t>Motorbikes</a:t>
            </a:r>
            <a:endParaRPr lang="cy-GB" altLang="en-US" sz="3200" dirty="0" smtClean="0">
              <a:solidFill>
                <a:srgbClr val="FFFF00"/>
              </a:solidFill>
            </a:endParaRPr>
          </a:p>
        </p:txBody>
      </p:sp>
      <p:pic>
        <p:nvPicPr>
          <p:cNvPr id="14339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70657"/>
            <a:ext cx="4032447" cy="3890591"/>
          </a:xfrm>
        </p:spPr>
      </p:pic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" y="1435100"/>
            <a:ext cx="4258816" cy="4691063"/>
          </a:xfrm>
        </p:spPr>
        <p:txBody>
          <a:bodyPr/>
          <a:lstStyle/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cy-GB" altLang="en-US" sz="2000" dirty="0" smtClean="0">
                <a:solidFill>
                  <a:srgbClr val="FFFF00"/>
                </a:solidFill>
              </a:rPr>
              <a:t>Fy hoff feic i: y </a:t>
            </a:r>
            <a:r>
              <a:rPr lang="cy-GB" altLang="en-US" sz="2000" noProof="1" smtClean="0">
                <a:solidFill>
                  <a:srgbClr val="FFFF00"/>
                </a:solidFill>
              </a:rPr>
              <a:t>Suzuki Savage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cy-GB" altLang="en-US" sz="2000" dirty="0" smtClean="0">
                <a:solidFill>
                  <a:srgbClr val="FFFF00"/>
                </a:solidFill>
              </a:rPr>
              <a:t>Ysgafn (~380 pwys)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cy-GB" altLang="en-US" sz="2000" dirty="0" smtClean="0">
                <a:solidFill>
                  <a:srgbClr val="FFFF00"/>
                </a:solidFill>
              </a:rPr>
              <a:t>Digon o bŵer (injan 650cc)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cy-GB" altLang="en-US" sz="2000" dirty="0" smtClean="0">
                <a:solidFill>
                  <a:srgbClr val="FFFF00"/>
                </a:solidFill>
              </a:rPr>
              <a:t>Sêt isel yn addas i’r rhan fwyaf o yrwyr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cy-GB" altLang="en-US" sz="2000" dirty="0" smtClean="0">
              <a:solidFill>
                <a:srgbClr val="FFFF00"/>
              </a:solidFill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 smtClean="0">
                <a:solidFill>
                  <a:srgbClr val="FFFF00"/>
                </a:solidFill>
              </a:rPr>
              <a:t>My </a:t>
            </a:r>
            <a:r>
              <a:rPr lang="en-US" altLang="en-US" sz="2000" dirty="0" err="1" smtClean="0">
                <a:solidFill>
                  <a:srgbClr val="FFFF00"/>
                </a:solidFill>
              </a:rPr>
              <a:t>favourite</a:t>
            </a:r>
            <a:r>
              <a:rPr lang="en-US" altLang="en-US" sz="2000" dirty="0" smtClean="0">
                <a:solidFill>
                  <a:srgbClr val="FFFF00"/>
                </a:solidFill>
              </a:rPr>
              <a:t> bike: Suzuki Savage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 smtClean="0">
                <a:solidFill>
                  <a:srgbClr val="FFFF00"/>
                </a:solidFill>
              </a:rPr>
              <a:t>Light (-380 pounds)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 smtClean="0">
                <a:solidFill>
                  <a:srgbClr val="FFFF00"/>
                </a:solidFill>
              </a:rPr>
              <a:t>Plenty of power (650cc engine)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 smtClean="0">
                <a:solidFill>
                  <a:srgbClr val="FFFF00"/>
                </a:solidFill>
              </a:rPr>
              <a:t>Low seat which suits most riders</a:t>
            </a:r>
          </a:p>
        </p:txBody>
      </p:sp>
    </p:spTree>
    <p:extLst>
      <p:ext uri="{BB962C8B-B14F-4D97-AF65-F5344CB8AC3E}">
        <p14:creationId xmlns:p14="http://schemas.microsoft.com/office/powerpoint/2010/main" val="151872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8800"/>
            <a:ext cx="1524000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429000"/>
            <a:ext cx="21050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3429000"/>
            <a:ext cx="138906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429000"/>
            <a:ext cx="2092325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15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4290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19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5334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21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4572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1676400"/>
            <a:ext cx="10096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4" name="Picture 27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54102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28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4495800"/>
            <a:ext cx="9048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29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4648200"/>
            <a:ext cx="800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7" descr="Image result for new sui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363" y="1117600"/>
            <a:ext cx="3678237" cy="245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8" name="AutoShape 15" descr="Image result for new suit"/>
          <p:cNvSpPr>
            <a:spLocks noChangeAspect="1" noChangeArrowheads="1"/>
          </p:cNvSpPr>
          <p:nvPr/>
        </p:nvSpPr>
        <p:spPr bwMode="auto">
          <a:xfrm>
            <a:off x="168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21519" name="WordArt 20"/>
          <p:cNvSpPr>
            <a:spLocks noChangeArrowheads="1" noChangeShapeType="1" noTextEdit="1"/>
          </p:cNvSpPr>
          <p:nvPr/>
        </p:nvSpPr>
        <p:spPr bwMode="auto">
          <a:xfrm>
            <a:off x="2124075" y="228600"/>
            <a:ext cx="456247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/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Prynu Siwt Newydd</a:t>
            </a:r>
          </a:p>
          <a:p>
            <a:pPr algn="ctr"/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buying a new suit</a:t>
            </a:r>
          </a:p>
        </p:txBody>
      </p:sp>
    </p:spTree>
    <p:extLst>
      <p:ext uri="{BB962C8B-B14F-4D97-AF65-F5344CB8AC3E}">
        <p14:creationId xmlns:p14="http://schemas.microsoft.com/office/powerpoint/2010/main" val="62285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y-GB" altLang="cy-GB" smtClean="0"/>
              <a:t>Allforion o Chile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blipFill dpi="0" rotWithShape="1">
            <a:blip r:embed="rId4"/>
            <a:srcRect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cy-GB" sz="1600" smtClean="0"/>
              <a:t>Ffrwythau ffres yw prif gynnyrch allforio Chile – mae Chile wedi dod i’r amlwg fel un o’r prif gyflenwyr ffrwythau ffres i farchnad y byd oherwydd digonedd o adnoddau naturiol, y galw gan gwsmeriaid yn yr UDA ac Ewrop am ffrwythau ffres yn ystod tymor y gaeaf, a chymhellion polisïau amaethyddol llywodraeth Chile, sy’n annog tuedd tuag at arallgyfeirio o ran allforion a datblygu cnydau nad ydynt yn draddodiadol – Adroddiad gan Wasanaeth Ymchwil Economaidd yr Adran Amaethyddiaeth, UDA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 smtClean="0"/>
              <a:t>Mae Chile ymhlith yr economïau datblygol sy’n manteisio ar y tueddiadau hyn, gan ddilyn economi’r farchnad rydd. Mae hyn wedi caniatáu arallgyfeirio trwy ehangu cynhyrchu ffrwythau i’w hallforio, yn enwedig i’r UDA a Gorllewin Ewrop. Mae Chile wedi llwyddo i arallgyfeirio’i sector amaethyddol i’r fath raddau nes ei bod bellach yn genedl bwysig o ran allforio ffrwythau. Mae llawer o wledydd yn edrych ar yr arallgyfeirio ar amaethyddiaeth gan Chile fel model i’w ddilyn.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 smtClean="0"/>
              <a:t>Yn y cyfamser, yr UDA yw prif farchnad unigol allforion Chile o ran ffrwythau. Fodd bynnag, mae’n bosibl y bydd galw cynyddol gan y Gymuned Ewropeaidd ar y cyd â gwledydd Canolbarth a Dwyrain Ewrop yn fwy yn y pen draw nag allforion i’r UDA, gan ysgogi twf pellach o ran allforion Chile.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 smtClean="0"/>
              <a:t>Os ydych wedi darllen mor bell â hyn, mae’ n sicr bod eich llygaid yn rhoi loes ac rydych wedi bod yn darllen y testun diflas hirwyntog hwn yn lle gwrando arnaf i. Rwyf wedi fy sarhau – oni allwch  weld fy mod yn gwneud cyflwyniad fan hyn? Edrychwch arnaf i! Llongyfarchiadau, fodd bynnag, ar feddu ar olwg mor dda. </a:t>
            </a:r>
          </a:p>
        </p:txBody>
      </p:sp>
    </p:spTree>
    <p:extLst>
      <p:ext uri="{BB962C8B-B14F-4D97-AF65-F5344CB8AC3E}">
        <p14:creationId xmlns:p14="http://schemas.microsoft.com/office/powerpoint/2010/main" val="34891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mtClean="0"/>
              <a:t>Cyngor</a:t>
            </a:r>
            <a:br>
              <a:rPr lang="en-GB" altLang="en-US" smtClean="0"/>
            </a:br>
            <a:r>
              <a:rPr lang="en-GB" altLang="en-US" smtClean="0"/>
              <a:t>Tips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825625"/>
            <a:ext cx="3810000" cy="3619599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Amhosib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cofio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popeth</a:t>
            </a:r>
            <a:endParaRPr lang="en-GB" altLang="en-US" sz="2400" dirty="0" smtClean="0"/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 err="1" smtClean="0"/>
              <a:t>Defnyddiwch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gardiau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ciw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ond</a:t>
            </a:r>
            <a:r>
              <a:rPr lang="en-GB" altLang="en-US" sz="2400" dirty="0" smtClean="0"/>
              <a:t> dim </a:t>
            </a:r>
            <a:r>
              <a:rPr lang="en-GB" altLang="en-US" sz="2400" dirty="0" err="1" smtClean="0"/>
              <a:t>gormod</a:t>
            </a:r>
            <a:endParaRPr lang="en-GB" altLang="en-US" sz="2400" dirty="0" smtClean="0"/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Defnyddiwch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gorden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y </a:t>
            </a:r>
            <a:r>
              <a:rPr lang="en-GB" altLang="en-US" sz="2400" dirty="0" err="1" smtClean="0"/>
              <a:t>gornel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glymu’r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cardiau</a:t>
            </a:r>
            <a:endParaRPr lang="en-GB" altLang="en-US" sz="2400" dirty="0" smtClean="0"/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Peidiwch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darllen</a:t>
            </a:r>
            <a:r>
              <a:rPr lang="en-GB" altLang="en-US" sz="2400" dirty="0" smtClean="0"/>
              <a:t> air am air – </a:t>
            </a:r>
            <a:r>
              <a:rPr lang="en-GB" altLang="en-US" sz="2400" dirty="0" err="1" smtClean="0"/>
              <a:t>siaradwch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o’r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galon</a:t>
            </a:r>
            <a:endParaRPr lang="en-GB" altLang="en-US" sz="2400" dirty="0" smtClean="0"/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 err="1" smtClean="0"/>
              <a:t>Byddwch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frwdfrydig</a:t>
            </a:r>
            <a:endParaRPr lang="en-GB" altLang="en-US" sz="2400" dirty="0" smtClean="0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smtClean="0"/>
              <a:t> Impossible to remember everything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smtClean="0"/>
              <a:t>Use cue cards but not too excessively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smtClean="0"/>
              <a:t>Attach the cards by their corner with a piece of string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smtClean="0"/>
              <a:t>Don’t read word for word – speak from the heart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smtClean="0"/>
              <a:t>Be enthusiastic</a:t>
            </a:r>
          </a:p>
        </p:txBody>
      </p:sp>
    </p:spTree>
    <p:extLst>
      <p:ext uri="{BB962C8B-B14F-4D97-AF65-F5344CB8AC3E}">
        <p14:creationId xmlns:p14="http://schemas.microsoft.com/office/powerpoint/2010/main" val="2121170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mtClean="0"/>
              <a:t>Y Cyflwyniad</a:t>
            </a:r>
            <a:br>
              <a:rPr lang="en-GB" altLang="en-US" smtClean="0"/>
            </a:br>
            <a:r>
              <a:rPr lang="en-GB" altLang="en-US" smtClean="0"/>
              <a:t>The Introduction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981200"/>
            <a:ext cx="4537075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Cyflwynwch eich hun a’ch testun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Mynnwch sylw a diddordeb eich cynulleidfa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Wrth ddefnyddio dyfyniadau, nodwch yr awdur a darllenwch hwy air am air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932363" y="1989138"/>
            <a:ext cx="3810000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Introduce yourself and your topic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Get the audience’s attention and interest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/>
              <a:t>When using quotations, reference the author and read it word for word</a:t>
            </a:r>
          </a:p>
        </p:txBody>
      </p:sp>
    </p:spTree>
    <p:extLst>
      <p:ext uri="{BB962C8B-B14F-4D97-AF65-F5344CB8AC3E}">
        <p14:creationId xmlns:p14="http://schemas.microsoft.com/office/powerpoint/2010/main" val="417271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mtClean="0"/>
              <a:t>Prif Bwyntiau</a:t>
            </a:r>
            <a:br>
              <a:rPr lang="en-GB" altLang="en-US" smtClean="0"/>
            </a:br>
            <a:r>
              <a:rPr lang="en-GB" altLang="en-US" smtClean="0"/>
              <a:t>Main Points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3400" y="2286000"/>
            <a:ext cx="38862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Defnyddiwch 3 i 5 prif bwynt yn unig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Dilyniant rhesymegol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Dyddiadau - cysylltwch ddyddiadau allweddol gyda’i gilydd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Fframwaith gronolegol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Cerdyn ei hun i bob pwynt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 smtClean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2209800"/>
            <a:ext cx="4495800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Only use 3 to 5 main points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Logical progression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Dates - link key dates together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Chronological framework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Each point has its own card</a:t>
            </a:r>
          </a:p>
          <a:p>
            <a:pPr eaLnBrk="1" hangingPunct="1"/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4179739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mtClean="0"/>
              <a:t>Diweddglo</a:t>
            </a:r>
            <a:br>
              <a:rPr lang="en-GB" altLang="en-US" smtClean="0"/>
            </a:br>
            <a:r>
              <a:rPr lang="en-GB" altLang="en-US" smtClean="0"/>
              <a:t>Conclusion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42672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Allweddol i’ch seminar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Tynnwch y prif bwyntiau ynghyd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Awgrymwch ffordd ymlaen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Mewn rhai amgylchiadau bydd brawddeg sydd yn symbylu eich cynulleidfa yn addas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 Key to your seminar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Draw together the main points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Suggest a way forward 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mtClean="0">
                <a:solidFill>
                  <a:schemeClr val="tx2"/>
                </a:solidFill>
              </a:rPr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33419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</a:rPr>
              <a:t>Strwythur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</a:rPr>
              <a:t>Structure</a:t>
            </a:r>
            <a:r>
              <a:rPr lang="en-GB" altLang="cy-GB" sz="3600" kern="0" dirty="0" smtClean="0">
                <a:solidFill>
                  <a:srgbClr val="0070C0"/>
                </a:solidFill>
                <a:latin typeface="Lucida Sans" pitchFamily="34" charset="0"/>
              </a:rPr>
              <a:t> </a:t>
            </a:r>
            <a:endParaRPr lang="cy-GB" sz="36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Cyflwyno eich hun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Trefn y cyflwyniad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Prif gorff</a:t>
            </a:r>
          </a:p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Cyflwyniad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Casgliad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Cyfeirnodi</a:t>
            </a:r>
          </a:p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Cwestiynau </a:t>
            </a:r>
            <a:r>
              <a:rPr lang="cy-GB" altLang="cy-GB" sz="1800" kern="0" dirty="0" smtClean="0">
                <a:solidFill>
                  <a:srgbClr val="000000"/>
                </a:solidFill>
                <a:latin typeface="Lucida Sans" pitchFamily="34" charset="0"/>
              </a:rPr>
              <a:t>(os yn berthnasol)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Introduce yourself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Order of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Introduction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Main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body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Conclusion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Questions </a:t>
            </a:r>
            <a:r>
              <a:rPr lang="en-GB" altLang="cy-GB" sz="2000" kern="0" dirty="0" smtClean="0">
                <a:solidFill>
                  <a:srgbClr val="0000FF"/>
                </a:solidFill>
                <a:latin typeface="Lucida Sans" pitchFamily="34" charset="0"/>
              </a:rPr>
              <a:t>(if relevant)</a:t>
            </a:r>
            <a:endParaRPr lang="en-GB" altLang="cy-GB" sz="20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3061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</a:rPr>
              <a:t>Delwedd y cyflwyniad</a:t>
            </a:r>
            <a:r>
              <a:rPr lang="en-GB" altLang="cy-GB" sz="3600" kern="0" dirty="0" smtClean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6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</a:rPr>
              <a:t>Presentation Image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Ffont 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Nifer o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eiriau</a:t>
            </a:r>
          </a:p>
          <a:p>
            <a:pPr>
              <a:buFontTx/>
              <a:buChar char="•"/>
              <a:defRPr/>
            </a:pP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Rheol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 6x6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Adnoddau gweledol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Cysondeb delwedd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Font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Number of 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words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6x6 rule</a:t>
            </a:r>
            <a:endParaRPr lang="en-GB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Visual aids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Consistency of style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6813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Cyfeirnodi ar sleidiau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</a:rPr>
              <a:t>Referencing on slides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Lucida Sans" pitchFamily="34" charset="0"/>
              </a:rPr>
              <a:t>Rhaid cyfeirnodi bob delwedd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Lucida Sans" pitchFamily="34" charset="0"/>
              </a:rPr>
              <a:t>Rhaid cyfeirnodi’r wybodaeth ar y sleidiau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 smtClean="0">
                <a:solidFill>
                  <a:srgbClr val="000000"/>
                </a:solidFill>
                <a:latin typeface="Lucida Sans" pitchFamily="34" charset="0"/>
              </a:rPr>
              <a:t>Cyfeirnodi ar lafar – enwi ffynonellau/awduron/damcaniaethwyr</a:t>
            </a:r>
            <a:endParaRPr lang="cy-GB" altLang="cy-GB" sz="27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Lucida Sans" pitchFamily="34" charset="0"/>
              </a:rPr>
              <a:t>All images must be referenced</a:t>
            </a:r>
          </a:p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Lucida Sans" pitchFamily="34" charset="0"/>
              </a:rPr>
              <a:t>All information on slides need referencing</a:t>
            </a:r>
          </a:p>
          <a:p>
            <a:pPr>
              <a:buFontTx/>
              <a:buChar char="•"/>
              <a:defRPr/>
            </a:pPr>
            <a:r>
              <a:rPr lang="en-GB" altLang="cy-GB" sz="2700" kern="0" dirty="0" smtClean="0">
                <a:solidFill>
                  <a:srgbClr val="0000FF"/>
                </a:solidFill>
                <a:latin typeface="Lucida Sans" pitchFamily="34" charset="0"/>
              </a:rPr>
              <a:t>Verbal referencing – naming sources/authors/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en-GB" altLang="cy-GB" sz="2700" kern="0" dirty="0" smtClean="0">
                <a:solidFill>
                  <a:srgbClr val="0000FF"/>
                </a:solidFill>
                <a:latin typeface="Lucida Sans" pitchFamily="34" charset="0"/>
              </a:rPr>
              <a:t>  theorists</a:t>
            </a:r>
            <a:endParaRPr lang="cy-GB" altLang="cy-GB" sz="27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3689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  <a:t>Cyfeirnodi delwedd/llun</a:t>
            </a:r>
            <a:r>
              <a:rPr lang="en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Referencing an image/picture</a:t>
            </a:r>
            <a:endParaRPr lang="cy-GB" dirty="0"/>
          </a:p>
        </p:txBody>
      </p:sp>
      <p:pic>
        <p:nvPicPr>
          <p:cNvPr id="31747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938" y="1700213"/>
            <a:ext cx="5826125" cy="283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8" name="TextBox 2"/>
          <p:cNvSpPr txBox="1">
            <a:spLocks noChangeArrowheads="1"/>
          </p:cNvSpPr>
          <p:nvPr/>
        </p:nvSpPr>
        <p:spPr bwMode="auto">
          <a:xfrm>
            <a:off x="4500563" y="4583113"/>
            <a:ext cx="34559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Telegraph, 2012)</a:t>
            </a:r>
          </a:p>
        </p:txBody>
      </p:sp>
    </p:spTree>
    <p:extLst>
      <p:ext uri="{BB962C8B-B14F-4D97-AF65-F5344CB8AC3E}">
        <p14:creationId xmlns:p14="http://schemas.microsoft.com/office/powerpoint/2010/main" val="121550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Rhestr o gyfeiriadau</a:t>
            </a:r>
            <a:r>
              <a:rPr lang="en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  <a:t/>
            </a:r>
            <a:br>
              <a:rPr lang="en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Reference list</a:t>
            </a:r>
            <a:endParaRPr lang="cy-GB" sz="3600" dirty="0">
              <a:latin typeface="Lucida Sans" panose="020B06020405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The Telegraph (2012) ‘</a:t>
            </a:r>
            <a:r>
              <a:rPr lang="en-US" alt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Quarter of children play outdoors every day,’ </a:t>
            </a:r>
            <a:r>
              <a:rPr lang="en-US" altLang="cy-GB" kern="0" dirty="0">
                <a:solidFill>
                  <a:srgbClr val="000000"/>
                </a:solidFill>
                <a:latin typeface="Lucida Sans" panose="020B06020405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US" altLang="cy-GB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[Accessed</a:t>
            </a:r>
            <a:r>
              <a:rPr lang="en-US" alt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: October 17 2013].</a:t>
            </a:r>
            <a:endParaRPr lang="cy-GB" altLang="cy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451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2800" kern="0" dirty="0" smtClean="0">
                <a:solidFill>
                  <a:srgbClr val="000000"/>
                </a:solidFill>
                <a:latin typeface="Lucida Sans" pitchFamily="34" charset="0"/>
              </a:rPr>
              <a:t>Cyfeirnodi gwybodaeth</a:t>
            </a:r>
            <a:r>
              <a:rPr lang="en-GB" altLang="cy-GB" sz="2800" kern="0" dirty="0" smtClean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28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</a:rPr>
              <a:t>Referencing information</a:t>
            </a:r>
            <a:endParaRPr lang="cy-GB" sz="36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ENGHRAIFFT:</a:t>
            </a:r>
          </a:p>
          <a:p>
            <a:pPr marL="0" indent="0"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cy-GB" altLang="cy-GB" sz="20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Wingdings" pitchFamily="2" charset="2"/>
              <a:buChar char="¡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Etifeddeg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lliw llygaid/gwallt/croen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cy-GB" altLang="cy-GB" sz="20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Wingdings" pitchFamily="2" charset="2"/>
              <a:buChar char="¡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Ffenoteip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lefel deallusrwydd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gallu i ddysgu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personoliaeth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ymddygiad</a:t>
            </a: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EXAMPLE:</a:t>
            </a:r>
          </a:p>
          <a:p>
            <a:pPr marL="0" indent="0"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20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Wingdings" pitchFamily="2" charset="2"/>
              <a:buChar char="¡"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Heredity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eye/hair/skin colour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20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Wingdings" pitchFamily="2" charset="2"/>
              <a:buChar char="¡"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Phenotype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level of intelligence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ability to learn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personality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</a:t>
            </a:r>
            <a:r>
              <a:rPr lang="en-GB" altLang="cy-GB" sz="2000" kern="0" dirty="0" smtClean="0">
                <a:solidFill>
                  <a:srgbClr val="0000FF"/>
                </a:solidFill>
                <a:latin typeface="Lucida Sans" pitchFamily="34" charset="0"/>
              </a:rPr>
              <a:t>behaviour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2000" kern="0" dirty="0" smtClean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1400" kern="0" dirty="0" smtClean="0">
                <a:solidFill>
                  <a:srgbClr val="0000FF"/>
                </a:solidFill>
                <a:latin typeface="Lucida Sans" pitchFamily="34" charset="0"/>
              </a:rPr>
              <a:t>(</a:t>
            </a:r>
            <a:r>
              <a:rPr lang="en-GB" altLang="cy-GB" sz="1400" kern="0" dirty="0">
                <a:solidFill>
                  <a:srgbClr val="0000FF"/>
                </a:solidFill>
                <a:latin typeface="Lucida Sans" pitchFamily="34" charset="0"/>
              </a:rPr>
              <a:t>Beckley, 2012; Doherty a Hughes, 2009)</a:t>
            </a: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22612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Rhestr o gyfeiriadau</a:t>
            </a:r>
            <a:r>
              <a:rPr lang="en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  <a:t/>
            </a:r>
            <a:br>
              <a:rPr lang="en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Reference list</a:t>
            </a:r>
            <a:endParaRPr lang="cy-GB" sz="3600" dirty="0">
              <a:latin typeface="Lucida Sans" panose="020B06020405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Beckley, P. </a:t>
            </a: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</a:rPr>
              <a:t>(ed.) 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(2012) </a:t>
            </a:r>
            <a:r>
              <a:rPr lang="cy-GB" altLang="cy-GB" sz="2400" i="1" kern="0" dirty="0">
                <a:solidFill>
                  <a:srgbClr val="000000"/>
                </a:solidFill>
                <a:latin typeface="Lucida Sans" pitchFamily="34" charset="0"/>
              </a:rPr>
              <a:t>Learning in early childhood. 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London: 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</a:rPr>
              <a:t>Sage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 Publications 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</a:rPr>
              <a:t>Limited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.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</a:rPr>
              <a:t>Doherty, J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</a:rPr>
              <a:t>. and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</a:rPr>
              <a:t>Hughes, M. (2009)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</a:rPr>
              <a:t>Child Development: Theory and Practice 0-11.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</a:rPr>
              <a:t>Essex: Pearson Education Limited.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The Telegraph (2012) ‘</a:t>
            </a:r>
            <a:r>
              <a:rPr lang="en-US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Quarter of children play outdoors every day,’ </a:t>
            </a:r>
            <a:r>
              <a:rPr lang="en-US" sz="2400" kern="0" dirty="0">
                <a:solidFill>
                  <a:srgbClr val="000000"/>
                </a:solidFill>
                <a:latin typeface="Lucida Sans" panose="020B06020405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US" sz="24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[Accessed</a:t>
            </a:r>
            <a:r>
              <a:rPr lang="en-US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: October 17 2013].</a:t>
            </a:r>
            <a:endParaRPr lang="cy-GB" sz="24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2370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</a:rPr>
              <a:t>Cyfeirnodi gwybodaeth</a:t>
            </a:r>
            <a:r>
              <a:rPr lang="en-GB" altLang="cy-GB" sz="3600" kern="0" dirty="0" smtClean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6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</a:rPr>
              <a:t>Referencing information</a:t>
            </a:r>
            <a:endParaRPr lang="cy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sz="2000" dirty="0">
                <a:solidFill>
                  <a:srgbClr val="000000"/>
                </a:solidFill>
                <a:latin typeface="Lucida Sans" pitchFamily="34" charset="0"/>
              </a:rPr>
              <a:t>ENGHRAIFFT: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Ymatebion y cyfranogwyr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(Ross, 2010).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Brwdfrydedd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(Mitchell a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Hobson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Rhagfarn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(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Cohen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et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al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., 2005;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Daly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a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Lumley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, 2002).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EXAMPLE: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kern="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Responses of participants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(Ross, 2010).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kern="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Enthusiasm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(Mitchell a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Hobson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00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spcBef>
                <a:spcPct val="0"/>
              </a:spcBef>
              <a:buFontTx/>
              <a:buChar char="•"/>
              <a:defRPr/>
            </a:pPr>
            <a:r>
              <a:rPr lang="en-GB" sz="2000" dirty="0">
                <a:solidFill>
                  <a:srgbClr val="0000FF"/>
                </a:solidFill>
                <a:latin typeface="Lucida Sans" pitchFamily="34" charset="0"/>
              </a:rPr>
              <a:t>Bias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(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Cohen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et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al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., 2005;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Daly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 a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Lumley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, 2002).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86244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  <a:t>Sgiliau cyflwyno</a:t>
            </a:r>
            <a:br>
              <a:rPr lang="cy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Presentation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skills</a:t>
            </a:r>
            <a:endParaRPr lang="cy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585216" lvl="1" indent="0">
              <a:buFont typeface="Arial" panose="020B0604020202020204" pitchFamily="34" charset="0"/>
              <a:buNone/>
              <a:defRPr/>
            </a:pPr>
            <a:r>
              <a:rPr lang="cy-GB" sz="2800" b="1" u="sng" kern="0" dirty="0">
                <a:solidFill>
                  <a:srgbClr val="000000"/>
                </a:solidFill>
                <a:latin typeface="Lucida Sans" panose="020B0602040502020204" pitchFamily="34" charset="0"/>
              </a:rPr>
              <a:t>Y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Amrywio’r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Traw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Goslef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Tôn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Tempo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Cryfder/uchder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b="1" u="sng" kern="0" dirty="0">
                <a:solidFill>
                  <a:srgbClr val="0000FF"/>
                </a:solidFill>
                <a:latin typeface="Lucida Sans" panose="020B0602040502020204" pitchFamily="34" charset="0"/>
              </a:rPr>
              <a:t>The voice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Vary the voice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Pitch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Intonation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Tone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Tempo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Strength</a:t>
            </a:r>
            <a:endParaRPr lang="en-US" kern="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495443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  <a:t>Iaith y corff</a:t>
            </a:r>
            <a:r>
              <a:rPr lang="en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Body language</a:t>
            </a:r>
            <a:endParaRPr lang="cy-GB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Cyswllt llygaid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Nerfau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Lleoli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Serchus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Cynnwys </a:t>
            </a:r>
            <a:r>
              <a:rPr lang="cy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pawb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Proffesiynol</a:t>
            </a:r>
            <a:endParaRPr lang="cy-GB" sz="28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Eye contact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Nerves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Positioning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Pleasant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Include 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everyone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Professional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00323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  <a:t>Protocol Cyflwyniadau</a:t>
            </a:r>
            <a: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</a:rPr>
              <a:t>Presentation Protocol</a:t>
            </a:r>
            <a:endParaRPr lang="cy-GB" sz="32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4680520" cy="5001419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Amserlen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D</a:t>
            </a:r>
            <a:r>
              <a:rPr lang="cy-GB" sz="2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yddiad </a:t>
            </a: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cyflwyno </a:t>
            </a:r>
            <a:r>
              <a:rPr lang="cy-GB" sz="2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terfynol</a:t>
            </a:r>
          </a:p>
          <a:p>
            <a:pPr lvl="1">
              <a:buFontTx/>
              <a:buChar char="-"/>
              <a:defRPr/>
            </a:pPr>
            <a:r>
              <a:rPr lang="cy-GB" sz="2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Dim </a:t>
            </a: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yn troi i fyny = 0</a:t>
            </a:r>
            <a:r>
              <a:rPr lang="cy-GB" sz="2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%</a:t>
            </a:r>
          </a:p>
          <a:p>
            <a:pPr lvl="1">
              <a:buFontTx/>
              <a:buChar char="-"/>
              <a:defRPr/>
            </a:pPr>
            <a:r>
              <a:rPr lang="cy-GB" sz="2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O </a:t>
            </a: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fewn yr wythnos = cafodd ei gapio ar 40</a:t>
            </a:r>
            <a:r>
              <a:rPr lang="cy-GB" sz="2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%</a:t>
            </a:r>
          </a:p>
          <a:p>
            <a:pPr marL="457200" lvl="1" indent="0">
              <a:buNone/>
              <a:defRPr/>
            </a:pPr>
            <a:r>
              <a:rPr lang="cy-GB" sz="2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- Gydag </a:t>
            </a: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estyniad cymeradwy = gellir marcio allan o 100%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Panel Amgylchiadau Esgusodol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Peidiwch â llofnodi amserlen ar ran </a:t>
            </a:r>
            <a:r>
              <a:rPr lang="cy-GB" sz="2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ffrind/cyfoed</a:t>
            </a:r>
            <a:endParaRPr lang="cy-GB" sz="2200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1124744"/>
            <a:ext cx="4176464" cy="5001419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</a:rPr>
              <a:t>Timetable</a:t>
            </a:r>
            <a:endParaRPr lang="en-GB" altLang="cy-GB" sz="22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</a:rPr>
              <a:t>Submission date is final</a:t>
            </a:r>
          </a:p>
          <a:p>
            <a:pPr>
              <a:buFontTx/>
              <a:buChar char="-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</a:rPr>
              <a:t>Not turning up = 0%</a:t>
            </a:r>
          </a:p>
          <a:p>
            <a:pPr>
              <a:buFontTx/>
              <a:buChar char="-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</a:rPr>
              <a:t>Within week = capped at 40%</a:t>
            </a:r>
          </a:p>
          <a:p>
            <a:pPr>
              <a:buFontTx/>
              <a:buChar char="-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</a:rPr>
              <a:t>With approved extension = can be marked out of 100%</a:t>
            </a:r>
          </a:p>
          <a:p>
            <a:pPr>
              <a:buFontTx/>
              <a:buChar char="•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</a:rPr>
              <a:t>Extenuating Circumstances Panel</a:t>
            </a:r>
          </a:p>
          <a:p>
            <a:pPr>
              <a:buFontTx/>
              <a:buChar char="•"/>
              <a:defRPr/>
            </a:pPr>
            <a:r>
              <a:rPr lang="en-GB" altLang="cy-GB" sz="2200" kern="0" dirty="0" smtClean="0">
                <a:solidFill>
                  <a:srgbClr val="0000FF"/>
                </a:solidFill>
                <a:latin typeface="Lucida Sans" pitchFamily="34" charset="0"/>
              </a:rPr>
              <a:t>Do not sign timetable on behalf of friend/peer</a:t>
            </a:r>
            <a:endParaRPr lang="cy-GB" sz="2200" dirty="0"/>
          </a:p>
        </p:txBody>
      </p:sp>
    </p:spTree>
    <p:extLst>
      <p:ext uri="{BB962C8B-B14F-4D97-AF65-F5344CB8AC3E}">
        <p14:creationId xmlns:p14="http://schemas.microsoft.com/office/powerpoint/2010/main" val="41643451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Rhestr o gyfeiriadau</a:t>
            </a:r>
            <a:r>
              <a:rPr lang="en-GB" altLang="cy-GB" sz="36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/>
            </a:r>
            <a:br>
              <a:rPr lang="en-GB" altLang="cy-GB" sz="36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</a:br>
            <a:r>
              <a:rPr lang="en-GB" altLang="cy-GB" sz="3600" kern="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Reference list</a:t>
            </a:r>
            <a:endParaRPr lang="cy-GB" dirty="0">
              <a:latin typeface="Lucida Sans" panose="020B06020405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Beckley, P. (ed.) (2012) </a:t>
            </a:r>
            <a:r>
              <a:rPr lang="cy-GB" altLang="cy-GB" sz="1200" i="1" kern="0" dirty="0" smtClean="0">
                <a:solidFill>
                  <a:srgbClr val="000000"/>
                </a:solidFill>
                <a:latin typeface="Lucida Sans" pitchFamily="34" charset="0"/>
              </a:rPr>
              <a:t>Learning in early childhood. </a:t>
            </a:r>
            <a:r>
              <a:rPr lang="cy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London: </a:t>
            </a:r>
            <a:r>
              <a:rPr lang="cy-GB" altLang="cy-GB" sz="1200" kern="0" dirty="0" err="1" smtClean="0">
                <a:solidFill>
                  <a:srgbClr val="000000"/>
                </a:solidFill>
                <a:latin typeface="Lucida Sans" pitchFamily="34" charset="0"/>
              </a:rPr>
              <a:t>Sage</a:t>
            </a:r>
            <a:r>
              <a:rPr lang="cy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 Publications </a:t>
            </a:r>
            <a:r>
              <a:rPr lang="cy-GB" altLang="cy-GB" sz="1200" kern="0" dirty="0" err="1" smtClean="0">
                <a:solidFill>
                  <a:srgbClr val="000000"/>
                </a:solidFill>
                <a:latin typeface="Lucida Sans" pitchFamily="34" charset="0"/>
              </a:rPr>
              <a:t>Limited</a:t>
            </a:r>
            <a:r>
              <a:rPr lang="cy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Cohen, L., </a:t>
            </a:r>
            <a:r>
              <a:rPr lang="en-GB" altLang="cy-GB" sz="1200" kern="0" dirty="0" err="1" smtClean="0">
                <a:solidFill>
                  <a:srgbClr val="000000"/>
                </a:solidFill>
                <a:latin typeface="Lucida Sans" pitchFamily="34" charset="0"/>
              </a:rPr>
              <a:t>Manion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, L. and Morrison, K. (2005) </a:t>
            </a:r>
            <a:r>
              <a:rPr lang="en-GB" altLang="cy-GB" sz="1200" i="1" kern="0" dirty="0" smtClean="0">
                <a:solidFill>
                  <a:srgbClr val="000000"/>
                </a:solidFill>
                <a:latin typeface="Lucida Sans" pitchFamily="34" charset="0"/>
              </a:rPr>
              <a:t>Research Methods in Education. 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5</a:t>
            </a:r>
            <a:r>
              <a:rPr lang="en-GB" altLang="cy-GB" sz="1200" kern="0" baseline="30000" dirty="0" smtClean="0">
                <a:solidFill>
                  <a:srgbClr val="000000"/>
                </a:solidFill>
                <a:latin typeface="Lucida Sans" pitchFamily="34" charset="0"/>
              </a:rPr>
              <a:t>th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ed. </a:t>
            </a:r>
            <a:r>
              <a:rPr lang="en-GB" altLang="cy-GB" sz="1200" i="1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London: Routledge &amp; </a:t>
            </a:r>
            <a:r>
              <a:rPr lang="en-GB" altLang="cy-GB" sz="1200" kern="0" dirty="0" err="1" smtClean="0">
                <a:solidFill>
                  <a:srgbClr val="000000"/>
                </a:solidFill>
                <a:latin typeface="Lucida Sans" pitchFamily="34" charset="0"/>
              </a:rPr>
              <a:t>Falmer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Daly, J. and Lumley, J. (2002) ‘Bias is Qualitative Research Designs,’ </a:t>
            </a:r>
            <a:r>
              <a:rPr lang="en-GB" altLang="cy-GB" sz="1200" i="1" kern="0" dirty="0" smtClean="0">
                <a:solidFill>
                  <a:srgbClr val="000000"/>
                </a:solidFill>
                <a:latin typeface="Lucida Sans" pitchFamily="34" charset="0"/>
              </a:rPr>
              <a:t>Australian and New Zealand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sz="1200" i="1" kern="0" dirty="0" smtClean="0">
                <a:solidFill>
                  <a:srgbClr val="000000"/>
                </a:solidFill>
                <a:latin typeface="Lucida Sans" pitchFamily="34" charset="0"/>
              </a:rPr>
              <a:t>Journal of Public Health,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 26, 4, pp. 299-300.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Doherty, J. and Hughes, M. (2009) </a:t>
            </a:r>
            <a:r>
              <a:rPr lang="en-GB" altLang="cy-GB" sz="1200" i="1" kern="0" dirty="0" smtClean="0">
                <a:solidFill>
                  <a:srgbClr val="000000"/>
                </a:solidFill>
                <a:latin typeface="Lucida Sans" pitchFamily="34" charset="0"/>
              </a:rPr>
              <a:t>Child Development: Theory and Practice 0-11. 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Essex: Pearson Education Limited.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Mitchell, N. and Hobson, A. J. (2011) ‘The influence of prior experience on research participants perspectives,’ </a:t>
            </a:r>
            <a:r>
              <a:rPr lang="en-GB" altLang="cy-GB" sz="1200" i="1" kern="0" dirty="0" smtClean="0">
                <a:solidFill>
                  <a:srgbClr val="000000"/>
                </a:solidFill>
                <a:latin typeface="Lucida Sans" pitchFamily="34" charset="0"/>
              </a:rPr>
              <a:t>Journal of Empirical Research on Human Research Ethics: An International Journal, 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6,1 pp. 83-84.</a:t>
            </a:r>
            <a:endParaRPr lang="en-US" altLang="cy-GB" sz="1200" kern="0" dirty="0" smtClean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Ross, J. (2010) ‘Recruiting Better Research Participants.’ 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  <a:hlinkClick r:id="rId3"/>
              </a:rPr>
              <a:t>http://www.uxmatters.com/mt/archives/2010/07/recruiting-better-research-participants.php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 [Accessed: 10</a:t>
            </a:r>
            <a:r>
              <a:rPr lang="en-GB" altLang="cy-GB" sz="1200" kern="0" baseline="30000" dirty="0" smtClean="0">
                <a:solidFill>
                  <a:srgbClr val="000000"/>
                </a:solidFill>
                <a:latin typeface="Lucida Sans" pitchFamily="34" charset="0"/>
              </a:rPr>
              <a:t>th</a:t>
            </a: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 December 2011].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 smtClean="0">
                <a:solidFill>
                  <a:srgbClr val="000000"/>
                </a:solidFill>
                <a:latin typeface="Lucida Sans" pitchFamily="34" charset="0"/>
              </a:rPr>
              <a:t>The Telegraph (2012) ‘</a:t>
            </a:r>
            <a:r>
              <a:rPr lang="en-US" altLang="cy-GB" sz="1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Quarter of children play outdoors every day,’      </a:t>
            </a:r>
            <a:r>
              <a:rPr lang="en-US" altLang="cy-GB" sz="1200" kern="0" dirty="0" smtClean="0">
                <a:solidFill>
                  <a:srgbClr val="000000"/>
                </a:solidFill>
                <a:latin typeface="Lucida Sans" panose="020B0602040502020204" pitchFamily="34" charset="0"/>
                <a:hlinkClick r:id="rId4"/>
              </a:rPr>
              <a:t>http://www.telegraph.co.uk/women/mother-tongue/9134900/Quarter-of-children-play-outdoors-every-day.html</a:t>
            </a:r>
            <a:r>
              <a:rPr lang="en-US" altLang="cy-GB" sz="1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[Accessed: 17</a:t>
            </a:r>
            <a:r>
              <a:rPr lang="en-US" altLang="cy-GB" sz="1200" kern="0" baseline="3000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th</a:t>
            </a:r>
            <a:r>
              <a:rPr lang="en-US" altLang="cy-GB" sz="12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October 2013].</a:t>
            </a:r>
            <a:endParaRPr lang="cy-GB" altLang="cy-GB" sz="1200" kern="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7317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2147</TotalTime>
  <Words>1680</Words>
  <Application>Microsoft Office PowerPoint</Application>
  <PresentationFormat>On-screen Show (4:3)</PresentationFormat>
  <Paragraphs>323</Paragraphs>
  <Slides>29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41" baseType="lpstr">
      <vt:lpstr>ＭＳ Ｐゴシック</vt:lpstr>
      <vt:lpstr>ＭＳ Ｐゴシック</vt:lpstr>
      <vt:lpstr>Arial</vt:lpstr>
      <vt:lpstr>Arial Black</vt:lpstr>
      <vt:lpstr>Calibri</vt:lpstr>
      <vt:lpstr>Calibri Light</vt:lpstr>
      <vt:lpstr>Lucida Sans</vt:lpstr>
      <vt:lpstr>Myriad Pro</vt:lpstr>
      <vt:lpstr>Times</vt:lpstr>
      <vt:lpstr>Times New Roman</vt:lpstr>
      <vt:lpstr>Wingdings</vt:lpstr>
      <vt:lpstr>Office Theme</vt:lpstr>
      <vt:lpstr>PowerPoint Presentation</vt:lpstr>
      <vt:lpstr>Cynnwys Contents</vt:lpstr>
      <vt:lpstr>Adnoddau Resources</vt:lpstr>
      <vt:lpstr>Sgiliau Cyflogadwyedd/Trosglwyddadwy Employability/Transferable Skills</vt:lpstr>
      <vt:lpstr>Rhaglen Ymarferydd Blynyddoedd Cynnar Early Years Practitioner programme</vt:lpstr>
      <vt:lpstr>Cynllunio Planning </vt:lpstr>
      <vt:lpstr>Pwnc Subject</vt:lpstr>
      <vt:lpstr>Hyd Length</vt:lpstr>
      <vt:lpstr>Trefn Order</vt:lpstr>
      <vt:lpstr>Design</vt:lpstr>
      <vt:lpstr>Beiciau Modur    Motorbikes</vt:lpstr>
      <vt:lpstr>PowerPoint Presentation</vt:lpstr>
      <vt:lpstr>Allforion o Chile </vt:lpstr>
      <vt:lpstr>Cyngor Tips</vt:lpstr>
      <vt:lpstr>Y Cyflwyniad The Introduction</vt:lpstr>
      <vt:lpstr>Prif Bwyntiau Main Points</vt:lpstr>
      <vt:lpstr>Diweddglo Conclusion</vt:lpstr>
      <vt:lpstr>Strwythur Structure </vt:lpstr>
      <vt:lpstr>Delwedd y cyflwyniad Presentation Image</vt:lpstr>
      <vt:lpstr>Cyfeirnodi ar sleidiau Referencing on slides</vt:lpstr>
      <vt:lpstr>Cyfeirnodi delwedd/llun Referencing an image/picture</vt:lpstr>
      <vt:lpstr>Rhestr o gyfeiriadau Reference list</vt:lpstr>
      <vt:lpstr>Cyfeirnodi gwybodaeth Referencing information</vt:lpstr>
      <vt:lpstr>Rhestr o gyfeiriadau Reference list</vt:lpstr>
      <vt:lpstr>Cyfeirnodi gwybodaeth Referencing information</vt:lpstr>
      <vt:lpstr>Sgiliau cyflwyno Presentation skills</vt:lpstr>
      <vt:lpstr>Iaith y corff Body language</vt:lpstr>
      <vt:lpstr>Protocol Cyflwyniadau Presentation Protocol</vt:lpstr>
      <vt:lpstr>Rhestr o gyfeiriadau Reference list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105</cp:revision>
  <dcterms:created xsi:type="dcterms:W3CDTF">2004-04-06T15:50:52Z</dcterms:created>
  <dcterms:modified xsi:type="dcterms:W3CDTF">2020-08-25T15:14:39Z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