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56" r:id="rId2"/>
    <p:sldId id="257" r:id="rId3"/>
    <p:sldId id="258" r:id="rId4"/>
    <p:sldId id="259" r:id="rId5"/>
    <p:sldId id="262" r:id="rId6"/>
    <p:sldId id="263" r:id="rId7"/>
    <p:sldId id="264" r:id="rId8"/>
    <p:sldId id="265" r:id="rId9"/>
    <p:sldId id="266" r:id="rId10"/>
    <p:sldId id="267" r:id="rId11"/>
    <p:sldId id="268" r:id="rId12"/>
    <p:sldId id="293" r:id="rId13"/>
    <p:sldId id="294" r:id="rId14"/>
    <p:sldId id="270" r:id="rId15"/>
    <p:sldId id="271" r:id="rId16"/>
    <p:sldId id="272" r:id="rId17"/>
    <p:sldId id="273" r:id="rId18"/>
    <p:sldId id="274" r:id="rId19"/>
    <p:sldId id="275" r:id="rId20"/>
    <p:sldId id="276" r:id="rId21"/>
    <p:sldId id="277" r:id="rId22"/>
    <p:sldId id="292" r:id="rId23"/>
    <p:sldId id="291" r:id="rId24"/>
    <p:sldId id="296" r:id="rId25"/>
    <p:sldId id="297" r:id="rId26"/>
    <p:sldId id="295" r:id="rId27"/>
    <p:sldId id="289" r:id="rId28"/>
    <p:sldId id="290" r:id="rId29"/>
    <p:sldId id="278" r:id="rId30"/>
    <p:sldId id="280" r:id="rId31"/>
    <p:sldId id="298" r:id="rId32"/>
    <p:sldId id="281" r:id="rId33"/>
    <p:sldId id="282" r:id="rId34"/>
    <p:sldId id="285" r:id="rId35"/>
    <p:sldId id="286" r:id="rId36"/>
    <p:sldId id="299" r:id="rId37"/>
    <p:sldId id="288"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94" d="100"/>
          <a:sy n="94" d="100"/>
        </p:scale>
        <p:origin x="84" y="5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8F1768-3CA0-4FF0-B35B-716FDCA07563}" type="datetimeFigureOut">
              <a:rPr lang="en-GB" smtClean="0"/>
              <a:t>02/09/2024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843907-8878-4D42-BAF8-A29E3E3750E8}" type="slidenum">
              <a:rPr lang="en-GB" smtClean="0"/>
              <a:t>‹#›</a:t>
            </a:fld>
            <a:endParaRPr lang="en-GB"/>
          </a:p>
        </p:txBody>
      </p:sp>
    </p:spTree>
    <p:extLst>
      <p:ext uri="{BB962C8B-B14F-4D97-AF65-F5344CB8AC3E}">
        <p14:creationId xmlns:p14="http://schemas.microsoft.com/office/powerpoint/2010/main" val="1632935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EC82EE-2E1D-4A78-B0CE-83CF30B364A4}" type="slidenum">
              <a:rPr lang="en-GB" smtClean="0"/>
              <a:t>5</a:t>
            </a:fld>
            <a:endParaRPr lang="en-GB"/>
          </a:p>
        </p:txBody>
      </p:sp>
    </p:spTree>
    <p:extLst>
      <p:ext uri="{BB962C8B-B14F-4D97-AF65-F5344CB8AC3E}">
        <p14:creationId xmlns:p14="http://schemas.microsoft.com/office/powerpoint/2010/main" val="29695037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3D54D7C-AA10-49DD-B4ED-D082D25869BA}" type="slidenum">
              <a:rPr lang="en-GB" smtClean="0"/>
              <a:t>8</a:t>
            </a:fld>
            <a:endParaRPr lang="en-GB"/>
          </a:p>
        </p:txBody>
      </p:sp>
    </p:spTree>
    <p:extLst>
      <p:ext uri="{BB962C8B-B14F-4D97-AF65-F5344CB8AC3E}">
        <p14:creationId xmlns:p14="http://schemas.microsoft.com/office/powerpoint/2010/main" val="40554925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3D54D7C-AA10-49DD-B4ED-D082D25869BA}" type="slidenum">
              <a:rPr lang="en-GB" smtClean="0"/>
              <a:t>9</a:t>
            </a:fld>
            <a:endParaRPr lang="en-GB"/>
          </a:p>
        </p:txBody>
      </p:sp>
    </p:spTree>
    <p:extLst>
      <p:ext uri="{BB962C8B-B14F-4D97-AF65-F5344CB8AC3E}">
        <p14:creationId xmlns:p14="http://schemas.microsoft.com/office/powerpoint/2010/main" val="2742675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3D54D7C-AA10-49DD-B4ED-D082D25869BA}" type="slidenum">
              <a:rPr lang="en-GB" smtClean="0"/>
              <a:t>10</a:t>
            </a:fld>
            <a:endParaRPr lang="en-GB"/>
          </a:p>
        </p:txBody>
      </p:sp>
    </p:spTree>
    <p:extLst>
      <p:ext uri="{BB962C8B-B14F-4D97-AF65-F5344CB8AC3E}">
        <p14:creationId xmlns:p14="http://schemas.microsoft.com/office/powerpoint/2010/main" val="38440049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3D54D7C-AA10-49DD-B4ED-D082D25869BA}" type="slidenum">
              <a:rPr lang="en-GB" smtClean="0"/>
              <a:t>11</a:t>
            </a:fld>
            <a:endParaRPr lang="en-GB"/>
          </a:p>
        </p:txBody>
      </p:sp>
    </p:spTree>
    <p:extLst>
      <p:ext uri="{BB962C8B-B14F-4D97-AF65-F5344CB8AC3E}">
        <p14:creationId xmlns:p14="http://schemas.microsoft.com/office/powerpoint/2010/main" val="3586268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8BC491-5AA3-4FE7-9DC5-3629D78E9DE7}" type="slidenum">
              <a:rPr lang="en-GB" smtClean="0"/>
              <a:t>12</a:t>
            </a:fld>
            <a:endParaRPr lang="en-GB"/>
          </a:p>
        </p:txBody>
      </p:sp>
    </p:spTree>
    <p:extLst>
      <p:ext uri="{BB962C8B-B14F-4D97-AF65-F5344CB8AC3E}">
        <p14:creationId xmlns:p14="http://schemas.microsoft.com/office/powerpoint/2010/main" val="11332196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8BC491-5AA3-4FE7-9DC5-3629D78E9DE7}" type="slidenum">
              <a:rPr lang="en-GB" smtClean="0"/>
              <a:t>13</a:t>
            </a:fld>
            <a:endParaRPr lang="en-GB"/>
          </a:p>
        </p:txBody>
      </p:sp>
    </p:spTree>
    <p:extLst>
      <p:ext uri="{BB962C8B-B14F-4D97-AF65-F5344CB8AC3E}">
        <p14:creationId xmlns:p14="http://schemas.microsoft.com/office/powerpoint/2010/main" val="4443837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EC82EE-2E1D-4A78-B0CE-83CF30B364A4}" type="slidenum">
              <a:rPr lang="en-GB" smtClean="0"/>
              <a:t>18</a:t>
            </a:fld>
            <a:endParaRPr lang="en-GB"/>
          </a:p>
        </p:txBody>
      </p:sp>
    </p:spTree>
    <p:extLst>
      <p:ext uri="{BB962C8B-B14F-4D97-AF65-F5344CB8AC3E}">
        <p14:creationId xmlns:p14="http://schemas.microsoft.com/office/powerpoint/2010/main" val="17410614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6A684E8-FDAD-493B-90AC-A85EB6995005}" type="slidenum">
              <a:rPr lang="en-GB" altLang="en-US"/>
              <a:pPr>
                <a:spcBef>
                  <a:spcPct val="0"/>
                </a:spcBef>
              </a:pPr>
              <a:t>22</a:t>
            </a:fld>
            <a:endParaRPr lang="en-GB" altLang="en-US"/>
          </a:p>
        </p:txBody>
      </p:sp>
    </p:spTree>
    <p:extLst>
      <p:ext uri="{BB962C8B-B14F-4D97-AF65-F5344CB8AC3E}">
        <p14:creationId xmlns:p14="http://schemas.microsoft.com/office/powerpoint/2010/main" val="7501238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latin typeface="Arial" panose="020B0604020202020204" pitchFamily="34" charset="0"/>
              <a:cs typeface="Arial" panose="020B0604020202020204" pitchFamily="34" charset="0"/>
            </a:endParaRPr>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53397D9-3CCE-47D8-909D-8162455BD8A6}" type="slidenum">
              <a:rPr lang="en-GB" altLang="en-US" smtClean="0"/>
              <a:pPr>
                <a:spcBef>
                  <a:spcPct val="0"/>
                </a:spcBef>
              </a:pPr>
              <a:t>23</a:t>
            </a:fld>
            <a:endParaRPr lang="en-GB" altLang="en-US"/>
          </a:p>
        </p:txBody>
      </p:sp>
    </p:spTree>
    <p:extLst>
      <p:ext uri="{BB962C8B-B14F-4D97-AF65-F5344CB8AC3E}">
        <p14:creationId xmlns:p14="http://schemas.microsoft.com/office/powerpoint/2010/main" val="41972890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latin typeface="Arial" panose="020B0604020202020204" pitchFamily="34" charset="0"/>
              <a:cs typeface="Arial" panose="020B0604020202020204" pitchFamily="34" charset="0"/>
            </a:endParaRPr>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142EC5D-5ED1-4E42-9373-540FB0E06CFE}" type="slidenum">
              <a:rPr lang="en-GB" altLang="en-US" smtClean="0"/>
              <a:pPr>
                <a:spcBef>
                  <a:spcPct val="0"/>
                </a:spcBef>
              </a:pPr>
              <a:t>24</a:t>
            </a:fld>
            <a:endParaRPr lang="en-GB" altLang="en-US"/>
          </a:p>
        </p:txBody>
      </p:sp>
    </p:spTree>
    <p:extLst>
      <p:ext uri="{BB962C8B-B14F-4D97-AF65-F5344CB8AC3E}">
        <p14:creationId xmlns:p14="http://schemas.microsoft.com/office/powerpoint/2010/main" val="39051102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DFB0A9-C49A-4294-B7B2-13842ED6183A}" type="slidenum">
              <a:rPr lang="en-GB" smtClean="0"/>
              <a:t>30</a:t>
            </a:fld>
            <a:endParaRPr lang="en-GB"/>
          </a:p>
        </p:txBody>
      </p:sp>
    </p:spTree>
    <p:extLst>
      <p:ext uri="{BB962C8B-B14F-4D97-AF65-F5344CB8AC3E}">
        <p14:creationId xmlns:p14="http://schemas.microsoft.com/office/powerpoint/2010/main" val="26369726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EC82EE-2E1D-4A78-B0CE-83CF30B364A4}" type="slidenum">
              <a:rPr lang="en-GB" smtClean="0"/>
              <a:t>32</a:t>
            </a:fld>
            <a:endParaRPr lang="en-GB"/>
          </a:p>
        </p:txBody>
      </p:sp>
    </p:spTree>
    <p:extLst>
      <p:ext uri="{BB962C8B-B14F-4D97-AF65-F5344CB8AC3E}">
        <p14:creationId xmlns:p14="http://schemas.microsoft.com/office/powerpoint/2010/main" val="11529318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8BC491-5AA3-4FE7-9DC5-3629D78E9DE7}" type="slidenum">
              <a:rPr lang="en-GB" smtClean="0"/>
              <a:t>33</a:t>
            </a:fld>
            <a:endParaRPr lang="en-GB"/>
          </a:p>
        </p:txBody>
      </p:sp>
    </p:spTree>
    <p:extLst>
      <p:ext uri="{BB962C8B-B14F-4D97-AF65-F5344CB8AC3E}">
        <p14:creationId xmlns:p14="http://schemas.microsoft.com/office/powerpoint/2010/main" val="2716443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02/09/2024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158154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02/09/2024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733275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02/09/2024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881281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A99495-9E3F-4A67-9A06-8D43A798341C}" type="datetimeFigureOut">
              <a:rPr lang="en-GB" smtClean="0"/>
              <a:t>02/09/2024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636202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A99495-9E3F-4A67-9A06-8D43A798341C}" type="datetimeFigureOut">
              <a:rPr lang="en-GB" smtClean="0"/>
              <a:t>02/09/2024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356065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A99495-9E3F-4A67-9A06-8D43A798341C}" type="datetimeFigureOut">
              <a:rPr lang="en-GB" smtClean="0"/>
              <a:t>02/09/2024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50435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A99495-9E3F-4A67-9A06-8D43A798341C}" type="datetimeFigureOut">
              <a:rPr lang="en-GB" smtClean="0"/>
              <a:t>02/09/2024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866772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02/09/2024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240265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02/09/2024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244402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02/09/2024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539004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02/09/2024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402523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02/09/2024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6655803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02/09/2024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47770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02/09/2024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0451708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02/09/2024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1659960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02/09/2024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6458108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703219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CA99495-9E3F-4A67-9A06-8D43A798341C}" type="datetimeFigureOut">
              <a:rPr lang="en-GB" smtClean="0"/>
              <a:t>02/09/2024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CD48A2B-1EC6-4631-92FA-AF103AFE3C1B}" type="slidenum">
              <a:rPr lang="en-GB" smtClean="0"/>
              <a:t>‹#›</a:t>
            </a:fld>
            <a:endParaRPr lang="en-GB"/>
          </a:p>
        </p:txBody>
      </p:sp>
    </p:spTree>
    <p:extLst>
      <p:ext uri="{BB962C8B-B14F-4D97-AF65-F5344CB8AC3E}">
        <p14:creationId xmlns:p14="http://schemas.microsoft.com/office/powerpoint/2010/main" val="551109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bing.com/videos/search?q=Did+You+Know+2020&amp;&amp;view=detail&amp;mid=5299ED5B3DFD20D6FC8C5299ED5B3DFD20D6FC8C&amp;&amp;FORM=VRDGAR&amp;ru=%2Fvideos%2Fsearch%3Fq%3DDid%2BYou%2BKnow%2B2020%26FORM%3DVARSQP"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5.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2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SZ3bVjsbAkY"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31.xml.rels><?xml version="1.0" encoding="UTF-8" standalone="yes"?>
<Relationships xmlns="http://schemas.openxmlformats.org/package/2006/relationships"><Relationship Id="rId2" Type="http://schemas.openxmlformats.org/officeDocument/2006/relationships/hyperlink" Target="https://hwb.gov.wales/curriculum-for-wales/cross-curricular-skills-framework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www.estyn.llyw.cymru/arfer-effeithiol/rhoi-dysgu-digidol-wrth-wraidd-y-cwricwlwm?_ga=2.202387601.1498857362.1532422461-1364635489.1465475931"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www.estyn.gov.wales/effective-practice/putting-digital-learning-heart-curriculum"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hyperlink" Target="http://www.bbc.co.uk/news/education-13274090" TargetMode="Externa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hyperlink" Target="https://www.bbc.co.uk/news/uk-wales-30778644" TargetMode="Externa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hyperlink" Target="http://gov.wales/docs/dcells/publications/150225-successful-futures-cy.pdf" TargetMode="External"/><Relationship Id="rId2" Type="http://schemas.openxmlformats.org/officeDocument/2006/relationships/hyperlink" Target="http://gov.wales/docs/dcells/publications/150225-successful-futures-en.pdf" TargetMode="External"/><Relationship Id="rId1" Type="http://schemas.openxmlformats.org/officeDocument/2006/relationships/slideLayout" Target="../slideLayouts/slideLayout2.xml"/><Relationship Id="rId5" Type="http://schemas.openxmlformats.org/officeDocument/2006/relationships/hyperlink" Target="https://hwb.gov.wales/curriculum-for-wales" TargetMode="External"/><Relationship Id="rId4" Type="http://schemas.openxmlformats.org/officeDocument/2006/relationships/hyperlink" Target="https://hwb.gov.wales/cwricwlwm-i-gymr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3008" y="2404531"/>
            <a:ext cx="10795462" cy="1646302"/>
          </a:xfrm>
        </p:spPr>
        <p:txBody>
          <a:bodyPr/>
          <a:lstStyle/>
          <a:p>
            <a:pPr algn="l"/>
            <a:r>
              <a:rPr lang="en-GB" dirty="0" err="1"/>
              <a:t>Addysg</a:t>
            </a:r>
            <a:r>
              <a:rPr lang="en-GB" dirty="0"/>
              <a:t> </a:t>
            </a:r>
            <a:r>
              <a:rPr lang="en-GB" dirty="0" err="1"/>
              <a:t>Ddoe</a:t>
            </a:r>
            <a:r>
              <a:rPr lang="en-GB" dirty="0"/>
              <a:t>, </a:t>
            </a:r>
            <a:r>
              <a:rPr lang="en-GB" dirty="0" err="1"/>
              <a:t>Heddiw</a:t>
            </a:r>
            <a:r>
              <a:rPr lang="en-GB" dirty="0"/>
              <a:t>, </a:t>
            </a:r>
            <a:r>
              <a:rPr lang="en-GB" dirty="0" err="1"/>
              <a:t>Yfory</a:t>
            </a:r>
            <a:br>
              <a:rPr lang="en-GB" dirty="0"/>
            </a:br>
            <a:r>
              <a:rPr lang="en-GB" dirty="0"/>
              <a:t>Education Past, Present, Future</a:t>
            </a:r>
          </a:p>
        </p:txBody>
      </p:sp>
      <p:sp>
        <p:nvSpPr>
          <p:cNvPr id="3" name="Subtitle 2"/>
          <p:cNvSpPr>
            <a:spLocks noGrp="1"/>
          </p:cNvSpPr>
          <p:nvPr>
            <p:ph type="subTitle" idx="1"/>
          </p:nvPr>
        </p:nvSpPr>
        <p:spPr/>
        <p:txBody>
          <a:bodyPr>
            <a:normAutofit/>
          </a:bodyPr>
          <a:lstStyle/>
          <a:p>
            <a:r>
              <a:rPr lang="en-GB" dirty="0"/>
              <a:t>ECES4001/C</a:t>
            </a:r>
          </a:p>
          <a:p>
            <a:r>
              <a:rPr lang="en-GB" dirty="0" err="1"/>
              <a:t>Darlith</a:t>
            </a:r>
            <a:r>
              <a:rPr lang="en-GB" dirty="0"/>
              <a:t> 10 / Lecture 10</a:t>
            </a:r>
          </a:p>
          <a:p>
            <a:endParaRPr lang="en-GB" dirty="0"/>
          </a:p>
        </p:txBody>
      </p:sp>
      <p:pic>
        <p:nvPicPr>
          <p:cNvPr id="4" name="Picture 3"/>
          <p:cNvPicPr/>
          <p:nvPr/>
        </p:nvPicPr>
        <p:blipFill rotWithShape="1">
          <a:blip r:embed="rId2"/>
          <a:srcRect l="47701" t="25678" r="17470" b="40664"/>
          <a:stretch/>
        </p:blipFill>
        <p:spPr bwMode="auto">
          <a:xfrm rot="21181699">
            <a:off x="847711" y="4366543"/>
            <a:ext cx="2021962" cy="1640905"/>
          </a:xfrm>
          <a:prstGeom prst="rect">
            <a:avLst/>
          </a:prstGeom>
          <a:ln>
            <a:noFill/>
          </a:ln>
          <a:extLst>
            <a:ext uri="{53640926-AAD7-44D8-BBD7-CCE9431645EC}">
              <a14:shadowObscured xmlns:a14="http://schemas.microsoft.com/office/drawing/2010/main"/>
            </a:ext>
          </a:extLst>
        </p:spPr>
      </p:pic>
      <p:pic>
        <p:nvPicPr>
          <p:cNvPr id="5" name="Picture 4"/>
          <p:cNvPicPr/>
          <p:nvPr/>
        </p:nvPicPr>
        <p:blipFill rotWithShape="1">
          <a:blip r:embed="rId3"/>
          <a:srcRect l="54017" t="25325" r="25631" b="39543"/>
          <a:stretch/>
        </p:blipFill>
        <p:spPr bwMode="auto">
          <a:xfrm>
            <a:off x="4416500" y="4249897"/>
            <a:ext cx="1948070" cy="179567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219326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5" name="Content Placeholder 4"/>
          <p:cNvSpPr>
            <a:spLocks noGrp="1"/>
          </p:cNvSpPr>
          <p:nvPr>
            <p:ph sz="half" idx="1"/>
          </p:nvPr>
        </p:nvSpPr>
        <p:spPr/>
        <p:txBody>
          <a:bodyPr/>
          <a:lstStyle/>
          <a:p>
            <a:r>
              <a:rPr lang="cy-GB" sz="3200" dirty="0"/>
              <a:t>Deall cyfnodau allweddol a diwygiadau allweddol yn hanes addysg yng Nghymru a’r Deyrnas Unedig. </a:t>
            </a:r>
            <a:endParaRPr lang="en-GB" sz="3200" dirty="0"/>
          </a:p>
          <a:p>
            <a:endParaRPr lang="en-GB" dirty="0"/>
          </a:p>
        </p:txBody>
      </p:sp>
      <p:sp>
        <p:nvSpPr>
          <p:cNvPr id="6" name="Content Placeholder 5"/>
          <p:cNvSpPr>
            <a:spLocks noGrp="1"/>
          </p:cNvSpPr>
          <p:nvPr>
            <p:ph sz="half" idx="2"/>
          </p:nvPr>
        </p:nvSpPr>
        <p:spPr/>
        <p:txBody>
          <a:bodyPr/>
          <a:lstStyle/>
          <a:p>
            <a:r>
              <a:rPr lang="en-GB" sz="3200" dirty="0"/>
              <a:t>Understand key periods and reforms in the history of education in Wales and the UK. </a:t>
            </a:r>
          </a:p>
          <a:p>
            <a:pPr marL="0" indent="0">
              <a:buNone/>
            </a:pPr>
            <a:endParaRPr lang="en-GB" dirty="0"/>
          </a:p>
        </p:txBody>
      </p:sp>
    </p:spTree>
    <p:extLst>
      <p:ext uri="{BB962C8B-B14F-4D97-AF65-F5344CB8AC3E}">
        <p14:creationId xmlns:p14="http://schemas.microsoft.com/office/powerpoint/2010/main" val="1071413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5" name="Content Placeholder 4"/>
          <p:cNvSpPr>
            <a:spLocks noGrp="1"/>
          </p:cNvSpPr>
          <p:nvPr>
            <p:ph sz="half" idx="1"/>
          </p:nvPr>
        </p:nvSpPr>
        <p:spPr/>
        <p:txBody>
          <a:bodyPr/>
          <a:lstStyle/>
          <a:p>
            <a:r>
              <a:rPr lang="cy-GB" sz="3200" dirty="0"/>
              <a:t>Dadansoddi natur ddadleuol safbwyntiau addysgol.</a:t>
            </a:r>
            <a:r>
              <a:rPr lang="en-GB" sz="3200" dirty="0"/>
              <a:t>  </a:t>
            </a:r>
          </a:p>
          <a:p>
            <a:endParaRPr lang="en-GB" dirty="0"/>
          </a:p>
        </p:txBody>
      </p:sp>
      <p:sp>
        <p:nvSpPr>
          <p:cNvPr id="6" name="Content Placeholder 5"/>
          <p:cNvSpPr>
            <a:spLocks noGrp="1"/>
          </p:cNvSpPr>
          <p:nvPr>
            <p:ph sz="half" idx="2"/>
          </p:nvPr>
        </p:nvSpPr>
        <p:spPr/>
        <p:txBody>
          <a:bodyPr/>
          <a:lstStyle/>
          <a:p>
            <a:r>
              <a:rPr lang="en-GB" sz="3200" dirty="0"/>
              <a:t>Analyse the contested nature of educational perspectives.  </a:t>
            </a:r>
          </a:p>
          <a:p>
            <a:endParaRPr lang="en-GB" dirty="0"/>
          </a:p>
        </p:txBody>
      </p:sp>
    </p:spTree>
    <p:extLst>
      <p:ext uri="{BB962C8B-B14F-4D97-AF65-F5344CB8AC3E}">
        <p14:creationId xmlns:p14="http://schemas.microsoft.com/office/powerpoint/2010/main" val="951405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5" name="Content Placeholder 4"/>
          <p:cNvSpPr>
            <a:spLocks noGrp="1"/>
          </p:cNvSpPr>
          <p:nvPr>
            <p:ph sz="half" idx="1"/>
          </p:nvPr>
        </p:nvSpPr>
        <p:spPr/>
        <p:txBody>
          <a:bodyPr>
            <a:normAutofit/>
          </a:bodyPr>
          <a:lstStyle/>
          <a:p>
            <a:r>
              <a:rPr lang="cy-GB" sz="3200" dirty="0"/>
              <a:t>Adnabod gwerthoedd sydd wrth wraidd addysg, addysgu a dysgu yng Nghymru, y Deyrnas Unedig a’r byd.</a:t>
            </a:r>
            <a:endParaRPr lang="en-GB" sz="3200" dirty="0"/>
          </a:p>
          <a:p>
            <a:endParaRPr lang="en-GB" dirty="0"/>
          </a:p>
        </p:txBody>
      </p:sp>
      <p:sp>
        <p:nvSpPr>
          <p:cNvPr id="6" name="Content Placeholder 5"/>
          <p:cNvSpPr>
            <a:spLocks noGrp="1"/>
          </p:cNvSpPr>
          <p:nvPr>
            <p:ph sz="half" idx="2"/>
          </p:nvPr>
        </p:nvSpPr>
        <p:spPr/>
        <p:txBody>
          <a:bodyPr>
            <a:normAutofit/>
          </a:bodyPr>
          <a:lstStyle/>
          <a:p>
            <a:r>
              <a:rPr lang="en-GB" sz="3200" dirty="0"/>
              <a:t>Identify values which underpin education, teaching and learning in Wales, UK and the world.  </a:t>
            </a:r>
          </a:p>
          <a:p>
            <a:endParaRPr lang="en-GB" dirty="0"/>
          </a:p>
        </p:txBody>
      </p:sp>
    </p:spTree>
    <p:extLst>
      <p:ext uri="{BB962C8B-B14F-4D97-AF65-F5344CB8AC3E}">
        <p14:creationId xmlns:p14="http://schemas.microsoft.com/office/powerpoint/2010/main" val="346910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55123" y="0"/>
            <a:ext cx="10018713" cy="1752599"/>
          </a:xfrm>
        </p:spPr>
        <p:txBody>
          <a:bodyPr>
            <a:normAutofit fontScale="90000"/>
          </a:bodyPr>
          <a:lstStyle/>
          <a:p>
            <a:pPr algn="ctr"/>
            <a:br>
              <a:rPr lang="en-GB" dirty="0"/>
            </a:br>
            <a:r>
              <a:rPr lang="en-GB" sz="4000" dirty="0" err="1"/>
              <a:t>Newid</a:t>
            </a:r>
            <a:r>
              <a:rPr lang="en-GB" sz="4000" dirty="0"/>
              <a:t> </a:t>
            </a:r>
            <a:r>
              <a:rPr lang="en-GB" sz="4000" dirty="0" err="1"/>
              <a:t>Parhaus</a:t>
            </a:r>
            <a:br>
              <a:rPr lang="en-GB" sz="4000" dirty="0">
                <a:hlinkClick r:id="rId3"/>
              </a:rPr>
            </a:br>
            <a:r>
              <a:rPr lang="en-GB" sz="4000" dirty="0">
                <a:solidFill>
                  <a:schemeClr val="tx1"/>
                </a:solidFill>
                <a:hlinkClick r:id="rId3"/>
              </a:rPr>
              <a:t>Shift Happens</a:t>
            </a:r>
            <a:endParaRPr lang="en-GB" sz="4000" dirty="0">
              <a:solidFill>
                <a:schemeClr val="tx1"/>
              </a:solidFill>
            </a:endParaRPr>
          </a:p>
        </p:txBody>
      </p:sp>
      <p:sp>
        <p:nvSpPr>
          <p:cNvPr id="6" name="Cloud Callout 5"/>
          <p:cNvSpPr/>
          <p:nvPr/>
        </p:nvSpPr>
        <p:spPr>
          <a:xfrm>
            <a:off x="577700" y="2257426"/>
            <a:ext cx="4786780" cy="3511021"/>
          </a:xfrm>
          <a:prstGeom prst="cloudCallout">
            <a:avLst>
              <a:gd name="adj1" fmla="val -55214"/>
              <a:gd name="adj2" fmla="val 63595"/>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600" dirty="0" err="1"/>
              <a:t>Gwyliwch</a:t>
            </a:r>
            <a:r>
              <a:rPr lang="en-GB" sz="1600" dirty="0"/>
              <a:t> y </a:t>
            </a:r>
            <a:r>
              <a:rPr lang="en-GB" sz="1600" dirty="0" err="1"/>
              <a:t>ffilm</a:t>
            </a:r>
            <a:r>
              <a:rPr lang="en-GB" sz="1600" dirty="0"/>
              <a:t> (</a:t>
            </a:r>
            <a:r>
              <a:rPr lang="en-GB" sz="1600" dirty="0" err="1"/>
              <a:t>dolen</a:t>
            </a:r>
            <a:r>
              <a:rPr lang="en-GB" sz="1600" dirty="0"/>
              <a:t> uchod). Sut </a:t>
            </a:r>
            <a:r>
              <a:rPr lang="en-GB" sz="1600" dirty="0" err="1"/>
              <a:t>ddylai</a:t>
            </a:r>
            <a:r>
              <a:rPr lang="en-GB" sz="1600" dirty="0"/>
              <a:t> </a:t>
            </a:r>
            <a:r>
              <a:rPr lang="en-GB" sz="1600" dirty="0" err="1"/>
              <a:t>cwricwlwm</a:t>
            </a:r>
            <a:r>
              <a:rPr lang="en-GB" sz="1600" dirty="0"/>
              <a:t> </a:t>
            </a:r>
            <a:r>
              <a:rPr lang="en-GB" sz="1600" dirty="0" err="1"/>
              <a:t>yr</a:t>
            </a:r>
            <a:r>
              <a:rPr lang="en-GB" sz="1600" dirty="0"/>
              <a:t> 21ain </a:t>
            </a:r>
            <a:r>
              <a:rPr lang="en-GB" sz="1600" dirty="0" err="1"/>
              <a:t>ganrif</a:t>
            </a:r>
            <a:r>
              <a:rPr lang="en-GB" sz="1600" dirty="0"/>
              <a:t> edrych? </a:t>
            </a:r>
          </a:p>
          <a:p>
            <a:pPr algn="ctr"/>
            <a:endParaRPr lang="en-GB" sz="1600" dirty="0"/>
          </a:p>
          <a:p>
            <a:pPr algn="ctr"/>
            <a:r>
              <a:rPr lang="en-GB" sz="1600" i="1" dirty="0"/>
              <a:t>Watch the video (hyperlink above). What should a 21</a:t>
            </a:r>
            <a:r>
              <a:rPr lang="en-GB" sz="1600" i="1" baseline="30000" dirty="0"/>
              <a:t>st</a:t>
            </a:r>
            <a:r>
              <a:rPr lang="en-GB" sz="1600" i="1" dirty="0"/>
              <a:t> century curriculum look like? </a:t>
            </a:r>
          </a:p>
        </p:txBody>
      </p:sp>
      <p:sp>
        <p:nvSpPr>
          <p:cNvPr id="7" name="Cloud Callout 6"/>
          <p:cNvSpPr/>
          <p:nvPr/>
        </p:nvSpPr>
        <p:spPr>
          <a:xfrm>
            <a:off x="5533813" y="2957513"/>
            <a:ext cx="5401734" cy="3773487"/>
          </a:xfrm>
          <a:prstGeom prst="cloudCallout">
            <a:avLst>
              <a:gd name="adj1" fmla="val 75709"/>
              <a:gd name="adj2" fmla="val 26387"/>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a:t>I </a:t>
            </a:r>
            <a:r>
              <a:rPr lang="en-GB" sz="1600" dirty="0" err="1"/>
              <a:t>ba</a:t>
            </a:r>
            <a:r>
              <a:rPr lang="en-GB" sz="1600" dirty="0"/>
              <a:t> </a:t>
            </a:r>
            <a:r>
              <a:rPr lang="en-GB" sz="1600" dirty="0" err="1"/>
              <a:t>raddau</a:t>
            </a:r>
            <a:r>
              <a:rPr lang="en-GB" sz="1600" dirty="0"/>
              <a:t> </a:t>
            </a:r>
            <a:r>
              <a:rPr lang="en-GB" sz="1600" dirty="0" err="1"/>
              <a:t>mae</a:t>
            </a:r>
            <a:r>
              <a:rPr lang="en-GB" sz="1600" dirty="0"/>
              <a:t> </a:t>
            </a:r>
            <a:r>
              <a:rPr lang="en-GB" sz="1600" dirty="0" err="1"/>
              <a:t>hyn</a:t>
            </a:r>
            <a:r>
              <a:rPr lang="en-GB" sz="1600" dirty="0"/>
              <a:t> </a:t>
            </a:r>
            <a:r>
              <a:rPr lang="en-GB" sz="1600" dirty="0" err="1"/>
              <a:t>yn</a:t>
            </a:r>
            <a:r>
              <a:rPr lang="en-GB" sz="1600" dirty="0"/>
              <a:t> </a:t>
            </a:r>
            <a:r>
              <a:rPr lang="en-GB" sz="1600" dirty="0" err="1"/>
              <a:t>cael</a:t>
            </a:r>
            <a:r>
              <a:rPr lang="en-GB" sz="1600" dirty="0"/>
              <a:t> </a:t>
            </a:r>
            <a:r>
              <a:rPr lang="en-GB" sz="1600" dirty="0" err="1"/>
              <a:t>ei</a:t>
            </a:r>
            <a:r>
              <a:rPr lang="en-GB" sz="1600" dirty="0"/>
              <a:t> </a:t>
            </a:r>
            <a:r>
              <a:rPr lang="en-GB" sz="1600" dirty="0" err="1"/>
              <a:t>adlewyrchu</a:t>
            </a:r>
            <a:r>
              <a:rPr lang="en-GB" sz="1600" dirty="0"/>
              <a:t> </a:t>
            </a:r>
            <a:r>
              <a:rPr lang="en-GB" sz="1600" dirty="0" err="1"/>
              <a:t>gan</a:t>
            </a:r>
            <a:r>
              <a:rPr lang="en-GB" sz="1600" dirty="0"/>
              <a:t> y </a:t>
            </a:r>
            <a:r>
              <a:rPr lang="en-GB" sz="1600" dirty="0" err="1"/>
              <a:t>cwricwlwm</a:t>
            </a:r>
            <a:r>
              <a:rPr lang="en-GB" sz="1600" dirty="0"/>
              <a:t> </a:t>
            </a:r>
            <a:r>
              <a:rPr lang="en-GB" sz="1600" dirty="0" err="1"/>
              <a:t>diweddar</a:t>
            </a:r>
            <a:r>
              <a:rPr lang="en-GB" sz="1600" dirty="0"/>
              <a:t>/</a:t>
            </a:r>
            <a:r>
              <a:rPr lang="en-GB" sz="1600" dirty="0" err="1"/>
              <a:t>presennol</a:t>
            </a:r>
            <a:r>
              <a:rPr lang="en-GB" sz="1600" dirty="0"/>
              <a:t>?</a:t>
            </a:r>
          </a:p>
          <a:p>
            <a:pPr algn="ctr"/>
            <a:endParaRPr lang="en-GB" sz="1600" dirty="0"/>
          </a:p>
          <a:p>
            <a:pPr algn="ctr"/>
            <a:r>
              <a:rPr lang="en-GB" sz="1600" i="1" dirty="0"/>
              <a:t>To what extent does recent/present curriculum reflect this? </a:t>
            </a:r>
          </a:p>
        </p:txBody>
      </p:sp>
    </p:spTree>
    <p:extLst>
      <p:ext uri="{BB962C8B-B14F-4D97-AF65-F5344CB8AC3E}">
        <p14:creationId xmlns:p14="http://schemas.microsoft.com/office/powerpoint/2010/main" val="3569622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t>Gyrru</a:t>
            </a:r>
            <a:r>
              <a:rPr lang="en-GB" dirty="0"/>
              <a:t> </a:t>
            </a:r>
            <a:r>
              <a:rPr lang="en-GB" dirty="0" err="1"/>
              <a:t>Newid</a:t>
            </a:r>
            <a:r>
              <a:rPr lang="en-GB" dirty="0"/>
              <a:t> </a:t>
            </a:r>
            <a:br>
              <a:rPr lang="en-GB" dirty="0"/>
            </a:br>
            <a:r>
              <a:rPr lang="en-GB" dirty="0">
                <a:solidFill>
                  <a:schemeClr val="tx1"/>
                </a:solidFill>
              </a:rPr>
              <a:t>Forces for Change</a:t>
            </a:r>
          </a:p>
        </p:txBody>
      </p:sp>
      <p:sp>
        <p:nvSpPr>
          <p:cNvPr id="3" name="Folded Corner 2"/>
          <p:cNvSpPr/>
          <p:nvPr/>
        </p:nvSpPr>
        <p:spPr>
          <a:xfrm>
            <a:off x="5930900" y="2116975"/>
            <a:ext cx="4229100" cy="3953625"/>
          </a:xfrm>
          <a:prstGeom prst="foldedCorner">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err="1"/>
              <a:t>Ysgrifennwch</a:t>
            </a:r>
            <a:r>
              <a:rPr lang="en-GB" sz="2400" dirty="0"/>
              <a:t> </a:t>
            </a:r>
            <a:r>
              <a:rPr lang="en-GB" sz="2400" dirty="0" err="1"/>
              <a:t>cymaint</a:t>
            </a:r>
            <a:r>
              <a:rPr lang="en-GB" sz="2400" dirty="0"/>
              <a:t> o </a:t>
            </a:r>
            <a:r>
              <a:rPr lang="en-GB" sz="2400" dirty="0" err="1"/>
              <a:t>resymau</a:t>
            </a:r>
            <a:r>
              <a:rPr lang="en-GB" sz="2400" dirty="0"/>
              <a:t> ag y </a:t>
            </a:r>
            <a:r>
              <a:rPr lang="en-GB" sz="2400" dirty="0" err="1"/>
              <a:t>medrwch</a:t>
            </a:r>
            <a:r>
              <a:rPr lang="en-GB" sz="2400" dirty="0"/>
              <a:t> am </a:t>
            </a:r>
            <a:r>
              <a:rPr lang="en-GB" sz="2400" dirty="0" err="1"/>
              <a:t>yr</a:t>
            </a:r>
            <a:r>
              <a:rPr lang="en-GB" sz="2400" dirty="0"/>
              <a:t> hyn sy’n </a:t>
            </a:r>
            <a:r>
              <a:rPr lang="en-GB" sz="2400" dirty="0" err="1"/>
              <a:t>gyrru</a:t>
            </a:r>
            <a:r>
              <a:rPr lang="en-GB" sz="2400" dirty="0"/>
              <a:t> </a:t>
            </a:r>
            <a:r>
              <a:rPr lang="en-GB" sz="2400" dirty="0" err="1"/>
              <a:t>newid</a:t>
            </a:r>
            <a:r>
              <a:rPr lang="en-GB" sz="2400" dirty="0"/>
              <a:t> mewn </a:t>
            </a:r>
            <a:r>
              <a:rPr lang="en-GB" sz="2400" dirty="0" err="1"/>
              <a:t>addysg</a:t>
            </a:r>
            <a:endParaRPr lang="en-GB" sz="2400" dirty="0"/>
          </a:p>
          <a:p>
            <a:pPr algn="ctr"/>
            <a:endParaRPr lang="en-GB" sz="2400" dirty="0"/>
          </a:p>
          <a:p>
            <a:pPr algn="ctr"/>
            <a:r>
              <a:rPr lang="en-GB" sz="2400" i="1" dirty="0"/>
              <a:t>Write as many reasons as you can think of what drives change in education</a:t>
            </a:r>
            <a:endParaRPr lang="en-GB" sz="2400" dirty="0"/>
          </a:p>
        </p:txBody>
      </p:sp>
      <p:pic>
        <p:nvPicPr>
          <p:cNvPr id="4" name="Picture 3"/>
          <p:cNvPicPr>
            <a:picLocks noChangeAspect="1"/>
          </p:cNvPicPr>
          <p:nvPr/>
        </p:nvPicPr>
        <p:blipFill>
          <a:blip r:embed="rId2"/>
          <a:stretch>
            <a:fillRect/>
          </a:stretch>
        </p:blipFill>
        <p:spPr>
          <a:xfrm>
            <a:off x="1362518" y="2955817"/>
            <a:ext cx="3613150" cy="2420411"/>
          </a:xfrm>
          <a:prstGeom prst="rect">
            <a:avLst/>
          </a:prstGeom>
        </p:spPr>
      </p:pic>
    </p:spTree>
    <p:extLst>
      <p:ext uri="{BB962C8B-B14F-4D97-AF65-F5344CB8AC3E}">
        <p14:creationId xmlns:p14="http://schemas.microsoft.com/office/powerpoint/2010/main" val="3741887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8300"/>
            <a:ext cx="10972800" cy="1143000"/>
          </a:xfrm>
        </p:spPr>
        <p:txBody>
          <a:bodyPr>
            <a:normAutofit fontScale="90000"/>
          </a:bodyPr>
          <a:lstStyle/>
          <a:p>
            <a:pPr algn="ctr"/>
            <a:r>
              <a:rPr lang="en-GB" dirty="0"/>
              <a:t>Beth sy’n </a:t>
            </a:r>
            <a:r>
              <a:rPr lang="en-GB" dirty="0" err="1"/>
              <a:t>Gyrru</a:t>
            </a:r>
            <a:r>
              <a:rPr lang="en-GB" dirty="0"/>
              <a:t> </a:t>
            </a:r>
            <a:r>
              <a:rPr lang="en-GB" dirty="0" err="1"/>
              <a:t>Newid</a:t>
            </a:r>
            <a:r>
              <a:rPr lang="en-GB" dirty="0"/>
              <a:t>?</a:t>
            </a:r>
            <a:br>
              <a:rPr lang="en-GB" dirty="0"/>
            </a:br>
            <a:r>
              <a:rPr lang="en-GB" dirty="0">
                <a:solidFill>
                  <a:schemeClr val="tx1"/>
                </a:solidFill>
              </a:rPr>
              <a:t>Some Drivers for Change</a:t>
            </a:r>
          </a:p>
        </p:txBody>
      </p:sp>
      <p:sp>
        <p:nvSpPr>
          <p:cNvPr id="5" name="Notched Right Arrow 4"/>
          <p:cNvSpPr/>
          <p:nvPr/>
        </p:nvSpPr>
        <p:spPr>
          <a:xfrm>
            <a:off x="230983" y="1475380"/>
            <a:ext cx="3490912" cy="2110181"/>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i="1" dirty="0" err="1">
                <a:solidFill>
                  <a:schemeClr val="accent1"/>
                </a:solidFill>
              </a:rPr>
              <a:t>Marchnad</a:t>
            </a:r>
            <a:r>
              <a:rPr lang="en-GB" i="1" dirty="0">
                <a:solidFill>
                  <a:schemeClr val="accent1"/>
                </a:solidFill>
              </a:rPr>
              <a:t> </a:t>
            </a:r>
            <a:r>
              <a:rPr lang="en-GB" i="1" dirty="0" err="1">
                <a:solidFill>
                  <a:schemeClr val="accent1"/>
                </a:solidFill>
              </a:rPr>
              <a:t>gweithle</a:t>
            </a:r>
            <a:r>
              <a:rPr lang="en-GB" i="1" dirty="0">
                <a:solidFill>
                  <a:schemeClr val="accent1"/>
                </a:solidFill>
              </a:rPr>
              <a:t> sy’n </a:t>
            </a:r>
            <a:r>
              <a:rPr lang="en-GB" i="1" dirty="0" err="1">
                <a:solidFill>
                  <a:schemeClr val="accent1"/>
                </a:solidFill>
              </a:rPr>
              <a:t>newid</a:t>
            </a:r>
            <a:r>
              <a:rPr lang="en-GB" i="1" dirty="0">
                <a:solidFill>
                  <a:schemeClr val="accent1"/>
                </a:solidFill>
              </a:rPr>
              <a:t> </a:t>
            </a:r>
          </a:p>
          <a:p>
            <a:pPr algn="ctr"/>
            <a:r>
              <a:rPr lang="en-GB" i="1" dirty="0">
                <a:solidFill>
                  <a:schemeClr val="tx1"/>
                </a:solidFill>
              </a:rPr>
              <a:t>Changing global market place</a:t>
            </a:r>
          </a:p>
        </p:txBody>
      </p:sp>
      <p:sp>
        <p:nvSpPr>
          <p:cNvPr id="6" name="Notched Right Arrow 5"/>
          <p:cNvSpPr/>
          <p:nvPr/>
        </p:nvSpPr>
        <p:spPr>
          <a:xfrm>
            <a:off x="4241800" y="3305773"/>
            <a:ext cx="3226195" cy="1593849"/>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err="1">
                <a:solidFill>
                  <a:schemeClr val="accent1"/>
                </a:solidFill>
              </a:rPr>
              <a:t>Datblygiad</a:t>
            </a:r>
            <a:r>
              <a:rPr lang="en-GB" dirty="0">
                <a:solidFill>
                  <a:schemeClr val="accent1"/>
                </a:solidFill>
              </a:rPr>
              <a:t> </a:t>
            </a:r>
            <a:r>
              <a:rPr lang="en-GB" dirty="0" err="1">
                <a:solidFill>
                  <a:schemeClr val="accent1"/>
                </a:solidFill>
              </a:rPr>
              <a:t>Technoleg</a:t>
            </a:r>
            <a:endParaRPr lang="en-GB" dirty="0">
              <a:solidFill>
                <a:schemeClr val="accent1"/>
              </a:solidFill>
            </a:endParaRPr>
          </a:p>
          <a:p>
            <a:pPr algn="ctr"/>
            <a:r>
              <a:rPr lang="en-GB" i="1" dirty="0"/>
              <a:t>Advancing technology </a:t>
            </a:r>
          </a:p>
        </p:txBody>
      </p:sp>
      <p:sp>
        <p:nvSpPr>
          <p:cNvPr id="7" name="Notched Right Arrow 6"/>
          <p:cNvSpPr/>
          <p:nvPr/>
        </p:nvSpPr>
        <p:spPr>
          <a:xfrm>
            <a:off x="8213725" y="1672232"/>
            <a:ext cx="2501900" cy="1633541"/>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err="1">
                <a:solidFill>
                  <a:schemeClr val="accent1"/>
                </a:solidFill>
              </a:rPr>
              <a:t>Effaith</a:t>
            </a:r>
            <a:r>
              <a:rPr lang="en-GB" dirty="0">
                <a:solidFill>
                  <a:schemeClr val="accent1"/>
                </a:solidFill>
              </a:rPr>
              <a:t> </a:t>
            </a:r>
            <a:r>
              <a:rPr lang="en-GB" dirty="0" err="1">
                <a:solidFill>
                  <a:schemeClr val="accent1"/>
                </a:solidFill>
              </a:rPr>
              <a:t>tlodi</a:t>
            </a:r>
            <a:r>
              <a:rPr lang="en-GB" dirty="0">
                <a:solidFill>
                  <a:schemeClr val="accent1"/>
                </a:solidFill>
              </a:rPr>
              <a:t> </a:t>
            </a:r>
          </a:p>
          <a:p>
            <a:pPr algn="ctr"/>
            <a:r>
              <a:rPr lang="en-GB" i="1" dirty="0"/>
              <a:t>Impact of disadvantage  </a:t>
            </a:r>
          </a:p>
        </p:txBody>
      </p:sp>
      <p:sp>
        <p:nvSpPr>
          <p:cNvPr id="8" name="Notched Right Arrow 7"/>
          <p:cNvSpPr/>
          <p:nvPr/>
        </p:nvSpPr>
        <p:spPr>
          <a:xfrm>
            <a:off x="4639370" y="5268029"/>
            <a:ext cx="2235200" cy="1231900"/>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PISA </a:t>
            </a:r>
          </a:p>
        </p:txBody>
      </p:sp>
      <p:sp>
        <p:nvSpPr>
          <p:cNvPr id="9" name="Notched Right Arrow 8"/>
          <p:cNvSpPr/>
          <p:nvPr/>
        </p:nvSpPr>
        <p:spPr>
          <a:xfrm>
            <a:off x="7379890" y="3250791"/>
            <a:ext cx="2983309" cy="1643454"/>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err="1">
                <a:solidFill>
                  <a:schemeClr val="accent1"/>
                </a:solidFill>
              </a:rPr>
              <a:t>Adolygiad</a:t>
            </a:r>
            <a:endParaRPr lang="en-GB" dirty="0">
              <a:solidFill>
                <a:schemeClr val="accent1"/>
              </a:solidFill>
            </a:endParaRPr>
          </a:p>
          <a:p>
            <a:pPr algn="ctr"/>
            <a:r>
              <a:rPr lang="en-GB" dirty="0"/>
              <a:t>OECD (2014) </a:t>
            </a:r>
            <a:r>
              <a:rPr lang="en-GB" i="1" dirty="0"/>
              <a:t>Review </a:t>
            </a:r>
          </a:p>
        </p:txBody>
      </p:sp>
      <p:sp>
        <p:nvSpPr>
          <p:cNvPr id="10" name="Notched Right Arrow 9"/>
          <p:cNvSpPr/>
          <p:nvPr/>
        </p:nvSpPr>
        <p:spPr>
          <a:xfrm>
            <a:off x="665462" y="3610402"/>
            <a:ext cx="3546475" cy="1191825"/>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err="1">
                <a:solidFill>
                  <a:schemeClr val="accent1"/>
                </a:solidFill>
              </a:rPr>
              <a:t>Canlyiadau</a:t>
            </a:r>
            <a:r>
              <a:rPr lang="en-GB" dirty="0">
                <a:solidFill>
                  <a:schemeClr val="accent1"/>
                </a:solidFill>
              </a:rPr>
              <a:t> </a:t>
            </a:r>
            <a:r>
              <a:rPr lang="en-GB" dirty="0" err="1">
                <a:solidFill>
                  <a:schemeClr val="accent1"/>
                </a:solidFill>
              </a:rPr>
              <a:t>Cyrhaeddiad</a:t>
            </a:r>
            <a:r>
              <a:rPr lang="en-GB" dirty="0">
                <a:solidFill>
                  <a:schemeClr val="accent1"/>
                </a:solidFill>
              </a:rPr>
              <a:t> </a:t>
            </a:r>
            <a:r>
              <a:rPr lang="en-GB" i="1" dirty="0"/>
              <a:t>Attainment results</a:t>
            </a:r>
          </a:p>
        </p:txBody>
      </p:sp>
      <p:sp>
        <p:nvSpPr>
          <p:cNvPr id="11" name="Notched Right Arrow 10"/>
          <p:cNvSpPr/>
          <p:nvPr/>
        </p:nvSpPr>
        <p:spPr>
          <a:xfrm>
            <a:off x="4241800" y="1620936"/>
            <a:ext cx="3327400" cy="1574805"/>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err="1">
                <a:solidFill>
                  <a:schemeClr val="accent1"/>
                </a:solidFill>
              </a:rPr>
              <a:t>Pwysau</a:t>
            </a:r>
            <a:r>
              <a:rPr lang="en-GB" dirty="0">
                <a:solidFill>
                  <a:schemeClr val="accent1"/>
                </a:solidFill>
              </a:rPr>
              <a:t> </a:t>
            </a:r>
            <a:r>
              <a:rPr lang="en-GB" dirty="0" err="1">
                <a:solidFill>
                  <a:schemeClr val="accent1"/>
                </a:solidFill>
              </a:rPr>
              <a:t>Economaidd</a:t>
            </a:r>
            <a:endParaRPr lang="en-GB" dirty="0">
              <a:solidFill>
                <a:schemeClr val="accent1"/>
              </a:solidFill>
            </a:endParaRPr>
          </a:p>
          <a:p>
            <a:pPr algn="ctr"/>
            <a:r>
              <a:rPr lang="en-GB" i="1" dirty="0"/>
              <a:t>Economic pressures </a:t>
            </a:r>
          </a:p>
        </p:txBody>
      </p:sp>
      <p:sp>
        <p:nvSpPr>
          <p:cNvPr id="12" name="Notched Right Arrow 11"/>
          <p:cNvSpPr/>
          <p:nvPr/>
        </p:nvSpPr>
        <p:spPr>
          <a:xfrm>
            <a:off x="111425" y="4834616"/>
            <a:ext cx="4188617" cy="1865908"/>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600" dirty="0" err="1">
                <a:solidFill>
                  <a:schemeClr val="accent1"/>
                </a:solidFill>
              </a:rPr>
              <a:t>Polisiau</a:t>
            </a:r>
            <a:r>
              <a:rPr lang="en-GB" sz="1600" dirty="0">
                <a:solidFill>
                  <a:schemeClr val="accent1"/>
                </a:solidFill>
              </a:rPr>
              <a:t> </a:t>
            </a:r>
            <a:r>
              <a:rPr lang="en-GB" sz="1600" dirty="0" err="1">
                <a:solidFill>
                  <a:schemeClr val="accent1"/>
                </a:solidFill>
              </a:rPr>
              <a:t>addysg</a:t>
            </a:r>
            <a:r>
              <a:rPr lang="en-GB" sz="1600" dirty="0">
                <a:solidFill>
                  <a:schemeClr val="accent1"/>
                </a:solidFill>
              </a:rPr>
              <a:t> gwahanol mewn </a:t>
            </a:r>
            <a:r>
              <a:rPr lang="en-GB" sz="1600" dirty="0" err="1">
                <a:solidFill>
                  <a:schemeClr val="accent1"/>
                </a:solidFill>
              </a:rPr>
              <a:t>rhannau</a:t>
            </a:r>
            <a:r>
              <a:rPr lang="en-GB" sz="1600" dirty="0">
                <a:solidFill>
                  <a:schemeClr val="accent1"/>
                </a:solidFill>
              </a:rPr>
              <a:t> eraill o’r DU.</a:t>
            </a:r>
          </a:p>
          <a:p>
            <a:pPr algn="ctr"/>
            <a:r>
              <a:rPr lang="en-GB" sz="1600" i="1" dirty="0"/>
              <a:t>Divergent education policies elsewhere in UK.  </a:t>
            </a:r>
          </a:p>
        </p:txBody>
      </p:sp>
      <p:sp>
        <p:nvSpPr>
          <p:cNvPr id="13" name="Notched Right Arrow 12"/>
          <p:cNvSpPr/>
          <p:nvPr/>
        </p:nvSpPr>
        <p:spPr>
          <a:xfrm>
            <a:off x="7213898" y="4546388"/>
            <a:ext cx="4444701" cy="2311612"/>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600" dirty="0" err="1">
                <a:solidFill>
                  <a:schemeClr val="accent1"/>
                </a:solidFill>
              </a:rPr>
              <a:t>Darganfyddiadau</a:t>
            </a:r>
            <a:r>
              <a:rPr lang="en-GB" sz="1600" dirty="0">
                <a:solidFill>
                  <a:schemeClr val="accent1"/>
                </a:solidFill>
              </a:rPr>
              <a:t> ESTYN </a:t>
            </a:r>
            <a:r>
              <a:rPr lang="en-GB" sz="1600" dirty="0" err="1">
                <a:solidFill>
                  <a:schemeClr val="accent1"/>
                </a:solidFill>
              </a:rPr>
              <a:t>e.e</a:t>
            </a:r>
            <a:r>
              <a:rPr lang="en-GB" sz="1600" dirty="0">
                <a:solidFill>
                  <a:schemeClr val="accent1"/>
                </a:solidFill>
              </a:rPr>
              <a:t>. </a:t>
            </a:r>
            <a:r>
              <a:rPr lang="en-GB" sz="1600" dirty="0" err="1">
                <a:solidFill>
                  <a:schemeClr val="accent1"/>
                </a:solidFill>
              </a:rPr>
              <a:t>asesiadau</a:t>
            </a:r>
            <a:r>
              <a:rPr lang="en-GB" sz="1600" dirty="0">
                <a:solidFill>
                  <a:schemeClr val="accent1"/>
                </a:solidFill>
              </a:rPr>
              <a:t> </a:t>
            </a:r>
            <a:r>
              <a:rPr lang="en-GB" sz="1600" dirty="0" err="1">
                <a:solidFill>
                  <a:schemeClr val="accent1"/>
                </a:solidFill>
              </a:rPr>
              <a:t>athrawon</a:t>
            </a:r>
            <a:r>
              <a:rPr lang="en-GB" sz="1600" dirty="0">
                <a:solidFill>
                  <a:schemeClr val="accent1"/>
                </a:solidFill>
              </a:rPr>
              <a:t> yn </a:t>
            </a:r>
            <a:r>
              <a:rPr lang="en-GB" sz="1600" dirty="0" err="1">
                <a:solidFill>
                  <a:schemeClr val="accent1"/>
                </a:solidFill>
              </a:rPr>
              <a:t>anghyson</a:t>
            </a:r>
            <a:r>
              <a:rPr lang="en-GB" sz="1600" dirty="0">
                <a:solidFill>
                  <a:schemeClr val="accent1"/>
                </a:solidFill>
              </a:rPr>
              <a:t>.</a:t>
            </a:r>
          </a:p>
          <a:p>
            <a:pPr algn="ctr"/>
            <a:r>
              <a:rPr lang="en-GB" sz="1600" i="1" dirty="0"/>
              <a:t>ESTYN findings e.g. teacher assessments not strong enough. </a:t>
            </a:r>
          </a:p>
        </p:txBody>
      </p:sp>
    </p:spTree>
    <p:extLst>
      <p:ext uri="{BB962C8B-B14F-4D97-AF65-F5344CB8AC3E}">
        <p14:creationId xmlns:p14="http://schemas.microsoft.com/office/powerpoint/2010/main" val="3724270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fade">
                                      <p:cBhvr>
                                        <p:cTn id="4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6928" y="328961"/>
            <a:ext cx="7024744" cy="1143000"/>
          </a:xfrm>
        </p:spPr>
        <p:txBody>
          <a:bodyPr>
            <a:normAutofit fontScale="90000"/>
          </a:bodyPr>
          <a:lstStyle/>
          <a:p>
            <a:pPr algn="ctr"/>
            <a:r>
              <a:rPr lang="en-GB" dirty="0" err="1"/>
              <a:t>Dyfodol</a:t>
            </a:r>
            <a:r>
              <a:rPr lang="en-GB" dirty="0"/>
              <a:t> </a:t>
            </a:r>
            <a:r>
              <a:rPr lang="en-GB" dirty="0" err="1"/>
              <a:t>Llwyddiannus</a:t>
            </a:r>
            <a:br>
              <a:rPr lang="en-GB" dirty="0"/>
            </a:br>
            <a:r>
              <a:rPr lang="en-GB" dirty="0">
                <a:solidFill>
                  <a:schemeClr val="tx1"/>
                </a:solidFill>
              </a:rPr>
              <a:t>Successful Futures</a:t>
            </a:r>
          </a:p>
        </p:txBody>
      </p:sp>
      <p:sp>
        <p:nvSpPr>
          <p:cNvPr id="3" name="Content Placeholder 2"/>
          <p:cNvSpPr>
            <a:spLocks noGrp="1"/>
          </p:cNvSpPr>
          <p:nvPr>
            <p:ph sz="half" idx="1"/>
          </p:nvPr>
        </p:nvSpPr>
        <p:spPr>
          <a:xfrm>
            <a:off x="877048" y="1568079"/>
            <a:ext cx="4952252" cy="4954240"/>
          </a:xfrm>
          <a:prstGeom prst="rect">
            <a:avLst/>
          </a:prstGeo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sz="2400" dirty="0" err="1"/>
              <a:t>Cymrodd</a:t>
            </a:r>
            <a:r>
              <a:rPr lang="en-GB" sz="2400" dirty="0"/>
              <a:t> </a:t>
            </a:r>
            <a:r>
              <a:rPr lang="en-GB" sz="2400" dirty="0" err="1"/>
              <a:t>yr</a:t>
            </a:r>
            <a:r>
              <a:rPr lang="en-GB" sz="2400" dirty="0"/>
              <a:t> </a:t>
            </a:r>
            <a:r>
              <a:rPr lang="en-GB" sz="2400" dirty="0" err="1"/>
              <a:t>adroddiad</a:t>
            </a:r>
            <a:r>
              <a:rPr lang="en-GB" sz="2400" dirty="0"/>
              <a:t> </a:t>
            </a:r>
            <a:r>
              <a:rPr lang="en-GB" sz="2400" b="1" dirty="0" err="1">
                <a:solidFill>
                  <a:srgbClr val="FF0000"/>
                </a:solidFill>
              </a:rPr>
              <a:t>Dyfodol</a:t>
            </a:r>
            <a:r>
              <a:rPr lang="en-GB" sz="2400" b="1" dirty="0">
                <a:solidFill>
                  <a:srgbClr val="FF0000"/>
                </a:solidFill>
              </a:rPr>
              <a:t> </a:t>
            </a:r>
            <a:r>
              <a:rPr lang="en-GB" sz="2400" b="1" dirty="0" err="1">
                <a:solidFill>
                  <a:srgbClr val="FF0000"/>
                </a:solidFill>
              </a:rPr>
              <a:t>Llwyddiannus</a:t>
            </a:r>
            <a:r>
              <a:rPr lang="en-GB" sz="2400" dirty="0"/>
              <a:t> (2015) </a:t>
            </a:r>
            <a:r>
              <a:rPr lang="en-GB" sz="2400" dirty="0" err="1"/>
              <a:t>bron</a:t>
            </a:r>
            <a:r>
              <a:rPr lang="en-GB" sz="2400" dirty="0"/>
              <a:t> </a:t>
            </a:r>
            <a:r>
              <a:rPr lang="en-GB" sz="2400" dirty="0" err="1"/>
              <a:t>i</a:t>
            </a:r>
            <a:r>
              <a:rPr lang="en-GB" sz="2400" dirty="0"/>
              <a:t> </a:t>
            </a:r>
            <a:r>
              <a:rPr lang="en-GB" sz="2400" dirty="0" err="1"/>
              <a:t>flwyddyn</a:t>
            </a:r>
            <a:r>
              <a:rPr lang="en-GB" sz="2400" dirty="0"/>
              <a:t> </a:t>
            </a:r>
            <a:r>
              <a:rPr lang="en-GB" sz="2400" dirty="0" err="1"/>
              <a:t>i</a:t>
            </a:r>
            <a:r>
              <a:rPr lang="en-GB" sz="2400" dirty="0"/>
              <a:t> </a:t>
            </a:r>
            <a:r>
              <a:rPr lang="en-GB" sz="2400" dirty="0" err="1"/>
              <a:t>gwblhau</a:t>
            </a:r>
            <a:r>
              <a:rPr lang="en-GB" sz="2400" dirty="0"/>
              <a:t> a </a:t>
            </a:r>
            <a:r>
              <a:rPr lang="en-GB" sz="2400" dirty="0" err="1"/>
              <a:t>dywedodd</a:t>
            </a:r>
            <a:r>
              <a:rPr lang="en-GB" sz="2400" dirty="0"/>
              <a:t> </a:t>
            </a:r>
            <a:r>
              <a:rPr lang="en-GB" sz="2400" dirty="0" err="1"/>
              <a:t>yr</a:t>
            </a:r>
            <a:r>
              <a:rPr lang="en-GB" sz="2400" dirty="0"/>
              <a:t> </a:t>
            </a:r>
            <a:r>
              <a:rPr lang="en-GB" sz="2400" dirty="0" err="1"/>
              <a:t>Athro</a:t>
            </a:r>
            <a:r>
              <a:rPr lang="en-GB" sz="2400" dirty="0"/>
              <a:t> Donaldson ei fod wedi </a:t>
            </a:r>
            <a:r>
              <a:rPr lang="en-GB" sz="2400" dirty="0" err="1"/>
              <a:t>derbyn</a:t>
            </a:r>
            <a:r>
              <a:rPr lang="en-GB" sz="2400" dirty="0"/>
              <a:t> neges clir </a:t>
            </a:r>
            <a:r>
              <a:rPr lang="en-GB" sz="2400" dirty="0" err="1"/>
              <a:t>ar</a:t>
            </a:r>
            <a:r>
              <a:rPr lang="en-GB" sz="2400" dirty="0"/>
              <a:t> ol </a:t>
            </a:r>
            <a:r>
              <a:rPr lang="en-GB" sz="2400" dirty="0" err="1"/>
              <a:t>casglu</a:t>
            </a:r>
            <a:r>
              <a:rPr lang="en-GB" sz="2400" dirty="0"/>
              <a:t> tystiolaeth wrth mwy </a:t>
            </a:r>
            <a:r>
              <a:rPr lang="en-GB" sz="2400" dirty="0" err="1"/>
              <a:t>na</a:t>
            </a:r>
            <a:r>
              <a:rPr lang="en-GB" sz="2400" dirty="0"/>
              <a:t> 700 o </a:t>
            </a:r>
            <a:r>
              <a:rPr lang="en-GB" sz="2400" dirty="0" err="1"/>
              <a:t>bobl</a:t>
            </a:r>
            <a:r>
              <a:rPr lang="en-GB" sz="2400" dirty="0"/>
              <a:t> gan gynnwys disgyblion, </a:t>
            </a:r>
            <a:r>
              <a:rPr lang="en-GB" sz="2400" dirty="0" err="1"/>
              <a:t>rhieni</a:t>
            </a:r>
            <a:r>
              <a:rPr lang="en-GB" sz="2400" dirty="0"/>
              <a:t>, </a:t>
            </a:r>
            <a:r>
              <a:rPr lang="en-GB" sz="2400" dirty="0" err="1"/>
              <a:t>athrawon</a:t>
            </a:r>
            <a:r>
              <a:rPr lang="en-GB" sz="2400" dirty="0"/>
              <a:t> a </a:t>
            </a:r>
            <a:r>
              <a:rPr lang="en-GB" sz="2400" dirty="0" err="1"/>
              <a:t>busnes</a:t>
            </a:r>
            <a:r>
              <a:rPr lang="en-GB" sz="2400" dirty="0"/>
              <a:t>.</a:t>
            </a:r>
          </a:p>
          <a:p>
            <a:r>
              <a:rPr lang="en-GB" sz="2000" dirty="0" err="1"/>
              <a:t>Cafodd</a:t>
            </a:r>
            <a:r>
              <a:rPr lang="en-GB" sz="2000" dirty="0"/>
              <a:t> Donaldson ei </a:t>
            </a:r>
            <a:r>
              <a:rPr lang="en-GB" sz="2000" dirty="0" err="1"/>
              <a:t>gomisiynu</a:t>
            </a:r>
            <a:r>
              <a:rPr lang="en-GB" sz="2000" dirty="0"/>
              <a:t> gan y </a:t>
            </a:r>
            <a:r>
              <a:rPr lang="en-GB" sz="2000" dirty="0" err="1"/>
              <a:t>gweinidog</a:t>
            </a:r>
            <a:r>
              <a:rPr lang="en-GB" sz="2000" dirty="0"/>
              <a:t> </a:t>
            </a:r>
            <a:r>
              <a:rPr lang="en-GB" sz="2000" dirty="0" err="1"/>
              <a:t>addysgar</a:t>
            </a:r>
            <a:r>
              <a:rPr lang="en-GB" sz="2000" dirty="0"/>
              <a:t> y </a:t>
            </a:r>
            <a:r>
              <a:rPr lang="en-GB" sz="2000" dirty="0" err="1"/>
              <a:t>pryd</a:t>
            </a:r>
            <a:r>
              <a:rPr lang="en-GB" sz="2000" dirty="0"/>
              <a:t>, Huw Lewis, </a:t>
            </a:r>
            <a:r>
              <a:rPr lang="en-GB" sz="2000" dirty="0" err="1"/>
              <a:t>i</a:t>
            </a:r>
            <a:r>
              <a:rPr lang="en-GB" sz="2000" dirty="0"/>
              <a:t> </a:t>
            </a:r>
            <a:r>
              <a:rPr lang="en-GB" sz="2000" dirty="0" err="1"/>
              <a:t>ymgymryd</a:t>
            </a:r>
            <a:r>
              <a:rPr lang="en-GB" sz="2000" dirty="0"/>
              <a:t> ag </a:t>
            </a:r>
            <a:r>
              <a:rPr lang="en-GB" sz="2000" dirty="0" err="1"/>
              <a:t>adolygiad</a:t>
            </a:r>
            <a:r>
              <a:rPr lang="en-GB" sz="2000" dirty="0"/>
              <a:t> o’r </a:t>
            </a:r>
            <a:r>
              <a:rPr lang="en-GB" sz="2000" dirty="0" err="1"/>
              <a:t>cwricwlwm</a:t>
            </a:r>
            <a:r>
              <a:rPr lang="en-GB" sz="2000" dirty="0"/>
              <a:t> </a:t>
            </a:r>
            <a:r>
              <a:rPr lang="en-GB" sz="2000" dirty="0" err="1"/>
              <a:t>cenedlaethol</a:t>
            </a:r>
            <a:r>
              <a:rPr lang="en-GB" sz="2000" dirty="0"/>
              <a:t> a </a:t>
            </a:r>
            <a:r>
              <a:rPr lang="en-GB" sz="2000" dirty="0" err="1"/>
              <a:t>phrofi</a:t>
            </a:r>
            <a:r>
              <a:rPr lang="en-GB" sz="2000" dirty="0"/>
              <a:t>.</a:t>
            </a:r>
          </a:p>
          <a:p>
            <a:endParaRPr lang="en-GB" dirty="0"/>
          </a:p>
        </p:txBody>
      </p:sp>
      <p:sp>
        <p:nvSpPr>
          <p:cNvPr id="5" name="Content Placeholder 4"/>
          <p:cNvSpPr>
            <a:spLocks noGrp="1"/>
          </p:cNvSpPr>
          <p:nvPr>
            <p:ph sz="half" idx="2"/>
          </p:nvPr>
        </p:nvSpPr>
        <p:spPr>
          <a:xfrm>
            <a:off x="6168132" y="1568079"/>
            <a:ext cx="5020568" cy="4954240"/>
          </a:xfrm>
          <a:prstGeom prst="rect">
            <a:avLst/>
          </a:prstGeom>
        </p:spPr>
        <p:style>
          <a:lnRef idx="2">
            <a:schemeClr val="dk1"/>
          </a:lnRef>
          <a:fillRef idx="1">
            <a:schemeClr val="lt1"/>
          </a:fillRef>
          <a:effectRef idx="0">
            <a:schemeClr val="dk1"/>
          </a:effectRef>
          <a:fontRef idx="minor">
            <a:schemeClr val="dk1"/>
          </a:fontRef>
        </p:style>
        <p:txBody>
          <a:bodyPr>
            <a:normAutofit lnSpcReduction="10000"/>
          </a:bodyPr>
          <a:lstStyle/>
          <a:p>
            <a:r>
              <a:rPr lang="en-GB" sz="2400" dirty="0"/>
              <a:t>The </a:t>
            </a:r>
            <a:r>
              <a:rPr lang="en-GB" sz="2400" b="1" dirty="0">
                <a:solidFill>
                  <a:srgbClr val="FF0000"/>
                </a:solidFill>
              </a:rPr>
              <a:t>Successful Futures </a:t>
            </a:r>
            <a:r>
              <a:rPr lang="en-GB" sz="2400" dirty="0"/>
              <a:t>report (2015) took nearly a year to compile and Professor Donaldson said he had received a "clear and consistent" message after taking evidence from more than 700 people, from pupils and parents to teachers and business. </a:t>
            </a:r>
          </a:p>
          <a:p>
            <a:r>
              <a:rPr lang="en-GB" sz="2000" dirty="0"/>
              <a:t>Donaldson was commissioned by the then Education Minister,  Huw Lewis, to undertake a comprehensive and wide-ranging review of the national curriculum and testing. </a:t>
            </a:r>
          </a:p>
          <a:p>
            <a:endParaRPr lang="en-GB" dirty="0"/>
          </a:p>
          <a:p>
            <a:endParaRPr lang="en-GB" dirty="0"/>
          </a:p>
        </p:txBody>
      </p:sp>
      <p:pic>
        <p:nvPicPr>
          <p:cNvPr id="4" name="Picture 3" descr="Elements of Effective Practice for Mentoring | Evolv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88576">
            <a:off x="10702681" y="139520"/>
            <a:ext cx="1075464" cy="1521883"/>
          </a:xfrm>
          <a:prstGeom prst="rect">
            <a:avLst/>
          </a:prstGeom>
        </p:spPr>
      </p:pic>
      <p:pic>
        <p:nvPicPr>
          <p:cNvPr id="6" name="Picture 5" descr="Dyfodol Llwyddiannus: adolygiad o'r cwricwlwm a'r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012572">
            <a:off x="417406" y="161083"/>
            <a:ext cx="1028700" cy="1478756"/>
          </a:xfrm>
          <a:prstGeom prst="rect">
            <a:avLst/>
          </a:prstGeom>
        </p:spPr>
      </p:pic>
    </p:spTree>
    <p:extLst>
      <p:ext uri="{BB962C8B-B14F-4D97-AF65-F5344CB8AC3E}">
        <p14:creationId xmlns:p14="http://schemas.microsoft.com/office/powerpoint/2010/main" val="325438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7295" y="397087"/>
            <a:ext cx="7024744" cy="1917700"/>
          </a:xfrm>
        </p:spPr>
        <p:txBody>
          <a:bodyPr>
            <a:normAutofit/>
          </a:bodyPr>
          <a:lstStyle/>
          <a:p>
            <a:pPr algn="ctr"/>
            <a:r>
              <a:rPr lang="en-GB" dirty="0" err="1"/>
              <a:t>Yr</a:t>
            </a:r>
            <a:r>
              <a:rPr lang="en-GB" dirty="0"/>
              <a:t> </a:t>
            </a:r>
            <a:r>
              <a:rPr lang="en-GB" dirty="0" err="1"/>
              <a:t>Achos</a:t>
            </a:r>
            <a:r>
              <a:rPr lang="en-GB" dirty="0"/>
              <a:t> </a:t>
            </a:r>
            <a:r>
              <a:rPr lang="en-GB" dirty="0" err="1"/>
              <a:t>dros</a:t>
            </a:r>
            <a:r>
              <a:rPr lang="en-GB" dirty="0"/>
              <a:t> </a:t>
            </a:r>
            <a:r>
              <a:rPr lang="en-GB" dirty="0" err="1"/>
              <a:t>Newid</a:t>
            </a:r>
            <a:r>
              <a:rPr lang="en-GB" dirty="0"/>
              <a:t> </a:t>
            </a:r>
            <a:br>
              <a:rPr lang="en-GB" dirty="0"/>
            </a:br>
            <a:r>
              <a:rPr lang="en-GB" dirty="0">
                <a:solidFill>
                  <a:schemeClr val="tx1"/>
                </a:solidFill>
              </a:rPr>
              <a:t>The Case for Change</a:t>
            </a:r>
          </a:p>
        </p:txBody>
      </p:sp>
      <p:sp>
        <p:nvSpPr>
          <p:cNvPr id="3" name="Content Placeholder 2"/>
          <p:cNvSpPr>
            <a:spLocks noGrp="1"/>
          </p:cNvSpPr>
          <p:nvPr>
            <p:ph sz="half" idx="1"/>
          </p:nvPr>
        </p:nvSpPr>
        <p:spPr>
          <a:xfrm>
            <a:off x="480244" y="2197101"/>
            <a:ext cx="5247456" cy="4457699"/>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a:normAutofit fontScale="92500"/>
          </a:bodyPr>
          <a:lstStyle/>
          <a:p>
            <a:r>
              <a:rPr lang="en-GB" sz="2400" dirty="0"/>
              <a:t>Er </a:t>
            </a:r>
            <a:r>
              <a:rPr lang="en-GB" sz="2400" dirty="0" err="1"/>
              <a:t>gwaethaf</a:t>
            </a:r>
            <a:r>
              <a:rPr lang="en-GB" sz="2400" dirty="0"/>
              <a:t> y </a:t>
            </a:r>
            <a:r>
              <a:rPr lang="en-GB" sz="2400" dirty="0" err="1"/>
              <a:t>gyfres</a:t>
            </a:r>
            <a:r>
              <a:rPr lang="en-GB" sz="2400" dirty="0"/>
              <a:t> o </a:t>
            </a:r>
            <a:r>
              <a:rPr lang="en-GB" sz="2400" dirty="0" err="1"/>
              <a:t>adolygiadau</a:t>
            </a:r>
            <a:r>
              <a:rPr lang="en-GB" sz="2400" dirty="0"/>
              <a:t> a </a:t>
            </a:r>
            <a:r>
              <a:rPr lang="en-GB" sz="2400" dirty="0" err="1"/>
              <a:t>gyflwynwyd</a:t>
            </a:r>
            <a:r>
              <a:rPr lang="en-GB" sz="2400" dirty="0"/>
              <a:t> gan </a:t>
            </a:r>
            <a:r>
              <a:rPr lang="en-GB" sz="2400" dirty="0" err="1"/>
              <a:t>Lywodraeth</a:t>
            </a:r>
            <a:r>
              <a:rPr lang="en-GB" sz="2400" dirty="0"/>
              <a:t> Cymru </a:t>
            </a:r>
            <a:r>
              <a:rPr lang="en-GB" sz="2400" dirty="0" err="1"/>
              <a:t>roedd</a:t>
            </a:r>
            <a:r>
              <a:rPr lang="en-GB" sz="2400" dirty="0"/>
              <a:t> </a:t>
            </a:r>
            <a:r>
              <a:rPr lang="en-GB" sz="2400" dirty="0" err="1"/>
              <a:t>nifer</a:t>
            </a:r>
            <a:r>
              <a:rPr lang="en-GB" sz="2400" dirty="0"/>
              <a:t> o </a:t>
            </a:r>
            <a:r>
              <a:rPr lang="en-GB" sz="2400" dirty="0" err="1"/>
              <a:t>faterion</a:t>
            </a:r>
            <a:r>
              <a:rPr lang="en-GB" sz="2400" dirty="0"/>
              <a:t> </a:t>
            </a:r>
            <a:r>
              <a:rPr lang="en-GB" sz="2400" dirty="0" err="1"/>
              <a:t>wedi</a:t>
            </a:r>
            <a:r>
              <a:rPr lang="en-GB" sz="2400" dirty="0"/>
              <a:t> </a:t>
            </a:r>
            <a:r>
              <a:rPr lang="en-GB" sz="2400" dirty="0" err="1"/>
              <a:t>parhau</a:t>
            </a:r>
            <a:r>
              <a:rPr lang="en-GB" sz="2400" dirty="0"/>
              <a:t> </a:t>
            </a:r>
            <a:r>
              <a:rPr lang="en-GB" sz="2400" dirty="0" err="1"/>
              <a:t>ynglyn</a:t>
            </a:r>
            <a:r>
              <a:rPr lang="en-GB" sz="2400" dirty="0"/>
              <a:t> </a:t>
            </a:r>
            <a:r>
              <a:rPr lang="en-GB" sz="2400" dirty="0" err="1">
                <a:latin typeface="Arial" panose="020B0604020202020204" pitchFamily="34" charset="0"/>
                <a:cs typeface="Arial" panose="020B0604020202020204" pitchFamily="34" charset="0"/>
              </a:rPr>
              <a:t>â</a:t>
            </a:r>
            <a:r>
              <a:rPr lang="en-GB" sz="2400" dirty="0" err="1"/>
              <a:t>’r</a:t>
            </a:r>
            <a:r>
              <a:rPr lang="en-GB" sz="2400" dirty="0"/>
              <a:t> </a:t>
            </a:r>
            <a:r>
              <a:rPr lang="en-GB" sz="2400" dirty="0" err="1"/>
              <a:t>cwricwlwm</a:t>
            </a:r>
            <a:r>
              <a:rPr lang="en-GB" sz="2400" dirty="0"/>
              <a:t> </a:t>
            </a:r>
            <a:r>
              <a:rPr lang="en-GB" sz="2400" dirty="0" err="1"/>
              <a:t>yng</a:t>
            </a:r>
            <a:r>
              <a:rPr lang="en-GB" sz="2400" dirty="0"/>
              <a:t> </a:t>
            </a:r>
            <a:r>
              <a:rPr lang="en-GB" sz="2400" dirty="0" err="1"/>
              <a:t>Nghymru</a:t>
            </a:r>
            <a:r>
              <a:rPr lang="en-GB" sz="2400" dirty="0"/>
              <a:t>.</a:t>
            </a:r>
          </a:p>
          <a:p>
            <a:r>
              <a:rPr lang="en-GB" sz="2400" dirty="0"/>
              <a:t>Tystiolaeth o </a:t>
            </a:r>
            <a:r>
              <a:rPr lang="en-GB" sz="2400" dirty="0" err="1"/>
              <a:t>arolygon</a:t>
            </a:r>
            <a:r>
              <a:rPr lang="en-GB" sz="2400" dirty="0"/>
              <a:t> PISA o </a:t>
            </a:r>
            <a:r>
              <a:rPr lang="en-GB" sz="2400" dirty="0" err="1"/>
              <a:t>berfformaid</a:t>
            </a:r>
            <a:r>
              <a:rPr lang="en-GB" sz="2400" dirty="0"/>
              <a:t> </a:t>
            </a:r>
            <a:r>
              <a:rPr lang="en-GB" sz="2400" dirty="0" err="1"/>
              <a:t>cymharol</a:t>
            </a:r>
            <a:r>
              <a:rPr lang="en-GB" sz="2400" dirty="0"/>
              <a:t> plant a </a:t>
            </a:r>
            <a:r>
              <a:rPr lang="en-GB" sz="2400" dirty="0" err="1"/>
              <a:t>phobl</a:t>
            </a:r>
            <a:r>
              <a:rPr lang="en-GB" sz="2400" dirty="0"/>
              <a:t> </a:t>
            </a:r>
            <a:r>
              <a:rPr lang="en-GB" sz="2400" dirty="0" err="1"/>
              <a:t>ifanc</a:t>
            </a:r>
            <a:r>
              <a:rPr lang="en-GB" sz="2400" dirty="0"/>
              <a:t> </a:t>
            </a:r>
            <a:r>
              <a:rPr lang="en-GB" sz="2400" dirty="0" err="1"/>
              <a:t>yng</a:t>
            </a:r>
            <a:r>
              <a:rPr lang="en-GB" sz="2400" dirty="0"/>
              <a:t> </a:t>
            </a:r>
            <a:r>
              <a:rPr lang="en-GB" sz="2400" dirty="0" err="1"/>
              <a:t>Nghymru</a:t>
            </a:r>
            <a:r>
              <a:rPr lang="en-GB" sz="2400" dirty="0"/>
              <a:t> mewn </a:t>
            </a:r>
            <a:r>
              <a:rPr lang="en-GB" sz="2400" dirty="0" err="1"/>
              <a:t>cymwysterau</a:t>
            </a:r>
            <a:r>
              <a:rPr lang="en-GB" sz="2400" dirty="0"/>
              <a:t> </a:t>
            </a:r>
            <a:r>
              <a:rPr lang="en-GB" sz="2400" dirty="0" err="1"/>
              <a:t>cenedlaethol</a:t>
            </a:r>
            <a:r>
              <a:rPr lang="en-GB" sz="2400" dirty="0"/>
              <a:t>, a </a:t>
            </a:r>
            <a:r>
              <a:rPr lang="en-GB" sz="2400" dirty="0" err="1"/>
              <a:t>dadansoddiadau</a:t>
            </a:r>
            <a:r>
              <a:rPr lang="en-GB" sz="2400" dirty="0"/>
              <a:t> Estyn yn </a:t>
            </a:r>
            <a:r>
              <a:rPr lang="en-GB" sz="2400" dirty="0" err="1"/>
              <a:t>dangos</a:t>
            </a:r>
            <a:r>
              <a:rPr lang="en-GB" sz="2400" dirty="0"/>
              <a:t> </a:t>
            </a:r>
            <a:r>
              <a:rPr lang="en-GB" sz="2400" dirty="0" err="1"/>
              <a:t>nad</a:t>
            </a:r>
            <a:r>
              <a:rPr lang="en-GB" sz="2400" dirty="0"/>
              <a:t> </a:t>
            </a:r>
            <a:r>
              <a:rPr lang="en-GB" sz="2400" dirty="0" err="1"/>
              <a:t>oedd</a:t>
            </a:r>
            <a:r>
              <a:rPr lang="en-GB" sz="2400" dirty="0"/>
              <a:t> </a:t>
            </a:r>
            <a:r>
              <a:rPr lang="en-GB" sz="2400" dirty="0" err="1"/>
              <a:t>lefelau</a:t>
            </a:r>
            <a:r>
              <a:rPr lang="en-GB" sz="2400" dirty="0"/>
              <a:t> </a:t>
            </a:r>
            <a:r>
              <a:rPr lang="en-GB" sz="2400" dirty="0" err="1"/>
              <a:t>cyflawniad</a:t>
            </a:r>
            <a:r>
              <a:rPr lang="en-GB" sz="2400" dirty="0"/>
              <a:t> </a:t>
            </a:r>
            <a:r>
              <a:rPr lang="en-GB" sz="2400" dirty="0" err="1"/>
              <a:t>cystal</a:t>
            </a:r>
            <a:r>
              <a:rPr lang="en-GB" sz="2400" dirty="0"/>
              <a:t> ag y </a:t>
            </a:r>
            <a:r>
              <a:rPr lang="en-GB" sz="2400" dirty="0" err="1"/>
              <a:t>gallent</a:t>
            </a:r>
            <a:r>
              <a:rPr lang="en-GB" sz="2400" dirty="0"/>
              <a:t> neu y </a:t>
            </a:r>
            <a:r>
              <a:rPr lang="en-GB" sz="2400" dirty="0" err="1"/>
              <a:t>dylent</a:t>
            </a:r>
            <a:r>
              <a:rPr lang="en-GB" sz="2400" dirty="0"/>
              <a:t> fod.</a:t>
            </a:r>
          </a:p>
        </p:txBody>
      </p:sp>
      <p:sp>
        <p:nvSpPr>
          <p:cNvPr id="5" name="Content Placeholder 4"/>
          <p:cNvSpPr>
            <a:spLocks noGrp="1"/>
          </p:cNvSpPr>
          <p:nvPr>
            <p:ph sz="half" idx="2"/>
          </p:nvPr>
        </p:nvSpPr>
        <p:spPr>
          <a:xfrm>
            <a:off x="6315968" y="2197101"/>
            <a:ext cx="5291832" cy="4457699"/>
          </a:xfrm>
          <a:prstGeom prst="rect">
            <a:avLst/>
          </a:prstGeom>
        </p:spPr>
        <p:style>
          <a:lnRef idx="2">
            <a:schemeClr val="dk1"/>
          </a:lnRef>
          <a:fillRef idx="1">
            <a:schemeClr val="lt1"/>
          </a:fillRef>
          <a:effectRef idx="0">
            <a:schemeClr val="dk1"/>
          </a:effectRef>
          <a:fontRef idx="minor">
            <a:schemeClr val="dk1"/>
          </a:fontRef>
        </p:style>
        <p:txBody>
          <a:bodyPr>
            <a:noAutofit/>
          </a:bodyPr>
          <a:lstStyle/>
          <a:p>
            <a:r>
              <a:rPr lang="en-GB" sz="2200" dirty="0"/>
              <a:t>Despite the series of reforms and initiatives introduced by the Welsh Government over many years, a number of issues remained with the  curriculum in Wales.</a:t>
            </a:r>
          </a:p>
          <a:p>
            <a:r>
              <a:rPr lang="en-GB" sz="2200" dirty="0"/>
              <a:t> Evidence from PISA surveys, the relative performance of children and young people in Wales in national qualifications, and evaluations in Estyn reports all demonstrated that levels of achievement were not as high as they could and should be.</a:t>
            </a:r>
          </a:p>
        </p:txBody>
      </p:sp>
    </p:spTree>
    <p:extLst>
      <p:ext uri="{BB962C8B-B14F-4D97-AF65-F5344CB8AC3E}">
        <p14:creationId xmlns:p14="http://schemas.microsoft.com/office/powerpoint/2010/main" val="2745529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66700" y="1561107"/>
            <a:ext cx="5384800" cy="460851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a:noAutofit/>
          </a:bodyPr>
          <a:lstStyle/>
          <a:p>
            <a:r>
              <a:rPr lang="en-GB" sz="2400" dirty="0" err="1"/>
              <a:t>Roedd</a:t>
            </a:r>
            <a:r>
              <a:rPr lang="en-GB" sz="2400" dirty="0"/>
              <a:t> </a:t>
            </a:r>
            <a:r>
              <a:rPr lang="en-GB" sz="2400" dirty="0" err="1"/>
              <a:t>pryderon</a:t>
            </a:r>
            <a:r>
              <a:rPr lang="en-GB" sz="2400" dirty="0"/>
              <a:t> wedi </a:t>
            </a:r>
            <a:r>
              <a:rPr lang="en-GB" sz="2400" dirty="0" err="1"/>
              <a:t>eu</a:t>
            </a:r>
            <a:r>
              <a:rPr lang="en-GB" sz="2400" dirty="0"/>
              <a:t> </a:t>
            </a:r>
            <a:r>
              <a:rPr lang="en-GB" sz="2400" dirty="0" err="1"/>
              <a:t>lleisio</a:t>
            </a:r>
            <a:r>
              <a:rPr lang="en-GB" sz="2400" dirty="0"/>
              <a:t> am: </a:t>
            </a:r>
          </a:p>
          <a:p>
            <a:pPr lvl="1"/>
            <a:r>
              <a:rPr lang="en-GB" sz="2400" dirty="0" err="1"/>
              <a:t>ddiffyg</a:t>
            </a:r>
            <a:r>
              <a:rPr lang="en-GB" sz="2400" dirty="0"/>
              <a:t> </a:t>
            </a:r>
            <a:r>
              <a:rPr lang="en-GB" sz="2400" dirty="0" err="1"/>
              <a:t>parhad</a:t>
            </a:r>
            <a:r>
              <a:rPr lang="en-GB" sz="2400" dirty="0"/>
              <a:t> mewn </a:t>
            </a:r>
            <a:r>
              <a:rPr lang="en-GB" sz="2400" dirty="0" err="1"/>
              <a:t>addysg</a:t>
            </a:r>
            <a:r>
              <a:rPr lang="en-GB" sz="2400" dirty="0"/>
              <a:t> </a:t>
            </a:r>
            <a:r>
              <a:rPr lang="en-GB" sz="2400" dirty="0" err="1"/>
              <a:t>gynradd</a:t>
            </a:r>
            <a:r>
              <a:rPr lang="en-GB" sz="2400" dirty="0"/>
              <a:t> ac </a:t>
            </a:r>
            <a:r>
              <a:rPr lang="en-GB" sz="2400" dirty="0" err="1"/>
              <a:t>ar</a:t>
            </a:r>
            <a:r>
              <a:rPr lang="en-GB" sz="2400" dirty="0"/>
              <a:t> </a:t>
            </a:r>
            <a:r>
              <a:rPr lang="en-GB" sz="2400" dirty="0" err="1"/>
              <a:t>bwyntiau</a:t>
            </a:r>
            <a:r>
              <a:rPr lang="en-GB" sz="2400" dirty="0"/>
              <a:t> </a:t>
            </a:r>
            <a:r>
              <a:rPr lang="en-GB" sz="2400" dirty="0" err="1"/>
              <a:t>trosglwyddo</a:t>
            </a:r>
            <a:r>
              <a:rPr lang="en-GB" sz="2400" dirty="0"/>
              <a:t> rhwng </a:t>
            </a:r>
            <a:r>
              <a:rPr lang="en-GB" sz="2400" dirty="0" err="1"/>
              <a:t>cyfnodau</a:t>
            </a:r>
            <a:r>
              <a:rPr lang="en-GB" sz="2400" dirty="0"/>
              <a:t> </a:t>
            </a:r>
            <a:r>
              <a:rPr lang="en-GB" sz="2400" dirty="0" err="1"/>
              <a:t>allweddol</a:t>
            </a:r>
            <a:r>
              <a:rPr lang="en-GB" sz="2400" dirty="0"/>
              <a:t>. 	</a:t>
            </a:r>
          </a:p>
          <a:p>
            <a:pPr lvl="1"/>
            <a:r>
              <a:rPr lang="en-GB" sz="2400" dirty="0" err="1"/>
              <a:t>addysg</a:t>
            </a:r>
            <a:r>
              <a:rPr lang="en-GB" sz="2400" dirty="0"/>
              <a:t> </a:t>
            </a:r>
            <a:r>
              <a:rPr lang="en-GB" sz="2400" dirty="0" err="1"/>
              <a:t>bersonol</a:t>
            </a:r>
            <a:r>
              <a:rPr lang="en-GB" sz="2400" dirty="0"/>
              <a:t>, </a:t>
            </a:r>
            <a:r>
              <a:rPr lang="en-GB" sz="2400" dirty="0" err="1"/>
              <a:t>cymdeithasol</a:t>
            </a:r>
            <a:r>
              <a:rPr lang="en-GB" sz="2400" dirty="0"/>
              <a:t> ac </a:t>
            </a:r>
            <a:r>
              <a:rPr lang="en-GB" sz="2400" dirty="0" err="1"/>
              <a:t>iechyd</a:t>
            </a:r>
            <a:r>
              <a:rPr lang="en-GB" sz="2400" dirty="0"/>
              <a:t> </a:t>
            </a:r>
          </a:p>
          <a:p>
            <a:pPr lvl="1"/>
            <a:r>
              <a:rPr lang="en-GB" sz="2400" dirty="0" err="1"/>
              <a:t>angen</a:t>
            </a:r>
            <a:r>
              <a:rPr lang="en-GB" sz="2400" dirty="0"/>
              <a:t> bod </a:t>
            </a:r>
            <a:r>
              <a:rPr lang="en-GB" sz="2400" dirty="0" err="1"/>
              <a:t>profiad</a:t>
            </a:r>
            <a:r>
              <a:rPr lang="en-GB" sz="2400" dirty="0"/>
              <a:t> </a:t>
            </a:r>
            <a:r>
              <a:rPr lang="en-GB" sz="2400" dirty="0" err="1"/>
              <a:t>addysgol</a:t>
            </a:r>
            <a:r>
              <a:rPr lang="en-GB" sz="2400" dirty="0"/>
              <a:t> </a:t>
            </a:r>
            <a:r>
              <a:rPr lang="en-GB" sz="2400" dirty="0" err="1"/>
              <a:t>pobl</a:t>
            </a:r>
            <a:r>
              <a:rPr lang="en-GB" sz="2400" dirty="0"/>
              <a:t> </a:t>
            </a:r>
            <a:r>
              <a:rPr lang="en-GB" sz="2400" dirty="0" err="1"/>
              <a:t>ifanc</a:t>
            </a:r>
            <a:r>
              <a:rPr lang="en-GB" sz="2400" dirty="0"/>
              <a:t>, yn </a:t>
            </a:r>
            <a:r>
              <a:rPr lang="en-GB" sz="2400" dirty="0" err="1"/>
              <a:t>enwedig</a:t>
            </a:r>
            <a:r>
              <a:rPr lang="en-GB" sz="2400" dirty="0"/>
              <a:t> </a:t>
            </a:r>
            <a:r>
              <a:rPr lang="en-GB" sz="2400" dirty="0" err="1"/>
              <a:t>yng</a:t>
            </a:r>
            <a:r>
              <a:rPr lang="en-GB" sz="2400" dirty="0"/>
              <a:t> </a:t>
            </a:r>
            <a:r>
              <a:rPr lang="en-GB" sz="2400" dirty="0" err="1"/>
              <a:t>Nghyfnod</a:t>
            </a:r>
            <a:r>
              <a:rPr lang="en-GB" sz="2400" dirty="0"/>
              <a:t> </a:t>
            </a:r>
            <a:r>
              <a:rPr lang="en-GB" sz="2400" dirty="0" err="1"/>
              <a:t>Allweddol</a:t>
            </a:r>
            <a:r>
              <a:rPr lang="en-GB" sz="2400" dirty="0"/>
              <a:t> 3 </a:t>
            </a:r>
            <a:r>
              <a:rPr lang="en-GB" sz="2400" dirty="0" err="1"/>
              <a:t>wella</a:t>
            </a:r>
            <a:r>
              <a:rPr lang="en-GB" sz="2400" dirty="0"/>
              <a:t> yn </a:t>
            </a:r>
            <a:r>
              <a:rPr lang="en-GB" sz="2400" dirty="0" err="1"/>
              <a:t>ddramatig</a:t>
            </a:r>
            <a:r>
              <a:rPr lang="en-GB" sz="2400" dirty="0"/>
              <a:t>. </a:t>
            </a:r>
          </a:p>
        </p:txBody>
      </p:sp>
      <p:sp>
        <p:nvSpPr>
          <p:cNvPr id="4" name="Content Placeholder 3"/>
          <p:cNvSpPr>
            <a:spLocks noGrp="1"/>
          </p:cNvSpPr>
          <p:nvPr>
            <p:ph sz="half" idx="2"/>
          </p:nvPr>
        </p:nvSpPr>
        <p:spPr>
          <a:xfrm>
            <a:off x="6252468" y="1561108"/>
            <a:ext cx="5660132" cy="4608511"/>
          </a:xfrm>
          <a:prstGeom prst="rect">
            <a:avLst/>
          </a:prstGeom>
        </p:spPr>
        <p:style>
          <a:lnRef idx="2">
            <a:schemeClr val="dk1"/>
          </a:lnRef>
          <a:fillRef idx="1">
            <a:schemeClr val="lt1"/>
          </a:fillRef>
          <a:effectRef idx="0">
            <a:schemeClr val="dk1"/>
          </a:effectRef>
          <a:fontRef idx="minor">
            <a:schemeClr val="dk1"/>
          </a:fontRef>
        </p:style>
        <p:txBody>
          <a:bodyPr>
            <a:noAutofit/>
          </a:bodyPr>
          <a:lstStyle/>
          <a:p>
            <a:r>
              <a:rPr lang="en-GB" sz="2400" dirty="0"/>
              <a:t>Concerns were expressed about:</a:t>
            </a:r>
          </a:p>
          <a:p>
            <a:pPr lvl="1"/>
            <a:r>
              <a:rPr lang="en-GB" sz="2400" dirty="0"/>
              <a:t> continuity in primary education and at points of transfer between stages. </a:t>
            </a:r>
          </a:p>
          <a:p>
            <a:pPr lvl="1"/>
            <a:r>
              <a:rPr lang="en-GB" sz="2400" dirty="0"/>
              <a:t>personal, social and health education </a:t>
            </a:r>
          </a:p>
          <a:p>
            <a:pPr lvl="1"/>
            <a:r>
              <a:rPr lang="en-GB" sz="2400" dirty="0"/>
              <a:t>the educational experience of young people, particularly at Key Stage 3 required radical improvement.</a:t>
            </a:r>
          </a:p>
          <a:p>
            <a:endParaRPr lang="en-GB" sz="1600" dirty="0"/>
          </a:p>
        </p:txBody>
      </p:sp>
    </p:spTree>
    <p:extLst>
      <p:ext uri="{BB962C8B-B14F-4D97-AF65-F5344CB8AC3E}">
        <p14:creationId xmlns:p14="http://schemas.microsoft.com/office/powerpoint/2010/main" val="4314998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2775" y="2908300"/>
            <a:ext cx="5222056" cy="3759200"/>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a:noAutofit/>
          </a:bodyPr>
          <a:lstStyle/>
          <a:p>
            <a:r>
              <a:rPr lang="en-GB" sz="2200" dirty="0" err="1"/>
              <a:t>Roedd</a:t>
            </a:r>
            <a:r>
              <a:rPr lang="en-GB" sz="2200" dirty="0"/>
              <a:t> y </a:t>
            </a:r>
            <a:r>
              <a:rPr lang="en-GB" sz="2200" dirty="0" err="1"/>
              <a:t>cwricwlwm</a:t>
            </a:r>
            <a:r>
              <a:rPr lang="en-GB" sz="2200" dirty="0"/>
              <a:t> </a:t>
            </a:r>
            <a:r>
              <a:rPr lang="en-GB" sz="2200" dirty="0" err="1"/>
              <a:t>wedi</a:t>
            </a:r>
            <a:r>
              <a:rPr lang="en-GB" sz="2200" dirty="0"/>
              <a:t> mynd yn </a:t>
            </a:r>
            <a:r>
              <a:rPr lang="en-GB" sz="2200" dirty="0" err="1"/>
              <a:t>orlwythog</a:t>
            </a:r>
            <a:r>
              <a:rPr lang="en-GB" sz="2200" dirty="0"/>
              <a:t>, yn </a:t>
            </a:r>
            <a:r>
              <a:rPr lang="en-GB" sz="2200" dirty="0" err="1"/>
              <a:t>gymhleth</a:t>
            </a:r>
            <a:r>
              <a:rPr lang="en-GB" sz="2200" dirty="0"/>
              <a:t> ac wedi </a:t>
            </a:r>
            <a:r>
              <a:rPr lang="en-GB" sz="2200" dirty="0" err="1"/>
              <a:t>dyddio</a:t>
            </a:r>
            <a:r>
              <a:rPr lang="en-GB" sz="2200" dirty="0"/>
              <a:t>. </a:t>
            </a:r>
            <a:r>
              <a:rPr lang="en-GB" sz="2200" dirty="0" err="1"/>
              <a:t>Nid</a:t>
            </a:r>
            <a:r>
              <a:rPr lang="en-GB" sz="2200" dirty="0"/>
              <a:t> </a:t>
            </a:r>
            <a:r>
              <a:rPr lang="en-GB" sz="2200" dirty="0" err="1"/>
              <a:t>oedd</a:t>
            </a:r>
            <a:r>
              <a:rPr lang="en-GB" sz="2200" dirty="0"/>
              <a:t> y </a:t>
            </a:r>
            <a:r>
              <a:rPr lang="en-GB" sz="2200" dirty="0" err="1"/>
              <a:t>trefniadau</a:t>
            </a:r>
            <a:r>
              <a:rPr lang="en-GB" sz="2200" dirty="0"/>
              <a:t> </a:t>
            </a:r>
            <a:r>
              <a:rPr lang="en-GB" sz="2200" dirty="0" err="1"/>
              <a:t>asesu</a:t>
            </a:r>
            <a:r>
              <a:rPr lang="en-GB" sz="2200" dirty="0"/>
              <a:t> </a:t>
            </a:r>
            <a:r>
              <a:rPr lang="en-GB" sz="2200" dirty="0" err="1"/>
              <a:t>wedi</a:t>
            </a:r>
            <a:r>
              <a:rPr lang="en-GB" sz="2200" dirty="0"/>
              <a:t> gwneud y </a:t>
            </a:r>
            <a:r>
              <a:rPr lang="en-GB" sz="2200" dirty="0" err="1"/>
              <a:t>cyfraniad</a:t>
            </a:r>
            <a:r>
              <a:rPr lang="en-GB" sz="2200" dirty="0"/>
              <a:t> y </a:t>
            </a:r>
            <a:r>
              <a:rPr lang="en-GB" sz="2200" dirty="0" err="1"/>
              <a:t>dylent</a:t>
            </a:r>
            <a:r>
              <a:rPr lang="en-GB" sz="2200" dirty="0"/>
              <a:t> at </a:t>
            </a:r>
            <a:r>
              <a:rPr lang="en-GB" sz="2200" dirty="0" err="1"/>
              <a:t>wella</a:t>
            </a:r>
            <a:r>
              <a:rPr lang="en-GB" sz="2200" dirty="0"/>
              <a:t> dysgu. </a:t>
            </a:r>
          </a:p>
          <a:p>
            <a:r>
              <a:rPr lang="en-GB" sz="2200" dirty="0" err="1"/>
              <a:t>Nid</a:t>
            </a:r>
            <a:r>
              <a:rPr lang="en-GB" sz="2200" dirty="0"/>
              <a:t> </a:t>
            </a:r>
            <a:r>
              <a:rPr lang="en-GB" sz="2200" dirty="0" err="1"/>
              <a:t>oedd</a:t>
            </a:r>
            <a:r>
              <a:rPr lang="en-GB" sz="2200" dirty="0"/>
              <a:t> </a:t>
            </a:r>
            <a:r>
              <a:rPr lang="en-GB" sz="2200" dirty="0" err="1"/>
              <a:t>trefniadau’r</a:t>
            </a:r>
            <a:r>
              <a:rPr lang="en-GB" sz="2200" dirty="0"/>
              <a:t> </a:t>
            </a:r>
            <a:r>
              <a:rPr lang="en-GB" sz="2200" dirty="0" err="1"/>
              <a:t>cwricwlwm</a:t>
            </a:r>
            <a:r>
              <a:rPr lang="en-GB" sz="2200" dirty="0"/>
              <a:t> </a:t>
            </a:r>
            <a:r>
              <a:rPr lang="en-GB" sz="2200" dirty="0" err="1"/>
              <a:t>cenedlaethol</a:t>
            </a:r>
            <a:r>
              <a:rPr lang="en-GB" sz="2200" dirty="0"/>
              <a:t> ac </a:t>
            </a:r>
            <a:r>
              <a:rPr lang="en-GB" sz="2200" dirty="0" err="1"/>
              <a:t>asesiadau</a:t>
            </a:r>
            <a:r>
              <a:rPr lang="en-GB" sz="2200" dirty="0"/>
              <a:t> yn cwrdd ag </a:t>
            </a:r>
            <a:r>
              <a:rPr lang="en-GB" sz="2200" dirty="0" err="1"/>
              <a:t>anghenion</a:t>
            </a:r>
            <a:r>
              <a:rPr lang="en-GB" sz="2200" dirty="0"/>
              <a:t> plant a </a:t>
            </a:r>
            <a:r>
              <a:rPr lang="en-GB" sz="2200" dirty="0" err="1"/>
              <a:t>phobl</a:t>
            </a:r>
            <a:r>
              <a:rPr lang="en-GB" sz="2200" dirty="0"/>
              <a:t> </a:t>
            </a:r>
            <a:r>
              <a:rPr lang="en-GB" sz="2200" dirty="0" err="1"/>
              <a:t>ifanc</a:t>
            </a:r>
            <a:r>
              <a:rPr lang="en-GB" sz="2200" dirty="0"/>
              <a:t> Cymru. </a:t>
            </a:r>
          </a:p>
        </p:txBody>
      </p:sp>
      <p:sp>
        <p:nvSpPr>
          <p:cNvPr id="4" name="Content Placeholder 3"/>
          <p:cNvSpPr>
            <a:spLocks noGrp="1"/>
          </p:cNvSpPr>
          <p:nvPr>
            <p:ph sz="half" idx="2"/>
          </p:nvPr>
        </p:nvSpPr>
        <p:spPr>
          <a:xfrm>
            <a:off x="6299200" y="2908300"/>
            <a:ext cx="5378772" cy="3759200"/>
          </a:xfrm>
          <a:prstGeom prst="rect">
            <a:avLst/>
          </a:prstGeom>
        </p:spPr>
        <p:style>
          <a:lnRef idx="2">
            <a:schemeClr val="dk1"/>
          </a:lnRef>
          <a:fillRef idx="1">
            <a:schemeClr val="lt1"/>
          </a:fillRef>
          <a:effectRef idx="0">
            <a:schemeClr val="dk1"/>
          </a:effectRef>
          <a:fontRef idx="minor">
            <a:schemeClr val="dk1"/>
          </a:fontRef>
        </p:style>
        <p:txBody>
          <a:bodyPr>
            <a:noAutofit/>
          </a:bodyPr>
          <a:lstStyle/>
          <a:p>
            <a:r>
              <a:rPr lang="en-GB" sz="2200" dirty="0"/>
              <a:t>The curriculum had become overloaded, complicated and outdated. Assessment arrangements were not making the contribution they should have to improving learning. </a:t>
            </a:r>
          </a:p>
          <a:p>
            <a:r>
              <a:rPr lang="en-GB" sz="2200" dirty="0"/>
              <a:t>The national curriculum and assessment arrangements no longer met the needs of the children and young people of Wales. </a:t>
            </a:r>
          </a:p>
        </p:txBody>
      </p:sp>
      <p:sp>
        <p:nvSpPr>
          <p:cNvPr id="7" name="AutoShape 2" descr="http://tgnfr.files.wordpress.com/2009/02/overload1.gif?w=192&amp;h=300"/>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descr="http://tgnfr.files.wordpress.com/2009/02/overload1.gif?w=192&amp;h=300"/>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3"/>
          <a:stretch>
            <a:fillRect/>
          </a:stretch>
        </p:blipFill>
        <p:spPr>
          <a:xfrm>
            <a:off x="4810919" y="408557"/>
            <a:ext cx="2472631" cy="2004443"/>
          </a:xfrm>
          <a:prstGeom prst="rect">
            <a:avLst/>
          </a:prstGeom>
        </p:spPr>
      </p:pic>
    </p:spTree>
    <p:extLst>
      <p:ext uri="{BB962C8B-B14F-4D97-AF65-F5344CB8AC3E}">
        <p14:creationId xmlns:p14="http://schemas.microsoft.com/office/powerpoint/2010/main" val="2426666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Beth </a:t>
            </a:r>
            <a:r>
              <a:rPr lang="en-GB" dirty="0" err="1"/>
              <a:t>newidiodd</a:t>
            </a:r>
            <a:r>
              <a:rPr lang="en-GB" dirty="0"/>
              <a:t>?</a:t>
            </a:r>
            <a:br>
              <a:rPr lang="en-GB" dirty="0"/>
            </a:br>
            <a:r>
              <a:rPr lang="en-GB" dirty="0"/>
              <a:t>What changed?</a:t>
            </a:r>
          </a:p>
        </p:txBody>
      </p:sp>
      <p:sp>
        <p:nvSpPr>
          <p:cNvPr id="2" name="Content Placeholder 1"/>
          <p:cNvSpPr>
            <a:spLocks noGrp="1"/>
          </p:cNvSpPr>
          <p:nvPr>
            <p:ph sz="half" idx="1"/>
          </p:nvPr>
        </p:nvSpPr>
        <p:spPr>
          <a:xfrm>
            <a:off x="677334" y="2160589"/>
            <a:ext cx="4792441" cy="4450800"/>
          </a:xfrm>
        </p:spPr>
        <p:txBody>
          <a:bodyPr/>
          <a:lstStyle/>
          <a:p>
            <a:r>
              <a:rPr lang="en-GB" dirty="0" err="1"/>
              <a:t>Mwy</a:t>
            </a:r>
            <a:r>
              <a:rPr lang="en-GB" dirty="0"/>
              <a:t> o </a:t>
            </a:r>
            <a:r>
              <a:rPr lang="en-GB" dirty="0" err="1"/>
              <a:t>bwyslais</a:t>
            </a:r>
            <a:r>
              <a:rPr lang="en-GB" dirty="0"/>
              <a:t> </a:t>
            </a:r>
            <a:r>
              <a:rPr lang="en-GB" dirty="0" err="1"/>
              <a:t>ar</a:t>
            </a:r>
            <a:r>
              <a:rPr lang="en-GB" dirty="0"/>
              <a:t> </a:t>
            </a:r>
            <a:r>
              <a:rPr lang="en-GB" dirty="0" err="1"/>
              <a:t>sgiliau</a:t>
            </a:r>
            <a:r>
              <a:rPr lang="en-GB" dirty="0"/>
              <a:t> a </a:t>
            </a:r>
            <a:r>
              <a:rPr lang="en-GB" dirty="0" err="1"/>
              <a:t>defnyddio</a:t>
            </a:r>
            <a:r>
              <a:rPr lang="en-GB" dirty="0"/>
              <a:t> </a:t>
            </a:r>
            <a:r>
              <a:rPr lang="en-GB" dirty="0" err="1"/>
              <a:t>gwybodaeth</a:t>
            </a:r>
            <a:endParaRPr lang="en-GB" dirty="0"/>
          </a:p>
          <a:p>
            <a:r>
              <a:rPr lang="en-GB" dirty="0" err="1"/>
              <a:t>Mwy</a:t>
            </a:r>
            <a:r>
              <a:rPr lang="en-GB" dirty="0"/>
              <a:t> o </a:t>
            </a:r>
            <a:r>
              <a:rPr lang="en-GB" dirty="0" err="1"/>
              <a:t>sylw</a:t>
            </a:r>
            <a:r>
              <a:rPr lang="en-GB" dirty="0"/>
              <a:t> </a:t>
            </a:r>
            <a:r>
              <a:rPr lang="en-GB" dirty="0" err="1"/>
              <a:t>ar</a:t>
            </a:r>
            <a:r>
              <a:rPr lang="en-GB" dirty="0"/>
              <a:t> </a:t>
            </a:r>
            <a:r>
              <a:rPr lang="en-GB" dirty="0" err="1"/>
              <a:t>gymhwysedd</a:t>
            </a:r>
            <a:r>
              <a:rPr lang="en-GB" dirty="0"/>
              <a:t> </a:t>
            </a:r>
            <a:r>
              <a:rPr lang="en-GB" dirty="0" err="1"/>
              <a:t>digidol</a:t>
            </a:r>
            <a:endParaRPr lang="en-GB" dirty="0"/>
          </a:p>
          <a:p>
            <a:r>
              <a:rPr lang="en-GB" dirty="0" err="1"/>
              <a:t>Mwy</a:t>
            </a:r>
            <a:r>
              <a:rPr lang="en-GB" dirty="0"/>
              <a:t> o </a:t>
            </a:r>
            <a:r>
              <a:rPr lang="en-GB" dirty="0" err="1"/>
              <a:t>ryddid</a:t>
            </a:r>
            <a:r>
              <a:rPr lang="en-GB" dirty="0"/>
              <a:t> </a:t>
            </a:r>
            <a:r>
              <a:rPr lang="en-GB" dirty="0" err="1"/>
              <a:t>i</a:t>
            </a:r>
            <a:r>
              <a:rPr lang="en-GB" dirty="0"/>
              <a:t> </a:t>
            </a:r>
            <a:r>
              <a:rPr lang="en-GB" dirty="0" err="1"/>
              <a:t>athrawon</a:t>
            </a:r>
            <a:r>
              <a:rPr lang="en-GB" dirty="0"/>
              <a:t> </a:t>
            </a:r>
            <a:r>
              <a:rPr lang="en-GB" dirty="0" err="1"/>
              <a:t>yn</a:t>
            </a:r>
            <a:r>
              <a:rPr lang="en-GB" dirty="0"/>
              <a:t> y </a:t>
            </a:r>
            <a:r>
              <a:rPr lang="en-GB" dirty="0" err="1"/>
              <a:t>ffordd</a:t>
            </a:r>
            <a:r>
              <a:rPr lang="en-GB" dirty="0"/>
              <a:t> </a:t>
            </a:r>
            <a:r>
              <a:rPr lang="en-GB" dirty="0" err="1"/>
              <a:t>maent</a:t>
            </a:r>
            <a:r>
              <a:rPr lang="en-GB" dirty="0"/>
              <a:t> </a:t>
            </a:r>
            <a:r>
              <a:rPr lang="en-GB" dirty="0" err="1"/>
              <a:t>yn</a:t>
            </a:r>
            <a:r>
              <a:rPr lang="en-GB" dirty="0"/>
              <a:t> </a:t>
            </a:r>
            <a:r>
              <a:rPr lang="en-GB" dirty="0" err="1"/>
              <a:t>dysgu</a:t>
            </a:r>
            <a:endParaRPr lang="en-GB" dirty="0"/>
          </a:p>
          <a:p>
            <a:r>
              <a:rPr lang="en-GB" dirty="0" err="1"/>
              <a:t>Cwricwlwm</a:t>
            </a:r>
            <a:r>
              <a:rPr lang="en-GB" dirty="0"/>
              <a:t> </a:t>
            </a:r>
            <a:r>
              <a:rPr lang="en-GB" dirty="0" err="1"/>
              <a:t>wedi</a:t>
            </a:r>
            <a:r>
              <a:rPr lang="en-GB" dirty="0"/>
              <a:t> </a:t>
            </a:r>
            <a:r>
              <a:rPr lang="en-GB" dirty="0" err="1"/>
              <a:t>ei</a:t>
            </a:r>
            <a:r>
              <a:rPr lang="en-GB" dirty="0"/>
              <a:t> </a:t>
            </a:r>
            <a:r>
              <a:rPr lang="en-GB" dirty="0" err="1"/>
              <a:t>ddatblygu</a:t>
            </a:r>
            <a:r>
              <a:rPr lang="en-GB" dirty="0"/>
              <a:t> </a:t>
            </a:r>
            <a:r>
              <a:rPr lang="en-GB" dirty="0" err="1"/>
              <a:t>i</a:t>
            </a:r>
            <a:r>
              <a:rPr lang="en-GB" dirty="0"/>
              <a:t> </a:t>
            </a:r>
            <a:r>
              <a:rPr lang="en-GB" dirty="0" err="1"/>
              <a:t>adeiladu</a:t>
            </a:r>
            <a:r>
              <a:rPr lang="en-GB" dirty="0"/>
              <a:t> </a:t>
            </a:r>
            <a:r>
              <a:rPr lang="en-GB" dirty="0" err="1"/>
              <a:t>ar</a:t>
            </a:r>
            <a:r>
              <a:rPr lang="en-GB" dirty="0"/>
              <a:t> </a:t>
            </a:r>
            <a:r>
              <a:rPr lang="en-GB" dirty="0" err="1"/>
              <a:t>gryfderau’r</a:t>
            </a:r>
            <a:r>
              <a:rPr lang="en-GB" dirty="0"/>
              <a:t> </a:t>
            </a:r>
            <a:r>
              <a:rPr lang="en-GB" dirty="0" err="1"/>
              <a:t>Cyfnod</a:t>
            </a:r>
            <a:r>
              <a:rPr lang="en-GB" dirty="0"/>
              <a:t> Sylfaen </a:t>
            </a:r>
            <a:r>
              <a:rPr lang="en-GB" dirty="0" err="1"/>
              <a:t>a’r</a:t>
            </a:r>
            <a:r>
              <a:rPr lang="en-GB" dirty="0"/>
              <a:t> </a:t>
            </a:r>
            <a:r>
              <a:rPr lang="en-GB" dirty="0" err="1"/>
              <a:t>ffordd</a:t>
            </a:r>
            <a:r>
              <a:rPr lang="en-GB" dirty="0"/>
              <a:t> </a:t>
            </a:r>
            <a:r>
              <a:rPr lang="en-GB" dirty="0" err="1"/>
              <a:t>mae</a:t>
            </a:r>
            <a:r>
              <a:rPr lang="en-GB" dirty="0"/>
              <a:t> </a:t>
            </a:r>
            <a:r>
              <a:rPr lang="en-GB" dirty="0" err="1"/>
              <a:t>hwn</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ddysgu</a:t>
            </a:r>
            <a:endParaRPr lang="en-GB" dirty="0"/>
          </a:p>
        </p:txBody>
      </p:sp>
      <p:sp>
        <p:nvSpPr>
          <p:cNvPr id="3" name="Content Placeholder 2"/>
          <p:cNvSpPr>
            <a:spLocks noGrp="1"/>
          </p:cNvSpPr>
          <p:nvPr>
            <p:ph sz="half" idx="2"/>
          </p:nvPr>
        </p:nvSpPr>
        <p:spPr>
          <a:xfrm>
            <a:off x="5987745" y="2016502"/>
            <a:ext cx="4184034" cy="3880773"/>
          </a:xfrm>
        </p:spPr>
        <p:txBody>
          <a:bodyPr/>
          <a:lstStyle/>
          <a:p>
            <a:r>
              <a:rPr lang="en-GB" dirty="0"/>
              <a:t>More emphasis on skills and applying knowledge</a:t>
            </a:r>
          </a:p>
          <a:p>
            <a:r>
              <a:rPr lang="en-GB" dirty="0"/>
              <a:t>More emphasis on digital competence </a:t>
            </a:r>
          </a:p>
          <a:p>
            <a:r>
              <a:rPr lang="en-GB" dirty="0"/>
              <a:t>Teachers will have more freedom in the way they teach</a:t>
            </a:r>
          </a:p>
          <a:p>
            <a:r>
              <a:rPr lang="en-GB" dirty="0"/>
              <a:t>Curriculum for Wales 2022 has been developed to reflect the strengths that the Foundation Phase has brought to education in Wales in the way they teach</a:t>
            </a:r>
          </a:p>
        </p:txBody>
      </p:sp>
      <p:pic>
        <p:nvPicPr>
          <p:cNvPr id="10242" name="Picture 2" descr="C:\Users\Alison\AppData\Local\Microsoft\Windows\INetCache\IE\JR0YRAKC\Skills_fulllogo[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44188" y="297019"/>
            <a:ext cx="2971800" cy="893064"/>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C:\Users\Alison\AppData\Local\Microsoft\Windows\INetCache\IE\YS893FRH\critical-thinking[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65242" y="5280422"/>
            <a:ext cx="3210426" cy="1426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9495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555545" y="6488668"/>
            <a:ext cx="2541070" cy="369332"/>
          </a:xfrm>
          <a:prstGeom prst="rect">
            <a:avLst/>
          </a:prstGeom>
          <a:noFill/>
        </p:spPr>
        <p:txBody>
          <a:bodyPr wrap="square" rtlCol="0">
            <a:spAutoFit/>
          </a:bodyPr>
          <a:lstStyle/>
          <a:p>
            <a:r>
              <a:rPr lang="en-GB" dirty="0"/>
              <a:t>(Donaldson, 2015)</a:t>
            </a:r>
          </a:p>
        </p:txBody>
      </p:sp>
      <p:pic>
        <p:nvPicPr>
          <p:cNvPr id="7" name="Picture 6"/>
          <p:cNvPicPr/>
          <p:nvPr/>
        </p:nvPicPr>
        <p:blipFill rotWithShape="1">
          <a:blip r:embed="rId3"/>
          <a:srcRect l="46265" t="21597" r="25776" b="27811"/>
          <a:stretch/>
        </p:blipFill>
        <p:spPr bwMode="auto">
          <a:xfrm>
            <a:off x="6507891" y="1523999"/>
            <a:ext cx="5338119" cy="4827373"/>
          </a:xfrm>
          <a:prstGeom prst="rect">
            <a:avLst/>
          </a:prstGeom>
          <a:ln>
            <a:noFill/>
          </a:ln>
          <a:extLst>
            <a:ext uri="{53640926-AAD7-44D8-BBD7-CCE9431645EC}">
              <a14:shadowObscured xmlns:a14="http://schemas.microsoft.com/office/drawing/2010/main"/>
            </a:ext>
          </a:extLst>
        </p:spPr>
      </p:pic>
      <p:pic>
        <p:nvPicPr>
          <p:cNvPr id="4" name="Picture 3"/>
          <p:cNvPicPr/>
          <p:nvPr/>
        </p:nvPicPr>
        <p:blipFill rotWithShape="1">
          <a:blip r:embed="rId4">
            <a:extLst>
              <a:ext uri="{28A0092B-C50C-407E-A947-70E740481C1C}">
                <a14:useLocalDpi xmlns:a14="http://schemas.microsoft.com/office/drawing/2010/main" val="0"/>
              </a:ext>
            </a:extLst>
          </a:blip>
          <a:srcRect l="46394" t="37854" r="27435" b="15408"/>
          <a:stretch/>
        </p:blipFill>
        <p:spPr bwMode="auto">
          <a:xfrm>
            <a:off x="362464" y="1516511"/>
            <a:ext cx="5626443" cy="5173361"/>
          </a:xfrm>
          <a:prstGeom prst="rect">
            <a:avLst/>
          </a:prstGeom>
          <a:ln>
            <a:noFill/>
          </a:ln>
          <a:extLst>
            <a:ext uri="{53640926-AAD7-44D8-BBD7-CCE9431645EC}">
              <a14:shadowObscured xmlns:a14="http://schemas.microsoft.com/office/drawing/2010/main"/>
            </a:ext>
          </a:extLst>
        </p:spPr>
      </p:pic>
      <p:sp>
        <p:nvSpPr>
          <p:cNvPr id="3" name="Title 2"/>
          <p:cNvSpPr>
            <a:spLocks noGrp="1"/>
          </p:cNvSpPr>
          <p:nvPr>
            <p:ph type="title"/>
          </p:nvPr>
        </p:nvSpPr>
        <p:spPr>
          <a:xfrm>
            <a:off x="149629" y="-262677"/>
            <a:ext cx="10972800" cy="1649380"/>
          </a:xfrm>
        </p:spPr>
        <p:txBody>
          <a:bodyPr>
            <a:normAutofit fontScale="90000"/>
          </a:bodyPr>
          <a:lstStyle/>
          <a:p>
            <a:br>
              <a:rPr lang="en-GB" dirty="0"/>
            </a:br>
            <a:r>
              <a:rPr lang="en-GB" sz="4400" dirty="0"/>
              <a:t>Beth </a:t>
            </a:r>
            <a:r>
              <a:rPr lang="en-GB" sz="4400" dirty="0" err="1"/>
              <a:t>sy’n</a:t>
            </a:r>
            <a:r>
              <a:rPr lang="en-GB" sz="4400" dirty="0"/>
              <a:t> </a:t>
            </a:r>
            <a:r>
              <a:rPr lang="en-GB" sz="4400" dirty="0" err="1"/>
              <a:t>newydd</a:t>
            </a:r>
            <a:r>
              <a:rPr lang="en-GB" sz="4400" dirty="0"/>
              <a:t>?</a:t>
            </a:r>
            <a:br>
              <a:rPr lang="en-GB" sz="4400" dirty="0"/>
            </a:br>
            <a:r>
              <a:rPr lang="en-GB" sz="4400" dirty="0"/>
              <a:t>What’s new?</a:t>
            </a:r>
            <a:br>
              <a:rPr lang="en-GB" sz="4400" dirty="0"/>
            </a:br>
            <a:endParaRPr lang="en-GB" sz="4400" dirty="0"/>
          </a:p>
        </p:txBody>
      </p:sp>
      <p:sp>
        <p:nvSpPr>
          <p:cNvPr id="9" name="Explosion 1 8"/>
          <p:cNvSpPr/>
          <p:nvPr/>
        </p:nvSpPr>
        <p:spPr>
          <a:xfrm>
            <a:off x="4720281" y="271849"/>
            <a:ext cx="3599935" cy="2356021"/>
          </a:xfrm>
          <a:prstGeom prst="irregularSeal1">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err="1"/>
              <a:t>Pedwar</a:t>
            </a:r>
            <a:r>
              <a:rPr lang="en-GB" dirty="0"/>
              <a:t> </a:t>
            </a:r>
            <a:r>
              <a:rPr lang="en-GB" dirty="0" err="1"/>
              <a:t>diben</a:t>
            </a:r>
            <a:r>
              <a:rPr lang="en-GB" dirty="0"/>
              <a:t> y </a:t>
            </a:r>
            <a:r>
              <a:rPr lang="en-GB" dirty="0" err="1"/>
              <a:t>cwricwlwm</a:t>
            </a:r>
            <a:endParaRPr lang="en-GB" dirty="0"/>
          </a:p>
        </p:txBody>
      </p:sp>
      <p:sp>
        <p:nvSpPr>
          <p:cNvPr id="10" name="Explosion 1 9"/>
          <p:cNvSpPr/>
          <p:nvPr/>
        </p:nvSpPr>
        <p:spPr>
          <a:xfrm>
            <a:off x="4419599" y="4600833"/>
            <a:ext cx="3599935" cy="2356021"/>
          </a:xfrm>
          <a:prstGeom prst="irregularSeal1">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t>Four purposes of the curriculum</a:t>
            </a:r>
          </a:p>
        </p:txBody>
      </p:sp>
    </p:spTree>
    <p:extLst>
      <p:ext uri="{BB962C8B-B14F-4D97-AF65-F5344CB8AC3E}">
        <p14:creationId xmlns:p14="http://schemas.microsoft.com/office/powerpoint/2010/main" val="3945505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5571" y="570384"/>
            <a:ext cx="7024744" cy="1143000"/>
          </a:xfrm>
        </p:spPr>
        <p:txBody>
          <a:bodyPr/>
          <a:lstStyle/>
          <a:p>
            <a:pPr algn="ctr"/>
            <a:r>
              <a:rPr lang="en-GB" dirty="0" err="1"/>
              <a:t>Diben</a:t>
            </a:r>
            <a:r>
              <a:rPr lang="en-GB" dirty="0"/>
              <a:t> 1</a:t>
            </a:r>
          </a:p>
        </p:txBody>
      </p:sp>
      <p:sp>
        <p:nvSpPr>
          <p:cNvPr id="3" name="Content Placeholder 2"/>
          <p:cNvSpPr>
            <a:spLocks noGrp="1"/>
          </p:cNvSpPr>
          <p:nvPr>
            <p:ph idx="1"/>
          </p:nvPr>
        </p:nvSpPr>
        <p:spPr>
          <a:xfrm>
            <a:off x="451722" y="1713384"/>
            <a:ext cx="11112500" cy="4824536"/>
          </a:xfrm>
        </p:spPr>
        <p:txBody>
          <a:bodyPr>
            <a:normAutofit/>
          </a:bodyPr>
          <a:lstStyle/>
          <a:p>
            <a:r>
              <a:rPr lang="en-GB" b="1" dirty="0" err="1"/>
              <a:t>Bydd</a:t>
            </a:r>
            <a:r>
              <a:rPr lang="en-GB" b="1" dirty="0"/>
              <a:t> </a:t>
            </a:r>
            <a:r>
              <a:rPr lang="en-GB" b="1" dirty="0" err="1"/>
              <a:t>ein</a:t>
            </a:r>
            <a:r>
              <a:rPr lang="en-GB" b="1" dirty="0"/>
              <a:t> </a:t>
            </a:r>
            <a:r>
              <a:rPr lang="en-GB" b="1" dirty="0" err="1"/>
              <a:t>holl</a:t>
            </a:r>
            <a:r>
              <a:rPr lang="en-GB" b="1" dirty="0"/>
              <a:t> </a:t>
            </a:r>
            <a:r>
              <a:rPr lang="en-GB" b="1" dirty="0" err="1"/>
              <a:t>blant</a:t>
            </a:r>
            <a:r>
              <a:rPr lang="en-GB" b="1" dirty="0"/>
              <a:t> a </a:t>
            </a:r>
            <a:r>
              <a:rPr lang="en-GB" b="1" dirty="0" err="1"/>
              <a:t>phobl</a:t>
            </a:r>
            <a:r>
              <a:rPr lang="en-GB" b="1" dirty="0"/>
              <a:t> </a:t>
            </a:r>
            <a:r>
              <a:rPr lang="en-GB" b="1" dirty="0" err="1"/>
              <a:t>ifanc</a:t>
            </a:r>
            <a:r>
              <a:rPr lang="en-GB" b="1" dirty="0"/>
              <a:t> </a:t>
            </a:r>
            <a:r>
              <a:rPr lang="en-GB" b="1" dirty="0" err="1"/>
              <a:t>yn</a:t>
            </a:r>
            <a:r>
              <a:rPr lang="en-GB" b="1" dirty="0"/>
              <a:t> </a:t>
            </a:r>
            <a:r>
              <a:rPr lang="en-GB" b="1" dirty="0" err="1"/>
              <a:t>ddysgwyr</a:t>
            </a:r>
            <a:r>
              <a:rPr lang="en-GB" b="1" dirty="0"/>
              <a:t> _______________, _____________ </a:t>
            </a:r>
            <a:r>
              <a:rPr lang="en-GB" b="1" dirty="0" err="1"/>
              <a:t>sydd</a:t>
            </a:r>
            <a:r>
              <a:rPr lang="en-GB" b="1" dirty="0"/>
              <a:t> </a:t>
            </a:r>
            <a:r>
              <a:rPr lang="en-GB" b="1" dirty="0" err="1"/>
              <a:t>yn</a:t>
            </a:r>
            <a:r>
              <a:rPr lang="en-GB" dirty="0"/>
              <a:t>: </a:t>
            </a:r>
          </a:p>
          <a:p>
            <a:pPr lvl="1"/>
            <a:r>
              <a:rPr lang="en-GB" dirty="0" err="1"/>
              <a:t>yn</a:t>
            </a:r>
            <a:r>
              <a:rPr lang="en-GB" dirty="0"/>
              <a:t> </a:t>
            </a:r>
            <a:r>
              <a:rPr lang="en-GB" dirty="0" err="1"/>
              <a:t>gosod</a:t>
            </a:r>
            <a:r>
              <a:rPr lang="en-GB" dirty="0"/>
              <a:t> </a:t>
            </a:r>
            <a:r>
              <a:rPr lang="en-GB" dirty="0" err="1"/>
              <a:t>safonau</a:t>
            </a:r>
            <a:r>
              <a:rPr lang="en-GB" dirty="0"/>
              <a:t> </a:t>
            </a:r>
            <a:r>
              <a:rPr lang="en-GB" dirty="0" err="1"/>
              <a:t>uchel</a:t>
            </a:r>
            <a:r>
              <a:rPr lang="en-GB" dirty="0"/>
              <a:t> </a:t>
            </a:r>
            <a:r>
              <a:rPr lang="en-GB" dirty="0" err="1"/>
              <a:t>iddyn</a:t>
            </a:r>
            <a:r>
              <a:rPr lang="en-GB" dirty="0"/>
              <a:t> </a:t>
            </a:r>
            <a:r>
              <a:rPr lang="en-GB" dirty="0" err="1"/>
              <a:t>nhw</a:t>
            </a:r>
            <a:r>
              <a:rPr lang="en-GB" dirty="0"/>
              <a:t> </a:t>
            </a:r>
            <a:r>
              <a:rPr lang="en-GB" dirty="0" err="1"/>
              <a:t>eu</a:t>
            </a:r>
            <a:r>
              <a:rPr lang="en-GB" dirty="0"/>
              <a:t> </a:t>
            </a:r>
            <a:r>
              <a:rPr lang="en-GB" dirty="0" err="1"/>
              <a:t>hunain</a:t>
            </a:r>
            <a:r>
              <a:rPr lang="en-GB" dirty="0"/>
              <a:t> ac </a:t>
            </a:r>
            <a:r>
              <a:rPr lang="en-GB" dirty="0" err="1"/>
              <a:t>yn</a:t>
            </a:r>
            <a:r>
              <a:rPr lang="en-GB" dirty="0"/>
              <a:t> </a:t>
            </a:r>
            <a:r>
              <a:rPr lang="en-GB" dirty="0" err="1"/>
              <a:t>chwilio</a:t>
            </a:r>
            <a:r>
              <a:rPr lang="en-GB" dirty="0"/>
              <a:t> am </a:t>
            </a:r>
            <a:r>
              <a:rPr lang="en-GB" dirty="0" err="1"/>
              <a:t>heriau</a:t>
            </a:r>
            <a:r>
              <a:rPr lang="en-GB" dirty="0"/>
              <a:t> ac </a:t>
            </a:r>
            <a:r>
              <a:rPr lang="en-GB" dirty="0" err="1"/>
              <a:t>yn</a:t>
            </a:r>
            <a:r>
              <a:rPr lang="en-GB" dirty="0"/>
              <a:t> </a:t>
            </a:r>
            <a:r>
              <a:rPr lang="en-GB" dirty="0" err="1"/>
              <a:t>eu</a:t>
            </a:r>
            <a:r>
              <a:rPr lang="en-GB" dirty="0"/>
              <a:t> </a:t>
            </a:r>
            <a:r>
              <a:rPr lang="en-GB" dirty="0" err="1"/>
              <a:t>mwynhau</a:t>
            </a:r>
            <a:r>
              <a:rPr lang="en-GB" dirty="0"/>
              <a:t> </a:t>
            </a:r>
          </a:p>
          <a:p>
            <a:pPr lvl="1"/>
            <a:r>
              <a:rPr lang="en-GB" dirty="0" err="1"/>
              <a:t>yn</a:t>
            </a:r>
            <a:r>
              <a:rPr lang="en-GB" dirty="0"/>
              <a:t> </a:t>
            </a:r>
            <a:r>
              <a:rPr lang="en-GB" dirty="0" err="1"/>
              <a:t>datblygu</a:t>
            </a:r>
            <a:r>
              <a:rPr lang="en-GB" dirty="0"/>
              <a:t> </a:t>
            </a:r>
            <a:r>
              <a:rPr lang="en-GB" dirty="0" err="1"/>
              <a:t>corff</a:t>
            </a:r>
            <a:r>
              <a:rPr lang="en-GB" dirty="0"/>
              <a:t> o </a:t>
            </a:r>
            <a:r>
              <a:rPr lang="en-GB" dirty="0" err="1"/>
              <a:t>wybodaeth</a:t>
            </a:r>
            <a:r>
              <a:rPr lang="en-GB" dirty="0"/>
              <a:t> ac </a:t>
            </a:r>
            <a:r>
              <a:rPr lang="en-GB" dirty="0" err="1"/>
              <a:t>sydd</a:t>
            </a:r>
            <a:r>
              <a:rPr lang="en-GB" dirty="0"/>
              <a:t> </a:t>
            </a:r>
            <a:r>
              <a:rPr lang="en-GB" dirty="0" err="1"/>
              <a:t>â’r</a:t>
            </a:r>
            <a:r>
              <a:rPr lang="en-GB" dirty="0"/>
              <a:t> </a:t>
            </a:r>
            <a:r>
              <a:rPr lang="en-GB" dirty="0" err="1"/>
              <a:t>sgiliau</a:t>
            </a:r>
            <a:r>
              <a:rPr lang="en-GB" dirty="0"/>
              <a:t> </a:t>
            </a:r>
            <a:r>
              <a:rPr lang="en-GB" dirty="0" err="1"/>
              <a:t>sydd</a:t>
            </a:r>
            <a:r>
              <a:rPr lang="en-GB" dirty="0"/>
              <a:t> </a:t>
            </a:r>
            <a:r>
              <a:rPr lang="en-GB" dirty="0" err="1"/>
              <a:t>eu</a:t>
            </a:r>
            <a:r>
              <a:rPr lang="en-GB" dirty="0"/>
              <a:t> </a:t>
            </a:r>
            <a:r>
              <a:rPr lang="en-GB" dirty="0" err="1"/>
              <a:t>hangen</a:t>
            </a:r>
            <a:r>
              <a:rPr lang="en-GB" dirty="0"/>
              <a:t> </a:t>
            </a:r>
            <a:r>
              <a:rPr lang="en-GB" dirty="0" err="1"/>
              <a:t>i</a:t>
            </a:r>
            <a:r>
              <a:rPr lang="en-GB" dirty="0"/>
              <a:t> </a:t>
            </a:r>
            <a:r>
              <a:rPr lang="en-GB" dirty="0" err="1"/>
              <a:t>gysylltu’r</a:t>
            </a:r>
            <a:r>
              <a:rPr lang="en-GB" dirty="0"/>
              <a:t> </a:t>
            </a:r>
            <a:r>
              <a:rPr lang="en-GB" dirty="0" err="1"/>
              <a:t>wybodaeth</a:t>
            </a:r>
            <a:r>
              <a:rPr lang="en-GB" dirty="0"/>
              <a:t> </a:t>
            </a:r>
            <a:r>
              <a:rPr lang="en-GB" dirty="0" err="1"/>
              <a:t>honno</a:t>
            </a:r>
            <a:r>
              <a:rPr lang="en-GB" dirty="0"/>
              <a:t> </a:t>
            </a:r>
            <a:r>
              <a:rPr lang="en-GB" dirty="0" err="1"/>
              <a:t>a’i</a:t>
            </a:r>
            <a:r>
              <a:rPr lang="en-GB" dirty="0"/>
              <a:t> </a:t>
            </a:r>
            <a:r>
              <a:rPr lang="en-GB" dirty="0" err="1"/>
              <a:t>chymhwyso</a:t>
            </a:r>
            <a:r>
              <a:rPr lang="en-GB" dirty="0"/>
              <a:t> at </a:t>
            </a:r>
            <a:r>
              <a:rPr lang="en-GB" dirty="0" err="1"/>
              <a:t>wahanol</a:t>
            </a:r>
            <a:r>
              <a:rPr lang="en-GB" dirty="0"/>
              <a:t> </a:t>
            </a:r>
            <a:r>
              <a:rPr lang="en-GB" dirty="0" err="1"/>
              <a:t>gyd-destunau</a:t>
            </a:r>
            <a:endParaRPr lang="en-GB" dirty="0"/>
          </a:p>
          <a:p>
            <a:pPr lvl="1"/>
            <a:r>
              <a:rPr lang="en-GB" dirty="0"/>
              <a:t> </a:t>
            </a:r>
            <a:r>
              <a:rPr lang="en-GB" dirty="0" err="1"/>
              <a:t>yn</a:t>
            </a:r>
            <a:r>
              <a:rPr lang="en-GB" dirty="0"/>
              <a:t> </a:t>
            </a:r>
            <a:r>
              <a:rPr lang="en-GB" dirty="0" err="1"/>
              <a:t>ymholgar</a:t>
            </a:r>
            <a:r>
              <a:rPr lang="en-GB" dirty="0"/>
              <a:t> ac </a:t>
            </a:r>
            <a:r>
              <a:rPr lang="en-GB" dirty="0" err="1"/>
              <a:t>yn</a:t>
            </a:r>
            <a:r>
              <a:rPr lang="en-GB" dirty="0"/>
              <a:t> </a:t>
            </a:r>
            <a:r>
              <a:rPr lang="en-GB" dirty="0" err="1"/>
              <a:t>mwynhau</a:t>
            </a:r>
            <a:r>
              <a:rPr lang="en-GB" dirty="0"/>
              <a:t> </a:t>
            </a:r>
            <a:r>
              <a:rPr lang="en-GB" dirty="0" err="1"/>
              <a:t>datrys</a:t>
            </a:r>
            <a:r>
              <a:rPr lang="en-GB" dirty="0"/>
              <a:t> </a:t>
            </a:r>
            <a:r>
              <a:rPr lang="en-GB" dirty="0" err="1"/>
              <a:t>problemau</a:t>
            </a:r>
            <a:r>
              <a:rPr lang="en-GB" dirty="0"/>
              <a:t> </a:t>
            </a:r>
          </a:p>
          <a:p>
            <a:pPr lvl="1"/>
            <a:r>
              <a:rPr lang="en-GB" dirty="0" err="1"/>
              <a:t>yn</a:t>
            </a:r>
            <a:r>
              <a:rPr lang="en-GB" dirty="0"/>
              <a:t> </a:t>
            </a:r>
            <a:r>
              <a:rPr lang="en-GB" dirty="0" err="1"/>
              <a:t>gallu</a:t>
            </a:r>
            <a:r>
              <a:rPr lang="en-GB" dirty="0"/>
              <a:t> </a:t>
            </a:r>
            <a:r>
              <a:rPr lang="en-GB" dirty="0" err="1"/>
              <a:t>cyfathrebu’n</a:t>
            </a:r>
            <a:r>
              <a:rPr lang="en-GB" dirty="0"/>
              <a:t> </a:t>
            </a:r>
            <a:r>
              <a:rPr lang="en-GB" dirty="0" err="1"/>
              <a:t>effeithiol</a:t>
            </a:r>
            <a:r>
              <a:rPr lang="en-GB" dirty="0"/>
              <a:t> </a:t>
            </a:r>
            <a:r>
              <a:rPr lang="en-GB" dirty="0" err="1"/>
              <a:t>mewn</a:t>
            </a:r>
            <a:r>
              <a:rPr lang="en-GB" dirty="0"/>
              <a:t> </a:t>
            </a:r>
            <a:r>
              <a:rPr lang="en-GB" dirty="0" err="1"/>
              <a:t>gwahanol</a:t>
            </a:r>
            <a:r>
              <a:rPr lang="en-GB" dirty="0"/>
              <a:t> </a:t>
            </a:r>
            <a:r>
              <a:rPr lang="en-GB" dirty="0" err="1"/>
              <a:t>ffurfiau</a:t>
            </a:r>
            <a:r>
              <a:rPr lang="en-GB" dirty="0"/>
              <a:t> a </a:t>
            </a:r>
            <a:r>
              <a:rPr lang="en-GB" dirty="0" err="1"/>
              <a:t>lleoliadau</a:t>
            </a:r>
            <a:r>
              <a:rPr lang="en-GB" dirty="0"/>
              <a:t>, </a:t>
            </a:r>
            <a:r>
              <a:rPr lang="en-GB" dirty="0" err="1"/>
              <a:t>drwy’r</a:t>
            </a:r>
            <a:r>
              <a:rPr lang="en-GB" dirty="0"/>
              <a:t> </a:t>
            </a:r>
            <a:r>
              <a:rPr lang="en-GB" dirty="0" err="1"/>
              <a:t>Gymraeg</a:t>
            </a:r>
            <a:r>
              <a:rPr lang="en-GB" dirty="0"/>
              <a:t> </a:t>
            </a:r>
            <a:r>
              <a:rPr lang="en-GB" dirty="0" err="1"/>
              <a:t>a’r</a:t>
            </a:r>
            <a:r>
              <a:rPr lang="en-GB" dirty="0"/>
              <a:t> </a:t>
            </a:r>
            <a:r>
              <a:rPr lang="en-GB" dirty="0" err="1"/>
              <a:t>Saesneg</a:t>
            </a:r>
            <a:endParaRPr lang="en-GB" dirty="0"/>
          </a:p>
          <a:p>
            <a:pPr lvl="1"/>
            <a:r>
              <a:rPr lang="en-GB" dirty="0"/>
              <a:t> </a:t>
            </a:r>
            <a:r>
              <a:rPr lang="en-GB" dirty="0" err="1"/>
              <a:t>yn</a:t>
            </a:r>
            <a:r>
              <a:rPr lang="en-GB" dirty="0"/>
              <a:t> </a:t>
            </a:r>
            <a:r>
              <a:rPr lang="en-GB" dirty="0" err="1"/>
              <a:t>gallu</a:t>
            </a:r>
            <a:r>
              <a:rPr lang="en-GB" dirty="0"/>
              <a:t> </a:t>
            </a:r>
            <a:r>
              <a:rPr lang="en-GB" dirty="0" err="1"/>
              <a:t>egluro’r</a:t>
            </a:r>
            <a:r>
              <a:rPr lang="en-GB" dirty="0"/>
              <a:t> </a:t>
            </a:r>
            <a:r>
              <a:rPr lang="en-GB" dirty="0" err="1"/>
              <a:t>syniadau</a:t>
            </a:r>
            <a:r>
              <a:rPr lang="en-GB" dirty="0"/>
              <a:t> a </a:t>
            </a:r>
            <a:r>
              <a:rPr lang="en-GB" dirty="0" err="1"/>
              <a:t>chysyniadau</a:t>
            </a:r>
            <a:r>
              <a:rPr lang="en-GB" dirty="0"/>
              <a:t> y </a:t>
            </a:r>
            <a:r>
              <a:rPr lang="en-GB" dirty="0" err="1"/>
              <a:t>maent</a:t>
            </a:r>
            <a:r>
              <a:rPr lang="en-GB" dirty="0"/>
              <a:t> </a:t>
            </a:r>
            <a:r>
              <a:rPr lang="en-GB" dirty="0" err="1"/>
              <a:t>yn</a:t>
            </a:r>
            <a:r>
              <a:rPr lang="en-GB" dirty="0"/>
              <a:t> </a:t>
            </a:r>
            <a:r>
              <a:rPr lang="en-GB" dirty="0" err="1"/>
              <a:t>dysgu</a:t>
            </a:r>
            <a:r>
              <a:rPr lang="en-GB" dirty="0"/>
              <a:t> </a:t>
            </a:r>
            <a:r>
              <a:rPr lang="en-GB" dirty="0" err="1"/>
              <a:t>amdanynt</a:t>
            </a:r>
            <a:r>
              <a:rPr lang="en-GB" dirty="0"/>
              <a:t> </a:t>
            </a:r>
          </a:p>
          <a:p>
            <a:pPr lvl="1"/>
            <a:r>
              <a:rPr lang="en-GB" dirty="0" err="1"/>
              <a:t>yn</a:t>
            </a:r>
            <a:r>
              <a:rPr lang="en-GB" dirty="0"/>
              <a:t> </a:t>
            </a:r>
            <a:r>
              <a:rPr lang="en-GB" dirty="0" err="1"/>
              <a:t>gallu</a:t>
            </a:r>
            <a:r>
              <a:rPr lang="en-GB" dirty="0"/>
              <a:t> </a:t>
            </a:r>
            <a:r>
              <a:rPr lang="en-GB" dirty="0" err="1"/>
              <a:t>defnyddio</a:t>
            </a:r>
            <a:r>
              <a:rPr lang="en-GB" dirty="0"/>
              <a:t> </a:t>
            </a:r>
            <a:r>
              <a:rPr lang="en-GB" dirty="0" err="1"/>
              <a:t>rhif</a:t>
            </a:r>
            <a:r>
              <a:rPr lang="en-GB" dirty="0"/>
              <a:t> </a:t>
            </a:r>
            <a:r>
              <a:rPr lang="en-GB" dirty="0" err="1"/>
              <a:t>yn</a:t>
            </a:r>
            <a:r>
              <a:rPr lang="en-GB" dirty="0"/>
              <a:t> </a:t>
            </a:r>
            <a:r>
              <a:rPr lang="en-GB" dirty="0" err="1"/>
              <a:t>effeithiol</a:t>
            </a:r>
            <a:r>
              <a:rPr lang="en-GB" dirty="0"/>
              <a:t> </a:t>
            </a:r>
            <a:r>
              <a:rPr lang="en-GB" dirty="0" err="1"/>
              <a:t>mewn</a:t>
            </a:r>
            <a:r>
              <a:rPr lang="en-GB" dirty="0"/>
              <a:t> </a:t>
            </a:r>
            <a:r>
              <a:rPr lang="en-GB" dirty="0" err="1"/>
              <a:t>gwahanol</a:t>
            </a:r>
            <a:r>
              <a:rPr lang="en-GB" dirty="0"/>
              <a:t> </a:t>
            </a:r>
            <a:r>
              <a:rPr lang="en-GB" dirty="0" err="1"/>
              <a:t>gyd-destunau</a:t>
            </a:r>
            <a:endParaRPr lang="en-GB" dirty="0"/>
          </a:p>
          <a:p>
            <a:pPr lvl="1"/>
            <a:r>
              <a:rPr lang="en-GB" dirty="0"/>
              <a:t> </a:t>
            </a:r>
            <a:r>
              <a:rPr lang="en-GB" dirty="0" err="1"/>
              <a:t>yn</a:t>
            </a:r>
            <a:r>
              <a:rPr lang="en-GB" dirty="0"/>
              <a:t> </a:t>
            </a:r>
            <a:r>
              <a:rPr lang="en-GB" dirty="0" err="1"/>
              <a:t>deall</a:t>
            </a:r>
            <a:r>
              <a:rPr lang="en-GB" dirty="0"/>
              <a:t> </a:t>
            </a:r>
            <a:r>
              <a:rPr lang="en-GB" dirty="0" err="1"/>
              <a:t>sut</a:t>
            </a:r>
            <a:r>
              <a:rPr lang="en-GB" dirty="0"/>
              <a:t> </a:t>
            </a:r>
            <a:r>
              <a:rPr lang="en-GB" dirty="0" err="1"/>
              <a:t>i</a:t>
            </a:r>
            <a:r>
              <a:rPr lang="en-GB" dirty="0"/>
              <a:t> </a:t>
            </a:r>
            <a:r>
              <a:rPr lang="en-GB" dirty="0" err="1"/>
              <a:t>ddehongli</a:t>
            </a:r>
            <a:r>
              <a:rPr lang="en-GB" dirty="0"/>
              <a:t> data a </a:t>
            </a:r>
            <a:r>
              <a:rPr lang="en-GB" dirty="0" err="1"/>
              <a:t>chymhwyso</a:t>
            </a:r>
            <a:r>
              <a:rPr lang="en-GB" dirty="0"/>
              <a:t> </a:t>
            </a:r>
            <a:r>
              <a:rPr lang="en-GB" dirty="0" err="1"/>
              <a:t>cysyniadau</a:t>
            </a:r>
            <a:r>
              <a:rPr lang="en-GB" dirty="0"/>
              <a:t> </a:t>
            </a:r>
            <a:r>
              <a:rPr lang="en-GB" dirty="0" err="1"/>
              <a:t>mathemategol</a:t>
            </a:r>
            <a:endParaRPr lang="en-GB" dirty="0"/>
          </a:p>
          <a:p>
            <a:pPr lvl="1"/>
            <a:r>
              <a:rPr lang="en-GB" dirty="0"/>
              <a:t> </a:t>
            </a:r>
            <a:r>
              <a:rPr lang="en-GB" dirty="0" err="1"/>
              <a:t>yn</a:t>
            </a:r>
            <a:r>
              <a:rPr lang="en-GB" dirty="0"/>
              <a:t> </a:t>
            </a:r>
            <a:r>
              <a:rPr lang="en-GB" dirty="0" err="1"/>
              <a:t>defnyddio</a:t>
            </a:r>
            <a:r>
              <a:rPr lang="en-GB" dirty="0"/>
              <a:t> </a:t>
            </a:r>
            <a:r>
              <a:rPr lang="en-GB" dirty="0" err="1"/>
              <a:t>technolegau</a:t>
            </a:r>
            <a:r>
              <a:rPr lang="en-GB" dirty="0"/>
              <a:t> </a:t>
            </a:r>
            <a:r>
              <a:rPr lang="en-GB" dirty="0" err="1"/>
              <a:t>digidol</a:t>
            </a:r>
            <a:r>
              <a:rPr lang="en-GB" dirty="0"/>
              <a:t> </a:t>
            </a:r>
            <a:r>
              <a:rPr lang="en-GB" dirty="0" err="1"/>
              <a:t>yn</a:t>
            </a:r>
            <a:r>
              <a:rPr lang="en-GB" dirty="0"/>
              <a:t> </a:t>
            </a:r>
            <a:r>
              <a:rPr lang="en-GB" dirty="0" err="1"/>
              <a:t>greadigol</a:t>
            </a:r>
            <a:r>
              <a:rPr lang="en-GB" dirty="0"/>
              <a:t> </a:t>
            </a:r>
            <a:r>
              <a:rPr lang="en-GB" dirty="0" err="1"/>
              <a:t>i</a:t>
            </a:r>
            <a:r>
              <a:rPr lang="en-GB" dirty="0"/>
              <a:t> </a:t>
            </a:r>
            <a:r>
              <a:rPr lang="en-GB" dirty="0" err="1"/>
              <a:t>gyfathrebu</a:t>
            </a:r>
            <a:r>
              <a:rPr lang="en-GB" dirty="0"/>
              <a:t> a </a:t>
            </a:r>
            <a:r>
              <a:rPr lang="en-GB" dirty="0" err="1"/>
              <a:t>dod</a:t>
            </a:r>
            <a:r>
              <a:rPr lang="en-GB" dirty="0"/>
              <a:t> o </a:t>
            </a:r>
            <a:r>
              <a:rPr lang="en-GB" dirty="0" err="1"/>
              <a:t>hyd</a:t>
            </a:r>
            <a:r>
              <a:rPr lang="en-GB" dirty="0"/>
              <a:t> </a:t>
            </a:r>
            <a:r>
              <a:rPr lang="en-GB" dirty="0" err="1"/>
              <a:t>i</a:t>
            </a:r>
            <a:r>
              <a:rPr lang="en-GB" dirty="0"/>
              <a:t> </a:t>
            </a:r>
            <a:r>
              <a:rPr lang="en-GB" dirty="0" err="1"/>
              <a:t>wybodaeth</a:t>
            </a:r>
            <a:r>
              <a:rPr lang="en-GB" dirty="0"/>
              <a:t> </a:t>
            </a:r>
            <a:r>
              <a:rPr lang="en-GB" dirty="0" err="1"/>
              <a:t>a’i</a:t>
            </a:r>
            <a:r>
              <a:rPr lang="en-GB" dirty="0"/>
              <a:t> </a:t>
            </a:r>
            <a:r>
              <a:rPr lang="en-GB" dirty="0" err="1"/>
              <a:t>dadansoddi</a:t>
            </a:r>
            <a:endParaRPr lang="en-GB" dirty="0"/>
          </a:p>
          <a:p>
            <a:pPr lvl="1"/>
            <a:r>
              <a:rPr lang="en-GB" dirty="0"/>
              <a:t> </a:t>
            </a:r>
            <a:r>
              <a:rPr lang="en-GB" dirty="0" err="1"/>
              <a:t>yn</a:t>
            </a:r>
            <a:r>
              <a:rPr lang="en-GB" dirty="0"/>
              <a:t> </a:t>
            </a:r>
            <a:r>
              <a:rPr lang="en-GB" dirty="0" err="1"/>
              <a:t>ymchwilio</a:t>
            </a:r>
            <a:r>
              <a:rPr lang="en-GB" dirty="0"/>
              <a:t> ac </a:t>
            </a:r>
            <a:r>
              <a:rPr lang="en-GB" dirty="0" err="1"/>
              <a:t>yn</a:t>
            </a:r>
            <a:r>
              <a:rPr lang="en-GB" dirty="0"/>
              <a:t> </a:t>
            </a:r>
            <a:r>
              <a:rPr lang="en-GB" dirty="0" err="1"/>
              <a:t>gwerthuso</a:t>
            </a:r>
            <a:r>
              <a:rPr lang="en-GB" dirty="0"/>
              <a:t> </a:t>
            </a:r>
            <a:r>
              <a:rPr lang="en-GB" dirty="0" err="1"/>
              <a:t>eu</a:t>
            </a:r>
            <a:r>
              <a:rPr lang="en-GB" dirty="0"/>
              <a:t> </a:t>
            </a:r>
            <a:r>
              <a:rPr lang="en-GB" dirty="0" err="1"/>
              <a:t>canfyddiadau’n</a:t>
            </a:r>
            <a:r>
              <a:rPr lang="en-GB" dirty="0"/>
              <a:t> </a:t>
            </a:r>
            <a:r>
              <a:rPr lang="en-GB" dirty="0" err="1"/>
              <a:t>feirniadol</a:t>
            </a:r>
            <a:r>
              <a:rPr lang="en-GB" dirty="0"/>
              <a:t> ac </a:t>
            </a:r>
            <a:r>
              <a:rPr lang="en-GB" b="1" dirty="0" err="1"/>
              <a:t>yn</a:t>
            </a:r>
            <a:r>
              <a:rPr lang="en-GB" b="1" dirty="0"/>
              <a:t> </a:t>
            </a:r>
            <a:r>
              <a:rPr lang="en-GB" b="1" dirty="0" err="1"/>
              <a:t>barod</a:t>
            </a:r>
            <a:r>
              <a:rPr lang="en-GB" b="1" dirty="0"/>
              <a:t> </a:t>
            </a:r>
            <a:r>
              <a:rPr lang="en-GB" b="1" dirty="0" err="1"/>
              <a:t>i</a:t>
            </a:r>
            <a:r>
              <a:rPr lang="en-GB" b="1" dirty="0"/>
              <a:t> </a:t>
            </a:r>
            <a:r>
              <a:rPr lang="en-GB" b="1" dirty="0" err="1"/>
              <a:t>ddysgu</a:t>
            </a:r>
            <a:r>
              <a:rPr lang="en-GB" b="1" dirty="0"/>
              <a:t> </a:t>
            </a:r>
            <a:r>
              <a:rPr lang="en-GB" b="1" dirty="0" err="1"/>
              <a:t>drwy</a:t>
            </a:r>
            <a:r>
              <a:rPr lang="en-GB" b="1" dirty="0"/>
              <a:t> </a:t>
            </a:r>
            <a:r>
              <a:rPr lang="en-GB" b="1" dirty="0" err="1"/>
              <a:t>gydol</a:t>
            </a:r>
            <a:r>
              <a:rPr lang="en-GB" b="1" dirty="0"/>
              <a:t> </a:t>
            </a:r>
            <a:r>
              <a:rPr lang="en-GB" b="1" dirty="0" err="1"/>
              <a:t>eu</a:t>
            </a:r>
            <a:r>
              <a:rPr lang="en-GB" b="1" dirty="0"/>
              <a:t> hoes </a:t>
            </a:r>
          </a:p>
          <a:p>
            <a:endParaRPr lang="en-GB" dirty="0"/>
          </a:p>
        </p:txBody>
      </p:sp>
      <p:sp>
        <p:nvSpPr>
          <p:cNvPr id="4" name="TextBox 3"/>
          <p:cNvSpPr txBox="1"/>
          <p:nvPr/>
        </p:nvSpPr>
        <p:spPr>
          <a:xfrm>
            <a:off x="6007972" y="1613055"/>
            <a:ext cx="2237536" cy="523220"/>
          </a:xfrm>
          <a:prstGeom prst="rect">
            <a:avLst/>
          </a:prstGeom>
          <a:noFill/>
        </p:spPr>
        <p:txBody>
          <a:bodyPr wrap="none" rtlCol="0">
            <a:spAutoFit/>
          </a:bodyPr>
          <a:lstStyle/>
          <a:p>
            <a:r>
              <a:rPr lang="en-GB" sz="2800" b="1" dirty="0" err="1"/>
              <a:t>uchelgeisiol</a:t>
            </a:r>
            <a:endParaRPr lang="en-GB" sz="2800" dirty="0"/>
          </a:p>
        </p:txBody>
      </p:sp>
      <p:sp>
        <p:nvSpPr>
          <p:cNvPr id="5" name="TextBox 4"/>
          <p:cNvSpPr txBox="1"/>
          <p:nvPr/>
        </p:nvSpPr>
        <p:spPr>
          <a:xfrm>
            <a:off x="8215765" y="1613055"/>
            <a:ext cx="1689100" cy="523220"/>
          </a:xfrm>
          <a:prstGeom prst="rect">
            <a:avLst/>
          </a:prstGeom>
          <a:noFill/>
        </p:spPr>
        <p:txBody>
          <a:bodyPr wrap="square" rtlCol="0">
            <a:spAutoFit/>
          </a:bodyPr>
          <a:lstStyle/>
          <a:p>
            <a:r>
              <a:rPr lang="en-GB" sz="2800" b="1" dirty="0" err="1"/>
              <a:t>galluog</a:t>
            </a:r>
            <a:endParaRPr lang="en-GB" sz="2800" dirty="0"/>
          </a:p>
        </p:txBody>
      </p:sp>
    </p:spTree>
    <p:extLst>
      <p:ext uri="{BB962C8B-B14F-4D97-AF65-F5344CB8AC3E}">
        <p14:creationId xmlns:p14="http://schemas.microsoft.com/office/powerpoint/2010/main" val="2651959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1700" y="654472"/>
            <a:ext cx="7024744" cy="1143000"/>
          </a:xfrm>
        </p:spPr>
        <p:txBody>
          <a:bodyPr/>
          <a:lstStyle/>
          <a:p>
            <a:pPr algn="ctr"/>
            <a:r>
              <a:rPr lang="en-GB" dirty="0" err="1"/>
              <a:t>Diben</a:t>
            </a:r>
            <a:r>
              <a:rPr lang="en-GB" dirty="0"/>
              <a:t> 2</a:t>
            </a:r>
          </a:p>
        </p:txBody>
      </p:sp>
      <p:sp>
        <p:nvSpPr>
          <p:cNvPr id="3" name="Content Placeholder 2"/>
          <p:cNvSpPr>
            <a:spLocks noGrp="1"/>
          </p:cNvSpPr>
          <p:nvPr>
            <p:ph idx="1"/>
          </p:nvPr>
        </p:nvSpPr>
        <p:spPr>
          <a:xfrm>
            <a:off x="839072" y="2060724"/>
            <a:ext cx="10337800" cy="4320480"/>
          </a:xfrm>
        </p:spPr>
        <p:txBody>
          <a:bodyPr>
            <a:normAutofit/>
          </a:bodyPr>
          <a:lstStyle/>
          <a:p>
            <a:r>
              <a:rPr lang="en-GB" b="1" dirty="0" err="1"/>
              <a:t>yn</a:t>
            </a:r>
            <a:r>
              <a:rPr lang="en-GB" b="1" dirty="0"/>
              <a:t> </a:t>
            </a:r>
            <a:r>
              <a:rPr lang="en-GB" b="1" dirty="0" err="1"/>
              <a:t>gyfranwyr</a:t>
            </a:r>
            <a:r>
              <a:rPr lang="en-GB" b="1" dirty="0"/>
              <a:t> </a:t>
            </a:r>
            <a:r>
              <a:rPr lang="en-GB" b="1" dirty="0" err="1"/>
              <a:t>mentrus</a:t>
            </a:r>
            <a:r>
              <a:rPr lang="en-GB" b="1" dirty="0"/>
              <a:t>, </a:t>
            </a:r>
            <a:r>
              <a:rPr lang="en-GB" b="1" dirty="0" err="1"/>
              <a:t>creadigol</a:t>
            </a:r>
            <a:r>
              <a:rPr lang="en-GB" b="1" dirty="0"/>
              <a:t> </a:t>
            </a:r>
            <a:r>
              <a:rPr lang="en-GB" b="1" dirty="0" err="1"/>
              <a:t>sydd</a:t>
            </a:r>
            <a:r>
              <a:rPr lang="en-GB" dirty="0"/>
              <a:t>: </a:t>
            </a:r>
          </a:p>
          <a:p>
            <a:pPr lvl="1"/>
            <a:r>
              <a:rPr lang="en-GB" dirty="0"/>
              <a:t> </a:t>
            </a:r>
            <a:r>
              <a:rPr lang="en-GB" dirty="0" err="1"/>
              <a:t>yn</a:t>
            </a:r>
            <a:r>
              <a:rPr lang="en-GB" dirty="0"/>
              <a:t> </a:t>
            </a:r>
            <a:r>
              <a:rPr lang="en-GB" dirty="0" err="1"/>
              <a:t>cysylltu</a:t>
            </a:r>
            <a:r>
              <a:rPr lang="en-GB" dirty="0"/>
              <a:t> ac </a:t>
            </a:r>
            <a:r>
              <a:rPr lang="en-GB" dirty="0" err="1"/>
              <a:t>yn</a:t>
            </a:r>
            <a:r>
              <a:rPr lang="en-GB" dirty="0"/>
              <a:t> </a:t>
            </a:r>
            <a:r>
              <a:rPr lang="en-GB" dirty="0" err="1"/>
              <a:t>cymhwyso</a:t>
            </a:r>
            <a:r>
              <a:rPr lang="en-GB" dirty="0"/>
              <a:t> </a:t>
            </a:r>
            <a:r>
              <a:rPr lang="en-GB" dirty="0" err="1"/>
              <a:t>eu</a:t>
            </a:r>
            <a:r>
              <a:rPr lang="en-GB" dirty="0"/>
              <a:t> </a:t>
            </a:r>
            <a:r>
              <a:rPr lang="en-GB" dirty="0" err="1"/>
              <a:t>gwybodaeth</a:t>
            </a:r>
            <a:r>
              <a:rPr lang="en-GB" dirty="0"/>
              <a:t> </a:t>
            </a:r>
            <a:r>
              <a:rPr lang="en-GB" dirty="0" err="1"/>
              <a:t>a’u</a:t>
            </a:r>
            <a:r>
              <a:rPr lang="en-GB" dirty="0"/>
              <a:t> </a:t>
            </a:r>
            <a:r>
              <a:rPr lang="en-GB" dirty="0" err="1"/>
              <a:t>sgiliau</a:t>
            </a:r>
            <a:r>
              <a:rPr lang="en-GB" dirty="0"/>
              <a:t> </a:t>
            </a:r>
            <a:r>
              <a:rPr lang="en-GB" dirty="0" err="1"/>
              <a:t>i</a:t>
            </a:r>
            <a:r>
              <a:rPr lang="en-GB" dirty="0"/>
              <a:t> </a:t>
            </a:r>
            <a:r>
              <a:rPr lang="en-GB" dirty="0" err="1"/>
              <a:t>greu</a:t>
            </a:r>
            <a:r>
              <a:rPr lang="en-GB" dirty="0"/>
              <a:t> </a:t>
            </a:r>
            <a:r>
              <a:rPr lang="en-GB" dirty="0" err="1"/>
              <a:t>syniadau</a:t>
            </a:r>
            <a:r>
              <a:rPr lang="en-GB" dirty="0"/>
              <a:t> a </a:t>
            </a:r>
            <a:r>
              <a:rPr lang="en-GB" dirty="0" err="1"/>
              <a:t>chynhyrchion</a:t>
            </a:r>
            <a:r>
              <a:rPr lang="en-GB" dirty="0"/>
              <a:t> </a:t>
            </a:r>
          </a:p>
          <a:p>
            <a:pPr lvl="1"/>
            <a:r>
              <a:rPr lang="en-GB" dirty="0"/>
              <a:t> </a:t>
            </a:r>
            <a:r>
              <a:rPr lang="en-GB" dirty="0" err="1"/>
              <a:t>yn</a:t>
            </a:r>
            <a:r>
              <a:rPr lang="en-GB" dirty="0"/>
              <a:t> </a:t>
            </a:r>
            <a:r>
              <a:rPr lang="en-GB" dirty="0" err="1"/>
              <a:t>meddwl</a:t>
            </a:r>
            <a:r>
              <a:rPr lang="en-GB" dirty="0"/>
              <a:t> </a:t>
            </a:r>
            <a:r>
              <a:rPr lang="en-GB" dirty="0" err="1"/>
              <a:t>yn</a:t>
            </a:r>
            <a:r>
              <a:rPr lang="en-GB" dirty="0"/>
              <a:t> </a:t>
            </a:r>
            <a:r>
              <a:rPr lang="en-GB" dirty="0" err="1"/>
              <a:t>greadigol</a:t>
            </a:r>
            <a:r>
              <a:rPr lang="en-GB" dirty="0"/>
              <a:t> </a:t>
            </a:r>
            <a:r>
              <a:rPr lang="en-GB" dirty="0" err="1"/>
              <a:t>er</a:t>
            </a:r>
            <a:r>
              <a:rPr lang="en-GB" dirty="0"/>
              <a:t> </a:t>
            </a:r>
            <a:r>
              <a:rPr lang="en-GB" dirty="0" err="1"/>
              <a:t>mwyn</a:t>
            </a:r>
            <a:r>
              <a:rPr lang="en-GB" dirty="0"/>
              <a:t> ail-</a:t>
            </a:r>
            <a:r>
              <a:rPr lang="en-GB" dirty="0" err="1"/>
              <a:t>lunio</a:t>
            </a:r>
            <a:r>
              <a:rPr lang="en-GB" dirty="0"/>
              <a:t> a </a:t>
            </a:r>
            <a:r>
              <a:rPr lang="en-GB" dirty="0" err="1"/>
              <a:t>datrys</a:t>
            </a:r>
            <a:r>
              <a:rPr lang="en-GB" dirty="0"/>
              <a:t> </a:t>
            </a:r>
            <a:r>
              <a:rPr lang="en-GB" dirty="0" err="1"/>
              <a:t>problemau</a:t>
            </a:r>
            <a:r>
              <a:rPr lang="en-GB" dirty="0"/>
              <a:t> </a:t>
            </a:r>
          </a:p>
          <a:p>
            <a:pPr lvl="1"/>
            <a:r>
              <a:rPr lang="en-GB" dirty="0"/>
              <a:t> </a:t>
            </a:r>
            <a:r>
              <a:rPr lang="en-GB" dirty="0" err="1"/>
              <a:t>yn</a:t>
            </a:r>
            <a:r>
              <a:rPr lang="en-GB" dirty="0"/>
              <a:t> </a:t>
            </a:r>
            <a:r>
              <a:rPr lang="en-GB" dirty="0" err="1"/>
              <a:t>adnabod</a:t>
            </a:r>
            <a:r>
              <a:rPr lang="en-GB" dirty="0"/>
              <a:t> </a:t>
            </a:r>
            <a:r>
              <a:rPr lang="en-GB" dirty="0" err="1"/>
              <a:t>cyfleoedd</a:t>
            </a:r>
            <a:r>
              <a:rPr lang="en-GB" dirty="0"/>
              <a:t> ac </a:t>
            </a:r>
            <a:r>
              <a:rPr lang="en-GB" dirty="0" err="1"/>
              <a:t>yn</a:t>
            </a:r>
            <a:r>
              <a:rPr lang="en-GB" dirty="0"/>
              <a:t> </a:t>
            </a:r>
            <a:r>
              <a:rPr lang="en-GB" dirty="0" err="1"/>
              <a:t>manteisio</a:t>
            </a:r>
            <a:r>
              <a:rPr lang="en-GB" dirty="0"/>
              <a:t> </a:t>
            </a:r>
            <a:r>
              <a:rPr lang="en-GB" dirty="0" err="1"/>
              <a:t>arnynt</a:t>
            </a:r>
            <a:r>
              <a:rPr lang="en-GB" dirty="0"/>
              <a:t> › </a:t>
            </a:r>
            <a:r>
              <a:rPr lang="en-GB" dirty="0" err="1"/>
              <a:t>yn</a:t>
            </a:r>
            <a:r>
              <a:rPr lang="en-GB" dirty="0"/>
              <a:t> </a:t>
            </a:r>
            <a:r>
              <a:rPr lang="en-GB" dirty="0" err="1"/>
              <a:t>mentro’n</a:t>
            </a:r>
            <a:r>
              <a:rPr lang="en-GB" dirty="0"/>
              <a:t> </a:t>
            </a:r>
            <a:r>
              <a:rPr lang="en-GB" dirty="0" err="1"/>
              <a:t>bwyllog</a:t>
            </a:r>
            <a:r>
              <a:rPr lang="en-GB" dirty="0"/>
              <a:t> </a:t>
            </a:r>
          </a:p>
          <a:p>
            <a:pPr lvl="1"/>
            <a:r>
              <a:rPr lang="en-GB" dirty="0"/>
              <a:t> </a:t>
            </a:r>
            <a:r>
              <a:rPr lang="en-GB" dirty="0" err="1"/>
              <a:t>yn</a:t>
            </a:r>
            <a:r>
              <a:rPr lang="en-GB" dirty="0"/>
              <a:t> </a:t>
            </a:r>
            <a:r>
              <a:rPr lang="en-GB" dirty="0" err="1"/>
              <a:t>arwain</a:t>
            </a:r>
            <a:r>
              <a:rPr lang="en-GB" dirty="0"/>
              <a:t> ac </a:t>
            </a:r>
            <a:r>
              <a:rPr lang="en-GB" dirty="0" err="1"/>
              <a:t>yn</a:t>
            </a:r>
            <a:r>
              <a:rPr lang="en-GB" dirty="0"/>
              <a:t> </a:t>
            </a:r>
            <a:r>
              <a:rPr lang="en-GB" dirty="0" err="1"/>
              <a:t>chwarae</a:t>
            </a:r>
            <a:r>
              <a:rPr lang="en-GB" dirty="0"/>
              <a:t> </a:t>
            </a:r>
            <a:r>
              <a:rPr lang="en-GB" dirty="0" err="1"/>
              <a:t>rolau</a:t>
            </a:r>
            <a:r>
              <a:rPr lang="en-GB" dirty="0"/>
              <a:t> </a:t>
            </a:r>
            <a:r>
              <a:rPr lang="en-GB" dirty="0" err="1"/>
              <a:t>gwahanol</a:t>
            </a:r>
            <a:r>
              <a:rPr lang="en-GB" dirty="0"/>
              <a:t> </a:t>
            </a:r>
            <a:r>
              <a:rPr lang="en-GB" dirty="0" err="1"/>
              <a:t>mewn</a:t>
            </a:r>
            <a:r>
              <a:rPr lang="en-GB" dirty="0"/>
              <a:t> </a:t>
            </a:r>
            <a:r>
              <a:rPr lang="en-GB" dirty="0" err="1"/>
              <a:t>timau’n</a:t>
            </a:r>
            <a:r>
              <a:rPr lang="en-GB" dirty="0"/>
              <a:t> </a:t>
            </a:r>
            <a:r>
              <a:rPr lang="en-GB" dirty="0" err="1"/>
              <a:t>eeithiol</a:t>
            </a:r>
            <a:r>
              <a:rPr lang="en-GB" dirty="0"/>
              <a:t> ac </a:t>
            </a:r>
            <a:r>
              <a:rPr lang="en-GB" dirty="0" err="1"/>
              <a:t>yn</a:t>
            </a:r>
            <a:r>
              <a:rPr lang="en-GB" dirty="0"/>
              <a:t> </a:t>
            </a:r>
            <a:r>
              <a:rPr lang="en-GB" dirty="0" err="1"/>
              <a:t>gyfrifol</a:t>
            </a:r>
            <a:r>
              <a:rPr lang="en-GB" dirty="0"/>
              <a:t> </a:t>
            </a:r>
          </a:p>
          <a:p>
            <a:pPr lvl="1"/>
            <a:r>
              <a:rPr lang="en-GB" dirty="0"/>
              <a:t> </a:t>
            </a:r>
            <a:r>
              <a:rPr lang="en-GB" dirty="0" err="1"/>
              <a:t>yn</a:t>
            </a:r>
            <a:r>
              <a:rPr lang="en-GB" dirty="0"/>
              <a:t> </a:t>
            </a:r>
            <a:r>
              <a:rPr lang="en-GB" dirty="0" err="1"/>
              <a:t>mynegi</a:t>
            </a:r>
            <a:r>
              <a:rPr lang="en-GB" dirty="0"/>
              <a:t> </a:t>
            </a:r>
            <a:r>
              <a:rPr lang="en-GB" dirty="0" err="1"/>
              <a:t>syniadau</a:t>
            </a:r>
            <a:r>
              <a:rPr lang="en-GB" dirty="0"/>
              <a:t> ac </a:t>
            </a:r>
            <a:r>
              <a:rPr lang="en-GB" dirty="0" err="1"/>
              <a:t>emosiynau</a:t>
            </a:r>
            <a:r>
              <a:rPr lang="en-GB" dirty="0"/>
              <a:t> </a:t>
            </a:r>
            <a:r>
              <a:rPr lang="en-GB" dirty="0" err="1"/>
              <a:t>drwy</a:t>
            </a:r>
            <a:r>
              <a:rPr lang="en-GB" dirty="0"/>
              <a:t> </a:t>
            </a:r>
            <a:r>
              <a:rPr lang="en-GB" dirty="0" err="1"/>
              <a:t>wahanol</a:t>
            </a:r>
            <a:r>
              <a:rPr lang="en-GB" dirty="0"/>
              <a:t> </a:t>
            </a:r>
            <a:r>
              <a:rPr lang="en-GB" dirty="0" err="1"/>
              <a:t>gyfryngau</a:t>
            </a:r>
            <a:r>
              <a:rPr lang="en-GB" dirty="0"/>
              <a:t> </a:t>
            </a:r>
          </a:p>
          <a:p>
            <a:pPr lvl="1"/>
            <a:r>
              <a:rPr lang="en-GB" dirty="0"/>
              <a:t> </a:t>
            </a:r>
            <a:r>
              <a:rPr lang="en-GB" dirty="0" err="1"/>
              <a:t>yn</a:t>
            </a:r>
            <a:r>
              <a:rPr lang="en-GB" dirty="0"/>
              <a:t> </a:t>
            </a:r>
            <a:r>
              <a:rPr lang="en-GB" dirty="0" err="1"/>
              <a:t>rhoi</a:t>
            </a:r>
            <a:r>
              <a:rPr lang="en-GB" dirty="0"/>
              <a:t> </a:t>
            </a:r>
            <a:r>
              <a:rPr lang="en-GB" dirty="0" err="1"/>
              <a:t>o’u</a:t>
            </a:r>
            <a:r>
              <a:rPr lang="en-GB" dirty="0"/>
              <a:t> </a:t>
            </a:r>
            <a:r>
              <a:rPr lang="en-GB" dirty="0" err="1"/>
              <a:t>hegni</a:t>
            </a:r>
            <a:r>
              <a:rPr lang="en-GB" dirty="0"/>
              <a:t> </a:t>
            </a:r>
            <a:r>
              <a:rPr lang="en-GB" dirty="0" err="1"/>
              <a:t>a’u</a:t>
            </a:r>
            <a:r>
              <a:rPr lang="en-GB" dirty="0"/>
              <a:t> </a:t>
            </a:r>
            <a:r>
              <a:rPr lang="en-GB" dirty="0" err="1"/>
              <a:t>sgiliau</a:t>
            </a:r>
            <a:r>
              <a:rPr lang="en-GB" dirty="0"/>
              <a:t> </a:t>
            </a:r>
            <a:r>
              <a:rPr lang="en-GB" dirty="0" err="1"/>
              <a:t>fel</a:t>
            </a:r>
            <a:r>
              <a:rPr lang="en-GB" dirty="0"/>
              <a:t> y </a:t>
            </a:r>
            <a:r>
              <a:rPr lang="en-GB" dirty="0" err="1"/>
              <a:t>bydd</a:t>
            </a:r>
            <a:r>
              <a:rPr lang="en-GB" dirty="0"/>
              <a:t> </a:t>
            </a:r>
            <a:r>
              <a:rPr lang="en-GB" dirty="0" err="1"/>
              <a:t>pobl</a:t>
            </a:r>
            <a:r>
              <a:rPr lang="en-GB" dirty="0"/>
              <a:t> </a:t>
            </a:r>
            <a:r>
              <a:rPr lang="en-GB" dirty="0" err="1"/>
              <a:t>eraill</a:t>
            </a:r>
            <a:r>
              <a:rPr lang="en-GB" dirty="0"/>
              <a:t> </a:t>
            </a:r>
            <a:r>
              <a:rPr lang="en-GB" dirty="0" err="1"/>
              <a:t>yn</a:t>
            </a:r>
            <a:r>
              <a:rPr lang="en-GB" dirty="0"/>
              <a:t> </a:t>
            </a:r>
            <a:r>
              <a:rPr lang="en-GB" dirty="0" err="1"/>
              <a:t>elwa</a:t>
            </a:r>
            <a:r>
              <a:rPr lang="en-GB" dirty="0"/>
              <a:t> ac </a:t>
            </a:r>
            <a:r>
              <a:rPr lang="en-GB" dirty="0" err="1"/>
              <a:t>yn</a:t>
            </a:r>
            <a:r>
              <a:rPr lang="en-GB" dirty="0"/>
              <a:t> </a:t>
            </a:r>
            <a:r>
              <a:rPr lang="en-GB" b="1" dirty="0" err="1"/>
              <a:t>barod</a:t>
            </a:r>
            <a:r>
              <a:rPr lang="en-GB" b="1" dirty="0"/>
              <a:t> </a:t>
            </a:r>
            <a:r>
              <a:rPr lang="en-GB" b="1" dirty="0" err="1"/>
              <a:t>i</a:t>
            </a:r>
            <a:r>
              <a:rPr lang="en-GB" b="1" dirty="0"/>
              <a:t> </a:t>
            </a:r>
            <a:r>
              <a:rPr lang="en-GB" b="1" dirty="0" err="1"/>
              <a:t>chwarae</a:t>
            </a:r>
            <a:r>
              <a:rPr lang="en-GB" b="1" dirty="0"/>
              <a:t> </a:t>
            </a:r>
            <a:r>
              <a:rPr lang="en-GB" b="1" dirty="0" err="1"/>
              <a:t>eu</a:t>
            </a:r>
            <a:r>
              <a:rPr lang="en-GB" b="1" dirty="0"/>
              <a:t> </a:t>
            </a:r>
            <a:r>
              <a:rPr lang="en-GB" b="1" dirty="0" err="1"/>
              <a:t>rhan</a:t>
            </a:r>
            <a:r>
              <a:rPr lang="en-GB" b="1" dirty="0"/>
              <a:t> </a:t>
            </a:r>
            <a:r>
              <a:rPr lang="en-GB" b="1" dirty="0" err="1"/>
              <a:t>yn</a:t>
            </a:r>
            <a:r>
              <a:rPr lang="en-GB" b="1" dirty="0"/>
              <a:t> </a:t>
            </a:r>
            <a:r>
              <a:rPr lang="en-GB" b="1" dirty="0" err="1"/>
              <a:t>llawn</a:t>
            </a:r>
            <a:r>
              <a:rPr lang="en-GB" b="1" dirty="0"/>
              <a:t> </a:t>
            </a:r>
            <a:r>
              <a:rPr lang="en-GB" b="1" dirty="0" err="1"/>
              <a:t>yn</a:t>
            </a:r>
            <a:r>
              <a:rPr lang="en-GB" b="1" dirty="0"/>
              <a:t> </a:t>
            </a:r>
            <a:r>
              <a:rPr lang="en-GB" b="1" dirty="0" err="1"/>
              <a:t>eu</a:t>
            </a:r>
            <a:r>
              <a:rPr lang="en-GB" b="1" dirty="0"/>
              <a:t> </a:t>
            </a:r>
            <a:r>
              <a:rPr lang="en-GB" b="1" dirty="0" err="1"/>
              <a:t>bywyd</a:t>
            </a:r>
            <a:r>
              <a:rPr lang="en-GB" b="1" dirty="0"/>
              <a:t> </a:t>
            </a:r>
            <a:r>
              <a:rPr lang="en-GB" b="1" dirty="0" err="1"/>
              <a:t>a’u</a:t>
            </a:r>
            <a:r>
              <a:rPr lang="en-GB" b="1" dirty="0"/>
              <a:t> </a:t>
            </a:r>
            <a:r>
              <a:rPr lang="en-GB" b="1" dirty="0" err="1"/>
              <a:t>gwaith</a:t>
            </a:r>
            <a:r>
              <a:rPr lang="en-GB" b="1" dirty="0"/>
              <a:t>. </a:t>
            </a:r>
          </a:p>
          <a:p>
            <a:endParaRPr lang="en-GB" b="1" dirty="0"/>
          </a:p>
        </p:txBody>
      </p:sp>
      <p:sp>
        <p:nvSpPr>
          <p:cNvPr id="4" name="Rectangle 3"/>
          <p:cNvSpPr/>
          <p:nvPr/>
        </p:nvSpPr>
        <p:spPr>
          <a:xfrm>
            <a:off x="2737658" y="2184400"/>
            <a:ext cx="1961342" cy="342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4806752" y="2171700"/>
            <a:ext cx="1390848" cy="342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49915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4"/>
                                        </p:tgtEl>
                                      </p:cBhvr>
                                    </p:animEffect>
                                    <p:anim calcmode="lin" valueType="num">
                                      <p:cBhvr>
                                        <p:cTn id="7" dur="1000"/>
                                        <p:tgtEl>
                                          <p:spTgt spid="4"/>
                                        </p:tgtEl>
                                        <p:attrNameLst>
                                          <p:attrName>ppt_x</p:attrName>
                                        </p:attrNameLst>
                                      </p:cBhvr>
                                      <p:tavLst>
                                        <p:tav tm="0">
                                          <p:val>
                                            <p:strVal val="ppt_x"/>
                                          </p:val>
                                        </p:tav>
                                        <p:tav tm="100000">
                                          <p:val>
                                            <p:strVal val="ppt_x"/>
                                          </p:val>
                                        </p:tav>
                                      </p:tavLst>
                                    </p:anim>
                                    <p:anim calcmode="lin" valueType="num">
                                      <p:cBhvr>
                                        <p:cTn id="8" dur="1000"/>
                                        <p:tgtEl>
                                          <p:spTgt spid="4"/>
                                        </p:tgtEl>
                                        <p:attrNameLst>
                                          <p:attrName>ppt_y</p:attrName>
                                        </p:attrNameLst>
                                      </p:cBhvr>
                                      <p:tavLst>
                                        <p:tav tm="0">
                                          <p:val>
                                            <p:strVal val="ppt_y"/>
                                          </p:val>
                                        </p:tav>
                                        <p:tav tm="100000">
                                          <p:val>
                                            <p:strVal val="ppt_y+.1"/>
                                          </p:val>
                                        </p:tav>
                                      </p:tavLst>
                                    </p:anim>
                                    <p:set>
                                      <p:cBhvr>
                                        <p:cTn id="9" dur="1" fill="hold">
                                          <p:stCondLst>
                                            <p:cond delay="999"/>
                                          </p:stCondLst>
                                        </p:cTn>
                                        <p:tgtEl>
                                          <p:spTgt spid="4"/>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xit" presetSubtype="0" fill="hold" grpId="0" nodeType="clickEffect">
                                  <p:stCondLst>
                                    <p:cond delay="0"/>
                                  </p:stCondLst>
                                  <p:childTnLst>
                                    <p:animEffect transition="out" filter="fade">
                                      <p:cBhvr>
                                        <p:cTn id="13" dur="1000"/>
                                        <p:tgtEl>
                                          <p:spTgt spid="5"/>
                                        </p:tgtEl>
                                      </p:cBhvr>
                                    </p:animEffect>
                                    <p:anim calcmode="lin" valueType="num">
                                      <p:cBhvr>
                                        <p:cTn id="14" dur="1000"/>
                                        <p:tgtEl>
                                          <p:spTgt spid="5"/>
                                        </p:tgtEl>
                                        <p:attrNameLst>
                                          <p:attrName>ppt_x</p:attrName>
                                        </p:attrNameLst>
                                      </p:cBhvr>
                                      <p:tavLst>
                                        <p:tav tm="0">
                                          <p:val>
                                            <p:strVal val="ppt_x"/>
                                          </p:val>
                                        </p:tav>
                                        <p:tav tm="100000">
                                          <p:val>
                                            <p:strVal val="ppt_x"/>
                                          </p:val>
                                        </p:tav>
                                      </p:tavLst>
                                    </p:anim>
                                    <p:anim calcmode="lin" valueType="num">
                                      <p:cBhvr>
                                        <p:cTn id="15" dur="1000"/>
                                        <p:tgtEl>
                                          <p:spTgt spid="5"/>
                                        </p:tgtEl>
                                        <p:attrNameLst>
                                          <p:attrName>ppt_y</p:attrName>
                                        </p:attrNameLst>
                                      </p:cBhvr>
                                      <p:tavLst>
                                        <p:tav tm="0">
                                          <p:val>
                                            <p:strVal val="ppt_y"/>
                                          </p:val>
                                        </p:tav>
                                        <p:tav tm="100000">
                                          <p:val>
                                            <p:strVal val="ppt_y+.1"/>
                                          </p:val>
                                        </p:tav>
                                      </p:tavLst>
                                    </p:anim>
                                    <p:set>
                                      <p:cBhvr>
                                        <p:cTn id="16"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4054" y="509687"/>
            <a:ext cx="7024744" cy="1143000"/>
          </a:xfrm>
        </p:spPr>
        <p:txBody>
          <a:bodyPr/>
          <a:lstStyle/>
          <a:p>
            <a:pPr algn="ctr"/>
            <a:r>
              <a:rPr lang="en-GB" dirty="0" err="1"/>
              <a:t>Diben</a:t>
            </a:r>
            <a:r>
              <a:rPr lang="en-GB" dirty="0"/>
              <a:t> 3</a:t>
            </a:r>
          </a:p>
        </p:txBody>
      </p:sp>
      <p:sp>
        <p:nvSpPr>
          <p:cNvPr id="3" name="Content Placeholder 2"/>
          <p:cNvSpPr>
            <a:spLocks noGrp="1"/>
          </p:cNvSpPr>
          <p:nvPr>
            <p:ph idx="1"/>
          </p:nvPr>
        </p:nvSpPr>
        <p:spPr>
          <a:xfrm>
            <a:off x="495300" y="1700808"/>
            <a:ext cx="11010900" cy="4752528"/>
          </a:xfrm>
        </p:spPr>
        <p:txBody>
          <a:bodyPr>
            <a:normAutofit/>
          </a:bodyPr>
          <a:lstStyle/>
          <a:p>
            <a:r>
              <a:rPr lang="en-GB" b="1" dirty="0" err="1"/>
              <a:t>yn</a:t>
            </a:r>
            <a:r>
              <a:rPr lang="en-GB" b="1" dirty="0"/>
              <a:t> </a:t>
            </a:r>
            <a:r>
              <a:rPr lang="en-GB" b="1" dirty="0" err="1"/>
              <a:t>ddinasyddion</a:t>
            </a:r>
            <a:r>
              <a:rPr lang="en-GB" b="1" dirty="0"/>
              <a:t> </a:t>
            </a:r>
            <a:r>
              <a:rPr lang="en-GB" b="1" dirty="0" err="1"/>
              <a:t>egwyddorol</a:t>
            </a:r>
            <a:r>
              <a:rPr lang="en-GB" b="1" dirty="0"/>
              <a:t>, </a:t>
            </a:r>
            <a:r>
              <a:rPr lang="en-GB" b="1" dirty="0" err="1"/>
              <a:t>gwybodus</a:t>
            </a:r>
            <a:r>
              <a:rPr lang="en-GB" b="1" dirty="0"/>
              <a:t> </a:t>
            </a:r>
            <a:r>
              <a:rPr lang="en-GB" b="1" dirty="0" err="1"/>
              <a:t>sydd</a:t>
            </a:r>
            <a:r>
              <a:rPr lang="en-GB" dirty="0"/>
              <a:t>:</a:t>
            </a:r>
          </a:p>
          <a:p>
            <a:pPr lvl="1"/>
            <a:r>
              <a:rPr lang="en-GB" dirty="0" err="1"/>
              <a:t>yn</a:t>
            </a:r>
            <a:r>
              <a:rPr lang="en-GB" dirty="0"/>
              <a:t> </a:t>
            </a:r>
            <a:r>
              <a:rPr lang="en-GB" dirty="0" err="1"/>
              <a:t>canfod</a:t>
            </a:r>
            <a:r>
              <a:rPr lang="en-GB" dirty="0"/>
              <a:t>, </a:t>
            </a:r>
            <a:r>
              <a:rPr lang="en-GB" dirty="0" err="1"/>
              <a:t>yn</a:t>
            </a:r>
            <a:r>
              <a:rPr lang="en-GB" dirty="0"/>
              <a:t> </a:t>
            </a:r>
            <a:r>
              <a:rPr lang="en-GB" dirty="0" err="1"/>
              <a:t>gwerthuso</a:t>
            </a:r>
            <a:r>
              <a:rPr lang="en-GB" dirty="0"/>
              <a:t> ac </a:t>
            </a:r>
            <a:r>
              <a:rPr lang="en-GB" dirty="0" err="1"/>
              <a:t>yn</a:t>
            </a:r>
            <a:r>
              <a:rPr lang="en-GB" dirty="0"/>
              <a:t> </a:t>
            </a:r>
            <a:r>
              <a:rPr lang="en-GB" dirty="0" err="1"/>
              <a:t>defnyddio</a:t>
            </a:r>
            <a:r>
              <a:rPr lang="en-GB" dirty="0"/>
              <a:t> </a:t>
            </a:r>
            <a:r>
              <a:rPr lang="en-GB" dirty="0" err="1"/>
              <a:t>tystiolaeth</a:t>
            </a:r>
            <a:r>
              <a:rPr lang="en-GB" dirty="0"/>
              <a:t> </a:t>
            </a:r>
            <a:r>
              <a:rPr lang="en-GB" dirty="0" err="1"/>
              <a:t>wrth</a:t>
            </a:r>
            <a:r>
              <a:rPr lang="en-GB" dirty="0"/>
              <a:t> </a:t>
            </a:r>
            <a:r>
              <a:rPr lang="en-GB" dirty="0" err="1"/>
              <a:t>ffurfio</a:t>
            </a:r>
            <a:r>
              <a:rPr lang="en-GB" dirty="0"/>
              <a:t> barn</a:t>
            </a:r>
          </a:p>
          <a:p>
            <a:pPr lvl="1"/>
            <a:r>
              <a:rPr lang="en-GB" dirty="0" err="1"/>
              <a:t>yn</a:t>
            </a:r>
            <a:r>
              <a:rPr lang="en-GB" dirty="0"/>
              <a:t> </a:t>
            </a:r>
            <a:r>
              <a:rPr lang="en-GB" dirty="0" err="1"/>
              <a:t>trafod</a:t>
            </a:r>
            <a:r>
              <a:rPr lang="en-GB" dirty="0"/>
              <a:t> </a:t>
            </a:r>
            <a:r>
              <a:rPr lang="en-GB" dirty="0" err="1"/>
              <a:t>materion</a:t>
            </a:r>
            <a:r>
              <a:rPr lang="en-GB" dirty="0"/>
              <a:t> </a:t>
            </a:r>
            <a:r>
              <a:rPr lang="en-GB" dirty="0" err="1"/>
              <a:t>cyfoes</a:t>
            </a:r>
            <a:r>
              <a:rPr lang="en-GB" dirty="0"/>
              <a:t> </a:t>
            </a:r>
            <a:r>
              <a:rPr lang="en-GB" dirty="0" err="1"/>
              <a:t>ar</a:t>
            </a:r>
            <a:r>
              <a:rPr lang="en-GB" dirty="0"/>
              <a:t> sail </a:t>
            </a:r>
            <a:r>
              <a:rPr lang="en-GB" dirty="0" err="1"/>
              <a:t>eu</a:t>
            </a:r>
            <a:r>
              <a:rPr lang="en-GB" dirty="0"/>
              <a:t> </a:t>
            </a:r>
            <a:r>
              <a:rPr lang="en-GB" dirty="0" err="1"/>
              <a:t>gwybodaeth</a:t>
            </a:r>
            <a:r>
              <a:rPr lang="en-GB" dirty="0"/>
              <a:t> </a:t>
            </a:r>
            <a:r>
              <a:rPr lang="en-GB" dirty="0" err="1"/>
              <a:t>a’u</a:t>
            </a:r>
            <a:r>
              <a:rPr lang="en-GB" dirty="0"/>
              <a:t> </a:t>
            </a:r>
            <a:r>
              <a:rPr lang="en-GB" dirty="0" err="1"/>
              <a:t>gwerthoedd</a:t>
            </a:r>
            <a:r>
              <a:rPr lang="en-GB" dirty="0"/>
              <a:t> </a:t>
            </a:r>
          </a:p>
          <a:p>
            <a:pPr lvl="1"/>
            <a:r>
              <a:rPr lang="en-GB" dirty="0" err="1"/>
              <a:t>yn</a:t>
            </a:r>
            <a:r>
              <a:rPr lang="en-GB" dirty="0"/>
              <a:t> </a:t>
            </a:r>
            <a:r>
              <a:rPr lang="en-GB" dirty="0" err="1"/>
              <a:t>deall</a:t>
            </a:r>
            <a:r>
              <a:rPr lang="en-GB" dirty="0"/>
              <a:t> ac </a:t>
            </a:r>
            <a:r>
              <a:rPr lang="en-GB" dirty="0" err="1"/>
              <a:t>yn</a:t>
            </a:r>
            <a:r>
              <a:rPr lang="en-GB" dirty="0"/>
              <a:t> </a:t>
            </a:r>
            <a:r>
              <a:rPr lang="en-GB" dirty="0" err="1"/>
              <a:t>arfer</a:t>
            </a:r>
            <a:r>
              <a:rPr lang="en-GB" dirty="0"/>
              <a:t> </a:t>
            </a:r>
            <a:r>
              <a:rPr lang="en-GB" dirty="0" err="1"/>
              <a:t>eu</a:t>
            </a:r>
            <a:r>
              <a:rPr lang="en-GB" dirty="0"/>
              <a:t> </a:t>
            </a:r>
            <a:r>
              <a:rPr lang="en-GB" dirty="0" err="1"/>
              <a:t>cyfrifoldebau</a:t>
            </a:r>
            <a:r>
              <a:rPr lang="en-GB" dirty="0"/>
              <a:t> </a:t>
            </a:r>
            <a:r>
              <a:rPr lang="en-GB" dirty="0" err="1"/>
              <a:t>a’u</a:t>
            </a:r>
            <a:r>
              <a:rPr lang="en-GB" dirty="0"/>
              <a:t> </a:t>
            </a:r>
            <a:r>
              <a:rPr lang="en-GB" dirty="0" err="1"/>
              <a:t>hawliau</a:t>
            </a:r>
            <a:r>
              <a:rPr lang="en-GB" dirty="0"/>
              <a:t> </a:t>
            </a:r>
            <a:r>
              <a:rPr lang="en-GB" dirty="0" err="1"/>
              <a:t>dynol</a:t>
            </a:r>
            <a:r>
              <a:rPr lang="en-GB" dirty="0"/>
              <a:t> a </a:t>
            </a:r>
            <a:r>
              <a:rPr lang="en-GB" dirty="0" err="1"/>
              <a:t>democrataidd</a:t>
            </a:r>
            <a:r>
              <a:rPr lang="en-GB" dirty="0"/>
              <a:t> </a:t>
            </a:r>
          </a:p>
          <a:p>
            <a:pPr lvl="1"/>
            <a:r>
              <a:rPr lang="en-GB" dirty="0" err="1"/>
              <a:t>yn</a:t>
            </a:r>
            <a:r>
              <a:rPr lang="en-GB" dirty="0"/>
              <a:t> </a:t>
            </a:r>
            <a:r>
              <a:rPr lang="en-GB" dirty="0" err="1"/>
              <a:t>deall</a:t>
            </a:r>
            <a:r>
              <a:rPr lang="en-GB" dirty="0"/>
              <a:t> ac </a:t>
            </a:r>
            <a:r>
              <a:rPr lang="en-GB" dirty="0" err="1"/>
              <a:t>yn</a:t>
            </a:r>
            <a:r>
              <a:rPr lang="en-GB" dirty="0"/>
              <a:t> </a:t>
            </a:r>
            <a:r>
              <a:rPr lang="en-GB" dirty="0" err="1"/>
              <a:t>ystyried</a:t>
            </a:r>
            <a:r>
              <a:rPr lang="en-GB" dirty="0"/>
              <a:t> </a:t>
            </a:r>
            <a:r>
              <a:rPr lang="en-GB" dirty="0" err="1"/>
              <a:t>effaith</a:t>
            </a:r>
            <a:r>
              <a:rPr lang="en-GB" dirty="0"/>
              <a:t> </a:t>
            </a:r>
            <a:r>
              <a:rPr lang="en-GB" dirty="0" err="1"/>
              <a:t>eu</a:t>
            </a:r>
            <a:r>
              <a:rPr lang="en-GB" dirty="0"/>
              <a:t> </a:t>
            </a:r>
            <a:r>
              <a:rPr lang="en-GB" dirty="0" err="1"/>
              <a:t>gweithredoedd</a:t>
            </a:r>
            <a:r>
              <a:rPr lang="en-GB" dirty="0"/>
              <a:t> </a:t>
            </a:r>
            <a:r>
              <a:rPr lang="en-GB" dirty="0" err="1"/>
              <a:t>wrth</a:t>
            </a:r>
            <a:r>
              <a:rPr lang="en-GB" dirty="0"/>
              <a:t> </a:t>
            </a:r>
            <a:r>
              <a:rPr lang="en-GB" dirty="0" err="1"/>
              <a:t>ddewis</a:t>
            </a:r>
            <a:r>
              <a:rPr lang="en-GB" dirty="0"/>
              <a:t> a </a:t>
            </a:r>
            <a:r>
              <a:rPr lang="en-GB" dirty="0" err="1"/>
              <a:t>gweithredu</a:t>
            </a:r>
            <a:endParaRPr lang="en-GB" dirty="0"/>
          </a:p>
          <a:p>
            <a:pPr lvl="1"/>
            <a:r>
              <a:rPr lang="en-GB" dirty="0" err="1"/>
              <a:t>yn</a:t>
            </a:r>
            <a:r>
              <a:rPr lang="en-GB" dirty="0"/>
              <a:t> </a:t>
            </a:r>
            <a:r>
              <a:rPr lang="en-GB" dirty="0" err="1"/>
              <a:t>wybodus</a:t>
            </a:r>
            <a:r>
              <a:rPr lang="en-GB" dirty="0"/>
              <a:t> am </a:t>
            </a:r>
            <a:r>
              <a:rPr lang="en-GB" dirty="0" err="1"/>
              <a:t>eu</a:t>
            </a:r>
            <a:r>
              <a:rPr lang="en-GB" dirty="0"/>
              <a:t> </a:t>
            </a:r>
            <a:r>
              <a:rPr lang="en-GB" dirty="0" err="1"/>
              <a:t>diwylliant</a:t>
            </a:r>
            <a:r>
              <a:rPr lang="en-GB" dirty="0"/>
              <a:t>, </a:t>
            </a:r>
            <a:r>
              <a:rPr lang="en-GB" dirty="0" err="1"/>
              <a:t>eu</a:t>
            </a:r>
            <a:r>
              <a:rPr lang="en-GB" dirty="0"/>
              <a:t> </a:t>
            </a:r>
            <a:r>
              <a:rPr lang="en-GB" dirty="0" err="1"/>
              <a:t>cymuned</a:t>
            </a:r>
            <a:r>
              <a:rPr lang="en-GB" dirty="0"/>
              <a:t>, </a:t>
            </a:r>
            <a:r>
              <a:rPr lang="en-GB" dirty="0" err="1"/>
              <a:t>eu</a:t>
            </a:r>
            <a:r>
              <a:rPr lang="en-GB" dirty="0"/>
              <a:t> </a:t>
            </a:r>
            <a:r>
              <a:rPr lang="en-GB" dirty="0" err="1"/>
              <a:t>cymdeithas</a:t>
            </a:r>
            <a:r>
              <a:rPr lang="en-GB" dirty="0"/>
              <a:t> </a:t>
            </a:r>
            <a:r>
              <a:rPr lang="en-GB" dirty="0" err="1"/>
              <a:t>a’r</a:t>
            </a:r>
            <a:r>
              <a:rPr lang="en-GB" dirty="0"/>
              <a:t> </a:t>
            </a:r>
            <a:r>
              <a:rPr lang="en-GB" dirty="0" err="1"/>
              <a:t>byd</a:t>
            </a:r>
            <a:r>
              <a:rPr lang="en-GB" dirty="0"/>
              <a:t> </a:t>
            </a:r>
            <a:r>
              <a:rPr lang="en-GB" dirty="0" err="1"/>
              <a:t>yn</a:t>
            </a:r>
            <a:r>
              <a:rPr lang="en-GB" dirty="0"/>
              <a:t> </a:t>
            </a:r>
            <a:r>
              <a:rPr lang="en-GB" dirty="0" err="1"/>
              <a:t>awr</a:t>
            </a:r>
            <a:r>
              <a:rPr lang="en-GB" dirty="0"/>
              <a:t> ac </a:t>
            </a:r>
            <a:r>
              <a:rPr lang="en-GB" dirty="0" err="1"/>
              <a:t>yn</a:t>
            </a:r>
            <a:r>
              <a:rPr lang="en-GB" dirty="0"/>
              <a:t> y </a:t>
            </a:r>
            <a:r>
              <a:rPr lang="en-GB" dirty="0" err="1"/>
              <a:t>gorennol</a:t>
            </a:r>
            <a:endParaRPr lang="en-GB" dirty="0"/>
          </a:p>
          <a:p>
            <a:pPr lvl="1"/>
            <a:r>
              <a:rPr lang="en-GB" dirty="0" err="1"/>
              <a:t>yn</a:t>
            </a:r>
            <a:r>
              <a:rPr lang="en-GB" dirty="0"/>
              <a:t> </a:t>
            </a:r>
            <a:r>
              <a:rPr lang="en-GB" dirty="0" err="1"/>
              <a:t>parchu</a:t>
            </a:r>
            <a:r>
              <a:rPr lang="en-GB" dirty="0"/>
              <a:t> </a:t>
            </a:r>
            <a:r>
              <a:rPr lang="en-GB" dirty="0" err="1"/>
              <a:t>anghenion</a:t>
            </a:r>
            <a:r>
              <a:rPr lang="en-GB" dirty="0"/>
              <a:t> a </a:t>
            </a:r>
            <a:r>
              <a:rPr lang="en-GB" dirty="0" err="1"/>
              <a:t>hawliau</a:t>
            </a:r>
            <a:r>
              <a:rPr lang="en-GB" dirty="0"/>
              <a:t> </a:t>
            </a:r>
            <a:r>
              <a:rPr lang="en-GB" dirty="0" err="1"/>
              <a:t>pobl</a:t>
            </a:r>
            <a:r>
              <a:rPr lang="en-GB" dirty="0"/>
              <a:t> </a:t>
            </a:r>
            <a:r>
              <a:rPr lang="en-GB" dirty="0" err="1"/>
              <a:t>eraill</a:t>
            </a:r>
            <a:r>
              <a:rPr lang="en-GB" dirty="0"/>
              <a:t>, </a:t>
            </a:r>
            <a:r>
              <a:rPr lang="en-GB" dirty="0" err="1"/>
              <a:t>fel</a:t>
            </a:r>
            <a:r>
              <a:rPr lang="en-GB" dirty="0"/>
              <a:t> </a:t>
            </a:r>
            <a:r>
              <a:rPr lang="en-GB" dirty="0" err="1"/>
              <a:t>aelod</a:t>
            </a:r>
            <a:r>
              <a:rPr lang="en-GB" dirty="0"/>
              <a:t> o </a:t>
            </a:r>
            <a:r>
              <a:rPr lang="en-GB" dirty="0" err="1"/>
              <a:t>gymdeithas</a:t>
            </a:r>
            <a:r>
              <a:rPr lang="en-GB" dirty="0"/>
              <a:t> </a:t>
            </a:r>
            <a:r>
              <a:rPr lang="en-GB" dirty="0" err="1"/>
              <a:t>amrywiol</a:t>
            </a:r>
            <a:r>
              <a:rPr lang="en-GB" dirty="0"/>
              <a:t> </a:t>
            </a:r>
          </a:p>
          <a:p>
            <a:pPr lvl="1"/>
            <a:r>
              <a:rPr lang="en-GB" dirty="0" err="1"/>
              <a:t>yn</a:t>
            </a:r>
            <a:r>
              <a:rPr lang="en-GB" dirty="0"/>
              <a:t> </a:t>
            </a:r>
            <a:r>
              <a:rPr lang="en-GB" dirty="0" err="1"/>
              <a:t>dangos</a:t>
            </a:r>
            <a:r>
              <a:rPr lang="en-GB" dirty="0"/>
              <a:t> </a:t>
            </a:r>
            <a:r>
              <a:rPr lang="en-GB" dirty="0" err="1"/>
              <a:t>eu</a:t>
            </a:r>
            <a:r>
              <a:rPr lang="en-GB" dirty="0"/>
              <a:t> </a:t>
            </a:r>
            <a:r>
              <a:rPr lang="en-GB" dirty="0" err="1"/>
              <a:t>hymrwymiad</a:t>
            </a:r>
            <a:r>
              <a:rPr lang="en-GB" dirty="0"/>
              <a:t> </a:t>
            </a:r>
            <a:r>
              <a:rPr lang="en-GB" dirty="0" err="1"/>
              <a:t>i</a:t>
            </a:r>
            <a:r>
              <a:rPr lang="en-GB" dirty="0"/>
              <a:t> </a:t>
            </a:r>
            <a:r>
              <a:rPr lang="en-GB" dirty="0" err="1"/>
              <a:t>sicrhau</a:t>
            </a:r>
            <a:r>
              <a:rPr lang="en-GB" dirty="0"/>
              <a:t> </a:t>
            </a:r>
            <a:r>
              <a:rPr lang="en-GB" dirty="0" err="1"/>
              <a:t>cynaliadwyedd</a:t>
            </a:r>
            <a:r>
              <a:rPr lang="en-GB" dirty="0"/>
              <a:t> y </a:t>
            </a:r>
            <a:r>
              <a:rPr lang="en-GB" dirty="0" err="1"/>
              <a:t>blaned</a:t>
            </a:r>
            <a:r>
              <a:rPr lang="en-GB" dirty="0"/>
              <a:t> ac </a:t>
            </a:r>
            <a:r>
              <a:rPr lang="en-GB" dirty="0" err="1"/>
              <a:t>yn</a:t>
            </a:r>
            <a:r>
              <a:rPr lang="en-GB" dirty="0"/>
              <a:t> </a:t>
            </a:r>
            <a:r>
              <a:rPr lang="en-GB" dirty="0" err="1"/>
              <a:t>barod</a:t>
            </a:r>
            <a:r>
              <a:rPr lang="en-GB" dirty="0"/>
              <a:t> </a:t>
            </a:r>
            <a:r>
              <a:rPr lang="en-GB" dirty="0" err="1"/>
              <a:t>i</a:t>
            </a:r>
            <a:r>
              <a:rPr lang="en-GB" dirty="0"/>
              <a:t> </a:t>
            </a:r>
            <a:r>
              <a:rPr lang="en-GB" b="1" dirty="0" err="1"/>
              <a:t>fod</a:t>
            </a:r>
            <a:r>
              <a:rPr lang="en-GB" b="1" dirty="0"/>
              <a:t> </a:t>
            </a:r>
            <a:r>
              <a:rPr lang="en-GB" b="1" dirty="0" err="1"/>
              <a:t>yn</a:t>
            </a:r>
            <a:r>
              <a:rPr lang="en-GB" b="1" dirty="0"/>
              <a:t> </a:t>
            </a:r>
            <a:r>
              <a:rPr lang="en-GB" b="1" dirty="0" err="1"/>
              <a:t>ddinasyddion</a:t>
            </a:r>
            <a:r>
              <a:rPr lang="en-GB" b="1" dirty="0"/>
              <a:t> </a:t>
            </a:r>
            <a:r>
              <a:rPr lang="en-GB" b="1" dirty="0" err="1"/>
              <a:t>i</a:t>
            </a:r>
            <a:r>
              <a:rPr lang="en-GB" b="1" dirty="0"/>
              <a:t> </a:t>
            </a:r>
            <a:r>
              <a:rPr lang="en-GB" b="1" dirty="0" err="1"/>
              <a:t>Gymru</a:t>
            </a:r>
            <a:r>
              <a:rPr lang="en-GB" b="1" dirty="0"/>
              <a:t> </a:t>
            </a:r>
            <a:r>
              <a:rPr lang="en-GB" b="1" dirty="0" err="1"/>
              <a:t>a’r</a:t>
            </a:r>
            <a:r>
              <a:rPr lang="en-GB" b="1" dirty="0"/>
              <a:t> </a:t>
            </a:r>
            <a:r>
              <a:rPr lang="en-GB" b="1" dirty="0" err="1"/>
              <a:t>byd</a:t>
            </a:r>
            <a:r>
              <a:rPr lang="en-GB" b="1" dirty="0"/>
              <a:t>. </a:t>
            </a:r>
          </a:p>
          <a:p>
            <a:endParaRPr lang="en-GB" dirty="0"/>
          </a:p>
        </p:txBody>
      </p:sp>
      <p:sp>
        <p:nvSpPr>
          <p:cNvPr id="4" name="Rectangle 3"/>
          <p:cNvSpPr/>
          <p:nvPr/>
        </p:nvSpPr>
        <p:spPr>
          <a:xfrm>
            <a:off x="2607112" y="1797050"/>
            <a:ext cx="1898848" cy="342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4432102" y="1797050"/>
            <a:ext cx="1568648" cy="342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021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4"/>
                                        </p:tgtEl>
                                      </p:cBhvr>
                                    </p:animEffect>
                                    <p:anim calcmode="lin" valueType="num">
                                      <p:cBhvr>
                                        <p:cTn id="7" dur="1000"/>
                                        <p:tgtEl>
                                          <p:spTgt spid="4"/>
                                        </p:tgtEl>
                                        <p:attrNameLst>
                                          <p:attrName>ppt_x</p:attrName>
                                        </p:attrNameLst>
                                      </p:cBhvr>
                                      <p:tavLst>
                                        <p:tav tm="0">
                                          <p:val>
                                            <p:strVal val="ppt_x"/>
                                          </p:val>
                                        </p:tav>
                                        <p:tav tm="100000">
                                          <p:val>
                                            <p:strVal val="ppt_x"/>
                                          </p:val>
                                        </p:tav>
                                      </p:tavLst>
                                    </p:anim>
                                    <p:anim calcmode="lin" valueType="num">
                                      <p:cBhvr>
                                        <p:cTn id="8" dur="1000"/>
                                        <p:tgtEl>
                                          <p:spTgt spid="4"/>
                                        </p:tgtEl>
                                        <p:attrNameLst>
                                          <p:attrName>ppt_y</p:attrName>
                                        </p:attrNameLst>
                                      </p:cBhvr>
                                      <p:tavLst>
                                        <p:tav tm="0">
                                          <p:val>
                                            <p:strVal val="ppt_y"/>
                                          </p:val>
                                        </p:tav>
                                        <p:tav tm="100000">
                                          <p:val>
                                            <p:strVal val="ppt_y+.1"/>
                                          </p:val>
                                        </p:tav>
                                      </p:tavLst>
                                    </p:anim>
                                    <p:set>
                                      <p:cBhvr>
                                        <p:cTn id="9" dur="1" fill="hold">
                                          <p:stCondLst>
                                            <p:cond delay="999"/>
                                          </p:stCondLst>
                                        </p:cTn>
                                        <p:tgtEl>
                                          <p:spTgt spid="4"/>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xit" presetSubtype="0" fill="hold" grpId="0" nodeType="clickEffect">
                                  <p:stCondLst>
                                    <p:cond delay="0"/>
                                  </p:stCondLst>
                                  <p:childTnLst>
                                    <p:animEffect transition="out" filter="fade">
                                      <p:cBhvr>
                                        <p:cTn id="13" dur="1000"/>
                                        <p:tgtEl>
                                          <p:spTgt spid="5"/>
                                        </p:tgtEl>
                                      </p:cBhvr>
                                    </p:animEffect>
                                    <p:anim calcmode="lin" valueType="num">
                                      <p:cBhvr>
                                        <p:cTn id="14" dur="1000"/>
                                        <p:tgtEl>
                                          <p:spTgt spid="5"/>
                                        </p:tgtEl>
                                        <p:attrNameLst>
                                          <p:attrName>ppt_x</p:attrName>
                                        </p:attrNameLst>
                                      </p:cBhvr>
                                      <p:tavLst>
                                        <p:tav tm="0">
                                          <p:val>
                                            <p:strVal val="ppt_x"/>
                                          </p:val>
                                        </p:tav>
                                        <p:tav tm="100000">
                                          <p:val>
                                            <p:strVal val="ppt_x"/>
                                          </p:val>
                                        </p:tav>
                                      </p:tavLst>
                                    </p:anim>
                                    <p:anim calcmode="lin" valueType="num">
                                      <p:cBhvr>
                                        <p:cTn id="15" dur="1000"/>
                                        <p:tgtEl>
                                          <p:spTgt spid="5"/>
                                        </p:tgtEl>
                                        <p:attrNameLst>
                                          <p:attrName>ppt_y</p:attrName>
                                        </p:attrNameLst>
                                      </p:cBhvr>
                                      <p:tavLst>
                                        <p:tav tm="0">
                                          <p:val>
                                            <p:strVal val="ppt_y"/>
                                          </p:val>
                                        </p:tav>
                                        <p:tav tm="100000">
                                          <p:val>
                                            <p:strVal val="ppt_y+.1"/>
                                          </p:val>
                                        </p:tav>
                                      </p:tavLst>
                                    </p:anim>
                                    <p:set>
                                      <p:cBhvr>
                                        <p:cTn id="16"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5432" y="530424"/>
            <a:ext cx="7024744" cy="1143000"/>
          </a:xfrm>
        </p:spPr>
        <p:txBody>
          <a:bodyPr/>
          <a:lstStyle/>
          <a:p>
            <a:pPr algn="ctr"/>
            <a:r>
              <a:rPr lang="en-GB" dirty="0" err="1"/>
              <a:t>Diben</a:t>
            </a:r>
            <a:r>
              <a:rPr lang="en-GB" dirty="0"/>
              <a:t> 4</a:t>
            </a:r>
          </a:p>
        </p:txBody>
      </p:sp>
      <p:sp>
        <p:nvSpPr>
          <p:cNvPr id="3" name="Content Placeholder 2"/>
          <p:cNvSpPr>
            <a:spLocks noGrp="1"/>
          </p:cNvSpPr>
          <p:nvPr>
            <p:ph idx="1"/>
          </p:nvPr>
        </p:nvSpPr>
        <p:spPr>
          <a:xfrm>
            <a:off x="241300" y="1673424"/>
            <a:ext cx="11658600" cy="5184576"/>
          </a:xfrm>
        </p:spPr>
        <p:txBody>
          <a:bodyPr>
            <a:normAutofit/>
          </a:bodyPr>
          <a:lstStyle/>
          <a:p>
            <a:r>
              <a:rPr lang="en-GB" b="1" dirty="0" err="1"/>
              <a:t>yn</a:t>
            </a:r>
            <a:r>
              <a:rPr lang="en-GB" b="1" dirty="0"/>
              <a:t> </a:t>
            </a:r>
            <a:r>
              <a:rPr lang="en-GB" b="1" dirty="0" err="1"/>
              <a:t>unigolion</a:t>
            </a:r>
            <a:r>
              <a:rPr lang="en-GB" b="1" dirty="0"/>
              <a:t> </a:t>
            </a:r>
            <a:r>
              <a:rPr lang="en-GB" b="1" dirty="0" err="1"/>
              <a:t>iach</a:t>
            </a:r>
            <a:r>
              <a:rPr lang="en-GB" b="1" dirty="0"/>
              <a:t>, </a:t>
            </a:r>
            <a:r>
              <a:rPr lang="en-GB" b="1" dirty="0" err="1"/>
              <a:t>hyderus</a:t>
            </a:r>
            <a:r>
              <a:rPr lang="en-GB" b="1" dirty="0"/>
              <a:t> </a:t>
            </a:r>
            <a:r>
              <a:rPr lang="en-GB" b="1" dirty="0" err="1"/>
              <a:t>sydd</a:t>
            </a:r>
            <a:r>
              <a:rPr lang="en-GB" dirty="0"/>
              <a:t>: </a:t>
            </a:r>
          </a:p>
          <a:p>
            <a:pPr lvl="1"/>
            <a:r>
              <a:rPr lang="en-GB" dirty="0"/>
              <a:t>â </a:t>
            </a:r>
            <a:r>
              <a:rPr lang="en-GB" dirty="0" err="1"/>
              <a:t>gwerthoedd</a:t>
            </a:r>
            <a:r>
              <a:rPr lang="en-GB" dirty="0"/>
              <a:t> </a:t>
            </a:r>
            <a:r>
              <a:rPr lang="en-GB" dirty="0" err="1"/>
              <a:t>sicr</a:t>
            </a:r>
            <a:r>
              <a:rPr lang="en-GB" dirty="0"/>
              <a:t> ac </a:t>
            </a:r>
            <a:r>
              <a:rPr lang="en-GB" dirty="0" err="1"/>
              <a:t>sy’n</a:t>
            </a:r>
            <a:r>
              <a:rPr lang="en-GB" dirty="0"/>
              <a:t> </a:t>
            </a:r>
            <a:r>
              <a:rPr lang="en-GB" dirty="0" err="1"/>
              <a:t>sefydlu</a:t>
            </a:r>
            <a:r>
              <a:rPr lang="en-GB" dirty="0"/>
              <a:t> </a:t>
            </a:r>
            <a:r>
              <a:rPr lang="en-GB" dirty="0" err="1"/>
              <a:t>eu</a:t>
            </a:r>
            <a:r>
              <a:rPr lang="en-GB" dirty="0"/>
              <a:t> </a:t>
            </a:r>
            <a:r>
              <a:rPr lang="en-GB" dirty="0" err="1"/>
              <a:t>credoau</a:t>
            </a:r>
            <a:r>
              <a:rPr lang="en-GB" dirty="0"/>
              <a:t> </a:t>
            </a:r>
            <a:r>
              <a:rPr lang="en-GB" dirty="0" err="1"/>
              <a:t>ysbrydol</a:t>
            </a:r>
            <a:r>
              <a:rPr lang="en-GB" dirty="0"/>
              <a:t> a </a:t>
            </a:r>
            <a:r>
              <a:rPr lang="en-GB" dirty="0" err="1"/>
              <a:t>moesegol</a:t>
            </a:r>
            <a:r>
              <a:rPr lang="en-GB" dirty="0"/>
              <a:t> </a:t>
            </a:r>
          </a:p>
          <a:p>
            <a:pPr lvl="1"/>
            <a:r>
              <a:rPr lang="en-GB" dirty="0" err="1"/>
              <a:t>yn</a:t>
            </a:r>
            <a:r>
              <a:rPr lang="en-GB" dirty="0"/>
              <a:t> </a:t>
            </a:r>
            <a:r>
              <a:rPr lang="en-GB" dirty="0" err="1"/>
              <a:t>meithrin</a:t>
            </a:r>
            <a:r>
              <a:rPr lang="en-GB" dirty="0"/>
              <a:t> </a:t>
            </a:r>
            <a:r>
              <a:rPr lang="en-GB" dirty="0" err="1"/>
              <a:t>eu</a:t>
            </a:r>
            <a:r>
              <a:rPr lang="en-GB" dirty="0"/>
              <a:t> </a:t>
            </a:r>
            <a:r>
              <a:rPr lang="en-GB" dirty="0" err="1"/>
              <a:t>lles</a:t>
            </a:r>
            <a:r>
              <a:rPr lang="en-GB" dirty="0"/>
              <a:t> </a:t>
            </a:r>
            <a:r>
              <a:rPr lang="en-GB" dirty="0" err="1"/>
              <a:t>meddyliol</a:t>
            </a:r>
            <a:r>
              <a:rPr lang="en-GB" dirty="0"/>
              <a:t> ac </a:t>
            </a:r>
            <a:r>
              <a:rPr lang="en-GB" dirty="0" err="1"/>
              <a:t>emosiynol</a:t>
            </a:r>
            <a:r>
              <a:rPr lang="en-GB" dirty="0"/>
              <a:t> </a:t>
            </a:r>
            <a:r>
              <a:rPr lang="en-GB" dirty="0" err="1"/>
              <a:t>drwy</a:t>
            </a:r>
            <a:r>
              <a:rPr lang="en-GB" dirty="0"/>
              <a:t> </a:t>
            </a:r>
            <a:r>
              <a:rPr lang="en-GB" dirty="0" err="1"/>
              <a:t>ddatblygu</a:t>
            </a:r>
            <a:r>
              <a:rPr lang="en-GB" dirty="0"/>
              <a:t> </a:t>
            </a:r>
            <a:r>
              <a:rPr lang="en-GB" dirty="0" err="1"/>
              <a:t>hyder</a:t>
            </a:r>
            <a:r>
              <a:rPr lang="en-GB" dirty="0"/>
              <a:t>, </a:t>
            </a:r>
            <a:r>
              <a:rPr lang="en-GB" dirty="0" err="1"/>
              <a:t>cadernid</a:t>
            </a:r>
            <a:r>
              <a:rPr lang="en-GB" dirty="0"/>
              <a:t> ac </a:t>
            </a:r>
            <a:r>
              <a:rPr lang="en-GB" dirty="0" err="1"/>
              <a:t>empathi</a:t>
            </a:r>
            <a:r>
              <a:rPr lang="en-GB" dirty="0"/>
              <a:t> </a:t>
            </a:r>
          </a:p>
          <a:p>
            <a:pPr lvl="1"/>
            <a:r>
              <a:rPr lang="en-GB" dirty="0" err="1"/>
              <a:t>yn</a:t>
            </a:r>
            <a:r>
              <a:rPr lang="en-GB" dirty="0"/>
              <a:t> </a:t>
            </a:r>
            <a:r>
              <a:rPr lang="en-GB" dirty="0" err="1"/>
              <a:t>cymhwyso</a:t>
            </a:r>
            <a:r>
              <a:rPr lang="en-GB" dirty="0"/>
              <a:t> </a:t>
            </a:r>
            <a:r>
              <a:rPr lang="en-GB" dirty="0" err="1"/>
              <a:t>gwybodaeth</a:t>
            </a:r>
            <a:r>
              <a:rPr lang="en-GB" dirty="0"/>
              <a:t> am </a:t>
            </a:r>
            <a:r>
              <a:rPr lang="en-GB" dirty="0" err="1"/>
              <a:t>effaith</a:t>
            </a:r>
            <a:r>
              <a:rPr lang="en-GB" dirty="0"/>
              <a:t> </a:t>
            </a:r>
            <a:r>
              <a:rPr lang="en-GB" dirty="0" err="1"/>
              <a:t>deiet</a:t>
            </a:r>
            <a:r>
              <a:rPr lang="en-GB" dirty="0"/>
              <a:t> ac </a:t>
            </a:r>
            <a:r>
              <a:rPr lang="en-GB" dirty="0" err="1"/>
              <a:t>ymarfer</a:t>
            </a:r>
            <a:r>
              <a:rPr lang="en-GB" dirty="0"/>
              <a:t> </a:t>
            </a:r>
            <a:r>
              <a:rPr lang="en-GB" dirty="0" err="1"/>
              <a:t>ar</a:t>
            </a:r>
            <a:r>
              <a:rPr lang="en-GB" dirty="0"/>
              <a:t> </a:t>
            </a:r>
            <a:r>
              <a:rPr lang="en-GB" dirty="0" err="1"/>
              <a:t>iechyd</a:t>
            </a:r>
            <a:r>
              <a:rPr lang="en-GB" dirty="0"/>
              <a:t> </a:t>
            </a:r>
            <a:r>
              <a:rPr lang="en-GB" dirty="0" err="1"/>
              <a:t>corfforol</a:t>
            </a:r>
            <a:r>
              <a:rPr lang="en-GB" dirty="0"/>
              <a:t> a </a:t>
            </a:r>
            <a:r>
              <a:rPr lang="en-GB" dirty="0" err="1"/>
              <a:t>meddyliol</a:t>
            </a:r>
            <a:r>
              <a:rPr lang="en-GB" dirty="0"/>
              <a:t> </a:t>
            </a:r>
            <a:r>
              <a:rPr lang="en-GB" dirty="0" err="1"/>
              <a:t>yn</a:t>
            </a:r>
            <a:r>
              <a:rPr lang="en-GB" dirty="0"/>
              <a:t> </a:t>
            </a:r>
            <a:r>
              <a:rPr lang="en-GB" dirty="0" err="1"/>
              <a:t>eu</a:t>
            </a:r>
            <a:r>
              <a:rPr lang="en-GB" dirty="0"/>
              <a:t> </a:t>
            </a:r>
            <a:r>
              <a:rPr lang="en-GB" dirty="0" err="1"/>
              <a:t>bywyd</a:t>
            </a:r>
            <a:r>
              <a:rPr lang="en-GB" dirty="0"/>
              <a:t> </a:t>
            </a:r>
            <a:r>
              <a:rPr lang="en-GB" dirty="0" err="1"/>
              <a:t>pob</a:t>
            </a:r>
            <a:r>
              <a:rPr lang="en-GB" dirty="0"/>
              <a:t> </a:t>
            </a:r>
            <a:r>
              <a:rPr lang="en-GB" dirty="0" err="1"/>
              <a:t>dydd</a:t>
            </a:r>
            <a:endParaRPr lang="en-GB" dirty="0"/>
          </a:p>
          <a:p>
            <a:pPr lvl="1"/>
            <a:r>
              <a:rPr lang="en-GB" dirty="0" err="1"/>
              <a:t>yn</a:t>
            </a:r>
            <a:r>
              <a:rPr lang="en-GB" dirty="0"/>
              <a:t> </a:t>
            </a:r>
            <a:r>
              <a:rPr lang="en-GB" dirty="0" err="1"/>
              <a:t>gwybod</a:t>
            </a:r>
            <a:r>
              <a:rPr lang="en-GB" dirty="0"/>
              <a:t> </a:t>
            </a:r>
            <a:r>
              <a:rPr lang="en-GB" dirty="0" err="1"/>
              <a:t>sut</a:t>
            </a:r>
            <a:r>
              <a:rPr lang="en-GB" dirty="0"/>
              <a:t> </a:t>
            </a:r>
            <a:r>
              <a:rPr lang="en-GB" dirty="0" err="1"/>
              <a:t>i</a:t>
            </a:r>
            <a:r>
              <a:rPr lang="en-GB" dirty="0"/>
              <a:t> </a:t>
            </a:r>
            <a:r>
              <a:rPr lang="en-GB" dirty="0" err="1"/>
              <a:t>ddod</a:t>
            </a:r>
            <a:r>
              <a:rPr lang="en-GB" dirty="0"/>
              <a:t> o </a:t>
            </a:r>
            <a:r>
              <a:rPr lang="en-GB" dirty="0" err="1"/>
              <a:t>hyd</a:t>
            </a:r>
            <a:r>
              <a:rPr lang="en-GB" dirty="0"/>
              <a:t> </a:t>
            </a:r>
            <a:r>
              <a:rPr lang="en-GB" dirty="0" err="1"/>
              <a:t>i’r</a:t>
            </a:r>
            <a:r>
              <a:rPr lang="en-GB" dirty="0"/>
              <a:t> </a:t>
            </a:r>
            <a:r>
              <a:rPr lang="en-GB" dirty="0" err="1"/>
              <a:t>wybodaeth</a:t>
            </a:r>
            <a:r>
              <a:rPr lang="en-GB" dirty="0"/>
              <a:t> </a:t>
            </a:r>
            <a:r>
              <a:rPr lang="en-GB" dirty="0" err="1"/>
              <a:t>a’r</a:t>
            </a:r>
            <a:r>
              <a:rPr lang="en-GB" dirty="0"/>
              <a:t> </a:t>
            </a:r>
            <a:r>
              <a:rPr lang="en-GB" dirty="0" err="1"/>
              <a:t>cymorth</a:t>
            </a:r>
            <a:r>
              <a:rPr lang="en-GB" dirty="0"/>
              <a:t> </a:t>
            </a:r>
            <a:r>
              <a:rPr lang="en-GB" dirty="0" err="1"/>
              <a:t>sydd</a:t>
            </a:r>
            <a:r>
              <a:rPr lang="en-GB" dirty="0"/>
              <a:t> </a:t>
            </a:r>
            <a:r>
              <a:rPr lang="en-GB" dirty="0" err="1"/>
              <a:t>eu</a:t>
            </a:r>
            <a:r>
              <a:rPr lang="en-GB" dirty="0"/>
              <a:t> </a:t>
            </a:r>
            <a:r>
              <a:rPr lang="en-GB" dirty="0" err="1"/>
              <a:t>hangen</a:t>
            </a:r>
            <a:r>
              <a:rPr lang="en-GB" dirty="0"/>
              <a:t> </a:t>
            </a:r>
            <a:r>
              <a:rPr lang="en-GB" dirty="0" err="1"/>
              <a:t>i</a:t>
            </a:r>
            <a:r>
              <a:rPr lang="en-GB" dirty="0"/>
              <a:t> </a:t>
            </a:r>
            <a:r>
              <a:rPr lang="en-GB" dirty="0" err="1"/>
              <a:t>gadw’n</a:t>
            </a:r>
            <a:r>
              <a:rPr lang="en-GB" dirty="0"/>
              <a:t> </a:t>
            </a:r>
            <a:r>
              <a:rPr lang="en-GB" dirty="0" err="1"/>
              <a:t>ddiogel</a:t>
            </a:r>
            <a:r>
              <a:rPr lang="en-GB" dirty="0"/>
              <a:t> ac </a:t>
            </a:r>
            <a:r>
              <a:rPr lang="en-GB" dirty="0" err="1"/>
              <a:t>iach</a:t>
            </a:r>
            <a:r>
              <a:rPr lang="en-GB" dirty="0"/>
              <a:t> </a:t>
            </a:r>
          </a:p>
          <a:p>
            <a:pPr lvl="1"/>
            <a:r>
              <a:rPr lang="en-GB" dirty="0" err="1"/>
              <a:t>yn</a:t>
            </a:r>
            <a:r>
              <a:rPr lang="en-GB" dirty="0"/>
              <a:t> </a:t>
            </a:r>
            <a:r>
              <a:rPr lang="en-GB" dirty="0" err="1"/>
              <a:t>cymryd</a:t>
            </a:r>
            <a:r>
              <a:rPr lang="en-GB" dirty="0"/>
              <a:t> </a:t>
            </a:r>
            <a:r>
              <a:rPr lang="en-GB" dirty="0" err="1"/>
              <a:t>rhan</a:t>
            </a:r>
            <a:r>
              <a:rPr lang="en-GB" dirty="0"/>
              <a:t> </a:t>
            </a:r>
            <a:r>
              <a:rPr lang="en-GB" dirty="0" err="1"/>
              <a:t>mewn</a:t>
            </a:r>
            <a:r>
              <a:rPr lang="en-GB" dirty="0"/>
              <a:t> </a:t>
            </a:r>
            <a:r>
              <a:rPr lang="en-GB" dirty="0" err="1"/>
              <a:t>gweithgarwch</a:t>
            </a:r>
            <a:r>
              <a:rPr lang="en-GB" dirty="0"/>
              <a:t> </a:t>
            </a:r>
            <a:r>
              <a:rPr lang="en-GB" dirty="0" err="1"/>
              <a:t>corfforol</a:t>
            </a:r>
            <a:r>
              <a:rPr lang="en-GB" dirty="0"/>
              <a:t> </a:t>
            </a:r>
          </a:p>
          <a:p>
            <a:pPr lvl="1"/>
            <a:r>
              <a:rPr lang="en-GB" dirty="0" err="1"/>
              <a:t>yn</a:t>
            </a:r>
            <a:r>
              <a:rPr lang="en-GB" dirty="0"/>
              <a:t> </a:t>
            </a:r>
            <a:r>
              <a:rPr lang="en-GB" dirty="0" err="1"/>
              <a:t>gwneud</a:t>
            </a:r>
            <a:r>
              <a:rPr lang="en-GB" dirty="0"/>
              <a:t> </a:t>
            </a:r>
            <a:r>
              <a:rPr lang="en-GB" dirty="0" err="1"/>
              <a:t>penderfyniadau</a:t>
            </a:r>
            <a:r>
              <a:rPr lang="en-GB" dirty="0"/>
              <a:t> </a:t>
            </a:r>
            <a:r>
              <a:rPr lang="en-GB" dirty="0" err="1"/>
              <a:t>pwyllog</a:t>
            </a:r>
            <a:r>
              <a:rPr lang="en-GB" dirty="0"/>
              <a:t> </a:t>
            </a:r>
            <a:r>
              <a:rPr lang="en-GB" dirty="0" err="1"/>
              <a:t>ynghylch</a:t>
            </a:r>
            <a:r>
              <a:rPr lang="en-GB" dirty="0"/>
              <a:t> </a:t>
            </a:r>
            <a:r>
              <a:rPr lang="en-GB" dirty="0" err="1"/>
              <a:t>eu</a:t>
            </a:r>
            <a:r>
              <a:rPr lang="en-GB" dirty="0"/>
              <a:t> </a:t>
            </a:r>
            <a:r>
              <a:rPr lang="en-GB" dirty="0" err="1"/>
              <a:t>ffordd</a:t>
            </a:r>
            <a:r>
              <a:rPr lang="en-GB" dirty="0"/>
              <a:t> o </a:t>
            </a:r>
            <a:r>
              <a:rPr lang="en-GB" dirty="0" err="1"/>
              <a:t>fyw</a:t>
            </a:r>
            <a:r>
              <a:rPr lang="en-GB" dirty="0"/>
              <a:t> ac </a:t>
            </a:r>
            <a:r>
              <a:rPr lang="en-GB" dirty="0" err="1"/>
              <a:t>yn</a:t>
            </a:r>
            <a:r>
              <a:rPr lang="en-GB" dirty="0"/>
              <a:t> </a:t>
            </a:r>
            <a:r>
              <a:rPr lang="en-GB" dirty="0" err="1"/>
              <a:t>rheoli</a:t>
            </a:r>
            <a:r>
              <a:rPr lang="en-GB" dirty="0"/>
              <a:t> </a:t>
            </a:r>
            <a:r>
              <a:rPr lang="en-GB" dirty="0" err="1"/>
              <a:t>risg</a:t>
            </a:r>
            <a:r>
              <a:rPr lang="en-GB" dirty="0"/>
              <a:t> </a:t>
            </a:r>
          </a:p>
          <a:p>
            <a:pPr lvl="1"/>
            <a:r>
              <a:rPr lang="en-GB" dirty="0"/>
              <a:t> </a:t>
            </a:r>
            <a:r>
              <a:rPr lang="en-GB" dirty="0" err="1"/>
              <a:t>â’r</a:t>
            </a:r>
            <a:r>
              <a:rPr lang="en-GB" dirty="0"/>
              <a:t> </a:t>
            </a:r>
            <a:r>
              <a:rPr lang="en-GB" dirty="0" err="1"/>
              <a:t>hyder</a:t>
            </a:r>
            <a:r>
              <a:rPr lang="en-GB" dirty="0"/>
              <a:t> </a:t>
            </a:r>
            <a:r>
              <a:rPr lang="en-GB" dirty="0" err="1"/>
              <a:t>sydd</a:t>
            </a:r>
            <a:r>
              <a:rPr lang="en-GB" dirty="0"/>
              <a:t> </a:t>
            </a:r>
            <a:r>
              <a:rPr lang="en-GB" dirty="0" err="1"/>
              <a:t>ei</a:t>
            </a:r>
            <a:r>
              <a:rPr lang="en-GB" dirty="0"/>
              <a:t> </a:t>
            </a:r>
            <a:r>
              <a:rPr lang="en-GB" dirty="0" err="1"/>
              <a:t>angen</a:t>
            </a:r>
            <a:r>
              <a:rPr lang="en-GB" dirty="0"/>
              <a:t> </a:t>
            </a:r>
            <a:r>
              <a:rPr lang="en-GB" dirty="0" err="1"/>
              <a:t>i</a:t>
            </a:r>
            <a:r>
              <a:rPr lang="en-GB" dirty="0"/>
              <a:t> </a:t>
            </a:r>
            <a:r>
              <a:rPr lang="en-GB" dirty="0" err="1"/>
              <a:t>gymryd</a:t>
            </a:r>
            <a:r>
              <a:rPr lang="en-GB" dirty="0"/>
              <a:t> </a:t>
            </a:r>
            <a:r>
              <a:rPr lang="en-GB" dirty="0" err="1"/>
              <a:t>rhan</a:t>
            </a:r>
            <a:r>
              <a:rPr lang="en-GB" dirty="0"/>
              <a:t> </a:t>
            </a:r>
            <a:r>
              <a:rPr lang="en-GB" dirty="0" err="1"/>
              <a:t>mewn</a:t>
            </a:r>
            <a:r>
              <a:rPr lang="en-GB" dirty="0"/>
              <a:t> </a:t>
            </a:r>
            <a:r>
              <a:rPr lang="en-GB" dirty="0" err="1"/>
              <a:t>perfformiadau</a:t>
            </a:r>
            <a:endParaRPr lang="en-GB" dirty="0"/>
          </a:p>
          <a:p>
            <a:pPr lvl="1"/>
            <a:r>
              <a:rPr lang="en-GB" dirty="0"/>
              <a:t> </a:t>
            </a:r>
            <a:r>
              <a:rPr lang="en-GB" dirty="0" err="1"/>
              <a:t>yn</a:t>
            </a:r>
            <a:r>
              <a:rPr lang="en-GB" dirty="0"/>
              <a:t> </a:t>
            </a:r>
            <a:r>
              <a:rPr lang="en-GB" dirty="0" err="1"/>
              <a:t>ffurfio</a:t>
            </a:r>
            <a:r>
              <a:rPr lang="en-GB" dirty="0"/>
              <a:t> </a:t>
            </a:r>
            <a:r>
              <a:rPr lang="en-GB" dirty="0" err="1"/>
              <a:t>perthnasoedd</a:t>
            </a:r>
            <a:r>
              <a:rPr lang="en-GB" dirty="0"/>
              <a:t> </a:t>
            </a:r>
            <a:r>
              <a:rPr lang="en-GB" dirty="0" err="1"/>
              <a:t>cadarnhaol</a:t>
            </a:r>
            <a:r>
              <a:rPr lang="en-GB" dirty="0"/>
              <a:t> </a:t>
            </a:r>
            <a:r>
              <a:rPr lang="en-GB" dirty="0" err="1"/>
              <a:t>wedi’u</a:t>
            </a:r>
            <a:r>
              <a:rPr lang="en-GB" dirty="0"/>
              <a:t> </a:t>
            </a:r>
            <a:r>
              <a:rPr lang="en-GB" dirty="0" err="1"/>
              <a:t>seilio</a:t>
            </a:r>
            <a:r>
              <a:rPr lang="en-GB" dirty="0"/>
              <a:t> </a:t>
            </a:r>
            <a:r>
              <a:rPr lang="en-GB" dirty="0" err="1"/>
              <a:t>ar</a:t>
            </a:r>
            <a:r>
              <a:rPr lang="en-GB" dirty="0"/>
              <a:t> </a:t>
            </a:r>
            <a:r>
              <a:rPr lang="en-GB" dirty="0" err="1"/>
              <a:t>ymddiriedaeth</a:t>
            </a:r>
            <a:r>
              <a:rPr lang="en-GB" dirty="0"/>
              <a:t> a </a:t>
            </a:r>
            <a:r>
              <a:rPr lang="en-GB" dirty="0" err="1"/>
              <a:t>pharch</a:t>
            </a:r>
            <a:r>
              <a:rPr lang="en-GB" dirty="0"/>
              <a:t> at </a:t>
            </a:r>
            <a:r>
              <a:rPr lang="en-GB" dirty="0" err="1"/>
              <a:t>ei</a:t>
            </a:r>
            <a:r>
              <a:rPr lang="en-GB" dirty="0"/>
              <a:t> </a:t>
            </a:r>
            <a:r>
              <a:rPr lang="en-GB" dirty="0" err="1"/>
              <a:t>gilydd</a:t>
            </a:r>
            <a:endParaRPr lang="en-GB" dirty="0"/>
          </a:p>
          <a:p>
            <a:pPr lvl="1"/>
            <a:r>
              <a:rPr lang="en-GB" dirty="0" err="1"/>
              <a:t>yn</a:t>
            </a:r>
            <a:r>
              <a:rPr lang="en-GB" dirty="0"/>
              <a:t> </a:t>
            </a:r>
            <a:r>
              <a:rPr lang="en-GB" dirty="0" err="1"/>
              <a:t>wynebu</a:t>
            </a:r>
            <a:r>
              <a:rPr lang="en-GB" dirty="0"/>
              <a:t> </a:t>
            </a:r>
            <a:r>
              <a:rPr lang="en-GB" dirty="0" err="1"/>
              <a:t>heriau</a:t>
            </a:r>
            <a:r>
              <a:rPr lang="en-GB" dirty="0"/>
              <a:t> ac </a:t>
            </a:r>
            <a:r>
              <a:rPr lang="en-GB" dirty="0" err="1"/>
              <a:t>yn</a:t>
            </a:r>
            <a:r>
              <a:rPr lang="en-GB" dirty="0"/>
              <a:t> </a:t>
            </a:r>
            <a:r>
              <a:rPr lang="en-GB" dirty="0" err="1"/>
              <a:t>eu</a:t>
            </a:r>
            <a:r>
              <a:rPr lang="en-GB" dirty="0"/>
              <a:t> </a:t>
            </a:r>
            <a:r>
              <a:rPr lang="en-GB" dirty="0" err="1"/>
              <a:t>trechu</a:t>
            </a:r>
            <a:r>
              <a:rPr lang="en-GB" dirty="0"/>
              <a:t> </a:t>
            </a:r>
          </a:p>
          <a:p>
            <a:pPr lvl="1"/>
            <a:r>
              <a:rPr lang="en-GB" dirty="0" err="1"/>
              <a:t>â’r</a:t>
            </a:r>
            <a:r>
              <a:rPr lang="en-GB" dirty="0"/>
              <a:t> </a:t>
            </a:r>
            <a:r>
              <a:rPr lang="en-GB" dirty="0" err="1"/>
              <a:t>sgiliau</a:t>
            </a:r>
            <a:r>
              <a:rPr lang="en-GB" dirty="0"/>
              <a:t> </a:t>
            </a:r>
            <a:r>
              <a:rPr lang="en-GB" dirty="0" err="1"/>
              <a:t>a’r</a:t>
            </a:r>
            <a:r>
              <a:rPr lang="en-GB" dirty="0"/>
              <a:t> </a:t>
            </a:r>
            <a:r>
              <a:rPr lang="en-GB" dirty="0" err="1"/>
              <a:t>wybodaeth</a:t>
            </a:r>
            <a:r>
              <a:rPr lang="en-GB" dirty="0"/>
              <a:t> </a:t>
            </a:r>
            <a:r>
              <a:rPr lang="en-GB" dirty="0" err="1"/>
              <a:t>sydd</a:t>
            </a:r>
            <a:r>
              <a:rPr lang="en-GB" dirty="0"/>
              <a:t> </a:t>
            </a:r>
            <a:r>
              <a:rPr lang="en-GB" dirty="0" err="1"/>
              <a:t>eu</a:t>
            </a:r>
            <a:r>
              <a:rPr lang="en-GB" dirty="0"/>
              <a:t> </a:t>
            </a:r>
            <a:r>
              <a:rPr lang="en-GB" dirty="0" err="1"/>
              <a:t>hangen</a:t>
            </a:r>
            <a:r>
              <a:rPr lang="en-GB" dirty="0"/>
              <a:t> </a:t>
            </a:r>
            <a:r>
              <a:rPr lang="en-GB" dirty="0" err="1"/>
              <a:t>i</a:t>
            </a:r>
            <a:r>
              <a:rPr lang="en-GB" dirty="0"/>
              <a:t> </a:t>
            </a:r>
            <a:r>
              <a:rPr lang="en-GB" dirty="0" err="1"/>
              <a:t>ddelio</a:t>
            </a:r>
            <a:r>
              <a:rPr lang="en-GB" dirty="0"/>
              <a:t> </a:t>
            </a:r>
            <a:r>
              <a:rPr lang="en-GB" dirty="0" err="1"/>
              <a:t>â’u</a:t>
            </a:r>
            <a:r>
              <a:rPr lang="en-GB" dirty="0"/>
              <a:t> </a:t>
            </a:r>
            <a:r>
              <a:rPr lang="en-GB" dirty="0" err="1"/>
              <a:t>bywyd</a:t>
            </a:r>
            <a:r>
              <a:rPr lang="en-GB" dirty="0"/>
              <a:t> </a:t>
            </a:r>
            <a:r>
              <a:rPr lang="en-GB" dirty="0" err="1"/>
              <a:t>pob</a:t>
            </a:r>
            <a:r>
              <a:rPr lang="en-GB" dirty="0"/>
              <a:t> </a:t>
            </a:r>
            <a:r>
              <a:rPr lang="en-GB" dirty="0" err="1"/>
              <a:t>dydd</a:t>
            </a:r>
            <a:r>
              <a:rPr lang="en-GB" dirty="0"/>
              <a:t> </a:t>
            </a:r>
            <a:r>
              <a:rPr lang="en-GB" dirty="0" err="1"/>
              <a:t>mor</a:t>
            </a:r>
            <a:r>
              <a:rPr lang="en-GB" dirty="0"/>
              <a:t> </a:t>
            </a:r>
            <a:r>
              <a:rPr lang="en-GB" dirty="0" err="1"/>
              <a:t>annibynnol</a:t>
            </a:r>
            <a:r>
              <a:rPr lang="en-GB" dirty="0"/>
              <a:t> ag y gallant ac </a:t>
            </a:r>
            <a:r>
              <a:rPr lang="en-GB" dirty="0" err="1"/>
              <a:t>yn</a:t>
            </a:r>
            <a:r>
              <a:rPr lang="en-GB" dirty="0"/>
              <a:t> </a:t>
            </a:r>
            <a:r>
              <a:rPr lang="en-GB" b="1" dirty="0" err="1"/>
              <a:t>barod</a:t>
            </a:r>
            <a:r>
              <a:rPr lang="en-GB" b="1" dirty="0"/>
              <a:t> </a:t>
            </a:r>
            <a:r>
              <a:rPr lang="en-GB" b="1" dirty="0" err="1"/>
              <a:t>i</a:t>
            </a:r>
            <a:r>
              <a:rPr lang="en-GB" b="1" dirty="0"/>
              <a:t> </a:t>
            </a:r>
            <a:r>
              <a:rPr lang="en-GB" b="1" dirty="0" err="1"/>
              <a:t>fyw</a:t>
            </a:r>
            <a:r>
              <a:rPr lang="en-GB" b="1" dirty="0"/>
              <a:t> </a:t>
            </a:r>
            <a:r>
              <a:rPr lang="en-GB" b="1" dirty="0" err="1"/>
              <a:t>bywyd</a:t>
            </a:r>
            <a:r>
              <a:rPr lang="en-GB" b="1" dirty="0"/>
              <a:t> </a:t>
            </a:r>
            <a:r>
              <a:rPr lang="en-GB" b="1" dirty="0" err="1"/>
              <a:t>gan</a:t>
            </a:r>
            <a:r>
              <a:rPr lang="en-GB" b="1" dirty="0"/>
              <a:t> </a:t>
            </a:r>
            <a:r>
              <a:rPr lang="en-GB" b="1" dirty="0" err="1"/>
              <a:t>wireddu</a:t>
            </a:r>
            <a:r>
              <a:rPr lang="en-GB" b="1" dirty="0"/>
              <a:t> </a:t>
            </a:r>
            <a:r>
              <a:rPr lang="en-GB" b="1" dirty="0" err="1"/>
              <a:t>eu</a:t>
            </a:r>
            <a:r>
              <a:rPr lang="en-GB" b="1" dirty="0"/>
              <a:t> </a:t>
            </a:r>
            <a:r>
              <a:rPr lang="en-GB" b="1" dirty="0" err="1"/>
              <a:t>dyheadau</a:t>
            </a:r>
            <a:r>
              <a:rPr lang="en-GB" b="1" dirty="0"/>
              <a:t> </a:t>
            </a:r>
            <a:r>
              <a:rPr lang="en-GB" b="1" dirty="0" err="1"/>
              <a:t>fel</a:t>
            </a:r>
            <a:r>
              <a:rPr lang="en-GB" b="1" dirty="0"/>
              <a:t> </a:t>
            </a:r>
            <a:r>
              <a:rPr lang="en-GB" b="1" dirty="0" err="1"/>
              <a:t>aelodau</a:t>
            </a:r>
            <a:r>
              <a:rPr lang="en-GB" b="1" dirty="0"/>
              <a:t> </a:t>
            </a:r>
            <a:r>
              <a:rPr lang="en-GB" b="1" dirty="0" err="1"/>
              <a:t>gwerthfawr</a:t>
            </a:r>
            <a:r>
              <a:rPr lang="en-GB" b="1" dirty="0"/>
              <a:t> o </a:t>
            </a:r>
            <a:r>
              <a:rPr lang="en-GB" b="1" dirty="0" err="1"/>
              <a:t>gymdeithas</a:t>
            </a:r>
            <a:r>
              <a:rPr lang="en-GB" dirty="0"/>
              <a:t>. </a:t>
            </a:r>
          </a:p>
          <a:p>
            <a:endParaRPr lang="en-GB" dirty="0"/>
          </a:p>
        </p:txBody>
      </p:sp>
      <p:sp>
        <p:nvSpPr>
          <p:cNvPr id="4" name="Rectangle 3"/>
          <p:cNvSpPr/>
          <p:nvPr/>
        </p:nvSpPr>
        <p:spPr>
          <a:xfrm>
            <a:off x="1985042" y="1673424"/>
            <a:ext cx="666948" cy="342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2651990" y="1673424"/>
            <a:ext cx="1612900" cy="342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83876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4"/>
                                        </p:tgtEl>
                                      </p:cBhvr>
                                    </p:animEffect>
                                    <p:anim calcmode="lin" valueType="num">
                                      <p:cBhvr>
                                        <p:cTn id="7" dur="1000"/>
                                        <p:tgtEl>
                                          <p:spTgt spid="4"/>
                                        </p:tgtEl>
                                        <p:attrNameLst>
                                          <p:attrName>ppt_x</p:attrName>
                                        </p:attrNameLst>
                                      </p:cBhvr>
                                      <p:tavLst>
                                        <p:tav tm="0">
                                          <p:val>
                                            <p:strVal val="ppt_x"/>
                                          </p:val>
                                        </p:tav>
                                        <p:tav tm="100000">
                                          <p:val>
                                            <p:strVal val="ppt_x"/>
                                          </p:val>
                                        </p:tav>
                                      </p:tavLst>
                                    </p:anim>
                                    <p:anim calcmode="lin" valueType="num">
                                      <p:cBhvr>
                                        <p:cTn id="8" dur="1000"/>
                                        <p:tgtEl>
                                          <p:spTgt spid="4"/>
                                        </p:tgtEl>
                                        <p:attrNameLst>
                                          <p:attrName>ppt_y</p:attrName>
                                        </p:attrNameLst>
                                      </p:cBhvr>
                                      <p:tavLst>
                                        <p:tav tm="0">
                                          <p:val>
                                            <p:strVal val="ppt_y"/>
                                          </p:val>
                                        </p:tav>
                                        <p:tav tm="100000">
                                          <p:val>
                                            <p:strVal val="ppt_y+.1"/>
                                          </p:val>
                                        </p:tav>
                                      </p:tavLst>
                                    </p:anim>
                                    <p:set>
                                      <p:cBhvr>
                                        <p:cTn id="9" dur="1" fill="hold">
                                          <p:stCondLst>
                                            <p:cond delay="999"/>
                                          </p:stCondLst>
                                        </p:cTn>
                                        <p:tgtEl>
                                          <p:spTgt spid="4"/>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xit" presetSubtype="0" fill="hold" grpId="0" nodeType="clickEffect">
                                  <p:stCondLst>
                                    <p:cond delay="0"/>
                                  </p:stCondLst>
                                  <p:childTnLst>
                                    <p:animEffect transition="out" filter="fade">
                                      <p:cBhvr>
                                        <p:cTn id="13" dur="1000"/>
                                        <p:tgtEl>
                                          <p:spTgt spid="5"/>
                                        </p:tgtEl>
                                      </p:cBhvr>
                                    </p:animEffect>
                                    <p:anim calcmode="lin" valueType="num">
                                      <p:cBhvr>
                                        <p:cTn id="14" dur="1000"/>
                                        <p:tgtEl>
                                          <p:spTgt spid="5"/>
                                        </p:tgtEl>
                                        <p:attrNameLst>
                                          <p:attrName>ppt_x</p:attrName>
                                        </p:attrNameLst>
                                      </p:cBhvr>
                                      <p:tavLst>
                                        <p:tav tm="0">
                                          <p:val>
                                            <p:strVal val="ppt_x"/>
                                          </p:val>
                                        </p:tav>
                                        <p:tav tm="100000">
                                          <p:val>
                                            <p:strVal val="ppt_x"/>
                                          </p:val>
                                        </p:tav>
                                      </p:tavLst>
                                    </p:anim>
                                    <p:anim calcmode="lin" valueType="num">
                                      <p:cBhvr>
                                        <p:cTn id="15" dur="1000"/>
                                        <p:tgtEl>
                                          <p:spTgt spid="5"/>
                                        </p:tgtEl>
                                        <p:attrNameLst>
                                          <p:attrName>ppt_y</p:attrName>
                                        </p:attrNameLst>
                                      </p:cBhvr>
                                      <p:tavLst>
                                        <p:tav tm="0">
                                          <p:val>
                                            <p:strVal val="ppt_y"/>
                                          </p:val>
                                        </p:tav>
                                        <p:tav tm="100000">
                                          <p:val>
                                            <p:strVal val="ppt_y+.1"/>
                                          </p:val>
                                        </p:tav>
                                      </p:tavLst>
                                    </p:anim>
                                    <p:set>
                                      <p:cBhvr>
                                        <p:cTn id="16"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2078" y="716876"/>
            <a:ext cx="7024744" cy="1143000"/>
          </a:xfrm>
        </p:spPr>
        <p:txBody>
          <a:bodyPr/>
          <a:lstStyle/>
          <a:p>
            <a:pPr algn="ctr"/>
            <a:r>
              <a:rPr lang="en-GB" dirty="0"/>
              <a:t>Purpose 1</a:t>
            </a:r>
          </a:p>
        </p:txBody>
      </p:sp>
      <p:sp>
        <p:nvSpPr>
          <p:cNvPr id="3" name="Content Placeholder 2"/>
          <p:cNvSpPr>
            <a:spLocks noGrp="1"/>
          </p:cNvSpPr>
          <p:nvPr>
            <p:ph idx="1"/>
          </p:nvPr>
        </p:nvSpPr>
        <p:spPr>
          <a:xfrm>
            <a:off x="598984" y="1925092"/>
            <a:ext cx="11186616" cy="4536504"/>
          </a:xfrm>
        </p:spPr>
        <p:txBody>
          <a:bodyPr>
            <a:normAutofit fontScale="92500"/>
          </a:bodyPr>
          <a:lstStyle/>
          <a:p>
            <a:pPr marL="0" indent="0">
              <a:buNone/>
            </a:pPr>
            <a:r>
              <a:rPr lang="en-GB" b="1" dirty="0"/>
              <a:t>1) All our children and young people will be__________, ___________learners who: </a:t>
            </a:r>
            <a:endParaRPr lang="en-GB" dirty="0"/>
          </a:p>
          <a:p>
            <a:endParaRPr lang="en-GB" dirty="0"/>
          </a:p>
          <a:p>
            <a:r>
              <a:rPr lang="en-GB" dirty="0"/>
              <a:t>set themselves high standards and seek and enjoy challenge</a:t>
            </a:r>
          </a:p>
          <a:p>
            <a:r>
              <a:rPr lang="en-GB" dirty="0"/>
              <a:t>are building up a body of knowledge and have the skills to connect and apply that knowledge in different contexts</a:t>
            </a:r>
          </a:p>
          <a:p>
            <a:r>
              <a:rPr lang="en-GB" dirty="0"/>
              <a:t>are questioning and enjoy solving problems</a:t>
            </a:r>
          </a:p>
          <a:p>
            <a:r>
              <a:rPr lang="en-GB" dirty="0"/>
              <a:t>can communicate effectively in different forms and settings, using both Welsh and English</a:t>
            </a:r>
          </a:p>
          <a:p>
            <a:r>
              <a:rPr lang="en-GB" dirty="0"/>
              <a:t>can explain the ideas and concepts they are learning about</a:t>
            </a:r>
          </a:p>
          <a:p>
            <a:r>
              <a:rPr lang="en-GB" dirty="0"/>
              <a:t>can use number effectively in different contexts</a:t>
            </a:r>
          </a:p>
          <a:p>
            <a:r>
              <a:rPr lang="en-GB" dirty="0"/>
              <a:t>understand how to interpret data and apply mathematical concepts</a:t>
            </a:r>
          </a:p>
          <a:p>
            <a:r>
              <a:rPr lang="en-GB" dirty="0"/>
              <a:t>use digital technologies creatively to communicate, find and analyse information </a:t>
            </a:r>
          </a:p>
          <a:p>
            <a:r>
              <a:rPr lang="en-GB" dirty="0"/>
              <a:t>undertake research and evaluate critically what they find and </a:t>
            </a:r>
            <a:r>
              <a:rPr lang="en-GB" b="1" dirty="0"/>
              <a:t>are ready to learn throughout their lives </a:t>
            </a:r>
            <a:endParaRPr lang="en-GB" dirty="0"/>
          </a:p>
          <a:p>
            <a:endParaRPr lang="en-GB" dirty="0"/>
          </a:p>
        </p:txBody>
      </p:sp>
      <p:sp>
        <p:nvSpPr>
          <p:cNvPr id="4" name="TextBox 3"/>
          <p:cNvSpPr txBox="1"/>
          <p:nvPr/>
        </p:nvSpPr>
        <p:spPr>
          <a:xfrm>
            <a:off x="5124450" y="1794660"/>
            <a:ext cx="1689100" cy="369332"/>
          </a:xfrm>
          <a:prstGeom prst="rect">
            <a:avLst/>
          </a:prstGeom>
          <a:noFill/>
        </p:spPr>
        <p:txBody>
          <a:bodyPr wrap="square" rtlCol="0">
            <a:spAutoFit/>
          </a:bodyPr>
          <a:lstStyle/>
          <a:p>
            <a:r>
              <a:rPr lang="en-GB" dirty="0"/>
              <a:t>AMBITIOUS </a:t>
            </a:r>
          </a:p>
        </p:txBody>
      </p:sp>
      <p:sp>
        <p:nvSpPr>
          <p:cNvPr id="5" name="TextBox 4"/>
          <p:cNvSpPr txBox="1"/>
          <p:nvPr/>
        </p:nvSpPr>
        <p:spPr>
          <a:xfrm>
            <a:off x="6534150" y="1794660"/>
            <a:ext cx="1689100" cy="369332"/>
          </a:xfrm>
          <a:prstGeom prst="rect">
            <a:avLst/>
          </a:prstGeom>
          <a:noFill/>
        </p:spPr>
        <p:txBody>
          <a:bodyPr wrap="square" rtlCol="0">
            <a:spAutoFit/>
          </a:bodyPr>
          <a:lstStyle/>
          <a:p>
            <a:r>
              <a:rPr lang="en-GB" dirty="0"/>
              <a:t>CAPABLE </a:t>
            </a:r>
          </a:p>
        </p:txBody>
      </p:sp>
    </p:spTree>
    <p:extLst>
      <p:ext uri="{BB962C8B-B14F-4D97-AF65-F5344CB8AC3E}">
        <p14:creationId xmlns:p14="http://schemas.microsoft.com/office/powerpoint/2010/main" val="313886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7452" y="582340"/>
            <a:ext cx="7024744" cy="1143000"/>
          </a:xfrm>
        </p:spPr>
        <p:txBody>
          <a:bodyPr/>
          <a:lstStyle/>
          <a:p>
            <a:pPr algn="ctr"/>
            <a:r>
              <a:rPr lang="en-GB" dirty="0"/>
              <a:t>Purpose 2</a:t>
            </a:r>
          </a:p>
        </p:txBody>
      </p:sp>
      <p:sp>
        <p:nvSpPr>
          <p:cNvPr id="3" name="Content Placeholder 2"/>
          <p:cNvSpPr>
            <a:spLocks noGrp="1"/>
          </p:cNvSpPr>
          <p:nvPr>
            <p:ph idx="1"/>
          </p:nvPr>
        </p:nvSpPr>
        <p:spPr>
          <a:xfrm>
            <a:off x="736600" y="1412776"/>
            <a:ext cx="9175824" cy="4824536"/>
          </a:xfrm>
        </p:spPr>
        <p:txBody>
          <a:bodyPr>
            <a:normAutofit/>
          </a:bodyPr>
          <a:lstStyle/>
          <a:p>
            <a:endParaRPr lang="en-GB" dirty="0"/>
          </a:p>
          <a:p>
            <a:r>
              <a:rPr lang="en-GB" b="1" dirty="0"/>
              <a:t>enterprising, creative contributors who: </a:t>
            </a:r>
            <a:endParaRPr lang="en-GB" dirty="0"/>
          </a:p>
          <a:p>
            <a:pPr lvl="1"/>
            <a:r>
              <a:rPr lang="en-GB" dirty="0"/>
              <a:t> connect and apply their knowledge and skills to create ideas and products</a:t>
            </a:r>
          </a:p>
          <a:p>
            <a:pPr lvl="1"/>
            <a:r>
              <a:rPr lang="en-GB" dirty="0"/>
              <a:t> think creatively to reframe and solve problems</a:t>
            </a:r>
          </a:p>
          <a:p>
            <a:pPr lvl="1"/>
            <a:r>
              <a:rPr lang="en-GB" dirty="0"/>
              <a:t> identify and grasp opportunities</a:t>
            </a:r>
          </a:p>
          <a:p>
            <a:pPr lvl="1"/>
            <a:r>
              <a:rPr lang="en-GB" dirty="0"/>
              <a:t> take measured risks</a:t>
            </a:r>
          </a:p>
          <a:p>
            <a:pPr lvl="1"/>
            <a:r>
              <a:rPr lang="en-GB" dirty="0"/>
              <a:t> lead and play different roles in teams effectively and responsibly</a:t>
            </a:r>
          </a:p>
          <a:p>
            <a:pPr lvl="1"/>
            <a:r>
              <a:rPr lang="en-GB" dirty="0"/>
              <a:t> express ideas and emotions through different media</a:t>
            </a:r>
          </a:p>
          <a:p>
            <a:pPr lvl="1"/>
            <a:r>
              <a:rPr lang="en-GB" dirty="0"/>
              <a:t> give of their energy and skills so that other people will benefit and </a:t>
            </a:r>
            <a:r>
              <a:rPr lang="en-GB" b="1" dirty="0"/>
              <a:t>are ready to play a full part in life and work</a:t>
            </a:r>
            <a:endParaRPr lang="en-GB" dirty="0"/>
          </a:p>
        </p:txBody>
      </p:sp>
      <p:sp>
        <p:nvSpPr>
          <p:cNvPr id="4" name="Rectangle 3"/>
          <p:cNvSpPr/>
          <p:nvPr/>
        </p:nvSpPr>
        <p:spPr>
          <a:xfrm>
            <a:off x="1166817" y="1822450"/>
            <a:ext cx="2382410" cy="342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09595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4"/>
                                        </p:tgtEl>
                                      </p:cBhvr>
                                    </p:animEffect>
                                    <p:anim calcmode="lin" valueType="num">
                                      <p:cBhvr>
                                        <p:cTn id="7" dur="1000"/>
                                        <p:tgtEl>
                                          <p:spTgt spid="4"/>
                                        </p:tgtEl>
                                        <p:attrNameLst>
                                          <p:attrName>ppt_x</p:attrName>
                                        </p:attrNameLst>
                                      </p:cBhvr>
                                      <p:tavLst>
                                        <p:tav tm="0">
                                          <p:val>
                                            <p:strVal val="ppt_x"/>
                                          </p:val>
                                        </p:tav>
                                        <p:tav tm="100000">
                                          <p:val>
                                            <p:strVal val="ppt_x"/>
                                          </p:val>
                                        </p:tav>
                                      </p:tavLst>
                                    </p:anim>
                                    <p:anim calcmode="lin" valueType="num">
                                      <p:cBhvr>
                                        <p:cTn id="8" dur="1000"/>
                                        <p:tgtEl>
                                          <p:spTgt spid="4"/>
                                        </p:tgtEl>
                                        <p:attrNameLst>
                                          <p:attrName>ppt_y</p:attrName>
                                        </p:attrNameLst>
                                      </p:cBhvr>
                                      <p:tavLst>
                                        <p:tav tm="0">
                                          <p:val>
                                            <p:strVal val="ppt_y"/>
                                          </p:val>
                                        </p:tav>
                                        <p:tav tm="100000">
                                          <p:val>
                                            <p:strVal val="ppt_y+.1"/>
                                          </p:val>
                                        </p:tav>
                                      </p:tavLst>
                                    </p:anim>
                                    <p:set>
                                      <p:cBhvr>
                                        <p:cTn id="9" dur="1" fill="hold">
                                          <p:stCondLst>
                                            <p:cond delay="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784" y="591665"/>
            <a:ext cx="7024744" cy="1143000"/>
          </a:xfrm>
        </p:spPr>
        <p:txBody>
          <a:bodyPr/>
          <a:lstStyle/>
          <a:p>
            <a:pPr algn="ctr"/>
            <a:r>
              <a:rPr lang="en-GB" dirty="0"/>
              <a:t>Purpose 3</a:t>
            </a:r>
          </a:p>
        </p:txBody>
      </p:sp>
      <p:sp>
        <p:nvSpPr>
          <p:cNvPr id="3" name="Content Placeholder 2"/>
          <p:cNvSpPr>
            <a:spLocks noGrp="1"/>
          </p:cNvSpPr>
          <p:nvPr>
            <p:ph idx="1"/>
          </p:nvPr>
        </p:nvSpPr>
        <p:spPr>
          <a:xfrm>
            <a:off x="558800" y="1772816"/>
            <a:ext cx="11137900" cy="4608512"/>
          </a:xfrm>
        </p:spPr>
        <p:txBody>
          <a:bodyPr>
            <a:normAutofit/>
          </a:bodyPr>
          <a:lstStyle/>
          <a:p>
            <a:r>
              <a:rPr lang="en-GB" b="1" dirty="0"/>
              <a:t>ethical, informed citizens who: </a:t>
            </a:r>
            <a:endParaRPr lang="en-GB" dirty="0"/>
          </a:p>
          <a:p>
            <a:pPr lvl="1"/>
            <a:r>
              <a:rPr lang="en-GB" dirty="0"/>
              <a:t>find, evaluate and use evidence in forming views</a:t>
            </a:r>
          </a:p>
          <a:p>
            <a:pPr lvl="1"/>
            <a:r>
              <a:rPr lang="en-GB" dirty="0"/>
              <a:t>engage with contemporary issues based upon their knowledge and values</a:t>
            </a:r>
          </a:p>
          <a:p>
            <a:pPr lvl="1"/>
            <a:r>
              <a:rPr lang="en-GB" dirty="0"/>
              <a:t> understand and exercise their human and democratic responsibilities and rights</a:t>
            </a:r>
          </a:p>
          <a:p>
            <a:pPr lvl="1"/>
            <a:r>
              <a:rPr lang="en-GB" dirty="0"/>
              <a:t> understand and consider the impact of their actions when making choices and acting </a:t>
            </a:r>
          </a:p>
          <a:p>
            <a:pPr lvl="1"/>
            <a:r>
              <a:rPr lang="en-GB" dirty="0"/>
              <a:t>are knowledgeable about their culture, community, society and the world, now and in the past</a:t>
            </a:r>
          </a:p>
          <a:p>
            <a:pPr lvl="1"/>
            <a:r>
              <a:rPr lang="en-GB" dirty="0"/>
              <a:t> respect the needs and rights of others, as a member of a diverse society</a:t>
            </a:r>
          </a:p>
          <a:p>
            <a:pPr lvl="1"/>
            <a:r>
              <a:rPr lang="en-GB" dirty="0"/>
              <a:t> show their commitment to the sustainability of the planet </a:t>
            </a:r>
          </a:p>
          <a:p>
            <a:pPr lvl="1"/>
            <a:r>
              <a:rPr lang="en-GB" dirty="0"/>
              <a:t>and </a:t>
            </a:r>
            <a:r>
              <a:rPr lang="en-GB" b="1" dirty="0"/>
              <a:t>are ready to be citizens of Wales and the world </a:t>
            </a:r>
            <a:endParaRPr lang="en-GB" dirty="0"/>
          </a:p>
        </p:txBody>
      </p:sp>
      <p:sp>
        <p:nvSpPr>
          <p:cNvPr id="4" name="Rectangle 3"/>
          <p:cNvSpPr/>
          <p:nvPr/>
        </p:nvSpPr>
        <p:spPr>
          <a:xfrm>
            <a:off x="814333" y="1885206"/>
            <a:ext cx="2084653" cy="342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52185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4"/>
                                        </p:tgtEl>
                                      </p:cBhvr>
                                    </p:animEffect>
                                    <p:anim calcmode="lin" valueType="num">
                                      <p:cBhvr>
                                        <p:cTn id="7" dur="1000"/>
                                        <p:tgtEl>
                                          <p:spTgt spid="4"/>
                                        </p:tgtEl>
                                        <p:attrNameLst>
                                          <p:attrName>ppt_x</p:attrName>
                                        </p:attrNameLst>
                                      </p:cBhvr>
                                      <p:tavLst>
                                        <p:tav tm="0">
                                          <p:val>
                                            <p:strVal val="ppt_x"/>
                                          </p:val>
                                        </p:tav>
                                        <p:tav tm="100000">
                                          <p:val>
                                            <p:strVal val="ppt_x"/>
                                          </p:val>
                                        </p:tav>
                                      </p:tavLst>
                                    </p:anim>
                                    <p:anim calcmode="lin" valueType="num">
                                      <p:cBhvr>
                                        <p:cTn id="8" dur="1000"/>
                                        <p:tgtEl>
                                          <p:spTgt spid="4"/>
                                        </p:tgtEl>
                                        <p:attrNameLst>
                                          <p:attrName>ppt_y</p:attrName>
                                        </p:attrNameLst>
                                      </p:cBhvr>
                                      <p:tavLst>
                                        <p:tav tm="0">
                                          <p:val>
                                            <p:strVal val="ppt_y"/>
                                          </p:val>
                                        </p:tav>
                                        <p:tav tm="100000">
                                          <p:val>
                                            <p:strVal val="ppt_y+.1"/>
                                          </p:val>
                                        </p:tav>
                                      </p:tavLst>
                                    </p:anim>
                                    <p:set>
                                      <p:cBhvr>
                                        <p:cTn id="9" dur="1" fill="hold">
                                          <p:stCondLst>
                                            <p:cond delay="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3100" y="723900"/>
            <a:ext cx="7024744" cy="1143000"/>
          </a:xfrm>
        </p:spPr>
        <p:txBody>
          <a:bodyPr/>
          <a:lstStyle/>
          <a:p>
            <a:pPr algn="ctr"/>
            <a:r>
              <a:rPr lang="en-GB" dirty="0"/>
              <a:t>Purpose 4</a:t>
            </a:r>
          </a:p>
        </p:txBody>
      </p:sp>
      <p:sp>
        <p:nvSpPr>
          <p:cNvPr id="3" name="Content Placeholder 2"/>
          <p:cNvSpPr>
            <a:spLocks noGrp="1"/>
          </p:cNvSpPr>
          <p:nvPr>
            <p:ph idx="1"/>
          </p:nvPr>
        </p:nvSpPr>
        <p:spPr>
          <a:xfrm>
            <a:off x="469900" y="1484784"/>
            <a:ext cx="11176000" cy="4968552"/>
          </a:xfrm>
        </p:spPr>
        <p:txBody>
          <a:bodyPr>
            <a:normAutofit/>
          </a:bodyPr>
          <a:lstStyle/>
          <a:p>
            <a:pPr marL="0" indent="0">
              <a:buNone/>
            </a:pPr>
            <a:endParaRPr lang="en-GB" dirty="0"/>
          </a:p>
          <a:p>
            <a:r>
              <a:rPr lang="en-GB" b="1" dirty="0"/>
              <a:t>healthy, confident individuals who: </a:t>
            </a:r>
            <a:endParaRPr lang="en-GB" dirty="0"/>
          </a:p>
          <a:p>
            <a:pPr lvl="1"/>
            <a:r>
              <a:rPr lang="en-GB" dirty="0"/>
              <a:t>have secure values and are establishing their spiritual and ethical beliefs </a:t>
            </a:r>
          </a:p>
          <a:p>
            <a:pPr lvl="1"/>
            <a:r>
              <a:rPr lang="en-GB" dirty="0"/>
              <a:t>are building their mental and emotional well-being by developing confidence, resilience and empathy </a:t>
            </a:r>
          </a:p>
          <a:p>
            <a:pPr lvl="1"/>
            <a:r>
              <a:rPr lang="en-GB" dirty="0"/>
              <a:t>apply knowledge about the impact of diet and exercise on physical and mental health in their daily lives</a:t>
            </a:r>
          </a:p>
          <a:p>
            <a:pPr lvl="1"/>
            <a:r>
              <a:rPr lang="en-GB" dirty="0"/>
              <a:t>know how to find the information and support to keep safe and well</a:t>
            </a:r>
          </a:p>
          <a:p>
            <a:pPr lvl="1"/>
            <a:r>
              <a:rPr lang="en-GB" dirty="0"/>
              <a:t>take part in physical activity</a:t>
            </a:r>
          </a:p>
          <a:p>
            <a:pPr lvl="1"/>
            <a:r>
              <a:rPr lang="en-GB" dirty="0"/>
              <a:t>take measured decisions about lifestyle and manage risk – have the confidence to participate in performance</a:t>
            </a:r>
          </a:p>
          <a:p>
            <a:pPr lvl="1"/>
            <a:r>
              <a:rPr lang="en-GB" dirty="0"/>
              <a:t>form positive relationships based upon trust and mutual respect </a:t>
            </a:r>
          </a:p>
          <a:p>
            <a:pPr lvl="1"/>
            <a:r>
              <a:rPr lang="en-GB" dirty="0"/>
              <a:t>face and overcome challenge</a:t>
            </a:r>
          </a:p>
          <a:p>
            <a:pPr lvl="1"/>
            <a:r>
              <a:rPr lang="en-GB" dirty="0"/>
              <a:t>have the skills and knowledge to manage everyday life as independently as they can and </a:t>
            </a:r>
            <a:r>
              <a:rPr lang="en-GB" b="1" dirty="0"/>
              <a:t>are ready to lead fulfilling lives as valued members of society. </a:t>
            </a:r>
            <a:endParaRPr lang="en-GB" dirty="0"/>
          </a:p>
          <a:p>
            <a:endParaRPr lang="en-GB" dirty="0"/>
          </a:p>
        </p:txBody>
      </p:sp>
      <p:sp>
        <p:nvSpPr>
          <p:cNvPr id="5" name="Rectangle 4"/>
          <p:cNvSpPr/>
          <p:nvPr/>
        </p:nvSpPr>
        <p:spPr>
          <a:xfrm>
            <a:off x="793551" y="1866900"/>
            <a:ext cx="2085115" cy="342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72480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5"/>
                                        </p:tgtEl>
                                      </p:cBhvr>
                                    </p:animEffect>
                                    <p:anim calcmode="lin" valueType="num">
                                      <p:cBhvr>
                                        <p:cTn id="7" dur="1000"/>
                                        <p:tgtEl>
                                          <p:spTgt spid="5"/>
                                        </p:tgtEl>
                                        <p:attrNameLst>
                                          <p:attrName>ppt_x</p:attrName>
                                        </p:attrNameLst>
                                      </p:cBhvr>
                                      <p:tavLst>
                                        <p:tav tm="0">
                                          <p:val>
                                            <p:strVal val="ppt_x"/>
                                          </p:val>
                                        </p:tav>
                                        <p:tav tm="100000">
                                          <p:val>
                                            <p:strVal val="ppt_x"/>
                                          </p:val>
                                        </p:tav>
                                      </p:tavLst>
                                    </p:anim>
                                    <p:anim calcmode="lin" valueType="num">
                                      <p:cBhvr>
                                        <p:cTn id="8" dur="1000"/>
                                        <p:tgtEl>
                                          <p:spTgt spid="5"/>
                                        </p:tgtEl>
                                        <p:attrNameLst>
                                          <p:attrName>ppt_y</p:attrName>
                                        </p:attrNameLst>
                                      </p:cBhvr>
                                      <p:tavLst>
                                        <p:tav tm="0">
                                          <p:val>
                                            <p:strVal val="ppt_y"/>
                                          </p:val>
                                        </p:tav>
                                        <p:tav tm="100000">
                                          <p:val>
                                            <p:strVal val="ppt_y+.1"/>
                                          </p:val>
                                        </p:tav>
                                      </p:tavLst>
                                    </p:anim>
                                    <p:set>
                                      <p:cBhvr>
                                        <p:cTn id="9"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txBox="1">
            <a:spLocks/>
          </p:cNvSpPr>
          <p:nvPr/>
        </p:nvSpPr>
        <p:spPr bwMode="auto">
          <a:xfrm>
            <a:off x="0" y="1099553"/>
            <a:ext cx="9723438" cy="86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684213">
              <a:defRPr>
                <a:solidFill>
                  <a:schemeClr val="tx1"/>
                </a:solidFill>
                <a:latin typeface="Calibri" panose="020F0502020204030204" pitchFamily="34" charset="0"/>
                <a:cs typeface="Arial" panose="020B0604020202020204" pitchFamily="34" charset="0"/>
              </a:defRPr>
            </a:lvl1pPr>
            <a:lvl2pPr marL="742950" indent="-285750" defTabSz="684213">
              <a:defRPr>
                <a:solidFill>
                  <a:schemeClr val="tx1"/>
                </a:solidFill>
                <a:latin typeface="Calibri" panose="020F0502020204030204" pitchFamily="34" charset="0"/>
                <a:cs typeface="Arial" panose="020B0604020202020204" pitchFamily="34" charset="0"/>
              </a:defRPr>
            </a:lvl2pPr>
            <a:lvl3pPr marL="1143000" indent="-228600" defTabSz="684213">
              <a:defRPr>
                <a:solidFill>
                  <a:schemeClr val="tx1"/>
                </a:solidFill>
                <a:latin typeface="Calibri" panose="020F0502020204030204" pitchFamily="34" charset="0"/>
                <a:cs typeface="Arial" panose="020B0604020202020204" pitchFamily="34" charset="0"/>
              </a:defRPr>
            </a:lvl3pPr>
            <a:lvl4pPr marL="1600200" indent="-228600" defTabSz="684213">
              <a:defRPr>
                <a:solidFill>
                  <a:schemeClr val="tx1"/>
                </a:solidFill>
                <a:latin typeface="Calibri" panose="020F0502020204030204" pitchFamily="34" charset="0"/>
                <a:cs typeface="Arial" panose="020B0604020202020204" pitchFamily="34" charset="0"/>
              </a:defRPr>
            </a:lvl4pPr>
            <a:lvl5pPr marL="2057400" indent="-228600" defTabSz="684213">
              <a:defRPr>
                <a:solidFill>
                  <a:schemeClr val="tx1"/>
                </a:solidFill>
                <a:latin typeface="Calibri" panose="020F0502020204030204" pitchFamily="34" charset="0"/>
                <a:cs typeface="Arial" panose="020B0604020202020204" pitchFamily="34" charset="0"/>
              </a:defRPr>
            </a:lvl5pPr>
            <a:lvl6pPr marL="25146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eaLnBrk="1" hangingPunct="1">
              <a:lnSpc>
                <a:spcPct val="90000"/>
              </a:lnSpc>
            </a:pPr>
            <a:r>
              <a:rPr lang="cy-GB" altLang="en-US" sz="3800" b="1" dirty="0">
                <a:solidFill>
                  <a:srgbClr val="706F6F"/>
                </a:solidFill>
                <a:latin typeface="Arial" panose="020B0604020202020204" pitchFamily="34" charset="0"/>
              </a:rPr>
              <a:t>Meysydd Dysgu a Phrofiad</a:t>
            </a:r>
          </a:p>
        </p:txBody>
      </p:sp>
      <p:sp>
        <p:nvSpPr>
          <p:cNvPr id="27651" name="Rectangle 2"/>
          <p:cNvSpPr>
            <a:spLocks noChangeArrowheads="1"/>
          </p:cNvSpPr>
          <p:nvPr/>
        </p:nvSpPr>
        <p:spPr bwMode="auto">
          <a:xfrm>
            <a:off x="820738" y="5512552"/>
            <a:ext cx="8782050" cy="750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2" tIns="45718" rIns="91432" bIns="45718">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nSpc>
                <a:spcPct val="107000"/>
              </a:lnSpc>
              <a:spcAft>
                <a:spcPts val="800"/>
              </a:spcAft>
            </a:pPr>
            <a:r>
              <a:rPr lang="cy-GB" altLang="en-US" sz="2000" dirty="0">
                <a:solidFill>
                  <a:srgbClr val="000000"/>
                </a:solidFill>
                <a:latin typeface="Arial" panose="020B0604020202020204" pitchFamily="34" charset="0"/>
              </a:rPr>
              <a:t>Mae’r cwricwlwm newydd wedi ei drefnu i feysydd dysgu a phrofiad – sut mae hyn yn wahanol i’r cwricwlwm blaenorol?</a:t>
            </a:r>
          </a:p>
        </p:txBody>
      </p:sp>
      <p:pic>
        <p:nvPicPr>
          <p:cNvPr id="27652" name="Picture 2" descr="C:\Users\harveyk\AppData\Local\Microsoft\Windows\Temporary Internet Files\Content.Outlook\5AZ2G4AR\35002_C-2022_EA_Prog-Steps.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5112" y="1545307"/>
            <a:ext cx="8958263" cy="159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3" descr="C:\Users\harveyk\AppData\Local\Microsoft\Windows\Temporary Internet Files\Content.Outlook\5AZ2G4AR\35002_C-2022_H_Prog-Steps.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4000" y="2145548"/>
            <a:ext cx="8958263" cy="1458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4" name="TextBox 4"/>
          <p:cNvSpPr txBox="1">
            <a:spLocks noChangeArrowheads="1"/>
          </p:cNvSpPr>
          <p:nvPr/>
        </p:nvSpPr>
        <p:spPr bwMode="auto">
          <a:xfrm>
            <a:off x="2568576" y="2157414"/>
            <a:ext cx="37322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solidFill>
                  <a:schemeClr val="bg1"/>
                </a:solidFill>
                <a:latin typeface="Arial" panose="020B0604020202020204" pitchFamily="34" charset="0"/>
              </a:rPr>
              <a:t>Celfyddydau Mynegiannol</a:t>
            </a:r>
          </a:p>
        </p:txBody>
      </p:sp>
      <p:pic>
        <p:nvPicPr>
          <p:cNvPr id="27655" name="Picture 4" descr="C:\Users\harveyk\AppData\Local\Microsoft\Windows\Temporary Internet Files\Content.Outlook\5AZ2G4AR\35002_C-2022_HW_Prog-Steps.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42888" y="2637546"/>
            <a:ext cx="8958263" cy="150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6" name="TextBox 6"/>
          <p:cNvSpPr txBox="1">
            <a:spLocks noChangeArrowheads="1"/>
          </p:cNvSpPr>
          <p:nvPr/>
        </p:nvSpPr>
        <p:spPr bwMode="auto">
          <a:xfrm>
            <a:off x="2609851" y="2682875"/>
            <a:ext cx="3732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solidFill>
                  <a:schemeClr val="bg1"/>
                </a:solidFill>
                <a:latin typeface="Arial" panose="020B0604020202020204" pitchFamily="34" charset="0"/>
              </a:rPr>
              <a:t>Dyniaethau</a:t>
            </a:r>
          </a:p>
        </p:txBody>
      </p:sp>
      <p:pic>
        <p:nvPicPr>
          <p:cNvPr id="27657" name="Picture 5" descr="C:\Users\harveyk\AppData\Local\Microsoft\Windows\Temporary Internet Files\Content.Outlook\5AZ2G4AR\35002_C-2022_LLC_Prog-Steps.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20664" y="4322226"/>
            <a:ext cx="8958263" cy="151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8" name="Picture 6" descr="C:\Users\harveyk\AppData\Local\Microsoft\Windows\Temporary Internet Files\Content.Outlook\5AZ2G4AR\35002_C-2022_MT_Prog-Steps.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31776" y="3771233"/>
            <a:ext cx="8958263" cy="1566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9" name="Picture 7" descr="C:\Users\harveyk\AppData\Local\Microsoft\Windows\Temporary Internet Files\Content.Outlook\5AZ2G4AR\35002_C-2022_ST_Prog-Steps.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20664" y="3178091"/>
            <a:ext cx="8958263" cy="149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60" name="TextBox 11"/>
          <p:cNvSpPr txBox="1">
            <a:spLocks noChangeArrowheads="1"/>
          </p:cNvSpPr>
          <p:nvPr/>
        </p:nvSpPr>
        <p:spPr bwMode="auto">
          <a:xfrm>
            <a:off x="2571751" y="3224214"/>
            <a:ext cx="37322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solidFill>
                  <a:schemeClr val="bg1"/>
                </a:solidFill>
                <a:latin typeface="Arial" panose="020B0604020202020204" pitchFamily="34" charset="0"/>
              </a:rPr>
              <a:t>Iechyd a Lles</a:t>
            </a:r>
          </a:p>
        </p:txBody>
      </p:sp>
      <p:sp>
        <p:nvSpPr>
          <p:cNvPr id="27661" name="TextBox 12"/>
          <p:cNvSpPr txBox="1">
            <a:spLocks noChangeArrowheads="1"/>
          </p:cNvSpPr>
          <p:nvPr/>
        </p:nvSpPr>
        <p:spPr bwMode="auto">
          <a:xfrm>
            <a:off x="2613026" y="3749675"/>
            <a:ext cx="3732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solidFill>
                  <a:schemeClr val="bg1"/>
                </a:solidFill>
                <a:latin typeface="Arial" panose="020B0604020202020204" pitchFamily="34" charset="0"/>
              </a:rPr>
              <a:t>Gwyddoniaeth a Thechnoleg</a:t>
            </a:r>
          </a:p>
        </p:txBody>
      </p:sp>
      <p:sp>
        <p:nvSpPr>
          <p:cNvPr id="27662" name="TextBox 13"/>
          <p:cNvSpPr txBox="1">
            <a:spLocks noChangeArrowheads="1"/>
          </p:cNvSpPr>
          <p:nvPr/>
        </p:nvSpPr>
        <p:spPr bwMode="auto">
          <a:xfrm>
            <a:off x="2552700" y="4343400"/>
            <a:ext cx="37338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solidFill>
                  <a:schemeClr val="bg1"/>
                </a:solidFill>
                <a:latin typeface="Arial" panose="020B0604020202020204" pitchFamily="34" charset="0"/>
              </a:rPr>
              <a:t>Mathemateg a Rhifedd</a:t>
            </a:r>
          </a:p>
        </p:txBody>
      </p:sp>
      <p:sp>
        <p:nvSpPr>
          <p:cNvPr id="27663" name="TextBox 14"/>
          <p:cNvSpPr txBox="1">
            <a:spLocks noChangeArrowheads="1"/>
          </p:cNvSpPr>
          <p:nvPr/>
        </p:nvSpPr>
        <p:spPr bwMode="auto">
          <a:xfrm>
            <a:off x="2593975" y="4868864"/>
            <a:ext cx="49022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cy-GB" altLang="en-US" b="1">
                <a:solidFill>
                  <a:schemeClr val="bg1"/>
                </a:solidFill>
                <a:latin typeface="Arial" panose="020B0604020202020204" pitchFamily="34" charset="0"/>
              </a:rPr>
              <a:t>Ieithoedd, Llythrennedd a Chyfathrebu</a:t>
            </a:r>
          </a:p>
        </p:txBody>
      </p:sp>
    </p:spTree>
    <p:extLst>
      <p:ext uri="{BB962C8B-B14F-4D97-AF65-F5344CB8AC3E}">
        <p14:creationId xmlns:p14="http://schemas.microsoft.com/office/powerpoint/2010/main" val="4537973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txBox="1">
            <a:spLocks/>
          </p:cNvSpPr>
          <p:nvPr/>
        </p:nvSpPr>
        <p:spPr bwMode="auto">
          <a:xfrm>
            <a:off x="183356" y="1239839"/>
            <a:ext cx="9723438" cy="86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684213">
              <a:defRPr>
                <a:solidFill>
                  <a:schemeClr val="tx1"/>
                </a:solidFill>
                <a:latin typeface="Calibri" panose="020F0502020204030204" pitchFamily="34" charset="0"/>
                <a:cs typeface="Arial" panose="020B0604020202020204" pitchFamily="34" charset="0"/>
              </a:defRPr>
            </a:lvl1pPr>
            <a:lvl2pPr marL="742950" indent="-285750" defTabSz="684213">
              <a:defRPr>
                <a:solidFill>
                  <a:schemeClr val="tx1"/>
                </a:solidFill>
                <a:latin typeface="Calibri" panose="020F0502020204030204" pitchFamily="34" charset="0"/>
                <a:cs typeface="Arial" panose="020B0604020202020204" pitchFamily="34" charset="0"/>
              </a:defRPr>
            </a:lvl2pPr>
            <a:lvl3pPr marL="1143000" indent="-228600" defTabSz="684213">
              <a:defRPr>
                <a:solidFill>
                  <a:schemeClr val="tx1"/>
                </a:solidFill>
                <a:latin typeface="Calibri" panose="020F0502020204030204" pitchFamily="34" charset="0"/>
                <a:cs typeface="Arial" panose="020B0604020202020204" pitchFamily="34" charset="0"/>
              </a:defRPr>
            </a:lvl3pPr>
            <a:lvl4pPr marL="1600200" indent="-228600" defTabSz="684213">
              <a:defRPr>
                <a:solidFill>
                  <a:schemeClr val="tx1"/>
                </a:solidFill>
                <a:latin typeface="Calibri" panose="020F0502020204030204" pitchFamily="34" charset="0"/>
                <a:cs typeface="Arial" panose="020B0604020202020204" pitchFamily="34" charset="0"/>
              </a:defRPr>
            </a:lvl4pPr>
            <a:lvl5pPr marL="2057400" indent="-228600" defTabSz="684213">
              <a:defRPr>
                <a:solidFill>
                  <a:schemeClr val="tx1"/>
                </a:solidFill>
                <a:latin typeface="Calibri" panose="020F0502020204030204" pitchFamily="34" charset="0"/>
                <a:cs typeface="Arial" panose="020B0604020202020204" pitchFamily="34" charset="0"/>
              </a:defRPr>
            </a:lvl5pPr>
            <a:lvl6pPr marL="25146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eaLnBrk="1" hangingPunct="1">
              <a:lnSpc>
                <a:spcPct val="90000"/>
              </a:lnSpc>
            </a:pPr>
            <a:r>
              <a:rPr lang="en-US" altLang="en-US" sz="3800" b="1" dirty="0">
                <a:solidFill>
                  <a:srgbClr val="706F6F"/>
                </a:solidFill>
                <a:latin typeface="Arial" panose="020B0604020202020204" pitchFamily="34" charset="0"/>
              </a:rPr>
              <a:t>Areas of learning and experience</a:t>
            </a:r>
          </a:p>
        </p:txBody>
      </p:sp>
      <p:sp>
        <p:nvSpPr>
          <p:cNvPr id="30723" name="Rectangle 2"/>
          <p:cNvSpPr>
            <a:spLocks noChangeArrowheads="1"/>
          </p:cNvSpPr>
          <p:nvPr/>
        </p:nvSpPr>
        <p:spPr bwMode="auto">
          <a:xfrm>
            <a:off x="909638" y="5498379"/>
            <a:ext cx="8782050" cy="707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2" tIns="45718" rIns="91432" bIns="45718">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r>
              <a:rPr lang="en-GB" sz="2000" dirty="0"/>
              <a:t>The new curriculum is organised along areas of learning and experience – how is this different from the previous curriculum?</a:t>
            </a:r>
          </a:p>
        </p:txBody>
      </p:sp>
      <p:pic>
        <p:nvPicPr>
          <p:cNvPr id="30724" name="Picture 2" descr="C:\Users\harveyk\AppData\Local\Microsoft\Windows\Temporary Internet Files\Content.Outlook\5AZ2G4AR\35002_C-2022_EA_Prog-Steps.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2275" y="1585914"/>
            <a:ext cx="8958263" cy="159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5" name="TextBox 3"/>
          <p:cNvSpPr txBox="1">
            <a:spLocks noChangeArrowheads="1"/>
          </p:cNvSpPr>
          <p:nvPr/>
        </p:nvSpPr>
        <p:spPr bwMode="auto">
          <a:xfrm>
            <a:off x="2568576" y="2157414"/>
            <a:ext cx="37322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solidFill>
                  <a:schemeClr val="bg1"/>
                </a:solidFill>
                <a:latin typeface="Arial" panose="020B0604020202020204" pitchFamily="34" charset="0"/>
              </a:rPr>
              <a:t>Expressive Arts</a:t>
            </a:r>
          </a:p>
        </p:txBody>
      </p:sp>
      <p:pic>
        <p:nvPicPr>
          <p:cNvPr id="30726" name="Picture 3" descr="C:\Users\harveyk\AppData\Local\Microsoft\Windows\Temporary Internet Files\Content.Outlook\5AZ2G4AR\35002_C-2022_H_Prog-Steps.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2275" y="2144351"/>
            <a:ext cx="8958263" cy="1458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7" name="TextBox 11"/>
          <p:cNvSpPr txBox="1">
            <a:spLocks noChangeArrowheads="1"/>
          </p:cNvSpPr>
          <p:nvPr/>
        </p:nvSpPr>
        <p:spPr bwMode="auto">
          <a:xfrm>
            <a:off x="2609851" y="2682875"/>
            <a:ext cx="3732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solidFill>
                  <a:schemeClr val="bg1"/>
                </a:solidFill>
                <a:latin typeface="Arial" panose="020B0604020202020204" pitchFamily="34" charset="0"/>
              </a:rPr>
              <a:t>Humanities</a:t>
            </a:r>
          </a:p>
        </p:txBody>
      </p:sp>
      <p:pic>
        <p:nvPicPr>
          <p:cNvPr id="30728" name="Picture 4" descr="C:\Users\harveyk\AppData\Local\Microsoft\Windows\Temporary Internet Files\Content.Outlook\5AZ2G4AR\35002_C-2022_HW_Prog-Steps.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04811" y="2639437"/>
            <a:ext cx="8958263" cy="150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9" name="Picture 5" descr="C:\Users\harveyk\AppData\Local\Microsoft\Windows\Temporary Internet Files\Content.Outlook\5AZ2G4AR\35002_C-2022_LLC_Prog-Steps.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04812" y="4306887"/>
            <a:ext cx="8958263" cy="151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0" name="Picture 6" descr="C:\Users\harveyk\AppData\Local\Microsoft\Windows\Temporary Internet Files\Content.Outlook\5AZ2G4AR\35002_C-2022_MT_Prog-Steps.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22274" y="3753427"/>
            <a:ext cx="8958263" cy="1566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1" name="Picture 7" descr="C:\Users\harveyk\AppData\Local\Microsoft\Windows\Temporary Internet Files\Content.Outlook\5AZ2G4AR\35002_C-2022_ST_Prog-Steps.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22275" y="3232151"/>
            <a:ext cx="8958263" cy="149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32" name="TextBox 16"/>
          <p:cNvSpPr txBox="1">
            <a:spLocks noChangeArrowheads="1"/>
          </p:cNvSpPr>
          <p:nvPr/>
        </p:nvSpPr>
        <p:spPr bwMode="auto">
          <a:xfrm>
            <a:off x="2571751" y="3224214"/>
            <a:ext cx="37322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dirty="0">
                <a:solidFill>
                  <a:schemeClr val="bg1"/>
                </a:solidFill>
                <a:latin typeface="Arial" panose="020B0604020202020204" pitchFamily="34" charset="0"/>
              </a:rPr>
              <a:t>Health and Well-being</a:t>
            </a:r>
          </a:p>
        </p:txBody>
      </p:sp>
      <p:sp>
        <p:nvSpPr>
          <p:cNvPr id="30733" name="TextBox 17"/>
          <p:cNvSpPr txBox="1">
            <a:spLocks noChangeArrowheads="1"/>
          </p:cNvSpPr>
          <p:nvPr/>
        </p:nvSpPr>
        <p:spPr bwMode="auto">
          <a:xfrm>
            <a:off x="2613026" y="3749675"/>
            <a:ext cx="3732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solidFill>
                  <a:schemeClr val="bg1"/>
                </a:solidFill>
                <a:latin typeface="Arial" panose="020B0604020202020204" pitchFamily="34" charset="0"/>
              </a:rPr>
              <a:t>Science and Technology</a:t>
            </a:r>
          </a:p>
        </p:txBody>
      </p:sp>
      <p:sp>
        <p:nvSpPr>
          <p:cNvPr id="30734" name="TextBox 18"/>
          <p:cNvSpPr txBox="1">
            <a:spLocks noChangeArrowheads="1"/>
          </p:cNvSpPr>
          <p:nvPr/>
        </p:nvSpPr>
        <p:spPr bwMode="auto">
          <a:xfrm>
            <a:off x="2552700" y="4343400"/>
            <a:ext cx="37338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solidFill>
                  <a:schemeClr val="bg1"/>
                </a:solidFill>
                <a:latin typeface="Arial" panose="020B0604020202020204" pitchFamily="34" charset="0"/>
              </a:rPr>
              <a:t>Mathematics and Numeracy</a:t>
            </a:r>
          </a:p>
        </p:txBody>
      </p:sp>
      <p:sp>
        <p:nvSpPr>
          <p:cNvPr id="30735" name="TextBox 19"/>
          <p:cNvSpPr txBox="1">
            <a:spLocks noChangeArrowheads="1"/>
          </p:cNvSpPr>
          <p:nvPr/>
        </p:nvSpPr>
        <p:spPr bwMode="auto">
          <a:xfrm>
            <a:off x="2593975" y="4868864"/>
            <a:ext cx="49022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dirty="0">
                <a:solidFill>
                  <a:schemeClr val="bg1"/>
                </a:solidFill>
                <a:latin typeface="Arial" panose="020B0604020202020204" pitchFamily="34" charset="0"/>
              </a:rPr>
              <a:t>Languages, Literacy and Communication</a:t>
            </a:r>
          </a:p>
        </p:txBody>
      </p:sp>
    </p:spTree>
    <p:extLst>
      <p:ext uri="{BB962C8B-B14F-4D97-AF65-F5344CB8AC3E}">
        <p14:creationId xmlns:p14="http://schemas.microsoft.com/office/powerpoint/2010/main" val="15312620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Datganiadau</a:t>
            </a:r>
            <a:r>
              <a:rPr lang="en-GB" dirty="0"/>
              <a:t> </a:t>
            </a:r>
            <a:r>
              <a:rPr lang="en-GB" dirty="0" err="1"/>
              <a:t>o’r</a:t>
            </a:r>
            <a:r>
              <a:rPr lang="en-GB" dirty="0"/>
              <a:t> </a:t>
            </a:r>
            <a:r>
              <a:rPr lang="en-GB" dirty="0" err="1"/>
              <a:t>hyn</a:t>
            </a:r>
            <a:r>
              <a:rPr lang="en-GB" dirty="0"/>
              <a:t> </a:t>
            </a:r>
            <a:r>
              <a:rPr lang="en-GB" dirty="0" err="1"/>
              <a:t>sy’n</a:t>
            </a:r>
            <a:r>
              <a:rPr lang="en-GB" dirty="0"/>
              <a:t> </a:t>
            </a:r>
            <a:r>
              <a:rPr lang="en-GB" dirty="0" err="1"/>
              <a:t>bwysig</a:t>
            </a:r>
            <a:br>
              <a:rPr lang="en-GB" dirty="0"/>
            </a:br>
            <a:r>
              <a:rPr lang="en-GB" dirty="0"/>
              <a:t>‘What matters’ statements</a:t>
            </a:r>
            <a:br>
              <a:rPr lang="en-GB" dirty="0"/>
            </a:br>
            <a:endParaRPr lang="en-GB" dirty="0"/>
          </a:p>
        </p:txBody>
      </p:sp>
      <p:sp>
        <p:nvSpPr>
          <p:cNvPr id="3" name="Content Placeholder 2"/>
          <p:cNvSpPr>
            <a:spLocks noGrp="1"/>
          </p:cNvSpPr>
          <p:nvPr>
            <p:ph sz="half" idx="1"/>
          </p:nvPr>
        </p:nvSpPr>
        <p:spPr/>
        <p:txBody>
          <a:bodyPr>
            <a:normAutofit/>
          </a:bodyPr>
          <a:lstStyle/>
          <a:p>
            <a:r>
              <a:rPr lang="en-GB" sz="2400" dirty="0" err="1"/>
              <a:t>Mae’r</a:t>
            </a:r>
            <a:r>
              <a:rPr lang="en-GB" sz="2400" dirty="0"/>
              <a:t> </a:t>
            </a:r>
            <a:r>
              <a:rPr lang="en-GB" sz="2400" dirty="0" err="1"/>
              <a:t>cwricwlwm</a:t>
            </a:r>
            <a:r>
              <a:rPr lang="en-GB" sz="2400" dirty="0"/>
              <a:t> </a:t>
            </a:r>
            <a:r>
              <a:rPr lang="en-GB" sz="2400" dirty="0" err="1"/>
              <a:t>newydd</a:t>
            </a:r>
            <a:r>
              <a:rPr lang="en-GB" sz="2400" dirty="0"/>
              <a:t> </a:t>
            </a:r>
            <a:r>
              <a:rPr lang="en-GB" sz="2400" dirty="0" err="1"/>
              <a:t>wedi</a:t>
            </a:r>
            <a:r>
              <a:rPr lang="en-GB" sz="2400" dirty="0"/>
              <a:t> </a:t>
            </a:r>
            <a:r>
              <a:rPr lang="en-GB" sz="2400" dirty="0" err="1"/>
              <a:t>ei</a:t>
            </a:r>
            <a:r>
              <a:rPr lang="en-GB" sz="2400" dirty="0"/>
              <a:t> </a:t>
            </a:r>
            <a:r>
              <a:rPr lang="en-GB" sz="2400" dirty="0" err="1"/>
              <a:t>drefnu</a:t>
            </a:r>
            <a:r>
              <a:rPr lang="en-GB" sz="2400" dirty="0"/>
              <a:t> </a:t>
            </a:r>
            <a:r>
              <a:rPr lang="en-GB" sz="2400" dirty="0" err="1"/>
              <a:t>ar</a:t>
            </a:r>
            <a:r>
              <a:rPr lang="en-GB" sz="2400" dirty="0"/>
              <a:t> </a:t>
            </a:r>
            <a:r>
              <a:rPr lang="en-GB" sz="2400" dirty="0" err="1"/>
              <a:t>hyd</a:t>
            </a:r>
            <a:r>
              <a:rPr lang="en-GB" sz="2400" dirty="0"/>
              <a:t> </a:t>
            </a:r>
            <a:r>
              <a:rPr lang="en-GB" sz="2400" dirty="0" err="1"/>
              <a:t>datganiadau</a:t>
            </a:r>
            <a:r>
              <a:rPr lang="en-GB" sz="2400" dirty="0"/>
              <a:t> </a:t>
            </a:r>
            <a:r>
              <a:rPr lang="en-GB" sz="2400" dirty="0" err="1"/>
              <a:t>o’r</a:t>
            </a:r>
            <a:r>
              <a:rPr lang="en-GB" sz="2400" dirty="0"/>
              <a:t> </a:t>
            </a:r>
            <a:r>
              <a:rPr lang="en-GB" sz="2400" dirty="0" err="1"/>
              <a:t>hyn</a:t>
            </a:r>
            <a:r>
              <a:rPr lang="en-GB" sz="2400" dirty="0"/>
              <a:t> </a:t>
            </a:r>
            <a:r>
              <a:rPr lang="en-GB" sz="2400" dirty="0" err="1"/>
              <a:t>sy’n</a:t>
            </a:r>
            <a:r>
              <a:rPr lang="en-GB" sz="2400" dirty="0"/>
              <a:t> </a:t>
            </a:r>
            <a:r>
              <a:rPr lang="en-GB" sz="2400" dirty="0" err="1"/>
              <a:t>bwysig</a:t>
            </a:r>
            <a:r>
              <a:rPr lang="en-GB" sz="2400" dirty="0"/>
              <a:t> o </a:t>
            </a:r>
            <a:r>
              <a:rPr lang="en-GB" sz="2400" dirty="0" err="1"/>
              <a:t>fewn</a:t>
            </a:r>
            <a:r>
              <a:rPr lang="en-GB" sz="2400" dirty="0"/>
              <a:t> y </a:t>
            </a:r>
            <a:r>
              <a:rPr lang="en-GB" sz="2400" dirty="0" err="1"/>
              <a:t>meysydd</a:t>
            </a:r>
            <a:r>
              <a:rPr lang="en-GB" sz="2400" dirty="0"/>
              <a:t> </a:t>
            </a:r>
            <a:r>
              <a:rPr lang="en-GB" sz="2400" dirty="0" err="1"/>
              <a:t>dysgu</a:t>
            </a:r>
            <a:r>
              <a:rPr lang="en-GB" sz="2400" dirty="0"/>
              <a:t> a </a:t>
            </a:r>
            <a:r>
              <a:rPr lang="en-GB" sz="2400" dirty="0" err="1"/>
              <a:t>phrofiad</a:t>
            </a:r>
            <a:endParaRPr lang="en-GB" sz="2400" dirty="0"/>
          </a:p>
          <a:p>
            <a:r>
              <a:rPr lang="en-GB" sz="2400" dirty="0" err="1"/>
              <a:t>Mae’r</a:t>
            </a:r>
            <a:r>
              <a:rPr lang="en-GB" sz="2400" dirty="0"/>
              <a:t> </a:t>
            </a:r>
            <a:r>
              <a:rPr lang="en-GB" sz="2400" dirty="0" err="1"/>
              <a:t>datganiadau</a:t>
            </a:r>
            <a:r>
              <a:rPr lang="en-GB" sz="2400" dirty="0"/>
              <a:t> </a:t>
            </a:r>
            <a:r>
              <a:rPr lang="en-GB" sz="2400" dirty="0" err="1"/>
              <a:t>o’r</a:t>
            </a:r>
            <a:r>
              <a:rPr lang="en-GB" sz="2400" dirty="0"/>
              <a:t> </a:t>
            </a:r>
            <a:r>
              <a:rPr lang="en-GB" sz="2400" dirty="0" err="1"/>
              <a:t>hyn</a:t>
            </a:r>
            <a:r>
              <a:rPr lang="en-GB" sz="2400" dirty="0"/>
              <a:t> </a:t>
            </a:r>
            <a:r>
              <a:rPr lang="en-GB" sz="2400" dirty="0" err="1"/>
              <a:t>sy’n</a:t>
            </a:r>
            <a:r>
              <a:rPr lang="en-GB" sz="2400" dirty="0"/>
              <a:t> </a:t>
            </a:r>
            <a:r>
              <a:rPr lang="en-GB" sz="2400" dirty="0" err="1"/>
              <a:t>bwysig</a:t>
            </a:r>
            <a:r>
              <a:rPr lang="en-GB" sz="2400" dirty="0"/>
              <a:t> </a:t>
            </a:r>
            <a:r>
              <a:rPr lang="en-GB" sz="2400" dirty="0" err="1"/>
              <a:t>yma</a:t>
            </a:r>
            <a:r>
              <a:rPr lang="en-GB" sz="2400" dirty="0"/>
              <a:t> </a:t>
            </a:r>
            <a:r>
              <a:rPr lang="en-GB" sz="2400" dirty="0" err="1"/>
              <a:t>yn</a:t>
            </a:r>
            <a:r>
              <a:rPr lang="en-GB" sz="2400" dirty="0"/>
              <a:t> </a:t>
            </a:r>
            <a:r>
              <a:rPr lang="en-GB" sz="2400" dirty="0" err="1"/>
              <a:t>cwmpasu</a:t>
            </a:r>
            <a:r>
              <a:rPr lang="en-GB" sz="2400" dirty="0"/>
              <a:t> </a:t>
            </a:r>
            <a:r>
              <a:rPr lang="en-GB" sz="2400" dirty="0" err="1"/>
              <a:t>syniadau</a:t>
            </a:r>
            <a:r>
              <a:rPr lang="en-GB" sz="2400" dirty="0"/>
              <a:t> </a:t>
            </a:r>
            <a:r>
              <a:rPr lang="en-GB" sz="2400" dirty="0" err="1"/>
              <a:t>allweddol</a:t>
            </a:r>
            <a:r>
              <a:rPr lang="en-GB" sz="2400" dirty="0"/>
              <a:t> </a:t>
            </a:r>
            <a:r>
              <a:rPr lang="en-GB" sz="2400" dirty="0" err="1"/>
              <a:t>yn</a:t>
            </a:r>
            <a:r>
              <a:rPr lang="en-GB" sz="2400" dirty="0"/>
              <a:t> y </a:t>
            </a:r>
            <a:r>
              <a:rPr lang="en-GB" sz="2400" dirty="0" err="1"/>
              <a:t>maes</a:t>
            </a:r>
            <a:r>
              <a:rPr lang="en-GB" sz="2400" dirty="0"/>
              <a:t> </a:t>
            </a:r>
            <a:r>
              <a:rPr lang="en-GB" sz="2400" dirty="0" err="1"/>
              <a:t>dysgu</a:t>
            </a:r>
            <a:r>
              <a:rPr lang="en-GB" sz="2400" dirty="0"/>
              <a:t> ac </a:t>
            </a:r>
            <a:r>
              <a:rPr lang="en-GB" sz="2400" dirty="0" err="1"/>
              <a:t>addysgu</a:t>
            </a:r>
            <a:endParaRPr lang="en-GB" sz="2400" dirty="0"/>
          </a:p>
        </p:txBody>
      </p:sp>
      <p:sp>
        <p:nvSpPr>
          <p:cNvPr id="4" name="Content Placeholder 3"/>
          <p:cNvSpPr>
            <a:spLocks noGrp="1"/>
          </p:cNvSpPr>
          <p:nvPr>
            <p:ph sz="half" idx="2"/>
          </p:nvPr>
        </p:nvSpPr>
        <p:spPr/>
        <p:txBody>
          <a:bodyPr>
            <a:noAutofit/>
          </a:bodyPr>
          <a:lstStyle/>
          <a:p>
            <a:pPr lvl="1">
              <a:lnSpc>
                <a:spcPct val="107000"/>
              </a:lnSpc>
              <a:spcAft>
                <a:spcPts val="800"/>
              </a:spcAft>
              <a:buFont typeface="Arial" panose="020B0604020202020204" pitchFamily="34" charset="0"/>
              <a:buChar char="•"/>
            </a:pPr>
            <a:r>
              <a:rPr lang="en-GB" altLang="en-US" sz="2400" dirty="0"/>
              <a:t>The new curriculum areas of learning and experience are organised along ‘what matters’ statements.</a:t>
            </a:r>
          </a:p>
          <a:p>
            <a:pPr lvl="1">
              <a:lnSpc>
                <a:spcPct val="107000"/>
              </a:lnSpc>
              <a:spcAft>
                <a:spcPts val="800"/>
              </a:spcAft>
              <a:buFont typeface="Arial" panose="020B0604020202020204" pitchFamily="34" charset="0"/>
              <a:buChar char="•"/>
            </a:pPr>
            <a:r>
              <a:rPr lang="en-GB" altLang="en-US" sz="2400" dirty="0"/>
              <a:t>These ‘what matters’ statements cover key ideas in this area of learning and experience</a:t>
            </a:r>
          </a:p>
        </p:txBody>
      </p:sp>
    </p:spTree>
    <p:extLst>
      <p:ext uri="{BB962C8B-B14F-4D97-AF65-F5344CB8AC3E}">
        <p14:creationId xmlns:p14="http://schemas.microsoft.com/office/powerpoint/2010/main" val="2550115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Cynnydd</a:t>
            </a:r>
            <a:br>
              <a:rPr lang="en-GB" dirty="0"/>
            </a:br>
            <a:r>
              <a:rPr lang="en-GB" dirty="0"/>
              <a:t>Progression</a:t>
            </a:r>
            <a:br>
              <a:rPr lang="en-GB" dirty="0"/>
            </a:b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Y </a:t>
            </a:r>
            <a:r>
              <a:rPr lang="en-GB" dirty="0" err="1"/>
              <a:t>bwriad</a:t>
            </a:r>
            <a:r>
              <a:rPr lang="en-GB" dirty="0"/>
              <a:t> </a:t>
            </a:r>
            <a:r>
              <a:rPr lang="en-GB" dirty="0" err="1"/>
              <a:t>yw</a:t>
            </a:r>
            <a:r>
              <a:rPr lang="en-GB" dirty="0"/>
              <a:t> y </a:t>
            </a:r>
            <a:r>
              <a:rPr lang="en-GB" dirty="0" err="1"/>
              <a:t>bydd</a:t>
            </a:r>
            <a:r>
              <a:rPr lang="en-GB" dirty="0"/>
              <a:t> </a:t>
            </a:r>
            <a:r>
              <a:rPr lang="en-GB" dirty="0" err="1"/>
              <a:t>pob</a:t>
            </a:r>
            <a:r>
              <a:rPr lang="en-GB" dirty="0"/>
              <a:t> </a:t>
            </a:r>
            <a:r>
              <a:rPr lang="en-GB" dirty="0" err="1"/>
              <a:t>dysgwr</a:t>
            </a:r>
            <a:r>
              <a:rPr lang="en-GB" dirty="0"/>
              <a:t> </a:t>
            </a:r>
            <a:r>
              <a:rPr lang="en-GB" dirty="0" err="1"/>
              <a:t>yn</a:t>
            </a:r>
            <a:r>
              <a:rPr lang="en-GB" dirty="0"/>
              <a:t> </a:t>
            </a:r>
            <a:r>
              <a:rPr lang="en-GB" dirty="0" err="1"/>
              <a:t>symud</a:t>
            </a:r>
            <a:r>
              <a:rPr lang="en-GB" dirty="0"/>
              <a:t> </a:t>
            </a:r>
            <a:r>
              <a:rPr lang="en-GB" dirty="0" err="1"/>
              <a:t>ar</a:t>
            </a:r>
            <a:r>
              <a:rPr lang="en-GB" dirty="0"/>
              <a:t> </a:t>
            </a:r>
            <a:r>
              <a:rPr lang="en-GB" dirty="0" err="1"/>
              <a:t>hyd</a:t>
            </a:r>
            <a:r>
              <a:rPr lang="en-GB" dirty="0"/>
              <a:t> </a:t>
            </a:r>
            <a:r>
              <a:rPr lang="en-GB" dirty="0" err="1"/>
              <a:t>yr</a:t>
            </a:r>
            <a:r>
              <a:rPr lang="en-GB" dirty="0"/>
              <a:t> un </a:t>
            </a:r>
            <a:r>
              <a:rPr lang="en-GB" dirty="0" err="1"/>
              <a:t>continwwm</a:t>
            </a:r>
            <a:r>
              <a:rPr lang="en-GB" dirty="0"/>
              <a:t> </a:t>
            </a:r>
            <a:r>
              <a:rPr lang="en-GB" dirty="0" err="1"/>
              <a:t>dysgu</a:t>
            </a:r>
            <a:r>
              <a:rPr lang="en-GB" dirty="0"/>
              <a:t> </a:t>
            </a:r>
            <a:r>
              <a:rPr lang="en-GB" dirty="0" err="1"/>
              <a:t>ar</a:t>
            </a:r>
            <a:r>
              <a:rPr lang="en-GB" dirty="0"/>
              <a:t> </a:t>
            </a:r>
            <a:r>
              <a:rPr lang="en-GB" dirty="0" err="1"/>
              <a:t>gyfer</a:t>
            </a:r>
            <a:r>
              <a:rPr lang="en-GB" dirty="0"/>
              <a:t> </a:t>
            </a:r>
            <a:r>
              <a:rPr lang="en-GB" dirty="0" err="1"/>
              <a:t>pob</a:t>
            </a:r>
            <a:r>
              <a:rPr lang="en-GB" dirty="0"/>
              <a:t> </a:t>
            </a:r>
            <a:r>
              <a:rPr lang="en-GB" dirty="0" err="1"/>
              <a:t>maes</a:t>
            </a:r>
            <a:r>
              <a:rPr lang="en-GB" dirty="0"/>
              <a:t> </a:t>
            </a:r>
            <a:r>
              <a:rPr lang="en-GB" dirty="0" err="1"/>
              <a:t>dysgu</a:t>
            </a:r>
            <a:r>
              <a:rPr lang="en-GB" dirty="0"/>
              <a:t> a </a:t>
            </a:r>
            <a:r>
              <a:rPr lang="en-GB" dirty="0" err="1"/>
              <a:t>phrofiad</a:t>
            </a:r>
            <a:r>
              <a:rPr lang="en-GB" dirty="0"/>
              <a:t>, a </a:t>
            </a:r>
            <a:r>
              <a:rPr lang="en-GB" dirty="0" err="1"/>
              <a:t>hynny</a:t>
            </a:r>
            <a:r>
              <a:rPr lang="en-GB" dirty="0"/>
              <a:t> o 3 </a:t>
            </a:r>
            <a:r>
              <a:rPr lang="en-GB" dirty="0" err="1"/>
              <a:t>i</a:t>
            </a:r>
            <a:r>
              <a:rPr lang="en-GB" dirty="0"/>
              <a:t> 16 </a:t>
            </a:r>
            <a:r>
              <a:rPr lang="en-GB" dirty="0" err="1"/>
              <a:t>oed</a:t>
            </a:r>
            <a:r>
              <a:rPr lang="en-GB" dirty="0"/>
              <a:t>. </a:t>
            </a:r>
            <a:r>
              <a:rPr lang="en-GB" dirty="0" err="1"/>
              <a:t>Caiff</a:t>
            </a:r>
            <a:r>
              <a:rPr lang="en-GB" dirty="0"/>
              <a:t> </a:t>
            </a:r>
            <a:r>
              <a:rPr lang="en-GB" dirty="0" err="1"/>
              <a:t>cynnydd</a:t>
            </a:r>
            <a:r>
              <a:rPr lang="en-GB" dirty="0"/>
              <a:t> </a:t>
            </a:r>
            <a:r>
              <a:rPr lang="en-GB" dirty="0" err="1"/>
              <a:t>ei</a:t>
            </a:r>
            <a:r>
              <a:rPr lang="en-GB" dirty="0"/>
              <a:t> </a:t>
            </a:r>
            <a:r>
              <a:rPr lang="en-GB" dirty="0" err="1"/>
              <a:t>nodi</a:t>
            </a:r>
            <a:r>
              <a:rPr lang="en-GB" dirty="0"/>
              <a:t> </a:t>
            </a:r>
            <a:r>
              <a:rPr lang="en-GB" dirty="0" err="1"/>
              <a:t>drwy</a:t>
            </a:r>
            <a:r>
              <a:rPr lang="en-GB" dirty="0"/>
              <a:t> </a:t>
            </a:r>
            <a:r>
              <a:rPr lang="en-GB" dirty="0" err="1"/>
              <a:t>gamau</a:t>
            </a:r>
            <a:r>
              <a:rPr lang="en-GB" dirty="0"/>
              <a:t> </a:t>
            </a:r>
            <a:r>
              <a:rPr lang="en-GB" dirty="0" err="1"/>
              <a:t>cynnydd</a:t>
            </a:r>
            <a:r>
              <a:rPr lang="en-GB" dirty="0"/>
              <a:t> </a:t>
            </a:r>
            <a:r>
              <a:rPr lang="en-GB" dirty="0" err="1"/>
              <a:t>ar</a:t>
            </a:r>
            <a:r>
              <a:rPr lang="en-GB" dirty="0"/>
              <a:t> bum </a:t>
            </a:r>
            <a:r>
              <a:rPr lang="en-GB" dirty="0" err="1"/>
              <a:t>pwynt</a:t>
            </a:r>
            <a:r>
              <a:rPr lang="en-GB" dirty="0"/>
              <a:t> </a:t>
            </a:r>
            <a:r>
              <a:rPr lang="en-GB" dirty="0" err="1"/>
              <a:t>ar</a:t>
            </a:r>
            <a:r>
              <a:rPr lang="en-GB" dirty="0"/>
              <a:t> y </a:t>
            </a:r>
            <a:r>
              <a:rPr lang="en-GB" dirty="0" err="1"/>
              <a:t>continwwm</a:t>
            </a:r>
            <a:r>
              <a:rPr lang="en-GB" dirty="0"/>
              <a:t> </a:t>
            </a:r>
            <a:r>
              <a:rPr lang="en-GB" dirty="0" err="1"/>
              <a:t>dysgu</a:t>
            </a:r>
            <a:r>
              <a:rPr lang="en-GB" dirty="0"/>
              <a:t>, </a:t>
            </a:r>
            <a:r>
              <a:rPr lang="en-GB" dirty="0" err="1"/>
              <a:t>sy’n</a:t>
            </a:r>
            <a:r>
              <a:rPr lang="en-GB" dirty="0"/>
              <a:t> </a:t>
            </a:r>
            <a:r>
              <a:rPr lang="en-GB" dirty="0" err="1"/>
              <a:t>cyfateb</a:t>
            </a:r>
            <a:r>
              <a:rPr lang="en-GB" dirty="0"/>
              <a:t> </a:t>
            </a:r>
            <a:r>
              <a:rPr lang="en-GB" dirty="0" err="1"/>
              <a:t>yn</a:t>
            </a:r>
            <a:r>
              <a:rPr lang="en-GB" dirty="0"/>
              <a:t> </a:t>
            </a:r>
            <a:r>
              <a:rPr lang="en-GB" dirty="0" err="1"/>
              <a:t>fras</a:t>
            </a:r>
            <a:r>
              <a:rPr lang="en-GB" dirty="0"/>
              <a:t> </a:t>
            </a:r>
            <a:r>
              <a:rPr lang="en-GB" dirty="0" err="1"/>
              <a:t>i’r</a:t>
            </a:r>
            <a:r>
              <a:rPr lang="en-GB" dirty="0"/>
              <a:t> </a:t>
            </a:r>
            <a:r>
              <a:rPr lang="en-GB" dirty="0" err="1"/>
              <a:t>disgwyliadau</a:t>
            </a:r>
            <a:r>
              <a:rPr lang="en-GB" dirty="0"/>
              <a:t> </a:t>
            </a:r>
            <a:r>
              <a:rPr lang="en-GB" dirty="0" err="1"/>
              <a:t>ar</a:t>
            </a:r>
            <a:r>
              <a:rPr lang="en-GB" dirty="0"/>
              <a:t> </a:t>
            </a:r>
            <a:r>
              <a:rPr lang="en-GB" dirty="0" err="1"/>
              <a:t>gyfer</a:t>
            </a:r>
            <a:r>
              <a:rPr lang="en-GB" dirty="0"/>
              <a:t> </a:t>
            </a:r>
            <a:r>
              <a:rPr lang="en-GB" dirty="0" err="1"/>
              <a:t>dysgwyr</a:t>
            </a:r>
            <a:r>
              <a:rPr lang="en-GB" dirty="0"/>
              <a:t> 5, 8, 11, 14 ac 16 </a:t>
            </a:r>
            <a:r>
              <a:rPr lang="en-GB" dirty="0" err="1"/>
              <a:t>oed</a:t>
            </a:r>
            <a:r>
              <a:rPr lang="en-GB" dirty="0"/>
              <a:t>. </a:t>
            </a:r>
          </a:p>
          <a:p>
            <a:endParaRPr lang="en-GB" dirty="0"/>
          </a:p>
          <a:p>
            <a:r>
              <a:rPr lang="en-GB" dirty="0" err="1"/>
              <a:t>Yng</a:t>
            </a:r>
            <a:r>
              <a:rPr lang="en-GB" dirty="0"/>
              <a:t> </a:t>
            </a:r>
            <a:r>
              <a:rPr lang="en-GB" dirty="0" err="1"/>
              <a:t>nghanllawiau’r</a:t>
            </a:r>
            <a:r>
              <a:rPr lang="en-GB" dirty="0"/>
              <a:t> </a:t>
            </a:r>
            <a:r>
              <a:rPr lang="en-GB" dirty="0" err="1"/>
              <a:t>meysydd</a:t>
            </a:r>
            <a:r>
              <a:rPr lang="en-GB" dirty="0"/>
              <a:t> </a:t>
            </a:r>
            <a:r>
              <a:rPr lang="en-GB" dirty="0" err="1"/>
              <a:t>dysgu</a:t>
            </a:r>
            <a:r>
              <a:rPr lang="en-GB" dirty="0"/>
              <a:t> a </a:t>
            </a:r>
            <a:r>
              <a:rPr lang="en-GB" dirty="0" err="1"/>
              <a:t>phrofiad</a:t>
            </a:r>
            <a:r>
              <a:rPr lang="en-GB" dirty="0"/>
              <a:t>, </a:t>
            </a:r>
            <a:r>
              <a:rPr lang="en-GB" dirty="0" err="1"/>
              <a:t>mynegir</a:t>
            </a:r>
            <a:r>
              <a:rPr lang="en-GB" dirty="0"/>
              <a:t> </a:t>
            </a:r>
            <a:r>
              <a:rPr lang="en-GB" dirty="0" err="1"/>
              <a:t>camau</a:t>
            </a:r>
            <a:r>
              <a:rPr lang="en-GB" dirty="0"/>
              <a:t> </a:t>
            </a:r>
            <a:r>
              <a:rPr lang="en-GB" dirty="0" err="1"/>
              <a:t>cynnydd</a:t>
            </a:r>
            <a:r>
              <a:rPr lang="en-GB" dirty="0"/>
              <a:t> </a:t>
            </a:r>
            <a:r>
              <a:rPr lang="en-GB" dirty="0" err="1"/>
              <a:t>drwy</a:t>
            </a:r>
            <a:r>
              <a:rPr lang="en-GB" dirty="0"/>
              <a:t> </a:t>
            </a:r>
            <a:r>
              <a:rPr lang="en-GB" dirty="0" err="1"/>
              <a:t>gyfres</a:t>
            </a:r>
            <a:r>
              <a:rPr lang="en-GB" dirty="0"/>
              <a:t> o </a:t>
            </a:r>
            <a:r>
              <a:rPr lang="en-GB" dirty="0" err="1"/>
              <a:t>ddeilliannau</a:t>
            </a:r>
            <a:r>
              <a:rPr lang="en-GB" dirty="0"/>
              <a:t> </a:t>
            </a:r>
            <a:r>
              <a:rPr lang="en-GB" dirty="0" err="1"/>
              <a:t>cyflawniad</a:t>
            </a:r>
            <a:r>
              <a:rPr lang="en-GB" dirty="0"/>
              <a:t> </a:t>
            </a:r>
            <a:r>
              <a:rPr lang="en-GB" dirty="0" err="1"/>
              <a:t>ar</a:t>
            </a:r>
            <a:r>
              <a:rPr lang="en-GB" dirty="0"/>
              <a:t> </a:t>
            </a:r>
            <a:r>
              <a:rPr lang="en-GB" dirty="0" err="1"/>
              <a:t>gyfer</a:t>
            </a:r>
            <a:r>
              <a:rPr lang="en-GB" dirty="0"/>
              <a:t> </a:t>
            </a:r>
            <a:r>
              <a:rPr lang="en-GB" dirty="0" err="1"/>
              <a:t>pob</a:t>
            </a:r>
            <a:r>
              <a:rPr lang="en-GB" dirty="0"/>
              <a:t> </a:t>
            </a:r>
            <a:r>
              <a:rPr lang="en-GB" dirty="0" err="1"/>
              <a:t>datganiad</a:t>
            </a:r>
            <a:r>
              <a:rPr lang="en-GB" dirty="0"/>
              <a:t> </a:t>
            </a:r>
            <a:r>
              <a:rPr lang="en-GB" dirty="0" err="1"/>
              <a:t>o’r</a:t>
            </a:r>
            <a:r>
              <a:rPr lang="en-GB" dirty="0"/>
              <a:t> </a:t>
            </a:r>
            <a:r>
              <a:rPr lang="en-GB" dirty="0" err="1"/>
              <a:t>hyn</a:t>
            </a:r>
            <a:r>
              <a:rPr lang="en-GB" dirty="0"/>
              <a:t> </a:t>
            </a:r>
            <a:r>
              <a:rPr lang="en-GB" dirty="0" err="1"/>
              <a:t>sy’n</a:t>
            </a:r>
            <a:r>
              <a:rPr lang="en-GB" dirty="0"/>
              <a:t> </a:t>
            </a:r>
            <a:r>
              <a:rPr lang="en-GB" dirty="0" err="1"/>
              <a:t>bwysig</a:t>
            </a:r>
            <a:r>
              <a:rPr lang="en-GB" dirty="0"/>
              <a:t>.</a:t>
            </a:r>
          </a:p>
        </p:txBody>
      </p:sp>
      <p:sp>
        <p:nvSpPr>
          <p:cNvPr id="4" name="Content Placeholder 3"/>
          <p:cNvSpPr>
            <a:spLocks noGrp="1"/>
          </p:cNvSpPr>
          <p:nvPr>
            <p:ph sz="half" idx="2"/>
          </p:nvPr>
        </p:nvSpPr>
        <p:spPr/>
        <p:txBody>
          <a:bodyPr>
            <a:normAutofit fontScale="92500" lnSpcReduction="10000"/>
          </a:bodyPr>
          <a:lstStyle/>
          <a:p>
            <a:r>
              <a:rPr lang="en-GB" dirty="0"/>
              <a:t>The intention is that learners will progress along the same continuum of learning for each area of learning and experience from ages 3 to 16. Progression is signalled through progression steps at five points on the continuum of learning, relating broadly to expectations at ages 5, 8, 11, 14 and 16. </a:t>
            </a:r>
          </a:p>
          <a:p>
            <a:r>
              <a:rPr lang="en-GB" dirty="0"/>
              <a:t>In the area of learning and experience guidance, progression steps are articulated through a series of achievement outcomes for each what matters statement. </a:t>
            </a:r>
          </a:p>
        </p:txBody>
      </p:sp>
    </p:spTree>
    <p:extLst>
      <p:ext uri="{BB962C8B-B14F-4D97-AF65-F5344CB8AC3E}">
        <p14:creationId xmlns:p14="http://schemas.microsoft.com/office/powerpoint/2010/main" val="9393399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Meysydd</a:t>
            </a:r>
            <a:r>
              <a:rPr lang="en-GB" dirty="0"/>
              <a:t> </a:t>
            </a:r>
            <a:r>
              <a:rPr lang="en-GB" dirty="0" err="1"/>
              <a:t>dysgu</a:t>
            </a:r>
            <a:r>
              <a:rPr lang="en-GB" dirty="0"/>
              <a:t> a </a:t>
            </a:r>
            <a:r>
              <a:rPr lang="en-GB" dirty="0" err="1"/>
              <a:t>phrofiad</a:t>
            </a:r>
            <a:br>
              <a:rPr lang="en-GB" dirty="0"/>
            </a:br>
            <a:r>
              <a:rPr lang="en-GB" dirty="0"/>
              <a:t>Areas of learning and experience</a:t>
            </a:r>
          </a:p>
        </p:txBody>
      </p:sp>
      <p:sp>
        <p:nvSpPr>
          <p:cNvPr id="3" name="Content Placeholder 2"/>
          <p:cNvSpPr>
            <a:spLocks noGrp="1"/>
          </p:cNvSpPr>
          <p:nvPr>
            <p:ph sz="half" idx="1"/>
          </p:nvPr>
        </p:nvSpPr>
        <p:spPr/>
        <p:txBody>
          <a:bodyPr/>
          <a:lstStyle/>
          <a:p>
            <a:r>
              <a:rPr lang="en-GB" dirty="0" err="1"/>
              <a:t>Mae’r</a:t>
            </a:r>
            <a:r>
              <a:rPr lang="en-GB" dirty="0"/>
              <a:t> </a:t>
            </a:r>
            <a:r>
              <a:rPr lang="en-GB" dirty="0" err="1"/>
              <a:t>meysydd</a:t>
            </a:r>
            <a:r>
              <a:rPr lang="en-GB" dirty="0"/>
              <a:t> </a:t>
            </a:r>
            <a:r>
              <a:rPr lang="en-GB" dirty="0" err="1"/>
              <a:t>dysgu</a:t>
            </a:r>
            <a:r>
              <a:rPr lang="en-GB" dirty="0"/>
              <a:t> a </a:t>
            </a:r>
            <a:r>
              <a:rPr lang="en-GB" dirty="0" err="1"/>
              <a:t>phrofiad</a:t>
            </a:r>
            <a:r>
              <a:rPr lang="en-GB" dirty="0"/>
              <a:t> </a:t>
            </a:r>
            <a:r>
              <a:rPr lang="en-GB" dirty="0" err="1"/>
              <a:t>wedi</a:t>
            </a:r>
            <a:r>
              <a:rPr lang="en-GB" dirty="0"/>
              <a:t> </a:t>
            </a:r>
            <a:r>
              <a:rPr lang="en-GB" dirty="0" err="1"/>
              <a:t>eu</a:t>
            </a:r>
            <a:r>
              <a:rPr lang="en-GB" dirty="0"/>
              <a:t> </a:t>
            </a:r>
            <a:r>
              <a:rPr lang="en-GB" dirty="0" err="1"/>
              <a:t>cynllunio</a:t>
            </a:r>
            <a:r>
              <a:rPr lang="en-GB" dirty="0"/>
              <a:t> </a:t>
            </a:r>
            <a:r>
              <a:rPr lang="en-GB" dirty="0" err="1"/>
              <a:t>i</a:t>
            </a:r>
            <a:r>
              <a:rPr lang="en-GB" dirty="0"/>
              <a:t> </a:t>
            </a:r>
            <a:r>
              <a:rPr lang="en-GB" dirty="0" err="1"/>
              <a:t>weithio</a:t>
            </a:r>
            <a:r>
              <a:rPr lang="en-GB" dirty="0"/>
              <a:t> </a:t>
            </a:r>
            <a:r>
              <a:rPr lang="en-GB" dirty="0" err="1"/>
              <a:t>gyda’i</a:t>
            </a:r>
            <a:r>
              <a:rPr lang="en-GB" dirty="0"/>
              <a:t> </a:t>
            </a:r>
            <a:r>
              <a:rPr lang="en-GB" dirty="0" err="1"/>
              <a:t>gilydd</a:t>
            </a:r>
            <a:r>
              <a:rPr lang="en-GB" dirty="0"/>
              <a:t> </a:t>
            </a:r>
            <a:r>
              <a:rPr lang="en-GB" dirty="0" err="1"/>
              <a:t>fel</a:t>
            </a:r>
            <a:r>
              <a:rPr lang="en-GB" dirty="0"/>
              <a:t> </a:t>
            </a:r>
            <a:r>
              <a:rPr lang="en-GB" dirty="0" err="1"/>
              <a:t>rhan</a:t>
            </a:r>
            <a:r>
              <a:rPr lang="en-GB" dirty="0"/>
              <a:t> o </a:t>
            </a:r>
            <a:r>
              <a:rPr lang="en-GB" dirty="0" err="1"/>
              <a:t>gwricwlwm</a:t>
            </a:r>
            <a:r>
              <a:rPr lang="en-GB" dirty="0"/>
              <a:t> </a:t>
            </a:r>
            <a:r>
              <a:rPr lang="en-GB" dirty="0" err="1"/>
              <a:t>cyfan</a:t>
            </a:r>
            <a:r>
              <a:rPr lang="en-GB" dirty="0"/>
              <a:t>.</a:t>
            </a:r>
          </a:p>
          <a:p>
            <a:r>
              <a:rPr lang="en-GB" dirty="0" err="1"/>
              <a:t>Dylid</a:t>
            </a:r>
            <a:r>
              <a:rPr lang="en-GB" dirty="0"/>
              <a:t> </a:t>
            </a:r>
            <a:r>
              <a:rPr lang="en-GB" dirty="0" err="1"/>
              <a:t>penderfynu</a:t>
            </a:r>
            <a:r>
              <a:rPr lang="en-GB" dirty="0"/>
              <a:t> </a:t>
            </a:r>
            <a:r>
              <a:rPr lang="en-GB" dirty="0" err="1"/>
              <a:t>sut</a:t>
            </a:r>
            <a:r>
              <a:rPr lang="en-GB" dirty="0"/>
              <a:t> </a:t>
            </a:r>
            <a:r>
              <a:rPr lang="en-GB" dirty="0" err="1"/>
              <a:t>i</a:t>
            </a:r>
            <a:r>
              <a:rPr lang="en-GB" dirty="0"/>
              <a:t> </a:t>
            </a:r>
            <a:r>
              <a:rPr lang="en-GB" dirty="0" err="1"/>
              <a:t>weithredu</a:t>
            </a:r>
            <a:r>
              <a:rPr lang="en-GB" dirty="0"/>
              <a:t> </a:t>
            </a:r>
            <a:r>
              <a:rPr lang="en-GB" dirty="0" err="1"/>
              <a:t>rhain</a:t>
            </a:r>
            <a:r>
              <a:rPr lang="en-GB" dirty="0"/>
              <a:t> o </a:t>
            </a:r>
            <a:r>
              <a:rPr lang="en-GB" dirty="0" err="1"/>
              <a:t>ddydd</a:t>
            </a:r>
            <a:r>
              <a:rPr lang="en-GB" dirty="0"/>
              <a:t> </a:t>
            </a:r>
            <a:r>
              <a:rPr lang="en-GB" dirty="0" err="1"/>
              <a:t>i</a:t>
            </a:r>
            <a:r>
              <a:rPr lang="en-GB" dirty="0"/>
              <a:t> </a:t>
            </a:r>
            <a:r>
              <a:rPr lang="en-GB" dirty="0" err="1"/>
              <a:t>ddydd</a:t>
            </a:r>
            <a:r>
              <a:rPr lang="en-GB" dirty="0"/>
              <a:t> </a:t>
            </a:r>
            <a:r>
              <a:rPr lang="en-GB" dirty="0" err="1"/>
              <a:t>yn</a:t>
            </a:r>
            <a:r>
              <a:rPr lang="en-GB" dirty="0"/>
              <a:t> </a:t>
            </a:r>
            <a:r>
              <a:rPr lang="en-GB" dirty="0" err="1"/>
              <a:t>yr</a:t>
            </a:r>
            <a:r>
              <a:rPr lang="en-GB" dirty="0"/>
              <a:t> </a:t>
            </a:r>
            <a:r>
              <a:rPr lang="en-GB" dirty="0" err="1"/>
              <a:t>ysgolion</a:t>
            </a:r>
            <a:r>
              <a:rPr lang="en-GB" dirty="0"/>
              <a:t> </a:t>
            </a:r>
            <a:r>
              <a:rPr lang="en-GB" dirty="0" err="1"/>
              <a:t>unigol</a:t>
            </a:r>
            <a:r>
              <a:rPr lang="en-GB" dirty="0"/>
              <a:t>. </a:t>
            </a:r>
            <a:r>
              <a:rPr lang="en-GB" dirty="0" err="1"/>
              <a:t>Dylai</a:t>
            </a:r>
            <a:r>
              <a:rPr lang="en-GB" dirty="0"/>
              <a:t> </a:t>
            </a:r>
            <a:r>
              <a:rPr lang="en-GB" dirty="0" err="1"/>
              <a:t>dysgu</a:t>
            </a:r>
            <a:r>
              <a:rPr lang="en-GB" dirty="0"/>
              <a:t> </a:t>
            </a:r>
            <a:r>
              <a:rPr lang="en-GB" dirty="0" err="1"/>
              <a:t>gael</a:t>
            </a:r>
            <a:r>
              <a:rPr lang="en-GB" dirty="0"/>
              <a:t> </a:t>
            </a:r>
            <a:r>
              <a:rPr lang="en-GB" dirty="0" err="1"/>
              <a:t>ei</a:t>
            </a:r>
            <a:r>
              <a:rPr lang="en-GB" dirty="0"/>
              <a:t> </a:t>
            </a:r>
            <a:r>
              <a:rPr lang="en-GB" dirty="0" err="1"/>
              <a:t>gynllunio</a:t>
            </a:r>
            <a:r>
              <a:rPr lang="en-GB" dirty="0"/>
              <a:t> </a:t>
            </a:r>
            <a:r>
              <a:rPr lang="en-GB" dirty="0" err="1"/>
              <a:t>ar</a:t>
            </a:r>
            <a:r>
              <a:rPr lang="en-GB" dirty="0"/>
              <a:t> draws y </a:t>
            </a:r>
            <a:r>
              <a:rPr lang="en-GB" dirty="0" err="1"/>
              <a:t>gwahanol</a:t>
            </a:r>
            <a:r>
              <a:rPr lang="en-GB" dirty="0"/>
              <a:t> </a:t>
            </a:r>
            <a:r>
              <a:rPr lang="en-GB" dirty="0" err="1"/>
              <a:t>meysydd</a:t>
            </a:r>
            <a:r>
              <a:rPr lang="en-GB" dirty="0"/>
              <a:t> </a:t>
            </a:r>
            <a:r>
              <a:rPr lang="en-GB" dirty="0" err="1"/>
              <a:t>dysgu</a:t>
            </a:r>
            <a:r>
              <a:rPr lang="en-GB" dirty="0"/>
              <a:t> a </a:t>
            </a:r>
            <a:r>
              <a:rPr lang="en-GB" dirty="0" err="1"/>
              <a:t>phrofiad</a:t>
            </a:r>
            <a:r>
              <a:rPr lang="en-GB" dirty="0"/>
              <a:t>, </a:t>
            </a:r>
            <a:r>
              <a:rPr lang="en-GB" dirty="0" err="1"/>
              <a:t>gan</a:t>
            </a:r>
            <a:r>
              <a:rPr lang="en-GB" dirty="0"/>
              <a:t> </a:t>
            </a:r>
            <a:r>
              <a:rPr lang="en-GB" dirty="0" err="1"/>
              <a:t>adeiladu</a:t>
            </a:r>
            <a:r>
              <a:rPr lang="en-GB" dirty="0"/>
              <a:t> </a:t>
            </a:r>
            <a:r>
              <a:rPr lang="en-GB" dirty="0" err="1"/>
              <a:t>ar</a:t>
            </a:r>
            <a:r>
              <a:rPr lang="en-GB" dirty="0"/>
              <a:t> </a:t>
            </a:r>
            <a:r>
              <a:rPr lang="en-GB" dirty="0" err="1"/>
              <a:t>gysylltiadau</a:t>
            </a:r>
            <a:r>
              <a:rPr lang="en-GB" dirty="0"/>
              <a:t>, </a:t>
            </a:r>
            <a:r>
              <a:rPr lang="en-GB" dirty="0" err="1"/>
              <a:t>dibyniaethau</a:t>
            </a:r>
            <a:r>
              <a:rPr lang="en-GB" dirty="0"/>
              <a:t> a </a:t>
            </a:r>
            <a:r>
              <a:rPr lang="en-GB" dirty="0" err="1"/>
              <a:t>rhyng</a:t>
            </a:r>
            <a:r>
              <a:rPr lang="en-GB" dirty="0"/>
              <a:t> </a:t>
            </a:r>
            <a:r>
              <a:rPr lang="en-GB" dirty="0" err="1"/>
              <a:t>ddibyniaethau</a:t>
            </a:r>
            <a:endParaRPr lang="en-GB" dirty="0"/>
          </a:p>
        </p:txBody>
      </p:sp>
      <p:sp>
        <p:nvSpPr>
          <p:cNvPr id="4" name="Content Placeholder 3"/>
          <p:cNvSpPr>
            <a:spLocks noGrp="1"/>
          </p:cNvSpPr>
          <p:nvPr>
            <p:ph sz="half" idx="2"/>
          </p:nvPr>
        </p:nvSpPr>
        <p:spPr>
          <a:xfrm>
            <a:off x="5089969" y="2160589"/>
            <a:ext cx="4680255" cy="4400924"/>
          </a:xfrm>
        </p:spPr>
        <p:txBody>
          <a:bodyPr/>
          <a:lstStyle/>
          <a:p>
            <a:r>
              <a:rPr lang="en-GB" dirty="0"/>
              <a:t>The areas of learning and experience are designed to operate together as part of a holistic curriculum. </a:t>
            </a:r>
          </a:p>
          <a:p>
            <a:r>
              <a:rPr lang="en-GB" dirty="0"/>
              <a:t>Decisions as to how these should translate into day-to-day activities should take place in settings and schools. Learning should be coherent and planned across the different areas of learning and experience, building on inherent links, dependencies and interdependencies</a:t>
            </a:r>
          </a:p>
        </p:txBody>
      </p:sp>
    </p:spTree>
    <p:extLst>
      <p:ext uri="{BB962C8B-B14F-4D97-AF65-F5344CB8AC3E}">
        <p14:creationId xmlns:p14="http://schemas.microsoft.com/office/powerpoint/2010/main" val="23756794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3834" y="317500"/>
            <a:ext cx="9241366" cy="1320800"/>
          </a:xfrm>
        </p:spPr>
        <p:txBody>
          <a:bodyPr>
            <a:normAutofit fontScale="90000"/>
          </a:bodyPr>
          <a:lstStyle/>
          <a:p>
            <a:r>
              <a:rPr lang="en-GB" dirty="0" err="1"/>
              <a:t>Cwricwlwm</a:t>
            </a:r>
            <a:r>
              <a:rPr lang="en-GB" dirty="0"/>
              <a:t> </a:t>
            </a:r>
            <a:r>
              <a:rPr lang="en-GB" dirty="0" err="1"/>
              <a:t>i</a:t>
            </a:r>
            <a:r>
              <a:rPr lang="en-GB" dirty="0"/>
              <a:t> </a:t>
            </a:r>
            <a:r>
              <a:rPr lang="en-GB" dirty="0" err="1"/>
              <a:t>Gymru</a:t>
            </a:r>
            <a:r>
              <a:rPr lang="en-GB" dirty="0"/>
              <a:t> 2022 / </a:t>
            </a:r>
            <a:r>
              <a:rPr lang="en-GB" dirty="0" err="1"/>
              <a:t>Yr</a:t>
            </a:r>
            <a:r>
              <a:rPr lang="en-GB" dirty="0"/>
              <a:t> </a:t>
            </a:r>
            <a:r>
              <a:rPr lang="en-GB" dirty="0" err="1"/>
              <a:t>Athro</a:t>
            </a:r>
            <a:r>
              <a:rPr lang="en-GB" dirty="0"/>
              <a:t> Donaldson</a:t>
            </a:r>
            <a:br>
              <a:rPr lang="en-GB" dirty="0"/>
            </a:br>
            <a:r>
              <a:rPr lang="en-GB" dirty="0"/>
              <a:t>Curriculum for Wales 2022 / Professor Donaldson</a:t>
            </a:r>
          </a:p>
        </p:txBody>
      </p:sp>
      <p:pic>
        <p:nvPicPr>
          <p:cNvPr id="4" name="SZ3bVjsbAkY"/>
          <p:cNvPicPr>
            <a:picLocks noGrp="1" noRot="1" noChangeAspect="1"/>
          </p:cNvPicPr>
          <p:nvPr>
            <p:ph idx="1"/>
            <a:videoFile r:link="rId1"/>
          </p:nvPr>
        </p:nvPicPr>
        <p:blipFill>
          <a:blip r:embed="rId3"/>
          <a:stretch>
            <a:fillRect/>
          </a:stretch>
        </p:blipFill>
        <p:spPr>
          <a:xfrm>
            <a:off x="1312334" y="1854200"/>
            <a:ext cx="7075313" cy="3979863"/>
          </a:xfrm>
          <a:prstGeom prst="rect">
            <a:avLst/>
          </a:prstGeom>
        </p:spPr>
      </p:pic>
    </p:spTree>
    <p:extLst>
      <p:ext uri="{BB962C8B-B14F-4D97-AF65-F5344CB8AC3E}">
        <p14:creationId xmlns:p14="http://schemas.microsoft.com/office/powerpoint/2010/main" val="27133900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Dogfennau </a:t>
            </a:r>
            <a:r>
              <a:rPr lang="en-GB" dirty="0" err="1"/>
              <a:t>Cwricwlwm</a:t>
            </a:r>
            <a:r>
              <a:rPr lang="en-GB" dirty="0"/>
              <a:t> </a:t>
            </a:r>
            <a:r>
              <a:rPr lang="en-GB" dirty="0" err="1"/>
              <a:t>i</a:t>
            </a:r>
            <a:r>
              <a:rPr lang="en-GB" dirty="0"/>
              <a:t> </a:t>
            </a:r>
            <a:r>
              <a:rPr lang="en-GB" dirty="0" err="1"/>
              <a:t>Gymru</a:t>
            </a:r>
            <a:r>
              <a:rPr lang="en-GB" dirty="0"/>
              <a:t> 2022</a:t>
            </a:r>
            <a:br>
              <a:rPr lang="en-GB" dirty="0"/>
            </a:br>
            <a:r>
              <a:rPr lang="en-GB" dirty="0"/>
              <a:t>Curriculum for Wales documents 2022</a:t>
            </a:r>
          </a:p>
        </p:txBody>
      </p:sp>
      <p:sp>
        <p:nvSpPr>
          <p:cNvPr id="3" name="Content Placeholder 2"/>
          <p:cNvSpPr>
            <a:spLocks noGrp="1"/>
          </p:cNvSpPr>
          <p:nvPr>
            <p:ph idx="1"/>
          </p:nvPr>
        </p:nvSpPr>
        <p:spPr>
          <a:xfrm>
            <a:off x="677334" y="2160589"/>
            <a:ext cx="3970866" cy="3880773"/>
          </a:xfrm>
        </p:spPr>
        <p:txBody>
          <a:bodyPr>
            <a:normAutofit/>
          </a:bodyPr>
          <a:lstStyle/>
          <a:p>
            <a:r>
              <a:rPr lang="en-GB" sz="2800" dirty="0" err="1"/>
              <a:t>Treuliwch</a:t>
            </a:r>
            <a:r>
              <a:rPr lang="en-GB" sz="2800" dirty="0"/>
              <a:t> </a:t>
            </a:r>
            <a:r>
              <a:rPr lang="en-GB" sz="2800" dirty="0" err="1"/>
              <a:t>ychydig</a:t>
            </a:r>
            <a:r>
              <a:rPr lang="en-GB" sz="2800" dirty="0"/>
              <a:t> amser yn </a:t>
            </a:r>
            <a:r>
              <a:rPr lang="en-GB" sz="2800" dirty="0" err="1"/>
              <a:t>ymchwilio’r</a:t>
            </a:r>
            <a:r>
              <a:rPr lang="en-GB" sz="2800" dirty="0"/>
              <a:t> dogfennau </a:t>
            </a:r>
            <a:r>
              <a:rPr lang="en-GB" sz="2800" dirty="0" err="1"/>
              <a:t>cwricwlaidd</a:t>
            </a:r>
            <a:r>
              <a:rPr lang="en-GB" sz="2800" dirty="0"/>
              <a:t> (</a:t>
            </a:r>
            <a:r>
              <a:rPr lang="en-GB" sz="2800" dirty="0" err="1"/>
              <a:t>dolen</a:t>
            </a:r>
            <a:r>
              <a:rPr lang="en-GB" sz="2800" dirty="0"/>
              <a:t> uchod) </a:t>
            </a:r>
            <a:r>
              <a:rPr lang="en-GB" sz="2800" dirty="0" err="1"/>
              <a:t>i</a:t>
            </a:r>
            <a:r>
              <a:rPr lang="en-GB" sz="2800" dirty="0"/>
              <a:t> </a:t>
            </a:r>
            <a:r>
              <a:rPr lang="en-GB" sz="2800" dirty="0" err="1"/>
              <a:t>gynefino</a:t>
            </a:r>
            <a:r>
              <a:rPr lang="en-GB" sz="2800" dirty="0"/>
              <a:t> gyda’r </a:t>
            </a:r>
            <a:r>
              <a:rPr lang="en-GB" sz="2800" dirty="0" err="1"/>
              <a:t>disgwyliadau</a:t>
            </a:r>
            <a:endParaRPr lang="en-GB" sz="2800" dirty="0"/>
          </a:p>
        </p:txBody>
      </p:sp>
      <p:sp>
        <p:nvSpPr>
          <p:cNvPr id="4" name="Content Placeholder 2"/>
          <p:cNvSpPr txBox="1">
            <a:spLocks/>
          </p:cNvSpPr>
          <p:nvPr/>
        </p:nvSpPr>
        <p:spPr>
          <a:xfrm>
            <a:off x="5303136" y="2160588"/>
            <a:ext cx="3970866"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800" dirty="0"/>
              <a:t>Spend some time researching the curriculum documents (hyperlink above) to familiarise yourself with the expectations</a:t>
            </a:r>
          </a:p>
        </p:txBody>
      </p:sp>
    </p:spTree>
    <p:extLst>
      <p:ext uri="{BB962C8B-B14F-4D97-AF65-F5344CB8AC3E}">
        <p14:creationId xmlns:p14="http://schemas.microsoft.com/office/powerpoint/2010/main" val="20038992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t>Adlewyrchu</a:t>
            </a:r>
            <a:br>
              <a:rPr lang="en-GB" dirty="0"/>
            </a:br>
            <a:r>
              <a:rPr lang="en-GB" dirty="0"/>
              <a:t>Reflect</a:t>
            </a:r>
          </a:p>
        </p:txBody>
      </p:sp>
      <p:sp>
        <p:nvSpPr>
          <p:cNvPr id="3" name="Content Placeholder 2"/>
          <p:cNvSpPr>
            <a:spLocks noGrp="1"/>
          </p:cNvSpPr>
          <p:nvPr>
            <p:ph sz="half" idx="1"/>
          </p:nvPr>
        </p:nvSpPr>
        <p:spPr>
          <a:xfrm>
            <a:off x="5410953" y="2392023"/>
            <a:ext cx="4368047" cy="3854790"/>
          </a:xfrm>
        </p:spPr>
        <p:txBody>
          <a:bodyPr>
            <a:normAutofit/>
          </a:bodyPr>
          <a:lstStyle/>
          <a:p>
            <a:r>
              <a:rPr lang="en-GB" sz="3200" dirty="0"/>
              <a:t>Reflect on how you could include Curriculum for Wales 2022 in your scrapbook.</a:t>
            </a:r>
          </a:p>
          <a:p>
            <a:endParaRPr lang="en-GB" dirty="0"/>
          </a:p>
        </p:txBody>
      </p:sp>
      <p:pic>
        <p:nvPicPr>
          <p:cNvPr id="5" name="Picture 4"/>
          <p:cNvPicPr>
            <a:picLocks noChangeAspect="1"/>
          </p:cNvPicPr>
          <p:nvPr/>
        </p:nvPicPr>
        <p:blipFill>
          <a:blip r:embed="rId2"/>
          <a:stretch>
            <a:fillRect/>
          </a:stretch>
        </p:blipFill>
        <p:spPr>
          <a:xfrm>
            <a:off x="511969" y="138112"/>
            <a:ext cx="1638300" cy="1866900"/>
          </a:xfrm>
          <a:prstGeom prst="rect">
            <a:avLst/>
          </a:prstGeom>
        </p:spPr>
      </p:pic>
      <p:pic>
        <p:nvPicPr>
          <p:cNvPr id="6" name="Picture 5"/>
          <p:cNvPicPr>
            <a:picLocks noChangeAspect="1"/>
          </p:cNvPicPr>
          <p:nvPr/>
        </p:nvPicPr>
        <p:blipFill>
          <a:blip r:embed="rId3"/>
          <a:stretch>
            <a:fillRect/>
          </a:stretch>
        </p:blipFill>
        <p:spPr>
          <a:xfrm>
            <a:off x="9357081" y="0"/>
            <a:ext cx="2143125" cy="2143125"/>
          </a:xfrm>
          <a:prstGeom prst="rect">
            <a:avLst/>
          </a:prstGeom>
        </p:spPr>
      </p:pic>
      <p:sp>
        <p:nvSpPr>
          <p:cNvPr id="8" name="Rectangle 7"/>
          <p:cNvSpPr/>
          <p:nvPr/>
        </p:nvSpPr>
        <p:spPr>
          <a:xfrm>
            <a:off x="511969" y="2339635"/>
            <a:ext cx="4771231" cy="2554545"/>
          </a:xfrm>
          <a:prstGeom prst="rect">
            <a:avLst/>
          </a:prstGeom>
        </p:spPr>
        <p:txBody>
          <a:bodyPr wrap="square">
            <a:spAutoFit/>
          </a:bodyPr>
          <a:lstStyle/>
          <a:p>
            <a:pPr marL="571500" indent="-571500">
              <a:buFont typeface="Arial" panose="020B0604020202020204" pitchFamily="34" charset="0"/>
              <a:buChar char="•"/>
            </a:pPr>
            <a:r>
              <a:rPr lang="en-GB" sz="3200" dirty="0" err="1"/>
              <a:t>Adlewyrchwch</a:t>
            </a:r>
            <a:r>
              <a:rPr lang="en-GB" sz="3200" dirty="0"/>
              <a:t> </a:t>
            </a:r>
            <a:r>
              <a:rPr lang="en-GB" sz="3200" dirty="0" err="1"/>
              <a:t>ar</a:t>
            </a:r>
            <a:r>
              <a:rPr lang="en-GB" sz="3200" dirty="0"/>
              <a:t> sut </a:t>
            </a:r>
            <a:r>
              <a:rPr lang="en-GB" sz="3200" dirty="0" err="1"/>
              <a:t>fyddai’n</a:t>
            </a:r>
            <a:r>
              <a:rPr lang="en-GB" sz="3200" dirty="0"/>
              <a:t> </a:t>
            </a:r>
            <a:r>
              <a:rPr lang="en-GB" sz="3200" dirty="0" err="1"/>
              <a:t>bosib</a:t>
            </a:r>
            <a:r>
              <a:rPr lang="en-GB" sz="3200" dirty="0"/>
              <a:t> cynnwys </a:t>
            </a:r>
            <a:r>
              <a:rPr lang="en-GB" sz="3200" dirty="0" err="1"/>
              <a:t>Cwricwlwm</a:t>
            </a:r>
            <a:r>
              <a:rPr lang="en-GB" sz="3200" dirty="0"/>
              <a:t> </a:t>
            </a:r>
            <a:r>
              <a:rPr lang="en-GB" sz="3200" dirty="0" err="1"/>
              <a:t>i</a:t>
            </a:r>
            <a:r>
              <a:rPr lang="en-GB" sz="3200" dirty="0"/>
              <a:t> </a:t>
            </a:r>
            <a:r>
              <a:rPr lang="en-GB" sz="3200" dirty="0" err="1"/>
              <a:t>Gymru</a:t>
            </a:r>
            <a:r>
              <a:rPr lang="en-GB" sz="3200" dirty="0"/>
              <a:t> 2022 yn eich </a:t>
            </a:r>
            <a:r>
              <a:rPr lang="en-GB" sz="3200" dirty="0" err="1"/>
              <a:t>llyfr</a:t>
            </a:r>
            <a:r>
              <a:rPr lang="en-GB" sz="3200" dirty="0"/>
              <a:t> </a:t>
            </a:r>
            <a:r>
              <a:rPr lang="en-GB" sz="3200" dirty="0" err="1"/>
              <a:t>lloffion</a:t>
            </a:r>
            <a:r>
              <a:rPr lang="en-GB" sz="3200" dirty="0"/>
              <a:t>.</a:t>
            </a:r>
          </a:p>
        </p:txBody>
      </p:sp>
    </p:spTree>
    <p:extLst>
      <p:ext uri="{BB962C8B-B14F-4D97-AF65-F5344CB8AC3E}">
        <p14:creationId xmlns:p14="http://schemas.microsoft.com/office/powerpoint/2010/main" val="9467102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t>Strwythur</a:t>
            </a:r>
            <a:r>
              <a:rPr lang="en-GB" dirty="0"/>
              <a:t> </a:t>
            </a:r>
            <a:r>
              <a:rPr lang="en-GB" dirty="0" err="1"/>
              <a:t>Dysgu</a:t>
            </a:r>
            <a:br>
              <a:rPr lang="en-GB" dirty="0"/>
            </a:br>
            <a:r>
              <a:rPr lang="en-GB" dirty="0">
                <a:solidFill>
                  <a:schemeClr val="tx1"/>
                </a:solidFill>
              </a:rPr>
              <a:t>Structure of Learning</a:t>
            </a:r>
          </a:p>
        </p:txBody>
      </p:sp>
      <p:sp>
        <p:nvSpPr>
          <p:cNvPr id="3" name="Content Placeholder 2"/>
          <p:cNvSpPr>
            <a:spLocks noGrp="1"/>
          </p:cNvSpPr>
          <p:nvPr>
            <p:ph idx="1"/>
          </p:nvPr>
        </p:nvSpPr>
        <p:spPr>
          <a:xfrm>
            <a:off x="6256217" y="2090763"/>
            <a:ext cx="5542083" cy="1897037"/>
          </a:xfrm>
        </p:spPr>
        <p:style>
          <a:lnRef idx="2">
            <a:schemeClr val="dk1"/>
          </a:lnRef>
          <a:fillRef idx="1">
            <a:schemeClr val="lt1"/>
          </a:fillRef>
          <a:effectRef idx="0">
            <a:schemeClr val="dk1"/>
          </a:effectRef>
          <a:fontRef idx="minor">
            <a:schemeClr val="dk1"/>
          </a:fontRef>
        </p:style>
        <p:txBody>
          <a:bodyPr>
            <a:noAutofit/>
          </a:bodyPr>
          <a:lstStyle/>
          <a:p>
            <a:r>
              <a:rPr lang="en-GB" sz="2400" dirty="0"/>
              <a:t>There needs to be </a:t>
            </a:r>
            <a:r>
              <a:rPr lang="en-GB" sz="2400" b="1" dirty="0"/>
              <a:t>breadth </a:t>
            </a:r>
          </a:p>
          <a:p>
            <a:r>
              <a:rPr lang="en-GB" sz="2400" dirty="0"/>
              <a:t>False dichotomy (Subject Vs Skills)</a:t>
            </a:r>
          </a:p>
          <a:p>
            <a:r>
              <a:rPr lang="en-GB" sz="2400" dirty="0"/>
              <a:t>Underpinned by:  </a:t>
            </a:r>
          </a:p>
        </p:txBody>
      </p:sp>
      <p:pic>
        <p:nvPicPr>
          <p:cNvPr id="4" name="Picture 3"/>
          <p:cNvPicPr>
            <a:picLocks noChangeAspect="1"/>
          </p:cNvPicPr>
          <p:nvPr/>
        </p:nvPicPr>
        <p:blipFill>
          <a:blip r:embed="rId3"/>
          <a:stretch>
            <a:fillRect/>
          </a:stretch>
        </p:blipFill>
        <p:spPr>
          <a:xfrm>
            <a:off x="7975599" y="5583346"/>
            <a:ext cx="2099213" cy="1069317"/>
          </a:xfrm>
          <a:prstGeom prst="rect">
            <a:avLst/>
          </a:prstGeom>
        </p:spPr>
      </p:pic>
      <p:pic>
        <p:nvPicPr>
          <p:cNvPr id="5" name="Picture 4"/>
          <p:cNvPicPr>
            <a:picLocks noChangeAspect="1"/>
          </p:cNvPicPr>
          <p:nvPr/>
        </p:nvPicPr>
        <p:blipFill>
          <a:blip r:embed="rId4"/>
          <a:stretch>
            <a:fillRect/>
          </a:stretch>
        </p:blipFill>
        <p:spPr>
          <a:xfrm>
            <a:off x="9446944" y="4538921"/>
            <a:ext cx="2135456" cy="828572"/>
          </a:xfrm>
          <a:prstGeom prst="rect">
            <a:avLst/>
          </a:prstGeom>
        </p:spPr>
      </p:pic>
      <p:pic>
        <p:nvPicPr>
          <p:cNvPr id="6" name="Picture 5"/>
          <p:cNvPicPr>
            <a:picLocks noChangeAspect="1"/>
          </p:cNvPicPr>
          <p:nvPr/>
        </p:nvPicPr>
        <p:blipFill rotWithShape="1">
          <a:blip r:embed="rId5"/>
          <a:srcRect l="30104" t="35417" r="48542" b="52864"/>
          <a:stretch/>
        </p:blipFill>
        <p:spPr>
          <a:xfrm>
            <a:off x="6769100" y="4432253"/>
            <a:ext cx="1899188" cy="1151093"/>
          </a:xfrm>
          <a:prstGeom prst="rect">
            <a:avLst/>
          </a:prstGeom>
        </p:spPr>
      </p:pic>
      <p:sp>
        <p:nvSpPr>
          <p:cNvPr id="8" name="Content Placeholder 2"/>
          <p:cNvSpPr txBox="1">
            <a:spLocks/>
          </p:cNvSpPr>
          <p:nvPr/>
        </p:nvSpPr>
        <p:spPr>
          <a:xfrm>
            <a:off x="495300" y="2090763"/>
            <a:ext cx="5335977" cy="1897037"/>
          </a:xfrm>
          <a:prstGeom prst="rect">
            <a:avLst/>
          </a:prstGeom>
        </p:spPr>
        <p:style>
          <a:lnRef idx="2">
            <a:schemeClr val="accent2"/>
          </a:lnRef>
          <a:fillRef idx="1">
            <a:schemeClr val="lt1"/>
          </a:fillRef>
          <a:effectRef idx="0">
            <a:schemeClr val="accent2"/>
          </a:effectRef>
          <a:fontRef idx="minor">
            <a:schemeClr val="dk1"/>
          </a:fontRef>
        </p:style>
        <p:txBody>
          <a:bodyPr vert="horz">
            <a:noAutofit/>
          </a:bodyPr>
          <a:lstStyle>
            <a:lvl1pPr marL="274320" indent="-274320" algn="l" rtl="0" eaLnBrk="1" latinLnBrk="0" hangingPunct="1">
              <a:spcBef>
                <a:spcPct val="20000"/>
              </a:spcBef>
              <a:buClr>
                <a:schemeClr val="accent3"/>
              </a:buClr>
              <a:buSzPct val="95000"/>
              <a:buFont typeface="Wingdings 2"/>
              <a:buChar char=""/>
              <a:defRPr kumimoji="0" sz="2600" kern="1200">
                <a:solidFill>
                  <a:schemeClr val="dk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dk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dk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dk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dk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dk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dk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dk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dk1"/>
                </a:solidFill>
                <a:latin typeface="+mn-lt"/>
                <a:ea typeface="+mn-ea"/>
                <a:cs typeface="+mn-cs"/>
              </a:defRPr>
            </a:lvl9pPr>
          </a:lstStyle>
          <a:p>
            <a:r>
              <a:rPr lang="en-GB" dirty="0"/>
              <a:t>Mae </a:t>
            </a:r>
            <a:r>
              <a:rPr lang="en-GB" dirty="0" err="1"/>
              <a:t>angen</a:t>
            </a:r>
            <a:r>
              <a:rPr lang="en-GB" dirty="0"/>
              <a:t> </a:t>
            </a:r>
            <a:r>
              <a:rPr lang="en-GB" b="1" dirty="0" err="1">
                <a:solidFill>
                  <a:schemeClr val="tx1"/>
                </a:solidFill>
              </a:rPr>
              <a:t>ehangder</a:t>
            </a:r>
            <a:endParaRPr lang="en-GB" b="1" dirty="0">
              <a:solidFill>
                <a:schemeClr val="tx1"/>
              </a:solidFill>
            </a:endParaRPr>
          </a:p>
          <a:p>
            <a:r>
              <a:rPr lang="en-GB" dirty="0" err="1"/>
              <a:t>Deicotomi</a:t>
            </a:r>
            <a:r>
              <a:rPr lang="en-GB" dirty="0"/>
              <a:t> </a:t>
            </a:r>
            <a:r>
              <a:rPr lang="en-GB" dirty="0" err="1"/>
              <a:t>ffug</a:t>
            </a:r>
            <a:r>
              <a:rPr lang="en-GB" dirty="0"/>
              <a:t> (</a:t>
            </a:r>
            <a:r>
              <a:rPr lang="en-GB" dirty="0" err="1"/>
              <a:t>Pwnc</a:t>
            </a:r>
            <a:r>
              <a:rPr lang="en-GB" dirty="0"/>
              <a:t> v </a:t>
            </a:r>
            <a:r>
              <a:rPr lang="en-GB" dirty="0" err="1"/>
              <a:t>Sgiliau</a:t>
            </a:r>
            <a:r>
              <a:rPr lang="en-GB" dirty="0"/>
              <a:t>)</a:t>
            </a:r>
          </a:p>
          <a:p>
            <a:r>
              <a:rPr lang="en-GB" dirty="0" err="1"/>
              <a:t>Atgyfnerthu</a:t>
            </a:r>
            <a:r>
              <a:rPr lang="en-GB" dirty="0"/>
              <a:t> </a:t>
            </a:r>
            <a:r>
              <a:rPr lang="en-GB" dirty="0" err="1"/>
              <a:t>gan</a:t>
            </a:r>
            <a:r>
              <a:rPr lang="en-GB" dirty="0"/>
              <a:t>:  </a:t>
            </a:r>
          </a:p>
        </p:txBody>
      </p:sp>
      <p:pic>
        <p:nvPicPr>
          <p:cNvPr id="9" name="Picture 8"/>
          <p:cNvPicPr>
            <a:picLocks noChangeAspect="1"/>
          </p:cNvPicPr>
          <p:nvPr/>
        </p:nvPicPr>
        <p:blipFill rotWithShape="1">
          <a:blip r:embed="rId6"/>
          <a:srcRect l="27500" t="24871" r="49896" b="65103"/>
          <a:stretch/>
        </p:blipFill>
        <p:spPr>
          <a:xfrm>
            <a:off x="250290" y="4432253"/>
            <a:ext cx="2755900" cy="977900"/>
          </a:xfrm>
          <a:prstGeom prst="rect">
            <a:avLst/>
          </a:prstGeom>
        </p:spPr>
      </p:pic>
      <p:pic>
        <p:nvPicPr>
          <p:cNvPr id="10" name="Picture 9"/>
          <p:cNvPicPr>
            <a:picLocks noChangeAspect="1"/>
          </p:cNvPicPr>
          <p:nvPr/>
        </p:nvPicPr>
        <p:blipFill rotWithShape="1">
          <a:blip r:embed="rId6"/>
          <a:srcRect l="28505" t="55469" r="49896" b="31901"/>
          <a:stretch/>
        </p:blipFill>
        <p:spPr>
          <a:xfrm>
            <a:off x="3312182" y="4337257"/>
            <a:ext cx="2633395" cy="1231900"/>
          </a:xfrm>
          <a:prstGeom prst="rect">
            <a:avLst/>
          </a:prstGeom>
        </p:spPr>
      </p:pic>
      <p:pic>
        <p:nvPicPr>
          <p:cNvPr id="12" name="Picture 11"/>
          <p:cNvPicPr>
            <a:picLocks noChangeAspect="1"/>
          </p:cNvPicPr>
          <p:nvPr/>
        </p:nvPicPr>
        <p:blipFill rotWithShape="1">
          <a:blip r:embed="rId7"/>
          <a:srcRect l="22980" t="42342" r="53396" b="44459"/>
          <a:stretch/>
        </p:blipFill>
        <p:spPr>
          <a:xfrm>
            <a:off x="1628240" y="5626006"/>
            <a:ext cx="2443208" cy="1092040"/>
          </a:xfrm>
          <a:prstGeom prst="rect">
            <a:avLst/>
          </a:prstGeom>
        </p:spPr>
      </p:pic>
    </p:spTree>
    <p:extLst>
      <p:ext uri="{BB962C8B-B14F-4D97-AF65-F5344CB8AC3E}">
        <p14:creationId xmlns:p14="http://schemas.microsoft.com/office/powerpoint/2010/main" val="1416336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hlinkClick r:id="rId2"/>
              </a:rPr>
              <a:t>Fframweithiau</a:t>
            </a:r>
            <a:r>
              <a:rPr lang="en-GB" dirty="0">
                <a:hlinkClick r:id="rId2"/>
              </a:rPr>
              <a:t> </a:t>
            </a:r>
            <a:r>
              <a:rPr lang="en-GB" dirty="0" err="1">
                <a:hlinkClick r:id="rId2"/>
              </a:rPr>
              <a:t>Sgiliau</a:t>
            </a:r>
            <a:r>
              <a:rPr lang="en-GB" dirty="0">
                <a:hlinkClick r:id="rId2"/>
              </a:rPr>
              <a:t> </a:t>
            </a:r>
            <a:r>
              <a:rPr lang="en-GB" dirty="0" err="1">
                <a:hlinkClick r:id="rId2"/>
              </a:rPr>
              <a:t>Trawsgwricwlaidd</a:t>
            </a:r>
            <a:br>
              <a:rPr lang="en-GB" dirty="0"/>
            </a:br>
            <a:r>
              <a:rPr lang="en-GB" dirty="0"/>
              <a:t>         </a:t>
            </a:r>
            <a:r>
              <a:rPr lang="en-GB" dirty="0">
                <a:hlinkClick r:id="rId2"/>
              </a:rPr>
              <a:t>Cross-curricular Skills Framework</a:t>
            </a:r>
            <a:endParaRPr lang="en-GB" dirty="0"/>
          </a:p>
        </p:txBody>
      </p:sp>
      <p:sp>
        <p:nvSpPr>
          <p:cNvPr id="3" name="Content Placeholder 2"/>
          <p:cNvSpPr>
            <a:spLocks noGrp="1"/>
          </p:cNvSpPr>
          <p:nvPr>
            <p:ph idx="1"/>
          </p:nvPr>
        </p:nvSpPr>
        <p:spPr>
          <a:xfrm>
            <a:off x="5807034" y="2160589"/>
            <a:ext cx="3466968" cy="3880773"/>
          </a:xfrm>
        </p:spPr>
        <p:txBody>
          <a:bodyPr/>
          <a:lstStyle/>
          <a:p>
            <a:r>
              <a:rPr lang="en-GB" dirty="0"/>
              <a:t>Spend some time familiarising yourself with the Literacy and Numeracy Framework</a:t>
            </a:r>
          </a:p>
          <a:p>
            <a:r>
              <a:rPr lang="en-GB" dirty="0"/>
              <a:t>Literacy</a:t>
            </a:r>
          </a:p>
          <a:p>
            <a:r>
              <a:rPr lang="en-GB" dirty="0"/>
              <a:t>Numeracy</a:t>
            </a:r>
          </a:p>
          <a:p>
            <a:r>
              <a:rPr lang="en-GB" dirty="0"/>
              <a:t>Digital Competence</a:t>
            </a:r>
          </a:p>
          <a:p>
            <a:endParaRPr lang="en-GB" dirty="0"/>
          </a:p>
          <a:p>
            <a:r>
              <a:rPr lang="en-GB" dirty="0"/>
              <a:t>What questions do you want to ask?</a:t>
            </a:r>
          </a:p>
        </p:txBody>
      </p:sp>
      <p:sp>
        <p:nvSpPr>
          <p:cNvPr id="4" name="Content Placeholder 2"/>
          <p:cNvSpPr txBox="1">
            <a:spLocks/>
          </p:cNvSpPr>
          <p:nvPr/>
        </p:nvSpPr>
        <p:spPr>
          <a:xfrm>
            <a:off x="1197428" y="2160589"/>
            <a:ext cx="34669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err="1"/>
              <a:t>Treuliwch</a:t>
            </a:r>
            <a:r>
              <a:rPr lang="en-GB" dirty="0"/>
              <a:t> </a:t>
            </a:r>
            <a:r>
              <a:rPr lang="en-GB" dirty="0" err="1"/>
              <a:t>ychydig</a:t>
            </a:r>
            <a:r>
              <a:rPr lang="en-GB" dirty="0"/>
              <a:t> amser yn </a:t>
            </a:r>
            <a:r>
              <a:rPr lang="en-GB" dirty="0" err="1"/>
              <a:t>cyfarwyddo</a:t>
            </a:r>
            <a:r>
              <a:rPr lang="en-GB" dirty="0"/>
              <a:t> eich </a:t>
            </a:r>
            <a:r>
              <a:rPr lang="en-GB" dirty="0" err="1"/>
              <a:t>hun</a:t>
            </a:r>
            <a:r>
              <a:rPr lang="en-GB" dirty="0"/>
              <a:t> </a:t>
            </a:r>
            <a:r>
              <a:rPr lang="en-GB" dirty="0" err="1"/>
              <a:t>gyda’r</a:t>
            </a:r>
            <a:r>
              <a:rPr lang="en-GB" dirty="0"/>
              <a:t> </a:t>
            </a:r>
            <a:r>
              <a:rPr lang="en-GB" dirty="0" err="1"/>
              <a:t>Fframweithiau</a:t>
            </a:r>
            <a:r>
              <a:rPr lang="en-GB" dirty="0"/>
              <a:t> </a:t>
            </a:r>
            <a:r>
              <a:rPr lang="en-GB" dirty="0" err="1"/>
              <a:t>Sgiliau</a:t>
            </a:r>
            <a:r>
              <a:rPr lang="en-GB" dirty="0"/>
              <a:t> </a:t>
            </a:r>
            <a:r>
              <a:rPr lang="en-GB" dirty="0" err="1"/>
              <a:t>Trawsgwricwlaidd</a:t>
            </a:r>
            <a:r>
              <a:rPr lang="en-GB" dirty="0"/>
              <a:t>.</a:t>
            </a:r>
          </a:p>
          <a:p>
            <a:r>
              <a:rPr lang="en-GB" dirty="0" err="1"/>
              <a:t>Llythrennedd</a:t>
            </a:r>
            <a:endParaRPr lang="en-GB" dirty="0"/>
          </a:p>
          <a:p>
            <a:r>
              <a:rPr lang="en-GB" dirty="0" err="1"/>
              <a:t>Rhifedd</a:t>
            </a:r>
            <a:endParaRPr lang="en-GB" dirty="0"/>
          </a:p>
          <a:p>
            <a:r>
              <a:rPr lang="en-GB" dirty="0" err="1"/>
              <a:t>Cymhwysedd</a:t>
            </a:r>
            <a:r>
              <a:rPr lang="en-GB" dirty="0"/>
              <a:t> </a:t>
            </a:r>
            <a:r>
              <a:rPr lang="en-GB" dirty="0" err="1"/>
              <a:t>Digidol</a:t>
            </a:r>
            <a:endParaRPr lang="en-GB" dirty="0"/>
          </a:p>
          <a:p>
            <a:endParaRPr lang="en-GB" dirty="0"/>
          </a:p>
          <a:p>
            <a:r>
              <a:rPr lang="en-GB" dirty="0"/>
              <a:t>Pa </a:t>
            </a:r>
            <a:r>
              <a:rPr lang="en-GB" dirty="0" err="1"/>
              <a:t>gwestiynau</a:t>
            </a:r>
            <a:r>
              <a:rPr lang="en-GB" dirty="0"/>
              <a:t> </a:t>
            </a:r>
            <a:r>
              <a:rPr lang="en-GB" dirty="0" err="1"/>
              <a:t>hoffech</a:t>
            </a:r>
            <a:r>
              <a:rPr lang="en-GB" dirty="0"/>
              <a:t> </a:t>
            </a:r>
            <a:r>
              <a:rPr lang="en-GB" dirty="0" err="1"/>
              <a:t>holi</a:t>
            </a:r>
            <a:r>
              <a:rPr lang="en-GB" dirty="0"/>
              <a:t>?</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6642065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396084"/>
            <a:ext cx="10972800" cy="1143000"/>
          </a:xfrm>
        </p:spPr>
        <p:txBody>
          <a:bodyPr>
            <a:normAutofit fontScale="90000"/>
          </a:bodyPr>
          <a:lstStyle/>
          <a:p>
            <a:pPr algn="ctr"/>
            <a:r>
              <a:rPr lang="en-GB" dirty="0"/>
              <a:t>Fframwaith </a:t>
            </a:r>
            <a:r>
              <a:rPr lang="en-GB" dirty="0" err="1"/>
              <a:t>Cymhwysedd</a:t>
            </a:r>
            <a:r>
              <a:rPr lang="en-GB" dirty="0"/>
              <a:t> </a:t>
            </a:r>
            <a:r>
              <a:rPr lang="en-GB" dirty="0" err="1"/>
              <a:t>Digidol</a:t>
            </a:r>
            <a:br>
              <a:rPr lang="en-GB" dirty="0"/>
            </a:br>
            <a:r>
              <a:rPr lang="en-GB" dirty="0"/>
              <a:t>                                 Digital Competence Framework </a:t>
            </a:r>
          </a:p>
        </p:txBody>
      </p:sp>
      <p:sp>
        <p:nvSpPr>
          <p:cNvPr id="3" name="Content Placeholder 2"/>
          <p:cNvSpPr>
            <a:spLocks noGrp="1"/>
          </p:cNvSpPr>
          <p:nvPr>
            <p:ph sz="half" idx="1"/>
          </p:nvPr>
        </p:nvSpPr>
        <p:spPr>
          <a:xfrm>
            <a:off x="609600" y="2044621"/>
            <a:ext cx="4203405" cy="4434840"/>
          </a:xfrm>
        </p:spPr>
        <p:style>
          <a:lnRef idx="2">
            <a:schemeClr val="accent2"/>
          </a:lnRef>
          <a:fillRef idx="1">
            <a:schemeClr val="lt1"/>
          </a:fillRef>
          <a:effectRef idx="0">
            <a:schemeClr val="accent2"/>
          </a:effectRef>
          <a:fontRef idx="minor">
            <a:schemeClr val="dk1"/>
          </a:fontRef>
        </p:style>
        <p:txBody>
          <a:bodyPr>
            <a:normAutofit/>
          </a:bodyPr>
          <a:lstStyle/>
          <a:p>
            <a:r>
              <a:rPr lang="en-GB" dirty="0"/>
              <a:t>“</a:t>
            </a:r>
            <a:r>
              <a:rPr lang="en-GB" dirty="0" err="1"/>
              <a:t>Cymhwysedd</a:t>
            </a:r>
            <a:r>
              <a:rPr lang="en-GB" dirty="0"/>
              <a:t> </a:t>
            </a:r>
            <a:r>
              <a:rPr lang="en-GB" dirty="0" err="1"/>
              <a:t>digidol</a:t>
            </a:r>
            <a:r>
              <a:rPr lang="en-GB" dirty="0"/>
              <a:t> </a:t>
            </a:r>
            <a:r>
              <a:rPr lang="en-GB" dirty="0" err="1"/>
              <a:t>yw’r</a:t>
            </a:r>
            <a:r>
              <a:rPr lang="en-GB" dirty="0"/>
              <a:t> set o </a:t>
            </a:r>
            <a:r>
              <a:rPr lang="en-GB" dirty="0" err="1"/>
              <a:t>wybodaeth</a:t>
            </a:r>
            <a:r>
              <a:rPr lang="en-GB" dirty="0"/>
              <a:t>, </a:t>
            </a:r>
            <a:r>
              <a:rPr lang="en-GB" dirty="0" err="1"/>
              <a:t>sgiliau</a:t>
            </a:r>
            <a:r>
              <a:rPr lang="en-GB" dirty="0"/>
              <a:t> ac </a:t>
            </a:r>
            <a:r>
              <a:rPr lang="en-GB" dirty="0" err="1"/>
              <a:t>agweddau</a:t>
            </a:r>
            <a:r>
              <a:rPr lang="en-GB" dirty="0"/>
              <a:t> </a:t>
            </a:r>
            <a:r>
              <a:rPr lang="en-GB" dirty="0" err="1"/>
              <a:t>i</a:t>
            </a:r>
            <a:r>
              <a:rPr lang="en-GB" dirty="0"/>
              <a:t> </a:t>
            </a:r>
            <a:r>
              <a:rPr lang="en-GB" dirty="0" err="1"/>
              <a:t>alluogi</a:t>
            </a:r>
            <a:r>
              <a:rPr lang="en-GB" dirty="0"/>
              <a:t> </a:t>
            </a:r>
            <a:r>
              <a:rPr lang="en-GB" dirty="0" err="1"/>
              <a:t>defnydd</a:t>
            </a:r>
            <a:r>
              <a:rPr lang="en-GB" dirty="0"/>
              <a:t> </a:t>
            </a:r>
            <a:r>
              <a:rPr lang="en-GB" dirty="0" err="1"/>
              <a:t>hyderus</a:t>
            </a:r>
            <a:r>
              <a:rPr lang="en-GB" dirty="0"/>
              <a:t>, </a:t>
            </a:r>
            <a:r>
              <a:rPr lang="en-GB" dirty="0" err="1"/>
              <a:t>creadigol</a:t>
            </a:r>
            <a:r>
              <a:rPr lang="en-GB" dirty="0"/>
              <a:t> a </a:t>
            </a:r>
            <a:r>
              <a:rPr lang="en-GB" dirty="0" err="1"/>
              <a:t>hollbwysig</a:t>
            </a:r>
            <a:r>
              <a:rPr lang="en-GB" dirty="0"/>
              <a:t> o </a:t>
            </a:r>
            <a:r>
              <a:rPr lang="en-GB" dirty="0" err="1"/>
              <a:t>dechnolegau</a:t>
            </a:r>
            <a:r>
              <a:rPr lang="en-GB" dirty="0"/>
              <a:t> a </a:t>
            </a:r>
            <a:r>
              <a:rPr lang="en-GB" dirty="0" err="1"/>
              <a:t>systemau</a:t>
            </a:r>
            <a:r>
              <a:rPr lang="en-GB" dirty="0"/>
              <a:t>. </a:t>
            </a:r>
            <a:r>
              <a:rPr lang="en-GB" dirty="0" err="1"/>
              <a:t>Mae’n</a:t>
            </a:r>
            <a:r>
              <a:rPr lang="en-GB" dirty="0"/>
              <a:t> </a:t>
            </a:r>
            <a:r>
              <a:rPr lang="en-GB" dirty="0" err="1"/>
              <a:t>galluogi</a:t>
            </a:r>
            <a:r>
              <a:rPr lang="en-GB" dirty="0"/>
              <a:t> person </a:t>
            </a:r>
            <a:r>
              <a:rPr lang="en-GB" dirty="0" err="1"/>
              <a:t>i</a:t>
            </a:r>
            <a:r>
              <a:rPr lang="en-GB" dirty="0"/>
              <a:t> </a:t>
            </a:r>
            <a:r>
              <a:rPr lang="en-GB" dirty="0" err="1"/>
              <a:t>fod</a:t>
            </a:r>
            <a:r>
              <a:rPr lang="en-GB" dirty="0"/>
              <a:t> </a:t>
            </a:r>
            <a:r>
              <a:rPr lang="en-GB" dirty="0" err="1"/>
              <a:t>yn</a:t>
            </a:r>
            <a:r>
              <a:rPr lang="en-GB" dirty="0"/>
              <a:t> </a:t>
            </a:r>
            <a:r>
              <a:rPr lang="en-GB" dirty="0" err="1"/>
              <a:t>ddinesydd</a:t>
            </a:r>
            <a:r>
              <a:rPr lang="en-GB" dirty="0"/>
              <a:t> </a:t>
            </a:r>
            <a:r>
              <a:rPr lang="en-GB" dirty="0" err="1"/>
              <a:t>digidol</a:t>
            </a:r>
            <a:r>
              <a:rPr lang="en-GB" dirty="0"/>
              <a:t> </a:t>
            </a:r>
            <a:r>
              <a:rPr lang="en-GB" dirty="0" err="1"/>
              <a:t>hyderus</a:t>
            </a:r>
            <a:r>
              <a:rPr lang="en-GB" dirty="0"/>
              <a:t>, </a:t>
            </a:r>
            <a:r>
              <a:rPr lang="en-GB" dirty="0" err="1"/>
              <a:t>i</a:t>
            </a:r>
            <a:r>
              <a:rPr lang="en-GB" dirty="0"/>
              <a:t> </a:t>
            </a:r>
            <a:r>
              <a:rPr lang="en-GB" dirty="0" err="1"/>
              <a:t>ryngweithio</a:t>
            </a:r>
            <a:r>
              <a:rPr lang="en-GB" dirty="0"/>
              <a:t> a </a:t>
            </a:r>
            <a:r>
              <a:rPr lang="en-GB" dirty="0" err="1"/>
              <a:t>chydweithio’n</a:t>
            </a:r>
            <a:r>
              <a:rPr lang="en-GB" dirty="0"/>
              <a:t> </a:t>
            </a:r>
            <a:r>
              <a:rPr lang="en-GB" dirty="0" err="1"/>
              <a:t>ddigidol</a:t>
            </a:r>
            <a:r>
              <a:rPr lang="en-GB" dirty="0"/>
              <a:t>, </a:t>
            </a:r>
            <a:r>
              <a:rPr lang="en-GB" dirty="0" err="1"/>
              <a:t>i</a:t>
            </a:r>
            <a:r>
              <a:rPr lang="en-GB" dirty="0"/>
              <a:t> </a:t>
            </a:r>
            <a:r>
              <a:rPr lang="en-GB" dirty="0" err="1"/>
              <a:t>gynhyrchu</a:t>
            </a:r>
            <a:r>
              <a:rPr lang="en-GB" dirty="0"/>
              <a:t> </a:t>
            </a:r>
            <a:r>
              <a:rPr lang="en-GB" dirty="0" err="1"/>
              <a:t>gwaith</a:t>
            </a:r>
            <a:r>
              <a:rPr lang="en-GB" dirty="0"/>
              <a:t> </a:t>
            </a:r>
            <a:r>
              <a:rPr lang="en-GB" dirty="0" err="1"/>
              <a:t>yn</a:t>
            </a:r>
            <a:r>
              <a:rPr lang="en-GB" dirty="0"/>
              <a:t> </a:t>
            </a:r>
            <a:r>
              <a:rPr lang="en-GB" dirty="0" err="1"/>
              <a:t>ddigidol</a:t>
            </a:r>
            <a:r>
              <a:rPr lang="en-GB" dirty="0"/>
              <a:t> ac </a:t>
            </a:r>
            <a:r>
              <a:rPr lang="en-GB" dirty="0" err="1"/>
              <a:t>i</a:t>
            </a:r>
            <a:r>
              <a:rPr lang="en-GB" dirty="0"/>
              <a:t> </a:t>
            </a:r>
            <a:r>
              <a:rPr lang="en-GB" dirty="0" err="1"/>
              <a:t>fagu</a:t>
            </a:r>
            <a:r>
              <a:rPr lang="en-GB" dirty="0"/>
              <a:t> </a:t>
            </a:r>
            <a:r>
              <a:rPr lang="en-GB" dirty="0" err="1"/>
              <a:t>hyder</a:t>
            </a:r>
            <a:r>
              <a:rPr lang="en-GB" dirty="0"/>
              <a:t> </a:t>
            </a:r>
            <a:r>
              <a:rPr lang="en-GB" dirty="0" err="1"/>
              <a:t>mewn</a:t>
            </a:r>
            <a:r>
              <a:rPr lang="en-GB" dirty="0"/>
              <a:t> </a:t>
            </a:r>
            <a:r>
              <a:rPr lang="en-GB" dirty="0" err="1"/>
              <a:t>perthynas</a:t>
            </a:r>
            <a:r>
              <a:rPr lang="en-GB" dirty="0"/>
              <a:t> â </a:t>
            </a:r>
            <a:r>
              <a:rPr lang="en-GB" dirty="0" err="1"/>
              <a:t>thrin</a:t>
            </a:r>
            <a:r>
              <a:rPr lang="en-GB" dirty="0"/>
              <a:t> data a </a:t>
            </a:r>
            <a:r>
              <a:rPr lang="en-GB" dirty="0" err="1"/>
              <a:t>meddwl</a:t>
            </a:r>
            <a:r>
              <a:rPr lang="en-GB" dirty="0"/>
              <a:t> </a:t>
            </a:r>
            <a:r>
              <a:rPr lang="en-GB" dirty="0" err="1"/>
              <a:t>cyfrifiadurol</a:t>
            </a:r>
            <a:r>
              <a:rPr lang="en-GB" dirty="0"/>
              <a:t> (</a:t>
            </a:r>
            <a:r>
              <a:rPr lang="en-GB" dirty="0" err="1"/>
              <a:t>datrys</a:t>
            </a:r>
            <a:r>
              <a:rPr lang="en-GB" dirty="0"/>
              <a:t> </a:t>
            </a:r>
            <a:r>
              <a:rPr lang="en-GB" dirty="0" err="1"/>
              <a:t>problemau</a:t>
            </a:r>
            <a:r>
              <a:rPr lang="en-GB" dirty="0"/>
              <a:t>).”</a:t>
            </a:r>
          </a:p>
          <a:p>
            <a:pPr marL="0" indent="0" algn="r">
              <a:buNone/>
            </a:pPr>
            <a:r>
              <a:rPr lang="en-GB" dirty="0" err="1"/>
              <a:t>LlC</a:t>
            </a:r>
            <a:r>
              <a:rPr lang="en-GB" dirty="0"/>
              <a:t>, 2016</a:t>
            </a:r>
          </a:p>
        </p:txBody>
      </p:sp>
      <p:sp>
        <p:nvSpPr>
          <p:cNvPr id="4" name="Content Placeholder 3"/>
          <p:cNvSpPr>
            <a:spLocks noGrp="1"/>
          </p:cNvSpPr>
          <p:nvPr>
            <p:ph sz="half" idx="2"/>
          </p:nvPr>
        </p:nvSpPr>
        <p:spPr>
          <a:xfrm>
            <a:off x="5167422" y="2044621"/>
            <a:ext cx="4316819" cy="4434840"/>
          </a:xfrm>
        </p:spPr>
        <p:style>
          <a:lnRef idx="2">
            <a:schemeClr val="dk1"/>
          </a:lnRef>
          <a:fillRef idx="1">
            <a:schemeClr val="lt1"/>
          </a:fillRef>
          <a:effectRef idx="0">
            <a:schemeClr val="dk1"/>
          </a:effectRef>
          <a:fontRef idx="minor">
            <a:schemeClr val="dk1"/>
          </a:fontRef>
        </p:style>
        <p:txBody>
          <a:bodyPr>
            <a:normAutofit/>
          </a:bodyPr>
          <a:lstStyle/>
          <a:p>
            <a:r>
              <a:rPr lang="en-GB" dirty="0"/>
              <a:t>“Digital competence is the set of knowledge, skills and attitudes to enable the confident, creative and critical use of technologies and systems. It is the skillset that enables a person to be a confident digital citizen, to interact and collaborate digitally, to produce work digitally and to be confident in handling data and computational thinking (problem solving).” </a:t>
            </a:r>
          </a:p>
          <a:p>
            <a:pPr marL="0" indent="0" algn="r">
              <a:buNone/>
            </a:pPr>
            <a:r>
              <a:rPr lang="en-GB" dirty="0"/>
              <a:t>WG, 2016</a:t>
            </a:r>
          </a:p>
        </p:txBody>
      </p:sp>
    </p:spTree>
    <p:extLst>
      <p:ext uri="{BB962C8B-B14F-4D97-AF65-F5344CB8AC3E}">
        <p14:creationId xmlns:p14="http://schemas.microsoft.com/office/powerpoint/2010/main" val="13299912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Y Fframwaith </a:t>
            </a:r>
            <a:r>
              <a:rPr lang="en-GB" dirty="0" err="1"/>
              <a:t>Cymhwysedd</a:t>
            </a:r>
            <a:r>
              <a:rPr lang="en-GB" dirty="0"/>
              <a:t> </a:t>
            </a:r>
            <a:r>
              <a:rPr lang="en-GB" dirty="0" err="1"/>
              <a:t>digidol</a:t>
            </a:r>
            <a:r>
              <a:rPr lang="en-GB" dirty="0"/>
              <a:t> (</a:t>
            </a:r>
            <a:r>
              <a:rPr lang="en-GB" dirty="0" err="1"/>
              <a:t>FfCD</a:t>
            </a:r>
            <a:r>
              <a:rPr lang="en-GB" dirty="0"/>
              <a:t>)</a:t>
            </a:r>
            <a:br>
              <a:rPr lang="en-GB" dirty="0"/>
            </a:br>
            <a:r>
              <a:rPr lang="en-GB" dirty="0"/>
              <a:t>The Digital competence Framework (DCF)</a:t>
            </a:r>
          </a:p>
        </p:txBody>
      </p:sp>
      <p:sp>
        <p:nvSpPr>
          <p:cNvPr id="2" name="Content Placeholder 1"/>
          <p:cNvSpPr>
            <a:spLocks noGrp="1"/>
          </p:cNvSpPr>
          <p:nvPr>
            <p:ph sz="half" idx="1"/>
          </p:nvPr>
        </p:nvSpPr>
        <p:spPr>
          <a:xfrm>
            <a:off x="421168" y="2119423"/>
            <a:ext cx="4668284" cy="3784601"/>
          </a:xfrm>
        </p:spPr>
        <p:txBody>
          <a:bodyPr>
            <a:noAutofit/>
          </a:bodyPr>
          <a:lstStyle/>
          <a:p>
            <a:r>
              <a:rPr lang="en-GB" sz="2400" dirty="0"/>
              <a:t>Sut </a:t>
            </a:r>
            <a:r>
              <a:rPr lang="en-GB" sz="2400"/>
              <a:t>mae </a:t>
            </a:r>
            <a:r>
              <a:rPr lang="en-GB" sz="2400" dirty="0" err="1"/>
              <a:t>hyn</a:t>
            </a:r>
            <a:r>
              <a:rPr lang="en-GB" sz="2400" dirty="0"/>
              <a:t>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weithredu</a:t>
            </a:r>
            <a:r>
              <a:rPr lang="en-GB" sz="2400" dirty="0"/>
              <a:t>?</a:t>
            </a:r>
          </a:p>
          <a:p>
            <a:r>
              <a:rPr lang="en-GB" sz="2400" dirty="0"/>
              <a:t>Pam </a:t>
            </a:r>
            <a:r>
              <a:rPr lang="en-GB" sz="2400" dirty="0" err="1"/>
              <a:t>mae’r</a:t>
            </a:r>
            <a:r>
              <a:rPr lang="en-GB" sz="2400" dirty="0"/>
              <a:t> </a:t>
            </a:r>
            <a:r>
              <a:rPr lang="en-GB" sz="2400" dirty="0" err="1"/>
              <a:t>FfCD</a:t>
            </a:r>
            <a:r>
              <a:rPr lang="en-GB" sz="2400" dirty="0"/>
              <a:t> </a:t>
            </a:r>
            <a:r>
              <a:rPr lang="en-GB" sz="2400" dirty="0" err="1"/>
              <a:t>mor</a:t>
            </a:r>
            <a:r>
              <a:rPr lang="en-GB" sz="2400" dirty="0"/>
              <a:t> </a:t>
            </a:r>
            <a:r>
              <a:rPr lang="en-GB" sz="2400" dirty="0" err="1"/>
              <a:t>bwysig</a:t>
            </a:r>
            <a:r>
              <a:rPr lang="en-GB" sz="2400" dirty="0"/>
              <a:t>?</a:t>
            </a:r>
          </a:p>
          <a:p>
            <a:r>
              <a:rPr lang="en-GB" sz="2400" dirty="0" err="1"/>
              <a:t>Edrychwch</a:t>
            </a:r>
            <a:r>
              <a:rPr lang="en-GB" sz="2400" dirty="0"/>
              <a:t> </a:t>
            </a:r>
            <a:r>
              <a:rPr lang="en-GB" sz="2400" dirty="0" err="1"/>
              <a:t>ar</a:t>
            </a:r>
            <a:r>
              <a:rPr lang="en-GB" sz="2400" dirty="0"/>
              <a:t> </a:t>
            </a:r>
            <a:r>
              <a:rPr lang="en-GB" sz="2400" dirty="0" err="1"/>
              <a:t>yr</a:t>
            </a:r>
            <a:r>
              <a:rPr lang="en-GB" sz="2400" dirty="0"/>
              <a:t> </a:t>
            </a:r>
            <a:r>
              <a:rPr lang="en-GB" sz="2400" dirty="0" err="1"/>
              <a:t>enghraifft</a:t>
            </a:r>
            <a:r>
              <a:rPr lang="en-GB" sz="2400" dirty="0"/>
              <a:t> </a:t>
            </a:r>
            <a:r>
              <a:rPr lang="en-GB" sz="2400" dirty="0" err="1"/>
              <a:t>ganlynol</a:t>
            </a:r>
            <a:r>
              <a:rPr lang="en-GB" sz="2400" dirty="0"/>
              <a:t> </a:t>
            </a:r>
            <a:r>
              <a:rPr lang="en-GB" sz="2400" dirty="0" err="1"/>
              <a:t>o’r</a:t>
            </a:r>
            <a:r>
              <a:rPr lang="en-GB" sz="2400" dirty="0"/>
              <a:t> </a:t>
            </a:r>
            <a:r>
              <a:rPr lang="en-GB" sz="2400" dirty="0" err="1">
                <a:hlinkClick r:id="rId3"/>
              </a:rPr>
              <a:t>FfCD</a:t>
            </a:r>
            <a:endParaRPr lang="en-GB" sz="2400" dirty="0"/>
          </a:p>
          <a:p>
            <a:r>
              <a:rPr lang="en-GB" sz="2400" dirty="0" err="1"/>
              <a:t>Sut</a:t>
            </a:r>
            <a:r>
              <a:rPr lang="en-GB" sz="2400" dirty="0"/>
              <a:t> </a:t>
            </a:r>
            <a:r>
              <a:rPr lang="en-GB" sz="2400" dirty="0" err="1"/>
              <a:t>mae’r</a:t>
            </a:r>
            <a:r>
              <a:rPr lang="en-GB" sz="2400" dirty="0"/>
              <a:t> </a:t>
            </a:r>
            <a:r>
              <a:rPr lang="en-GB" sz="2400" dirty="0" err="1"/>
              <a:t>FfCD</a:t>
            </a:r>
            <a:r>
              <a:rPr lang="en-GB" sz="2400" dirty="0"/>
              <a:t> </a:t>
            </a:r>
            <a:r>
              <a:rPr lang="en-GB" sz="2400" dirty="0" err="1"/>
              <a:t>yn</a:t>
            </a:r>
            <a:r>
              <a:rPr lang="en-GB" sz="2400" dirty="0"/>
              <a:t> </a:t>
            </a:r>
            <a:r>
              <a:rPr lang="en-GB" sz="2400" dirty="0" err="1"/>
              <a:t>cyfoethogi</a:t>
            </a:r>
            <a:r>
              <a:rPr lang="en-GB" sz="2400" dirty="0"/>
              <a:t> </a:t>
            </a:r>
            <a:r>
              <a:rPr lang="en-GB" sz="2400" dirty="0" err="1"/>
              <a:t>profiadau</a:t>
            </a:r>
            <a:r>
              <a:rPr lang="en-GB" sz="2400" dirty="0"/>
              <a:t> plant </a:t>
            </a:r>
            <a:r>
              <a:rPr lang="en-GB" sz="2400" dirty="0" err="1"/>
              <a:t>yn</a:t>
            </a:r>
            <a:r>
              <a:rPr lang="en-GB" sz="2400" dirty="0"/>
              <a:t> </a:t>
            </a:r>
            <a:r>
              <a:rPr lang="en-GB" sz="2400" dirty="0" err="1"/>
              <a:t>yr</a:t>
            </a:r>
            <a:r>
              <a:rPr lang="en-GB" sz="2400" dirty="0"/>
              <a:t> </a:t>
            </a:r>
            <a:r>
              <a:rPr lang="en-GB" sz="2400" dirty="0" err="1"/>
              <a:t>enghraifft</a:t>
            </a:r>
            <a:r>
              <a:rPr lang="en-GB" sz="2400" dirty="0"/>
              <a:t> </a:t>
            </a:r>
            <a:r>
              <a:rPr lang="en-GB" sz="2400" dirty="0" err="1"/>
              <a:t>hyn</a:t>
            </a:r>
            <a:r>
              <a:rPr lang="en-GB" sz="2400" dirty="0"/>
              <a:t>? </a:t>
            </a:r>
          </a:p>
        </p:txBody>
      </p:sp>
      <p:sp>
        <p:nvSpPr>
          <p:cNvPr id="3" name="Content Placeholder 2"/>
          <p:cNvSpPr>
            <a:spLocks noGrp="1"/>
          </p:cNvSpPr>
          <p:nvPr>
            <p:ph sz="half" idx="2"/>
          </p:nvPr>
        </p:nvSpPr>
        <p:spPr>
          <a:xfrm>
            <a:off x="5330454" y="2119423"/>
            <a:ext cx="4959625" cy="5013841"/>
          </a:xfrm>
        </p:spPr>
        <p:txBody>
          <a:bodyPr>
            <a:normAutofit/>
          </a:bodyPr>
          <a:lstStyle/>
          <a:p>
            <a:r>
              <a:rPr lang="en-GB" sz="2400" dirty="0"/>
              <a:t>How does this look in practice?</a:t>
            </a:r>
          </a:p>
          <a:p>
            <a:r>
              <a:rPr lang="en-GB" sz="2400" dirty="0"/>
              <a:t>Why is the DCF so important?</a:t>
            </a:r>
          </a:p>
          <a:p>
            <a:r>
              <a:rPr lang="en-GB" sz="2400" dirty="0"/>
              <a:t>Look at the following example of the </a:t>
            </a:r>
            <a:r>
              <a:rPr lang="en-GB" sz="2400" dirty="0">
                <a:hlinkClick r:id="rId4"/>
              </a:rPr>
              <a:t>DCF</a:t>
            </a:r>
            <a:r>
              <a:rPr lang="en-GB" sz="2400" dirty="0"/>
              <a:t> </a:t>
            </a:r>
          </a:p>
          <a:p>
            <a:r>
              <a:rPr lang="en-GB" sz="2400" dirty="0"/>
              <a:t>How has this school enriched the children’s learning through the DCF?</a:t>
            </a:r>
          </a:p>
        </p:txBody>
      </p:sp>
    </p:spTree>
    <p:extLst>
      <p:ext uri="{BB962C8B-B14F-4D97-AF65-F5344CB8AC3E}">
        <p14:creationId xmlns:p14="http://schemas.microsoft.com/office/powerpoint/2010/main" val="18019446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651" y="317500"/>
            <a:ext cx="9973340" cy="1446188"/>
          </a:xfrm>
        </p:spPr>
        <p:txBody>
          <a:bodyPr>
            <a:normAutofit/>
          </a:bodyPr>
          <a:lstStyle/>
          <a:p>
            <a:pPr algn="ctr"/>
            <a:r>
              <a:rPr lang="en-GB" sz="3200" dirty="0" err="1"/>
              <a:t>Nodwedd</a:t>
            </a:r>
            <a:r>
              <a:rPr lang="en-GB" sz="3200" dirty="0"/>
              <a:t> </a:t>
            </a:r>
            <a:r>
              <a:rPr lang="en-GB" sz="3200" dirty="0" err="1"/>
              <a:t>Arbennig</a:t>
            </a:r>
            <a:r>
              <a:rPr lang="en-GB" sz="3200" dirty="0"/>
              <a:t> </a:t>
            </a:r>
            <a:r>
              <a:rPr lang="en-GB" sz="3200" dirty="0">
                <a:latin typeface="Arial" panose="020B0604020202020204" pitchFamily="34" charset="0"/>
                <a:cs typeface="Arial" panose="020B0604020202020204" pitchFamily="34" charset="0"/>
              </a:rPr>
              <a:t>(Donaldson)</a:t>
            </a:r>
            <a:r>
              <a:rPr lang="en-GB" sz="3200" dirty="0"/>
              <a:t> – </a:t>
            </a:r>
            <a:r>
              <a:rPr lang="en-GB" sz="3200" dirty="0" err="1"/>
              <a:t>Llai</a:t>
            </a:r>
            <a:r>
              <a:rPr lang="en-GB" sz="3200" dirty="0"/>
              <a:t> o </a:t>
            </a:r>
            <a:r>
              <a:rPr lang="en-GB" sz="3200" dirty="0" err="1"/>
              <a:t>Brofion</a:t>
            </a:r>
            <a:br>
              <a:rPr lang="en-GB" sz="3600" dirty="0"/>
            </a:br>
            <a:r>
              <a:rPr lang="en-GB" sz="3600" dirty="0">
                <a:solidFill>
                  <a:schemeClr val="tx1"/>
                </a:solidFill>
              </a:rPr>
              <a:t>Key Feature (Donaldson) - Less Testing</a:t>
            </a:r>
          </a:p>
        </p:txBody>
      </p:sp>
      <p:sp>
        <p:nvSpPr>
          <p:cNvPr id="3" name="Content Placeholder 2"/>
          <p:cNvSpPr>
            <a:spLocks noGrp="1"/>
          </p:cNvSpPr>
          <p:nvPr>
            <p:ph sz="half" idx="1"/>
          </p:nvPr>
        </p:nvSpPr>
        <p:spPr>
          <a:xfrm>
            <a:off x="332160" y="1763688"/>
            <a:ext cx="5332040" cy="487422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a:normAutofit fontScale="70000" lnSpcReduction="20000"/>
          </a:bodyPr>
          <a:lstStyle/>
          <a:p>
            <a:r>
              <a:rPr lang="en-GB" sz="3100" dirty="0" err="1"/>
              <a:t>Dylai</a:t>
            </a:r>
            <a:r>
              <a:rPr lang="en-GB" sz="3100" dirty="0"/>
              <a:t> </a:t>
            </a:r>
            <a:r>
              <a:rPr lang="en-GB" sz="3100" dirty="0" err="1"/>
              <a:t>profi</a:t>
            </a:r>
            <a:r>
              <a:rPr lang="en-GB" sz="3100" dirty="0"/>
              <a:t> </a:t>
            </a:r>
            <a:r>
              <a:rPr lang="en-GB" sz="3100" dirty="0" err="1"/>
              <a:t>mewn</a:t>
            </a:r>
            <a:r>
              <a:rPr lang="en-GB" sz="3100" dirty="0"/>
              <a:t> </a:t>
            </a:r>
            <a:r>
              <a:rPr lang="en-GB" sz="3100" dirty="0" err="1"/>
              <a:t>ysgolion</a:t>
            </a:r>
            <a:r>
              <a:rPr lang="en-GB" sz="3100" dirty="0"/>
              <a:t> </a:t>
            </a:r>
            <a:r>
              <a:rPr lang="en-GB" sz="3100" dirty="0" err="1"/>
              <a:t>parhau</a:t>
            </a:r>
            <a:r>
              <a:rPr lang="en-GB" sz="3100" dirty="0"/>
              <a:t> </a:t>
            </a:r>
            <a:r>
              <a:rPr lang="en-GB" sz="3100" dirty="0" err="1"/>
              <a:t>ond</a:t>
            </a:r>
            <a:r>
              <a:rPr lang="en-GB" sz="3100" dirty="0"/>
              <a:t> </a:t>
            </a:r>
            <a:r>
              <a:rPr lang="en-GB" sz="3100" dirty="0" err="1"/>
              <a:t>bydd</a:t>
            </a:r>
            <a:r>
              <a:rPr lang="en-GB" sz="3100" dirty="0"/>
              <a:t> </a:t>
            </a:r>
            <a:r>
              <a:rPr lang="en-GB" sz="3100" dirty="0" err="1"/>
              <a:t>yn</a:t>
            </a:r>
            <a:r>
              <a:rPr lang="en-GB" sz="3100" dirty="0"/>
              <a:t> </a:t>
            </a:r>
            <a:r>
              <a:rPr lang="en-GB" sz="3100" dirty="0" err="1"/>
              <a:t>wahanol</a:t>
            </a:r>
            <a:r>
              <a:rPr lang="en-GB" sz="3100" dirty="0"/>
              <a:t> </a:t>
            </a:r>
            <a:r>
              <a:rPr lang="en-GB" sz="3100" dirty="0" err="1"/>
              <a:t>iawn</a:t>
            </a:r>
            <a:r>
              <a:rPr lang="en-GB" sz="3100" dirty="0"/>
              <a:t> </a:t>
            </a:r>
            <a:r>
              <a:rPr lang="en-GB" sz="3100" dirty="0" err="1"/>
              <a:t>i’r</a:t>
            </a:r>
            <a:r>
              <a:rPr lang="en-GB" sz="3100" dirty="0"/>
              <a:t> </a:t>
            </a:r>
            <a:r>
              <a:rPr lang="en-GB" sz="3100" dirty="0" err="1"/>
              <a:t>hyn</a:t>
            </a:r>
            <a:r>
              <a:rPr lang="en-GB" sz="3100" dirty="0"/>
              <a:t> </a:t>
            </a:r>
            <a:r>
              <a:rPr lang="en-GB" sz="3100" dirty="0" err="1"/>
              <a:t>sydd</a:t>
            </a:r>
            <a:r>
              <a:rPr lang="en-GB" sz="3100" dirty="0"/>
              <a:t> </a:t>
            </a:r>
            <a:r>
              <a:rPr lang="en-GB" sz="3100" dirty="0" err="1"/>
              <a:t>gyda</a:t>
            </a:r>
            <a:r>
              <a:rPr lang="en-GB" sz="3100" dirty="0"/>
              <a:t> </a:t>
            </a:r>
            <a:r>
              <a:rPr lang="en-GB" sz="3100" dirty="0" err="1"/>
              <a:t>ni</a:t>
            </a:r>
            <a:r>
              <a:rPr lang="en-GB" sz="3100" dirty="0"/>
              <a:t> </a:t>
            </a:r>
            <a:r>
              <a:rPr lang="en-GB" sz="3100" dirty="0" err="1"/>
              <a:t>ar</a:t>
            </a:r>
            <a:r>
              <a:rPr lang="en-GB" sz="3100" dirty="0"/>
              <a:t> </a:t>
            </a:r>
            <a:r>
              <a:rPr lang="en-GB" sz="3100" dirty="0" err="1"/>
              <a:t>hyn</a:t>
            </a:r>
            <a:r>
              <a:rPr lang="en-GB" sz="3100" dirty="0"/>
              <a:t> o </a:t>
            </a:r>
            <a:r>
              <a:rPr lang="en-GB" sz="3100" dirty="0" err="1"/>
              <a:t>bryd</a:t>
            </a:r>
            <a:r>
              <a:rPr lang="en-GB" sz="3100" dirty="0"/>
              <a:t>.</a:t>
            </a:r>
          </a:p>
          <a:p>
            <a:r>
              <a:rPr lang="en-GB" sz="3100" dirty="0" err="1"/>
              <a:t>Ar</a:t>
            </a:r>
            <a:r>
              <a:rPr lang="en-GB" sz="3100" dirty="0"/>
              <a:t> </a:t>
            </a:r>
            <a:r>
              <a:rPr lang="en-GB" sz="3100" dirty="0" err="1"/>
              <a:t>hyn</a:t>
            </a:r>
            <a:r>
              <a:rPr lang="en-GB" sz="3100" dirty="0"/>
              <a:t> o </a:t>
            </a:r>
            <a:r>
              <a:rPr lang="en-GB" sz="3100" dirty="0" err="1"/>
              <a:t>bryd</a:t>
            </a:r>
            <a:r>
              <a:rPr lang="en-GB" sz="3100" dirty="0"/>
              <a:t> </a:t>
            </a:r>
            <a:r>
              <a:rPr lang="en-GB" sz="3100" dirty="0" err="1"/>
              <a:t>mae</a:t>
            </a:r>
            <a:r>
              <a:rPr lang="en-GB" sz="3100" dirty="0"/>
              <a:t> plant </a:t>
            </a:r>
            <a:r>
              <a:rPr lang="en-GB" sz="3100" dirty="0" err="1"/>
              <a:t>yn</a:t>
            </a:r>
            <a:r>
              <a:rPr lang="en-GB" sz="3100" dirty="0"/>
              <a:t> </a:t>
            </a:r>
            <a:r>
              <a:rPr lang="en-GB" sz="3100" dirty="0" err="1"/>
              <a:t>cael</a:t>
            </a:r>
            <a:r>
              <a:rPr lang="en-GB" sz="3100" dirty="0"/>
              <a:t> </a:t>
            </a:r>
            <a:r>
              <a:rPr lang="en-GB" sz="3100" dirty="0" err="1"/>
              <a:t>eu</a:t>
            </a:r>
            <a:r>
              <a:rPr lang="en-GB" sz="3100" dirty="0"/>
              <a:t> </a:t>
            </a:r>
            <a:r>
              <a:rPr lang="en-GB" sz="3100" dirty="0" err="1"/>
              <a:t>profi</a:t>
            </a:r>
            <a:r>
              <a:rPr lang="en-GB" sz="3100" dirty="0"/>
              <a:t> </a:t>
            </a:r>
            <a:r>
              <a:rPr lang="en-GB" sz="3100" dirty="0" err="1"/>
              <a:t>bobl</a:t>
            </a:r>
            <a:r>
              <a:rPr lang="en-GB" sz="3100" dirty="0"/>
              <a:t> </a:t>
            </a:r>
            <a:r>
              <a:rPr lang="en-GB" sz="3100" dirty="0" err="1"/>
              <a:t>blwyddyn</a:t>
            </a:r>
            <a:r>
              <a:rPr lang="en-GB" sz="3100" dirty="0"/>
              <a:t> </a:t>
            </a:r>
            <a:r>
              <a:rPr lang="en-GB" sz="3100" dirty="0" err="1"/>
              <a:t>yng</a:t>
            </a:r>
            <a:r>
              <a:rPr lang="en-GB" sz="3100" dirty="0"/>
              <a:t> </a:t>
            </a:r>
            <a:r>
              <a:rPr lang="en-GB" sz="3100" dirty="0" err="1"/>
              <a:t>Nghymru</a:t>
            </a:r>
            <a:r>
              <a:rPr lang="en-GB" sz="3100" dirty="0"/>
              <a:t> o </a:t>
            </a:r>
            <a:r>
              <a:rPr lang="en-GB" sz="3100" dirty="0" err="1"/>
              <a:t>saith</a:t>
            </a:r>
            <a:r>
              <a:rPr lang="en-GB" sz="3100" dirty="0"/>
              <a:t> </a:t>
            </a:r>
            <a:r>
              <a:rPr lang="en-GB" sz="3100" dirty="0" err="1"/>
              <a:t>oed</a:t>
            </a:r>
            <a:r>
              <a:rPr lang="en-GB" sz="3100" dirty="0"/>
              <a:t>. </a:t>
            </a:r>
            <a:r>
              <a:rPr lang="en-GB" sz="3100" dirty="0" err="1"/>
              <a:t>Mae’r</a:t>
            </a:r>
            <a:r>
              <a:rPr lang="en-GB" sz="3100" dirty="0"/>
              <a:t> </a:t>
            </a:r>
            <a:r>
              <a:rPr lang="en-GB" sz="3100" dirty="0" err="1"/>
              <a:t>canlyniadau’n</a:t>
            </a:r>
            <a:r>
              <a:rPr lang="en-GB" sz="3100" dirty="0"/>
              <a:t> </a:t>
            </a:r>
            <a:r>
              <a:rPr lang="en-GB" sz="3100" dirty="0" err="1"/>
              <a:t>cael</a:t>
            </a:r>
            <a:r>
              <a:rPr lang="en-GB" sz="3100" dirty="0"/>
              <a:t> </a:t>
            </a:r>
            <a:r>
              <a:rPr lang="en-GB" sz="3100" dirty="0" err="1"/>
              <a:t>eu</a:t>
            </a:r>
            <a:r>
              <a:rPr lang="en-GB" sz="3100" dirty="0"/>
              <a:t> </a:t>
            </a:r>
            <a:r>
              <a:rPr lang="en-GB" sz="3100" dirty="0" err="1"/>
              <a:t>defnyddio</a:t>
            </a:r>
            <a:r>
              <a:rPr lang="en-GB" sz="3100" dirty="0"/>
              <a:t> </a:t>
            </a:r>
            <a:r>
              <a:rPr lang="en-GB" sz="3100" dirty="0" err="1"/>
              <a:t>i</a:t>
            </a:r>
            <a:r>
              <a:rPr lang="en-GB" sz="3100" dirty="0"/>
              <a:t> </a:t>
            </a:r>
            <a:r>
              <a:rPr lang="en-GB" sz="3100" dirty="0" err="1"/>
              <a:t>dracio</a:t>
            </a:r>
            <a:r>
              <a:rPr lang="en-GB" sz="3100" dirty="0"/>
              <a:t> a </a:t>
            </a:r>
            <a:r>
              <a:rPr lang="en-GB" sz="3100" dirty="0" err="1"/>
              <a:t>monitro</a:t>
            </a:r>
            <a:r>
              <a:rPr lang="en-GB" sz="3100" dirty="0"/>
              <a:t> </a:t>
            </a:r>
            <a:r>
              <a:rPr lang="en-GB" sz="3100" dirty="0" err="1"/>
              <a:t>cynnydd</a:t>
            </a:r>
            <a:r>
              <a:rPr lang="en-GB" sz="3100" dirty="0"/>
              <a:t> </a:t>
            </a:r>
            <a:r>
              <a:rPr lang="en-GB" sz="3100" dirty="0" err="1"/>
              <a:t>disgyblion</a:t>
            </a:r>
            <a:r>
              <a:rPr lang="en-GB" sz="3100" dirty="0"/>
              <a:t> ac </a:t>
            </a:r>
            <a:r>
              <a:rPr lang="en-GB" sz="3100" dirty="0" err="1"/>
              <a:t>i</a:t>
            </a:r>
            <a:r>
              <a:rPr lang="en-GB" sz="3100" dirty="0"/>
              <a:t> </a:t>
            </a:r>
            <a:r>
              <a:rPr lang="en-GB" sz="3100" dirty="0" err="1"/>
              <a:t>feirniadu</a:t>
            </a:r>
            <a:r>
              <a:rPr lang="en-GB" sz="3100" dirty="0"/>
              <a:t> </a:t>
            </a:r>
            <a:r>
              <a:rPr lang="en-GB" sz="3100" dirty="0" err="1"/>
              <a:t>llwyddiant</a:t>
            </a:r>
            <a:r>
              <a:rPr lang="en-GB" sz="3100" dirty="0"/>
              <a:t> </a:t>
            </a:r>
            <a:r>
              <a:rPr lang="en-GB" sz="3100" dirty="0" err="1"/>
              <a:t>ysgolion</a:t>
            </a:r>
            <a:endParaRPr lang="en-GB" sz="3100" dirty="0"/>
          </a:p>
          <a:p>
            <a:r>
              <a:rPr lang="en-GB" sz="3100" dirty="0"/>
              <a:t>Mae Donaldson </a:t>
            </a:r>
            <a:r>
              <a:rPr lang="en-GB" sz="3100" dirty="0" err="1"/>
              <a:t>yn</a:t>
            </a:r>
            <a:r>
              <a:rPr lang="en-GB" sz="3100" dirty="0"/>
              <a:t> </a:t>
            </a:r>
            <a:r>
              <a:rPr lang="en-GB" sz="3100" dirty="0" err="1"/>
              <a:t>awgrymu</a:t>
            </a:r>
            <a:r>
              <a:rPr lang="en-GB" sz="3100" dirty="0"/>
              <a:t> bod </a:t>
            </a:r>
            <a:r>
              <a:rPr lang="en-GB" sz="3100" dirty="0" err="1"/>
              <a:t>gormod</a:t>
            </a:r>
            <a:r>
              <a:rPr lang="en-GB" sz="3100" dirty="0"/>
              <a:t> o </a:t>
            </a:r>
            <a:r>
              <a:rPr lang="en-GB" sz="3100" dirty="0" err="1"/>
              <a:t>brofi</a:t>
            </a:r>
            <a:r>
              <a:rPr lang="en-GB" sz="3100" dirty="0"/>
              <a:t> a bod y </a:t>
            </a:r>
            <a:r>
              <a:rPr lang="en-GB" sz="3100" dirty="0" err="1"/>
              <a:t>wybodaeth</a:t>
            </a:r>
            <a:r>
              <a:rPr lang="en-GB" sz="3100" dirty="0"/>
              <a:t> </a:t>
            </a:r>
            <a:r>
              <a:rPr lang="en-GB" sz="3100" dirty="0" err="1"/>
              <a:t>ddim</a:t>
            </a:r>
            <a:r>
              <a:rPr lang="en-GB" sz="3100" dirty="0"/>
              <a:t> </a:t>
            </a:r>
            <a:r>
              <a:rPr lang="en-GB" sz="3100" dirty="0" err="1"/>
              <a:t>yn</a:t>
            </a:r>
            <a:r>
              <a:rPr lang="en-GB" sz="3100" dirty="0"/>
              <a:t> </a:t>
            </a:r>
            <a:r>
              <a:rPr lang="en-GB" sz="3100" dirty="0" err="1"/>
              <a:t>cael</a:t>
            </a:r>
            <a:r>
              <a:rPr lang="en-GB" sz="3100" dirty="0"/>
              <a:t> </a:t>
            </a:r>
            <a:r>
              <a:rPr lang="en-GB" sz="3100" dirty="0" err="1"/>
              <a:t>ei</a:t>
            </a:r>
            <a:r>
              <a:rPr lang="en-GB" sz="3100" dirty="0"/>
              <a:t> </a:t>
            </a:r>
            <a:r>
              <a:rPr lang="en-GB" sz="3100" dirty="0" err="1"/>
              <a:t>ddefnyddio’n</a:t>
            </a:r>
            <a:r>
              <a:rPr lang="en-GB" sz="3100" dirty="0"/>
              <a:t> </a:t>
            </a:r>
            <a:r>
              <a:rPr lang="en-GB" sz="3100" dirty="0" err="1"/>
              <a:t>gywir</a:t>
            </a:r>
            <a:r>
              <a:rPr lang="en-GB" sz="3100" dirty="0"/>
              <a:t>.</a:t>
            </a:r>
          </a:p>
          <a:p>
            <a:r>
              <a:rPr lang="en-GB" sz="3100" dirty="0"/>
              <a:t>Mae </a:t>
            </a:r>
            <a:r>
              <a:rPr lang="en-GB" sz="3100" dirty="0" err="1"/>
              <a:t>e’n</a:t>
            </a:r>
            <a:r>
              <a:rPr lang="en-GB" sz="3100" dirty="0"/>
              <a:t> </a:t>
            </a:r>
            <a:r>
              <a:rPr lang="en-GB" sz="3100" dirty="0" err="1"/>
              <a:t>credu</a:t>
            </a:r>
            <a:r>
              <a:rPr lang="en-GB" sz="3100" dirty="0"/>
              <a:t> </a:t>
            </a:r>
            <a:r>
              <a:rPr lang="en-GB" sz="3100" dirty="0" err="1"/>
              <a:t>dylai</a:t>
            </a:r>
            <a:r>
              <a:rPr lang="en-GB" sz="3100" dirty="0"/>
              <a:t> </a:t>
            </a:r>
            <a:r>
              <a:rPr lang="en-GB" sz="3100" dirty="0" err="1"/>
              <a:t>myfyrwyr</a:t>
            </a:r>
            <a:r>
              <a:rPr lang="en-GB" sz="3100" dirty="0"/>
              <a:t> </a:t>
            </a:r>
            <a:r>
              <a:rPr lang="en-GB" sz="3100" dirty="0" err="1"/>
              <a:t>gael</a:t>
            </a:r>
            <a:r>
              <a:rPr lang="en-GB" sz="3100" dirty="0"/>
              <a:t> </a:t>
            </a:r>
            <a:r>
              <a:rPr lang="en-GB" sz="3100" dirty="0" err="1"/>
              <a:t>eu</a:t>
            </a:r>
            <a:r>
              <a:rPr lang="en-GB" sz="3100" dirty="0"/>
              <a:t> </a:t>
            </a:r>
            <a:r>
              <a:rPr lang="en-GB" sz="3100" dirty="0" err="1"/>
              <a:t>profi’n</a:t>
            </a:r>
            <a:r>
              <a:rPr lang="en-GB" sz="3100" dirty="0"/>
              <a:t> </a:t>
            </a:r>
            <a:r>
              <a:rPr lang="en-GB" sz="3100" dirty="0" err="1"/>
              <a:t>llai</a:t>
            </a:r>
            <a:r>
              <a:rPr lang="en-GB" sz="3100" dirty="0"/>
              <a:t> </a:t>
            </a:r>
            <a:r>
              <a:rPr lang="en-GB" sz="3100" dirty="0" err="1"/>
              <a:t>aml</a:t>
            </a:r>
            <a:r>
              <a:rPr lang="en-GB" sz="3100" dirty="0"/>
              <a:t> a </a:t>
            </a:r>
            <a:r>
              <a:rPr lang="en-GB" sz="3100" dirty="0" err="1"/>
              <a:t>dylai</a:t>
            </a:r>
            <a:r>
              <a:rPr lang="en-GB" sz="3100" dirty="0"/>
              <a:t> </a:t>
            </a:r>
            <a:r>
              <a:rPr lang="en-GB" sz="3100" dirty="0" err="1"/>
              <a:t>fod</a:t>
            </a:r>
            <a:r>
              <a:rPr lang="en-GB" sz="3100" dirty="0"/>
              <a:t> </a:t>
            </a:r>
            <a:r>
              <a:rPr lang="en-GB" sz="3100" dirty="0" err="1"/>
              <a:t>yn</a:t>
            </a:r>
            <a:r>
              <a:rPr lang="en-GB" sz="3100" dirty="0"/>
              <a:t> </a:t>
            </a:r>
            <a:r>
              <a:rPr lang="en-GB" sz="3100" dirty="0" err="1"/>
              <a:t>rhan</a:t>
            </a:r>
            <a:r>
              <a:rPr lang="en-GB" sz="3100" dirty="0"/>
              <a:t> </a:t>
            </a:r>
            <a:r>
              <a:rPr lang="en-GB" sz="3100" dirty="0" err="1"/>
              <a:t>o’r</a:t>
            </a:r>
            <a:r>
              <a:rPr lang="en-GB" sz="3100" dirty="0"/>
              <a:t> </a:t>
            </a:r>
            <a:r>
              <a:rPr lang="en-GB" sz="3100" dirty="0" err="1"/>
              <a:t>dysgu</a:t>
            </a:r>
            <a:endParaRPr lang="en-GB" sz="3100" dirty="0"/>
          </a:p>
          <a:p>
            <a:endParaRPr lang="en-GB" dirty="0"/>
          </a:p>
          <a:p>
            <a:endParaRPr lang="en-GB" dirty="0"/>
          </a:p>
        </p:txBody>
      </p:sp>
      <p:sp>
        <p:nvSpPr>
          <p:cNvPr id="5" name="Content Placeholder 4"/>
          <p:cNvSpPr>
            <a:spLocks noGrp="1"/>
          </p:cNvSpPr>
          <p:nvPr>
            <p:ph sz="half" idx="2"/>
          </p:nvPr>
        </p:nvSpPr>
        <p:spPr>
          <a:xfrm>
            <a:off x="6156452" y="1763688"/>
            <a:ext cx="5845048" cy="4874221"/>
          </a:xfrm>
          <a:prstGeom prst="rect">
            <a:avLst/>
          </a:prstGeom>
        </p:spPr>
        <p:style>
          <a:lnRef idx="2">
            <a:schemeClr val="dk1"/>
          </a:lnRef>
          <a:fillRef idx="1">
            <a:schemeClr val="lt1"/>
          </a:fillRef>
          <a:effectRef idx="0">
            <a:schemeClr val="dk1"/>
          </a:effectRef>
          <a:fontRef idx="minor">
            <a:schemeClr val="dk1"/>
          </a:fontRef>
        </p:style>
        <p:txBody>
          <a:bodyPr>
            <a:normAutofit fontScale="70000" lnSpcReduction="20000"/>
          </a:bodyPr>
          <a:lstStyle/>
          <a:p>
            <a:r>
              <a:rPr lang="en-GB" sz="3400" dirty="0"/>
              <a:t> Testing in schools should continue but be very different to what we have now.</a:t>
            </a:r>
          </a:p>
          <a:p>
            <a:r>
              <a:rPr lang="en-GB" sz="3400" dirty="0"/>
              <a:t>At the moment, pupils are tested every year in Wales from the age of seven. The results are used to track and monitor the progress of pupils and also to judge the relative success of schools.</a:t>
            </a:r>
          </a:p>
          <a:p>
            <a:r>
              <a:rPr lang="en-GB" sz="3400" dirty="0"/>
              <a:t>Prof Donaldson suggests very heavily that there is too much testing and that it is not being used correctly.</a:t>
            </a:r>
          </a:p>
          <a:p>
            <a:r>
              <a:rPr lang="en-GB" sz="3400" dirty="0"/>
              <a:t>He thinks pupils should be tested less often, and that it should be "part of learning". </a:t>
            </a:r>
          </a:p>
          <a:p>
            <a:endParaRPr lang="en-GB" dirty="0"/>
          </a:p>
        </p:txBody>
      </p:sp>
      <p:pic>
        <p:nvPicPr>
          <p:cNvPr id="4" name="Picture 3" descr="ed27.jpg"/>
          <p:cNvPicPr>
            <a:picLocks noChangeAspect="1"/>
          </p:cNvPicPr>
          <p:nvPr/>
        </p:nvPicPr>
        <p:blipFill>
          <a:blip r:embed="rId2" cstate="print"/>
          <a:stretch>
            <a:fillRect/>
          </a:stretch>
        </p:blipFill>
        <p:spPr>
          <a:xfrm>
            <a:off x="9592234" y="317500"/>
            <a:ext cx="2488642" cy="1041400"/>
          </a:xfrm>
          <a:prstGeom prst="rect">
            <a:avLst/>
          </a:prstGeom>
        </p:spPr>
      </p:pic>
    </p:spTree>
    <p:extLst>
      <p:ext uri="{BB962C8B-B14F-4D97-AF65-F5344CB8AC3E}">
        <p14:creationId xmlns:p14="http://schemas.microsoft.com/office/powerpoint/2010/main" val="13405062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60" y="272653"/>
            <a:ext cx="9840130" cy="1143000"/>
          </a:xfrm>
        </p:spPr>
        <p:txBody>
          <a:bodyPr>
            <a:normAutofit fontScale="90000"/>
          </a:bodyPr>
          <a:lstStyle/>
          <a:p>
            <a:pPr algn="ctr"/>
            <a:r>
              <a:rPr lang="en-GB" dirty="0" err="1"/>
              <a:t>Nodwedd</a:t>
            </a:r>
            <a:r>
              <a:rPr lang="en-GB" dirty="0"/>
              <a:t> </a:t>
            </a:r>
            <a:r>
              <a:rPr lang="en-GB" dirty="0" err="1"/>
              <a:t>Arbennig</a:t>
            </a:r>
            <a:r>
              <a:rPr lang="en-GB" dirty="0"/>
              <a:t> yn </a:t>
            </a:r>
            <a:r>
              <a:rPr lang="en-GB" dirty="0" err="1">
                <a:latin typeface="Arial" panose="020B0604020202020204" pitchFamily="34" charset="0"/>
                <a:cs typeface="Arial" panose="020B0604020202020204" pitchFamily="34" charset="0"/>
              </a:rPr>
              <a:t>ôl</a:t>
            </a:r>
            <a:r>
              <a:rPr lang="en-GB" dirty="0">
                <a:latin typeface="Arial" panose="020B0604020202020204" pitchFamily="34" charset="0"/>
                <a:cs typeface="Arial" panose="020B0604020202020204" pitchFamily="34" charset="0"/>
              </a:rPr>
              <a:t> Donaldson</a:t>
            </a:r>
            <a:r>
              <a:rPr lang="en-GB" dirty="0"/>
              <a:t> – </a:t>
            </a:r>
            <a:r>
              <a:rPr lang="en-GB" dirty="0" err="1"/>
              <a:t>Hyblygrwydd</a:t>
            </a:r>
            <a:br>
              <a:rPr lang="en-GB" dirty="0"/>
            </a:br>
            <a:r>
              <a:rPr lang="en-GB" dirty="0">
                <a:solidFill>
                  <a:schemeClr val="tx1"/>
                </a:solidFill>
              </a:rPr>
              <a:t>Key Feature according to Donaldson - Flexibility</a:t>
            </a:r>
          </a:p>
        </p:txBody>
      </p:sp>
      <p:sp>
        <p:nvSpPr>
          <p:cNvPr id="3" name="Content Placeholder 2"/>
          <p:cNvSpPr>
            <a:spLocks noGrp="1"/>
          </p:cNvSpPr>
          <p:nvPr>
            <p:ph sz="half" idx="1"/>
          </p:nvPr>
        </p:nvSpPr>
        <p:spPr>
          <a:xfrm>
            <a:off x="488752" y="1701800"/>
            <a:ext cx="5048448" cy="4937844"/>
          </a:xfrm>
          <a:prstGeom prst="rect">
            <a:avLst/>
          </a:prstGeom>
        </p:spPr>
        <p:style>
          <a:lnRef idx="2">
            <a:schemeClr val="accent2"/>
          </a:lnRef>
          <a:fillRef idx="1">
            <a:schemeClr val="lt1"/>
          </a:fillRef>
          <a:effectRef idx="0">
            <a:schemeClr val="accent2"/>
          </a:effectRef>
          <a:fontRef idx="minor">
            <a:schemeClr val="dk1"/>
          </a:fontRef>
        </p:style>
        <p:txBody>
          <a:bodyPr>
            <a:noAutofit/>
          </a:bodyPr>
          <a:lstStyle/>
          <a:p>
            <a:r>
              <a:rPr lang="en-GB" sz="2100" dirty="0" err="1"/>
              <a:t>Cwricwlwm</a:t>
            </a:r>
            <a:r>
              <a:rPr lang="en-GB" sz="2100" dirty="0"/>
              <a:t> </a:t>
            </a:r>
            <a:r>
              <a:rPr lang="en-GB" sz="2100" dirty="0" err="1"/>
              <a:t>Cenedlaethol</a:t>
            </a:r>
            <a:r>
              <a:rPr lang="en-GB" sz="2100" dirty="0"/>
              <a:t> </a:t>
            </a:r>
            <a:r>
              <a:rPr lang="en-GB" sz="2100" dirty="0" err="1"/>
              <a:t>yn</a:t>
            </a:r>
            <a:r>
              <a:rPr lang="en-GB" sz="2100" dirty="0"/>
              <a:t> </a:t>
            </a:r>
            <a:r>
              <a:rPr lang="en-GB" sz="2100" dirty="0" err="1"/>
              <a:t>rhy</a:t>
            </a:r>
            <a:r>
              <a:rPr lang="en-GB" sz="2100" dirty="0"/>
              <a:t> </a:t>
            </a:r>
            <a:r>
              <a:rPr lang="en-GB" sz="2100" dirty="0" err="1"/>
              <a:t>anhyblyg</a:t>
            </a:r>
            <a:r>
              <a:rPr lang="en-GB" sz="2100" dirty="0"/>
              <a:t>. </a:t>
            </a:r>
            <a:r>
              <a:rPr lang="en-GB" sz="2100" dirty="0" err="1"/>
              <a:t>Nid</a:t>
            </a:r>
            <a:r>
              <a:rPr lang="en-GB" sz="2100" dirty="0"/>
              <a:t> </a:t>
            </a:r>
            <a:r>
              <a:rPr lang="en-GB" sz="2100" dirty="0" err="1"/>
              <a:t>yw’n</a:t>
            </a:r>
            <a:r>
              <a:rPr lang="en-GB" sz="2100" dirty="0"/>
              <a:t> </a:t>
            </a:r>
            <a:r>
              <a:rPr lang="en-GB" sz="2100" dirty="0" err="1"/>
              <a:t>rhoi’r</a:t>
            </a:r>
            <a:r>
              <a:rPr lang="en-GB" sz="2100" dirty="0"/>
              <a:t> </a:t>
            </a:r>
            <a:r>
              <a:rPr lang="en-GB" sz="2100" dirty="0" err="1"/>
              <a:t>gallu</a:t>
            </a:r>
            <a:r>
              <a:rPr lang="en-GB" sz="2100" dirty="0"/>
              <a:t> </a:t>
            </a:r>
            <a:r>
              <a:rPr lang="en-GB" sz="2100" dirty="0" err="1"/>
              <a:t>i</a:t>
            </a:r>
            <a:r>
              <a:rPr lang="en-GB" sz="2100" dirty="0"/>
              <a:t> </a:t>
            </a:r>
            <a:r>
              <a:rPr lang="en-GB" sz="2100" dirty="0" err="1"/>
              <a:t>ysgolion</a:t>
            </a:r>
            <a:r>
              <a:rPr lang="en-GB" sz="2100" dirty="0"/>
              <a:t> </a:t>
            </a:r>
            <a:r>
              <a:rPr lang="en-GB" sz="2100" dirty="0" err="1"/>
              <a:t>teilwra’r</a:t>
            </a:r>
            <a:r>
              <a:rPr lang="en-GB" sz="2100" dirty="0"/>
              <a:t> </a:t>
            </a:r>
            <a:r>
              <a:rPr lang="en-GB" sz="2100" dirty="0" err="1"/>
              <a:t>dysgu</a:t>
            </a:r>
            <a:r>
              <a:rPr lang="en-GB" sz="2100" dirty="0"/>
              <a:t> </a:t>
            </a:r>
            <a:r>
              <a:rPr lang="en-GB" sz="2100" dirty="0" err="1"/>
              <a:t>er</a:t>
            </a:r>
            <a:r>
              <a:rPr lang="en-GB" sz="2100" dirty="0"/>
              <a:t> </a:t>
            </a:r>
            <a:r>
              <a:rPr lang="en-GB" sz="2100" dirty="0" err="1"/>
              <a:t>mwyn</a:t>
            </a:r>
            <a:r>
              <a:rPr lang="en-GB" sz="2100" dirty="0"/>
              <a:t> </a:t>
            </a:r>
            <a:r>
              <a:rPr lang="en-GB" sz="2100" dirty="0" err="1"/>
              <a:t>eu</a:t>
            </a:r>
            <a:r>
              <a:rPr lang="en-GB" sz="2100" dirty="0"/>
              <a:t> </a:t>
            </a:r>
            <a:r>
              <a:rPr lang="en-GB" sz="2100" dirty="0" err="1"/>
              <a:t>hanghenion</a:t>
            </a:r>
            <a:r>
              <a:rPr lang="en-GB" sz="2100" dirty="0"/>
              <a:t>.</a:t>
            </a:r>
          </a:p>
          <a:p>
            <a:r>
              <a:rPr lang="en-GB" sz="2100" dirty="0" err="1"/>
              <a:t>Yn</a:t>
            </a:r>
            <a:r>
              <a:rPr lang="en-GB" sz="2100" dirty="0"/>
              <a:t> </a:t>
            </a:r>
            <a:r>
              <a:rPr lang="en-GB" sz="2100" dirty="0" err="1"/>
              <a:t>Lloegr</a:t>
            </a:r>
            <a:r>
              <a:rPr lang="en-GB" sz="2100" dirty="0"/>
              <a:t> </a:t>
            </a:r>
            <a:r>
              <a:rPr lang="en-GB" sz="2100" dirty="0" err="1"/>
              <a:t>academiau</a:t>
            </a:r>
            <a:r>
              <a:rPr lang="en-GB" sz="2100" dirty="0"/>
              <a:t> </a:t>
            </a:r>
            <a:r>
              <a:rPr lang="en-GB" sz="2100" dirty="0" err="1"/>
              <a:t>yw</a:t>
            </a:r>
            <a:r>
              <a:rPr lang="en-GB" sz="2100" dirty="0"/>
              <a:t> </a:t>
            </a:r>
            <a:r>
              <a:rPr lang="en-GB" sz="2100" dirty="0" err="1"/>
              <a:t>i</a:t>
            </a:r>
            <a:r>
              <a:rPr lang="en-GB" sz="2100" dirty="0"/>
              <a:t> </a:t>
            </a:r>
            <a:r>
              <a:rPr lang="en-GB" sz="2100" dirty="0" err="1"/>
              <a:t>fyny</a:t>
            </a:r>
            <a:r>
              <a:rPr lang="en-GB" sz="2100" dirty="0"/>
              <a:t> at </a:t>
            </a:r>
            <a:r>
              <a:rPr lang="en-GB" sz="2100" dirty="0" err="1"/>
              <a:t>hanner</a:t>
            </a:r>
            <a:r>
              <a:rPr lang="en-GB" sz="2100" dirty="0"/>
              <a:t> </a:t>
            </a:r>
            <a:r>
              <a:rPr lang="en-GB" sz="2100" dirty="0" err="1"/>
              <a:t>yr</a:t>
            </a:r>
            <a:r>
              <a:rPr lang="en-GB" sz="2100" dirty="0"/>
              <a:t> </a:t>
            </a:r>
            <a:r>
              <a:rPr lang="en-GB" sz="2100" dirty="0" err="1"/>
              <a:t>ysgolion</a:t>
            </a:r>
            <a:r>
              <a:rPr lang="en-GB" sz="2100" dirty="0"/>
              <a:t>. Mae </a:t>
            </a:r>
            <a:r>
              <a:rPr lang="en-GB" sz="2100" dirty="0" err="1"/>
              <a:t>ganddynt</a:t>
            </a:r>
            <a:r>
              <a:rPr lang="en-GB" sz="2100" dirty="0"/>
              <a:t> </a:t>
            </a:r>
            <a:r>
              <a:rPr lang="en-GB" sz="2100" dirty="0" err="1"/>
              <a:t>rhyddid</a:t>
            </a:r>
            <a:r>
              <a:rPr lang="en-GB" sz="2100" dirty="0"/>
              <a:t> </a:t>
            </a:r>
            <a:r>
              <a:rPr lang="en-GB" sz="2100" dirty="0" err="1"/>
              <a:t>yn</a:t>
            </a:r>
            <a:r>
              <a:rPr lang="en-GB" sz="2100" dirty="0"/>
              <a:t> </a:t>
            </a:r>
            <a:r>
              <a:rPr lang="en-GB" sz="2100" dirty="0" err="1"/>
              <a:t>yr</a:t>
            </a:r>
            <a:r>
              <a:rPr lang="en-GB" sz="2100" dirty="0"/>
              <a:t> </a:t>
            </a:r>
            <a:r>
              <a:rPr lang="en-GB" sz="2100" dirty="0" err="1"/>
              <a:t>hyn</a:t>
            </a:r>
            <a:r>
              <a:rPr lang="en-GB" sz="2100" dirty="0"/>
              <a:t> </a:t>
            </a:r>
            <a:r>
              <a:rPr lang="en-GB" sz="2100" dirty="0" err="1"/>
              <a:t>maent</a:t>
            </a:r>
            <a:r>
              <a:rPr lang="en-GB" sz="2100" dirty="0"/>
              <a:t> </a:t>
            </a:r>
            <a:r>
              <a:rPr lang="en-GB" sz="2100" dirty="0" err="1"/>
              <a:t>yn</a:t>
            </a:r>
            <a:r>
              <a:rPr lang="en-GB" sz="2100" dirty="0"/>
              <a:t> </a:t>
            </a:r>
            <a:r>
              <a:rPr lang="en-GB" sz="2100" dirty="0" err="1"/>
              <a:t>ei</a:t>
            </a:r>
            <a:r>
              <a:rPr lang="en-GB" sz="2100" dirty="0"/>
              <a:t> </a:t>
            </a:r>
            <a:r>
              <a:rPr lang="en-GB" sz="2100" dirty="0" err="1"/>
              <a:t>ddysgu</a:t>
            </a:r>
            <a:r>
              <a:rPr lang="en-GB" sz="2100" dirty="0"/>
              <a:t>. </a:t>
            </a:r>
            <a:r>
              <a:rPr lang="en-GB" sz="2100" dirty="0" err="1"/>
              <a:t>Nid</a:t>
            </a:r>
            <a:r>
              <a:rPr lang="en-GB" sz="2100" dirty="0"/>
              <a:t> </a:t>
            </a:r>
            <a:r>
              <a:rPr lang="en-GB" sz="2100" dirty="0" err="1"/>
              <a:t>yw</a:t>
            </a:r>
            <a:r>
              <a:rPr lang="en-GB" sz="2100" dirty="0"/>
              <a:t> </a:t>
            </a:r>
            <a:r>
              <a:rPr lang="en-GB" sz="2100" dirty="0" err="1"/>
              <a:t>hyn</a:t>
            </a:r>
            <a:r>
              <a:rPr lang="en-GB" sz="2100" dirty="0"/>
              <a:t> </a:t>
            </a:r>
            <a:r>
              <a:rPr lang="en-GB" sz="2100" dirty="0" err="1"/>
              <a:t>yn</a:t>
            </a:r>
            <a:r>
              <a:rPr lang="en-GB" sz="2100" dirty="0"/>
              <a:t> </a:t>
            </a:r>
            <a:r>
              <a:rPr lang="en-GB" sz="2100" dirty="0" err="1"/>
              <a:t>digwydd</a:t>
            </a:r>
            <a:r>
              <a:rPr lang="en-GB" sz="2100" dirty="0"/>
              <a:t> </a:t>
            </a:r>
            <a:r>
              <a:rPr lang="en-GB" sz="2100" dirty="0" err="1"/>
              <a:t>yng</a:t>
            </a:r>
            <a:r>
              <a:rPr lang="en-GB" sz="2100" dirty="0"/>
              <a:t> </a:t>
            </a:r>
            <a:r>
              <a:rPr lang="en-GB" sz="2100" dirty="0" err="1"/>
              <a:t>Nghymru</a:t>
            </a:r>
            <a:r>
              <a:rPr lang="en-GB" sz="2100" dirty="0"/>
              <a:t>.</a:t>
            </a:r>
          </a:p>
          <a:p>
            <a:r>
              <a:rPr lang="en-GB" sz="2100" dirty="0" err="1"/>
              <a:t>Dylai</a:t>
            </a:r>
            <a:r>
              <a:rPr lang="en-GB" sz="2100" dirty="0"/>
              <a:t> </a:t>
            </a:r>
            <a:r>
              <a:rPr lang="en-GB" sz="2100" dirty="0" err="1"/>
              <a:t>fod</a:t>
            </a:r>
            <a:r>
              <a:rPr lang="en-GB" sz="2100" dirty="0"/>
              <a:t> </a:t>
            </a:r>
            <a:r>
              <a:rPr lang="en-GB" sz="2100" dirty="0" err="1"/>
              <a:t>cwricwlwm</a:t>
            </a:r>
            <a:r>
              <a:rPr lang="en-GB" sz="2100" dirty="0"/>
              <a:t> </a:t>
            </a:r>
            <a:r>
              <a:rPr lang="en-GB" sz="2100" dirty="0" err="1"/>
              <a:t>canolog</a:t>
            </a:r>
            <a:r>
              <a:rPr lang="en-GB" sz="2100" dirty="0"/>
              <a:t> </a:t>
            </a:r>
            <a:r>
              <a:rPr lang="en-GB" sz="2100" dirty="0" err="1"/>
              <a:t>lle</a:t>
            </a:r>
            <a:r>
              <a:rPr lang="en-GB" sz="2100" dirty="0"/>
              <a:t> </a:t>
            </a:r>
            <a:r>
              <a:rPr lang="en-GB" sz="2100" dirty="0" err="1"/>
              <a:t>mae</a:t>
            </a:r>
            <a:r>
              <a:rPr lang="en-GB" sz="2100" dirty="0"/>
              <a:t> </a:t>
            </a:r>
            <a:r>
              <a:rPr lang="en-GB" sz="2100" dirty="0" err="1"/>
              <a:t>ysgolion</a:t>
            </a:r>
            <a:r>
              <a:rPr lang="en-GB" sz="2100" dirty="0"/>
              <a:t> </a:t>
            </a:r>
            <a:r>
              <a:rPr lang="en-GB" sz="2100" dirty="0" err="1"/>
              <a:t>yn</a:t>
            </a:r>
            <a:r>
              <a:rPr lang="en-GB" sz="2100" dirty="0"/>
              <a:t> </a:t>
            </a:r>
            <a:r>
              <a:rPr lang="en-GB" sz="2100" dirty="0" err="1"/>
              <a:t>gallu</a:t>
            </a:r>
            <a:r>
              <a:rPr lang="en-GB" sz="2100" dirty="0"/>
              <a:t> </a:t>
            </a:r>
            <a:r>
              <a:rPr lang="en-GB" sz="2100" dirty="0" err="1"/>
              <a:t>ei</a:t>
            </a:r>
            <a:r>
              <a:rPr lang="en-GB" sz="2100" dirty="0"/>
              <a:t> </a:t>
            </a:r>
            <a:r>
              <a:rPr lang="en-GB" sz="2100" dirty="0" err="1"/>
              <a:t>ddehongli</a:t>
            </a:r>
            <a:r>
              <a:rPr lang="en-GB" sz="2100" dirty="0"/>
              <a:t> </a:t>
            </a:r>
            <a:r>
              <a:rPr lang="en-GB" sz="2100" dirty="0" err="1"/>
              <a:t>yn</a:t>
            </a:r>
            <a:r>
              <a:rPr lang="en-GB" sz="2100" dirty="0"/>
              <a:t> </a:t>
            </a:r>
            <a:r>
              <a:rPr lang="en-GB" sz="2100" dirty="0" err="1"/>
              <a:t>hytrach</a:t>
            </a:r>
            <a:r>
              <a:rPr lang="en-GB" sz="2100" dirty="0"/>
              <a:t> </a:t>
            </a:r>
            <a:r>
              <a:rPr lang="en-GB" sz="2100" dirty="0" err="1"/>
              <a:t>na</a:t>
            </a:r>
            <a:r>
              <a:rPr lang="en-GB" sz="2100" dirty="0"/>
              <a:t> </a:t>
            </a:r>
            <a:r>
              <a:rPr lang="en-GB" sz="2100" dirty="0" err="1"/>
              <a:t>dilyn</a:t>
            </a:r>
            <a:r>
              <a:rPr lang="en-GB" sz="2100" dirty="0"/>
              <a:t> </a:t>
            </a:r>
            <a:r>
              <a:rPr lang="en-GB" sz="2100" dirty="0" err="1"/>
              <a:t>pob</a:t>
            </a:r>
            <a:r>
              <a:rPr lang="en-GB" sz="2100" dirty="0"/>
              <a:t> </a:t>
            </a:r>
            <a:r>
              <a:rPr lang="en-GB" sz="2100" dirty="0" err="1"/>
              <a:t>elfen</a:t>
            </a:r>
            <a:endParaRPr lang="en-GB" sz="2100" dirty="0"/>
          </a:p>
          <a:p>
            <a:r>
              <a:rPr lang="en-GB" sz="2100" dirty="0"/>
              <a:t>Ni </a:t>
            </a:r>
            <a:r>
              <a:rPr lang="en-GB" sz="2100" dirty="0" err="1"/>
              <a:t>ddylem</a:t>
            </a:r>
            <a:r>
              <a:rPr lang="en-GB" sz="2100" dirty="0"/>
              <a:t> </a:t>
            </a:r>
            <a:r>
              <a:rPr lang="en-GB" sz="2100" dirty="0" err="1"/>
              <a:t>ni</a:t>
            </a:r>
            <a:r>
              <a:rPr lang="en-GB" sz="2100" dirty="0"/>
              <a:t> </a:t>
            </a:r>
            <a:r>
              <a:rPr lang="en-GB" sz="2100" dirty="0" err="1"/>
              <a:t>parhau</a:t>
            </a:r>
            <a:r>
              <a:rPr lang="en-GB" sz="2100" dirty="0"/>
              <a:t> </a:t>
            </a:r>
            <a:r>
              <a:rPr lang="en-GB" sz="2100" dirty="0" err="1"/>
              <a:t>i</a:t>
            </a:r>
            <a:r>
              <a:rPr lang="en-GB" sz="2100" dirty="0"/>
              <a:t> </a:t>
            </a:r>
            <a:r>
              <a:rPr lang="en-GB" sz="2100" dirty="0" err="1"/>
              <a:t>gymharu</a:t>
            </a:r>
            <a:r>
              <a:rPr lang="en-GB" sz="2100" dirty="0"/>
              <a:t> </a:t>
            </a:r>
            <a:r>
              <a:rPr lang="en-GB" sz="2100" dirty="0" err="1"/>
              <a:t>ein</a:t>
            </a:r>
            <a:r>
              <a:rPr lang="en-GB" sz="2100" dirty="0"/>
              <a:t> </a:t>
            </a:r>
            <a:r>
              <a:rPr lang="en-GB" sz="2100" dirty="0" err="1"/>
              <a:t>hyn</a:t>
            </a:r>
            <a:r>
              <a:rPr lang="en-GB" sz="2100" dirty="0"/>
              <a:t> </a:t>
            </a:r>
            <a:r>
              <a:rPr lang="en-GB" sz="2100" dirty="0" err="1"/>
              <a:t>gyda</a:t>
            </a:r>
            <a:r>
              <a:rPr lang="en-GB" sz="2100" dirty="0"/>
              <a:t> </a:t>
            </a:r>
            <a:r>
              <a:rPr lang="en-GB" sz="2100" dirty="0" err="1"/>
              <a:t>addysg</a:t>
            </a:r>
            <a:r>
              <a:rPr lang="en-GB" sz="2100" dirty="0"/>
              <a:t> </a:t>
            </a:r>
            <a:r>
              <a:rPr lang="en-GB" sz="2100" dirty="0" err="1"/>
              <a:t>Lloegr</a:t>
            </a:r>
            <a:r>
              <a:rPr lang="en-GB" sz="2100" dirty="0"/>
              <a:t>.</a:t>
            </a:r>
          </a:p>
        </p:txBody>
      </p:sp>
      <p:sp>
        <p:nvSpPr>
          <p:cNvPr id="5" name="Content Placeholder 4"/>
          <p:cNvSpPr>
            <a:spLocks noGrp="1"/>
          </p:cNvSpPr>
          <p:nvPr>
            <p:ph sz="half" idx="2"/>
          </p:nvPr>
        </p:nvSpPr>
        <p:spPr>
          <a:xfrm>
            <a:off x="5953252" y="1701800"/>
            <a:ext cx="5768848" cy="4937844"/>
          </a:xfrm>
          <a:prstGeom prst="rect">
            <a:avLst/>
          </a:prstGeom>
        </p:spPr>
        <p:style>
          <a:lnRef idx="2">
            <a:schemeClr val="dk1"/>
          </a:lnRef>
          <a:fillRef idx="1">
            <a:schemeClr val="lt1"/>
          </a:fillRef>
          <a:effectRef idx="0">
            <a:schemeClr val="dk1"/>
          </a:effectRef>
          <a:fontRef idx="minor">
            <a:schemeClr val="dk1"/>
          </a:fontRef>
        </p:style>
        <p:txBody>
          <a:bodyPr>
            <a:normAutofit/>
          </a:bodyPr>
          <a:lstStyle/>
          <a:p>
            <a:r>
              <a:rPr lang="en-GB" sz="2100" dirty="0"/>
              <a:t>The national curriculum is too prescriptive. It does not give schools the flexibility they need to tailor teaching to their own needs.</a:t>
            </a:r>
          </a:p>
          <a:p>
            <a:r>
              <a:rPr lang="en-GB" sz="2100" dirty="0"/>
              <a:t>In England, </a:t>
            </a:r>
            <a:r>
              <a:rPr lang="en-GB" sz="2100" dirty="0">
                <a:hlinkClick r:id="rId2"/>
              </a:rPr>
              <a:t>academies make up half of all schools.</a:t>
            </a:r>
            <a:r>
              <a:rPr lang="en-GB" sz="2100" dirty="0"/>
              <a:t> They have much more freedom over what they teach. This should not happen in Wales. </a:t>
            </a:r>
          </a:p>
          <a:p>
            <a:r>
              <a:rPr lang="en-GB" sz="2100" dirty="0"/>
              <a:t>He says there should still be a central curriculum but schools will be able to interpret the curriculum, rather than have to follow every element to the dot.</a:t>
            </a:r>
          </a:p>
          <a:p>
            <a:r>
              <a:rPr lang="en-GB" sz="2100" dirty="0"/>
              <a:t>He added we should stop obsessing about comparing ourselves to England.</a:t>
            </a:r>
          </a:p>
          <a:p>
            <a:endParaRPr lang="en-GB" dirty="0"/>
          </a:p>
          <a:p>
            <a:endParaRPr lang="en-GB" dirty="0"/>
          </a:p>
        </p:txBody>
      </p:sp>
    </p:spTree>
    <p:extLst>
      <p:ext uri="{BB962C8B-B14F-4D97-AF65-F5344CB8AC3E}">
        <p14:creationId xmlns:p14="http://schemas.microsoft.com/office/powerpoint/2010/main" val="9196159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Mater </a:t>
            </a:r>
            <a:r>
              <a:rPr lang="en-GB" dirty="0" err="1"/>
              <a:t>dadleuol</a:t>
            </a:r>
            <a:r>
              <a:rPr lang="en-GB" dirty="0"/>
              <a:t>?</a:t>
            </a:r>
            <a:br>
              <a:rPr lang="en-GB" dirty="0"/>
            </a:br>
            <a:r>
              <a:rPr lang="en-GB" dirty="0"/>
              <a:t>                                 A contested issue?</a:t>
            </a:r>
          </a:p>
        </p:txBody>
      </p:sp>
      <p:sp>
        <p:nvSpPr>
          <p:cNvPr id="3" name="Content Placeholder 2"/>
          <p:cNvSpPr>
            <a:spLocks noGrp="1"/>
          </p:cNvSpPr>
          <p:nvPr>
            <p:ph sz="half" idx="1"/>
          </p:nvPr>
        </p:nvSpPr>
        <p:spPr/>
        <p:txBody>
          <a:bodyPr>
            <a:normAutofit/>
          </a:bodyPr>
          <a:lstStyle/>
          <a:p>
            <a:r>
              <a:rPr lang="en-GB" sz="2800" dirty="0" err="1"/>
              <a:t>Darllenwch</a:t>
            </a:r>
            <a:r>
              <a:rPr lang="en-GB" sz="2800" dirty="0"/>
              <a:t> </a:t>
            </a:r>
            <a:r>
              <a:rPr lang="en-GB" sz="2800" dirty="0" err="1"/>
              <a:t>erthgyl</a:t>
            </a:r>
            <a:r>
              <a:rPr lang="en-GB" sz="2800" dirty="0"/>
              <a:t> y BBC – </a:t>
            </a:r>
            <a:r>
              <a:rPr lang="en-GB" sz="2800" dirty="0" err="1"/>
              <a:t>dolen</a:t>
            </a:r>
            <a:r>
              <a:rPr lang="en-GB" sz="2800" dirty="0"/>
              <a:t> isod.</a:t>
            </a:r>
          </a:p>
          <a:p>
            <a:r>
              <a:rPr lang="en-GB" sz="2800" dirty="0"/>
              <a:t>Pam oedd y </a:t>
            </a:r>
            <a:r>
              <a:rPr lang="en-GB" sz="2800" dirty="0" err="1"/>
              <a:t>FfLlRh</a:t>
            </a:r>
            <a:r>
              <a:rPr lang="en-GB" sz="2800" dirty="0"/>
              <a:t> yn </a:t>
            </a:r>
            <a:r>
              <a:rPr lang="en-GB" sz="2800" dirty="0" err="1"/>
              <a:t>fater</a:t>
            </a:r>
            <a:r>
              <a:rPr lang="en-GB" sz="2800" dirty="0"/>
              <a:t> </a:t>
            </a:r>
            <a:r>
              <a:rPr lang="en-GB" sz="2800" dirty="0" err="1"/>
              <a:t>dadleuol</a:t>
            </a:r>
            <a:r>
              <a:rPr lang="en-GB" sz="2800" dirty="0"/>
              <a:t>?</a:t>
            </a:r>
          </a:p>
          <a:p>
            <a:r>
              <a:rPr lang="en-GB" sz="2800" dirty="0" err="1">
                <a:hlinkClick r:id="rId2"/>
              </a:rPr>
              <a:t>Erthygl</a:t>
            </a:r>
            <a:r>
              <a:rPr lang="en-GB" sz="2800" dirty="0">
                <a:hlinkClick r:id="rId2"/>
              </a:rPr>
              <a:t>  BBC</a:t>
            </a:r>
            <a:endParaRPr lang="en-GB" sz="2800" dirty="0"/>
          </a:p>
        </p:txBody>
      </p:sp>
      <p:sp>
        <p:nvSpPr>
          <p:cNvPr id="4" name="Content Placeholder 3"/>
          <p:cNvSpPr>
            <a:spLocks noGrp="1"/>
          </p:cNvSpPr>
          <p:nvPr>
            <p:ph sz="half" idx="2"/>
          </p:nvPr>
        </p:nvSpPr>
        <p:spPr/>
        <p:txBody>
          <a:bodyPr>
            <a:normAutofit/>
          </a:bodyPr>
          <a:lstStyle/>
          <a:p>
            <a:r>
              <a:rPr lang="en-GB" sz="2800" dirty="0"/>
              <a:t>Read the BBC article – link below.</a:t>
            </a:r>
          </a:p>
          <a:p>
            <a:r>
              <a:rPr lang="en-GB" sz="2800" dirty="0"/>
              <a:t>Why was the LNF a contested issue?</a:t>
            </a:r>
          </a:p>
          <a:p>
            <a:r>
              <a:rPr lang="en-GB" sz="2800" dirty="0">
                <a:hlinkClick r:id="rId2"/>
              </a:rPr>
              <a:t>BBC article</a:t>
            </a:r>
            <a:endParaRPr lang="en-GB" sz="2800" dirty="0"/>
          </a:p>
        </p:txBody>
      </p:sp>
    </p:spTree>
    <p:extLst>
      <p:ext uri="{BB962C8B-B14F-4D97-AF65-F5344CB8AC3E}">
        <p14:creationId xmlns:p14="http://schemas.microsoft.com/office/powerpoint/2010/main" val="12786886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dirty="0" err="1"/>
              <a:t>Llyfryddiaeth</a:t>
            </a:r>
            <a:br>
              <a:rPr lang="en-GB" dirty="0"/>
            </a:br>
            <a:r>
              <a:rPr lang="en-GB" dirty="0">
                <a:solidFill>
                  <a:schemeClr val="tx1"/>
                </a:solidFill>
              </a:rPr>
              <a:t>Bibliography </a:t>
            </a:r>
          </a:p>
        </p:txBody>
      </p:sp>
      <p:sp>
        <p:nvSpPr>
          <p:cNvPr id="6" name="Content Placeholder 5"/>
          <p:cNvSpPr>
            <a:spLocks noGrp="1"/>
          </p:cNvSpPr>
          <p:nvPr>
            <p:ph idx="1"/>
          </p:nvPr>
        </p:nvSpPr>
        <p:spPr/>
        <p:txBody>
          <a:bodyPr>
            <a:normAutofit/>
          </a:bodyPr>
          <a:lstStyle/>
          <a:p>
            <a:r>
              <a:rPr lang="en-GB" dirty="0"/>
              <a:t>Donaldson, G. (2015) Successful Futures. Available online: </a:t>
            </a:r>
            <a:r>
              <a:rPr lang="en-GB" sz="1400" dirty="0">
                <a:hlinkClick r:id="rId2"/>
              </a:rPr>
              <a:t>http://gov.wales/docs/dcells/publications/150225-successful-futures-en.pdf</a:t>
            </a:r>
            <a:r>
              <a:rPr lang="en-GB" sz="1400" dirty="0"/>
              <a:t> </a:t>
            </a:r>
            <a:r>
              <a:rPr lang="en-GB" dirty="0"/>
              <a:t>(accessed 12/11/20)</a:t>
            </a:r>
          </a:p>
          <a:p>
            <a:r>
              <a:rPr lang="en-GB" dirty="0"/>
              <a:t>Donaldson, G. (2015) </a:t>
            </a:r>
            <a:r>
              <a:rPr lang="en-GB" dirty="0" err="1"/>
              <a:t>Dyfodol</a:t>
            </a:r>
            <a:r>
              <a:rPr lang="en-GB" dirty="0"/>
              <a:t> </a:t>
            </a:r>
            <a:r>
              <a:rPr lang="en-GB" dirty="0" err="1"/>
              <a:t>Llwyddiannus</a:t>
            </a:r>
            <a:r>
              <a:rPr lang="en-GB" dirty="0"/>
              <a:t>. </a:t>
            </a:r>
            <a:r>
              <a:rPr lang="en-GB" dirty="0" err="1"/>
              <a:t>Ar</a:t>
            </a:r>
            <a:r>
              <a:rPr lang="en-GB" dirty="0"/>
              <a:t> </a:t>
            </a:r>
            <a:r>
              <a:rPr lang="en-GB" dirty="0" err="1"/>
              <a:t>gael</a:t>
            </a:r>
            <a:r>
              <a:rPr lang="en-GB" dirty="0"/>
              <a:t> </a:t>
            </a:r>
            <a:r>
              <a:rPr lang="en-GB" dirty="0" err="1"/>
              <a:t>ar-lein</a:t>
            </a:r>
            <a:r>
              <a:rPr lang="en-GB" dirty="0"/>
              <a:t>: </a:t>
            </a:r>
            <a:r>
              <a:rPr lang="en-GB" sz="1400" dirty="0">
                <a:hlinkClick r:id="rId3"/>
              </a:rPr>
              <a:t>http://gov.wales/docs/dcells/publications/150225-successful-futures-cy.pdf</a:t>
            </a:r>
            <a:r>
              <a:rPr lang="en-GB" sz="1400" dirty="0"/>
              <a:t> </a:t>
            </a:r>
            <a:r>
              <a:rPr lang="en-GB" dirty="0"/>
              <a:t>(</a:t>
            </a:r>
            <a:r>
              <a:rPr lang="en-GB" dirty="0" err="1"/>
              <a:t>mynediad</a:t>
            </a:r>
            <a:r>
              <a:rPr lang="en-GB" dirty="0"/>
              <a:t> 12/11/20)</a:t>
            </a:r>
          </a:p>
          <a:p>
            <a:r>
              <a:rPr lang="en-GB" dirty="0" err="1"/>
              <a:t>Llywodraeth</a:t>
            </a:r>
            <a:r>
              <a:rPr lang="en-GB" dirty="0"/>
              <a:t> </a:t>
            </a:r>
            <a:r>
              <a:rPr lang="en-GB" dirty="0" err="1"/>
              <a:t>Cymru</a:t>
            </a:r>
            <a:r>
              <a:rPr lang="en-GB" dirty="0"/>
              <a:t> (2018) </a:t>
            </a:r>
            <a:r>
              <a:rPr lang="en-GB" dirty="0" err="1"/>
              <a:t>Cwricwlwm</a:t>
            </a:r>
            <a:r>
              <a:rPr lang="en-GB" dirty="0"/>
              <a:t> </a:t>
            </a:r>
            <a:r>
              <a:rPr lang="en-GB" dirty="0" err="1"/>
              <a:t>i</a:t>
            </a:r>
            <a:r>
              <a:rPr lang="en-GB" dirty="0"/>
              <a:t> </a:t>
            </a:r>
            <a:r>
              <a:rPr lang="en-GB" dirty="0" err="1"/>
              <a:t>Gymru</a:t>
            </a:r>
            <a:r>
              <a:rPr lang="en-GB" dirty="0"/>
              <a:t>. </a:t>
            </a:r>
            <a:r>
              <a:rPr lang="en-GB" dirty="0" err="1"/>
              <a:t>Ar</a:t>
            </a:r>
            <a:r>
              <a:rPr lang="en-GB" dirty="0"/>
              <a:t> </a:t>
            </a:r>
            <a:r>
              <a:rPr lang="en-GB" dirty="0" err="1"/>
              <a:t>gael</a:t>
            </a:r>
            <a:r>
              <a:rPr lang="en-GB" dirty="0"/>
              <a:t> </a:t>
            </a:r>
            <a:r>
              <a:rPr lang="en-GB" dirty="0" err="1"/>
              <a:t>arlein</a:t>
            </a:r>
            <a:r>
              <a:rPr lang="en-GB" dirty="0"/>
              <a:t>: </a:t>
            </a:r>
            <a:r>
              <a:rPr lang="en-GB" dirty="0">
                <a:hlinkClick r:id="rId4"/>
              </a:rPr>
              <a:t>https://hwb.gov.wales/cwricwlwm-i-gymru</a:t>
            </a:r>
            <a:r>
              <a:rPr lang="en-GB" dirty="0"/>
              <a:t> (</a:t>
            </a:r>
            <a:r>
              <a:rPr lang="en-GB" dirty="0" err="1"/>
              <a:t>mynediad</a:t>
            </a:r>
            <a:r>
              <a:rPr lang="en-GB" dirty="0"/>
              <a:t> 12/11/20)</a:t>
            </a:r>
          </a:p>
          <a:p>
            <a:r>
              <a:rPr lang="en-GB" dirty="0"/>
              <a:t>Welsh Government (2018) Curriculum for Wales. Available online: </a:t>
            </a:r>
            <a:r>
              <a:rPr lang="en-GB" dirty="0">
                <a:hlinkClick r:id="rId5"/>
              </a:rPr>
              <a:t>https://hwb.gov.wales/curriculum-for-wales</a:t>
            </a:r>
            <a:r>
              <a:rPr lang="en-GB" dirty="0"/>
              <a:t> </a:t>
            </a:r>
            <a:r>
              <a:rPr lang="en-GB"/>
              <a:t>(accessed 12/11/20)</a:t>
            </a:r>
            <a:endParaRPr lang="en-GB" dirty="0"/>
          </a:p>
        </p:txBody>
      </p:sp>
    </p:spTree>
    <p:extLst>
      <p:ext uri="{BB962C8B-B14F-4D97-AF65-F5344CB8AC3E}">
        <p14:creationId xmlns:p14="http://schemas.microsoft.com/office/powerpoint/2010/main" val="191353219"/>
      </p:ext>
    </p:extLst>
  </p:cSld>
  <p:clrMapOvr>
    <a:masterClrMapping/>
  </p:clrMapOvr>
</p:sld>
</file>

<file path=ppt/theme/theme1.xml><?xml version="1.0" encoding="utf-8"?>
<a:theme xmlns:a="http://schemas.openxmlformats.org/drawingml/2006/main" name="Facet">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735</TotalTime>
  <Words>3250</Words>
  <Application>Microsoft Office PowerPoint</Application>
  <PresentationFormat>Widescreen</PresentationFormat>
  <Paragraphs>285</Paragraphs>
  <Slides>37</Slides>
  <Notes>14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Trebuchet MS</vt:lpstr>
      <vt:lpstr>Wingdings 3</vt:lpstr>
      <vt:lpstr>Facet</vt:lpstr>
      <vt:lpstr>Addysg Ddoe, Heddiw, Yfory Education Past, Present, Future</vt:lpstr>
      <vt:lpstr>Deilliannau Dysgu Learning Outcomes</vt:lpstr>
      <vt:lpstr>Deilliannau Dysgu Learning Outcomes</vt:lpstr>
      <vt:lpstr>Deilliannau Dysgu Learning Outcomes</vt:lpstr>
      <vt:lpstr> Newid Parhaus Shift Happens</vt:lpstr>
      <vt:lpstr>Gyrru Newid  Forces for Change</vt:lpstr>
      <vt:lpstr>Beth sy’n Gyrru Newid? Some Drivers for Change</vt:lpstr>
      <vt:lpstr>Dyfodol Llwyddiannus Successful Futures</vt:lpstr>
      <vt:lpstr>Yr Achos dros Newid  The Case for Change</vt:lpstr>
      <vt:lpstr>PowerPoint Presentation</vt:lpstr>
      <vt:lpstr>PowerPoint Presentation</vt:lpstr>
      <vt:lpstr>Beth newidiodd? What changed?</vt:lpstr>
      <vt:lpstr> Beth sy’n newydd? What’s new? </vt:lpstr>
      <vt:lpstr>Diben 1</vt:lpstr>
      <vt:lpstr>Diben 2</vt:lpstr>
      <vt:lpstr>Diben 3</vt:lpstr>
      <vt:lpstr>Diben 4</vt:lpstr>
      <vt:lpstr>Purpose 1</vt:lpstr>
      <vt:lpstr>Purpose 2</vt:lpstr>
      <vt:lpstr>Purpose 3</vt:lpstr>
      <vt:lpstr>Purpose 4</vt:lpstr>
      <vt:lpstr>PowerPoint Presentation</vt:lpstr>
      <vt:lpstr>PowerPoint Presentation</vt:lpstr>
      <vt:lpstr>Datganiadau o’r hyn sy’n bwysig ‘What matters’ statements </vt:lpstr>
      <vt:lpstr>Cynnydd Progression </vt:lpstr>
      <vt:lpstr>Meysydd dysgu a phrofiad Areas of learning and experience</vt:lpstr>
      <vt:lpstr>Cwricwlwm i Gymru 2022 / Yr Athro Donaldson Curriculum for Wales 2022 / Professor Donaldson</vt:lpstr>
      <vt:lpstr>Dogfennau Cwricwlwm i Gymru 2022 Curriculum for Wales documents 2022</vt:lpstr>
      <vt:lpstr>Adlewyrchu Reflect</vt:lpstr>
      <vt:lpstr>Strwythur Dysgu Structure of Learning</vt:lpstr>
      <vt:lpstr>Fframweithiau Sgiliau Trawsgwricwlaidd          Cross-curricular Skills Framework</vt:lpstr>
      <vt:lpstr>Fframwaith Cymhwysedd Digidol                                  Digital Competence Framework </vt:lpstr>
      <vt:lpstr>Y Fframwaith Cymhwysedd digidol (FfCD) The Digital competence Framework (DCF)</vt:lpstr>
      <vt:lpstr>Nodwedd Arbennig (Donaldson) – Llai o Brofion Key Feature (Donaldson) - Less Testing</vt:lpstr>
      <vt:lpstr>Nodwedd Arbennig yn ôl Donaldson – Hyblygrwydd Key Feature according to Donaldson - Flexibility</vt:lpstr>
      <vt:lpstr>Mater dadleuol?                                  A contested issue?</vt:lpstr>
      <vt:lpstr>Llyfryddiaeth 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Addysg Ddoe, Heddiw, Yfory Education Past, Present, Future</dc:title>
  <dc:creator>Alison Baggott</dc:creator>
  <cp:lastModifiedBy>Helen A Griffiths</cp:lastModifiedBy>
  <cp:revision>29</cp:revision>
  <dcterms:created xsi:type="dcterms:W3CDTF">2019-06-11T15:19:39Z</dcterms:created>
  <dcterms:modified xsi:type="dcterms:W3CDTF">2024-09-02T18:43:01Z</dcterms:modified>
</cp:coreProperties>
</file>