
<file path=[Content_Types].xml><?xml version="1.0" encoding="utf-8"?>
<Types xmlns="http://schemas.openxmlformats.org/package/2006/content-types">
  <Default Extension="xml" ContentType="application/xml"/>
  <Default Extension="jpeg" ContentType="image/jpeg"/>
  <Default Extension="tiff" ContentType="image/tiff"/>
  <Default Extension="emf" ContentType="image/x-emf"/>
  <Default Extension="rels" ContentType="application/vnd.openxmlformats-package.relationships+xml"/>
  <Default Extension="gif" ContentType="image/g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9"/>
  </p:notesMasterIdLst>
  <p:sldIdLst>
    <p:sldId id="256" r:id="rId2"/>
    <p:sldId id="323" r:id="rId3"/>
    <p:sldId id="271" r:id="rId4"/>
    <p:sldId id="272" r:id="rId5"/>
    <p:sldId id="273" r:id="rId6"/>
    <p:sldId id="275" r:id="rId7"/>
    <p:sldId id="274" r:id="rId8"/>
    <p:sldId id="287" r:id="rId9"/>
    <p:sldId id="288" r:id="rId10"/>
    <p:sldId id="296" r:id="rId11"/>
    <p:sldId id="295" r:id="rId12"/>
    <p:sldId id="297" r:id="rId13"/>
    <p:sldId id="320" r:id="rId14"/>
    <p:sldId id="290" r:id="rId15"/>
    <p:sldId id="292" r:id="rId16"/>
    <p:sldId id="289" r:id="rId17"/>
    <p:sldId id="32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6118"/>
    <p:restoredTop sz="94618"/>
  </p:normalViewPr>
  <p:slideViewPr>
    <p:cSldViewPr snapToGrid="0" snapToObjects="1">
      <p:cViewPr>
        <p:scale>
          <a:sx n="86" d="100"/>
          <a:sy n="86" d="100"/>
        </p:scale>
        <p:origin x="520" y="3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AE25AD-0998-B44E-8569-E12A9CE96E94}" type="datetimeFigureOut">
              <a:rPr lang="en-US" smtClean="0"/>
              <a:t>10/8/18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9920D-8AAC-A540-A08A-1C53F66FE98E}" type="slidenum">
              <a:rPr lang="en-US" smtClean="0"/>
              <a:t>‹#›</a:t>
            </a:fld>
            <a:endParaRPr lang="en-US" dirty="0"/>
          </a:p>
        </p:txBody>
      </p:sp>
    </p:spTree>
    <p:extLst>
      <p:ext uri="{BB962C8B-B14F-4D97-AF65-F5344CB8AC3E}">
        <p14:creationId xmlns:p14="http://schemas.microsoft.com/office/powerpoint/2010/main" val="309226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C001F-E327-4F4A-9925-075C1C5E07FC}" type="datetimeFigureOut">
              <a:rPr lang="en-US" smtClean="0"/>
              <a:t>10/8/18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A2C001F-E327-4F4A-9925-075C1C5E07FC}" type="datetimeFigureOut">
              <a:rPr lang="en-US" smtClean="0"/>
              <a:t>10/8/18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A2C001F-E327-4F4A-9925-075C1C5E07FC}" type="datetimeFigureOut">
              <a:rPr lang="en-US" smtClean="0"/>
              <a:t>10/8/18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A2C001F-E327-4F4A-9925-075C1C5E07FC}" type="datetimeFigureOut">
              <a:rPr lang="en-US" smtClean="0"/>
              <a:t>10/8/18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C001F-E327-4F4A-9925-075C1C5E07FC}" type="datetimeFigureOut">
              <a:rPr lang="en-US" smtClean="0"/>
              <a:t>10/8/18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10/8/18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10/8/18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C001F-E327-4F4A-9925-075C1C5E07FC}" type="datetimeFigureOut">
              <a:rPr lang="en-US" smtClean="0"/>
              <a:t>10/8/18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052D5-C691-4F4B-93F3-BCB25795E0D9}" type="slidenum">
              <a:rPr lang="en-US" smtClean="0"/>
              <a:t>‹#›</a:t>
            </a:fld>
            <a:endParaRPr lang="en-US" dirty="0"/>
          </a:p>
        </p:txBody>
      </p:sp>
    </p:spTree>
    <p:extLst>
      <p:ext uri="{BB962C8B-B14F-4D97-AF65-F5344CB8AC3E}">
        <p14:creationId xmlns:p14="http://schemas.microsoft.com/office/powerpoint/2010/main" val="12857217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emf"/><Relationship Id="rId3" Type="http://schemas.openxmlformats.org/officeDocument/2006/relationships/image" Target="../media/image3.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hyperlink" Target="https://twitter.com/boingboing" TargetMode="External"/><Relationship Id="rId4" Type="http://schemas.openxmlformats.org/officeDocument/2006/relationships/hyperlink" Target="https://www.facebook.com/boingboing" TargetMode="External"/><Relationship Id="rId5" Type="http://schemas.openxmlformats.org/officeDocument/2006/relationships/hyperlink" Target="https://boingboing.net/feed" TargetMode="External"/><Relationship Id="rId6" Type="http://schemas.openxmlformats.org/officeDocument/2006/relationships/image" Target="../media/image6.gif"/><Relationship Id="rId7" Type="http://schemas.openxmlformats.org/officeDocument/2006/relationships/image" Target="../media/image7.png"/><Relationship Id="rId8"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hyperlink" Target="https://i.jsrdn.com/i/1.gif?r=4zys&amp;k=ZAlldS13ZXN0LTFiCWgJaS0wODcxZGEzZDdmM2ZlMzJjZgl1CWQwNjVkMTkzLWNkNjctNDEwNi05OGM4LWQwN2VlZjRkMTgxZgl2CTE2MGEwNWU3LTQ0MTAtNDJlNS04ZTg5LTFjM2RhMmFlODA3Ywl2bAkyMDE4MDkzMC4yMjM3CXZ0CTIwMTgwOTMwLjIyMzcJdnMJMjAxODA1MjcJdmMJMjAxODAyMjAJc3QJMjAxODA5MzAuMjI0MTUwCWkJMmI1MDQxNTctMzZhNy00Y2Y0LWI0NGQtZjRmZGQyODgyY2NiCWYJaHR0cHM6Ly9ib2luZ2JvaW5nLm5ldC8yMDE1LzA5LzIxL2tpY2tzdGFydGVyLXJlLWluY29ycG9yYXRlcy1hcy5odG1sCXEJZWEyMzZhZmItYTI5OS00YWZiLWI2MWEtNGFlNmMwZjE0ZDJiCW0JMjIzNDIJYgkyNjIJZwk0MTAJdAk0OTY0CWMJNTAxNglsCTEwNTE3CXoJOTc5MwlzCTQ1NDcJcAkyMjQyOAl3CXRlY2gJZ2MJVVMJZ3IJQ0EJZ2QJODAzCWduCUNvcnBvcmF0ZQluZQlpdgluZAlpdglzZAlib2luZ2JvaW5nLm5ldAluZglpdglxcAk1MAlxdAkyNTAwCXBuCTczNwl2bgk2NjYyOTgJZQljawlhCTM4NglvCQ&amp;fwd=http://distroscale.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43055" y="4217526"/>
            <a:ext cx="7148945" cy="1938992"/>
          </a:xfrm>
          <a:prstGeom prst="rect">
            <a:avLst/>
          </a:prstGeom>
          <a:solidFill>
            <a:schemeClr val="accent6">
              <a:lumMod val="75000"/>
            </a:schemeClr>
          </a:solidFill>
        </p:spPr>
        <p:txBody>
          <a:bodyPr wrap="square" rtlCol="0">
            <a:spAutoFit/>
          </a:bodyPr>
          <a:lstStyle/>
          <a:p>
            <a:r>
              <a:rPr lang="en-US" sz="2400" dirty="0" smtClean="0">
                <a:solidFill>
                  <a:schemeClr val="bg1"/>
                </a:solidFill>
              </a:rPr>
              <a:t>Amanda Gentle</a:t>
            </a:r>
          </a:p>
          <a:p>
            <a:endParaRPr lang="en-US" sz="2400" dirty="0">
              <a:solidFill>
                <a:schemeClr val="bg1"/>
              </a:solidFill>
            </a:endParaRPr>
          </a:p>
          <a:p>
            <a:r>
              <a:rPr lang="en-US" sz="2400" dirty="0" smtClean="0">
                <a:solidFill>
                  <a:schemeClr val="bg1"/>
                </a:solidFill>
              </a:rPr>
              <a:t>MA Music Entrepreneurship</a:t>
            </a:r>
          </a:p>
          <a:p>
            <a:r>
              <a:rPr lang="en-US" sz="2400" dirty="0" smtClean="0">
                <a:solidFill>
                  <a:schemeClr val="bg1"/>
                </a:solidFill>
              </a:rPr>
              <a:t>Music Business Development Toolkit </a:t>
            </a:r>
            <a:r>
              <a:rPr lang="en-US" sz="2400" dirty="0" smtClean="0">
                <a:solidFill>
                  <a:schemeClr val="bg1"/>
                </a:solidFill>
              </a:rPr>
              <a:t>Workshop (</a:t>
            </a:r>
            <a:r>
              <a:rPr lang="en-US" sz="2400" dirty="0" err="1" smtClean="0">
                <a:solidFill>
                  <a:schemeClr val="bg1"/>
                </a:solidFill>
              </a:rPr>
              <a:t>Prt</a:t>
            </a:r>
            <a:r>
              <a:rPr lang="en-US" sz="2400" dirty="0" smtClean="0">
                <a:solidFill>
                  <a:schemeClr val="bg1"/>
                </a:solidFill>
              </a:rPr>
              <a:t> 2)</a:t>
            </a:r>
            <a:endParaRPr lang="en-US" sz="2400" dirty="0" smtClean="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5930839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lumMod val="20000"/>
              <a:lumOff val="80000"/>
            </a:schemeClr>
          </a:solidFill>
        </p:spPr>
        <p:txBody>
          <a:bodyPr>
            <a:normAutofit fontScale="90000"/>
          </a:bodyPr>
          <a:lstStyle/>
          <a:p>
            <a:r>
              <a:rPr lang="en-US" sz="2800" b="1" dirty="0" smtClean="0"/>
              <a:t>Day Two - Session 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dirty="0" smtClean="0"/>
              <a:t>By the end of today you should</a:t>
            </a:r>
            <a:r>
              <a:rPr lang="is-IS" sz="2400" dirty="0" smtClean="0"/>
              <a:t>…</a:t>
            </a:r>
          </a:p>
          <a:p>
            <a:pPr marL="0" indent="0">
              <a:buNone/>
            </a:pPr>
            <a:endParaRPr lang="en-US" sz="1800" dirty="0"/>
          </a:p>
          <a:p>
            <a:pPr marL="0" lvl="0" indent="0">
              <a:buNone/>
            </a:pPr>
            <a:r>
              <a:rPr lang="en-US" sz="2000" b="1" dirty="0" smtClean="0"/>
              <a:t>Negotiation</a:t>
            </a:r>
            <a:r>
              <a:rPr lang="en-US" sz="2000" b="1" dirty="0"/>
              <a:t>, Influencing and Sales </a:t>
            </a:r>
            <a:r>
              <a:rPr lang="en-US" sz="2000" b="1" dirty="0" smtClean="0"/>
              <a:t>Pitching </a:t>
            </a:r>
            <a:endParaRPr lang="en-US" sz="2000" b="1" dirty="0"/>
          </a:p>
          <a:p>
            <a:endParaRPr lang="en-US" sz="1800" dirty="0" smtClean="0"/>
          </a:p>
          <a:p>
            <a:r>
              <a:rPr lang="en-US" sz="1800" dirty="0"/>
              <a:t>U</a:t>
            </a:r>
            <a:r>
              <a:rPr lang="en-US" sz="1800" dirty="0" smtClean="0"/>
              <a:t>nderstand the basics of negotiation in relation to your potential music, or music products and services </a:t>
            </a:r>
          </a:p>
          <a:p>
            <a:r>
              <a:rPr lang="en-US" sz="1800" dirty="0" smtClean="0"/>
              <a:t>Know about different influencing styles and skills</a:t>
            </a:r>
          </a:p>
          <a:p>
            <a:r>
              <a:rPr lang="en-US" sz="1800" dirty="0"/>
              <a:t>U</a:t>
            </a:r>
            <a:r>
              <a:rPr lang="en-US" sz="1800" dirty="0" smtClean="0"/>
              <a:t>nderstand what business pitching is and understand the process of pitching ideas to investors for investment starting with your elevator pitch</a:t>
            </a:r>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1296297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216337"/>
            <a:ext cx="11353800" cy="608122"/>
          </a:xfrm>
          <a:solidFill>
            <a:schemeClr val="accent6">
              <a:lumMod val="60000"/>
              <a:lumOff val="40000"/>
            </a:schemeClr>
          </a:solidFill>
        </p:spPr>
        <p:txBody>
          <a:bodyPr>
            <a:normAutofit/>
          </a:bodyPr>
          <a:lstStyle/>
          <a:p>
            <a:r>
              <a:rPr lang="en-US" sz="2800" b="1" dirty="0" smtClean="0"/>
              <a:t>Negotiation</a:t>
            </a:r>
            <a:endParaRPr lang="en-US" sz="2800" b="1" dirty="0"/>
          </a:p>
        </p:txBody>
      </p:sp>
      <p:sp>
        <p:nvSpPr>
          <p:cNvPr id="5" name="Title 1"/>
          <p:cNvSpPr>
            <a:spLocks noGrp="1"/>
          </p:cNvSpPr>
          <p:nvPr>
            <p:ph idx="1"/>
          </p:nvPr>
        </p:nvSpPr>
        <p:spPr>
          <a:xfrm>
            <a:off x="838200" y="1214438"/>
            <a:ext cx="11353800" cy="4962525"/>
          </a:xfrm>
          <a:solidFill>
            <a:schemeClr val="accent6">
              <a:lumMod val="20000"/>
              <a:lumOff val="80000"/>
            </a:schemeClr>
          </a:solidFill>
        </p:spPr>
        <p:txBody>
          <a:bodyPr>
            <a:normAutofit/>
          </a:bodyPr>
          <a:lstStyle/>
          <a:p>
            <a:pPr marL="0" lvl="0" indent="0">
              <a:lnSpc>
                <a:spcPct val="100000"/>
              </a:lnSpc>
              <a:spcBef>
                <a:spcPts val="0"/>
              </a:spcBef>
              <a:buNone/>
            </a:pPr>
            <a:r>
              <a:rPr lang="en-US" sz="2000" dirty="0" smtClean="0"/>
              <a:t>Discussion </a:t>
            </a:r>
            <a:r>
              <a:rPr lang="en-US" sz="2000" dirty="0"/>
              <a:t>aimed at reaching an </a:t>
            </a:r>
            <a:r>
              <a:rPr lang="en-US" sz="2000" dirty="0" smtClean="0"/>
              <a:t>agreement and include </a:t>
            </a:r>
            <a:r>
              <a:rPr lang="en-US" sz="2000" dirty="0"/>
              <a:t>t</a:t>
            </a:r>
            <a:r>
              <a:rPr lang="en-US" sz="2000" dirty="0" smtClean="0"/>
              <a:t>he </a:t>
            </a:r>
            <a:r>
              <a:rPr lang="en-US" sz="2000" dirty="0"/>
              <a:t>action or process of transferring legal ownership of a document</a:t>
            </a:r>
            <a:r>
              <a:rPr lang="en-US" sz="2000" dirty="0" smtClean="0"/>
              <a:t>.</a:t>
            </a:r>
          </a:p>
          <a:p>
            <a:pPr marL="0" lvl="0" indent="0">
              <a:lnSpc>
                <a:spcPct val="100000"/>
              </a:lnSpc>
              <a:spcBef>
                <a:spcPts val="0"/>
              </a:spcBef>
              <a:buNone/>
            </a:pPr>
            <a:r>
              <a:rPr lang="en-US" sz="2000" dirty="0" smtClean="0"/>
              <a:t>								(Oxford Dictionary 2017)</a:t>
            </a:r>
          </a:p>
          <a:p>
            <a:pPr marL="0" lvl="0" indent="0">
              <a:lnSpc>
                <a:spcPct val="100000"/>
              </a:lnSpc>
              <a:spcBef>
                <a:spcPts val="0"/>
              </a:spcBef>
              <a:buNone/>
            </a:pPr>
            <a:endParaRPr lang="en-US" sz="2000" dirty="0"/>
          </a:p>
          <a:p>
            <a:pPr marL="0" lvl="0" indent="0">
              <a:lnSpc>
                <a:spcPct val="100000"/>
              </a:lnSpc>
              <a:spcBef>
                <a:spcPts val="0"/>
              </a:spcBef>
              <a:buNone/>
            </a:pPr>
            <a:r>
              <a:rPr lang="en-US" sz="2000" dirty="0"/>
              <a:t>Negotiation is a technique of discussing issues among </a:t>
            </a:r>
            <a:r>
              <a:rPr lang="en-US" sz="2000" dirty="0" smtClean="0"/>
              <a:t>one’s </a:t>
            </a:r>
            <a:r>
              <a:rPr lang="en-US" sz="2000" dirty="0"/>
              <a:t>selves and reaching to a conclusion benefiting all involved in the discussion. </a:t>
            </a:r>
            <a:r>
              <a:rPr lang="en-US" sz="2000" dirty="0" smtClean="0"/>
              <a:t>		(MSG Management Study Guide 2017)</a:t>
            </a:r>
          </a:p>
          <a:p>
            <a:pPr marL="0" lvl="0" indent="0">
              <a:lnSpc>
                <a:spcPct val="100000"/>
              </a:lnSpc>
              <a:spcBef>
                <a:spcPts val="0"/>
              </a:spcBef>
              <a:buNone/>
            </a:pPr>
            <a:endParaRPr lang="en-US" sz="2000" dirty="0" smtClean="0"/>
          </a:p>
          <a:p>
            <a:pPr marL="0" lvl="0" indent="0">
              <a:lnSpc>
                <a:spcPct val="100000"/>
              </a:lnSpc>
              <a:spcBef>
                <a:spcPts val="0"/>
              </a:spcBef>
              <a:buNone/>
            </a:pPr>
            <a:endParaRPr lang="en-US" sz="2000" dirty="0"/>
          </a:p>
          <a:p>
            <a:pPr>
              <a:lnSpc>
                <a:spcPct val="100000"/>
              </a:lnSpc>
              <a:spcBef>
                <a:spcPts val="0"/>
              </a:spcBef>
            </a:pPr>
            <a:r>
              <a:rPr lang="en-US" sz="2000" dirty="0"/>
              <a:t>Negotiation helps you to achieve your goal without hurting </a:t>
            </a:r>
            <a:r>
              <a:rPr lang="en-US" sz="2000" dirty="0" smtClean="0"/>
              <a:t>anyone</a:t>
            </a:r>
            <a:r>
              <a:rPr lang="en-US" sz="2000" dirty="0"/>
              <a:t> </a:t>
            </a:r>
            <a:r>
              <a:rPr lang="en-US" sz="2000" dirty="0" smtClean="0"/>
              <a:t>and enables you to achieve an optimal win win situation </a:t>
            </a:r>
          </a:p>
          <a:p>
            <a:pPr>
              <a:lnSpc>
                <a:spcPct val="100000"/>
              </a:lnSpc>
              <a:spcBef>
                <a:spcPts val="0"/>
              </a:spcBef>
            </a:pPr>
            <a:endParaRPr lang="en-US" sz="2000" dirty="0"/>
          </a:p>
          <a:p>
            <a:pPr>
              <a:lnSpc>
                <a:spcPct val="100000"/>
              </a:lnSpc>
              <a:spcBef>
                <a:spcPts val="0"/>
              </a:spcBef>
            </a:pPr>
            <a:r>
              <a:rPr lang="en-US" sz="2000" dirty="0" smtClean="0"/>
              <a:t>Negotiating is a skill and also a mindset and as such improves with practice</a:t>
            </a:r>
          </a:p>
          <a:p>
            <a:pPr>
              <a:lnSpc>
                <a:spcPct val="100000"/>
              </a:lnSpc>
              <a:spcBef>
                <a:spcPts val="0"/>
              </a:spcBef>
            </a:pPr>
            <a:endParaRPr lang="en-US" sz="2000" dirty="0"/>
          </a:p>
          <a:p>
            <a:pPr>
              <a:lnSpc>
                <a:spcPct val="100000"/>
              </a:lnSpc>
              <a:spcBef>
                <a:spcPts val="0"/>
              </a:spcBef>
            </a:pPr>
            <a:endParaRPr lang="en-US" sz="2000" dirty="0" smtClean="0"/>
          </a:p>
          <a:p>
            <a:pPr marL="0" lvl="0" indent="0">
              <a:lnSpc>
                <a:spcPct val="100000"/>
              </a:lnSpc>
              <a:spcBef>
                <a:spcPts val="0"/>
              </a:spcBef>
              <a:buNone/>
            </a:pPr>
            <a:endParaRPr lang="en-US" sz="2000" dirty="0"/>
          </a:p>
        </p:txBody>
      </p:sp>
    </p:spTree>
    <p:extLst>
      <p:ext uri="{BB962C8B-B14F-4D97-AF65-F5344CB8AC3E}">
        <p14:creationId xmlns:p14="http://schemas.microsoft.com/office/powerpoint/2010/main" val="1634335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0031"/>
            <a:ext cx="10515600" cy="5036932"/>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3 elements: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r>
              <a:rPr lang="en-US" sz="2000" b="1" dirty="0"/>
              <a:t>Process-</a:t>
            </a:r>
            <a:r>
              <a:rPr lang="en-US" sz="2000" dirty="0"/>
              <a:t> The way individuals negotiate with each other is called the process of negotiation. The process includes the various techniques and strategies employed to negotiate and reach to a </a:t>
            </a:r>
            <a:r>
              <a:rPr lang="en-US" sz="2000" dirty="0" smtClean="0"/>
              <a:t>solution</a:t>
            </a:r>
            <a:endParaRPr lang="en-US" sz="2000" dirty="0"/>
          </a:p>
          <a:p>
            <a:r>
              <a:rPr lang="en-US" sz="2000" b="1" dirty="0"/>
              <a:t>Behaviour-</a:t>
            </a:r>
            <a:r>
              <a:rPr lang="en-US" sz="2000" dirty="0"/>
              <a:t> How two parties behave with each other during the process of negotiation is referred to as behaviour. The way they interact with each other, the way they communicate with each other to make their points clear all come under </a:t>
            </a:r>
            <a:r>
              <a:rPr lang="en-US" sz="2000" dirty="0" smtClean="0"/>
              <a:t>behaviour</a:t>
            </a:r>
            <a:endParaRPr lang="en-US" sz="2000" dirty="0"/>
          </a:p>
          <a:p>
            <a:r>
              <a:rPr lang="en-US" sz="2000" b="1" dirty="0"/>
              <a:t>Substance-</a:t>
            </a:r>
            <a:r>
              <a:rPr lang="en-US" sz="2000" dirty="0"/>
              <a:t> There has to be an agenda on which individuals negotiate. A topic is important for negotiation. In the first situation, going for the late night movie was the agenda on which you wanted to negotiate with your parents as well as your </a:t>
            </a:r>
            <a:r>
              <a:rPr lang="en-US" sz="2000" dirty="0" smtClean="0"/>
              <a:t>friends</a:t>
            </a: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216337"/>
            <a:ext cx="11353800" cy="518181"/>
          </a:xfrm>
          <a:solidFill>
            <a:schemeClr val="accent6">
              <a:lumMod val="60000"/>
              <a:lumOff val="40000"/>
            </a:schemeClr>
          </a:solidFill>
        </p:spPr>
        <p:txBody>
          <a:bodyPr>
            <a:normAutofit/>
          </a:bodyPr>
          <a:lstStyle/>
          <a:p>
            <a:r>
              <a:rPr lang="en-US" sz="2800" b="1" dirty="0" smtClean="0"/>
              <a:t>Negotiation</a:t>
            </a:r>
            <a:endParaRPr lang="en-US" sz="2800" b="1" dirty="0"/>
          </a:p>
        </p:txBody>
      </p:sp>
    </p:spTree>
    <p:extLst>
      <p:ext uri="{BB962C8B-B14F-4D97-AF65-F5344CB8AC3E}">
        <p14:creationId xmlns:p14="http://schemas.microsoft.com/office/powerpoint/2010/main" val="1953726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58784"/>
            <a:ext cx="7001656" cy="4918179"/>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Models of negotiation:</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a:lnSpc>
                <a:spcPct val="100000"/>
              </a:lnSpc>
              <a:spcBef>
                <a:spcPts val="0"/>
              </a:spcBef>
            </a:pPr>
            <a:r>
              <a:rPr lang="en-US" sz="2000" b="1" dirty="0"/>
              <a:t>Win Win Model -</a:t>
            </a:r>
            <a:r>
              <a:rPr lang="en-US" sz="2000" dirty="0"/>
              <a:t> In this model, each and every individual involved in negotiation wins. No body is at loss in this model and every one is benefited out of the negotiation. This is the most accepted model of </a:t>
            </a:r>
            <a:r>
              <a:rPr lang="en-US" sz="2000" dirty="0" smtClean="0"/>
              <a:t>negotiation</a:t>
            </a:r>
          </a:p>
          <a:p>
            <a:pPr>
              <a:lnSpc>
                <a:spcPct val="100000"/>
              </a:lnSpc>
              <a:spcBef>
                <a:spcPts val="0"/>
              </a:spcBef>
            </a:pPr>
            <a:endParaRPr lang="en-US" sz="2000" dirty="0"/>
          </a:p>
          <a:p>
            <a:pPr>
              <a:lnSpc>
                <a:spcPct val="100000"/>
              </a:lnSpc>
              <a:spcBef>
                <a:spcPts val="0"/>
              </a:spcBef>
            </a:pPr>
            <a:r>
              <a:rPr lang="en-US" sz="2000" b="1" dirty="0"/>
              <a:t>Win Lose Model -</a:t>
            </a:r>
            <a:r>
              <a:rPr lang="en-US" sz="2000" dirty="0"/>
              <a:t> In this model one party wins and the other party loses. In such a model, after several rounds of discussions and negotiations, one party benefits while the party remains </a:t>
            </a:r>
            <a:r>
              <a:rPr lang="en-US" sz="2000" dirty="0" smtClean="0"/>
              <a:t>dissatisfied</a:t>
            </a:r>
          </a:p>
          <a:p>
            <a:pPr>
              <a:lnSpc>
                <a:spcPct val="100000"/>
              </a:lnSpc>
              <a:spcBef>
                <a:spcPts val="0"/>
              </a:spcBef>
            </a:pPr>
            <a:endParaRPr lang="en-US" sz="2000" dirty="0"/>
          </a:p>
          <a:p>
            <a:pPr>
              <a:lnSpc>
                <a:spcPct val="100000"/>
              </a:lnSpc>
              <a:spcBef>
                <a:spcPts val="0"/>
              </a:spcBef>
            </a:pPr>
            <a:r>
              <a:rPr lang="en-US" sz="2000" b="1" dirty="0"/>
              <a:t>Lose Lose Model -</a:t>
            </a:r>
            <a:r>
              <a:rPr lang="en-US" sz="2000" dirty="0"/>
              <a:t> As the name suggests, in this model, the outcome of negotiation is zero. No party is benefited out of this </a:t>
            </a:r>
            <a:r>
              <a:rPr lang="en-US" sz="2000" dirty="0" smtClean="0"/>
              <a:t>model</a:t>
            </a:r>
            <a:endParaRPr lang="en-US" sz="2000" dirty="0"/>
          </a:p>
        </p:txBody>
      </p:sp>
      <p:sp>
        <p:nvSpPr>
          <p:cNvPr id="4" name="Title 1"/>
          <p:cNvSpPr>
            <a:spLocks noGrp="1"/>
          </p:cNvSpPr>
          <p:nvPr>
            <p:ph type="title"/>
          </p:nvPr>
        </p:nvSpPr>
        <p:spPr>
          <a:xfrm>
            <a:off x="838200" y="216337"/>
            <a:ext cx="11353800" cy="473211"/>
          </a:xfrm>
          <a:solidFill>
            <a:schemeClr val="accent6">
              <a:lumMod val="60000"/>
              <a:lumOff val="40000"/>
            </a:schemeClr>
          </a:solidFill>
        </p:spPr>
        <p:txBody>
          <a:bodyPr>
            <a:normAutofit fontScale="90000"/>
          </a:bodyPr>
          <a:lstStyle/>
          <a:p>
            <a:r>
              <a:rPr lang="en-US" sz="2800" b="1" dirty="0" smtClean="0"/>
              <a:t>Negotiation</a:t>
            </a:r>
            <a:endParaRPr lang="en-US" sz="2800" b="1" dirty="0"/>
          </a:p>
        </p:txBody>
      </p:sp>
    </p:spTree>
    <p:extLst>
      <p:ext uri="{BB962C8B-B14F-4D97-AF65-F5344CB8AC3E}">
        <p14:creationId xmlns:p14="http://schemas.microsoft.com/office/powerpoint/2010/main" val="1261045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41912"/>
            <a:ext cx="10515600" cy="4835051"/>
          </a:xfrm>
        </p:spPr>
        <p:txBody>
          <a:bodyPr>
            <a:normAutofit/>
          </a:bodyPr>
          <a:lstStyle/>
          <a:p>
            <a:pPr marL="0" indent="0">
              <a:lnSpc>
                <a:spcPct val="100000"/>
              </a:lnSpc>
              <a:spcBef>
                <a:spcPts val="0"/>
              </a:spcBef>
              <a:buNone/>
            </a:pPr>
            <a:r>
              <a:rPr lang="en-US" sz="2000" dirty="0" smtClean="0"/>
              <a:t>Preparing to negotiate - The</a:t>
            </a:r>
            <a:r>
              <a:rPr lang="en-US" sz="2000" dirty="0"/>
              <a:t> </a:t>
            </a:r>
            <a:r>
              <a:rPr lang="en-US" sz="2000" dirty="0" smtClean="0"/>
              <a:t>seven elements:</a:t>
            </a:r>
          </a:p>
          <a:p>
            <a:pPr marL="0" indent="0">
              <a:lnSpc>
                <a:spcPct val="100000"/>
              </a:lnSpc>
              <a:spcBef>
                <a:spcPts val="0"/>
              </a:spcBef>
              <a:buNone/>
            </a:pPr>
            <a:endParaRPr lang="en-US" sz="2000" dirty="0" smtClean="0"/>
          </a:p>
          <a:p>
            <a:pPr>
              <a:lnSpc>
                <a:spcPct val="100000"/>
              </a:lnSpc>
              <a:spcBef>
                <a:spcPts val="0"/>
              </a:spcBef>
            </a:pPr>
            <a:r>
              <a:rPr lang="en-US" sz="2000" dirty="0" smtClean="0"/>
              <a:t>Interests</a:t>
            </a:r>
          </a:p>
          <a:p>
            <a:pPr>
              <a:lnSpc>
                <a:spcPct val="100000"/>
              </a:lnSpc>
              <a:spcBef>
                <a:spcPts val="0"/>
              </a:spcBef>
            </a:pPr>
            <a:r>
              <a:rPr lang="en-US" sz="2000" dirty="0" smtClean="0"/>
              <a:t>Options</a:t>
            </a:r>
            <a:endParaRPr lang="en-US" sz="2000" dirty="0"/>
          </a:p>
          <a:p>
            <a:pPr>
              <a:lnSpc>
                <a:spcPct val="100000"/>
              </a:lnSpc>
              <a:spcBef>
                <a:spcPts val="0"/>
              </a:spcBef>
            </a:pPr>
            <a:r>
              <a:rPr lang="en-US" sz="2000" dirty="0" smtClean="0"/>
              <a:t>Legitimacy</a:t>
            </a:r>
          </a:p>
          <a:p>
            <a:pPr>
              <a:lnSpc>
                <a:spcPct val="100000"/>
              </a:lnSpc>
              <a:spcBef>
                <a:spcPts val="0"/>
              </a:spcBef>
            </a:pPr>
            <a:r>
              <a:rPr lang="en-US" sz="2000" dirty="0" smtClean="0"/>
              <a:t>Alternatives</a:t>
            </a:r>
            <a:endParaRPr lang="en-US" sz="2000" dirty="0"/>
          </a:p>
          <a:p>
            <a:pPr>
              <a:lnSpc>
                <a:spcPct val="100000"/>
              </a:lnSpc>
              <a:spcBef>
                <a:spcPts val="0"/>
              </a:spcBef>
            </a:pPr>
            <a:r>
              <a:rPr lang="en-US" sz="2000" dirty="0" smtClean="0"/>
              <a:t>Communication</a:t>
            </a:r>
          </a:p>
          <a:p>
            <a:pPr>
              <a:lnSpc>
                <a:spcPct val="100000"/>
              </a:lnSpc>
              <a:spcBef>
                <a:spcPts val="0"/>
              </a:spcBef>
            </a:pPr>
            <a:r>
              <a:rPr lang="en-US" sz="2000" dirty="0" smtClean="0"/>
              <a:t>Relationship </a:t>
            </a:r>
            <a:endParaRPr lang="en-US" sz="2000" dirty="0"/>
          </a:p>
          <a:p>
            <a:pPr>
              <a:lnSpc>
                <a:spcPct val="100000"/>
              </a:lnSpc>
              <a:spcBef>
                <a:spcPts val="0"/>
              </a:spcBef>
            </a:pPr>
            <a:r>
              <a:rPr lang="en-US" sz="2000" dirty="0" smtClean="0"/>
              <a:t>Commitment</a:t>
            </a:r>
          </a:p>
          <a:p>
            <a:pPr marL="0" indent="0">
              <a:lnSpc>
                <a:spcPct val="100000"/>
              </a:lnSpc>
              <a:spcBef>
                <a:spcPts val="0"/>
              </a:spcBef>
              <a:buNone/>
            </a:pPr>
            <a:endParaRPr lang="en-US" sz="2000" dirty="0" smtClean="0"/>
          </a:p>
          <a:p>
            <a:pPr marL="0" indent="0">
              <a:lnSpc>
                <a:spcPct val="100000"/>
              </a:lnSpc>
              <a:spcBef>
                <a:spcPts val="0"/>
              </a:spcBef>
              <a:buNone/>
            </a:pPr>
            <a:r>
              <a:rPr lang="en-US" sz="2000" dirty="0" smtClean="0"/>
              <a:t>By </a:t>
            </a:r>
            <a:r>
              <a:rPr lang="en-US" sz="2000" dirty="0"/>
              <a:t>considering all of these different elements of a successful negotiation, you can enter the negotiating room fully prepared and fully informed.</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216337"/>
            <a:ext cx="11353800" cy="473211"/>
          </a:xfrm>
          <a:solidFill>
            <a:schemeClr val="accent6">
              <a:lumMod val="60000"/>
              <a:lumOff val="40000"/>
            </a:schemeClr>
          </a:solidFill>
        </p:spPr>
        <p:txBody>
          <a:bodyPr>
            <a:normAutofit fontScale="90000"/>
          </a:bodyPr>
          <a:lstStyle/>
          <a:p>
            <a:r>
              <a:rPr lang="en-US" sz="2800" b="1" dirty="0" smtClean="0"/>
              <a:t>Negotiation </a:t>
            </a:r>
            <a:endParaRPr lang="en-US" sz="2800" b="1" dirty="0"/>
          </a:p>
        </p:txBody>
      </p:sp>
    </p:spTree>
    <p:extLst>
      <p:ext uri="{BB962C8B-B14F-4D97-AF65-F5344CB8AC3E}">
        <p14:creationId xmlns:p14="http://schemas.microsoft.com/office/powerpoint/2010/main" val="1800815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1" y="1068779"/>
            <a:ext cx="5026096" cy="5421962"/>
          </a:xfrm>
        </p:spPr>
        <p:txBody>
          <a:bodyPr>
            <a:normAutofit/>
          </a:bodyPr>
          <a:lstStyle/>
          <a:p>
            <a:pPr marL="0" lvl="0" indent="0">
              <a:lnSpc>
                <a:spcPct val="100000"/>
              </a:lnSpc>
              <a:spcBef>
                <a:spcPts val="0"/>
              </a:spcBef>
              <a:buNone/>
            </a:pPr>
            <a:r>
              <a:rPr lang="en-US" b="1" dirty="0" smtClean="0"/>
              <a:t>Process:</a:t>
            </a:r>
          </a:p>
          <a:p>
            <a:pPr marL="0" lvl="0" indent="0">
              <a:lnSpc>
                <a:spcPct val="100000"/>
              </a:lnSpc>
              <a:spcBef>
                <a:spcPts val="0"/>
              </a:spcBef>
              <a:buNone/>
            </a:pPr>
            <a:endParaRPr lang="en-US" sz="2400" dirty="0" smtClean="0"/>
          </a:p>
          <a:p>
            <a:pPr marL="0" lvl="0" indent="0">
              <a:lnSpc>
                <a:spcPct val="100000"/>
              </a:lnSpc>
              <a:spcBef>
                <a:spcPts val="0"/>
              </a:spcBef>
              <a:buNone/>
            </a:pPr>
            <a:r>
              <a:rPr lang="en-US" sz="2400" b="1" dirty="0" smtClean="0"/>
              <a:t>R</a:t>
            </a:r>
            <a:r>
              <a:rPr lang="en-US" sz="2400" dirty="0" smtClean="0"/>
              <a:t> – Rapport 		</a:t>
            </a:r>
            <a:r>
              <a:rPr lang="en-US" sz="2400" b="1" dirty="0" smtClean="0"/>
              <a:t>B</a:t>
            </a:r>
            <a:r>
              <a:rPr lang="en-US" sz="2400" dirty="0" smtClean="0"/>
              <a:t>est</a:t>
            </a:r>
            <a:r>
              <a:rPr lang="en-US" sz="2400" dirty="0"/>
              <a:t/>
            </a:r>
            <a:br>
              <a:rPr lang="en-US" sz="2400" dirty="0"/>
            </a:br>
            <a:r>
              <a:rPr lang="en-US" sz="2400" b="1" dirty="0"/>
              <a:t>A</a:t>
            </a:r>
            <a:r>
              <a:rPr lang="en-US" sz="2400" dirty="0"/>
              <a:t> </a:t>
            </a:r>
            <a:r>
              <a:rPr lang="en-US" sz="2400" dirty="0" smtClean="0"/>
              <a:t>– Analysis		</a:t>
            </a:r>
            <a:r>
              <a:rPr lang="en-US" sz="2400" b="1" dirty="0" smtClean="0"/>
              <a:t>A</a:t>
            </a:r>
            <a:r>
              <a:rPr lang="en-US" sz="2400" dirty="0" smtClean="0"/>
              <a:t>lternative</a:t>
            </a:r>
            <a:r>
              <a:rPr lang="en-US" sz="2400" dirty="0"/>
              <a:t/>
            </a:r>
            <a:br>
              <a:rPr lang="en-US" sz="2400" dirty="0"/>
            </a:br>
            <a:r>
              <a:rPr lang="en-US" sz="2400" b="1" dirty="0"/>
              <a:t>D</a:t>
            </a:r>
            <a:r>
              <a:rPr lang="en-US" sz="2400" dirty="0"/>
              <a:t> </a:t>
            </a:r>
            <a:r>
              <a:rPr lang="en-US" sz="2400" dirty="0" smtClean="0"/>
              <a:t>– Debate		</a:t>
            </a:r>
            <a:r>
              <a:rPr lang="en-US" sz="2400" b="1" dirty="0" smtClean="0"/>
              <a:t>T</a:t>
            </a:r>
            <a:r>
              <a:rPr lang="en-US" sz="2400" dirty="0" smtClean="0"/>
              <a:t>o</a:t>
            </a:r>
            <a:r>
              <a:rPr lang="en-US" sz="2400" dirty="0"/>
              <a:t/>
            </a:r>
            <a:br>
              <a:rPr lang="en-US" sz="2400" dirty="0"/>
            </a:br>
            <a:r>
              <a:rPr lang="en-US" sz="2400" b="1" dirty="0"/>
              <a:t>P</a:t>
            </a:r>
            <a:r>
              <a:rPr lang="en-US" sz="2400" dirty="0"/>
              <a:t> </a:t>
            </a:r>
            <a:r>
              <a:rPr lang="en-US" sz="2400" dirty="0" smtClean="0"/>
              <a:t>– Propose		</a:t>
            </a:r>
            <a:r>
              <a:rPr lang="en-US" sz="2400" b="1" dirty="0" smtClean="0"/>
              <a:t>N</a:t>
            </a:r>
            <a:r>
              <a:rPr lang="en-US" sz="2400" dirty="0" smtClean="0"/>
              <a:t>egotiated</a:t>
            </a:r>
            <a:r>
              <a:rPr lang="en-US" sz="2400" dirty="0"/>
              <a:t/>
            </a:r>
            <a:br>
              <a:rPr lang="en-US" sz="2400" dirty="0"/>
            </a:br>
            <a:r>
              <a:rPr lang="en-US" sz="2400" b="1" dirty="0"/>
              <a:t>A </a:t>
            </a:r>
            <a:r>
              <a:rPr lang="en-US" sz="2400" dirty="0" smtClean="0"/>
              <a:t>– Agreement	</a:t>
            </a:r>
            <a:r>
              <a:rPr lang="en-US" sz="2400" b="1" dirty="0" smtClean="0"/>
              <a:t>A</a:t>
            </a:r>
            <a:r>
              <a:rPr lang="en-US" sz="2400" dirty="0" smtClean="0"/>
              <a:t>greement</a:t>
            </a:r>
            <a:r>
              <a:rPr lang="en-US" sz="2400" dirty="0"/>
              <a:t/>
            </a:r>
            <a:br>
              <a:rPr lang="en-US" sz="2400" dirty="0"/>
            </a:br>
            <a:r>
              <a:rPr lang="en-US" sz="2400" b="1" dirty="0"/>
              <a:t>C</a:t>
            </a:r>
            <a:r>
              <a:rPr lang="en-US" sz="2400" dirty="0"/>
              <a:t> </a:t>
            </a:r>
            <a:r>
              <a:rPr lang="en-US" sz="2400" dirty="0" smtClean="0"/>
              <a:t>– Close</a:t>
            </a:r>
          </a:p>
          <a:p>
            <a:pPr marL="0" lvl="0" indent="0">
              <a:lnSpc>
                <a:spcPct val="100000"/>
              </a:lnSpc>
              <a:spcBef>
                <a:spcPts val="0"/>
              </a:spcBef>
              <a:buNone/>
            </a:pPr>
            <a:endParaRPr lang="en-US" sz="2400" dirty="0"/>
          </a:p>
          <a:p>
            <a:pPr marL="0" lvl="0" indent="0">
              <a:lnSpc>
                <a:spcPct val="100000"/>
              </a:lnSpc>
              <a:spcBef>
                <a:spcPts val="0"/>
              </a:spcBef>
              <a:buNone/>
            </a:pPr>
            <a:r>
              <a:rPr lang="en-US" sz="2400" b="1" dirty="0" smtClean="0"/>
              <a:t>5 Styles:</a:t>
            </a:r>
          </a:p>
          <a:p>
            <a:pPr marL="0" lvl="0" indent="0">
              <a:lnSpc>
                <a:spcPct val="100000"/>
              </a:lnSpc>
              <a:spcBef>
                <a:spcPts val="0"/>
              </a:spcBef>
              <a:buNone/>
            </a:pPr>
            <a:r>
              <a:rPr lang="en-US" sz="2400" dirty="0"/>
              <a:t>C</a:t>
            </a:r>
            <a:r>
              <a:rPr lang="en-US" sz="2400" dirty="0" smtClean="0"/>
              <a:t>ompeting</a:t>
            </a:r>
            <a:r>
              <a:rPr lang="en-US" sz="2400" dirty="0"/>
              <a:t>, collaborating, compromising, avoiding, and accommodating.</a:t>
            </a:r>
          </a:p>
        </p:txBody>
      </p:sp>
      <p:sp>
        <p:nvSpPr>
          <p:cNvPr id="4" name="Title 1"/>
          <p:cNvSpPr>
            <a:spLocks noGrp="1"/>
          </p:cNvSpPr>
          <p:nvPr>
            <p:ph type="title"/>
          </p:nvPr>
        </p:nvSpPr>
        <p:spPr>
          <a:xfrm>
            <a:off x="838200" y="216337"/>
            <a:ext cx="11353800" cy="503191"/>
          </a:xfrm>
          <a:solidFill>
            <a:schemeClr val="accent6">
              <a:lumMod val="60000"/>
              <a:lumOff val="40000"/>
            </a:schemeClr>
          </a:solidFill>
        </p:spPr>
        <p:txBody>
          <a:bodyPr>
            <a:normAutofit/>
          </a:bodyPr>
          <a:lstStyle/>
          <a:p>
            <a:r>
              <a:rPr lang="en-US" sz="2800" b="1" dirty="0" smtClean="0"/>
              <a:t>Negotiation </a:t>
            </a:r>
            <a:endParaRPr lang="en-US" sz="2800" b="1" dirty="0"/>
          </a:p>
        </p:txBody>
      </p:sp>
      <p:pic>
        <p:nvPicPr>
          <p:cNvPr id="6" name="Picture 5"/>
          <p:cNvPicPr>
            <a:picLocks noChangeAspect="1"/>
          </p:cNvPicPr>
          <p:nvPr/>
        </p:nvPicPr>
        <p:blipFill>
          <a:blip r:embed="rId2"/>
          <a:stretch>
            <a:fillRect/>
          </a:stretch>
        </p:blipFill>
        <p:spPr>
          <a:xfrm>
            <a:off x="5539265" y="1068780"/>
            <a:ext cx="6652735" cy="5646814"/>
          </a:xfrm>
          <a:prstGeom prst="rect">
            <a:avLst/>
          </a:prstGeom>
        </p:spPr>
      </p:pic>
    </p:spTree>
    <p:extLst>
      <p:ext uri="{BB962C8B-B14F-4D97-AF65-F5344CB8AC3E}">
        <p14:creationId xmlns:p14="http://schemas.microsoft.com/office/powerpoint/2010/main" val="877908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42013"/>
            <a:ext cx="11353800" cy="5963801"/>
          </a:xfrm>
        </p:spPr>
        <p:txBody>
          <a:bodyPr>
            <a:normAutofit fontScale="85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sz="3400" b="1"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3400" b="1" dirty="0" smtClean="0"/>
              <a:t>Behaviour</a:t>
            </a:r>
          </a:p>
          <a:p>
            <a:pPr marL="0" marR="0" lvl="0" indent="0" defTabSz="914400" eaLnBrk="1" fontAlgn="auto" latinLnBrk="0" hangingPunct="1">
              <a:lnSpc>
                <a:spcPct val="100000"/>
              </a:lnSpc>
              <a:spcBef>
                <a:spcPts val="0"/>
              </a:spcBef>
              <a:spcAft>
                <a:spcPts val="0"/>
              </a:spcAft>
              <a:buClrTx/>
              <a:buSzTx/>
              <a:buFontTx/>
              <a:buNone/>
              <a:tabLst/>
              <a:defRPr/>
            </a:pPr>
            <a:endParaRPr lang="en-US" sz="3800"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600" b="1" dirty="0" smtClean="0"/>
              <a:t>Share information and be empathetic</a:t>
            </a:r>
            <a:endParaRPr lang="en-US" sz="2600" b="1" dirty="0"/>
          </a:p>
          <a:p>
            <a:r>
              <a:rPr lang="en-US" sz="2400" dirty="0"/>
              <a:t>We often approach negotiation being very guarded and wary of showing our cards. Yet, while we believe this is a smart approach, it has a negative impact on our outcomes and inhibits trust. </a:t>
            </a:r>
            <a:r>
              <a:rPr lang="en-US" sz="2400" dirty="0" smtClean="0"/>
              <a:t>If </a:t>
            </a:r>
            <a:r>
              <a:rPr lang="en-US" sz="2400" dirty="0"/>
              <a:t>we want to be trusted, we must first offer </a:t>
            </a:r>
            <a:r>
              <a:rPr lang="en-US" sz="2400" dirty="0" smtClean="0"/>
              <a:t>it</a:t>
            </a:r>
            <a:endParaRPr lang="en-US" sz="2400" dirty="0"/>
          </a:p>
          <a:p>
            <a:r>
              <a:rPr lang="en-US" sz="2400" dirty="0"/>
              <a:t>Studies have shown that revealing some information, even when it’s unrelated to the negotiation, increases the </a:t>
            </a:r>
            <a:r>
              <a:rPr lang="en-US" sz="2400" dirty="0" smtClean="0"/>
              <a:t>outcome. Put yourself in their shoes  What do you think they want?</a:t>
            </a:r>
          </a:p>
          <a:p>
            <a:pPr marL="0" indent="0">
              <a:buNone/>
            </a:pPr>
            <a:r>
              <a:rPr lang="en-US" b="1" dirty="0" smtClean="0"/>
              <a:t>Rank </a:t>
            </a:r>
            <a:r>
              <a:rPr lang="en-US" b="1" dirty="0"/>
              <a:t>order your </a:t>
            </a:r>
            <a:r>
              <a:rPr lang="en-US" b="1" dirty="0" smtClean="0"/>
              <a:t>priorities</a:t>
            </a:r>
            <a:endParaRPr lang="en-US" dirty="0"/>
          </a:p>
          <a:p>
            <a:r>
              <a:rPr lang="en-US" sz="2400" dirty="0"/>
              <a:t>Typically when we negotiate, we know what our key issues are, and we sequence </a:t>
            </a:r>
            <a:r>
              <a:rPr lang="en-US" sz="2400" dirty="0" smtClean="0"/>
              <a:t>them </a:t>
            </a:r>
            <a:endParaRPr lang="en-US" sz="2400" dirty="0"/>
          </a:p>
          <a:p>
            <a:r>
              <a:rPr lang="en-US" sz="2400" dirty="0" smtClean="0"/>
              <a:t> You will be </a:t>
            </a:r>
            <a:r>
              <a:rPr lang="en-US" sz="2400" dirty="0"/>
              <a:t>able to achieve better outcomes by </a:t>
            </a:r>
            <a:r>
              <a:rPr lang="en-US" sz="2400" dirty="0" smtClean="0"/>
              <a:t>ranking them </a:t>
            </a:r>
            <a:r>
              <a:rPr lang="en-US" sz="2400" dirty="0"/>
              <a:t>and leaving all the issues on the table and being transparent about </a:t>
            </a:r>
            <a:r>
              <a:rPr lang="en-US" sz="2400" dirty="0" smtClean="0"/>
              <a:t>it</a:t>
            </a:r>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indent="0">
              <a:buNone/>
            </a:pPr>
            <a:r>
              <a:rPr lang="en-US" b="1" dirty="0" smtClean="0"/>
              <a:t>Go </a:t>
            </a:r>
            <a:r>
              <a:rPr lang="en-US" b="1" dirty="0"/>
              <a:t>in knowing your target price and your walkaway </a:t>
            </a:r>
            <a:r>
              <a:rPr lang="en-US" b="1" dirty="0" smtClean="0"/>
              <a:t>terms</a:t>
            </a:r>
            <a:endParaRPr lang="en-US" dirty="0"/>
          </a:p>
          <a:p>
            <a:r>
              <a:rPr lang="en-US" sz="2400" dirty="0" smtClean="0"/>
              <a:t>What are your walkaway terms? </a:t>
            </a:r>
            <a:r>
              <a:rPr lang="en-US" sz="2400" dirty="0"/>
              <a:t>Your </a:t>
            </a:r>
            <a:r>
              <a:rPr lang="en-US" sz="2400" i="1" dirty="0"/>
              <a:t>target price</a:t>
            </a:r>
            <a:r>
              <a:rPr lang="en-US" sz="2400" dirty="0"/>
              <a:t> is what you’re hoping for. Often we go into negotiations with one or the other – or let our partner start the bidding. This puts us at a huge disadvantage. </a:t>
            </a:r>
          </a:p>
          <a:p>
            <a:r>
              <a:rPr lang="en-US" sz="2400" dirty="0"/>
              <a:t>It’s critical to do the research ahead of time here. You need your research to be based on firm </a:t>
            </a:r>
            <a:r>
              <a:rPr lang="en-US" sz="2400" dirty="0" smtClean="0"/>
              <a:t>data and be clear about what you will accept</a:t>
            </a:r>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6" name="Title 1"/>
          <p:cNvSpPr>
            <a:spLocks noGrp="1"/>
          </p:cNvSpPr>
          <p:nvPr>
            <p:ph type="title"/>
          </p:nvPr>
        </p:nvSpPr>
        <p:spPr>
          <a:xfrm>
            <a:off x="838200" y="238822"/>
            <a:ext cx="11353800" cy="503191"/>
          </a:xfrm>
          <a:solidFill>
            <a:schemeClr val="accent6">
              <a:lumMod val="60000"/>
              <a:lumOff val="40000"/>
            </a:schemeClr>
          </a:solidFill>
        </p:spPr>
        <p:txBody>
          <a:bodyPr>
            <a:normAutofit/>
          </a:bodyPr>
          <a:lstStyle/>
          <a:p>
            <a:r>
              <a:rPr lang="en-US" sz="2800" b="1" dirty="0" smtClean="0"/>
              <a:t>Negotiation </a:t>
            </a:r>
            <a:endParaRPr lang="en-US" sz="2800" b="1" dirty="0"/>
          </a:p>
        </p:txBody>
      </p:sp>
    </p:spTree>
    <p:extLst>
      <p:ext uri="{BB962C8B-B14F-4D97-AF65-F5344CB8AC3E}">
        <p14:creationId xmlns:p14="http://schemas.microsoft.com/office/powerpoint/2010/main" val="1000951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80655"/>
            <a:ext cx="10515600" cy="5096308"/>
          </a:xfrm>
        </p:spPr>
        <p:txBody>
          <a:bodyPr>
            <a:normAutofit lnSpcReduction="10000"/>
          </a:bodyPr>
          <a:lstStyle/>
          <a:p>
            <a:pPr marL="0" indent="0">
              <a:buNone/>
            </a:pPr>
            <a:r>
              <a:rPr lang="en-US" sz="2400" b="1" dirty="0" smtClean="0"/>
              <a:t>Substance</a:t>
            </a:r>
          </a:p>
          <a:p>
            <a:pPr marL="0" indent="0">
              <a:buNone/>
            </a:pPr>
            <a:endParaRPr lang="en-US" sz="2000" b="1" dirty="0"/>
          </a:p>
          <a:p>
            <a:pPr marL="0" indent="0">
              <a:buNone/>
            </a:pPr>
            <a:r>
              <a:rPr lang="en-US" sz="2000" b="1" dirty="0" smtClean="0"/>
              <a:t>Make </a:t>
            </a:r>
            <a:r>
              <a:rPr lang="en-US" sz="2000" b="1" dirty="0"/>
              <a:t>the first </a:t>
            </a:r>
            <a:r>
              <a:rPr lang="en-US" sz="2000" b="1" dirty="0" smtClean="0"/>
              <a:t>offer</a:t>
            </a:r>
            <a:endParaRPr lang="en-US" sz="2000" dirty="0"/>
          </a:p>
          <a:p>
            <a:r>
              <a:rPr lang="en-US" sz="2000" dirty="0" smtClean="0"/>
              <a:t>People </a:t>
            </a:r>
            <a:r>
              <a:rPr lang="en-US" sz="2000" dirty="0"/>
              <a:t>who make first offers get better terms that are closer to their target price. The reason is the psychological principle of anchoring. Whatever the first number is on the table, both parties begin to work around </a:t>
            </a:r>
            <a:r>
              <a:rPr lang="en-US" sz="2000" dirty="0" smtClean="0"/>
              <a:t>it</a:t>
            </a:r>
          </a:p>
          <a:p>
            <a:r>
              <a:rPr lang="en-US" sz="2000" dirty="0" smtClean="0"/>
              <a:t>Anchoring is when the other person will try to get a lower offer accepted</a:t>
            </a:r>
          </a:p>
          <a:p>
            <a:pPr marL="0" indent="0">
              <a:buNone/>
            </a:pPr>
            <a:r>
              <a:rPr lang="en-US" sz="2000" b="1" dirty="0" smtClean="0"/>
              <a:t>Don’t </a:t>
            </a:r>
            <a:r>
              <a:rPr lang="en-US" sz="2000" b="1" dirty="0"/>
              <a:t>counter too </a:t>
            </a:r>
            <a:r>
              <a:rPr lang="en-US" sz="2000" b="1" dirty="0" smtClean="0"/>
              <a:t>low </a:t>
            </a:r>
            <a:endParaRPr lang="en-US" sz="2000" dirty="0"/>
          </a:p>
          <a:p>
            <a:r>
              <a:rPr lang="en-US" sz="2000" dirty="0"/>
              <a:t>If you aren’t able to make the first offer, then you need to also protect yourself against the anchoring effect. Caution: most people go too low, too quickly. Your counter </a:t>
            </a:r>
            <a:r>
              <a:rPr lang="en-US" sz="2000" dirty="0" smtClean="0"/>
              <a:t>offer should </a:t>
            </a:r>
            <a:r>
              <a:rPr lang="en-US" sz="2000" dirty="0"/>
              <a:t>be based on the same information you would have used if you’d made the first </a:t>
            </a:r>
            <a:r>
              <a:rPr lang="en-US" sz="2000" dirty="0" smtClean="0"/>
              <a:t>offer</a:t>
            </a:r>
            <a:endParaRPr lang="en-US" sz="2000" b="1" dirty="0" smtClean="0"/>
          </a:p>
          <a:p>
            <a:pPr marL="0" indent="0">
              <a:buNone/>
            </a:pPr>
            <a:r>
              <a:rPr lang="en-US" sz="2000" b="1" dirty="0" smtClean="0"/>
              <a:t>Counter </a:t>
            </a:r>
            <a:r>
              <a:rPr lang="en-US" sz="2000" b="1" dirty="0"/>
              <a:t>offers make both parties more </a:t>
            </a:r>
            <a:r>
              <a:rPr lang="en-US" sz="2000" b="1" dirty="0" smtClean="0"/>
              <a:t>satisfied</a:t>
            </a:r>
            <a:endParaRPr lang="en-US" sz="2000" dirty="0"/>
          </a:p>
          <a:p>
            <a:r>
              <a:rPr lang="en-US" sz="2000" dirty="0"/>
              <a:t>Every buyer wants to feel that they got a good deal; every seller wants to feel as if they drove a hard bargain. Parties are most satisfied on both fronts if there was some back and forth. This may come as a surprise if you’re someone who abhors negotiation</a:t>
            </a:r>
            <a:r>
              <a:rPr lang="en-US" sz="2000" dirty="0" smtClean="0"/>
              <a:t>.</a:t>
            </a:r>
            <a:r>
              <a:rPr lang="en-US" sz="2000" dirty="0"/>
              <a:t/>
            </a:r>
            <a:br>
              <a:rPr lang="en-US" sz="2000" dirty="0"/>
            </a:br>
            <a:endParaRPr lang="en-US" sz="2000" dirty="0" smtClean="0"/>
          </a:p>
          <a:p>
            <a:endParaRPr lang="en-US" sz="2000" dirty="0"/>
          </a:p>
          <a:p>
            <a:endParaRPr lang="en-US" sz="2000" dirty="0" smtClean="0"/>
          </a:p>
          <a:p>
            <a:endParaRPr lang="en-US" sz="2000" dirty="0"/>
          </a:p>
          <a:p>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5" name="Title 1"/>
          <p:cNvSpPr>
            <a:spLocks noGrp="1"/>
          </p:cNvSpPr>
          <p:nvPr>
            <p:ph type="title"/>
          </p:nvPr>
        </p:nvSpPr>
        <p:spPr>
          <a:xfrm>
            <a:off x="838200" y="216337"/>
            <a:ext cx="11353800" cy="473211"/>
          </a:xfrm>
          <a:solidFill>
            <a:schemeClr val="accent6">
              <a:lumMod val="60000"/>
              <a:lumOff val="40000"/>
            </a:schemeClr>
          </a:solidFill>
        </p:spPr>
        <p:txBody>
          <a:bodyPr>
            <a:normAutofit fontScale="90000"/>
          </a:bodyPr>
          <a:lstStyle/>
          <a:p>
            <a:r>
              <a:rPr lang="en-US" sz="2800" b="1" dirty="0" smtClean="0"/>
              <a:t>Negotiation </a:t>
            </a:r>
            <a:endParaRPr lang="en-US" sz="2800" b="1" dirty="0"/>
          </a:p>
        </p:txBody>
      </p:sp>
    </p:spTree>
    <p:extLst>
      <p:ext uri="{BB962C8B-B14F-4D97-AF65-F5344CB8AC3E}">
        <p14:creationId xmlns:p14="http://schemas.microsoft.com/office/powerpoint/2010/main" val="1750201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a:grpSpLocks noChangeAspect="1"/>
          </p:cNvGrpSpPr>
          <p:nvPr/>
        </p:nvGrpSpPr>
        <p:grpSpPr bwMode="auto">
          <a:xfrm>
            <a:off x="934385" y="1588958"/>
            <a:ext cx="6705600" cy="4565550"/>
            <a:chOff x="2117" y="711"/>
            <a:chExt cx="5443" cy="2690"/>
          </a:xfrm>
        </p:grpSpPr>
        <p:sp>
          <p:nvSpPr>
            <p:cNvPr id="5" name="AutoShape 4"/>
            <p:cNvSpPr>
              <a:spLocks noChangeAspect="1" noChangeArrowheads="1" noTextEdit="1"/>
            </p:cNvSpPr>
            <p:nvPr/>
          </p:nvSpPr>
          <p:spPr bwMode="auto">
            <a:xfrm>
              <a:off x="2117" y="711"/>
              <a:ext cx="5443" cy="2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 name="_s40965"/>
            <p:cNvSpPr>
              <a:spLocks noChangeShapeType="1"/>
            </p:cNvSpPr>
            <p:nvPr/>
          </p:nvSpPr>
          <p:spPr bwMode="auto">
            <a:xfrm flipH="1">
              <a:off x="3118" y="2347"/>
              <a:ext cx="281" cy="162"/>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7" name="_s40966"/>
            <p:cNvSpPr>
              <a:spLocks noChangeArrowheads="1"/>
            </p:cNvSpPr>
            <p:nvPr/>
          </p:nvSpPr>
          <p:spPr bwMode="auto">
            <a:xfrm>
              <a:off x="2517" y="2348"/>
              <a:ext cx="645" cy="645"/>
            </a:xfrm>
            <a:prstGeom prst="rect">
              <a:avLst/>
            </a:prstGeom>
            <a:gradFill rotWithShape="0">
              <a:gsLst>
                <a:gs pos="0">
                  <a:schemeClr val="accent1"/>
                </a:gs>
                <a:gs pos="100000">
                  <a:schemeClr val="bg1"/>
                </a:gs>
              </a:gsLst>
              <a:path path="rect">
                <a:fillToRect l="100000" b="100000"/>
              </a:path>
            </a:gradFill>
            <a:ln w="9525">
              <a:solidFill>
                <a:schemeClr val="tx1"/>
              </a:solidFill>
              <a:miter lim="800000"/>
              <a:headEnd/>
              <a:tailEnd/>
            </a:ln>
            <a:effectLst>
              <a:outerShdw blurRad="63500" dist="141990" dir="1593903" algn="ctr" rotWithShape="0">
                <a:schemeClr val="accent2">
                  <a:alpha val="74998"/>
                </a:schemeClr>
              </a:outerShdw>
            </a:effectLst>
          </p:spPr>
          <p:txBody>
            <a:bodyPr wrap="none" lIns="97841" tIns="48920" rIns="97841" bIns="48920" anchor="ctr"/>
            <a:lstStyle/>
            <a:p>
              <a:pPr algn="ctr"/>
              <a:r>
                <a:rPr lang="en-CA" altLang="en-US" sz="1900" dirty="0"/>
                <a:t>Clarity</a:t>
              </a:r>
              <a:endParaRPr lang="en-US" altLang="en-US" sz="1900" dirty="0"/>
            </a:p>
          </p:txBody>
        </p:sp>
        <p:sp>
          <p:nvSpPr>
            <p:cNvPr id="8" name="_s40967"/>
            <p:cNvSpPr>
              <a:spLocks noChangeShapeType="1"/>
            </p:cNvSpPr>
            <p:nvPr/>
          </p:nvSpPr>
          <p:spPr bwMode="auto">
            <a:xfrm>
              <a:off x="3956" y="2348"/>
              <a:ext cx="281" cy="162"/>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9" name="_s40968"/>
            <p:cNvSpPr>
              <a:spLocks noChangeArrowheads="1"/>
            </p:cNvSpPr>
            <p:nvPr/>
          </p:nvSpPr>
          <p:spPr bwMode="auto">
            <a:xfrm>
              <a:off x="4194" y="2349"/>
              <a:ext cx="645" cy="645"/>
            </a:xfrm>
            <a:prstGeom prst="rect">
              <a:avLst/>
            </a:prstGeom>
            <a:gradFill rotWithShape="0">
              <a:gsLst>
                <a:gs pos="0">
                  <a:schemeClr val="accent1"/>
                </a:gs>
                <a:gs pos="100000">
                  <a:schemeClr val="bg1"/>
                </a:gs>
              </a:gsLst>
              <a:path path="rect">
                <a:fillToRect l="100000" b="100000"/>
              </a:path>
            </a:gradFill>
            <a:ln w="9525">
              <a:solidFill>
                <a:schemeClr val="tx1"/>
              </a:solidFill>
              <a:miter lim="800000"/>
              <a:headEnd/>
              <a:tailEnd/>
            </a:ln>
            <a:effectLst>
              <a:outerShdw blurRad="63500" dist="141990" dir="1593903" algn="ctr" rotWithShape="0">
                <a:schemeClr val="accent2">
                  <a:alpha val="74998"/>
                </a:schemeClr>
              </a:outerShdw>
            </a:effectLst>
          </p:spPr>
          <p:txBody>
            <a:bodyPr wrap="none" lIns="97841" tIns="48920" rIns="97841" bIns="48920" anchor="ctr"/>
            <a:lstStyle/>
            <a:p>
              <a:pPr algn="ctr"/>
              <a:r>
                <a:rPr lang="en-CA" altLang="en-US" sz="1700" dirty="0">
                  <a:latin typeface="Arial Narrow" charset="0"/>
                </a:rPr>
                <a:t>Relationships</a:t>
              </a:r>
              <a:endParaRPr lang="en-US" altLang="en-US" sz="1700" dirty="0">
                <a:latin typeface="Arial Narrow" charset="0"/>
              </a:endParaRPr>
            </a:p>
          </p:txBody>
        </p:sp>
        <p:sp>
          <p:nvSpPr>
            <p:cNvPr id="10" name="_s40969"/>
            <p:cNvSpPr>
              <a:spLocks noChangeShapeType="1"/>
            </p:cNvSpPr>
            <p:nvPr/>
          </p:nvSpPr>
          <p:spPr bwMode="auto">
            <a:xfrm flipV="1">
              <a:off x="3678" y="1541"/>
              <a:ext cx="0" cy="324"/>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1" name="_s40970"/>
            <p:cNvSpPr>
              <a:spLocks noChangeArrowheads="1"/>
            </p:cNvSpPr>
            <p:nvPr/>
          </p:nvSpPr>
          <p:spPr bwMode="auto">
            <a:xfrm>
              <a:off x="3356" y="897"/>
              <a:ext cx="645" cy="645"/>
            </a:xfrm>
            <a:prstGeom prst="rect">
              <a:avLst/>
            </a:prstGeom>
            <a:gradFill rotWithShape="0">
              <a:gsLst>
                <a:gs pos="0">
                  <a:schemeClr val="accent1"/>
                </a:gs>
                <a:gs pos="100000">
                  <a:schemeClr val="bg1"/>
                </a:gs>
              </a:gsLst>
              <a:path path="rect">
                <a:fillToRect l="100000" b="100000"/>
              </a:path>
            </a:gradFill>
            <a:ln w="9525">
              <a:solidFill>
                <a:schemeClr val="tx1"/>
              </a:solidFill>
              <a:miter lim="800000"/>
              <a:headEnd/>
              <a:tailEnd/>
            </a:ln>
            <a:effectLst>
              <a:outerShdw blurRad="63500" dist="141990" dir="1593903" algn="ctr" rotWithShape="0">
                <a:schemeClr val="accent2">
                  <a:alpha val="74998"/>
                </a:schemeClr>
              </a:outerShdw>
            </a:effectLst>
          </p:spPr>
          <p:txBody>
            <a:bodyPr wrap="none" lIns="97841" tIns="48920" rIns="97841" bIns="48920" anchor="ctr"/>
            <a:lstStyle/>
            <a:p>
              <a:pPr algn="ctr"/>
              <a:r>
                <a:rPr lang="en-CA" altLang="en-US" sz="1900" dirty="0">
                  <a:latin typeface="Arial Narrow" charset="0"/>
                </a:rPr>
                <a:t>Competence</a:t>
              </a:r>
              <a:endParaRPr lang="en-US" altLang="en-US" sz="1900" dirty="0">
                <a:latin typeface="Arial Narrow" charset="0"/>
              </a:endParaRPr>
            </a:p>
          </p:txBody>
        </p:sp>
        <p:sp>
          <p:nvSpPr>
            <p:cNvPr id="12" name="_s40971"/>
            <p:cNvSpPr>
              <a:spLocks noChangeArrowheads="1"/>
            </p:cNvSpPr>
            <p:nvPr/>
          </p:nvSpPr>
          <p:spPr bwMode="auto">
            <a:xfrm>
              <a:off x="3356" y="1865"/>
              <a:ext cx="645" cy="645"/>
            </a:xfrm>
            <a:prstGeom prst="rect">
              <a:avLst/>
            </a:prstGeom>
            <a:gradFill rotWithShape="0">
              <a:gsLst>
                <a:gs pos="0">
                  <a:schemeClr val="accent1"/>
                </a:gs>
                <a:gs pos="100000">
                  <a:schemeClr val="bg1"/>
                </a:gs>
              </a:gsLst>
              <a:path path="rect">
                <a:fillToRect l="100000" b="100000"/>
              </a:path>
            </a:gradFill>
            <a:ln w="9525">
              <a:solidFill>
                <a:schemeClr val="tx1"/>
              </a:solidFill>
              <a:miter lim="800000"/>
              <a:headEnd/>
              <a:tailEnd/>
            </a:ln>
            <a:effectLst>
              <a:outerShdw blurRad="63500" dist="141990" dir="1593903" algn="ctr" rotWithShape="0">
                <a:schemeClr val="folHlink">
                  <a:alpha val="74998"/>
                </a:schemeClr>
              </a:outerShdw>
            </a:effectLst>
          </p:spPr>
          <p:txBody>
            <a:bodyPr wrap="none" lIns="97841" tIns="48920" rIns="97841" bIns="48920" anchor="ctr"/>
            <a:lstStyle/>
            <a:p>
              <a:pPr algn="ctr"/>
              <a:r>
                <a:rPr lang="en-CA" altLang="en-US" sz="1900" dirty="0">
                  <a:solidFill>
                    <a:srgbClr val="FF0000"/>
                  </a:solidFill>
                </a:rPr>
                <a:t>Influence</a:t>
              </a:r>
              <a:endParaRPr lang="en-US" altLang="en-US" sz="1900" dirty="0">
                <a:solidFill>
                  <a:srgbClr val="FF0000"/>
                </a:solidFill>
              </a:endParaRPr>
            </a:p>
          </p:txBody>
        </p:sp>
      </p:grpSp>
      <p:sp>
        <p:nvSpPr>
          <p:cNvPr id="13" name="Title 1"/>
          <p:cNvSpPr>
            <a:spLocks noGrp="1"/>
          </p:cNvSpPr>
          <p:nvPr>
            <p:ph type="title"/>
          </p:nvPr>
        </p:nvSpPr>
        <p:spPr>
          <a:xfrm>
            <a:off x="1184223" y="392835"/>
            <a:ext cx="11007777" cy="566535"/>
          </a:xfrm>
          <a:solidFill>
            <a:schemeClr val="accent6">
              <a:lumMod val="60000"/>
              <a:lumOff val="40000"/>
            </a:schemeClr>
          </a:solidFill>
        </p:spPr>
        <p:txBody>
          <a:bodyPr>
            <a:normAutofit/>
          </a:bodyPr>
          <a:lstStyle/>
          <a:p>
            <a:r>
              <a:rPr lang="en-US" sz="2800" dirty="0" smtClean="0">
                <a:latin typeface="+mn-lt"/>
              </a:rPr>
              <a:t>Influencing</a:t>
            </a:r>
            <a:endParaRPr lang="en-US" sz="2800" dirty="0">
              <a:latin typeface="+mn-lt"/>
            </a:endParaRPr>
          </a:p>
        </p:txBody>
      </p:sp>
      <p:sp>
        <p:nvSpPr>
          <p:cNvPr id="14" name="TextBox 13"/>
          <p:cNvSpPr txBox="1"/>
          <p:nvPr/>
        </p:nvSpPr>
        <p:spPr>
          <a:xfrm>
            <a:off x="7170202" y="1588958"/>
            <a:ext cx="3992382" cy="2031325"/>
          </a:xfrm>
          <a:prstGeom prst="rect">
            <a:avLst/>
          </a:prstGeom>
          <a:noFill/>
        </p:spPr>
        <p:txBody>
          <a:bodyPr wrap="square" rtlCol="0">
            <a:spAutoFit/>
          </a:bodyPr>
          <a:lstStyle/>
          <a:p>
            <a:r>
              <a:rPr lang="en-US" b="1" dirty="0" smtClean="0"/>
              <a:t>Influencing Skills – 3 Areas </a:t>
            </a:r>
          </a:p>
          <a:p>
            <a:endParaRPr lang="en-US" dirty="0"/>
          </a:p>
          <a:p>
            <a:r>
              <a:rPr lang="en-US" dirty="0" smtClean="0"/>
              <a:t>Competence</a:t>
            </a:r>
          </a:p>
          <a:p>
            <a:endParaRPr lang="en-US" dirty="0"/>
          </a:p>
          <a:p>
            <a:r>
              <a:rPr lang="en-US" dirty="0" smtClean="0"/>
              <a:t>Business Relationships</a:t>
            </a:r>
          </a:p>
          <a:p>
            <a:endParaRPr lang="en-US" dirty="0"/>
          </a:p>
          <a:p>
            <a:r>
              <a:rPr lang="en-US" dirty="0" smtClean="0"/>
              <a:t>Clarity of Communication and Terms</a:t>
            </a:r>
            <a:endParaRPr lang="en-US" dirty="0"/>
          </a:p>
        </p:txBody>
      </p:sp>
    </p:spTree>
    <p:extLst>
      <p:ext uri="{BB962C8B-B14F-4D97-AF65-F5344CB8AC3E}">
        <p14:creationId xmlns:p14="http://schemas.microsoft.com/office/powerpoint/2010/main" val="1964699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341" y="392835"/>
            <a:ext cx="11187659" cy="566535"/>
          </a:xfrm>
          <a:solidFill>
            <a:schemeClr val="accent6">
              <a:lumMod val="60000"/>
              <a:lumOff val="40000"/>
            </a:schemeClr>
          </a:solidFill>
        </p:spPr>
        <p:txBody>
          <a:bodyPr>
            <a:normAutofit/>
          </a:bodyPr>
          <a:lstStyle/>
          <a:p>
            <a:r>
              <a:rPr lang="en-US" sz="2800" dirty="0" smtClean="0">
                <a:latin typeface="+mn-lt"/>
              </a:rPr>
              <a:t>Influencing</a:t>
            </a:r>
            <a:endParaRPr lang="en-US" sz="2800" dirty="0">
              <a:latin typeface="+mn-lt"/>
            </a:endParaRPr>
          </a:p>
        </p:txBody>
      </p:sp>
      <p:sp>
        <p:nvSpPr>
          <p:cNvPr id="4" name="Rectangle 3"/>
          <p:cNvSpPr txBox="1">
            <a:spLocks noChangeArrowheads="1"/>
          </p:cNvSpPr>
          <p:nvPr/>
        </p:nvSpPr>
        <p:spPr>
          <a:xfrm>
            <a:off x="1004341" y="1411416"/>
            <a:ext cx="4137285" cy="429983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US" altLang="en-US" sz="2400" dirty="0" smtClean="0"/>
              <a:t>Influencers tend to be “expert” in a specific domain </a:t>
            </a:r>
          </a:p>
          <a:p>
            <a:r>
              <a:rPr lang="en-US" altLang="en-US" sz="2400" dirty="0" smtClean="0"/>
              <a:t>Tend to be “Early Adopters” or certainly know how to build relationships with early adopters to move change </a:t>
            </a:r>
            <a:r>
              <a:rPr lang="en-US" altLang="en-US" sz="2400" dirty="0" smtClean="0"/>
              <a:t>through</a:t>
            </a:r>
          </a:p>
          <a:p>
            <a:endParaRPr lang="en-US" altLang="en-US" sz="2400" dirty="0"/>
          </a:p>
          <a:p>
            <a:r>
              <a:rPr lang="en-US" altLang="en-US" sz="2400" dirty="0" smtClean="0"/>
              <a:t>May be ‘Thought Leaders’</a:t>
            </a:r>
          </a:p>
          <a:p>
            <a:endParaRPr lang="en-US" altLang="en-US" sz="2400" dirty="0"/>
          </a:p>
          <a:p>
            <a:pPr marL="0" indent="0">
              <a:buNone/>
            </a:pPr>
            <a:r>
              <a:rPr lang="en-US" altLang="en-US" sz="2400" b="1" dirty="0" smtClean="0"/>
              <a:t>Q Can you think of any others</a:t>
            </a:r>
          </a:p>
          <a:p>
            <a:pPr marL="0" indent="0">
              <a:buNone/>
            </a:pPr>
            <a:r>
              <a:rPr lang="en-US" altLang="en-US" sz="2400" b="1" dirty="0" smtClean="0"/>
              <a:t>In Music?</a:t>
            </a:r>
            <a:endParaRPr lang="en-US" altLang="en-US" sz="2400" b="1" dirty="0" smtClean="0"/>
          </a:p>
          <a:p>
            <a:endParaRPr lang="en-US" altLang="en-US" sz="2400" dirty="0"/>
          </a:p>
        </p:txBody>
      </p:sp>
      <p:pic>
        <p:nvPicPr>
          <p:cNvPr id="3" name="Picture 2"/>
          <p:cNvPicPr>
            <a:picLocks noChangeAspect="1"/>
          </p:cNvPicPr>
          <p:nvPr/>
        </p:nvPicPr>
        <p:blipFill>
          <a:blip r:embed="rId2"/>
          <a:stretch>
            <a:fillRect/>
          </a:stretch>
        </p:blipFill>
        <p:spPr>
          <a:xfrm>
            <a:off x="4916774" y="2498566"/>
            <a:ext cx="4629463" cy="4501841"/>
          </a:xfrm>
          <a:prstGeom prst="rect">
            <a:avLst/>
          </a:prstGeom>
        </p:spPr>
      </p:pic>
      <p:pic>
        <p:nvPicPr>
          <p:cNvPr id="5" name="Picture 4"/>
          <p:cNvPicPr>
            <a:picLocks noChangeAspect="1"/>
          </p:cNvPicPr>
          <p:nvPr/>
        </p:nvPicPr>
        <p:blipFill>
          <a:blip r:embed="rId3"/>
          <a:stretch>
            <a:fillRect/>
          </a:stretch>
        </p:blipFill>
        <p:spPr>
          <a:xfrm>
            <a:off x="7974767" y="1146995"/>
            <a:ext cx="4217233" cy="4054591"/>
          </a:xfrm>
          <a:prstGeom prst="rect">
            <a:avLst/>
          </a:prstGeom>
        </p:spPr>
      </p:pic>
    </p:spTree>
    <p:extLst>
      <p:ext uri="{BB962C8B-B14F-4D97-AF65-F5344CB8AC3E}">
        <p14:creationId xmlns:p14="http://schemas.microsoft.com/office/powerpoint/2010/main" val="1302764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736437" y="1438020"/>
            <a:ext cx="3065261" cy="48568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US" altLang="en-US" sz="2000" b="1" dirty="0" smtClean="0">
                <a:solidFill>
                  <a:srgbClr val="000000"/>
                </a:solidFill>
              </a:rPr>
              <a:t>Situational Influencing</a:t>
            </a:r>
          </a:p>
          <a:p>
            <a:endParaRPr lang="en-US" altLang="en-US" sz="2000" b="1" dirty="0">
              <a:solidFill>
                <a:srgbClr val="000000"/>
              </a:solidFill>
            </a:endParaRPr>
          </a:p>
          <a:p>
            <a:r>
              <a:rPr lang="en-US" altLang="en-US" sz="2000" b="1" dirty="0" smtClean="0">
                <a:solidFill>
                  <a:srgbClr val="000000"/>
                </a:solidFill>
              </a:rPr>
              <a:t>Inquiring –</a:t>
            </a:r>
            <a:r>
              <a:rPr lang="en-US" altLang="en-US" sz="2000" dirty="0" smtClean="0">
                <a:solidFill>
                  <a:srgbClr val="000000"/>
                </a:solidFill>
              </a:rPr>
              <a:t> “push” - listening carefully to identify others’ needs &amp; ‘currencies’; to give &amp; take</a:t>
            </a:r>
          </a:p>
          <a:p>
            <a:r>
              <a:rPr lang="en-US" altLang="en-US" sz="2000" b="1" dirty="0" smtClean="0">
                <a:solidFill>
                  <a:srgbClr val="000000"/>
                </a:solidFill>
              </a:rPr>
              <a:t>Proposing</a:t>
            </a:r>
            <a:r>
              <a:rPr lang="en-US" altLang="en-US" sz="2000" dirty="0" smtClean="0">
                <a:solidFill>
                  <a:srgbClr val="000000"/>
                </a:solidFill>
              </a:rPr>
              <a:t> – “push” - presenting possible solutions or a choice of options; structured &amp; rational</a:t>
            </a:r>
            <a:endParaRPr lang="en-US" altLang="en-US" sz="2000" dirty="0">
              <a:solidFill>
                <a:srgbClr val="000000"/>
              </a:solidFill>
            </a:endParaRPr>
          </a:p>
        </p:txBody>
      </p:sp>
      <p:sp>
        <p:nvSpPr>
          <p:cNvPr id="6" name="Title 1"/>
          <p:cNvSpPr>
            <a:spLocks noGrp="1"/>
          </p:cNvSpPr>
          <p:nvPr>
            <p:ph type="title"/>
          </p:nvPr>
        </p:nvSpPr>
        <p:spPr>
          <a:xfrm>
            <a:off x="637309" y="392835"/>
            <a:ext cx="11554692" cy="566535"/>
          </a:xfrm>
          <a:solidFill>
            <a:schemeClr val="accent6">
              <a:lumMod val="60000"/>
              <a:lumOff val="40000"/>
            </a:schemeClr>
          </a:solidFill>
        </p:spPr>
        <p:txBody>
          <a:bodyPr>
            <a:normAutofit/>
          </a:bodyPr>
          <a:lstStyle/>
          <a:p>
            <a:r>
              <a:rPr lang="en-US" sz="2800" dirty="0" smtClean="0">
                <a:latin typeface="+mn-lt"/>
              </a:rPr>
              <a:t>Influencing</a:t>
            </a:r>
            <a:endParaRPr lang="en-US" sz="2800" dirty="0">
              <a:latin typeface="+mn-lt"/>
            </a:endParaRPr>
          </a:p>
        </p:txBody>
      </p:sp>
      <p:sp>
        <p:nvSpPr>
          <p:cNvPr id="3" name="Rectangle 1"/>
          <p:cNvSpPr>
            <a:spLocks noChangeArrowheads="1"/>
          </p:cNvSpPr>
          <p:nvPr/>
        </p:nvSpPr>
        <p:spPr bwMode="auto">
          <a:xfrm>
            <a:off x="5811844" y="1438020"/>
            <a:ext cx="97805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595959"/>
                </a:solidFill>
                <a:effectLst/>
                <a:latin typeface="Arial" charset="0"/>
                <a:ea typeface="Verdana" charset="0"/>
              </a:rPr>
              <a:t>Push Styles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sng" strike="noStrike" cap="none" normalizeH="0" baseline="0" dirty="0">
                <a:ln>
                  <a:noFill/>
                </a:ln>
                <a:effectLst/>
                <a:latin typeface="Arial" charset="0"/>
              </a:rPr>
              <a:t>  </a:t>
            </a:r>
            <a:endParaRPr kumimoji="0" lang="en-US" altLang="en-US" sz="23800" b="0" i="0" u="none" strike="noStrike" cap="none" normalizeH="0" baseline="0" dirty="0">
              <a:ln>
                <a:noFill/>
              </a:ln>
              <a:solidFill>
                <a:schemeClr val="tx1"/>
              </a:solidFill>
              <a:effectLst/>
              <a:latin typeface="Arial" charset="0"/>
            </a:endParaRPr>
          </a:p>
        </p:txBody>
      </p:sp>
      <p:pic>
        <p:nvPicPr>
          <p:cNvPr id="2050" name="Picture 2" descr="ush Sty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1698" y="1274166"/>
            <a:ext cx="8279567" cy="426827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9938530" y="6021086"/>
            <a:ext cx="1797030" cy="369332"/>
          </a:xfrm>
          <a:prstGeom prst="rect">
            <a:avLst/>
          </a:prstGeom>
          <a:noFill/>
        </p:spPr>
        <p:txBody>
          <a:bodyPr wrap="none" rtlCol="0">
            <a:spAutoFit/>
          </a:bodyPr>
          <a:lstStyle/>
          <a:p>
            <a:r>
              <a:rPr lang="en-US" dirty="0" smtClean="0"/>
              <a:t>(Chartwell 2018) </a:t>
            </a:r>
            <a:endParaRPr lang="en-US" dirty="0"/>
          </a:p>
        </p:txBody>
      </p:sp>
    </p:spTree>
    <p:extLst>
      <p:ext uri="{BB962C8B-B14F-4D97-AF65-F5344CB8AC3E}">
        <p14:creationId xmlns:p14="http://schemas.microsoft.com/office/powerpoint/2010/main" val="999402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een Shot 2016-06-17 at 16.59.2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7856" y="1536380"/>
            <a:ext cx="8772525" cy="41624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37309" y="1536380"/>
            <a:ext cx="2375714" cy="4031873"/>
          </a:xfrm>
          <a:prstGeom prst="rect">
            <a:avLst/>
          </a:prstGeom>
        </p:spPr>
        <p:txBody>
          <a:bodyPr wrap="square">
            <a:spAutoFit/>
          </a:bodyPr>
          <a:lstStyle/>
          <a:p>
            <a:r>
              <a:rPr lang="en-US" altLang="en-US" sz="2000" b="1" dirty="0">
                <a:solidFill>
                  <a:srgbClr val="000000"/>
                </a:solidFill>
              </a:rPr>
              <a:t>Involving </a:t>
            </a:r>
            <a:r>
              <a:rPr lang="en-US" altLang="en-US" sz="2000" dirty="0">
                <a:solidFill>
                  <a:srgbClr val="000000"/>
                </a:solidFill>
              </a:rPr>
              <a:t>– “pull” -</a:t>
            </a:r>
            <a:r>
              <a:rPr lang="en-US" altLang="en-US" sz="2000" b="1" dirty="0">
                <a:solidFill>
                  <a:srgbClr val="000000"/>
                </a:solidFill>
              </a:rPr>
              <a:t> </a:t>
            </a:r>
            <a:r>
              <a:rPr lang="en-US" altLang="en-US" sz="2000" dirty="0">
                <a:solidFill>
                  <a:srgbClr val="000000"/>
                </a:solidFill>
              </a:rPr>
              <a:t>communication style matches others’; building </a:t>
            </a:r>
            <a:r>
              <a:rPr lang="en-US" altLang="en-US" sz="2000" dirty="0" smtClean="0">
                <a:solidFill>
                  <a:srgbClr val="000000"/>
                </a:solidFill>
              </a:rPr>
              <a:t>collaboration</a:t>
            </a:r>
          </a:p>
          <a:p>
            <a:endParaRPr lang="en-US" altLang="en-US" sz="2000" dirty="0">
              <a:solidFill>
                <a:srgbClr val="000000"/>
              </a:solidFill>
            </a:endParaRPr>
          </a:p>
          <a:p>
            <a:r>
              <a:rPr lang="en-US" altLang="en-US" sz="2000" b="1" dirty="0">
                <a:solidFill>
                  <a:srgbClr val="000000"/>
                </a:solidFill>
              </a:rPr>
              <a:t>Leading</a:t>
            </a:r>
            <a:r>
              <a:rPr lang="en-US" altLang="en-US" sz="2000" dirty="0">
                <a:solidFill>
                  <a:srgbClr val="000000"/>
                </a:solidFill>
              </a:rPr>
              <a:t> – “pull” - engaging people to share stories &amp; common grounds</a:t>
            </a:r>
          </a:p>
          <a:p>
            <a:endParaRPr lang="en-US" altLang="en-US" sz="2000" dirty="0" smtClean="0">
              <a:solidFill>
                <a:srgbClr val="000000"/>
              </a:solidFill>
            </a:endParaRPr>
          </a:p>
          <a:p>
            <a:endParaRPr lang="en-US" altLang="en-US" dirty="0" smtClean="0">
              <a:solidFill>
                <a:srgbClr val="000000"/>
              </a:solidFill>
            </a:endParaRPr>
          </a:p>
          <a:p>
            <a:endParaRPr lang="en-US" altLang="en-US" dirty="0">
              <a:solidFill>
                <a:srgbClr val="000000"/>
              </a:solidFill>
            </a:endParaRPr>
          </a:p>
        </p:txBody>
      </p:sp>
      <p:sp>
        <p:nvSpPr>
          <p:cNvPr id="7" name="Title 1"/>
          <p:cNvSpPr>
            <a:spLocks noGrp="1"/>
          </p:cNvSpPr>
          <p:nvPr>
            <p:ph type="title"/>
          </p:nvPr>
        </p:nvSpPr>
        <p:spPr>
          <a:xfrm>
            <a:off x="637309" y="392835"/>
            <a:ext cx="11554692" cy="566535"/>
          </a:xfrm>
          <a:solidFill>
            <a:schemeClr val="accent6">
              <a:lumMod val="60000"/>
              <a:lumOff val="40000"/>
            </a:schemeClr>
          </a:solidFill>
        </p:spPr>
        <p:txBody>
          <a:bodyPr>
            <a:normAutofit/>
          </a:bodyPr>
          <a:lstStyle/>
          <a:p>
            <a:r>
              <a:rPr lang="en-US" sz="2800" dirty="0" smtClean="0">
                <a:latin typeface="+mn-lt"/>
              </a:rPr>
              <a:t>Influencing</a:t>
            </a:r>
            <a:endParaRPr lang="en-US" sz="2800" dirty="0">
              <a:latin typeface="+mn-lt"/>
            </a:endParaRPr>
          </a:p>
        </p:txBody>
      </p:sp>
      <p:sp>
        <p:nvSpPr>
          <p:cNvPr id="8" name="TextBox 7"/>
          <p:cNvSpPr txBox="1"/>
          <p:nvPr/>
        </p:nvSpPr>
        <p:spPr>
          <a:xfrm>
            <a:off x="10243351" y="5916409"/>
            <a:ext cx="1797030" cy="369332"/>
          </a:xfrm>
          <a:prstGeom prst="rect">
            <a:avLst/>
          </a:prstGeom>
          <a:noFill/>
        </p:spPr>
        <p:txBody>
          <a:bodyPr wrap="none" rtlCol="0">
            <a:spAutoFit/>
          </a:bodyPr>
          <a:lstStyle/>
          <a:p>
            <a:r>
              <a:rPr lang="en-US" dirty="0" smtClean="0"/>
              <a:t>(Chartwell 2018) </a:t>
            </a:r>
            <a:endParaRPr lang="en-US" dirty="0"/>
          </a:p>
        </p:txBody>
      </p:sp>
    </p:spTree>
    <p:extLst>
      <p:ext uri="{BB962C8B-B14F-4D97-AF65-F5344CB8AC3E}">
        <p14:creationId xmlns:p14="http://schemas.microsoft.com/office/powerpoint/2010/main" val="1935191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1" y="1056903"/>
            <a:ext cx="7436370" cy="5120059"/>
          </a:xfrm>
        </p:spPr>
        <p:txBody>
          <a:bodyPr>
            <a:normAutofit fontScale="92500" lnSpcReduction="20000"/>
          </a:bodyPr>
          <a:lstStyle/>
          <a:p>
            <a:r>
              <a:rPr lang="en-US" sz="2000" b="1" dirty="0" smtClean="0"/>
              <a:t>Tell </a:t>
            </a:r>
            <a:r>
              <a:rPr lang="en-US" sz="2000" b="1" dirty="0"/>
              <a:t>a Story</a:t>
            </a:r>
            <a:r>
              <a:rPr lang="en-US" sz="2000" dirty="0"/>
              <a:t/>
            </a:r>
            <a:br>
              <a:rPr lang="en-US" sz="2000" dirty="0"/>
            </a:br>
            <a:r>
              <a:rPr lang="en-US" sz="2000" dirty="0"/>
              <a:t>Begin your pitch with a compelling </a:t>
            </a:r>
            <a:r>
              <a:rPr lang="en-US" sz="2000" dirty="0" smtClean="0"/>
              <a:t>story</a:t>
            </a:r>
          </a:p>
          <a:p>
            <a:r>
              <a:rPr lang="en-US" sz="2000" b="1" dirty="0"/>
              <a:t>Y</a:t>
            </a:r>
            <a:r>
              <a:rPr lang="en-US" sz="2000" b="1" dirty="0" smtClean="0"/>
              <a:t>our </a:t>
            </a:r>
            <a:r>
              <a:rPr lang="en-US" sz="2000" b="1" dirty="0"/>
              <a:t>Solution</a:t>
            </a:r>
            <a:r>
              <a:rPr lang="en-US" sz="2000" dirty="0"/>
              <a:t/>
            </a:r>
            <a:br>
              <a:rPr lang="en-US" sz="2000" dirty="0"/>
            </a:br>
            <a:r>
              <a:rPr lang="en-US" sz="2000" dirty="0"/>
              <a:t>Share what’s unique about your product and how it will solve the issue you </a:t>
            </a:r>
            <a:r>
              <a:rPr lang="en-US" sz="2000" dirty="0" smtClean="0"/>
              <a:t>are highlighting</a:t>
            </a:r>
          </a:p>
          <a:p>
            <a:r>
              <a:rPr lang="en-US" sz="2000" b="1" dirty="0" smtClean="0"/>
              <a:t>Your </a:t>
            </a:r>
            <a:r>
              <a:rPr lang="en-US" sz="2000" b="1" dirty="0"/>
              <a:t>Successes</a:t>
            </a:r>
            <a:r>
              <a:rPr lang="en-US" sz="2000" dirty="0"/>
              <a:t/>
            </a:r>
            <a:br>
              <a:rPr lang="en-US" sz="2000" dirty="0"/>
            </a:br>
            <a:r>
              <a:rPr lang="en-US" sz="2000" dirty="0"/>
              <a:t>Early in the presentation you want to build some credibility. Take some time to share the </a:t>
            </a:r>
            <a:r>
              <a:rPr lang="en-US" sz="2000" dirty="0" smtClean="0"/>
              <a:t>successes you may have had</a:t>
            </a:r>
          </a:p>
          <a:p>
            <a:r>
              <a:rPr lang="en-US" sz="2000" b="1" dirty="0"/>
              <a:t>Your Target Market</a:t>
            </a:r>
            <a:r>
              <a:rPr lang="en-US" sz="2000" dirty="0"/>
              <a:t/>
            </a:r>
            <a:br>
              <a:rPr lang="en-US" sz="2000" dirty="0"/>
            </a:br>
            <a:r>
              <a:rPr lang="en-US" sz="2000" dirty="0"/>
              <a:t>Don’t say that everyone in the world is potentially your market,  even it it could be true one </a:t>
            </a:r>
            <a:r>
              <a:rPr lang="en-US" sz="2000" dirty="0" smtClean="0"/>
              <a:t>day. Be specific</a:t>
            </a:r>
          </a:p>
          <a:p>
            <a:r>
              <a:rPr lang="en-US" sz="2000" b="1" dirty="0" smtClean="0"/>
              <a:t>Customer </a:t>
            </a:r>
            <a:r>
              <a:rPr lang="en-US" sz="2000" b="1" dirty="0"/>
              <a:t>Acquisition</a:t>
            </a:r>
            <a:r>
              <a:rPr lang="en-US" sz="2000" dirty="0"/>
              <a:t/>
            </a:r>
            <a:br>
              <a:rPr lang="en-US" sz="2000" dirty="0"/>
            </a:br>
            <a:r>
              <a:rPr lang="en-US" sz="2000" dirty="0"/>
              <a:t>This is usually one of the most skipped sections of an investor pitch and a full business plan. How will you reach your customers? How much will it </a:t>
            </a:r>
            <a:r>
              <a:rPr lang="en-US" sz="2000" dirty="0" smtClean="0"/>
              <a:t>cost</a:t>
            </a:r>
          </a:p>
          <a:p>
            <a:r>
              <a:rPr lang="en-US" sz="2000" b="1" dirty="0"/>
              <a:t>Your Competition</a:t>
            </a:r>
            <a:r>
              <a:rPr lang="en-US" sz="2000" dirty="0"/>
              <a:t/>
            </a:r>
            <a:br>
              <a:rPr lang="en-US" sz="2000" dirty="0"/>
            </a:br>
            <a:r>
              <a:rPr lang="en-US" sz="2000" dirty="0"/>
              <a:t>Again, a VERY important part of your pitch, and many people omit this section or don’t provide enough detail about why they’re so different from their competitors. Explain your value proposition and USP over your competitors</a:t>
            </a:r>
          </a:p>
          <a:p>
            <a:endParaRPr lang="en-US" sz="2000" dirty="0"/>
          </a:p>
          <a:p>
            <a:endParaRPr lang="en-US" sz="2000" dirty="0"/>
          </a:p>
        </p:txBody>
      </p:sp>
      <p:sp>
        <p:nvSpPr>
          <p:cNvPr id="4" name="Title 1"/>
          <p:cNvSpPr>
            <a:spLocks noGrp="1"/>
          </p:cNvSpPr>
          <p:nvPr>
            <p:ph type="title"/>
          </p:nvPr>
        </p:nvSpPr>
        <p:spPr>
          <a:xfrm>
            <a:off x="838200" y="201347"/>
            <a:ext cx="11353800" cy="533171"/>
          </a:xfrm>
          <a:solidFill>
            <a:schemeClr val="accent6">
              <a:lumMod val="60000"/>
              <a:lumOff val="40000"/>
            </a:schemeClr>
          </a:solidFill>
        </p:spPr>
        <p:txBody>
          <a:bodyPr>
            <a:normAutofit/>
          </a:bodyPr>
          <a:lstStyle/>
          <a:p>
            <a:r>
              <a:rPr lang="en-US" sz="2800" b="1" dirty="0" smtClean="0"/>
              <a:t>Sales Pitching   </a:t>
            </a:r>
            <a:endParaRPr lang="en-US" sz="2800" b="1" dirty="0"/>
          </a:p>
        </p:txBody>
      </p:sp>
      <p:sp>
        <p:nvSpPr>
          <p:cNvPr id="2" name="AutoShape 1" descr="https://boingboing.net/2015/09/21/kickstarter-re-incorporates-as.html"/>
          <p:cNvSpPr>
            <a:spLocks noChangeAspect="1" noChangeArrowheads="1"/>
          </p:cNvSpPr>
          <p:nvPr/>
        </p:nvSpPr>
        <p:spPr bwMode="auto">
          <a:xfrm>
            <a:off x="4735693" y="1639046"/>
            <a:ext cx="141107" cy="14110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Rectangle 2"/>
          <p:cNvSpPr>
            <a:spLocks noChangeArrowheads="1"/>
          </p:cNvSpPr>
          <p:nvPr/>
        </p:nvSpPr>
        <p:spPr bwMode="auto">
          <a:xfrm>
            <a:off x="13716000" y="917123"/>
            <a:ext cx="3422755" cy="1584952"/>
          </a:xfrm>
          <a:prstGeom prst="rect">
            <a:avLst/>
          </a:prstGeom>
          <a:solidFill>
            <a:srgbClr val="0000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169809" tIns="152352" rIns="169809" bIns="15235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1133AA"/>
                </a:solidFill>
                <a:effectLst/>
                <a:latin typeface="Arial" charset="0"/>
                <a:hlinkClick r:id="rId2"/>
              </a:rPr>
              <a:t>  </a:t>
            </a:r>
            <a:r>
              <a:rPr kumimoji="0" lang="en-US" altLang="en-US" b="0" i="0" u="none" strike="noStrike" cap="none" normalizeH="0" baseline="0" dirty="0">
                <a:ln>
                  <a:noFill/>
                </a:ln>
                <a:solidFill>
                  <a:srgbClr val="1133AA"/>
                </a:solidFill>
                <a:effectLst/>
                <a:latin typeface="Arial" charset="0"/>
              </a:rPr>
              <a:t> </a:t>
            </a:r>
            <a:r>
              <a:rPr kumimoji="0" lang="en-US" altLang="en-US" sz="1800" b="0" i="0" u="none" strike="noStrike" cap="none" normalizeH="0" baseline="0" dirty="0">
                <a:ln>
                  <a:noFill/>
                </a:ln>
                <a:solidFill>
                  <a:srgbClr val="1133AA"/>
                </a:solidFill>
                <a:effectLst/>
                <a:latin typeface="Arial" charset="0"/>
              </a:rPr>
              <a:t> </a:t>
            </a:r>
            <a:endParaRPr kumimoji="0" lang="en-US" altLang="en-US" sz="1500" b="0" i="0" u="sng" strike="noStrike" cap="none" normalizeH="0" baseline="0" dirty="0">
              <a:ln>
                <a:noFill/>
              </a:ln>
              <a:effectLst/>
              <a:latin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rgbClr val="FFFFFF"/>
              </a:solidFill>
              <a:effectLst/>
              <a:latin typeface="Arial" charset="0"/>
              <a:ea typeface="Raleway"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FFFFFF"/>
                </a:solidFill>
                <a:effectLst/>
                <a:latin typeface="Arial" charset="0"/>
                <a:ea typeface="Raleway" charset="0"/>
                <a:hlinkClick r:id="rId3"/>
              </a:rPr>
              <a:t>FOLLOW US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1" i="0" u="none" strike="noStrike" cap="none" normalizeH="0" baseline="0" dirty="0">
                <a:ln>
                  <a:noFill/>
                </a:ln>
                <a:solidFill>
                  <a:srgbClr val="55ACEE"/>
                </a:solidFill>
                <a:effectLst/>
                <a:latin typeface="Arial" charset="0"/>
                <a:ea typeface="Raleway" charset="0"/>
                <a:hlinkClick r:id="rId3"/>
              </a:rPr>
              <a:t>Twitter</a:t>
            </a:r>
            <a:r>
              <a:rPr kumimoji="0" lang="en-US" altLang="en-US" sz="1300" b="1" i="0" u="sng" strike="noStrike" cap="none" normalizeH="0" baseline="0" dirty="0">
                <a:ln>
                  <a:noFill/>
                </a:ln>
                <a:solidFill>
                  <a:srgbClr val="000000"/>
                </a:solidFill>
                <a:effectLst/>
                <a:latin typeface="Arial" charset="0"/>
                <a:ea typeface="Raleway" charset="0"/>
              </a:rPr>
              <a:t> </a:t>
            </a:r>
            <a:r>
              <a:rPr kumimoji="0" lang="en-US" altLang="en-US" sz="1300" b="1" i="0" u="none" strike="noStrike" cap="none" normalizeH="0" baseline="0" dirty="0">
                <a:ln>
                  <a:noFill/>
                </a:ln>
                <a:solidFill>
                  <a:srgbClr val="000000"/>
                </a:solidFill>
                <a:effectLst/>
                <a:latin typeface="Arial" charset="0"/>
                <a:ea typeface="Raleway" charset="0"/>
              </a:rPr>
              <a:t>/ </a:t>
            </a:r>
            <a:r>
              <a:rPr kumimoji="0" lang="en-US" altLang="en-US" sz="1300" b="1" i="0" u="none" strike="noStrike" cap="none" normalizeH="0" baseline="0" dirty="0">
                <a:ln>
                  <a:noFill/>
                </a:ln>
                <a:solidFill>
                  <a:srgbClr val="3B5998"/>
                </a:solidFill>
                <a:effectLst/>
                <a:latin typeface="Arial" charset="0"/>
                <a:ea typeface="Raleway" charset="0"/>
                <a:hlinkClick r:id="rId4"/>
              </a:rPr>
              <a:t>Facebook</a:t>
            </a:r>
            <a:r>
              <a:rPr kumimoji="0" lang="en-US" altLang="en-US" sz="1300" b="1" i="0" u="sng" strike="noStrike" cap="none" normalizeH="0" baseline="0" dirty="0">
                <a:ln>
                  <a:noFill/>
                </a:ln>
                <a:solidFill>
                  <a:srgbClr val="000000"/>
                </a:solidFill>
                <a:effectLst/>
                <a:latin typeface="Arial" charset="0"/>
                <a:ea typeface="Raleway" charset="0"/>
              </a:rPr>
              <a:t> </a:t>
            </a:r>
            <a:r>
              <a:rPr kumimoji="0" lang="en-US" altLang="en-US" sz="1300" b="1" i="0" u="none" strike="noStrike" cap="none" normalizeH="0" baseline="0" dirty="0">
                <a:ln>
                  <a:noFill/>
                </a:ln>
                <a:solidFill>
                  <a:srgbClr val="000000"/>
                </a:solidFill>
                <a:effectLst/>
                <a:latin typeface="Arial" charset="0"/>
                <a:ea typeface="Raleway" charset="0"/>
              </a:rPr>
              <a:t>/ </a:t>
            </a:r>
            <a:r>
              <a:rPr kumimoji="0" lang="en-US" altLang="en-US" sz="1300" b="1" i="0" u="none" strike="noStrike" cap="none" normalizeH="0" baseline="0" dirty="0">
                <a:ln>
                  <a:noFill/>
                </a:ln>
                <a:solidFill>
                  <a:srgbClr val="FFA500"/>
                </a:solidFill>
                <a:effectLst/>
                <a:latin typeface="Arial" charset="0"/>
                <a:ea typeface="Raleway" charset="0"/>
                <a:hlinkClick r:id="rId5"/>
              </a:rPr>
              <a:t>RSS</a:t>
            </a:r>
            <a:endParaRPr kumimoji="0" lang="en-US" altLang="en-US" sz="1300" b="1" i="0" u="sng" strike="noStrike" cap="none" normalizeH="0" baseline="0" dirty="0">
              <a:ln>
                <a:noFill/>
              </a:ln>
              <a:solidFill>
                <a:srgbClr val="000000"/>
              </a:solidFill>
              <a:effectLst/>
              <a:latin typeface="Arial" charset="0"/>
              <a:ea typeface="Raleway"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effectLst/>
                <a:latin typeface="Arial" charset="0"/>
              </a:rPr>
              <a:t>  </a:t>
            </a:r>
            <a:endParaRPr kumimoji="0" lang="en-US" altLang="en-US" sz="45900" b="0" i="0" u="none" strike="noStrike" cap="none" normalizeH="0" baseline="0" dirty="0">
              <a:ln>
                <a:noFill/>
              </a:ln>
              <a:solidFill>
                <a:srgbClr val="1133AA"/>
              </a:solidFill>
              <a:effectLst/>
              <a:latin typeface="Arial" charset="0"/>
            </a:endParaRPr>
          </a:p>
        </p:txBody>
      </p:sp>
      <p:pic>
        <p:nvPicPr>
          <p:cNvPr id="4099" name="Picture 3" descr="https://i.jsrdn.com/i/1.gif?r=bz12&amp;k=ZAlldS13ZXN0LTFiCWgJaS0wODcxZGEzZDdmM2ZlMzJjZgl1CWQwNjVkMTkzLWNkNjctNDEwNi05OGM4LWQwN2VlZjRkMTgxZgl2CTE2MGEwNWU3LTQ0MTAtNDJlNS04ZTg5LTFjM2RhMmFlODA3Ywl2bAkyMDE4MDkzMC4yMjM3CXZ0CTIwMTgwOTMwLjIyMzcJdnMJMjAxODA1MjcJdmMJMjAxODAyMjAJc3QJMjAxODA5MzAuMjI0MTUwCWkJMmI1MDQxNTctMzZhNy00Y2Y0LWI0NGQtZjRmZGQyODgyY2NiCWYJaHR0cHM6Ly9ib2luZ2JvaW5nLm5ldC8yMDE1LzA5LzIxL2tpY2tzdGFydGVyLXJlLWluY29ycG9yYXRlcy1hcy5odG1sCXEJZWEyMzZhZmItYTI5OS00YWZiLWI2MWEtNGFlNmMwZjE0ZDJiCW0JMjIzNDIJYgkyNjIJZwk0MTAJdAk0OTY0CWMJNTAxNglsCTEwNTE3CXoJOTc5MwlzCTQ1NDcJcAkyMjQyOAl3CXRlY2gJZ2MJVVMJZ3IJQ0EJZ2QJODAzCWduCUNvcnBvcmF0ZQluZQlpdgluZAlpdglzZAlib2luZ2JvaW5nLm5ldAluZglpdglxcAk1MAlxdAkyNTAwCXBuCTczNwl2bgk2NjYyOTgJZQlpbQlhCTM4NAlvCQ">
            <a:hlinkClick r:id="rId2"/>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35807" y="1639046"/>
            <a:ext cx="45719" cy="4571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s://c5x8i7c7.ssl.hwcdn.net/creatives/site_logos/dslogo_sm.png">
            <a:hlinkClick r:id="rId3"/>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99886" y="1639047"/>
            <a:ext cx="110240" cy="11024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https://media.boingboing.net/wp-content/uploads/2015/09/kickstarter-badge-backer.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79018" y="1249302"/>
            <a:ext cx="3527685" cy="337334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9488774" y="5051685"/>
            <a:ext cx="2218544" cy="369332"/>
          </a:xfrm>
          <a:prstGeom prst="rect">
            <a:avLst/>
          </a:prstGeom>
          <a:noFill/>
        </p:spPr>
        <p:txBody>
          <a:bodyPr wrap="square" rtlCol="0">
            <a:spAutoFit/>
          </a:bodyPr>
          <a:lstStyle/>
          <a:p>
            <a:r>
              <a:rPr lang="en-US" dirty="0" smtClean="0"/>
              <a:t>Kickstarter 2018</a:t>
            </a:r>
            <a:endParaRPr lang="en-US" dirty="0"/>
          </a:p>
        </p:txBody>
      </p:sp>
    </p:spTree>
    <p:extLst>
      <p:ext uri="{BB962C8B-B14F-4D97-AF65-F5344CB8AC3E}">
        <p14:creationId xmlns:p14="http://schemas.microsoft.com/office/powerpoint/2010/main" val="876148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68779"/>
            <a:ext cx="10515600" cy="5108184"/>
          </a:xfrm>
        </p:spPr>
        <p:txBody>
          <a:bodyPr>
            <a:normAutofit/>
          </a:bodyPr>
          <a:lstStyle/>
          <a:p>
            <a:r>
              <a:rPr lang="en-US" sz="2000" b="1" dirty="0"/>
              <a:t> Your </a:t>
            </a:r>
            <a:r>
              <a:rPr lang="en-US" sz="2000" b="1" dirty="0" smtClean="0"/>
              <a:t>Music Revenue </a:t>
            </a:r>
            <a:r>
              <a:rPr lang="en-US" sz="2000" b="1" dirty="0"/>
              <a:t>Model</a:t>
            </a:r>
            <a:r>
              <a:rPr lang="en-US" sz="2000" dirty="0"/>
              <a:t/>
            </a:r>
            <a:br>
              <a:rPr lang="en-US" sz="2000" dirty="0"/>
            </a:br>
            <a:r>
              <a:rPr lang="en-US" sz="2000" dirty="0"/>
              <a:t>Investors tend to care about this slide the most. How will you make money</a:t>
            </a:r>
            <a:r>
              <a:rPr lang="en-US" sz="2000" dirty="0" smtClean="0"/>
              <a:t>?</a:t>
            </a:r>
          </a:p>
          <a:p>
            <a:r>
              <a:rPr lang="en-US" sz="2000" b="1" dirty="0"/>
              <a:t>Your Financial Projections</a:t>
            </a:r>
            <a:r>
              <a:rPr lang="en-US" sz="2000" dirty="0"/>
              <a:t/>
            </a:r>
            <a:br>
              <a:rPr lang="en-US" sz="2000" dirty="0"/>
            </a:br>
            <a:r>
              <a:rPr lang="en-US" sz="2000" dirty="0"/>
              <a:t>Show what you’re projecting in revenue (per product) over the next three to five years. You MUST back-up your numbers by sharing your </a:t>
            </a:r>
            <a:r>
              <a:rPr lang="en-US" sz="2000" dirty="0" smtClean="0"/>
              <a:t>assumptions</a:t>
            </a:r>
            <a:r>
              <a:rPr lang="en-US" sz="2000" dirty="0"/>
              <a:t> </a:t>
            </a:r>
            <a:endParaRPr lang="en-US" sz="2000" dirty="0" smtClean="0"/>
          </a:p>
          <a:p>
            <a:r>
              <a:rPr lang="en-US" sz="2000" b="1" dirty="0" smtClean="0"/>
              <a:t>Your </a:t>
            </a:r>
            <a:r>
              <a:rPr lang="en-US" sz="2000" b="1" dirty="0"/>
              <a:t>Team</a:t>
            </a:r>
            <a:r>
              <a:rPr lang="en-US" sz="2000" dirty="0"/>
              <a:t/>
            </a:r>
            <a:br>
              <a:rPr lang="en-US" sz="2000" dirty="0"/>
            </a:br>
            <a:r>
              <a:rPr lang="en-US" sz="2000" dirty="0"/>
              <a:t>Investors invest in people first and ideas second, so be sure to share details about your rock star team and why they are the right people to lead this company. Also be sure to share what skill-sets you may be missing on your </a:t>
            </a:r>
            <a:r>
              <a:rPr lang="en-US" sz="2000" dirty="0" smtClean="0"/>
              <a:t>team</a:t>
            </a:r>
            <a:endParaRPr lang="en-US" sz="2000" dirty="0"/>
          </a:p>
          <a:p>
            <a:r>
              <a:rPr lang="en-US" sz="2000" b="1" dirty="0" smtClean="0"/>
              <a:t>Your </a:t>
            </a:r>
            <a:r>
              <a:rPr lang="en-US" sz="2000" b="1" dirty="0"/>
              <a:t>Funding Needs</a:t>
            </a:r>
            <a:r>
              <a:rPr lang="en-US" sz="2000" dirty="0"/>
              <a:t/>
            </a:r>
            <a:br>
              <a:rPr lang="en-US" sz="2000" dirty="0"/>
            </a:br>
            <a:r>
              <a:rPr lang="en-US" sz="2000" dirty="0"/>
              <a:t>Clearly spell-out how much money has already been invested in your company, by whom, ownership percentages, and how much more you need to go to the next level (and be clear about what level that is</a:t>
            </a:r>
            <a:r>
              <a:rPr lang="en-US" sz="2000" dirty="0" smtClean="0"/>
              <a:t>)</a:t>
            </a:r>
          </a:p>
          <a:p>
            <a:r>
              <a:rPr lang="en-US" sz="2000" b="1" dirty="0" smtClean="0"/>
              <a:t>Your </a:t>
            </a:r>
            <a:r>
              <a:rPr lang="en-US" sz="2000" b="1" dirty="0"/>
              <a:t>Exit </a:t>
            </a:r>
            <a:r>
              <a:rPr lang="en-US" sz="2000" b="1" dirty="0" smtClean="0"/>
              <a:t>Strategy (ROI - 3 to 5 years in typical)</a:t>
            </a:r>
            <a:r>
              <a:rPr lang="en-US" sz="2000" dirty="0"/>
              <a:t/>
            </a:r>
            <a:br>
              <a:rPr lang="en-US" sz="2000" dirty="0"/>
            </a:br>
            <a:r>
              <a:rPr lang="en-US" sz="2000" dirty="0"/>
              <a:t>If you’re seeking large sums of investment capital (over </a:t>
            </a:r>
            <a:r>
              <a:rPr lang="en-US" sz="2000" dirty="0" smtClean="0"/>
              <a:t>£1M</a:t>
            </a:r>
            <a:r>
              <a:rPr lang="en-US" sz="2000" dirty="0"/>
              <a:t>), most investors will want to know what your exit strategy is.</a:t>
            </a:r>
          </a:p>
        </p:txBody>
      </p:sp>
      <p:sp>
        <p:nvSpPr>
          <p:cNvPr id="4" name="Title 1"/>
          <p:cNvSpPr>
            <a:spLocks noGrp="1"/>
          </p:cNvSpPr>
          <p:nvPr>
            <p:ph type="title"/>
          </p:nvPr>
        </p:nvSpPr>
        <p:spPr>
          <a:xfrm>
            <a:off x="838200" y="216337"/>
            <a:ext cx="11353800" cy="503191"/>
          </a:xfrm>
          <a:solidFill>
            <a:schemeClr val="accent6">
              <a:lumMod val="60000"/>
              <a:lumOff val="40000"/>
            </a:schemeClr>
          </a:solidFill>
        </p:spPr>
        <p:txBody>
          <a:bodyPr>
            <a:normAutofit/>
          </a:bodyPr>
          <a:lstStyle/>
          <a:p>
            <a:r>
              <a:rPr lang="en-US" sz="2800" b="1" dirty="0" smtClean="0"/>
              <a:t>Sales Pitching      </a:t>
            </a:r>
            <a:endParaRPr lang="en-US" sz="2800" b="1" dirty="0"/>
          </a:p>
        </p:txBody>
      </p:sp>
    </p:spTree>
    <p:extLst>
      <p:ext uri="{BB962C8B-B14F-4D97-AF65-F5344CB8AC3E}">
        <p14:creationId xmlns:p14="http://schemas.microsoft.com/office/powerpoint/2010/main" val="508684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23158"/>
            <a:ext cx="10515600" cy="4953805"/>
          </a:xfrm>
        </p:spPr>
        <p:txBody>
          <a:bodyPr>
            <a:normAutofit fontScale="92500"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dirty="0" smtClean="0"/>
              <a:t>Exercise </a:t>
            </a:r>
            <a:r>
              <a:rPr lang="en-US" b="1" dirty="0" smtClean="0"/>
              <a:t>1       </a:t>
            </a:r>
            <a:r>
              <a:rPr lang="en-US" b="1" dirty="0" smtClean="0"/>
              <a:t>USP and Elevator Pitch		</a:t>
            </a:r>
            <a:r>
              <a:rPr lang="en-US" dirty="0" smtClean="0"/>
              <a:t>	(20 mins)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sz="2200" dirty="0" smtClean="0"/>
              <a:t>Unique Selling Point – What make you different to competitors as a songwriter or business person?</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What is your USP?</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Your Elevator Pitch:</a:t>
            </a:r>
          </a:p>
          <a:p>
            <a:r>
              <a:rPr lang="en-US" sz="2400" dirty="0"/>
              <a:t>An elevator pitch is usually a short, impactful speech, but it can also be delivered as a presentation or "pitch deck." Your pitch tells your audience what your business does, who your customers are, and summarizes your key accomplishments.</a:t>
            </a:r>
          </a:p>
          <a:p>
            <a:r>
              <a:rPr lang="en-US" sz="2400" dirty="0"/>
              <a:t>For startups and entrepreneurs, a great elevator pitch is a must. It’s the key to sparking interest in </a:t>
            </a:r>
            <a:r>
              <a:rPr lang="en-US" sz="2400" dirty="0" smtClean="0"/>
              <a:t>you, </a:t>
            </a:r>
            <a:r>
              <a:rPr lang="en-US" sz="2400" dirty="0"/>
              <a:t>raising money from investors, and networking with business partners. It’s also a handy tool to answer the question, “so what does </a:t>
            </a:r>
            <a:r>
              <a:rPr lang="en-US" sz="2400" dirty="0" smtClean="0"/>
              <a:t>your product, service do or what do you hope to achieve do or reach with your music?</a:t>
            </a:r>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216337"/>
            <a:ext cx="11353800" cy="473211"/>
          </a:xfrm>
          <a:solidFill>
            <a:schemeClr val="accent6">
              <a:lumMod val="60000"/>
              <a:lumOff val="40000"/>
            </a:schemeClr>
          </a:solidFill>
        </p:spPr>
        <p:txBody>
          <a:bodyPr>
            <a:normAutofit fontScale="90000"/>
          </a:bodyPr>
          <a:lstStyle/>
          <a:p>
            <a:r>
              <a:rPr lang="en-US" sz="2800" b="1" dirty="0" smtClean="0"/>
              <a:t>Sales Pitching</a:t>
            </a:r>
            <a:endParaRPr lang="en-US" sz="2800" b="1" dirty="0"/>
          </a:p>
        </p:txBody>
      </p:sp>
    </p:spTree>
    <p:extLst>
      <p:ext uri="{BB962C8B-B14F-4D97-AF65-F5344CB8AC3E}">
        <p14:creationId xmlns:p14="http://schemas.microsoft.com/office/powerpoint/2010/main" val="1551601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lumMod val="20000"/>
              <a:lumOff val="80000"/>
            </a:schemeClr>
          </a:solidFill>
        </p:spPr>
        <p:txBody>
          <a:bodyPr>
            <a:normAutofit fontScale="90000"/>
          </a:bodyPr>
          <a:lstStyle/>
          <a:p>
            <a:r>
              <a:rPr lang="en-US" sz="2800" b="1" dirty="0" smtClean="0"/>
              <a:t>Session 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dirty="0" smtClean="0"/>
              <a:t>By the end of today you should</a:t>
            </a:r>
            <a:r>
              <a:rPr lang="is-IS" sz="2400" dirty="0" smtClean="0"/>
              <a:t>…</a:t>
            </a:r>
          </a:p>
          <a:p>
            <a:pPr marL="0" indent="0">
              <a:buNone/>
            </a:pPr>
            <a:endParaRPr lang="en-US" sz="1800" dirty="0"/>
          </a:p>
          <a:p>
            <a:pPr marL="0" lvl="0" indent="0">
              <a:buNone/>
            </a:pPr>
            <a:r>
              <a:rPr lang="en-US" sz="2000" b="1" dirty="0" smtClean="0"/>
              <a:t>Negotiation</a:t>
            </a:r>
            <a:r>
              <a:rPr lang="en-US" sz="2000" b="1" dirty="0"/>
              <a:t>, Influencing and Sales </a:t>
            </a:r>
            <a:r>
              <a:rPr lang="en-US" sz="2000" b="1" dirty="0" smtClean="0"/>
              <a:t>Pitching </a:t>
            </a:r>
            <a:endParaRPr lang="en-US" sz="2000" b="1" dirty="0"/>
          </a:p>
          <a:p>
            <a:endParaRPr lang="en-US" sz="1800" dirty="0" smtClean="0"/>
          </a:p>
          <a:p>
            <a:r>
              <a:rPr lang="en-US" sz="1800" dirty="0"/>
              <a:t>U</a:t>
            </a:r>
            <a:r>
              <a:rPr lang="en-US" sz="1800" dirty="0" smtClean="0"/>
              <a:t>nderstand the basics of negotiation in relation to your potential music, or music products and services </a:t>
            </a:r>
          </a:p>
          <a:p>
            <a:r>
              <a:rPr lang="en-US" sz="1800" dirty="0" smtClean="0"/>
              <a:t>Know about different influencing styles and skills</a:t>
            </a:r>
          </a:p>
          <a:p>
            <a:r>
              <a:rPr lang="en-US" sz="1800" dirty="0"/>
              <a:t>U</a:t>
            </a:r>
            <a:r>
              <a:rPr lang="en-US" sz="1800" dirty="0" smtClean="0"/>
              <a:t>nderstand what business pitching is and understand the process of pitching ideas to investors for investment starting with your elevator pitch</a:t>
            </a:r>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8018066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2328</TotalTime>
  <Words>684</Words>
  <Application>Microsoft Macintosh PowerPoint</Application>
  <PresentationFormat>Widescreen</PresentationFormat>
  <Paragraphs>168</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 Narrow</vt:lpstr>
      <vt:lpstr>Calibri</vt:lpstr>
      <vt:lpstr>Calibri Light</vt:lpstr>
      <vt:lpstr>Raleway</vt:lpstr>
      <vt:lpstr>Verdana</vt:lpstr>
      <vt:lpstr>Arial</vt:lpstr>
      <vt:lpstr>Office Theme</vt:lpstr>
      <vt:lpstr>PowerPoint Presentation</vt:lpstr>
      <vt:lpstr>Day Two - Session Aims and Objectives</vt:lpstr>
      <vt:lpstr>Negotiation</vt:lpstr>
      <vt:lpstr>Negotiation</vt:lpstr>
      <vt:lpstr>Negotiation</vt:lpstr>
      <vt:lpstr>Negotiation </vt:lpstr>
      <vt:lpstr>Negotiation </vt:lpstr>
      <vt:lpstr>Negotiation </vt:lpstr>
      <vt:lpstr>Negotiation </vt:lpstr>
      <vt:lpstr>Influencing</vt:lpstr>
      <vt:lpstr>Influencing</vt:lpstr>
      <vt:lpstr>Influencing</vt:lpstr>
      <vt:lpstr>Influencing</vt:lpstr>
      <vt:lpstr>Sales Pitching   </vt:lpstr>
      <vt:lpstr>Sales Pitching      </vt:lpstr>
      <vt:lpstr>Sales Pitching</vt:lpstr>
      <vt:lpstr>Session Aims and Objectives</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Development </dc:title>
  <dc:creator>Amanda Gentle</dc:creator>
  <cp:lastModifiedBy>Amanda Gentle</cp:lastModifiedBy>
  <cp:revision>393</cp:revision>
  <dcterms:created xsi:type="dcterms:W3CDTF">2017-12-08T17:45:03Z</dcterms:created>
  <dcterms:modified xsi:type="dcterms:W3CDTF">2018-10-08T13:41:06Z</dcterms:modified>
</cp:coreProperties>
</file>