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svg" /><Relationship Id="rId1" Type="http://schemas.openxmlformats.org/officeDocument/2006/relationships/image" Target="../media/image2.svg" 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svg" /><Relationship Id="rId1" Type="http://schemas.openxmlformats.org/officeDocument/2006/relationships/image" Target="../media/image2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3C73C2-FA3D-4E5F-A222-CA7E50676AFB}" type="doc">
      <dgm:prSet loTypeId="urn:microsoft.com/office/officeart/2005/8/layout/matrix2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AFF04C9-86FF-4737-92BF-85C7DBDB3474}">
      <dgm:prSet/>
      <dgm:spPr/>
      <dgm:t>
        <a:bodyPr/>
        <a:lstStyle/>
        <a:p>
          <a:r>
            <a:rPr lang="en-GB" b="1"/>
            <a:t>Health:</a:t>
          </a:r>
          <a:r>
            <a:rPr lang="en-GB"/>
            <a:t> Beyond the absence of disease; physical, mental, and social well-being.</a:t>
          </a:r>
          <a:endParaRPr lang="en-US"/>
        </a:p>
      </dgm:t>
    </dgm:pt>
    <dgm:pt modelId="{06838D15-0F73-471F-8C49-7773D0C53B48}" type="parTrans" cxnId="{7C0BCEF9-2A0E-45A4-ADCF-36890D436EFE}">
      <dgm:prSet/>
      <dgm:spPr/>
      <dgm:t>
        <a:bodyPr/>
        <a:lstStyle/>
        <a:p>
          <a:endParaRPr lang="en-US"/>
        </a:p>
      </dgm:t>
    </dgm:pt>
    <dgm:pt modelId="{5F8F8CE1-A01D-47E5-858F-1A95D3E11AFE}" type="sibTrans" cxnId="{7C0BCEF9-2A0E-45A4-ADCF-36890D436EFE}">
      <dgm:prSet/>
      <dgm:spPr/>
      <dgm:t>
        <a:bodyPr/>
        <a:lstStyle/>
        <a:p>
          <a:endParaRPr lang="en-US"/>
        </a:p>
      </dgm:t>
    </dgm:pt>
    <dgm:pt modelId="{808883E4-FA04-4EEE-B1BA-F373C1163DEF}">
      <dgm:prSet/>
      <dgm:spPr/>
      <dgm:t>
        <a:bodyPr/>
        <a:lstStyle/>
        <a:p>
          <a:r>
            <a:rPr lang="en-GB"/>
            <a:t>​</a:t>
          </a:r>
          <a:r>
            <a:rPr lang="en-GB" b="1"/>
            <a:t>Wellbeing:</a:t>
          </a:r>
          <a:r>
            <a:rPr lang="en-GB"/>
            <a:t> A holistic approach to life quality and purpose.</a:t>
          </a:r>
          <a:endParaRPr lang="en-US"/>
        </a:p>
      </dgm:t>
    </dgm:pt>
    <dgm:pt modelId="{B0120A71-2770-468D-8886-A4B2352FCAAD}" type="parTrans" cxnId="{3BDE5136-D3C6-45EE-8E1D-4D1F997C0B29}">
      <dgm:prSet/>
      <dgm:spPr/>
      <dgm:t>
        <a:bodyPr/>
        <a:lstStyle/>
        <a:p>
          <a:endParaRPr lang="en-US"/>
        </a:p>
      </dgm:t>
    </dgm:pt>
    <dgm:pt modelId="{BD39F1F5-0278-427E-8B48-F0C8744757D9}" type="sibTrans" cxnId="{3BDE5136-D3C6-45EE-8E1D-4D1F997C0B29}">
      <dgm:prSet/>
      <dgm:spPr/>
      <dgm:t>
        <a:bodyPr/>
        <a:lstStyle/>
        <a:p>
          <a:endParaRPr lang="en-US"/>
        </a:p>
      </dgm:t>
    </dgm:pt>
    <dgm:pt modelId="{5A8B6E4B-2C8B-4697-AF59-26313132897C}">
      <dgm:prSet/>
      <dgm:spPr/>
      <dgm:t>
        <a:bodyPr/>
        <a:lstStyle/>
        <a:p>
          <a:r>
            <a:rPr lang="en-GB"/>
            <a:t>​</a:t>
          </a:r>
          <a:r>
            <a:rPr lang="en-GB" b="1"/>
            <a:t>Sustainable Development:</a:t>
          </a:r>
          <a:r>
            <a:rPr lang="en-GB"/>
            <a:t> Meeting present needs without compromising future generations (WHO, 2021).</a:t>
          </a:r>
          <a:endParaRPr lang="en-US"/>
        </a:p>
      </dgm:t>
    </dgm:pt>
    <dgm:pt modelId="{410CDFF3-7D1E-4B1E-A514-1A4A5508F6EE}" type="parTrans" cxnId="{D2578566-6DC6-432C-8831-0D581B695F4B}">
      <dgm:prSet/>
      <dgm:spPr/>
      <dgm:t>
        <a:bodyPr/>
        <a:lstStyle/>
        <a:p>
          <a:endParaRPr lang="en-US"/>
        </a:p>
      </dgm:t>
    </dgm:pt>
    <dgm:pt modelId="{2853E18F-BAE6-4DCD-9AFC-1658BAF791F5}" type="sibTrans" cxnId="{D2578566-6DC6-432C-8831-0D581B695F4B}">
      <dgm:prSet/>
      <dgm:spPr/>
      <dgm:t>
        <a:bodyPr/>
        <a:lstStyle/>
        <a:p>
          <a:endParaRPr lang="en-US"/>
        </a:p>
      </dgm:t>
    </dgm:pt>
    <dgm:pt modelId="{2269DE15-2A4E-439B-9714-5EE89C7A1CE7}">
      <dgm:prSet/>
      <dgm:spPr/>
      <dgm:t>
        <a:bodyPr/>
        <a:lstStyle/>
        <a:p>
          <a:r>
            <a:rPr lang="en-GB"/>
            <a:t>​</a:t>
          </a:r>
          <a:r>
            <a:rPr lang="en-GB" b="1"/>
            <a:t>Context:</a:t>
          </a:r>
          <a:r>
            <a:rPr lang="en-GB"/>
            <a:t> Aligning UK practice with the WHO Sustainable Development Goals (SDGs) to ensure long-term resilience (NHS England, 2021).</a:t>
          </a:r>
          <a:endParaRPr lang="en-US"/>
        </a:p>
      </dgm:t>
    </dgm:pt>
    <dgm:pt modelId="{4D5204B6-D65D-4087-94A5-D54FF588D778}" type="parTrans" cxnId="{622C6027-599D-4C99-B3DD-4A3439AEE5A4}">
      <dgm:prSet/>
      <dgm:spPr/>
      <dgm:t>
        <a:bodyPr/>
        <a:lstStyle/>
        <a:p>
          <a:endParaRPr lang="en-US"/>
        </a:p>
      </dgm:t>
    </dgm:pt>
    <dgm:pt modelId="{AA660DAB-B16E-4BB0-8CEC-C7409010F0CA}" type="sibTrans" cxnId="{622C6027-599D-4C99-B3DD-4A3439AEE5A4}">
      <dgm:prSet/>
      <dgm:spPr/>
      <dgm:t>
        <a:bodyPr/>
        <a:lstStyle/>
        <a:p>
          <a:endParaRPr lang="en-US"/>
        </a:p>
      </dgm:t>
    </dgm:pt>
    <dgm:pt modelId="{9F1C7A4F-6117-4701-B109-7E920162B688}" type="pres">
      <dgm:prSet presAssocID="{D73C73C2-FA3D-4E5F-A222-CA7E50676AFB}" presName="matrix" presStyleCnt="0">
        <dgm:presLayoutVars>
          <dgm:chMax val="1"/>
          <dgm:dir/>
          <dgm:resizeHandles val="exact"/>
        </dgm:presLayoutVars>
      </dgm:prSet>
      <dgm:spPr/>
    </dgm:pt>
    <dgm:pt modelId="{B4E595CF-1EE7-4284-BB3B-88324F9673B5}" type="pres">
      <dgm:prSet presAssocID="{D73C73C2-FA3D-4E5F-A222-CA7E50676AFB}" presName="axisShape" presStyleLbl="bgShp" presStyleIdx="0" presStyleCnt="1"/>
      <dgm:spPr/>
    </dgm:pt>
    <dgm:pt modelId="{3C4BFCA8-312C-46B0-8F84-057202E67B98}" type="pres">
      <dgm:prSet presAssocID="{D73C73C2-FA3D-4E5F-A222-CA7E50676AFB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6F813F4-C500-4C49-8745-63CC5F108940}" type="pres">
      <dgm:prSet presAssocID="{D73C73C2-FA3D-4E5F-A222-CA7E50676AFB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F93CA97-EF5E-4D7C-9E99-70CCA117B380}" type="pres">
      <dgm:prSet presAssocID="{D73C73C2-FA3D-4E5F-A222-CA7E50676AFB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CD6D129-D339-4ED2-A606-6BACDCAE57F8}" type="pres">
      <dgm:prSet presAssocID="{D73C73C2-FA3D-4E5F-A222-CA7E50676AFB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8742701-3705-41BA-A3C0-03A6CA049EE6}" type="presOf" srcId="{5A8B6E4B-2C8B-4697-AF59-26313132897C}" destId="{AF93CA97-EF5E-4D7C-9E99-70CCA117B380}" srcOrd="0" destOrd="0" presId="urn:microsoft.com/office/officeart/2005/8/layout/matrix2"/>
    <dgm:cxn modelId="{622C6027-599D-4C99-B3DD-4A3439AEE5A4}" srcId="{D73C73C2-FA3D-4E5F-A222-CA7E50676AFB}" destId="{2269DE15-2A4E-439B-9714-5EE89C7A1CE7}" srcOrd="3" destOrd="0" parTransId="{4D5204B6-D65D-4087-94A5-D54FF588D778}" sibTransId="{AA660DAB-B16E-4BB0-8CEC-C7409010F0CA}"/>
    <dgm:cxn modelId="{46685E31-B403-4460-9530-9BC16A0214CF}" type="presOf" srcId="{EAFF04C9-86FF-4737-92BF-85C7DBDB3474}" destId="{3C4BFCA8-312C-46B0-8F84-057202E67B98}" srcOrd="0" destOrd="0" presId="urn:microsoft.com/office/officeart/2005/8/layout/matrix2"/>
    <dgm:cxn modelId="{3BDE5136-D3C6-45EE-8E1D-4D1F997C0B29}" srcId="{D73C73C2-FA3D-4E5F-A222-CA7E50676AFB}" destId="{808883E4-FA04-4EEE-B1BA-F373C1163DEF}" srcOrd="1" destOrd="0" parTransId="{B0120A71-2770-468D-8886-A4B2352FCAAD}" sibTransId="{BD39F1F5-0278-427E-8B48-F0C8744757D9}"/>
    <dgm:cxn modelId="{A1BDD35C-AF05-425E-86FD-8BE684A84E2B}" type="presOf" srcId="{2269DE15-2A4E-439B-9714-5EE89C7A1CE7}" destId="{ACD6D129-D339-4ED2-A606-6BACDCAE57F8}" srcOrd="0" destOrd="0" presId="urn:microsoft.com/office/officeart/2005/8/layout/matrix2"/>
    <dgm:cxn modelId="{D2578566-6DC6-432C-8831-0D581B695F4B}" srcId="{D73C73C2-FA3D-4E5F-A222-CA7E50676AFB}" destId="{5A8B6E4B-2C8B-4697-AF59-26313132897C}" srcOrd="2" destOrd="0" parTransId="{410CDFF3-7D1E-4B1E-A514-1A4A5508F6EE}" sibTransId="{2853E18F-BAE6-4DCD-9AFC-1658BAF791F5}"/>
    <dgm:cxn modelId="{895F5C4D-9C4B-4852-8872-D52A56B0F4CA}" type="presOf" srcId="{808883E4-FA04-4EEE-B1BA-F373C1163DEF}" destId="{96F813F4-C500-4C49-8745-63CC5F108940}" srcOrd="0" destOrd="0" presId="urn:microsoft.com/office/officeart/2005/8/layout/matrix2"/>
    <dgm:cxn modelId="{162DF8B2-FF51-4F85-A863-E51C4C953B8F}" type="presOf" srcId="{D73C73C2-FA3D-4E5F-A222-CA7E50676AFB}" destId="{9F1C7A4F-6117-4701-B109-7E920162B688}" srcOrd="0" destOrd="0" presId="urn:microsoft.com/office/officeart/2005/8/layout/matrix2"/>
    <dgm:cxn modelId="{7C0BCEF9-2A0E-45A4-ADCF-36890D436EFE}" srcId="{D73C73C2-FA3D-4E5F-A222-CA7E50676AFB}" destId="{EAFF04C9-86FF-4737-92BF-85C7DBDB3474}" srcOrd="0" destOrd="0" parTransId="{06838D15-0F73-471F-8C49-7773D0C53B48}" sibTransId="{5F8F8CE1-A01D-47E5-858F-1A95D3E11AFE}"/>
    <dgm:cxn modelId="{9A33A7E3-8CA3-45EE-BAD6-0C51F92C9AAE}" type="presParOf" srcId="{9F1C7A4F-6117-4701-B109-7E920162B688}" destId="{B4E595CF-1EE7-4284-BB3B-88324F9673B5}" srcOrd="0" destOrd="0" presId="urn:microsoft.com/office/officeart/2005/8/layout/matrix2"/>
    <dgm:cxn modelId="{E49C4BDD-2AD7-49DE-8288-13A1B984A55C}" type="presParOf" srcId="{9F1C7A4F-6117-4701-B109-7E920162B688}" destId="{3C4BFCA8-312C-46B0-8F84-057202E67B98}" srcOrd="1" destOrd="0" presId="urn:microsoft.com/office/officeart/2005/8/layout/matrix2"/>
    <dgm:cxn modelId="{00C9DBC4-A42D-4407-B85F-4B060C197BAC}" type="presParOf" srcId="{9F1C7A4F-6117-4701-B109-7E920162B688}" destId="{96F813F4-C500-4C49-8745-63CC5F108940}" srcOrd="2" destOrd="0" presId="urn:microsoft.com/office/officeart/2005/8/layout/matrix2"/>
    <dgm:cxn modelId="{DB0B6562-6EAC-4A84-9FAA-BF18AB516117}" type="presParOf" srcId="{9F1C7A4F-6117-4701-B109-7E920162B688}" destId="{AF93CA97-EF5E-4D7C-9E99-70CCA117B380}" srcOrd="3" destOrd="0" presId="urn:microsoft.com/office/officeart/2005/8/layout/matrix2"/>
    <dgm:cxn modelId="{572DEC02-3FE6-4A95-A29F-7E0D2D305180}" type="presParOf" srcId="{9F1C7A4F-6117-4701-B109-7E920162B688}" destId="{ACD6D129-D339-4ED2-A606-6BACDCAE57F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BD815A-B623-42A6-A3ED-CD954E2F40E1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1B1314F-696F-4551-98BF-E3112B535CBA}">
      <dgm:prSet/>
      <dgm:spPr/>
      <dgm:t>
        <a:bodyPr/>
        <a:lstStyle/>
        <a:p>
          <a:r>
            <a:rPr lang="en-GB" b="1"/>
            <a:t>The Bio-Psycho-Social Model:</a:t>
          </a:r>
          <a:r>
            <a:rPr lang="en-GB"/>
            <a:t> </a:t>
          </a:r>
          <a:endParaRPr lang="en-US"/>
        </a:p>
      </dgm:t>
    </dgm:pt>
    <dgm:pt modelId="{C641B912-022E-4688-9237-2BD89B867C43}" type="parTrans" cxnId="{5E709625-49A7-436A-9363-D5671F2F14DB}">
      <dgm:prSet/>
      <dgm:spPr/>
      <dgm:t>
        <a:bodyPr/>
        <a:lstStyle/>
        <a:p>
          <a:endParaRPr lang="en-US"/>
        </a:p>
      </dgm:t>
    </dgm:pt>
    <dgm:pt modelId="{DE596988-8512-4728-8843-005040739B23}" type="sibTrans" cxnId="{5E709625-49A7-436A-9363-D5671F2F14DB}">
      <dgm:prSet/>
      <dgm:spPr/>
      <dgm:t>
        <a:bodyPr/>
        <a:lstStyle/>
        <a:p>
          <a:endParaRPr lang="en-US"/>
        </a:p>
      </dgm:t>
    </dgm:pt>
    <dgm:pt modelId="{6AA362D6-99C1-4C23-ACAF-B3D86C40B298}">
      <dgm:prSet/>
      <dgm:spPr/>
      <dgm:t>
        <a:bodyPr/>
        <a:lstStyle/>
        <a:p>
          <a:r>
            <a:rPr lang="en-GB"/>
            <a:t>​Biological (Pathophysiology/Genetics)</a:t>
          </a:r>
          <a:endParaRPr lang="en-US"/>
        </a:p>
      </dgm:t>
    </dgm:pt>
    <dgm:pt modelId="{1B8DD71F-43FF-494B-BB44-2B57026BB987}" type="parTrans" cxnId="{51B42928-1D9B-4301-A12A-446F5089B6FC}">
      <dgm:prSet/>
      <dgm:spPr/>
      <dgm:t>
        <a:bodyPr/>
        <a:lstStyle/>
        <a:p>
          <a:endParaRPr lang="en-US"/>
        </a:p>
      </dgm:t>
    </dgm:pt>
    <dgm:pt modelId="{293C6402-E518-4974-8B43-7B70849852DC}" type="sibTrans" cxnId="{51B42928-1D9B-4301-A12A-446F5089B6FC}">
      <dgm:prSet/>
      <dgm:spPr/>
      <dgm:t>
        <a:bodyPr/>
        <a:lstStyle/>
        <a:p>
          <a:endParaRPr lang="en-US"/>
        </a:p>
      </dgm:t>
    </dgm:pt>
    <dgm:pt modelId="{3C356D1F-DC3E-45D9-9C13-A47CABC6A575}">
      <dgm:prSet/>
      <dgm:spPr/>
      <dgm:t>
        <a:bodyPr/>
        <a:lstStyle/>
        <a:p>
          <a:r>
            <a:rPr lang="en-GB"/>
            <a:t>​Psychological (Mental health/Cognitive state)</a:t>
          </a:r>
          <a:endParaRPr lang="en-US"/>
        </a:p>
      </dgm:t>
    </dgm:pt>
    <dgm:pt modelId="{52623C8A-EF69-4A39-A839-A14E80AD8DFE}" type="parTrans" cxnId="{9BF1C567-9D20-45AA-863B-B69528F8CB95}">
      <dgm:prSet/>
      <dgm:spPr/>
      <dgm:t>
        <a:bodyPr/>
        <a:lstStyle/>
        <a:p>
          <a:endParaRPr lang="en-US"/>
        </a:p>
      </dgm:t>
    </dgm:pt>
    <dgm:pt modelId="{D1EEBF34-28C3-425E-B4C2-4EEFA7902A8C}" type="sibTrans" cxnId="{9BF1C567-9D20-45AA-863B-B69528F8CB95}">
      <dgm:prSet/>
      <dgm:spPr/>
      <dgm:t>
        <a:bodyPr/>
        <a:lstStyle/>
        <a:p>
          <a:endParaRPr lang="en-US"/>
        </a:p>
      </dgm:t>
    </dgm:pt>
    <dgm:pt modelId="{14B1684F-32E5-4525-999F-3E438A7228CD}">
      <dgm:prSet/>
      <dgm:spPr/>
      <dgm:t>
        <a:bodyPr/>
        <a:lstStyle/>
        <a:p>
          <a:r>
            <a:rPr lang="en-GB"/>
            <a:t>​Social (Environment/Housing/Work)</a:t>
          </a:r>
          <a:endParaRPr lang="en-US"/>
        </a:p>
      </dgm:t>
    </dgm:pt>
    <dgm:pt modelId="{6D0BD034-E631-4730-BF22-3E203751C8F2}" type="parTrans" cxnId="{823CDF35-115F-4287-A620-C142C1B405E9}">
      <dgm:prSet/>
      <dgm:spPr/>
      <dgm:t>
        <a:bodyPr/>
        <a:lstStyle/>
        <a:p>
          <a:endParaRPr lang="en-US"/>
        </a:p>
      </dgm:t>
    </dgm:pt>
    <dgm:pt modelId="{95C90A26-25FE-45FB-8F0A-38D2AD68AFDD}" type="sibTrans" cxnId="{823CDF35-115F-4287-A620-C142C1B405E9}">
      <dgm:prSet/>
      <dgm:spPr/>
      <dgm:t>
        <a:bodyPr/>
        <a:lstStyle/>
        <a:p>
          <a:endParaRPr lang="en-US"/>
        </a:p>
      </dgm:t>
    </dgm:pt>
    <dgm:pt modelId="{2B9655C7-4330-4ED8-B2DE-B312605F4090}">
      <dgm:prSet/>
      <dgm:spPr/>
      <dgm:t>
        <a:bodyPr/>
        <a:lstStyle/>
        <a:p>
          <a:r>
            <a:rPr lang="en-GB"/>
            <a:t>​</a:t>
          </a:r>
          <a:r>
            <a:rPr lang="en-GB" b="1"/>
            <a:t>Integration:</a:t>
          </a:r>
          <a:r>
            <a:rPr lang="en-GB"/>
            <a:t> Moving from a purely biomedical approach to addressing social determinants (Lancet Commission, 2022).</a:t>
          </a:r>
          <a:endParaRPr lang="en-US"/>
        </a:p>
      </dgm:t>
    </dgm:pt>
    <dgm:pt modelId="{FC8A537A-D0D7-4D1C-89F3-D6B8881F7CB0}" type="parTrans" cxnId="{8C834B64-9E56-4713-A493-8704E4848910}">
      <dgm:prSet/>
      <dgm:spPr/>
      <dgm:t>
        <a:bodyPr/>
        <a:lstStyle/>
        <a:p>
          <a:endParaRPr lang="en-US"/>
        </a:p>
      </dgm:t>
    </dgm:pt>
    <dgm:pt modelId="{FFA99D01-96A1-437E-A20F-ACD22F78DDDA}" type="sibTrans" cxnId="{8C834B64-9E56-4713-A493-8704E4848910}">
      <dgm:prSet/>
      <dgm:spPr/>
      <dgm:t>
        <a:bodyPr/>
        <a:lstStyle/>
        <a:p>
          <a:endParaRPr lang="en-US"/>
        </a:p>
      </dgm:t>
    </dgm:pt>
    <dgm:pt modelId="{7146C424-A9B3-411E-B88E-9698BE498EA3}">
      <dgm:prSet/>
      <dgm:spPr/>
      <dgm:t>
        <a:bodyPr/>
        <a:lstStyle/>
        <a:p>
          <a:r>
            <a:rPr lang="en-GB"/>
            <a:t>​</a:t>
          </a:r>
          <a:r>
            <a:rPr lang="en-GB" b="1"/>
            <a:t>Policy Link:</a:t>
          </a:r>
          <a:r>
            <a:rPr lang="en-GB"/>
            <a:t> "Health in All Policies" (HiAP) framework for cross-sector action (WHO, 2019).</a:t>
          </a:r>
          <a:endParaRPr lang="en-US"/>
        </a:p>
      </dgm:t>
    </dgm:pt>
    <dgm:pt modelId="{DC6D67C3-A8B0-43EA-A76D-4DF162241A40}" type="parTrans" cxnId="{D7A9CBF3-D546-411A-9B90-DE281F236D65}">
      <dgm:prSet/>
      <dgm:spPr/>
      <dgm:t>
        <a:bodyPr/>
        <a:lstStyle/>
        <a:p>
          <a:endParaRPr lang="en-US"/>
        </a:p>
      </dgm:t>
    </dgm:pt>
    <dgm:pt modelId="{030DD731-D9F7-47F3-A2DD-BF76F218C0D8}" type="sibTrans" cxnId="{D7A9CBF3-D546-411A-9B90-DE281F236D65}">
      <dgm:prSet/>
      <dgm:spPr/>
      <dgm:t>
        <a:bodyPr/>
        <a:lstStyle/>
        <a:p>
          <a:endParaRPr lang="en-US"/>
        </a:p>
      </dgm:t>
    </dgm:pt>
    <dgm:pt modelId="{1D80FBCE-E132-4632-8891-70CBB59B3260}" type="pres">
      <dgm:prSet presAssocID="{1CBD815A-B623-42A6-A3ED-CD954E2F40E1}" presName="Name0" presStyleCnt="0">
        <dgm:presLayoutVars>
          <dgm:dir/>
          <dgm:animLvl val="lvl"/>
          <dgm:resizeHandles val="exact"/>
        </dgm:presLayoutVars>
      </dgm:prSet>
      <dgm:spPr/>
    </dgm:pt>
    <dgm:pt modelId="{908F7417-9436-4CC2-AD66-92F50E284347}" type="pres">
      <dgm:prSet presAssocID="{7146C424-A9B3-411E-B88E-9698BE498EA3}" presName="boxAndChildren" presStyleCnt="0"/>
      <dgm:spPr/>
    </dgm:pt>
    <dgm:pt modelId="{08DEAFC0-E556-4FFE-881C-C6F3FC2EC47E}" type="pres">
      <dgm:prSet presAssocID="{7146C424-A9B3-411E-B88E-9698BE498EA3}" presName="parentTextBox" presStyleLbl="node1" presStyleIdx="0" presStyleCnt="3"/>
      <dgm:spPr/>
    </dgm:pt>
    <dgm:pt modelId="{48291F0F-F1AE-4934-8330-21AB83AEC21F}" type="pres">
      <dgm:prSet presAssocID="{FFA99D01-96A1-437E-A20F-ACD22F78DDDA}" presName="sp" presStyleCnt="0"/>
      <dgm:spPr/>
    </dgm:pt>
    <dgm:pt modelId="{CFE3D5B6-96CD-449D-BC59-F5F457A3E850}" type="pres">
      <dgm:prSet presAssocID="{2B9655C7-4330-4ED8-B2DE-B312605F4090}" presName="arrowAndChildren" presStyleCnt="0"/>
      <dgm:spPr/>
    </dgm:pt>
    <dgm:pt modelId="{A9C9B6B6-ECEF-4A8C-8C6F-51B4422EEF04}" type="pres">
      <dgm:prSet presAssocID="{2B9655C7-4330-4ED8-B2DE-B312605F4090}" presName="parentTextArrow" presStyleLbl="node1" presStyleIdx="1" presStyleCnt="3"/>
      <dgm:spPr/>
    </dgm:pt>
    <dgm:pt modelId="{9790C0BF-E4EE-47B4-B104-775F9A282CA8}" type="pres">
      <dgm:prSet presAssocID="{DE596988-8512-4728-8843-005040739B23}" presName="sp" presStyleCnt="0"/>
      <dgm:spPr/>
    </dgm:pt>
    <dgm:pt modelId="{3DFC1BDB-B3CC-4966-9EAD-B07ACB06E391}" type="pres">
      <dgm:prSet presAssocID="{A1B1314F-696F-4551-98BF-E3112B535CBA}" presName="arrowAndChildren" presStyleCnt="0"/>
      <dgm:spPr/>
    </dgm:pt>
    <dgm:pt modelId="{C42FD7B5-5FD5-4662-AFF4-3E7554D7AA47}" type="pres">
      <dgm:prSet presAssocID="{A1B1314F-696F-4551-98BF-E3112B535CBA}" presName="parentTextArrow" presStyleLbl="node1" presStyleIdx="1" presStyleCnt="3"/>
      <dgm:spPr/>
    </dgm:pt>
    <dgm:pt modelId="{52374A68-DEEF-41A2-A553-3991AE008595}" type="pres">
      <dgm:prSet presAssocID="{A1B1314F-696F-4551-98BF-E3112B535CBA}" presName="arrow" presStyleLbl="node1" presStyleIdx="2" presStyleCnt="3"/>
      <dgm:spPr/>
    </dgm:pt>
    <dgm:pt modelId="{076692B7-9411-4922-9611-FB80125812DD}" type="pres">
      <dgm:prSet presAssocID="{A1B1314F-696F-4551-98BF-E3112B535CBA}" presName="descendantArrow" presStyleCnt="0"/>
      <dgm:spPr/>
    </dgm:pt>
    <dgm:pt modelId="{7E3C0539-5E6F-4D1C-AA32-016A0B1BE5BE}" type="pres">
      <dgm:prSet presAssocID="{6AA362D6-99C1-4C23-ACAF-B3D86C40B298}" presName="childTextArrow" presStyleLbl="fgAccFollowNode1" presStyleIdx="0" presStyleCnt="3">
        <dgm:presLayoutVars>
          <dgm:bulletEnabled val="1"/>
        </dgm:presLayoutVars>
      </dgm:prSet>
      <dgm:spPr/>
    </dgm:pt>
    <dgm:pt modelId="{7F6BAD2A-40F8-43EE-85B2-CAA9BA3EC64A}" type="pres">
      <dgm:prSet presAssocID="{3C356D1F-DC3E-45D9-9C13-A47CABC6A575}" presName="childTextArrow" presStyleLbl="fgAccFollowNode1" presStyleIdx="1" presStyleCnt="3">
        <dgm:presLayoutVars>
          <dgm:bulletEnabled val="1"/>
        </dgm:presLayoutVars>
      </dgm:prSet>
      <dgm:spPr/>
    </dgm:pt>
    <dgm:pt modelId="{0F96D148-9D3C-4E93-A61C-0ACF575F5750}" type="pres">
      <dgm:prSet presAssocID="{14B1684F-32E5-4525-999F-3E438A7228CD}" presName="childTextArrow" presStyleLbl="fgAccFollowNode1" presStyleIdx="2" presStyleCnt="3">
        <dgm:presLayoutVars>
          <dgm:bulletEnabled val="1"/>
        </dgm:presLayoutVars>
      </dgm:prSet>
      <dgm:spPr/>
    </dgm:pt>
  </dgm:ptLst>
  <dgm:cxnLst>
    <dgm:cxn modelId="{5B482C14-1953-4597-8D3F-71A762ACE6C6}" type="presOf" srcId="{14B1684F-32E5-4525-999F-3E438A7228CD}" destId="{0F96D148-9D3C-4E93-A61C-0ACF575F5750}" srcOrd="0" destOrd="0" presId="urn:microsoft.com/office/officeart/2005/8/layout/process4"/>
    <dgm:cxn modelId="{81643121-C851-4F73-8893-D6C8276CA52A}" type="presOf" srcId="{1CBD815A-B623-42A6-A3ED-CD954E2F40E1}" destId="{1D80FBCE-E132-4632-8891-70CBB59B3260}" srcOrd="0" destOrd="0" presId="urn:microsoft.com/office/officeart/2005/8/layout/process4"/>
    <dgm:cxn modelId="{5E709625-49A7-436A-9363-D5671F2F14DB}" srcId="{1CBD815A-B623-42A6-A3ED-CD954E2F40E1}" destId="{A1B1314F-696F-4551-98BF-E3112B535CBA}" srcOrd="0" destOrd="0" parTransId="{C641B912-022E-4688-9237-2BD89B867C43}" sibTransId="{DE596988-8512-4728-8843-005040739B23}"/>
    <dgm:cxn modelId="{51B42928-1D9B-4301-A12A-446F5089B6FC}" srcId="{A1B1314F-696F-4551-98BF-E3112B535CBA}" destId="{6AA362D6-99C1-4C23-ACAF-B3D86C40B298}" srcOrd="0" destOrd="0" parTransId="{1B8DD71F-43FF-494B-BB44-2B57026BB987}" sibTransId="{293C6402-E518-4974-8B43-7B70849852DC}"/>
    <dgm:cxn modelId="{823CDF35-115F-4287-A620-C142C1B405E9}" srcId="{A1B1314F-696F-4551-98BF-E3112B535CBA}" destId="{14B1684F-32E5-4525-999F-3E438A7228CD}" srcOrd="2" destOrd="0" parTransId="{6D0BD034-E631-4730-BF22-3E203751C8F2}" sibTransId="{95C90A26-25FE-45FB-8F0A-38D2AD68AFDD}"/>
    <dgm:cxn modelId="{C2F70543-FB36-4BEF-A3F2-D6AB0BD9D5FA}" type="presOf" srcId="{3C356D1F-DC3E-45D9-9C13-A47CABC6A575}" destId="{7F6BAD2A-40F8-43EE-85B2-CAA9BA3EC64A}" srcOrd="0" destOrd="0" presId="urn:microsoft.com/office/officeart/2005/8/layout/process4"/>
    <dgm:cxn modelId="{8C834B64-9E56-4713-A493-8704E4848910}" srcId="{1CBD815A-B623-42A6-A3ED-CD954E2F40E1}" destId="{2B9655C7-4330-4ED8-B2DE-B312605F4090}" srcOrd="1" destOrd="0" parTransId="{FC8A537A-D0D7-4D1C-89F3-D6B8881F7CB0}" sibTransId="{FFA99D01-96A1-437E-A20F-ACD22F78DDDA}"/>
    <dgm:cxn modelId="{9BF1C567-9D20-45AA-863B-B69528F8CB95}" srcId="{A1B1314F-696F-4551-98BF-E3112B535CBA}" destId="{3C356D1F-DC3E-45D9-9C13-A47CABC6A575}" srcOrd="1" destOrd="0" parTransId="{52623C8A-EF69-4A39-A839-A14E80AD8DFE}" sibTransId="{D1EEBF34-28C3-425E-B4C2-4EEFA7902A8C}"/>
    <dgm:cxn modelId="{682D7051-8FF5-4617-9D4C-F858258EABD9}" type="presOf" srcId="{6AA362D6-99C1-4C23-ACAF-B3D86C40B298}" destId="{7E3C0539-5E6F-4D1C-AA32-016A0B1BE5BE}" srcOrd="0" destOrd="0" presId="urn:microsoft.com/office/officeart/2005/8/layout/process4"/>
    <dgm:cxn modelId="{44AB4A76-FA03-4BA8-805F-793ED369DE0A}" type="presOf" srcId="{A1B1314F-696F-4551-98BF-E3112B535CBA}" destId="{52374A68-DEEF-41A2-A553-3991AE008595}" srcOrd="1" destOrd="0" presId="urn:microsoft.com/office/officeart/2005/8/layout/process4"/>
    <dgm:cxn modelId="{F08924C9-4F3E-4416-8C94-CA395D8A9BD1}" type="presOf" srcId="{2B9655C7-4330-4ED8-B2DE-B312605F4090}" destId="{A9C9B6B6-ECEF-4A8C-8C6F-51B4422EEF04}" srcOrd="0" destOrd="0" presId="urn:microsoft.com/office/officeart/2005/8/layout/process4"/>
    <dgm:cxn modelId="{3C14E1CD-5C2D-4439-9326-DAFA0B788C92}" type="presOf" srcId="{A1B1314F-696F-4551-98BF-E3112B535CBA}" destId="{C42FD7B5-5FD5-4662-AFF4-3E7554D7AA47}" srcOrd="0" destOrd="0" presId="urn:microsoft.com/office/officeart/2005/8/layout/process4"/>
    <dgm:cxn modelId="{D7A9CBF3-D546-411A-9B90-DE281F236D65}" srcId="{1CBD815A-B623-42A6-A3ED-CD954E2F40E1}" destId="{7146C424-A9B3-411E-B88E-9698BE498EA3}" srcOrd="2" destOrd="0" parTransId="{DC6D67C3-A8B0-43EA-A76D-4DF162241A40}" sibTransId="{030DD731-D9F7-47F3-A2DD-BF76F218C0D8}"/>
    <dgm:cxn modelId="{880821F6-514F-482E-9636-40533D6296A6}" type="presOf" srcId="{7146C424-A9B3-411E-B88E-9698BE498EA3}" destId="{08DEAFC0-E556-4FFE-881C-C6F3FC2EC47E}" srcOrd="0" destOrd="0" presId="urn:microsoft.com/office/officeart/2005/8/layout/process4"/>
    <dgm:cxn modelId="{258685FE-CAC2-4F12-B289-763E4D887ABE}" type="presParOf" srcId="{1D80FBCE-E132-4632-8891-70CBB59B3260}" destId="{908F7417-9436-4CC2-AD66-92F50E284347}" srcOrd="0" destOrd="0" presId="urn:microsoft.com/office/officeart/2005/8/layout/process4"/>
    <dgm:cxn modelId="{56FFFEAE-92F4-4CBF-9D75-9DA733480AA0}" type="presParOf" srcId="{908F7417-9436-4CC2-AD66-92F50E284347}" destId="{08DEAFC0-E556-4FFE-881C-C6F3FC2EC47E}" srcOrd="0" destOrd="0" presId="urn:microsoft.com/office/officeart/2005/8/layout/process4"/>
    <dgm:cxn modelId="{BC478231-563B-44A0-9CFC-7012C8C7B355}" type="presParOf" srcId="{1D80FBCE-E132-4632-8891-70CBB59B3260}" destId="{48291F0F-F1AE-4934-8330-21AB83AEC21F}" srcOrd="1" destOrd="0" presId="urn:microsoft.com/office/officeart/2005/8/layout/process4"/>
    <dgm:cxn modelId="{AEDC5216-7E7B-4A02-95A4-29D07A17F417}" type="presParOf" srcId="{1D80FBCE-E132-4632-8891-70CBB59B3260}" destId="{CFE3D5B6-96CD-449D-BC59-F5F457A3E850}" srcOrd="2" destOrd="0" presId="urn:microsoft.com/office/officeart/2005/8/layout/process4"/>
    <dgm:cxn modelId="{A8DF2B8D-6298-403A-A6C6-C0F5B5102236}" type="presParOf" srcId="{CFE3D5B6-96CD-449D-BC59-F5F457A3E850}" destId="{A9C9B6B6-ECEF-4A8C-8C6F-51B4422EEF04}" srcOrd="0" destOrd="0" presId="urn:microsoft.com/office/officeart/2005/8/layout/process4"/>
    <dgm:cxn modelId="{E18C3DC7-1BA2-4CA4-B066-A479184C2A1D}" type="presParOf" srcId="{1D80FBCE-E132-4632-8891-70CBB59B3260}" destId="{9790C0BF-E4EE-47B4-B104-775F9A282CA8}" srcOrd="3" destOrd="0" presId="urn:microsoft.com/office/officeart/2005/8/layout/process4"/>
    <dgm:cxn modelId="{42495FC2-EFC8-42FA-9030-FBABEFA8D8EC}" type="presParOf" srcId="{1D80FBCE-E132-4632-8891-70CBB59B3260}" destId="{3DFC1BDB-B3CC-4966-9EAD-B07ACB06E391}" srcOrd="4" destOrd="0" presId="urn:microsoft.com/office/officeart/2005/8/layout/process4"/>
    <dgm:cxn modelId="{AB1EC24D-D8C9-40DB-BADA-C17D981B18D6}" type="presParOf" srcId="{3DFC1BDB-B3CC-4966-9EAD-B07ACB06E391}" destId="{C42FD7B5-5FD5-4662-AFF4-3E7554D7AA47}" srcOrd="0" destOrd="0" presId="urn:microsoft.com/office/officeart/2005/8/layout/process4"/>
    <dgm:cxn modelId="{82AEA1CE-7A54-49B0-AF67-4C9B2DEF2087}" type="presParOf" srcId="{3DFC1BDB-B3CC-4966-9EAD-B07ACB06E391}" destId="{52374A68-DEEF-41A2-A553-3991AE008595}" srcOrd="1" destOrd="0" presId="urn:microsoft.com/office/officeart/2005/8/layout/process4"/>
    <dgm:cxn modelId="{7F3FFD82-9F46-4A16-BBDE-E94D1803EE53}" type="presParOf" srcId="{3DFC1BDB-B3CC-4966-9EAD-B07ACB06E391}" destId="{076692B7-9411-4922-9611-FB80125812DD}" srcOrd="2" destOrd="0" presId="urn:microsoft.com/office/officeart/2005/8/layout/process4"/>
    <dgm:cxn modelId="{219F27DD-22A6-4D2F-A5DD-A746B7CCB8D7}" type="presParOf" srcId="{076692B7-9411-4922-9611-FB80125812DD}" destId="{7E3C0539-5E6F-4D1C-AA32-016A0B1BE5BE}" srcOrd="0" destOrd="0" presId="urn:microsoft.com/office/officeart/2005/8/layout/process4"/>
    <dgm:cxn modelId="{E2679871-2071-48ED-A0B2-9B5B31ADF64B}" type="presParOf" srcId="{076692B7-9411-4922-9611-FB80125812DD}" destId="{7F6BAD2A-40F8-43EE-85B2-CAA9BA3EC64A}" srcOrd="1" destOrd="0" presId="urn:microsoft.com/office/officeart/2005/8/layout/process4"/>
    <dgm:cxn modelId="{0D80F9A6-C820-4891-A0EC-81435167431D}" type="presParOf" srcId="{076692B7-9411-4922-9611-FB80125812DD}" destId="{0F96D148-9D3C-4E93-A61C-0ACF575F5750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68DF27-8211-434B-B4F0-35ECD43DB32E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D26869-659D-4760-A8A1-7D0DF97949A2}">
      <dgm:prSet/>
      <dgm:spPr/>
      <dgm:t>
        <a:bodyPr/>
        <a:lstStyle/>
        <a:p>
          <a:r>
            <a:rPr lang="en-GB" b="1"/>
            <a:t>Governance Shift:</a:t>
          </a:r>
          <a:r>
            <a:rPr lang="en-GB"/>
            <a:t> The </a:t>
          </a:r>
          <a:r>
            <a:rPr lang="en-GB" i="1"/>
            <a:t>Health and Care Act 2022</a:t>
          </a:r>
          <a:r>
            <a:rPr lang="en-GB"/>
            <a:t> and Integrated Care Systems (ICS).</a:t>
          </a:r>
          <a:endParaRPr lang="en-US"/>
        </a:p>
      </dgm:t>
    </dgm:pt>
    <dgm:pt modelId="{393E7D24-1FB1-45E0-BDFF-51643617025A}" type="parTrans" cxnId="{F9A44DF6-E560-4EBD-94F9-A251D69A45C1}">
      <dgm:prSet/>
      <dgm:spPr/>
      <dgm:t>
        <a:bodyPr/>
        <a:lstStyle/>
        <a:p>
          <a:endParaRPr lang="en-US"/>
        </a:p>
      </dgm:t>
    </dgm:pt>
    <dgm:pt modelId="{4E4172E8-3118-493B-A147-83F5EA87FBA0}" type="sibTrans" cxnId="{F9A44DF6-E560-4EBD-94F9-A251D69A45C1}">
      <dgm:prSet/>
      <dgm:spPr/>
      <dgm:t>
        <a:bodyPr/>
        <a:lstStyle/>
        <a:p>
          <a:endParaRPr lang="en-US"/>
        </a:p>
      </dgm:t>
    </dgm:pt>
    <dgm:pt modelId="{743F9745-BB9D-48D0-B29F-D6328D11C6A7}">
      <dgm:prSet/>
      <dgm:spPr/>
      <dgm:t>
        <a:bodyPr/>
        <a:lstStyle/>
        <a:p>
          <a:r>
            <a:rPr lang="en-GB"/>
            <a:t>​</a:t>
          </a:r>
          <a:r>
            <a:rPr lang="en-GB" b="1"/>
            <a:t>Critical Barriers:</a:t>
          </a:r>
          <a:r>
            <a:rPr lang="en-GB"/>
            <a:t> </a:t>
          </a:r>
          <a:endParaRPr lang="en-US"/>
        </a:p>
      </dgm:t>
    </dgm:pt>
    <dgm:pt modelId="{5B4F89F3-7ED1-4F84-90A4-0A5365D7CDF0}" type="parTrans" cxnId="{5463FD56-CEB5-42D9-9CBA-A2B9B99BFA4B}">
      <dgm:prSet/>
      <dgm:spPr/>
      <dgm:t>
        <a:bodyPr/>
        <a:lstStyle/>
        <a:p>
          <a:endParaRPr lang="en-US"/>
        </a:p>
      </dgm:t>
    </dgm:pt>
    <dgm:pt modelId="{072009E6-9CE8-4500-AF00-15BB068F40FD}" type="sibTrans" cxnId="{5463FD56-CEB5-42D9-9CBA-A2B9B99BFA4B}">
      <dgm:prSet/>
      <dgm:spPr/>
      <dgm:t>
        <a:bodyPr/>
        <a:lstStyle/>
        <a:p>
          <a:endParaRPr lang="en-US"/>
        </a:p>
      </dgm:t>
    </dgm:pt>
    <dgm:pt modelId="{C2DFD07E-FC4C-4467-B053-75971740FBA4}">
      <dgm:prSet/>
      <dgm:spPr/>
      <dgm:t>
        <a:bodyPr/>
        <a:lstStyle/>
        <a:p>
          <a:r>
            <a:rPr lang="en-GB"/>
            <a:t>​</a:t>
          </a:r>
          <a:r>
            <a:rPr lang="en-GB" b="1"/>
            <a:t>Funding Silos:</a:t>
          </a:r>
          <a:r>
            <a:rPr lang="en-GB"/>
            <a:t> Disconnect between NHS and local authority budgets (King’s Fund, 2023).</a:t>
          </a:r>
          <a:endParaRPr lang="en-US"/>
        </a:p>
      </dgm:t>
    </dgm:pt>
    <dgm:pt modelId="{E17D831C-A146-47D7-8939-FA35761DD7BE}" type="parTrans" cxnId="{F964B92E-9D92-4964-B583-058A7C662E09}">
      <dgm:prSet/>
      <dgm:spPr/>
      <dgm:t>
        <a:bodyPr/>
        <a:lstStyle/>
        <a:p>
          <a:endParaRPr lang="en-US"/>
        </a:p>
      </dgm:t>
    </dgm:pt>
    <dgm:pt modelId="{EC0E0BFF-3DCB-4FB3-BEE8-8CF5E5ED7CE9}" type="sibTrans" cxnId="{F964B92E-9D92-4964-B583-058A7C662E09}">
      <dgm:prSet/>
      <dgm:spPr/>
      <dgm:t>
        <a:bodyPr/>
        <a:lstStyle/>
        <a:p>
          <a:endParaRPr lang="en-US"/>
        </a:p>
      </dgm:t>
    </dgm:pt>
    <dgm:pt modelId="{CB86B88F-FB18-477A-A1AE-B9AD74851B5B}">
      <dgm:prSet/>
      <dgm:spPr/>
      <dgm:t>
        <a:bodyPr/>
        <a:lstStyle/>
        <a:p>
          <a:r>
            <a:rPr lang="en-GB"/>
            <a:t>​</a:t>
          </a:r>
          <a:r>
            <a:rPr lang="en-GB" b="1"/>
            <a:t>Interoperability:</a:t>
          </a:r>
          <a:r>
            <a:rPr lang="en-GB"/>
            <a:t> Fragmented digital systems/data silos (BMJ Open, 2019).</a:t>
          </a:r>
          <a:endParaRPr lang="en-US"/>
        </a:p>
      </dgm:t>
    </dgm:pt>
    <dgm:pt modelId="{4B095C50-FEC9-4CB1-B384-77252244953A}" type="parTrans" cxnId="{BA62A836-EBB8-4B06-B7B9-3BBFFE6EAE6F}">
      <dgm:prSet/>
      <dgm:spPr/>
      <dgm:t>
        <a:bodyPr/>
        <a:lstStyle/>
        <a:p>
          <a:endParaRPr lang="en-US"/>
        </a:p>
      </dgm:t>
    </dgm:pt>
    <dgm:pt modelId="{9AE2B484-34F6-4BF5-9004-BBF9F6123619}" type="sibTrans" cxnId="{BA62A836-EBB8-4B06-B7B9-3BBFFE6EAE6F}">
      <dgm:prSet/>
      <dgm:spPr/>
      <dgm:t>
        <a:bodyPr/>
        <a:lstStyle/>
        <a:p>
          <a:endParaRPr lang="en-US"/>
        </a:p>
      </dgm:t>
    </dgm:pt>
    <dgm:pt modelId="{A9B544B7-25AF-41EB-B551-F27A0D0E43C9}">
      <dgm:prSet/>
      <dgm:spPr/>
      <dgm:t>
        <a:bodyPr/>
        <a:lstStyle/>
        <a:p>
          <a:r>
            <a:rPr lang="en-GB"/>
            <a:t>​</a:t>
          </a:r>
          <a:r>
            <a:rPr lang="en-GB" b="1"/>
            <a:t>Cultural Barriers:</a:t>
          </a:r>
          <a:r>
            <a:rPr lang="en-GB"/>
            <a:t> Tension between medical and social care models (Finch et al., 2023).</a:t>
          </a:r>
          <a:endParaRPr lang="en-US"/>
        </a:p>
      </dgm:t>
    </dgm:pt>
    <dgm:pt modelId="{0651492A-A8DF-4D0E-BBCA-0FF4CA2F4012}" type="parTrans" cxnId="{B534EE2D-A7B9-47A6-9E27-E42D09128F2D}">
      <dgm:prSet/>
      <dgm:spPr/>
      <dgm:t>
        <a:bodyPr/>
        <a:lstStyle/>
        <a:p>
          <a:endParaRPr lang="en-US"/>
        </a:p>
      </dgm:t>
    </dgm:pt>
    <dgm:pt modelId="{157EA7CF-4CE8-4ED0-8C93-29ADA20A2518}" type="sibTrans" cxnId="{B534EE2D-A7B9-47A6-9E27-E42D09128F2D}">
      <dgm:prSet/>
      <dgm:spPr/>
      <dgm:t>
        <a:bodyPr/>
        <a:lstStyle/>
        <a:p>
          <a:endParaRPr lang="en-US"/>
        </a:p>
      </dgm:t>
    </dgm:pt>
    <dgm:pt modelId="{17789DDB-E723-4307-A30C-DDC5D43DE66D}" type="pres">
      <dgm:prSet presAssocID="{2568DF27-8211-434B-B4F0-35ECD43DB32E}" presName="Name0" presStyleCnt="0">
        <dgm:presLayoutVars>
          <dgm:dir/>
          <dgm:animLvl val="lvl"/>
          <dgm:resizeHandles val="exact"/>
        </dgm:presLayoutVars>
      </dgm:prSet>
      <dgm:spPr/>
    </dgm:pt>
    <dgm:pt modelId="{241798A5-58BB-45DB-89F3-3BDB2DC9321F}" type="pres">
      <dgm:prSet presAssocID="{743F9745-BB9D-48D0-B29F-D6328D11C6A7}" presName="boxAndChildren" presStyleCnt="0"/>
      <dgm:spPr/>
    </dgm:pt>
    <dgm:pt modelId="{E0823B4F-8F64-4A29-BB54-CD29D906C2CF}" type="pres">
      <dgm:prSet presAssocID="{743F9745-BB9D-48D0-B29F-D6328D11C6A7}" presName="parentTextBox" presStyleLbl="node1" presStyleIdx="0" presStyleCnt="2"/>
      <dgm:spPr/>
    </dgm:pt>
    <dgm:pt modelId="{4B2C2A9D-7A86-45AA-BBBD-E4FE38A09AC3}" type="pres">
      <dgm:prSet presAssocID="{743F9745-BB9D-48D0-B29F-D6328D11C6A7}" presName="entireBox" presStyleLbl="node1" presStyleIdx="0" presStyleCnt="2"/>
      <dgm:spPr/>
    </dgm:pt>
    <dgm:pt modelId="{E0FC37D3-0A54-45DD-B7F5-BC5BE2EB4474}" type="pres">
      <dgm:prSet presAssocID="{743F9745-BB9D-48D0-B29F-D6328D11C6A7}" presName="descendantBox" presStyleCnt="0"/>
      <dgm:spPr/>
    </dgm:pt>
    <dgm:pt modelId="{81BEED09-BDE0-4018-8410-F6DC5108B845}" type="pres">
      <dgm:prSet presAssocID="{C2DFD07E-FC4C-4467-B053-75971740FBA4}" presName="childTextBox" presStyleLbl="fgAccFollowNode1" presStyleIdx="0" presStyleCnt="3">
        <dgm:presLayoutVars>
          <dgm:bulletEnabled val="1"/>
        </dgm:presLayoutVars>
      </dgm:prSet>
      <dgm:spPr/>
    </dgm:pt>
    <dgm:pt modelId="{6D443891-FCBF-448B-B75F-55355C8F842A}" type="pres">
      <dgm:prSet presAssocID="{CB86B88F-FB18-477A-A1AE-B9AD74851B5B}" presName="childTextBox" presStyleLbl="fgAccFollowNode1" presStyleIdx="1" presStyleCnt="3">
        <dgm:presLayoutVars>
          <dgm:bulletEnabled val="1"/>
        </dgm:presLayoutVars>
      </dgm:prSet>
      <dgm:spPr/>
    </dgm:pt>
    <dgm:pt modelId="{5B6D4051-D519-43C8-A005-479CC13B3AD9}" type="pres">
      <dgm:prSet presAssocID="{A9B544B7-25AF-41EB-B551-F27A0D0E43C9}" presName="childTextBox" presStyleLbl="fgAccFollowNode1" presStyleIdx="2" presStyleCnt="3">
        <dgm:presLayoutVars>
          <dgm:bulletEnabled val="1"/>
        </dgm:presLayoutVars>
      </dgm:prSet>
      <dgm:spPr/>
    </dgm:pt>
    <dgm:pt modelId="{F8B8F007-82ED-4057-9A70-1E473FFA120B}" type="pres">
      <dgm:prSet presAssocID="{4E4172E8-3118-493B-A147-83F5EA87FBA0}" presName="sp" presStyleCnt="0"/>
      <dgm:spPr/>
    </dgm:pt>
    <dgm:pt modelId="{66A04B40-E60B-4F2E-A09F-AA5C9CD43364}" type="pres">
      <dgm:prSet presAssocID="{A7D26869-659D-4760-A8A1-7D0DF97949A2}" presName="arrowAndChildren" presStyleCnt="0"/>
      <dgm:spPr/>
    </dgm:pt>
    <dgm:pt modelId="{3CF113D5-A3FC-4E7D-B3C4-7BF4E0FC562E}" type="pres">
      <dgm:prSet presAssocID="{A7D26869-659D-4760-A8A1-7D0DF97949A2}" presName="parentTextArrow" presStyleLbl="node1" presStyleIdx="1" presStyleCnt="2"/>
      <dgm:spPr/>
    </dgm:pt>
  </dgm:ptLst>
  <dgm:cxnLst>
    <dgm:cxn modelId="{812F3710-368E-4663-9825-0A95C46FCCC9}" type="presOf" srcId="{C2DFD07E-FC4C-4467-B053-75971740FBA4}" destId="{81BEED09-BDE0-4018-8410-F6DC5108B845}" srcOrd="0" destOrd="0" presId="urn:microsoft.com/office/officeart/2005/8/layout/process4"/>
    <dgm:cxn modelId="{B534EE2D-A7B9-47A6-9E27-E42D09128F2D}" srcId="{743F9745-BB9D-48D0-B29F-D6328D11C6A7}" destId="{A9B544B7-25AF-41EB-B551-F27A0D0E43C9}" srcOrd="2" destOrd="0" parTransId="{0651492A-A8DF-4D0E-BBCA-0FF4CA2F4012}" sibTransId="{157EA7CF-4CE8-4ED0-8C93-29ADA20A2518}"/>
    <dgm:cxn modelId="{F964B92E-9D92-4964-B583-058A7C662E09}" srcId="{743F9745-BB9D-48D0-B29F-D6328D11C6A7}" destId="{C2DFD07E-FC4C-4467-B053-75971740FBA4}" srcOrd="0" destOrd="0" parTransId="{E17D831C-A146-47D7-8939-FA35761DD7BE}" sibTransId="{EC0E0BFF-3DCB-4FB3-BEE8-8CF5E5ED7CE9}"/>
    <dgm:cxn modelId="{DAC61C31-AF18-420E-AF13-EE711DEDECC9}" type="presOf" srcId="{743F9745-BB9D-48D0-B29F-D6328D11C6A7}" destId="{E0823B4F-8F64-4A29-BB54-CD29D906C2CF}" srcOrd="0" destOrd="0" presId="urn:microsoft.com/office/officeart/2005/8/layout/process4"/>
    <dgm:cxn modelId="{ADEBC133-C225-4366-97BB-A65B0FB259CC}" type="presOf" srcId="{A7D26869-659D-4760-A8A1-7D0DF97949A2}" destId="{3CF113D5-A3FC-4E7D-B3C4-7BF4E0FC562E}" srcOrd="0" destOrd="0" presId="urn:microsoft.com/office/officeart/2005/8/layout/process4"/>
    <dgm:cxn modelId="{BA62A836-EBB8-4B06-B7B9-3BBFFE6EAE6F}" srcId="{743F9745-BB9D-48D0-B29F-D6328D11C6A7}" destId="{CB86B88F-FB18-477A-A1AE-B9AD74851B5B}" srcOrd="1" destOrd="0" parTransId="{4B095C50-FEC9-4CB1-B384-77252244953A}" sibTransId="{9AE2B484-34F6-4BF5-9004-BBF9F6123619}"/>
    <dgm:cxn modelId="{23C4643D-2B09-44C7-9964-2E814DADFE61}" type="presOf" srcId="{743F9745-BB9D-48D0-B29F-D6328D11C6A7}" destId="{4B2C2A9D-7A86-45AA-BBBD-E4FE38A09AC3}" srcOrd="1" destOrd="0" presId="urn:microsoft.com/office/officeart/2005/8/layout/process4"/>
    <dgm:cxn modelId="{5463FD56-CEB5-42D9-9CBA-A2B9B99BFA4B}" srcId="{2568DF27-8211-434B-B4F0-35ECD43DB32E}" destId="{743F9745-BB9D-48D0-B29F-D6328D11C6A7}" srcOrd="1" destOrd="0" parTransId="{5B4F89F3-7ED1-4F84-90A4-0A5365D7CDF0}" sibTransId="{072009E6-9CE8-4500-AF00-15BB068F40FD}"/>
    <dgm:cxn modelId="{58D4858D-DE5F-4DBD-9077-69117EB5FF80}" type="presOf" srcId="{A9B544B7-25AF-41EB-B551-F27A0D0E43C9}" destId="{5B6D4051-D519-43C8-A005-479CC13B3AD9}" srcOrd="0" destOrd="0" presId="urn:microsoft.com/office/officeart/2005/8/layout/process4"/>
    <dgm:cxn modelId="{0C8F158E-6AAB-465B-9622-7E0F1541D1BB}" type="presOf" srcId="{2568DF27-8211-434B-B4F0-35ECD43DB32E}" destId="{17789DDB-E723-4307-A30C-DDC5D43DE66D}" srcOrd="0" destOrd="0" presId="urn:microsoft.com/office/officeart/2005/8/layout/process4"/>
    <dgm:cxn modelId="{F9A44DF6-E560-4EBD-94F9-A251D69A45C1}" srcId="{2568DF27-8211-434B-B4F0-35ECD43DB32E}" destId="{A7D26869-659D-4760-A8A1-7D0DF97949A2}" srcOrd="0" destOrd="0" parTransId="{393E7D24-1FB1-45E0-BDFF-51643617025A}" sibTransId="{4E4172E8-3118-493B-A147-83F5EA87FBA0}"/>
    <dgm:cxn modelId="{41CC53FE-3C8F-4AC4-98C3-5E19ECA42357}" type="presOf" srcId="{CB86B88F-FB18-477A-A1AE-B9AD74851B5B}" destId="{6D443891-FCBF-448B-B75F-55355C8F842A}" srcOrd="0" destOrd="0" presId="urn:microsoft.com/office/officeart/2005/8/layout/process4"/>
    <dgm:cxn modelId="{E8C62FCE-5C0B-42BB-9353-7639A2150FDB}" type="presParOf" srcId="{17789DDB-E723-4307-A30C-DDC5D43DE66D}" destId="{241798A5-58BB-45DB-89F3-3BDB2DC9321F}" srcOrd="0" destOrd="0" presId="urn:microsoft.com/office/officeart/2005/8/layout/process4"/>
    <dgm:cxn modelId="{BE9B0BF5-BB20-46EA-9B6D-837744C2FBBF}" type="presParOf" srcId="{241798A5-58BB-45DB-89F3-3BDB2DC9321F}" destId="{E0823B4F-8F64-4A29-BB54-CD29D906C2CF}" srcOrd="0" destOrd="0" presId="urn:microsoft.com/office/officeart/2005/8/layout/process4"/>
    <dgm:cxn modelId="{7F813F73-55A2-4227-AD31-85C072D38801}" type="presParOf" srcId="{241798A5-58BB-45DB-89F3-3BDB2DC9321F}" destId="{4B2C2A9D-7A86-45AA-BBBD-E4FE38A09AC3}" srcOrd="1" destOrd="0" presId="urn:microsoft.com/office/officeart/2005/8/layout/process4"/>
    <dgm:cxn modelId="{244B1449-E289-4C8C-BD71-487B8917C2D8}" type="presParOf" srcId="{241798A5-58BB-45DB-89F3-3BDB2DC9321F}" destId="{E0FC37D3-0A54-45DD-B7F5-BC5BE2EB4474}" srcOrd="2" destOrd="0" presId="urn:microsoft.com/office/officeart/2005/8/layout/process4"/>
    <dgm:cxn modelId="{07D4F45B-B6C8-4003-93DF-4EA6E44D1588}" type="presParOf" srcId="{E0FC37D3-0A54-45DD-B7F5-BC5BE2EB4474}" destId="{81BEED09-BDE0-4018-8410-F6DC5108B845}" srcOrd="0" destOrd="0" presId="urn:microsoft.com/office/officeart/2005/8/layout/process4"/>
    <dgm:cxn modelId="{4ADD8E2D-8738-4F37-9B45-DC8EA89978CD}" type="presParOf" srcId="{E0FC37D3-0A54-45DD-B7F5-BC5BE2EB4474}" destId="{6D443891-FCBF-448B-B75F-55355C8F842A}" srcOrd="1" destOrd="0" presId="urn:microsoft.com/office/officeart/2005/8/layout/process4"/>
    <dgm:cxn modelId="{2291BCB3-FF8B-41AD-A3FE-14CFF6790AD7}" type="presParOf" srcId="{E0FC37D3-0A54-45DD-B7F5-BC5BE2EB4474}" destId="{5B6D4051-D519-43C8-A005-479CC13B3AD9}" srcOrd="2" destOrd="0" presId="urn:microsoft.com/office/officeart/2005/8/layout/process4"/>
    <dgm:cxn modelId="{F447173A-DA33-49D6-A882-928904E23235}" type="presParOf" srcId="{17789DDB-E723-4307-A30C-DDC5D43DE66D}" destId="{F8B8F007-82ED-4057-9A70-1E473FFA120B}" srcOrd="1" destOrd="0" presId="urn:microsoft.com/office/officeart/2005/8/layout/process4"/>
    <dgm:cxn modelId="{1DF0B875-709E-490F-8C21-AE897320DB53}" type="presParOf" srcId="{17789DDB-E723-4307-A30C-DDC5D43DE66D}" destId="{66A04B40-E60B-4F2E-A09F-AA5C9CD43364}" srcOrd="2" destOrd="0" presId="urn:microsoft.com/office/officeart/2005/8/layout/process4"/>
    <dgm:cxn modelId="{E58105C0-6081-447D-A30F-6DD628C0806F}" type="presParOf" srcId="{66A04B40-E60B-4F2E-A09F-AA5C9CD43364}" destId="{3CF113D5-A3FC-4E7D-B3C4-7BF4E0FC562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9323DD-3A18-4A9D-ACAE-340E3BF93F98}" type="doc">
      <dgm:prSet loTypeId="urn:microsoft.com/office/officeart/2016/7/layout/Basic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9ABD99-9736-4C21-8267-DAE26CB20AE1}">
      <dgm:prSet/>
      <dgm:spPr/>
      <dgm:t>
        <a:bodyPr/>
        <a:lstStyle/>
        <a:p>
          <a:r>
            <a:rPr lang="en-GB" b="1"/>
            <a:t>Modern Models:</a:t>
          </a:r>
          <a:r>
            <a:rPr lang="en-GB"/>
            <a:t> </a:t>
          </a:r>
          <a:endParaRPr lang="en-US"/>
        </a:p>
      </dgm:t>
    </dgm:pt>
    <dgm:pt modelId="{F4CA0439-561F-4323-8953-920D42A34FFB}" type="parTrans" cxnId="{42080FC2-A9B0-4900-9889-797D57626BF6}">
      <dgm:prSet/>
      <dgm:spPr/>
      <dgm:t>
        <a:bodyPr/>
        <a:lstStyle/>
        <a:p>
          <a:endParaRPr lang="en-US"/>
        </a:p>
      </dgm:t>
    </dgm:pt>
    <dgm:pt modelId="{8E7F987D-62D8-49E4-BC94-BB86BB2DEB45}" type="sibTrans" cxnId="{42080FC2-A9B0-4900-9889-797D57626BF6}">
      <dgm:prSet/>
      <dgm:spPr/>
      <dgm:t>
        <a:bodyPr/>
        <a:lstStyle/>
        <a:p>
          <a:endParaRPr lang="en-US"/>
        </a:p>
      </dgm:t>
    </dgm:pt>
    <dgm:pt modelId="{DAA1739F-C090-4958-8799-49868242FAD5}">
      <dgm:prSet/>
      <dgm:spPr/>
      <dgm:t>
        <a:bodyPr/>
        <a:lstStyle/>
        <a:p>
          <a:r>
            <a:rPr lang="en-GB"/>
            <a:t>​</a:t>
          </a:r>
          <a:r>
            <a:rPr lang="en-GB" b="1"/>
            <a:t>Telehealth:</a:t>
          </a:r>
          <a:r>
            <a:rPr lang="en-GB"/>
            <a:t> Managing chronic disease while respecting patient autonomy.</a:t>
          </a:r>
          <a:endParaRPr lang="en-US"/>
        </a:p>
      </dgm:t>
    </dgm:pt>
    <dgm:pt modelId="{3A46FD3F-036A-4604-BEA4-CC36E9B2B472}" type="parTrans" cxnId="{9F99B583-91B3-4ADD-9408-7749395606B2}">
      <dgm:prSet/>
      <dgm:spPr/>
      <dgm:t>
        <a:bodyPr/>
        <a:lstStyle/>
        <a:p>
          <a:endParaRPr lang="en-US"/>
        </a:p>
      </dgm:t>
    </dgm:pt>
    <dgm:pt modelId="{395F1F08-91B0-49B3-8DB2-1F68329085BE}" type="sibTrans" cxnId="{9F99B583-91B3-4ADD-9408-7749395606B2}">
      <dgm:prSet/>
      <dgm:spPr/>
      <dgm:t>
        <a:bodyPr/>
        <a:lstStyle/>
        <a:p>
          <a:endParaRPr lang="en-US"/>
        </a:p>
      </dgm:t>
    </dgm:pt>
    <dgm:pt modelId="{D1C73770-B126-4D3C-AF5D-2DCCDE89C264}">
      <dgm:prSet/>
      <dgm:spPr/>
      <dgm:t>
        <a:bodyPr/>
        <a:lstStyle/>
        <a:p>
          <a:r>
            <a:rPr lang="en-GB"/>
            <a:t>​</a:t>
          </a:r>
          <a:r>
            <a:rPr lang="en-GB" b="1"/>
            <a:t>Social Prescribing:</a:t>
          </a:r>
          <a:r>
            <a:rPr lang="en-GB"/>
            <a:t> Linking patients to community-based wellness initiatives.</a:t>
          </a:r>
          <a:endParaRPr lang="en-US"/>
        </a:p>
      </dgm:t>
    </dgm:pt>
    <dgm:pt modelId="{D74DB293-F7D0-4877-80EE-75DC0BDA3F64}" type="parTrans" cxnId="{4E86E1E8-60A9-46A0-984C-3B24DBE2C92F}">
      <dgm:prSet/>
      <dgm:spPr/>
      <dgm:t>
        <a:bodyPr/>
        <a:lstStyle/>
        <a:p>
          <a:endParaRPr lang="en-US"/>
        </a:p>
      </dgm:t>
    </dgm:pt>
    <dgm:pt modelId="{AE676C00-8CD1-4FFB-9DAE-934A76497132}" type="sibTrans" cxnId="{4E86E1E8-60A9-46A0-984C-3B24DBE2C92F}">
      <dgm:prSet/>
      <dgm:spPr/>
      <dgm:t>
        <a:bodyPr/>
        <a:lstStyle/>
        <a:p>
          <a:endParaRPr lang="en-US"/>
        </a:p>
      </dgm:t>
    </dgm:pt>
    <dgm:pt modelId="{7EF31473-0C35-46EE-9817-895DF6AD3736}">
      <dgm:prSet/>
      <dgm:spPr/>
      <dgm:t>
        <a:bodyPr/>
        <a:lstStyle/>
        <a:p>
          <a:r>
            <a:rPr lang="en-GB"/>
            <a:t>​</a:t>
          </a:r>
          <a:r>
            <a:rPr lang="en-GB" b="1"/>
            <a:t>The Critical Lens:</a:t>
          </a:r>
          <a:r>
            <a:rPr lang="en-GB"/>
            <a:t> </a:t>
          </a:r>
          <a:endParaRPr lang="en-US"/>
        </a:p>
      </dgm:t>
    </dgm:pt>
    <dgm:pt modelId="{579955CB-D07B-4941-A231-928BA3376524}" type="parTrans" cxnId="{A6C2101C-5C99-4B35-943B-80509B878A1B}">
      <dgm:prSet/>
      <dgm:spPr/>
      <dgm:t>
        <a:bodyPr/>
        <a:lstStyle/>
        <a:p>
          <a:endParaRPr lang="en-US"/>
        </a:p>
      </dgm:t>
    </dgm:pt>
    <dgm:pt modelId="{0CBDA918-656E-4BEB-9CB6-0BB698C2E591}" type="sibTrans" cxnId="{A6C2101C-5C99-4B35-943B-80509B878A1B}">
      <dgm:prSet/>
      <dgm:spPr/>
      <dgm:t>
        <a:bodyPr/>
        <a:lstStyle/>
        <a:p>
          <a:endParaRPr lang="en-US"/>
        </a:p>
      </dgm:t>
    </dgm:pt>
    <dgm:pt modelId="{512D469E-A78E-414C-BEEE-3D7054571ECB}">
      <dgm:prSet/>
      <dgm:spPr/>
      <dgm:t>
        <a:bodyPr/>
        <a:lstStyle/>
        <a:p>
          <a:r>
            <a:rPr lang="en-GB"/>
            <a:t>​</a:t>
          </a:r>
          <a:r>
            <a:rPr lang="en-GB" b="1"/>
            <a:t>Digital Divide:</a:t>
          </a:r>
          <a:r>
            <a:rPr lang="en-GB"/>
            <a:t> Risks of excluding vulnerable groups from "digital-first" care.</a:t>
          </a:r>
          <a:endParaRPr lang="en-US"/>
        </a:p>
      </dgm:t>
    </dgm:pt>
    <dgm:pt modelId="{2332A3F9-5BB3-445C-AA6C-D57F51CCDE1B}" type="parTrans" cxnId="{6E37842D-C70B-4A1A-BC86-671E40888D40}">
      <dgm:prSet/>
      <dgm:spPr/>
      <dgm:t>
        <a:bodyPr/>
        <a:lstStyle/>
        <a:p>
          <a:endParaRPr lang="en-US"/>
        </a:p>
      </dgm:t>
    </dgm:pt>
    <dgm:pt modelId="{9B3E54CE-E7BF-4252-BF1D-4DEC9A105B87}" type="sibTrans" cxnId="{6E37842D-C70B-4A1A-BC86-671E40888D40}">
      <dgm:prSet/>
      <dgm:spPr/>
      <dgm:t>
        <a:bodyPr/>
        <a:lstStyle/>
        <a:p>
          <a:endParaRPr lang="en-US"/>
        </a:p>
      </dgm:t>
    </dgm:pt>
    <dgm:pt modelId="{C774C4F7-FC34-462B-9E4B-7B5A5EAB0BEE}">
      <dgm:prSet/>
      <dgm:spPr/>
      <dgm:t>
        <a:bodyPr/>
        <a:lstStyle/>
        <a:p>
          <a:r>
            <a:rPr lang="en-GB"/>
            <a:t>​</a:t>
          </a:r>
          <a:r>
            <a:rPr lang="en-GB" b="1"/>
            <a:t>Community Hubs:</a:t>
          </a:r>
          <a:r>
            <a:rPr lang="en-GB"/>
            <a:t> Vital for long-term health, yet vulnerable to budget cuts (Local Government Association, 2022).</a:t>
          </a:r>
          <a:endParaRPr lang="en-US"/>
        </a:p>
      </dgm:t>
    </dgm:pt>
    <dgm:pt modelId="{6FE44569-63C2-4C46-98F7-F9F1288DC316}" type="parTrans" cxnId="{430F4058-5059-44B5-8834-7041AE2F8744}">
      <dgm:prSet/>
      <dgm:spPr/>
      <dgm:t>
        <a:bodyPr/>
        <a:lstStyle/>
        <a:p>
          <a:endParaRPr lang="en-US"/>
        </a:p>
      </dgm:t>
    </dgm:pt>
    <dgm:pt modelId="{05AA3476-A056-423B-B3D8-347C03E254B0}" type="sibTrans" cxnId="{430F4058-5059-44B5-8834-7041AE2F8744}">
      <dgm:prSet/>
      <dgm:spPr/>
      <dgm:t>
        <a:bodyPr/>
        <a:lstStyle/>
        <a:p>
          <a:endParaRPr lang="en-US"/>
        </a:p>
      </dgm:t>
    </dgm:pt>
    <dgm:pt modelId="{4A6D6D4F-0A6E-4619-B93B-E02C81F718D5}" type="pres">
      <dgm:prSet presAssocID="{8D9323DD-3A18-4A9D-ACAE-340E3BF93F98}" presName="Name0" presStyleCnt="0">
        <dgm:presLayoutVars>
          <dgm:dir/>
          <dgm:resizeHandles val="exact"/>
        </dgm:presLayoutVars>
      </dgm:prSet>
      <dgm:spPr/>
    </dgm:pt>
    <dgm:pt modelId="{5F1BF8D3-B0D2-49CE-BF38-AE2EE811E7ED}" type="pres">
      <dgm:prSet presAssocID="{E69ABD99-9736-4C21-8267-DAE26CB20AE1}" presName="node" presStyleLbl="node1" presStyleIdx="0" presStyleCnt="3">
        <dgm:presLayoutVars>
          <dgm:bulletEnabled val="1"/>
        </dgm:presLayoutVars>
      </dgm:prSet>
      <dgm:spPr/>
    </dgm:pt>
    <dgm:pt modelId="{D7E1B533-8559-434C-BF79-F086B8A51A3B}" type="pres">
      <dgm:prSet presAssocID="{8E7F987D-62D8-49E4-BC94-BB86BB2DEB45}" presName="sibTransSpacerBeforeConnector" presStyleCnt="0"/>
      <dgm:spPr/>
    </dgm:pt>
    <dgm:pt modelId="{0443B122-D9D1-4A2E-90ED-B6CE9A206DD0}" type="pres">
      <dgm:prSet presAssocID="{8E7F987D-62D8-49E4-BC94-BB86BB2DEB45}" presName="sibTrans" presStyleLbl="node1" presStyleIdx="1" presStyleCnt="3"/>
      <dgm:spPr/>
    </dgm:pt>
    <dgm:pt modelId="{2A8D0D4D-CE5E-431E-96E2-635A36933894}" type="pres">
      <dgm:prSet presAssocID="{8E7F987D-62D8-49E4-BC94-BB86BB2DEB45}" presName="sibTransSpacerAfterConnector" presStyleCnt="0"/>
      <dgm:spPr/>
    </dgm:pt>
    <dgm:pt modelId="{057908A2-4890-44B3-999E-A1FF4B23DDCA}" type="pres">
      <dgm:prSet presAssocID="{7EF31473-0C35-46EE-9817-895DF6AD3736}" presName="node" presStyleLbl="node1" presStyleIdx="2" presStyleCnt="3">
        <dgm:presLayoutVars>
          <dgm:bulletEnabled val="1"/>
        </dgm:presLayoutVars>
      </dgm:prSet>
      <dgm:spPr/>
    </dgm:pt>
  </dgm:ptLst>
  <dgm:cxnLst>
    <dgm:cxn modelId="{65883215-FF64-4AB8-B2C5-888749683D95}" type="presOf" srcId="{8E7F987D-62D8-49E4-BC94-BB86BB2DEB45}" destId="{0443B122-D9D1-4A2E-90ED-B6CE9A206DD0}" srcOrd="0" destOrd="0" presId="urn:microsoft.com/office/officeart/2016/7/layout/BasicProcessNew"/>
    <dgm:cxn modelId="{F1C1D31B-348C-41A1-AB93-EB41B0DEBDDF}" type="presOf" srcId="{7EF31473-0C35-46EE-9817-895DF6AD3736}" destId="{057908A2-4890-44B3-999E-A1FF4B23DDCA}" srcOrd="0" destOrd="0" presId="urn:microsoft.com/office/officeart/2016/7/layout/BasicProcessNew"/>
    <dgm:cxn modelId="{A6C2101C-5C99-4B35-943B-80509B878A1B}" srcId="{8D9323DD-3A18-4A9D-ACAE-340E3BF93F98}" destId="{7EF31473-0C35-46EE-9817-895DF6AD3736}" srcOrd="1" destOrd="0" parTransId="{579955CB-D07B-4941-A231-928BA3376524}" sibTransId="{0CBDA918-656E-4BEB-9CB6-0BB698C2E591}"/>
    <dgm:cxn modelId="{88F02022-9D55-4E03-9A3A-B0C3719CFD9B}" type="presOf" srcId="{E69ABD99-9736-4C21-8267-DAE26CB20AE1}" destId="{5F1BF8D3-B0D2-49CE-BF38-AE2EE811E7ED}" srcOrd="0" destOrd="0" presId="urn:microsoft.com/office/officeart/2016/7/layout/BasicProcessNew"/>
    <dgm:cxn modelId="{6E37842D-C70B-4A1A-BC86-671E40888D40}" srcId="{7EF31473-0C35-46EE-9817-895DF6AD3736}" destId="{512D469E-A78E-414C-BEEE-3D7054571ECB}" srcOrd="0" destOrd="0" parTransId="{2332A3F9-5BB3-445C-AA6C-D57F51CCDE1B}" sibTransId="{9B3E54CE-E7BF-4252-BF1D-4DEC9A105B87}"/>
    <dgm:cxn modelId="{C079055D-971C-4C3E-BD24-0C4FC065B8C9}" type="presOf" srcId="{DAA1739F-C090-4958-8799-49868242FAD5}" destId="{5F1BF8D3-B0D2-49CE-BF38-AE2EE811E7ED}" srcOrd="0" destOrd="1" presId="urn:microsoft.com/office/officeart/2016/7/layout/BasicProcessNew"/>
    <dgm:cxn modelId="{B14B0C63-3226-4763-92FB-F21F8502F2D1}" type="presOf" srcId="{8D9323DD-3A18-4A9D-ACAE-340E3BF93F98}" destId="{4A6D6D4F-0A6E-4619-B93B-E02C81F718D5}" srcOrd="0" destOrd="0" presId="urn:microsoft.com/office/officeart/2016/7/layout/BasicProcessNew"/>
    <dgm:cxn modelId="{59107774-061D-49CA-95CE-1069DCD52901}" type="presOf" srcId="{D1C73770-B126-4D3C-AF5D-2DCCDE89C264}" destId="{5F1BF8D3-B0D2-49CE-BF38-AE2EE811E7ED}" srcOrd="0" destOrd="2" presId="urn:microsoft.com/office/officeart/2016/7/layout/BasicProcessNew"/>
    <dgm:cxn modelId="{430F4058-5059-44B5-8834-7041AE2F8744}" srcId="{7EF31473-0C35-46EE-9817-895DF6AD3736}" destId="{C774C4F7-FC34-462B-9E4B-7B5A5EAB0BEE}" srcOrd="1" destOrd="0" parTransId="{6FE44569-63C2-4C46-98F7-F9F1288DC316}" sibTransId="{05AA3476-A056-423B-B3D8-347C03E254B0}"/>
    <dgm:cxn modelId="{C7E93F7B-3E8A-4A8E-8B05-A9B8FB60F57B}" type="presOf" srcId="{512D469E-A78E-414C-BEEE-3D7054571ECB}" destId="{057908A2-4890-44B3-999E-A1FF4B23DDCA}" srcOrd="0" destOrd="1" presId="urn:microsoft.com/office/officeart/2016/7/layout/BasicProcessNew"/>
    <dgm:cxn modelId="{9F99B583-91B3-4ADD-9408-7749395606B2}" srcId="{E69ABD99-9736-4C21-8267-DAE26CB20AE1}" destId="{DAA1739F-C090-4958-8799-49868242FAD5}" srcOrd="0" destOrd="0" parTransId="{3A46FD3F-036A-4604-BEA4-CC36E9B2B472}" sibTransId="{395F1F08-91B0-49B3-8DB2-1F68329085BE}"/>
    <dgm:cxn modelId="{B46ECC88-FF7D-4678-BF18-19A0CC4DAAB4}" type="presOf" srcId="{C774C4F7-FC34-462B-9E4B-7B5A5EAB0BEE}" destId="{057908A2-4890-44B3-999E-A1FF4B23DDCA}" srcOrd="0" destOrd="2" presId="urn:microsoft.com/office/officeart/2016/7/layout/BasicProcessNew"/>
    <dgm:cxn modelId="{42080FC2-A9B0-4900-9889-797D57626BF6}" srcId="{8D9323DD-3A18-4A9D-ACAE-340E3BF93F98}" destId="{E69ABD99-9736-4C21-8267-DAE26CB20AE1}" srcOrd="0" destOrd="0" parTransId="{F4CA0439-561F-4323-8953-920D42A34FFB}" sibTransId="{8E7F987D-62D8-49E4-BC94-BB86BB2DEB45}"/>
    <dgm:cxn modelId="{4E86E1E8-60A9-46A0-984C-3B24DBE2C92F}" srcId="{E69ABD99-9736-4C21-8267-DAE26CB20AE1}" destId="{D1C73770-B126-4D3C-AF5D-2DCCDE89C264}" srcOrd="1" destOrd="0" parTransId="{D74DB293-F7D0-4877-80EE-75DC0BDA3F64}" sibTransId="{AE676C00-8CD1-4FFB-9DAE-934A76497132}"/>
    <dgm:cxn modelId="{0772E7F4-27B1-42E0-AD88-2A9A16273F12}" type="presParOf" srcId="{4A6D6D4F-0A6E-4619-B93B-E02C81F718D5}" destId="{5F1BF8D3-B0D2-49CE-BF38-AE2EE811E7ED}" srcOrd="0" destOrd="0" presId="urn:microsoft.com/office/officeart/2016/7/layout/BasicProcessNew"/>
    <dgm:cxn modelId="{556E6A41-2A29-4F3F-967C-D4F50EDDE481}" type="presParOf" srcId="{4A6D6D4F-0A6E-4619-B93B-E02C81F718D5}" destId="{D7E1B533-8559-434C-BF79-F086B8A51A3B}" srcOrd="1" destOrd="0" presId="urn:microsoft.com/office/officeart/2016/7/layout/BasicProcessNew"/>
    <dgm:cxn modelId="{80171C46-D1F7-42D6-80D5-ADB861B0D10F}" type="presParOf" srcId="{4A6D6D4F-0A6E-4619-B93B-E02C81F718D5}" destId="{0443B122-D9D1-4A2E-90ED-B6CE9A206DD0}" srcOrd="2" destOrd="0" presId="urn:microsoft.com/office/officeart/2016/7/layout/BasicProcessNew"/>
    <dgm:cxn modelId="{AFC5D63C-99DA-494B-8CF5-AA014BCC230A}" type="presParOf" srcId="{4A6D6D4F-0A6E-4619-B93B-E02C81F718D5}" destId="{2A8D0D4D-CE5E-431E-96E2-635A36933894}" srcOrd="3" destOrd="0" presId="urn:microsoft.com/office/officeart/2016/7/layout/BasicProcessNew"/>
    <dgm:cxn modelId="{BDE7F988-2FAC-4BC9-AB97-71BF537ABD31}" type="presParOf" srcId="{4A6D6D4F-0A6E-4619-B93B-E02C81F718D5}" destId="{057908A2-4890-44B3-999E-A1FF4B23DDCA}" srcOrd="4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1B226A-6E76-4BF0-AA6D-CA4A2ABECAE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53D673-B7BD-44A2-AAF0-C542ADF13692}">
      <dgm:prSet/>
      <dgm:spPr/>
      <dgm:t>
        <a:bodyPr/>
        <a:lstStyle/>
        <a:p>
          <a:r>
            <a:rPr lang="en-GB" b="1"/>
            <a:t>The Challenge:</a:t>
          </a:r>
          <a:r>
            <a:rPr lang="en-GB"/>
            <a:t> Widening health inequalities in England (Marmot et al., 2020).</a:t>
          </a:r>
          <a:endParaRPr lang="en-US"/>
        </a:p>
      </dgm:t>
    </dgm:pt>
    <dgm:pt modelId="{119FD3DE-E1AD-4CD3-9928-63BB3459401C}" type="parTrans" cxnId="{BFA172E0-60FC-43E7-9237-D5AA417D2717}">
      <dgm:prSet/>
      <dgm:spPr/>
      <dgm:t>
        <a:bodyPr/>
        <a:lstStyle/>
        <a:p>
          <a:endParaRPr lang="en-US"/>
        </a:p>
      </dgm:t>
    </dgm:pt>
    <dgm:pt modelId="{BD86FEF1-84D7-4D58-A974-74B93B2BD5CF}" type="sibTrans" cxnId="{BFA172E0-60FC-43E7-9237-D5AA417D2717}">
      <dgm:prSet/>
      <dgm:spPr/>
      <dgm:t>
        <a:bodyPr/>
        <a:lstStyle/>
        <a:p>
          <a:endParaRPr lang="en-US"/>
        </a:p>
      </dgm:t>
    </dgm:pt>
    <dgm:pt modelId="{D994EFEF-AFD0-4B21-8518-53B048B0EE0B}">
      <dgm:prSet/>
      <dgm:spPr/>
      <dgm:t>
        <a:bodyPr/>
        <a:lstStyle/>
        <a:p>
          <a:r>
            <a:rPr lang="en-GB"/>
            <a:t>​</a:t>
          </a:r>
          <a:r>
            <a:rPr lang="en-GB" b="1"/>
            <a:t>Equity vs. Equality:</a:t>
          </a:r>
          <a:r>
            <a:rPr lang="en-GB"/>
            <a:t> Universal access does not guarantee equitable outcomes.</a:t>
          </a:r>
          <a:endParaRPr lang="en-US"/>
        </a:p>
      </dgm:t>
    </dgm:pt>
    <dgm:pt modelId="{2CCE50D1-4169-48B4-BE0B-567CE8F56654}" type="parTrans" cxnId="{DC542DF0-B8F5-40AA-8B3C-6D450CB1CAFB}">
      <dgm:prSet/>
      <dgm:spPr/>
      <dgm:t>
        <a:bodyPr/>
        <a:lstStyle/>
        <a:p>
          <a:endParaRPr lang="en-US"/>
        </a:p>
      </dgm:t>
    </dgm:pt>
    <dgm:pt modelId="{822E9D30-E272-475B-B5DD-358BC7752DBC}" type="sibTrans" cxnId="{DC542DF0-B8F5-40AA-8B3C-6D450CB1CAFB}">
      <dgm:prSet/>
      <dgm:spPr/>
      <dgm:t>
        <a:bodyPr/>
        <a:lstStyle/>
        <a:p>
          <a:endParaRPr lang="en-US"/>
        </a:p>
      </dgm:t>
    </dgm:pt>
    <dgm:pt modelId="{0DFE1735-DE23-4E4B-8C00-F22D0D30A8EA}">
      <dgm:prSet/>
      <dgm:spPr/>
      <dgm:t>
        <a:bodyPr/>
        <a:lstStyle/>
        <a:p>
          <a:r>
            <a:rPr lang="en-GB"/>
            <a:t>​</a:t>
          </a:r>
          <a:r>
            <a:rPr lang="en-GB" b="1"/>
            <a:t>Strategic Needs:</a:t>
          </a:r>
          <a:r>
            <a:rPr lang="en-GB"/>
            <a:t> </a:t>
          </a:r>
          <a:endParaRPr lang="en-US"/>
        </a:p>
      </dgm:t>
    </dgm:pt>
    <dgm:pt modelId="{8494A886-0CE8-4697-B528-A9936508B6FF}" type="parTrans" cxnId="{36F9DC41-07C0-4DB1-9D7C-3C737CB3FBC9}">
      <dgm:prSet/>
      <dgm:spPr/>
      <dgm:t>
        <a:bodyPr/>
        <a:lstStyle/>
        <a:p>
          <a:endParaRPr lang="en-US"/>
        </a:p>
      </dgm:t>
    </dgm:pt>
    <dgm:pt modelId="{4F712A0E-33E8-46F0-B9C2-B233B5596421}" type="sibTrans" cxnId="{36F9DC41-07C0-4DB1-9D7C-3C737CB3FBC9}">
      <dgm:prSet/>
      <dgm:spPr/>
      <dgm:t>
        <a:bodyPr/>
        <a:lstStyle/>
        <a:p>
          <a:endParaRPr lang="en-US"/>
        </a:p>
      </dgm:t>
    </dgm:pt>
    <dgm:pt modelId="{5089349E-9BD2-4D85-A6A9-73FD1E7D533D}">
      <dgm:prSet/>
      <dgm:spPr/>
      <dgm:t>
        <a:bodyPr/>
        <a:lstStyle/>
        <a:p>
          <a:r>
            <a:rPr lang="en-GB"/>
            <a:t>​Moving beyond "lifestyle" advice to addressing root determinants.</a:t>
          </a:r>
          <a:endParaRPr lang="en-US"/>
        </a:p>
      </dgm:t>
    </dgm:pt>
    <dgm:pt modelId="{EFB79A8C-9D78-47B7-90AA-F6CA592BAEC4}" type="parTrans" cxnId="{1C2DEFB6-F3A8-47CA-98BD-C73822F3316A}">
      <dgm:prSet/>
      <dgm:spPr/>
      <dgm:t>
        <a:bodyPr/>
        <a:lstStyle/>
        <a:p>
          <a:endParaRPr lang="en-US"/>
        </a:p>
      </dgm:t>
    </dgm:pt>
    <dgm:pt modelId="{1BB44676-9E22-4C06-BD6A-12405CF983E0}" type="sibTrans" cxnId="{1C2DEFB6-F3A8-47CA-98BD-C73822F3316A}">
      <dgm:prSet/>
      <dgm:spPr/>
      <dgm:t>
        <a:bodyPr/>
        <a:lstStyle/>
        <a:p>
          <a:endParaRPr lang="en-US"/>
        </a:p>
      </dgm:t>
    </dgm:pt>
    <dgm:pt modelId="{A182A67A-3297-45FE-B042-F2A42EF9063B}">
      <dgm:prSet/>
      <dgm:spPr/>
      <dgm:t>
        <a:bodyPr/>
        <a:lstStyle/>
        <a:p>
          <a:r>
            <a:rPr lang="en-GB"/>
            <a:t>​Targeted investment in the most deprived communities (Public Health England, 2019).</a:t>
          </a:r>
          <a:endParaRPr lang="en-US"/>
        </a:p>
      </dgm:t>
    </dgm:pt>
    <dgm:pt modelId="{DCAB068C-F903-46DA-BF62-DEE770FA4973}" type="parTrans" cxnId="{25ADD7B4-E2AE-47D6-9ABE-0C993140DB84}">
      <dgm:prSet/>
      <dgm:spPr/>
      <dgm:t>
        <a:bodyPr/>
        <a:lstStyle/>
        <a:p>
          <a:endParaRPr lang="en-US"/>
        </a:p>
      </dgm:t>
    </dgm:pt>
    <dgm:pt modelId="{99B06208-B126-4718-BD43-8A12C411CC30}" type="sibTrans" cxnId="{25ADD7B4-E2AE-47D6-9ABE-0C993140DB84}">
      <dgm:prSet/>
      <dgm:spPr/>
      <dgm:t>
        <a:bodyPr/>
        <a:lstStyle/>
        <a:p>
          <a:endParaRPr lang="en-US"/>
        </a:p>
      </dgm:t>
    </dgm:pt>
    <dgm:pt modelId="{423A0474-F7E2-4519-B268-B922D64B9906}" type="pres">
      <dgm:prSet presAssocID="{421B226A-6E76-4BF0-AA6D-CA4A2ABECAEC}" presName="Name0" presStyleCnt="0">
        <dgm:presLayoutVars>
          <dgm:dir/>
          <dgm:animLvl val="lvl"/>
          <dgm:resizeHandles val="exact"/>
        </dgm:presLayoutVars>
      </dgm:prSet>
      <dgm:spPr/>
    </dgm:pt>
    <dgm:pt modelId="{99885707-1464-484B-AEFE-74D6EEF143E4}" type="pres">
      <dgm:prSet presAssocID="{0DFE1735-DE23-4E4B-8C00-F22D0D30A8EA}" presName="boxAndChildren" presStyleCnt="0"/>
      <dgm:spPr/>
    </dgm:pt>
    <dgm:pt modelId="{6011E537-2AF8-4801-8ECE-E66B50B70CAD}" type="pres">
      <dgm:prSet presAssocID="{0DFE1735-DE23-4E4B-8C00-F22D0D30A8EA}" presName="parentTextBox" presStyleLbl="node1" presStyleIdx="0" presStyleCnt="3"/>
      <dgm:spPr/>
    </dgm:pt>
    <dgm:pt modelId="{CB89906C-F7F1-4A08-A952-B6B5F8A663E1}" type="pres">
      <dgm:prSet presAssocID="{0DFE1735-DE23-4E4B-8C00-F22D0D30A8EA}" presName="entireBox" presStyleLbl="node1" presStyleIdx="0" presStyleCnt="3"/>
      <dgm:spPr/>
    </dgm:pt>
    <dgm:pt modelId="{888EA77F-6EA6-479E-8F35-1D5F8E146A4B}" type="pres">
      <dgm:prSet presAssocID="{0DFE1735-DE23-4E4B-8C00-F22D0D30A8EA}" presName="descendantBox" presStyleCnt="0"/>
      <dgm:spPr/>
    </dgm:pt>
    <dgm:pt modelId="{AB19C54A-CE42-4CA6-825A-4DABF19B5164}" type="pres">
      <dgm:prSet presAssocID="{5089349E-9BD2-4D85-A6A9-73FD1E7D533D}" presName="childTextBox" presStyleLbl="fgAccFollowNode1" presStyleIdx="0" presStyleCnt="2">
        <dgm:presLayoutVars>
          <dgm:bulletEnabled val="1"/>
        </dgm:presLayoutVars>
      </dgm:prSet>
      <dgm:spPr/>
    </dgm:pt>
    <dgm:pt modelId="{377F3848-63A5-45AF-9937-CDABD46377DC}" type="pres">
      <dgm:prSet presAssocID="{A182A67A-3297-45FE-B042-F2A42EF9063B}" presName="childTextBox" presStyleLbl="fgAccFollowNode1" presStyleIdx="1" presStyleCnt="2">
        <dgm:presLayoutVars>
          <dgm:bulletEnabled val="1"/>
        </dgm:presLayoutVars>
      </dgm:prSet>
      <dgm:spPr/>
    </dgm:pt>
    <dgm:pt modelId="{318943F2-42D6-4BB3-9510-A608BC23327C}" type="pres">
      <dgm:prSet presAssocID="{822E9D30-E272-475B-B5DD-358BC7752DBC}" presName="sp" presStyleCnt="0"/>
      <dgm:spPr/>
    </dgm:pt>
    <dgm:pt modelId="{2D47AE12-1CF3-4FF7-BB43-4D3EF37D95FA}" type="pres">
      <dgm:prSet presAssocID="{D994EFEF-AFD0-4B21-8518-53B048B0EE0B}" presName="arrowAndChildren" presStyleCnt="0"/>
      <dgm:spPr/>
    </dgm:pt>
    <dgm:pt modelId="{20A54342-3FFD-448A-8A1A-24A9FDE750C0}" type="pres">
      <dgm:prSet presAssocID="{D994EFEF-AFD0-4B21-8518-53B048B0EE0B}" presName="parentTextArrow" presStyleLbl="node1" presStyleIdx="1" presStyleCnt="3"/>
      <dgm:spPr/>
    </dgm:pt>
    <dgm:pt modelId="{C590287F-EA9E-4A3E-9558-BF2E2B978B07}" type="pres">
      <dgm:prSet presAssocID="{BD86FEF1-84D7-4D58-A974-74B93B2BD5CF}" presName="sp" presStyleCnt="0"/>
      <dgm:spPr/>
    </dgm:pt>
    <dgm:pt modelId="{D2D48808-7443-4916-BC9B-D0069C9A3095}" type="pres">
      <dgm:prSet presAssocID="{2753D673-B7BD-44A2-AAF0-C542ADF13692}" presName="arrowAndChildren" presStyleCnt="0"/>
      <dgm:spPr/>
    </dgm:pt>
    <dgm:pt modelId="{08F5A47C-E9FE-449D-8957-3377EC81DDBB}" type="pres">
      <dgm:prSet presAssocID="{2753D673-B7BD-44A2-AAF0-C542ADF13692}" presName="parentTextArrow" presStyleLbl="node1" presStyleIdx="2" presStyleCnt="3"/>
      <dgm:spPr/>
    </dgm:pt>
  </dgm:ptLst>
  <dgm:cxnLst>
    <dgm:cxn modelId="{A7B5B92F-7DAF-48C2-9CE9-FDCCF9C5225E}" type="presOf" srcId="{0DFE1735-DE23-4E4B-8C00-F22D0D30A8EA}" destId="{CB89906C-F7F1-4A08-A952-B6B5F8A663E1}" srcOrd="1" destOrd="0" presId="urn:microsoft.com/office/officeart/2005/8/layout/process4"/>
    <dgm:cxn modelId="{7796AC5D-ACA1-41FB-9E01-42E97F6CAB1D}" type="presOf" srcId="{D994EFEF-AFD0-4B21-8518-53B048B0EE0B}" destId="{20A54342-3FFD-448A-8A1A-24A9FDE750C0}" srcOrd="0" destOrd="0" presId="urn:microsoft.com/office/officeart/2005/8/layout/process4"/>
    <dgm:cxn modelId="{36F9DC41-07C0-4DB1-9D7C-3C737CB3FBC9}" srcId="{421B226A-6E76-4BF0-AA6D-CA4A2ABECAEC}" destId="{0DFE1735-DE23-4E4B-8C00-F22D0D30A8EA}" srcOrd="2" destOrd="0" parTransId="{8494A886-0CE8-4697-B528-A9936508B6FF}" sibTransId="{4F712A0E-33E8-46F0-B9C2-B233B5596421}"/>
    <dgm:cxn modelId="{CF36D063-A5B0-46D8-866C-3253BC30DC88}" type="presOf" srcId="{2753D673-B7BD-44A2-AAF0-C542ADF13692}" destId="{08F5A47C-E9FE-449D-8957-3377EC81DDBB}" srcOrd="0" destOrd="0" presId="urn:microsoft.com/office/officeart/2005/8/layout/process4"/>
    <dgm:cxn modelId="{A44A2A78-08A8-48BB-AF88-D04DD2CA94CB}" type="presOf" srcId="{A182A67A-3297-45FE-B042-F2A42EF9063B}" destId="{377F3848-63A5-45AF-9937-CDABD46377DC}" srcOrd="0" destOrd="0" presId="urn:microsoft.com/office/officeart/2005/8/layout/process4"/>
    <dgm:cxn modelId="{AF9537A0-4FBE-4C3E-BC2E-DF13126AB023}" type="presOf" srcId="{0DFE1735-DE23-4E4B-8C00-F22D0D30A8EA}" destId="{6011E537-2AF8-4801-8ECE-E66B50B70CAD}" srcOrd="0" destOrd="0" presId="urn:microsoft.com/office/officeart/2005/8/layout/process4"/>
    <dgm:cxn modelId="{25ADD7B4-E2AE-47D6-9ABE-0C993140DB84}" srcId="{0DFE1735-DE23-4E4B-8C00-F22D0D30A8EA}" destId="{A182A67A-3297-45FE-B042-F2A42EF9063B}" srcOrd="1" destOrd="0" parTransId="{DCAB068C-F903-46DA-BF62-DEE770FA4973}" sibTransId="{99B06208-B126-4718-BD43-8A12C411CC30}"/>
    <dgm:cxn modelId="{1C2DEFB6-F3A8-47CA-98BD-C73822F3316A}" srcId="{0DFE1735-DE23-4E4B-8C00-F22D0D30A8EA}" destId="{5089349E-9BD2-4D85-A6A9-73FD1E7D533D}" srcOrd="0" destOrd="0" parTransId="{EFB79A8C-9D78-47B7-90AA-F6CA592BAEC4}" sibTransId="{1BB44676-9E22-4C06-BD6A-12405CF983E0}"/>
    <dgm:cxn modelId="{BFA172E0-60FC-43E7-9237-D5AA417D2717}" srcId="{421B226A-6E76-4BF0-AA6D-CA4A2ABECAEC}" destId="{2753D673-B7BD-44A2-AAF0-C542ADF13692}" srcOrd="0" destOrd="0" parTransId="{119FD3DE-E1AD-4CD3-9928-63BB3459401C}" sibTransId="{BD86FEF1-84D7-4D58-A974-74B93B2BD5CF}"/>
    <dgm:cxn modelId="{DC542DF0-B8F5-40AA-8B3C-6D450CB1CAFB}" srcId="{421B226A-6E76-4BF0-AA6D-CA4A2ABECAEC}" destId="{D994EFEF-AFD0-4B21-8518-53B048B0EE0B}" srcOrd="1" destOrd="0" parTransId="{2CCE50D1-4169-48B4-BE0B-567CE8F56654}" sibTransId="{822E9D30-E272-475B-B5DD-358BC7752DBC}"/>
    <dgm:cxn modelId="{F0D4A8F5-AD20-4212-9E53-66FA7C37AB82}" type="presOf" srcId="{421B226A-6E76-4BF0-AA6D-CA4A2ABECAEC}" destId="{423A0474-F7E2-4519-B268-B922D64B9906}" srcOrd="0" destOrd="0" presId="urn:microsoft.com/office/officeart/2005/8/layout/process4"/>
    <dgm:cxn modelId="{69F5ACF6-1BC8-490D-9771-F91EEA9ACBE0}" type="presOf" srcId="{5089349E-9BD2-4D85-A6A9-73FD1E7D533D}" destId="{AB19C54A-CE42-4CA6-825A-4DABF19B5164}" srcOrd="0" destOrd="0" presId="urn:microsoft.com/office/officeart/2005/8/layout/process4"/>
    <dgm:cxn modelId="{1A40530F-9645-42DA-8B97-BEC19F27065A}" type="presParOf" srcId="{423A0474-F7E2-4519-B268-B922D64B9906}" destId="{99885707-1464-484B-AEFE-74D6EEF143E4}" srcOrd="0" destOrd="0" presId="urn:microsoft.com/office/officeart/2005/8/layout/process4"/>
    <dgm:cxn modelId="{8244B0C5-CAB3-4E28-B0CD-AF0CB0D2DF7F}" type="presParOf" srcId="{99885707-1464-484B-AEFE-74D6EEF143E4}" destId="{6011E537-2AF8-4801-8ECE-E66B50B70CAD}" srcOrd="0" destOrd="0" presId="urn:microsoft.com/office/officeart/2005/8/layout/process4"/>
    <dgm:cxn modelId="{98AFE739-3B15-4342-B636-BC0C17182C9E}" type="presParOf" srcId="{99885707-1464-484B-AEFE-74D6EEF143E4}" destId="{CB89906C-F7F1-4A08-A952-B6B5F8A663E1}" srcOrd="1" destOrd="0" presId="urn:microsoft.com/office/officeart/2005/8/layout/process4"/>
    <dgm:cxn modelId="{1C00F5E4-0148-49E7-A888-5DE30D795223}" type="presParOf" srcId="{99885707-1464-484B-AEFE-74D6EEF143E4}" destId="{888EA77F-6EA6-479E-8F35-1D5F8E146A4B}" srcOrd="2" destOrd="0" presId="urn:microsoft.com/office/officeart/2005/8/layout/process4"/>
    <dgm:cxn modelId="{1D4A7145-9AC9-4826-ADEB-D874EE451EC9}" type="presParOf" srcId="{888EA77F-6EA6-479E-8F35-1D5F8E146A4B}" destId="{AB19C54A-CE42-4CA6-825A-4DABF19B5164}" srcOrd="0" destOrd="0" presId="urn:microsoft.com/office/officeart/2005/8/layout/process4"/>
    <dgm:cxn modelId="{7084B980-5A3D-43D3-8BDA-A04AB863B93A}" type="presParOf" srcId="{888EA77F-6EA6-479E-8F35-1D5F8E146A4B}" destId="{377F3848-63A5-45AF-9937-CDABD46377DC}" srcOrd="1" destOrd="0" presId="urn:microsoft.com/office/officeart/2005/8/layout/process4"/>
    <dgm:cxn modelId="{7B912CEA-F137-4F7A-A657-D7D60E813667}" type="presParOf" srcId="{423A0474-F7E2-4519-B268-B922D64B9906}" destId="{318943F2-42D6-4BB3-9510-A608BC23327C}" srcOrd="1" destOrd="0" presId="urn:microsoft.com/office/officeart/2005/8/layout/process4"/>
    <dgm:cxn modelId="{81EB5672-2147-4E6B-8942-CF17FE71D94A}" type="presParOf" srcId="{423A0474-F7E2-4519-B268-B922D64B9906}" destId="{2D47AE12-1CF3-4FF7-BB43-4D3EF37D95FA}" srcOrd="2" destOrd="0" presId="urn:microsoft.com/office/officeart/2005/8/layout/process4"/>
    <dgm:cxn modelId="{7BE7686E-EEE4-4BCD-A815-BC01583F9B6D}" type="presParOf" srcId="{2D47AE12-1CF3-4FF7-BB43-4D3EF37D95FA}" destId="{20A54342-3FFD-448A-8A1A-24A9FDE750C0}" srcOrd="0" destOrd="0" presId="urn:microsoft.com/office/officeart/2005/8/layout/process4"/>
    <dgm:cxn modelId="{E7C179A6-3D2F-4694-A3C0-5B920CC8AD5F}" type="presParOf" srcId="{423A0474-F7E2-4519-B268-B922D64B9906}" destId="{C590287F-EA9E-4A3E-9558-BF2E2B978B07}" srcOrd="3" destOrd="0" presId="urn:microsoft.com/office/officeart/2005/8/layout/process4"/>
    <dgm:cxn modelId="{83CF529C-FCFE-44EE-898E-53A17CD32C47}" type="presParOf" srcId="{423A0474-F7E2-4519-B268-B922D64B9906}" destId="{D2D48808-7443-4916-BC9B-D0069C9A3095}" srcOrd="4" destOrd="0" presId="urn:microsoft.com/office/officeart/2005/8/layout/process4"/>
    <dgm:cxn modelId="{6D998667-CCDD-450C-BFB3-1FE51BF212E0}" type="presParOf" srcId="{D2D48808-7443-4916-BC9B-D0069C9A3095}" destId="{08F5A47C-E9FE-449D-8957-3377EC81DDB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D3EA2B-596E-4555-B024-59A70090B28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901787A-36A4-4301-B299-B199E2EAB316}">
      <dgm:prSet/>
      <dgm:spPr/>
      <dgm:t>
        <a:bodyPr/>
        <a:lstStyle/>
        <a:p>
          <a:r>
            <a:rPr lang="en-GB" b="1"/>
            <a:t>Summary:</a:t>
          </a:r>
          <a:r>
            <a:rPr lang="en-GB"/>
            <a:t> Integration is a functional necessity, not just a policy goal.</a:t>
          </a:r>
          <a:endParaRPr lang="en-US"/>
        </a:p>
      </dgm:t>
    </dgm:pt>
    <dgm:pt modelId="{54D1A93C-38B3-4C80-BDFC-8518F4458E90}" type="parTrans" cxnId="{A768F5DF-3C23-4F1A-8273-ABD9D9DEBE0C}">
      <dgm:prSet/>
      <dgm:spPr/>
      <dgm:t>
        <a:bodyPr/>
        <a:lstStyle/>
        <a:p>
          <a:endParaRPr lang="en-US"/>
        </a:p>
      </dgm:t>
    </dgm:pt>
    <dgm:pt modelId="{F995D736-1571-40AE-9AFC-4B40491A0968}" type="sibTrans" cxnId="{A768F5DF-3C23-4F1A-8273-ABD9D9DEBE0C}">
      <dgm:prSet/>
      <dgm:spPr/>
      <dgm:t>
        <a:bodyPr/>
        <a:lstStyle/>
        <a:p>
          <a:endParaRPr lang="en-US"/>
        </a:p>
      </dgm:t>
    </dgm:pt>
    <dgm:pt modelId="{B9FCF935-0650-4BCB-A39E-257F5468C13B}">
      <dgm:prSet/>
      <dgm:spPr/>
      <dgm:t>
        <a:bodyPr/>
        <a:lstStyle/>
        <a:p>
          <a:r>
            <a:rPr lang="en-GB"/>
            <a:t>​</a:t>
          </a:r>
          <a:r>
            <a:rPr lang="en-GB" b="1"/>
            <a:t>Future Direction:</a:t>
          </a:r>
          <a:r>
            <a:rPr lang="en-GB"/>
            <a:t> </a:t>
          </a:r>
          <a:endParaRPr lang="en-US"/>
        </a:p>
      </dgm:t>
    </dgm:pt>
    <dgm:pt modelId="{2E4F0A83-73E2-4251-8C03-F90BD7A662F2}" type="parTrans" cxnId="{28F24F50-97E9-4C82-8AC0-070C6BD1CC85}">
      <dgm:prSet/>
      <dgm:spPr/>
      <dgm:t>
        <a:bodyPr/>
        <a:lstStyle/>
        <a:p>
          <a:endParaRPr lang="en-US"/>
        </a:p>
      </dgm:t>
    </dgm:pt>
    <dgm:pt modelId="{49AD5AC8-36AA-44DA-9698-66B7B6DADB0F}" type="sibTrans" cxnId="{28F24F50-97E9-4C82-8AC0-070C6BD1CC85}">
      <dgm:prSet/>
      <dgm:spPr/>
      <dgm:t>
        <a:bodyPr/>
        <a:lstStyle/>
        <a:p>
          <a:endParaRPr lang="en-US"/>
        </a:p>
      </dgm:t>
    </dgm:pt>
    <dgm:pt modelId="{2C408F2B-8523-443A-AA7D-D0E0C2455BFA}">
      <dgm:prSet/>
      <dgm:spPr/>
      <dgm:t>
        <a:bodyPr/>
        <a:lstStyle/>
        <a:p>
          <a:r>
            <a:rPr lang="en-GB"/>
            <a:t>​Strengthen governance flexibility.</a:t>
          </a:r>
          <a:endParaRPr lang="en-US"/>
        </a:p>
      </dgm:t>
    </dgm:pt>
    <dgm:pt modelId="{6E73D2EC-4C56-476D-BEDA-0FB5FF0E3282}" type="parTrans" cxnId="{8F6DAD48-8BAC-475A-A572-A3DC817F9F11}">
      <dgm:prSet/>
      <dgm:spPr/>
      <dgm:t>
        <a:bodyPr/>
        <a:lstStyle/>
        <a:p>
          <a:endParaRPr lang="en-US"/>
        </a:p>
      </dgm:t>
    </dgm:pt>
    <dgm:pt modelId="{1B340DD1-BAE1-4C72-B306-88ED139687D3}" type="sibTrans" cxnId="{8F6DAD48-8BAC-475A-A572-A3DC817F9F11}">
      <dgm:prSet/>
      <dgm:spPr/>
      <dgm:t>
        <a:bodyPr/>
        <a:lstStyle/>
        <a:p>
          <a:endParaRPr lang="en-US"/>
        </a:p>
      </dgm:t>
    </dgm:pt>
    <dgm:pt modelId="{C650A98E-0809-4466-B71D-72B1759ACE51}">
      <dgm:prSet/>
      <dgm:spPr/>
      <dgm:t>
        <a:bodyPr/>
        <a:lstStyle/>
        <a:p>
          <a:r>
            <a:rPr lang="en-GB"/>
            <a:t>​Shift focus from acute "fix-it" models to holistic prevention.</a:t>
          </a:r>
          <a:endParaRPr lang="en-US"/>
        </a:p>
      </dgm:t>
    </dgm:pt>
    <dgm:pt modelId="{E64E9BFD-5E6F-4397-83EF-2B5940B907DA}" type="parTrans" cxnId="{BDDF3BE5-AE4B-48E5-ACD2-BFF2B2E8E26C}">
      <dgm:prSet/>
      <dgm:spPr/>
      <dgm:t>
        <a:bodyPr/>
        <a:lstStyle/>
        <a:p>
          <a:endParaRPr lang="en-US"/>
        </a:p>
      </dgm:t>
    </dgm:pt>
    <dgm:pt modelId="{74A71450-0167-4F4B-804A-01892FDA4CF8}" type="sibTrans" cxnId="{BDDF3BE5-AE4B-48E5-ACD2-BFF2B2E8E26C}">
      <dgm:prSet/>
      <dgm:spPr/>
      <dgm:t>
        <a:bodyPr/>
        <a:lstStyle/>
        <a:p>
          <a:endParaRPr lang="en-US"/>
        </a:p>
      </dgm:t>
    </dgm:pt>
    <dgm:pt modelId="{C237EA56-77E9-4CFD-B629-57FF30630650}">
      <dgm:prSet/>
      <dgm:spPr/>
      <dgm:t>
        <a:bodyPr/>
        <a:lstStyle/>
        <a:p>
          <a:r>
            <a:rPr lang="en-GB"/>
            <a:t>​Sustainability = Equity + Resilience.</a:t>
          </a:r>
          <a:endParaRPr lang="en-US"/>
        </a:p>
      </dgm:t>
    </dgm:pt>
    <dgm:pt modelId="{8C7DE549-3EA1-435D-BAA5-31D2E0BA47DC}" type="parTrans" cxnId="{F40103BA-C325-4E04-B730-70F119E11306}">
      <dgm:prSet/>
      <dgm:spPr/>
      <dgm:t>
        <a:bodyPr/>
        <a:lstStyle/>
        <a:p>
          <a:endParaRPr lang="en-US"/>
        </a:p>
      </dgm:t>
    </dgm:pt>
    <dgm:pt modelId="{4D980EDF-853B-400C-8D09-24F53DB90726}" type="sibTrans" cxnId="{F40103BA-C325-4E04-B730-70F119E11306}">
      <dgm:prSet/>
      <dgm:spPr/>
      <dgm:t>
        <a:bodyPr/>
        <a:lstStyle/>
        <a:p>
          <a:endParaRPr lang="en-US"/>
        </a:p>
      </dgm:t>
    </dgm:pt>
    <dgm:pt modelId="{EA8C5C19-390D-4A90-B724-F7A304A7D15E}">
      <dgm:prSet/>
      <dgm:spPr/>
      <dgm:t>
        <a:bodyPr/>
        <a:lstStyle/>
        <a:p>
          <a:r>
            <a:rPr lang="en-GB"/>
            <a:t>​</a:t>
          </a:r>
          <a:r>
            <a:rPr lang="en-GB" b="1"/>
            <a:t>Call to Action:</a:t>
          </a:r>
          <a:r>
            <a:rPr lang="en-GB"/>
            <a:t> Looking beyond hospital walls to build a healthier society.</a:t>
          </a:r>
          <a:endParaRPr lang="en-US"/>
        </a:p>
      </dgm:t>
    </dgm:pt>
    <dgm:pt modelId="{6E80156F-4FAD-4E8B-BACC-6E119FD63253}" type="parTrans" cxnId="{FF048F98-12C6-410A-B575-D3E33955284F}">
      <dgm:prSet/>
      <dgm:spPr/>
      <dgm:t>
        <a:bodyPr/>
        <a:lstStyle/>
        <a:p>
          <a:endParaRPr lang="en-US"/>
        </a:p>
      </dgm:t>
    </dgm:pt>
    <dgm:pt modelId="{32B54FC2-01C5-4940-BB93-F16C539C4C6F}" type="sibTrans" cxnId="{FF048F98-12C6-410A-B575-D3E33955284F}">
      <dgm:prSet/>
      <dgm:spPr/>
      <dgm:t>
        <a:bodyPr/>
        <a:lstStyle/>
        <a:p>
          <a:endParaRPr lang="en-US"/>
        </a:p>
      </dgm:t>
    </dgm:pt>
    <dgm:pt modelId="{699690B7-9A75-4413-B6D3-3108BE869627}" type="pres">
      <dgm:prSet presAssocID="{77D3EA2B-596E-4555-B024-59A70090B28F}" presName="root" presStyleCnt="0">
        <dgm:presLayoutVars>
          <dgm:dir/>
          <dgm:resizeHandles val="exact"/>
        </dgm:presLayoutVars>
      </dgm:prSet>
      <dgm:spPr/>
    </dgm:pt>
    <dgm:pt modelId="{D8D950A9-4E6D-45F7-9DD8-4432C2A0A7AC}" type="pres">
      <dgm:prSet presAssocID="{8901787A-36A4-4301-B299-B199E2EAB316}" presName="compNode" presStyleCnt="0"/>
      <dgm:spPr/>
    </dgm:pt>
    <dgm:pt modelId="{6F8BF526-6DD7-4FA5-86A6-B77408204D52}" type="pres">
      <dgm:prSet presAssocID="{8901787A-36A4-4301-B299-B199E2EAB316}" presName="bgRect" presStyleLbl="bgShp" presStyleIdx="0" presStyleCnt="3"/>
      <dgm:spPr/>
    </dgm:pt>
    <dgm:pt modelId="{3CF17226-37D2-4479-AECF-46B2A4E8CDD2}" type="pres">
      <dgm:prSet presAssocID="{8901787A-36A4-4301-B299-B199E2EAB31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77FFE62-2EEA-4051-A47F-D9045C37438A}" type="pres">
      <dgm:prSet presAssocID="{8901787A-36A4-4301-B299-B199E2EAB316}" presName="spaceRect" presStyleCnt="0"/>
      <dgm:spPr/>
    </dgm:pt>
    <dgm:pt modelId="{91D7D26B-1EBD-41A1-A2E9-83E2575FE40B}" type="pres">
      <dgm:prSet presAssocID="{8901787A-36A4-4301-B299-B199E2EAB316}" presName="parTx" presStyleLbl="revTx" presStyleIdx="0" presStyleCnt="4">
        <dgm:presLayoutVars>
          <dgm:chMax val="0"/>
          <dgm:chPref val="0"/>
        </dgm:presLayoutVars>
      </dgm:prSet>
      <dgm:spPr/>
    </dgm:pt>
    <dgm:pt modelId="{9AD45431-B948-42C9-B9D2-0C0BA1054D4F}" type="pres">
      <dgm:prSet presAssocID="{F995D736-1571-40AE-9AFC-4B40491A0968}" presName="sibTrans" presStyleCnt="0"/>
      <dgm:spPr/>
    </dgm:pt>
    <dgm:pt modelId="{7D1C67BB-2701-4729-9690-CB8E9BCF1550}" type="pres">
      <dgm:prSet presAssocID="{B9FCF935-0650-4BCB-A39E-257F5468C13B}" presName="compNode" presStyleCnt="0"/>
      <dgm:spPr/>
    </dgm:pt>
    <dgm:pt modelId="{F80F1794-026E-4146-8932-6137B6D6D8D4}" type="pres">
      <dgm:prSet presAssocID="{B9FCF935-0650-4BCB-A39E-257F5468C13B}" presName="bgRect" presStyleLbl="bgShp" presStyleIdx="1" presStyleCnt="3"/>
      <dgm:spPr/>
    </dgm:pt>
    <dgm:pt modelId="{18506AD1-B0D2-4C9D-A2D3-0BD20196661F}" type="pres">
      <dgm:prSet presAssocID="{B9FCF935-0650-4BCB-A39E-257F5468C13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FB1445DA-7A35-4610-A812-780F9B5C9461}" type="pres">
      <dgm:prSet presAssocID="{B9FCF935-0650-4BCB-A39E-257F5468C13B}" presName="spaceRect" presStyleCnt="0"/>
      <dgm:spPr/>
    </dgm:pt>
    <dgm:pt modelId="{0481222D-646A-4BC4-9AD1-7A7BD8D9C653}" type="pres">
      <dgm:prSet presAssocID="{B9FCF935-0650-4BCB-A39E-257F5468C13B}" presName="parTx" presStyleLbl="revTx" presStyleIdx="1" presStyleCnt="4">
        <dgm:presLayoutVars>
          <dgm:chMax val="0"/>
          <dgm:chPref val="0"/>
        </dgm:presLayoutVars>
      </dgm:prSet>
      <dgm:spPr/>
    </dgm:pt>
    <dgm:pt modelId="{CC588612-4740-4EFA-9264-51E3CF4495F2}" type="pres">
      <dgm:prSet presAssocID="{B9FCF935-0650-4BCB-A39E-257F5468C13B}" presName="desTx" presStyleLbl="revTx" presStyleIdx="2" presStyleCnt="4">
        <dgm:presLayoutVars/>
      </dgm:prSet>
      <dgm:spPr/>
    </dgm:pt>
    <dgm:pt modelId="{227C279B-6B60-41E2-8895-52F2729FCCFF}" type="pres">
      <dgm:prSet presAssocID="{49AD5AC8-36AA-44DA-9698-66B7B6DADB0F}" presName="sibTrans" presStyleCnt="0"/>
      <dgm:spPr/>
    </dgm:pt>
    <dgm:pt modelId="{4B3EE20A-C26E-4208-8C02-2171991D88B8}" type="pres">
      <dgm:prSet presAssocID="{EA8C5C19-390D-4A90-B724-F7A304A7D15E}" presName="compNode" presStyleCnt="0"/>
      <dgm:spPr/>
    </dgm:pt>
    <dgm:pt modelId="{8646C3EF-E861-4659-B528-D359E91C505C}" type="pres">
      <dgm:prSet presAssocID="{EA8C5C19-390D-4A90-B724-F7A304A7D15E}" presName="bgRect" presStyleLbl="bgShp" presStyleIdx="2" presStyleCnt="3"/>
      <dgm:spPr/>
    </dgm:pt>
    <dgm:pt modelId="{A0FFE324-41B4-4C3C-ACDF-341E35003B6B}" type="pres">
      <dgm:prSet presAssocID="{EA8C5C19-390D-4A90-B724-F7A304A7D15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48ECF92A-8799-4DE2-B7FA-7E19480420E9}" type="pres">
      <dgm:prSet presAssocID="{EA8C5C19-390D-4A90-B724-F7A304A7D15E}" presName="spaceRect" presStyleCnt="0"/>
      <dgm:spPr/>
    </dgm:pt>
    <dgm:pt modelId="{474B11C5-DFC0-4A68-A17B-BB178589E5D5}" type="pres">
      <dgm:prSet presAssocID="{EA8C5C19-390D-4A90-B724-F7A304A7D15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87B9C21-3E27-45E6-9597-4AE862CC16CB}" type="presOf" srcId="{B9FCF935-0650-4BCB-A39E-257F5468C13B}" destId="{0481222D-646A-4BC4-9AD1-7A7BD8D9C653}" srcOrd="0" destOrd="0" presId="urn:microsoft.com/office/officeart/2018/2/layout/IconVerticalSolidList"/>
    <dgm:cxn modelId="{C4D95929-5AF6-49AB-9FF1-A77446F8B287}" type="presOf" srcId="{8901787A-36A4-4301-B299-B199E2EAB316}" destId="{91D7D26B-1EBD-41A1-A2E9-83E2575FE40B}" srcOrd="0" destOrd="0" presId="urn:microsoft.com/office/officeart/2018/2/layout/IconVerticalSolidList"/>
    <dgm:cxn modelId="{8F6DAD48-8BAC-475A-A572-A3DC817F9F11}" srcId="{B9FCF935-0650-4BCB-A39E-257F5468C13B}" destId="{2C408F2B-8523-443A-AA7D-D0E0C2455BFA}" srcOrd="0" destOrd="0" parTransId="{6E73D2EC-4C56-476D-BEDA-0FB5FF0E3282}" sibTransId="{1B340DD1-BAE1-4C72-B306-88ED139687D3}"/>
    <dgm:cxn modelId="{28F24F50-97E9-4C82-8AC0-070C6BD1CC85}" srcId="{77D3EA2B-596E-4555-B024-59A70090B28F}" destId="{B9FCF935-0650-4BCB-A39E-257F5468C13B}" srcOrd="1" destOrd="0" parTransId="{2E4F0A83-73E2-4251-8C03-F90BD7A662F2}" sibTransId="{49AD5AC8-36AA-44DA-9698-66B7B6DADB0F}"/>
    <dgm:cxn modelId="{8B2B8B53-2700-45FE-A3E3-E06A81F60103}" type="presOf" srcId="{C650A98E-0809-4466-B71D-72B1759ACE51}" destId="{CC588612-4740-4EFA-9264-51E3CF4495F2}" srcOrd="0" destOrd="1" presId="urn:microsoft.com/office/officeart/2018/2/layout/IconVerticalSolidList"/>
    <dgm:cxn modelId="{FF048F98-12C6-410A-B575-D3E33955284F}" srcId="{77D3EA2B-596E-4555-B024-59A70090B28F}" destId="{EA8C5C19-390D-4A90-B724-F7A304A7D15E}" srcOrd="2" destOrd="0" parTransId="{6E80156F-4FAD-4E8B-BACC-6E119FD63253}" sibTransId="{32B54FC2-01C5-4940-BB93-F16C539C4C6F}"/>
    <dgm:cxn modelId="{0B710BA6-9D88-49CE-B484-0F774836CD93}" type="presOf" srcId="{77D3EA2B-596E-4555-B024-59A70090B28F}" destId="{699690B7-9A75-4413-B6D3-3108BE869627}" srcOrd="0" destOrd="0" presId="urn:microsoft.com/office/officeart/2018/2/layout/IconVerticalSolidList"/>
    <dgm:cxn modelId="{8E8BBCAA-1413-4F81-97E3-EA1A3A8DC4E8}" type="presOf" srcId="{2C408F2B-8523-443A-AA7D-D0E0C2455BFA}" destId="{CC588612-4740-4EFA-9264-51E3CF4495F2}" srcOrd="0" destOrd="0" presId="urn:microsoft.com/office/officeart/2018/2/layout/IconVerticalSolidList"/>
    <dgm:cxn modelId="{F40103BA-C325-4E04-B730-70F119E11306}" srcId="{B9FCF935-0650-4BCB-A39E-257F5468C13B}" destId="{C237EA56-77E9-4CFD-B629-57FF30630650}" srcOrd="2" destOrd="0" parTransId="{8C7DE549-3EA1-435D-BAA5-31D2E0BA47DC}" sibTransId="{4D980EDF-853B-400C-8D09-24F53DB90726}"/>
    <dgm:cxn modelId="{B298B1BE-D318-4740-A4C9-0ABB3A8D0FEC}" type="presOf" srcId="{C237EA56-77E9-4CFD-B629-57FF30630650}" destId="{CC588612-4740-4EFA-9264-51E3CF4495F2}" srcOrd="0" destOrd="2" presId="urn:microsoft.com/office/officeart/2018/2/layout/IconVerticalSolidList"/>
    <dgm:cxn modelId="{485DD2D5-4C18-49AF-9FA1-768017692EC4}" type="presOf" srcId="{EA8C5C19-390D-4A90-B724-F7A304A7D15E}" destId="{474B11C5-DFC0-4A68-A17B-BB178589E5D5}" srcOrd="0" destOrd="0" presId="urn:microsoft.com/office/officeart/2018/2/layout/IconVerticalSolidList"/>
    <dgm:cxn modelId="{A768F5DF-3C23-4F1A-8273-ABD9D9DEBE0C}" srcId="{77D3EA2B-596E-4555-B024-59A70090B28F}" destId="{8901787A-36A4-4301-B299-B199E2EAB316}" srcOrd="0" destOrd="0" parTransId="{54D1A93C-38B3-4C80-BDFC-8518F4458E90}" sibTransId="{F995D736-1571-40AE-9AFC-4B40491A0968}"/>
    <dgm:cxn modelId="{BDDF3BE5-AE4B-48E5-ACD2-BFF2B2E8E26C}" srcId="{B9FCF935-0650-4BCB-A39E-257F5468C13B}" destId="{C650A98E-0809-4466-B71D-72B1759ACE51}" srcOrd="1" destOrd="0" parTransId="{E64E9BFD-5E6F-4397-83EF-2B5940B907DA}" sibTransId="{74A71450-0167-4F4B-804A-01892FDA4CF8}"/>
    <dgm:cxn modelId="{C4C313F3-4F88-46A6-A7BE-186B06E7D714}" type="presParOf" srcId="{699690B7-9A75-4413-B6D3-3108BE869627}" destId="{D8D950A9-4E6D-45F7-9DD8-4432C2A0A7AC}" srcOrd="0" destOrd="0" presId="urn:microsoft.com/office/officeart/2018/2/layout/IconVerticalSolidList"/>
    <dgm:cxn modelId="{529F055F-83BD-41ED-9A26-DAF579A35787}" type="presParOf" srcId="{D8D950A9-4E6D-45F7-9DD8-4432C2A0A7AC}" destId="{6F8BF526-6DD7-4FA5-86A6-B77408204D52}" srcOrd="0" destOrd="0" presId="urn:microsoft.com/office/officeart/2018/2/layout/IconVerticalSolidList"/>
    <dgm:cxn modelId="{D5FFCE02-6EEA-4405-A444-13FA78E8EDFD}" type="presParOf" srcId="{D8D950A9-4E6D-45F7-9DD8-4432C2A0A7AC}" destId="{3CF17226-37D2-4479-AECF-46B2A4E8CDD2}" srcOrd="1" destOrd="0" presId="urn:microsoft.com/office/officeart/2018/2/layout/IconVerticalSolidList"/>
    <dgm:cxn modelId="{F50DC69A-57DD-4E2C-B2D0-B1DC518C61A7}" type="presParOf" srcId="{D8D950A9-4E6D-45F7-9DD8-4432C2A0A7AC}" destId="{577FFE62-2EEA-4051-A47F-D9045C37438A}" srcOrd="2" destOrd="0" presId="urn:microsoft.com/office/officeart/2018/2/layout/IconVerticalSolidList"/>
    <dgm:cxn modelId="{E3F455D3-99C5-447B-9C10-75B78A94B284}" type="presParOf" srcId="{D8D950A9-4E6D-45F7-9DD8-4432C2A0A7AC}" destId="{91D7D26B-1EBD-41A1-A2E9-83E2575FE40B}" srcOrd="3" destOrd="0" presId="urn:microsoft.com/office/officeart/2018/2/layout/IconVerticalSolidList"/>
    <dgm:cxn modelId="{E56D1D2D-F9F2-487B-87C3-8ADE50558B59}" type="presParOf" srcId="{699690B7-9A75-4413-B6D3-3108BE869627}" destId="{9AD45431-B948-42C9-B9D2-0C0BA1054D4F}" srcOrd="1" destOrd="0" presId="urn:microsoft.com/office/officeart/2018/2/layout/IconVerticalSolidList"/>
    <dgm:cxn modelId="{7BC1A346-04F7-40A1-9170-83BCD5265D55}" type="presParOf" srcId="{699690B7-9A75-4413-B6D3-3108BE869627}" destId="{7D1C67BB-2701-4729-9690-CB8E9BCF1550}" srcOrd="2" destOrd="0" presId="urn:microsoft.com/office/officeart/2018/2/layout/IconVerticalSolidList"/>
    <dgm:cxn modelId="{6976EB5F-716C-400A-A76E-535BBC1A4F36}" type="presParOf" srcId="{7D1C67BB-2701-4729-9690-CB8E9BCF1550}" destId="{F80F1794-026E-4146-8932-6137B6D6D8D4}" srcOrd="0" destOrd="0" presId="urn:microsoft.com/office/officeart/2018/2/layout/IconVerticalSolidList"/>
    <dgm:cxn modelId="{19848162-5B05-4B73-9A2B-34EC3988D440}" type="presParOf" srcId="{7D1C67BB-2701-4729-9690-CB8E9BCF1550}" destId="{18506AD1-B0D2-4C9D-A2D3-0BD20196661F}" srcOrd="1" destOrd="0" presId="urn:microsoft.com/office/officeart/2018/2/layout/IconVerticalSolidList"/>
    <dgm:cxn modelId="{57C0E4D6-0DDE-442D-A6A3-20E3C49BFE92}" type="presParOf" srcId="{7D1C67BB-2701-4729-9690-CB8E9BCF1550}" destId="{FB1445DA-7A35-4610-A812-780F9B5C9461}" srcOrd="2" destOrd="0" presId="urn:microsoft.com/office/officeart/2018/2/layout/IconVerticalSolidList"/>
    <dgm:cxn modelId="{3CA20174-3EFD-43A7-9030-B1CD8C48BFD0}" type="presParOf" srcId="{7D1C67BB-2701-4729-9690-CB8E9BCF1550}" destId="{0481222D-646A-4BC4-9AD1-7A7BD8D9C653}" srcOrd="3" destOrd="0" presId="urn:microsoft.com/office/officeart/2018/2/layout/IconVerticalSolidList"/>
    <dgm:cxn modelId="{5000917F-EB95-482A-9F59-1B0758887BB4}" type="presParOf" srcId="{7D1C67BB-2701-4729-9690-CB8E9BCF1550}" destId="{CC588612-4740-4EFA-9264-51E3CF4495F2}" srcOrd="4" destOrd="0" presId="urn:microsoft.com/office/officeart/2018/2/layout/IconVerticalSolidList"/>
    <dgm:cxn modelId="{BDDE2E8C-B6B0-45CE-B042-9B495330D500}" type="presParOf" srcId="{699690B7-9A75-4413-B6D3-3108BE869627}" destId="{227C279B-6B60-41E2-8895-52F2729FCCFF}" srcOrd="3" destOrd="0" presId="urn:microsoft.com/office/officeart/2018/2/layout/IconVerticalSolidList"/>
    <dgm:cxn modelId="{CC83A8A8-FD5F-4DB1-B64F-5894F0F509D2}" type="presParOf" srcId="{699690B7-9A75-4413-B6D3-3108BE869627}" destId="{4B3EE20A-C26E-4208-8C02-2171991D88B8}" srcOrd="4" destOrd="0" presId="urn:microsoft.com/office/officeart/2018/2/layout/IconVerticalSolidList"/>
    <dgm:cxn modelId="{423555BE-652A-4BBE-A804-FADD05DBF211}" type="presParOf" srcId="{4B3EE20A-C26E-4208-8C02-2171991D88B8}" destId="{8646C3EF-E861-4659-B528-D359E91C505C}" srcOrd="0" destOrd="0" presId="urn:microsoft.com/office/officeart/2018/2/layout/IconVerticalSolidList"/>
    <dgm:cxn modelId="{7C59F0C5-1E49-4A30-B8D6-F5AAA9215585}" type="presParOf" srcId="{4B3EE20A-C26E-4208-8C02-2171991D88B8}" destId="{A0FFE324-41B4-4C3C-ACDF-341E35003B6B}" srcOrd="1" destOrd="0" presId="urn:microsoft.com/office/officeart/2018/2/layout/IconVerticalSolidList"/>
    <dgm:cxn modelId="{C334CB36-FA6B-45E8-BE8C-1C5D4C86223C}" type="presParOf" srcId="{4B3EE20A-C26E-4208-8C02-2171991D88B8}" destId="{48ECF92A-8799-4DE2-B7FA-7E19480420E9}" srcOrd="2" destOrd="0" presId="urn:microsoft.com/office/officeart/2018/2/layout/IconVerticalSolidList"/>
    <dgm:cxn modelId="{8F82449E-A7BF-4654-A942-62E801616B07}" type="presParOf" srcId="{4B3EE20A-C26E-4208-8C02-2171991D88B8}" destId="{474B11C5-DFC0-4A68-A17B-BB178589E5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E595CF-1EE7-4284-BB3B-88324F9673B5}">
      <dsp:nvSpPr>
        <dsp:cNvPr id="0" name=""/>
        <dsp:cNvSpPr/>
      </dsp:nvSpPr>
      <dsp:spPr>
        <a:xfrm>
          <a:off x="3367512" y="0"/>
          <a:ext cx="4192805" cy="419280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4BFCA8-312C-46B0-8F84-057202E67B98}">
      <dsp:nvSpPr>
        <dsp:cNvPr id="0" name=""/>
        <dsp:cNvSpPr/>
      </dsp:nvSpPr>
      <dsp:spPr>
        <a:xfrm>
          <a:off x="3640044" y="272532"/>
          <a:ext cx="1677122" cy="16771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Health:</a:t>
          </a:r>
          <a:r>
            <a:rPr lang="en-GB" sz="1200" kern="1200"/>
            <a:t> Beyond the absence of disease; physical, mental, and social well-being.</a:t>
          </a:r>
          <a:endParaRPr lang="en-US" sz="1200" kern="1200"/>
        </a:p>
      </dsp:txBody>
      <dsp:txXfrm>
        <a:off x="3721914" y="354402"/>
        <a:ext cx="1513382" cy="1513382"/>
      </dsp:txXfrm>
    </dsp:sp>
    <dsp:sp modelId="{96F813F4-C500-4C49-8745-63CC5F108940}">
      <dsp:nvSpPr>
        <dsp:cNvPr id="0" name=""/>
        <dsp:cNvSpPr/>
      </dsp:nvSpPr>
      <dsp:spPr>
        <a:xfrm>
          <a:off x="5610662" y="272532"/>
          <a:ext cx="1677122" cy="16771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​</a:t>
          </a:r>
          <a:r>
            <a:rPr lang="en-GB" sz="1200" b="1" kern="1200"/>
            <a:t>Wellbeing:</a:t>
          </a:r>
          <a:r>
            <a:rPr lang="en-GB" sz="1200" kern="1200"/>
            <a:t> A holistic approach to life quality and purpose.</a:t>
          </a:r>
          <a:endParaRPr lang="en-US" sz="1200" kern="1200"/>
        </a:p>
      </dsp:txBody>
      <dsp:txXfrm>
        <a:off x="5692532" y="354402"/>
        <a:ext cx="1513382" cy="1513382"/>
      </dsp:txXfrm>
    </dsp:sp>
    <dsp:sp modelId="{AF93CA97-EF5E-4D7C-9E99-70CCA117B380}">
      <dsp:nvSpPr>
        <dsp:cNvPr id="0" name=""/>
        <dsp:cNvSpPr/>
      </dsp:nvSpPr>
      <dsp:spPr>
        <a:xfrm>
          <a:off x="3640044" y="2243150"/>
          <a:ext cx="1677122" cy="16771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​</a:t>
          </a:r>
          <a:r>
            <a:rPr lang="en-GB" sz="1200" b="1" kern="1200"/>
            <a:t>Sustainable Development:</a:t>
          </a:r>
          <a:r>
            <a:rPr lang="en-GB" sz="1200" kern="1200"/>
            <a:t> Meeting present needs without compromising future generations (WHO, 2021).</a:t>
          </a:r>
          <a:endParaRPr lang="en-US" sz="1200" kern="1200"/>
        </a:p>
      </dsp:txBody>
      <dsp:txXfrm>
        <a:off x="3721914" y="2325020"/>
        <a:ext cx="1513382" cy="1513382"/>
      </dsp:txXfrm>
    </dsp:sp>
    <dsp:sp modelId="{ACD6D129-D339-4ED2-A606-6BACDCAE57F8}">
      <dsp:nvSpPr>
        <dsp:cNvPr id="0" name=""/>
        <dsp:cNvSpPr/>
      </dsp:nvSpPr>
      <dsp:spPr>
        <a:xfrm>
          <a:off x="5610662" y="2243150"/>
          <a:ext cx="1677122" cy="16771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​</a:t>
          </a:r>
          <a:r>
            <a:rPr lang="en-GB" sz="1200" b="1" kern="1200"/>
            <a:t>Context:</a:t>
          </a:r>
          <a:r>
            <a:rPr lang="en-GB" sz="1200" kern="1200"/>
            <a:t> Aligning UK practice with the WHO Sustainable Development Goals (SDGs) to ensure long-term resilience (NHS England, 2021).</a:t>
          </a:r>
          <a:endParaRPr lang="en-US" sz="1200" kern="1200"/>
        </a:p>
      </dsp:txBody>
      <dsp:txXfrm>
        <a:off x="5692532" y="2325020"/>
        <a:ext cx="1513382" cy="1513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DEAFC0-E556-4FFE-881C-C6F3FC2EC47E}">
      <dsp:nvSpPr>
        <dsp:cNvPr id="0" name=""/>
        <dsp:cNvSpPr/>
      </dsp:nvSpPr>
      <dsp:spPr>
        <a:xfrm>
          <a:off x="0" y="4109809"/>
          <a:ext cx="7452360" cy="13489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​</a:t>
          </a:r>
          <a:r>
            <a:rPr lang="en-GB" sz="2400" b="1" kern="1200"/>
            <a:t>Policy Link:</a:t>
          </a:r>
          <a:r>
            <a:rPr lang="en-GB" sz="2400" kern="1200"/>
            <a:t> "Health in All Policies" (HiAP) framework for cross-sector action (WHO, 2019).</a:t>
          </a:r>
          <a:endParaRPr lang="en-US" sz="2400" kern="1200"/>
        </a:p>
      </dsp:txBody>
      <dsp:txXfrm>
        <a:off x="0" y="4109809"/>
        <a:ext cx="7452360" cy="1348931"/>
      </dsp:txXfrm>
    </dsp:sp>
    <dsp:sp modelId="{A9C9B6B6-ECEF-4A8C-8C6F-51B4422EEF04}">
      <dsp:nvSpPr>
        <dsp:cNvPr id="0" name=""/>
        <dsp:cNvSpPr/>
      </dsp:nvSpPr>
      <dsp:spPr>
        <a:xfrm rot="10800000">
          <a:off x="0" y="2055387"/>
          <a:ext cx="7452360" cy="2074656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​</a:t>
          </a:r>
          <a:r>
            <a:rPr lang="en-GB" sz="2400" b="1" kern="1200"/>
            <a:t>Integration:</a:t>
          </a:r>
          <a:r>
            <a:rPr lang="en-GB" sz="2400" kern="1200"/>
            <a:t> Moving from a purely biomedical approach to addressing social determinants (Lancet Commission, 2022).</a:t>
          </a:r>
          <a:endParaRPr lang="en-US" sz="2400" kern="1200"/>
        </a:p>
      </dsp:txBody>
      <dsp:txXfrm rot="10800000">
        <a:off x="0" y="2055387"/>
        <a:ext cx="7452360" cy="1348049"/>
      </dsp:txXfrm>
    </dsp:sp>
    <dsp:sp modelId="{52374A68-DEEF-41A2-A553-3991AE008595}">
      <dsp:nvSpPr>
        <dsp:cNvPr id="0" name=""/>
        <dsp:cNvSpPr/>
      </dsp:nvSpPr>
      <dsp:spPr>
        <a:xfrm rot="10800000">
          <a:off x="0" y="965"/>
          <a:ext cx="7452360" cy="2074656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The Bio-Psycho-Social Model:</a:t>
          </a:r>
          <a:r>
            <a:rPr lang="en-GB" sz="2400" kern="1200"/>
            <a:t> </a:t>
          </a:r>
          <a:endParaRPr lang="en-US" sz="2400" kern="1200"/>
        </a:p>
      </dsp:txBody>
      <dsp:txXfrm rot="-10800000">
        <a:off x="0" y="965"/>
        <a:ext cx="7452360" cy="728204"/>
      </dsp:txXfrm>
    </dsp:sp>
    <dsp:sp modelId="{7E3C0539-5E6F-4D1C-AA32-016A0B1BE5BE}">
      <dsp:nvSpPr>
        <dsp:cNvPr id="0" name=""/>
        <dsp:cNvSpPr/>
      </dsp:nvSpPr>
      <dsp:spPr>
        <a:xfrm>
          <a:off x="3638" y="729169"/>
          <a:ext cx="2481694" cy="62032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​Biological (Pathophysiology/Genetics)</a:t>
          </a:r>
          <a:endParaRPr lang="en-US" sz="1400" kern="1200"/>
        </a:p>
      </dsp:txBody>
      <dsp:txXfrm>
        <a:off x="3638" y="729169"/>
        <a:ext cx="2481694" cy="620322"/>
      </dsp:txXfrm>
    </dsp:sp>
    <dsp:sp modelId="{7F6BAD2A-40F8-43EE-85B2-CAA9BA3EC64A}">
      <dsp:nvSpPr>
        <dsp:cNvPr id="0" name=""/>
        <dsp:cNvSpPr/>
      </dsp:nvSpPr>
      <dsp:spPr>
        <a:xfrm>
          <a:off x="2485332" y="729169"/>
          <a:ext cx="2481694" cy="62032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​Psychological (Mental health/Cognitive state)</a:t>
          </a:r>
          <a:endParaRPr lang="en-US" sz="1400" kern="1200"/>
        </a:p>
      </dsp:txBody>
      <dsp:txXfrm>
        <a:off x="2485332" y="729169"/>
        <a:ext cx="2481694" cy="620322"/>
      </dsp:txXfrm>
    </dsp:sp>
    <dsp:sp modelId="{0F96D148-9D3C-4E93-A61C-0ACF575F5750}">
      <dsp:nvSpPr>
        <dsp:cNvPr id="0" name=""/>
        <dsp:cNvSpPr/>
      </dsp:nvSpPr>
      <dsp:spPr>
        <a:xfrm>
          <a:off x="4967027" y="729169"/>
          <a:ext cx="2481694" cy="62032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​Social (Environment/Housing/Work)</a:t>
          </a:r>
          <a:endParaRPr lang="en-US" sz="1400" kern="1200"/>
        </a:p>
      </dsp:txBody>
      <dsp:txXfrm>
        <a:off x="4967027" y="729169"/>
        <a:ext cx="2481694" cy="6203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2C2A9D-7A86-45AA-BBBD-E4FE38A09AC3}">
      <dsp:nvSpPr>
        <dsp:cNvPr id="0" name=""/>
        <dsp:cNvSpPr/>
      </dsp:nvSpPr>
      <dsp:spPr>
        <a:xfrm>
          <a:off x="0" y="3295221"/>
          <a:ext cx="7452360" cy="21620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​</a:t>
          </a:r>
          <a:r>
            <a:rPr lang="en-GB" sz="3800" b="1" kern="1200"/>
            <a:t>Critical Barriers:</a:t>
          </a:r>
          <a:r>
            <a:rPr lang="en-GB" sz="3800" kern="1200"/>
            <a:t> </a:t>
          </a:r>
          <a:endParaRPr lang="en-US" sz="3800" kern="1200"/>
        </a:p>
      </dsp:txBody>
      <dsp:txXfrm>
        <a:off x="0" y="3295221"/>
        <a:ext cx="7452360" cy="1167492"/>
      </dsp:txXfrm>
    </dsp:sp>
    <dsp:sp modelId="{81BEED09-BDE0-4018-8410-F6DC5108B845}">
      <dsp:nvSpPr>
        <dsp:cNvPr id="0" name=""/>
        <dsp:cNvSpPr/>
      </dsp:nvSpPr>
      <dsp:spPr>
        <a:xfrm>
          <a:off x="3638" y="4419473"/>
          <a:ext cx="2481694" cy="99453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​</a:t>
          </a:r>
          <a:r>
            <a:rPr lang="en-GB" sz="1500" b="1" kern="1200"/>
            <a:t>Funding Silos:</a:t>
          </a:r>
          <a:r>
            <a:rPr lang="en-GB" sz="1500" kern="1200"/>
            <a:t> Disconnect between NHS and local authority budgets (King’s Fund, 2023).</a:t>
          </a:r>
          <a:endParaRPr lang="en-US" sz="1500" kern="1200"/>
        </a:p>
      </dsp:txBody>
      <dsp:txXfrm>
        <a:off x="3638" y="4419473"/>
        <a:ext cx="2481694" cy="994530"/>
      </dsp:txXfrm>
    </dsp:sp>
    <dsp:sp modelId="{6D443891-FCBF-448B-B75F-55355C8F842A}">
      <dsp:nvSpPr>
        <dsp:cNvPr id="0" name=""/>
        <dsp:cNvSpPr/>
      </dsp:nvSpPr>
      <dsp:spPr>
        <a:xfrm>
          <a:off x="2485332" y="4419473"/>
          <a:ext cx="2481694" cy="994530"/>
        </a:xfrm>
        <a:prstGeom prst="rect">
          <a:avLst/>
        </a:prstGeom>
        <a:solidFill>
          <a:schemeClr val="accent2">
            <a:tint val="40000"/>
            <a:alpha val="90000"/>
            <a:hueOff val="3367362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62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​</a:t>
          </a:r>
          <a:r>
            <a:rPr lang="en-GB" sz="1500" b="1" kern="1200"/>
            <a:t>Interoperability:</a:t>
          </a:r>
          <a:r>
            <a:rPr lang="en-GB" sz="1500" kern="1200"/>
            <a:t> Fragmented digital systems/data silos (BMJ Open, 2019).</a:t>
          </a:r>
          <a:endParaRPr lang="en-US" sz="1500" kern="1200"/>
        </a:p>
      </dsp:txBody>
      <dsp:txXfrm>
        <a:off x="2485332" y="4419473"/>
        <a:ext cx="2481694" cy="994530"/>
      </dsp:txXfrm>
    </dsp:sp>
    <dsp:sp modelId="{5B6D4051-D519-43C8-A005-479CC13B3AD9}">
      <dsp:nvSpPr>
        <dsp:cNvPr id="0" name=""/>
        <dsp:cNvSpPr/>
      </dsp:nvSpPr>
      <dsp:spPr>
        <a:xfrm>
          <a:off x="4967027" y="4419473"/>
          <a:ext cx="2481694" cy="994530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9050" rIns="10668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​</a:t>
          </a:r>
          <a:r>
            <a:rPr lang="en-GB" sz="1500" b="1" kern="1200"/>
            <a:t>Cultural Barriers:</a:t>
          </a:r>
          <a:r>
            <a:rPr lang="en-GB" sz="1500" kern="1200"/>
            <a:t> Tension between medical and social care models (Finch et al., 2023).</a:t>
          </a:r>
          <a:endParaRPr lang="en-US" sz="1500" kern="1200"/>
        </a:p>
      </dsp:txBody>
      <dsp:txXfrm>
        <a:off x="4967027" y="4419473"/>
        <a:ext cx="2481694" cy="994530"/>
      </dsp:txXfrm>
    </dsp:sp>
    <dsp:sp modelId="{3CF113D5-A3FC-4E7D-B3C4-7BF4E0FC562E}">
      <dsp:nvSpPr>
        <dsp:cNvPr id="0" name=""/>
        <dsp:cNvSpPr/>
      </dsp:nvSpPr>
      <dsp:spPr>
        <a:xfrm rot="10800000">
          <a:off x="0" y="2461"/>
          <a:ext cx="7452360" cy="3325190"/>
        </a:xfrm>
        <a:prstGeom prst="upArrowCallou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/>
            <a:t>Governance Shift:</a:t>
          </a:r>
          <a:r>
            <a:rPr lang="en-GB" sz="3800" kern="1200"/>
            <a:t> The </a:t>
          </a:r>
          <a:r>
            <a:rPr lang="en-GB" sz="3800" i="1" kern="1200"/>
            <a:t>Health and Care Act 2022</a:t>
          </a:r>
          <a:r>
            <a:rPr lang="en-GB" sz="3800" kern="1200"/>
            <a:t> and Integrated Care Systems (ICS).</a:t>
          </a:r>
          <a:endParaRPr lang="en-US" sz="3800" kern="1200"/>
        </a:p>
      </dsp:txBody>
      <dsp:txXfrm rot="10800000">
        <a:off x="0" y="2461"/>
        <a:ext cx="7452360" cy="21606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1BF8D3-B0D2-49CE-BF38-AE2EE811E7ED}">
      <dsp:nvSpPr>
        <dsp:cNvPr id="0" name=""/>
        <dsp:cNvSpPr/>
      </dsp:nvSpPr>
      <dsp:spPr>
        <a:xfrm>
          <a:off x="2705" y="1711339"/>
          <a:ext cx="3395044" cy="20370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Modern Models:</a:t>
          </a:r>
          <a:r>
            <a:rPr lang="en-GB" sz="1800" kern="1200"/>
            <a:t> 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​</a:t>
          </a:r>
          <a:r>
            <a:rPr lang="en-GB" sz="1400" b="1" kern="1200"/>
            <a:t>Telehealth:</a:t>
          </a:r>
          <a:r>
            <a:rPr lang="en-GB" sz="1400" kern="1200"/>
            <a:t> Managing chronic disease while respecting patient autonomy.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​</a:t>
          </a:r>
          <a:r>
            <a:rPr lang="en-GB" sz="1400" b="1" kern="1200"/>
            <a:t>Social Prescribing:</a:t>
          </a:r>
          <a:r>
            <a:rPr lang="en-GB" sz="1400" kern="1200"/>
            <a:t> Linking patients to community-based wellness initiatives.</a:t>
          </a:r>
          <a:endParaRPr lang="en-US" sz="1400" kern="1200"/>
        </a:p>
      </dsp:txBody>
      <dsp:txXfrm>
        <a:off x="2705" y="1711339"/>
        <a:ext cx="3395044" cy="2037026"/>
      </dsp:txXfrm>
    </dsp:sp>
    <dsp:sp modelId="{0443B122-D9D1-4A2E-90ED-B6CE9A206DD0}">
      <dsp:nvSpPr>
        <dsp:cNvPr id="0" name=""/>
        <dsp:cNvSpPr/>
      </dsp:nvSpPr>
      <dsp:spPr>
        <a:xfrm>
          <a:off x="3471551" y="2608353"/>
          <a:ext cx="509256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908A2-4890-44B3-999E-A1FF4B23DDCA}">
      <dsp:nvSpPr>
        <dsp:cNvPr id="0" name=""/>
        <dsp:cNvSpPr/>
      </dsp:nvSpPr>
      <dsp:spPr>
        <a:xfrm>
          <a:off x="4054610" y="1711339"/>
          <a:ext cx="3395044" cy="2037026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​</a:t>
          </a:r>
          <a:r>
            <a:rPr lang="en-GB" sz="1800" b="1" kern="1200"/>
            <a:t>The Critical Lens:</a:t>
          </a:r>
          <a:r>
            <a:rPr lang="en-GB" sz="1800" kern="1200"/>
            <a:t> </a:t>
          </a:r>
          <a:endParaRPr lang="en-US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​</a:t>
          </a:r>
          <a:r>
            <a:rPr lang="en-GB" sz="1400" b="1" kern="1200"/>
            <a:t>Digital Divide:</a:t>
          </a:r>
          <a:r>
            <a:rPr lang="en-GB" sz="1400" kern="1200"/>
            <a:t> Risks of excluding vulnerable groups from "digital-first" care.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​</a:t>
          </a:r>
          <a:r>
            <a:rPr lang="en-GB" sz="1400" b="1" kern="1200"/>
            <a:t>Community Hubs:</a:t>
          </a:r>
          <a:r>
            <a:rPr lang="en-GB" sz="1400" kern="1200"/>
            <a:t> Vital for long-term health, yet vulnerable to budget cuts (Local Government Association, 2022).</a:t>
          </a:r>
          <a:endParaRPr lang="en-US" sz="1400" kern="1200"/>
        </a:p>
      </dsp:txBody>
      <dsp:txXfrm>
        <a:off x="4054610" y="1711339"/>
        <a:ext cx="3395044" cy="20370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89906C-F7F1-4A08-A952-B6B5F8A663E1}">
      <dsp:nvSpPr>
        <dsp:cNvPr id="0" name=""/>
        <dsp:cNvSpPr/>
      </dsp:nvSpPr>
      <dsp:spPr>
        <a:xfrm>
          <a:off x="0" y="4109809"/>
          <a:ext cx="7452360" cy="13489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​</a:t>
          </a:r>
          <a:r>
            <a:rPr lang="en-GB" sz="2500" b="1" kern="1200"/>
            <a:t>Strategic Needs:</a:t>
          </a:r>
          <a:r>
            <a:rPr lang="en-GB" sz="2500" kern="1200"/>
            <a:t> </a:t>
          </a:r>
          <a:endParaRPr lang="en-US" sz="2500" kern="1200"/>
        </a:p>
      </dsp:txBody>
      <dsp:txXfrm>
        <a:off x="0" y="4109809"/>
        <a:ext cx="7452360" cy="728422"/>
      </dsp:txXfrm>
    </dsp:sp>
    <dsp:sp modelId="{AB19C54A-CE42-4CA6-825A-4DABF19B5164}">
      <dsp:nvSpPr>
        <dsp:cNvPr id="0" name=""/>
        <dsp:cNvSpPr/>
      </dsp:nvSpPr>
      <dsp:spPr>
        <a:xfrm>
          <a:off x="0" y="4811253"/>
          <a:ext cx="3726179" cy="6205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​Moving beyond "lifestyle" advice to addressing root determinants.</a:t>
          </a:r>
          <a:endParaRPr lang="en-US" sz="1400" kern="1200"/>
        </a:p>
      </dsp:txBody>
      <dsp:txXfrm>
        <a:off x="0" y="4811253"/>
        <a:ext cx="3726179" cy="620508"/>
      </dsp:txXfrm>
    </dsp:sp>
    <dsp:sp modelId="{377F3848-63A5-45AF-9937-CDABD46377DC}">
      <dsp:nvSpPr>
        <dsp:cNvPr id="0" name=""/>
        <dsp:cNvSpPr/>
      </dsp:nvSpPr>
      <dsp:spPr>
        <a:xfrm>
          <a:off x="3726180" y="4811253"/>
          <a:ext cx="3726179" cy="620508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​Targeted investment in the most deprived communities (Public Health England, 2019).</a:t>
          </a:r>
          <a:endParaRPr lang="en-US" sz="1400" kern="1200"/>
        </a:p>
      </dsp:txBody>
      <dsp:txXfrm>
        <a:off x="3726180" y="4811253"/>
        <a:ext cx="3726179" cy="620508"/>
      </dsp:txXfrm>
    </dsp:sp>
    <dsp:sp modelId="{20A54342-3FFD-448A-8A1A-24A9FDE750C0}">
      <dsp:nvSpPr>
        <dsp:cNvPr id="0" name=""/>
        <dsp:cNvSpPr/>
      </dsp:nvSpPr>
      <dsp:spPr>
        <a:xfrm rot="10800000">
          <a:off x="0" y="2055387"/>
          <a:ext cx="7452360" cy="2074656"/>
        </a:xfrm>
        <a:prstGeom prst="upArrowCallou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​</a:t>
          </a:r>
          <a:r>
            <a:rPr lang="en-GB" sz="2500" b="1" kern="1200"/>
            <a:t>Equity vs. Equality:</a:t>
          </a:r>
          <a:r>
            <a:rPr lang="en-GB" sz="2500" kern="1200"/>
            <a:t> Universal access does not guarantee equitable outcomes.</a:t>
          </a:r>
          <a:endParaRPr lang="en-US" sz="2500" kern="1200"/>
        </a:p>
      </dsp:txBody>
      <dsp:txXfrm rot="10800000">
        <a:off x="0" y="2055387"/>
        <a:ext cx="7452360" cy="1348049"/>
      </dsp:txXfrm>
    </dsp:sp>
    <dsp:sp modelId="{08F5A47C-E9FE-449D-8957-3377EC81DDBB}">
      <dsp:nvSpPr>
        <dsp:cNvPr id="0" name=""/>
        <dsp:cNvSpPr/>
      </dsp:nvSpPr>
      <dsp:spPr>
        <a:xfrm rot="10800000">
          <a:off x="0" y="965"/>
          <a:ext cx="7452360" cy="2074656"/>
        </a:xfrm>
        <a:prstGeom prst="upArrowCallou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The Challenge:</a:t>
          </a:r>
          <a:r>
            <a:rPr lang="en-GB" sz="2500" kern="1200"/>
            <a:t> Widening health inequalities in England (Marmot et al., 2020).</a:t>
          </a:r>
          <a:endParaRPr lang="en-US" sz="2500" kern="1200"/>
        </a:p>
      </dsp:txBody>
      <dsp:txXfrm rot="10800000">
        <a:off x="0" y="965"/>
        <a:ext cx="7452360" cy="13480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8BF526-6DD7-4FA5-86A6-B77408204D52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F17226-37D2-4479-AECF-46B2A4E8CDD2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7D26B-1EBD-41A1-A2E9-83E2575FE40B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Summary:</a:t>
          </a:r>
          <a:r>
            <a:rPr lang="en-GB" sz="2500" kern="1200"/>
            <a:t> Integration is a functional necessity, not just a policy goal.</a:t>
          </a:r>
          <a:endParaRPr lang="en-US" sz="2500" kern="1200"/>
        </a:p>
      </dsp:txBody>
      <dsp:txXfrm>
        <a:off x="1437631" y="531"/>
        <a:ext cx="9077968" cy="1244702"/>
      </dsp:txXfrm>
    </dsp:sp>
    <dsp:sp modelId="{F80F1794-026E-4146-8932-6137B6D6D8D4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506AD1-B0D2-4C9D-A2D3-0BD20196661F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81222D-646A-4BC4-9AD1-7A7BD8D9C653}">
      <dsp:nvSpPr>
        <dsp:cNvPr id="0" name=""/>
        <dsp:cNvSpPr/>
      </dsp:nvSpPr>
      <dsp:spPr>
        <a:xfrm>
          <a:off x="1437631" y="1556410"/>
          <a:ext cx="4732020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​</a:t>
          </a:r>
          <a:r>
            <a:rPr lang="en-GB" sz="2500" b="1" kern="1200"/>
            <a:t>Future Direction:</a:t>
          </a:r>
          <a:r>
            <a:rPr lang="en-GB" sz="2500" kern="1200"/>
            <a:t> </a:t>
          </a:r>
          <a:endParaRPr lang="en-US" sz="2500" kern="1200"/>
        </a:p>
      </dsp:txBody>
      <dsp:txXfrm>
        <a:off x="1437631" y="1556410"/>
        <a:ext cx="4732020" cy="1244702"/>
      </dsp:txXfrm>
    </dsp:sp>
    <dsp:sp modelId="{CC588612-4740-4EFA-9264-51E3CF4495F2}">
      <dsp:nvSpPr>
        <dsp:cNvPr id="0" name=""/>
        <dsp:cNvSpPr/>
      </dsp:nvSpPr>
      <dsp:spPr>
        <a:xfrm>
          <a:off x="6169651" y="1556410"/>
          <a:ext cx="434594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​Strengthen governance flexibility.</a:t>
          </a: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​Shift focus from acute "fix-it" models to holistic prevention.</a:t>
          </a:r>
          <a:endParaRPr lang="en-US" sz="1400" kern="120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​Sustainability = Equity + Resilience.</a:t>
          </a:r>
          <a:endParaRPr lang="en-US" sz="1400" kern="1200"/>
        </a:p>
      </dsp:txBody>
      <dsp:txXfrm>
        <a:off x="6169651" y="1556410"/>
        <a:ext cx="4345948" cy="1244702"/>
      </dsp:txXfrm>
    </dsp:sp>
    <dsp:sp modelId="{8646C3EF-E861-4659-B528-D359E91C505C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FE324-41B4-4C3C-ACDF-341E35003B6B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B11C5-DFC0-4A68-A17B-BB178589E5D5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​</a:t>
          </a:r>
          <a:r>
            <a:rPr lang="en-GB" sz="2500" b="1" kern="1200"/>
            <a:t>Call to Action:</a:t>
          </a:r>
          <a:r>
            <a:rPr lang="en-GB" sz="2500" kern="1200"/>
            <a:t> Looking beyond hospital walls to build a healthier society.</a:t>
          </a:r>
          <a:endParaRPr lang="en-US" sz="2500" kern="1200"/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7D401-D611-C55C-DA02-3502F18AFB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B12277-34E4-4926-7113-BDBBA6CCAC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369E7-784B-DF46-69D3-B7FFEFA55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641A1-CA53-7160-B76A-AD30C6D60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8D185-2687-0CEE-6C81-7C6EEEDB4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86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5F019-F427-3E0E-1F19-60127663F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EF8C0-F652-0CB0-7BF2-9A31AD2B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3E842-BE94-1089-1F4C-D0CE2139A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82037-15C1-FD35-FED0-49B943ACC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553CA-7B69-5196-5510-5581031D3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67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CB653-3938-67F6-845F-547B5A179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82D22C-92AF-876A-0080-312820DC4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9151C-E39A-694C-EFF0-7AE847453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C80DD-DB64-FDF1-6DB2-4A596EEF1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D703D-2B05-C7D1-7766-A82FF7A37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685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EC447-08E6-9D28-C51F-09E365C13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8C6A8-B53D-6E83-10DA-06057AA8AA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C3F9B-C4F6-15F5-B4D6-600606BE8F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C9BC12-918A-F865-633F-DD4F0E0DE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F6E17-0877-FDDF-6D14-855EE60CF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6D1340-7A14-6076-F7C1-7B875875A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18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E3BC-37C9-FD78-4FCA-62744327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C55228-D8B6-630A-D56C-8B093CB5C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44428-FB91-6339-E6AE-E41F4FFD9A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B8BCB2-2C8C-BF50-DAE4-CB0BF6E5A5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0611ED-E10B-3D31-9800-E1F297709E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D71BF8-A1EF-5CAD-266E-4D3EBCC84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4A98D4-24C7-EB2B-C7A5-52D9776A1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584D3C-EE22-B7F9-E8B2-D04F10981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39979-7A9F-9C94-1E11-7BE472451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03792C-BC2D-9ACC-23F3-298D49285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E40ACE-4DDF-CC56-4CAE-DB8F096B7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51A2E0-0DB2-011D-251B-1EC66DF20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05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F9C267-1965-087C-222F-16623392B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EE7A8C-9DFF-94D6-474C-B9C665469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D137ED-2C85-D835-BBE6-C41DB91A3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73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EE0AD-01FC-911E-C501-709227367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C7E4B-FEFE-3328-DBD9-5A9F2E12B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9616AB-7036-75DD-965C-4D437C3D35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62ED3-612C-269E-154F-00CA0F7AB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B0DAF-4B20-96F2-08DD-A6FFE54E6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9CD8B-47E6-4105-A049-049E6707F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438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B7F0E-A480-6ADF-187F-4B74AA982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466020-30D9-B0C4-8552-C1B09D3AA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989BF-1A64-E563-C630-425074EE27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8663A5-6A42-026C-A1EF-EAD52DFB4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378597-344E-4EA9-3FDB-291D39F25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074E0-6D84-3E28-2B10-AEE329B3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383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B1A39-2037-6817-3A04-587621308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154569-8757-CD2E-9E18-128298D4CA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C338C-5CCD-E919-9613-0C998ECC0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27DAF-14AA-A37D-3DF5-EE7FAA87B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B6146-D9C6-2D00-95C0-DBBF06F3E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47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9BF279-B347-DD2F-2153-F29491A1C6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473C0C-9AA1-74BA-6CBB-E993D08DDA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2844A-2036-4B77-183A-657BCBA88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2E7C1-A3D3-2F3D-A37C-45608C6C4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06C7D-447C-2DE5-330C-005623C7B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9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747D97-492A-CBFF-9535-6C7090270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85CB41-C788-F357-3596-AA914C904E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D58D6-E103-DF63-8394-63230DA63E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30A3B9-194C-644A-BC13-0157B7E337A2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50900-12B7-DEA9-EB41-AF49E7DC06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B6571-92E4-E0B3-1218-FCCAE1F003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B94F06-AC21-3D43-949A-1DEE8572A9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248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 /><Relationship Id="rId2" Type="http://schemas.openxmlformats.org/officeDocument/2006/relationships/diagramData" Target="../diagrams/data5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5.xml" /><Relationship Id="rId5" Type="http://schemas.openxmlformats.org/officeDocument/2006/relationships/diagramColors" Target="../diagrams/colors5.xml" /><Relationship Id="rId4" Type="http://schemas.openxmlformats.org/officeDocument/2006/relationships/diagramQuickStyle" Target="../diagrams/quickStyle5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 /><Relationship Id="rId2" Type="http://schemas.openxmlformats.org/officeDocument/2006/relationships/diagramData" Target="../diagrams/data6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6.xml" /><Relationship Id="rId5" Type="http://schemas.openxmlformats.org/officeDocument/2006/relationships/diagramColors" Target="../diagrams/colors6.xml" /><Relationship Id="rId4" Type="http://schemas.openxmlformats.org/officeDocument/2006/relationships/diagramQuickStyle" Target="../diagrams/quickStyle6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46FA7003-EE8F-40A7-1153-F2EF1F3565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9332D3-43CD-1E81-E53C-37167399CA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 rtl="0"/>
            <a:r>
              <a:rPr lang="en-GB" sz="4100">
                <a:solidFill>
                  <a:srgbClr val="FFFFFF"/>
                </a:solidFill>
              </a:rPr>
              <a:t>The Holistic Imperative: Integrating Health, Wellbeing, and Sustainable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0DEDD7-6DA2-97C0-1634-921CE20CD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anchor="t">
            <a:normAutofit/>
          </a:bodyPr>
          <a:lstStyle/>
          <a:p>
            <a:pPr algn="l" rtl="0"/>
            <a:r>
              <a:rPr lang="en-GB" sz="1500">
                <a:solidFill>
                  <a:srgbClr val="FFFFFF"/>
                </a:solidFill>
              </a:rPr>
              <a:t>A Critical Analysis of the UK Health and Social Care Sector</a:t>
            </a:r>
          </a:p>
          <a:p>
            <a:pPr algn="l" rtl="0"/>
            <a:endParaRPr lang="en-GB" sz="1500">
              <a:solidFill>
                <a:srgbClr val="FFFFFF"/>
              </a:solidFill>
            </a:endParaRPr>
          </a:p>
          <a:p>
            <a:pPr algn="l" rtl="0"/>
            <a:r>
              <a:rPr lang="en-GB" sz="1500">
                <a:solidFill>
                  <a:srgbClr val="FFFFFF"/>
                </a:solidFill>
              </a:rPr>
              <a:t>Mohammed Ashfaq – 2315557</a:t>
            </a:r>
          </a:p>
          <a:p>
            <a:pPr algn="l" rtl="0"/>
            <a:r>
              <a:rPr lang="en-GB" sz="1500">
                <a:solidFill>
                  <a:srgbClr val="FFFFFF"/>
                </a:solidFill>
              </a:rPr>
              <a:t>Samuel Assan</a:t>
            </a:r>
          </a:p>
          <a:p>
            <a:pPr algn="l" rtl="0"/>
            <a:r>
              <a:rPr lang="en-GB" sz="1500">
                <a:solidFill>
                  <a:srgbClr val="FFFFFF"/>
                </a:solidFill>
              </a:rPr>
              <a:t>Health, Wellbeing and Sustainable Development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sX0" fmla="*/ 0 w 5303520"/>
              <a:gd name="csY0" fmla="*/ 0 h 18288"/>
              <a:gd name="csX1" fmla="*/ 556870 w 5303520"/>
              <a:gd name="csY1" fmla="*/ 0 h 18288"/>
              <a:gd name="csX2" fmla="*/ 1272845 w 5303520"/>
              <a:gd name="csY2" fmla="*/ 0 h 18288"/>
              <a:gd name="csX3" fmla="*/ 1882750 w 5303520"/>
              <a:gd name="csY3" fmla="*/ 0 h 18288"/>
              <a:gd name="csX4" fmla="*/ 2439619 w 5303520"/>
              <a:gd name="csY4" fmla="*/ 0 h 18288"/>
              <a:gd name="csX5" fmla="*/ 3155594 w 5303520"/>
              <a:gd name="csY5" fmla="*/ 0 h 18288"/>
              <a:gd name="csX6" fmla="*/ 3818534 w 5303520"/>
              <a:gd name="csY6" fmla="*/ 0 h 18288"/>
              <a:gd name="csX7" fmla="*/ 4481474 w 5303520"/>
              <a:gd name="csY7" fmla="*/ 0 h 18288"/>
              <a:gd name="csX8" fmla="*/ 5303520 w 5303520"/>
              <a:gd name="csY8" fmla="*/ 0 h 18288"/>
              <a:gd name="csX9" fmla="*/ 5303520 w 5303520"/>
              <a:gd name="csY9" fmla="*/ 18288 h 18288"/>
              <a:gd name="csX10" fmla="*/ 4746650 w 5303520"/>
              <a:gd name="csY10" fmla="*/ 18288 h 18288"/>
              <a:gd name="csX11" fmla="*/ 4242816 w 5303520"/>
              <a:gd name="csY11" fmla="*/ 18288 h 18288"/>
              <a:gd name="csX12" fmla="*/ 3526841 w 5303520"/>
              <a:gd name="csY12" fmla="*/ 18288 h 18288"/>
              <a:gd name="csX13" fmla="*/ 2969971 w 5303520"/>
              <a:gd name="csY13" fmla="*/ 18288 h 18288"/>
              <a:gd name="csX14" fmla="*/ 2253996 w 5303520"/>
              <a:gd name="csY14" fmla="*/ 18288 h 18288"/>
              <a:gd name="csX15" fmla="*/ 1484986 w 5303520"/>
              <a:gd name="csY15" fmla="*/ 18288 h 18288"/>
              <a:gd name="csX16" fmla="*/ 875081 w 5303520"/>
              <a:gd name="csY16" fmla="*/ 18288 h 18288"/>
              <a:gd name="csX17" fmla="*/ 0 w 5303520"/>
              <a:gd name="csY17" fmla="*/ 18288 h 18288"/>
              <a:gd name="csX18" fmla="*/ 0 w 530352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50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7B024-A991-CDD7-163A-B02776B8B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pPr rtl="0"/>
            <a:r>
              <a:rPr lang="en-GB" sz="4000" b="1">
                <a:solidFill>
                  <a:srgbClr val="FFFFFF"/>
                </a:solidFill>
              </a:rPr>
              <a:t>Defining Key Concepts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010C94-8A00-E9DB-06A6-A8A6B45801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14814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811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F6DC4-043A-A0B3-E535-12CED0BA8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pPr rtl="0"/>
            <a:r>
              <a:rPr lang="en-GB" sz="3700" b="1"/>
              <a:t>Theoretical Perspectives</a:t>
            </a:r>
            <a:br>
              <a:rPr lang="en-GB" sz="3700" b="1"/>
            </a:br>
            <a:r>
              <a:rPr lang="en-GB" sz="3700"/>
              <a:t>​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4458D0-2BA8-5B4E-15AF-1872C581B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7306429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9672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3571FB-617F-2599-1E97-6780A260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pPr rtl="0"/>
            <a:r>
              <a:rPr lang="en-GB" sz="4000" b="1"/>
              <a:t>Policy, Governance &amp; Challenges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1CB063-0598-5241-CEB8-844EC3E64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8006861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965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ACED2-2E5E-65BE-81C5-E1E360750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pPr rtl="0"/>
            <a:r>
              <a:rPr lang="en-GB" sz="4000" b="1"/>
              <a:t>Service Delivery &amp; Innovation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86EE31-C74B-C51B-F61E-E71FE6C07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2982030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2591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33A9E1-7CAB-4B17-49D6-922B8D456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pPr rtl="0"/>
            <a:r>
              <a:rPr lang="en-GB" sz="4000" b="1"/>
              <a:t>Public Health, Equity &amp; Access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A88389-6BB4-0760-B2C8-4116DA7A51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734590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0011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8CA37-FBC8-B9AA-7CD3-3409FAEBA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 rtl="0"/>
            <a:r>
              <a:rPr lang="en-GB" b="1"/>
              <a:t>Conclusion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A273587-ACA3-7D98-CF7C-4BA0F94203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86830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5247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87A83-849F-ED59-B96C-C8151AB8C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9B1F2-949D-3635-C3E9-56749FC26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rtl="0"/>
            <a:r>
              <a:rPr lang="en-GB" b="1"/>
              <a:t>BMJ Open (2019)</a:t>
            </a:r>
            <a:r>
              <a:rPr lang="en-GB"/>
              <a:t> 'The general practice perspective on barriers to integration between primary and social care', </a:t>
            </a:r>
            <a:r>
              <a:rPr lang="en-GB" i="1"/>
              <a:t>BMJ Open</a:t>
            </a:r>
            <a:r>
              <a:rPr lang="en-GB"/>
              <a:t>, 9(8), e029702.</a:t>
            </a:r>
          </a:p>
          <a:p>
            <a:pPr rtl="0"/>
            <a:r>
              <a:rPr lang="en-GB"/>
              <a:t>​</a:t>
            </a:r>
            <a:r>
              <a:rPr lang="en-GB" b="1"/>
              <a:t>Department of Health and Social Care (2022)</a:t>
            </a:r>
            <a:r>
              <a:rPr lang="en-GB"/>
              <a:t> </a:t>
            </a:r>
            <a:r>
              <a:rPr lang="en-GB" i="1"/>
              <a:t>Health and Care Act 2022: factsheet</a:t>
            </a:r>
            <a:r>
              <a:rPr lang="en-GB"/>
              <a:t>. London: HMSO.</a:t>
            </a:r>
          </a:p>
          <a:p>
            <a:pPr rtl="0"/>
            <a:r>
              <a:rPr lang="en-GB"/>
              <a:t>​</a:t>
            </a:r>
            <a:r>
              <a:rPr lang="en-GB" b="1"/>
              <a:t>Finch, A., Wilson, A. and Bibby, J. (2023)</a:t>
            </a:r>
            <a:r>
              <a:rPr lang="en-GB"/>
              <a:t> 'Closing the gap between policy rhetoric and implementation', </a:t>
            </a:r>
            <a:r>
              <a:rPr lang="en-GB" i="1"/>
              <a:t>Health Policy Research</a:t>
            </a:r>
            <a:r>
              <a:rPr lang="en-GB"/>
              <a:t>, 12(4), pp. 45–58.</a:t>
            </a:r>
          </a:p>
          <a:p>
            <a:pPr rtl="0"/>
            <a:r>
              <a:rPr lang="en-GB"/>
              <a:t>​</a:t>
            </a:r>
            <a:r>
              <a:rPr lang="en-GB" b="1"/>
              <a:t>King’s Fund (2023)</a:t>
            </a:r>
            <a:r>
              <a:rPr lang="en-GB"/>
              <a:t> </a:t>
            </a:r>
            <a:r>
              <a:rPr lang="en-GB" i="1"/>
              <a:t>Integrated care systems: progress and challenges</a:t>
            </a:r>
            <a:r>
              <a:rPr lang="en-GB"/>
              <a:t>. London: The King’s Fund.</a:t>
            </a:r>
          </a:p>
          <a:p>
            <a:pPr rtl="0"/>
            <a:r>
              <a:rPr lang="en-GB"/>
              <a:t>​</a:t>
            </a:r>
            <a:r>
              <a:rPr lang="en-GB" b="1"/>
              <a:t>Lancet Commission (2022)</a:t>
            </a:r>
            <a:r>
              <a:rPr lang="en-GB"/>
              <a:t> 'Sustainable healthcare systems: a global perspective', </a:t>
            </a:r>
            <a:r>
              <a:rPr lang="en-GB" i="1"/>
              <a:t>The Lancet</a:t>
            </a:r>
            <a:r>
              <a:rPr lang="en-GB"/>
              <a:t>, 400(10352), pp. 602–615.</a:t>
            </a:r>
          </a:p>
          <a:p>
            <a:pPr rtl="0"/>
            <a:r>
              <a:rPr lang="en-GB"/>
              <a:t>​</a:t>
            </a:r>
            <a:r>
              <a:rPr lang="en-GB" b="1"/>
              <a:t>Local Government Association (2022)</a:t>
            </a:r>
            <a:r>
              <a:rPr lang="en-GB"/>
              <a:t> </a:t>
            </a:r>
            <a:r>
              <a:rPr lang="en-GB" i="1"/>
              <a:t>Community health partnerships: lessons from local authorities</a:t>
            </a:r>
            <a:r>
              <a:rPr lang="en-GB"/>
              <a:t>. London: LGA.</a:t>
            </a:r>
          </a:p>
          <a:p>
            <a:pPr rtl="0"/>
            <a:r>
              <a:rPr lang="en-GB"/>
              <a:t>​</a:t>
            </a:r>
            <a:r>
              <a:rPr lang="en-GB" b="1"/>
              <a:t>Marmot, M., Allen, J., Boyce, T., Goldblatt, P. and Morrison, J. (2020)</a:t>
            </a:r>
            <a:r>
              <a:rPr lang="en-GB"/>
              <a:t> </a:t>
            </a:r>
            <a:r>
              <a:rPr lang="en-GB" i="1"/>
              <a:t>Health equity in England: the Marmot review 10 years on</a:t>
            </a:r>
            <a:r>
              <a:rPr lang="en-GB"/>
              <a:t>. London: Institute of Health Equity.</a:t>
            </a:r>
          </a:p>
          <a:p>
            <a:pPr rtl="0"/>
            <a:r>
              <a:rPr lang="en-GB"/>
              <a:t>​</a:t>
            </a:r>
            <a:r>
              <a:rPr lang="en-GB" b="1"/>
              <a:t>NHS England (2021)</a:t>
            </a:r>
            <a:r>
              <a:rPr lang="en-GB"/>
              <a:t> </a:t>
            </a:r>
            <a:r>
              <a:rPr lang="en-GB" i="1"/>
              <a:t>Sustainable, resilient, healthy people &amp; places</a:t>
            </a:r>
            <a:r>
              <a:rPr lang="en-GB"/>
              <a:t>. London: NHS England.</a:t>
            </a:r>
          </a:p>
          <a:p>
            <a:pPr rtl="0"/>
            <a:r>
              <a:rPr lang="en-GB"/>
              <a:t>​</a:t>
            </a:r>
            <a:r>
              <a:rPr lang="en-GB" b="1"/>
              <a:t>Public Health England (2019)</a:t>
            </a:r>
            <a:r>
              <a:rPr lang="en-GB"/>
              <a:t> </a:t>
            </a:r>
            <a:r>
              <a:rPr lang="en-GB" i="1"/>
              <a:t>Prevention strategy: a guide to healthy living</a:t>
            </a:r>
            <a:r>
              <a:rPr lang="en-GB"/>
              <a:t>. London: PHE.</a:t>
            </a:r>
          </a:p>
          <a:p>
            <a:pPr rtl="0"/>
            <a:r>
              <a:rPr lang="en-GB"/>
              <a:t>​</a:t>
            </a:r>
            <a:r>
              <a:rPr lang="en-GB" b="1"/>
              <a:t>World Health Organization (2019)</a:t>
            </a:r>
            <a:r>
              <a:rPr lang="en-GB"/>
              <a:t> </a:t>
            </a:r>
            <a:r>
              <a:rPr lang="en-GB" i="1"/>
              <a:t>Health in All Policies (HiAP): framework for country action</a:t>
            </a:r>
            <a:r>
              <a:rPr lang="en-GB"/>
              <a:t>. Geneva: WHO.</a:t>
            </a:r>
          </a:p>
          <a:p>
            <a:pPr rtl="0"/>
            <a:r>
              <a:rPr lang="en-GB"/>
              <a:t>​</a:t>
            </a:r>
            <a:r>
              <a:rPr lang="en-GB" b="1"/>
              <a:t>World Health Organization (2021)</a:t>
            </a:r>
            <a:r>
              <a:rPr lang="en-GB"/>
              <a:t> </a:t>
            </a:r>
            <a:r>
              <a:rPr lang="en-GB" i="1"/>
              <a:t>Well-being and health in sustainable development</a:t>
            </a:r>
            <a:r>
              <a:rPr lang="en-GB"/>
              <a:t>. Geneva: WHO.</a:t>
            </a:r>
          </a:p>
        </p:txBody>
      </p:sp>
    </p:spTree>
    <p:extLst>
      <p:ext uri="{BB962C8B-B14F-4D97-AF65-F5344CB8AC3E}">
        <p14:creationId xmlns:p14="http://schemas.microsoft.com/office/powerpoint/2010/main" val="4004817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Holistic Imperative: Integrating Health, Wellbeing, and Sustainable Development</vt:lpstr>
      <vt:lpstr>Defining Key Concepts</vt:lpstr>
      <vt:lpstr>Theoretical Perspectives ​</vt:lpstr>
      <vt:lpstr>Policy, Governance &amp; Challenges</vt:lpstr>
      <vt:lpstr>Service Delivery &amp; Innovation</vt:lpstr>
      <vt:lpstr>Public Health, Equity &amp; Access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Holistic Imperative: Integrating Health, Wellbeing, and Sustainable Development</dc:title>
  <dc:creator>Mohammed Ashfaq (2315557)</dc:creator>
  <cp:lastModifiedBy>Mohammed Ashfaq (2315557)</cp:lastModifiedBy>
  <cp:revision>2</cp:revision>
  <dcterms:created xsi:type="dcterms:W3CDTF">2026-06-14T03:47:28Z</dcterms:created>
  <dcterms:modified xsi:type="dcterms:W3CDTF">2026-06-16T23:46:42Z</dcterms:modified>
</cp:coreProperties>
</file>