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9" d="100"/>
          <a:sy n="59" d="100"/>
        </p:scale>
        <p:origin x="940"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4754880" cy="6858000"/>
          </a:xfrm>
          <a:prstGeom prst="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109728"/>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67640" y="1108710"/>
            <a:ext cx="4130039" cy="2954655"/>
          </a:xfrm>
          <a:prstGeom prst="rect">
            <a:avLst/>
          </a:prstGeom>
          <a:noFill/>
        </p:spPr>
        <p:txBody>
          <a:bodyPr wrap="square">
            <a:spAutoFit/>
          </a:bodyPr>
          <a:lstStyle/>
          <a:p>
            <a:r>
              <a:rPr sz="2400" b="1" dirty="0">
                <a:solidFill>
                  <a:srgbClr val="FFFFFF"/>
                </a:solidFill>
                <a:latin typeface="Arial"/>
              </a:rPr>
              <a:t>Suggested Care Plan for an Adolescent with Asthma</a:t>
            </a:r>
            <a:endParaRPr lang="en-US" sz="2400" b="1" dirty="0">
              <a:solidFill>
                <a:srgbClr val="FFFFFF"/>
              </a:solidFill>
              <a:latin typeface="Arial"/>
            </a:endParaRPr>
          </a:p>
          <a:p>
            <a:endParaRPr sz="2400" b="1" dirty="0">
              <a:solidFill>
                <a:srgbClr val="FFFFFF"/>
              </a:solidFill>
              <a:latin typeface="Arial"/>
            </a:endParaRPr>
          </a:p>
          <a:p>
            <a:r>
              <a:rPr sz="1600" dirty="0">
                <a:solidFill>
                  <a:srgbClr val="DEECF4"/>
                </a:solidFill>
                <a:latin typeface="Arial"/>
              </a:rPr>
              <a:t>BMHP5023 Introduction to Physiology
Component 2: PowerPoint with Voice-Over
Chronic Respiratory Diseases</a:t>
            </a:r>
          </a:p>
          <a:p>
            <a:r>
              <a:rPr sz="1400" dirty="0">
                <a:solidFill>
                  <a:srgbClr val="D5E6F0"/>
                </a:solidFill>
                <a:latin typeface="Arial"/>
              </a:rPr>
              <a:t>Student name: </a:t>
            </a:r>
            <a:r>
              <a:rPr lang="en-GB" sz="1400" dirty="0">
                <a:solidFill>
                  <a:srgbClr val="D5E6F0"/>
                </a:solidFill>
                <a:latin typeface="Arial"/>
              </a:rPr>
              <a:t>Sabeel Saddique </a:t>
            </a:r>
            <a:r>
              <a:rPr sz="1400" dirty="0">
                <a:solidFill>
                  <a:srgbClr val="D5E6F0"/>
                </a:solidFill>
                <a:latin typeface="Arial"/>
              </a:rPr>
              <a:t>
Student number: </a:t>
            </a:r>
            <a:r>
              <a:rPr lang="en-PK" sz="1400" dirty="0">
                <a:solidFill>
                  <a:srgbClr val="D5E6F0"/>
                </a:solidFill>
                <a:latin typeface="Arial"/>
              </a:rPr>
              <a:t>2420177 </a:t>
            </a:r>
            <a:r>
              <a:rPr sz="1400" dirty="0">
                <a:solidFill>
                  <a:srgbClr val="D5E6F0"/>
                </a:solidFill>
                <a:latin typeface="Arial"/>
              </a:rPr>
              <a:t>
Lecturers: Gillian Weaver and Robert </a:t>
            </a:r>
            <a:r>
              <a:rPr sz="1400" dirty="0" err="1">
                <a:solidFill>
                  <a:srgbClr val="D5E6F0"/>
                </a:solidFill>
                <a:latin typeface="Arial"/>
              </a:rPr>
              <a:t>Nartowski</a:t>
            </a:r>
            <a:endParaRPr sz="1400" dirty="0">
              <a:solidFill>
                <a:srgbClr val="D5E6F0"/>
              </a:solidFill>
              <a:latin typeface="Arial"/>
            </a:endParaRPr>
          </a:p>
        </p:txBody>
      </p:sp>
      <p:sp>
        <p:nvSpPr>
          <p:cNvPr id="5" name="Rounded Rectangle 4"/>
          <p:cNvSpPr/>
          <p:nvPr/>
        </p:nvSpPr>
        <p:spPr>
          <a:xfrm>
            <a:off x="76201" y="5303520"/>
            <a:ext cx="4130039" cy="1115568"/>
          </a:xfrm>
          <a:prstGeom prst="roundRect">
            <a:avLst/>
          </a:prstGeom>
          <a:solidFill>
            <a:srgbClr val="12486E"/>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r>
              <a:rPr sz="1400" dirty="0">
                <a:solidFill>
                  <a:srgbClr val="FFFFFF"/>
                </a:solidFill>
                <a:latin typeface="Arial"/>
              </a:rPr>
              <a:t>A primary-care asthma care presentation linking respiratory anatomy, routine monitoring data and person-</a:t>
            </a:r>
            <a:r>
              <a:rPr sz="1400" dirty="0" err="1">
                <a:solidFill>
                  <a:srgbClr val="FFFFFF"/>
                </a:solidFill>
                <a:latin typeface="Arial"/>
              </a:rPr>
              <a:t>centred</a:t>
            </a:r>
            <a:r>
              <a:rPr sz="1400" dirty="0">
                <a:solidFill>
                  <a:srgbClr val="FFFFFF"/>
                </a:solidFill>
                <a:latin typeface="Arial"/>
              </a:rPr>
              <a:t> planning.</a:t>
            </a:r>
          </a:p>
        </p:txBody>
      </p:sp>
      <p:pic>
        <p:nvPicPr>
          <p:cNvPr id="6" name="Picture 5" descr="a_clean_modern_medical_illustration_graphic_scene_1_batch_1.png"/>
          <p:cNvPicPr>
            <a:picLocks noChangeAspect="1"/>
          </p:cNvPicPr>
          <p:nvPr/>
        </p:nvPicPr>
        <p:blipFill>
          <a:blip r:embed="rId4"/>
          <a:stretch>
            <a:fillRect/>
          </a:stretch>
        </p:blipFill>
        <p:spPr>
          <a:xfrm>
            <a:off x="4709160" y="228600"/>
            <a:ext cx="7315200" cy="6309360"/>
          </a:xfrm>
          <a:prstGeom prst="rect">
            <a:avLst/>
          </a:prstGeom>
        </p:spPr>
      </p:pic>
      <p:sp>
        <p:nvSpPr>
          <p:cNvPr id="7" name="Rounded Rectangle 6"/>
          <p:cNvSpPr/>
          <p:nvPr/>
        </p:nvSpPr>
        <p:spPr>
          <a:xfrm>
            <a:off x="548640" y="320040"/>
            <a:ext cx="2263140" cy="605790"/>
          </a:xfrm>
          <a:prstGeom prst="round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100" b="1">
                <a:solidFill>
                  <a:srgbClr val="FFFFFF"/>
                </a:solidFill>
                <a:latin typeface="Arial"/>
              </a:rPr>
              <a:t>BMHP5023 • Physiology</a:t>
            </a:r>
          </a:p>
        </p:txBody>
      </p:sp>
      <p:sp>
        <p:nvSpPr>
          <p:cNvPr id="8" name="TextBox 7"/>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1</a:t>
            </a:r>
          </a:p>
        </p:txBody>
      </p:sp>
      <p:pic>
        <p:nvPicPr>
          <p:cNvPr id="9" name="S1">
            <a:hlinkClick r:id="" action="ppaction://media"/>
            <a:extLst>
              <a:ext uri="{FF2B5EF4-FFF2-40B4-BE49-F238E27FC236}">
                <a16:creationId xmlns:a16="http://schemas.microsoft.com/office/drawing/2014/main" id="{6B37752A-3EA1-3F28-1118-A5EDE9F8D3E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0269"/>
    </mc:Choice>
    <mc:Fallback>
      <p:transition spd="slow" advTm="50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269"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411480" y="251460"/>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dirty="0">
                <a:solidFill>
                  <a:srgbClr val="FFFFFF"/>
                </a:solidFill>
                <a:latin typeface="Arial"/>
              </a:rPr>
              <a:t>1</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Chosen health issue and rationale</a:t>
            </a:r>
          </a:p>
          <a:p>
            <a:r>
              <a:rPr sz="1200" i="1">
                <a:solidFill>
                  <a:srgbClr val="5A6473"/>
                </a:solidFill>
                <a:latin typeface="Arial"/>
              </a:rPr>
              <a:t>Why asthma needs a physiology-led care plan</a:t>
            </a:r>
          </a:p>
        </p:txBody>
      </p:sp>
      <p:sp>
        <p:nvSpPr>
          <p:cNvPr id="5" name="Rounded Rectangle 4"/>
          <p:cNvSpPr/>
          <p:nvPr/>
        </p:nvSpPr>
        <p:spPr>
          <a:xfrm>
            <a:off x="548640" y="1417320"/>
            <a:ext cx="1783080" cy="100584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rgbClr val="0B2D4D"/>
                </a:solidFill>
                <a:latin typeface="Arial"/>
              </a:rPr>
              <a:t>Symptoms</a:t>
            </a:r>
          </a:p>
          <a:p>
            <a:pPr algn="ctr"/>
            <a:r>
              <a:rPr sz="1400">
                <a:solidFill>
                  <a:srgbClr val="1F2937"/>
                </a:solidFill>
                <a:latin typeface="Arial"/>
              </a:rPr>
              <a:t>Wheeze • cough •
breathlessness •
chest tightness</a:t>
            </a:r>
          </a:p>
        </p:txBody>
      </p:sp>
      <p:sp>
        <p:nvSpPr>
          <p:cNvPr id="6" name="Chevron 5"/>
          <p:cNvSpPr/>
          <p:nvPr/>
        </p:nvSpPr>
        <p:spPr>
          <a:xfrm>
            <a:off x="2359152" y="1783080"/>
            <a:ext cx="164592" cy="320040"/>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2560320" y="1417320"/>
            <a:ext cx="1783080" cy="1005840"/>
          </a:xfrm>
          <a:prstGeom prst="roundRect">
            <a:avLst/>
          </a:prstGeom>
          <a:solidFill>
            <a:srgbClr val="FFFFFF"/>
          </a:solidFill>
          <a:ln>
            <a:solidFill>
              <a:srgbClr val="92ADBE"/>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rgbClr val="0B2D4D"/>
                </a:solidFill>
                <a:latin typeface="Arial"/>
              </a:rPr>
              <a:t>Routine data</a:t>
            </a:r>
          </a:p>
          <a:p>
            <a:pPr algn="ctr"/>
            <a:r>
              <a:rPr sz="1400">
                <a:solidFill>
                  <a:srgbClr val="1F2937"/>
                </a:solidFill>
                <a:latin typeface="Arial"/>
              </a:rPr>
              <a:t>PEF trend
Reliever use
Night waking</a:t>
            </a:r>
          </a:p>
        </p:txBody>
      </p:sp>
      <p:sp>
        <p:nvSpPr>
          <p:cNvPr id="8" name="Chevron 7"/>
          <p:cNvSpPr/>
          <p:nvPr/>
        </p:nvSpPr>
        <p:spPr>
          <a:xfrm>
            <a:off x="4370832" y="1783080"/>
            <a:ext cx="164592" cy="320040"/>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4572000" y="1417320"/>
            <a:ext cx="1783080" cy="100584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rgbClr val="0B2D4D"/>
                </a:solidFill>
                <a:latin typeface="Arial"/>
              </a:rPr>
              <a:t>Care plan</a:t>
            </a:r>
          </a:p>
          <a:p>
            <a:pPr algn="ctr"/>
            <a:r>
              <a:rPr sz="1400">
                <a:solidFill>
                  <a:srgbClr val="1F2937"/>
                </a:solidFill>
                <a:latin typeface="Arial"/>
              </a:rPr>
              <a:t>Trigger reduction
Medicines
action plan</a:t>
            </a:r>
          </a:p>
        </p:txBody>
      </p:sp>
      <p:sp>
        <p:nvSpPr>
          <p:cNvPr id="10" name="Chevron 9"/>
          <p:cNvSpPr/>
          <p:nvPr/>
        </p:nvSpPr>
        <p:spPr>
          <a:xfrm>
            <a:off x="6382512" y="1783080"/>
            <a:ext cx="164592" cy="320040"/>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6583680" y="1417320"/>
            <a:ext cx="1783080" cy="1005840"/>
          </a:xfrm>
          <a:prstGeom prst="roundRect">
            <a:avLst/>
          </a:prstGeom>
          <a:solidFill>
            <a:srgbClr val="FFFFFF"/>
          </a:solidFill>
          <a:ln>
            <a:solidFill>
              <a:srgbClr val="92ADBE"/>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rgbClr val="0B2D4D"/>
                </a:solidFill>
                <a:latin typeface="Arial"/>
              </a:rPr>
              <a:t>Better control</a:t>
            </a:r>
          </a:p>
          <a:p>
            <a:pPr algn="ctr"/>
            <a:r>
              <a:rPr sz="1400">
                <a:solidFill>
                  <a:srgbClr val="1F2937"/>
                </a:solidFill>
                <a:latin typeface="Arial"/>
              </a:rPr>
              <a:t>Fewer attacks
Confidence
Safe activity</a:t>
            </a:r>
          </a:p>
        </p:txBody>
      </p:sp>
      <p:sp>
        <p:nvSpPr>
          <p:cNvPr id="12" name="TextBox 11"/>
          <p:cNvSpPr txBox="1"/>
          <p:nvPr/>
        </p:nvSpPr>
        <p:spPr>
          <a:xfrm>
            <a:off x="685800" y="2880360"/>
            <a:ext cx="5257800" cy="2606040"/>
          </a:xfrm>
          <a:prstGeom prst="rect">
            <a:avLst/>
          </a:prstGeom>
          <a:noFill/>
        </p:spPr>
        <p:txBody>
          <a:bodyPr wrap="square" lIns="0" rIns="0">
            <a:spAutoFit/>
          </a:bodyPr>
          <a:lstStyle/>
          <a:p>
            <a:pPr>
              <a:spcAft>
                <a:spcPts val="800"/>
              </a:spcAft>
              <a:defRPr sz="1800">
                <a:solidFill>
                  <a:srgbClr val="1F2937"/>
                </a:solidFill>
                <a:latin typeface="Arial"/>
              </a:defRPr>
            </a:pPr>
            <a:r>
              <a:t>Asthma is a chronic inflammatory disease causing variable airflow obstruction and breathing-related symptoms.</a:t>
            </a:r>
          </a:p>
          <a:p>
            <a:pPr>
              <a:spcAft>
                <a:spcPts val="800"/>
              </a:spcAft>
              <a:defRPr sz="1800">
                <a:solidFill>
                  <a:srgbClr val="1F2937"/>
                </a:solidFill>
                <a:latin typeface="Arial"/>
              </a:defRPr>
            </a:pPr>
            <a:r>
              <a:t>Common adolescent symptoms include wheeze, cough, breathlessness and chest tightness, often fluctuating with triggers.</a:t>
            </a:r>
          </a:p>
          <a:p>
            <a:pPr>
              <a:spcAft>
                <a:spcPts val="800"/>
              </a:spcAft>
              <a:defRPr sz="1800">
                <a:solidFill>
                  <a:srgbClr val="1F2937"/>
                </a:solidFill>
                <a:latin typeface="Arial"/>
              </a:defRPr>
            </a:pPr>
            <a:r>
              <a:t>A good care plan combines anatomy and physiology with routine monitoring data to support safer self-management.</a:t>
            </a:r>
          </a:p>
        </p:txBody>
      </p:sp>
      <p:sp>
        <p:nvSpPr>
          <p:cNvPr id="13" name="Rounded Rectangle 12"/>
          <p:cNvSpPr/>
          <p:nvPr/>
        </p:nvSpPr>
        <p:spPr>
          <a:xfrm>
            <a:off x="6217920" y="2926080"/>
            <a:ext cx="5303520" cy="2377440"/>
          </a:xfrm>
          <a:prstGeom prst="roundRect">
            <a:avLst/>
          </a:prstGeom>
          <a:solidFill>
            <a:srgbClr val="E6F5F6"/>
          </a:solidFill>
          <a:ln>
            <a:solidFill>
              <a:srgbClr val="D6DCE4"/>
            </a:solidFill>
          </a:ln>
        </p:spPr>
        <p:style>
          <a:lnRef idx="1">
            <a:schemeClr val="accent1"/>
          </a:lnRef>
          <a:fillRef idx="3">
            <a:schemeClr val="accent1"/>
          </a:fillRef>
          <a:effectRef idx="2">
            <a:schemeClr val="accent1"/>
          </a:effectRef>
          <a:fontRef idx="minor">
            <a:schemeClr val="lt1"/>
          </a:fontRef>
        </p:style>
        <p:txBody>
          <a:bodyPr rtlCol="0" anchor="ctr"/>
          <a:lstStyle/>
          <a:p>
            <a:r>
              <a:rPr sz="1800" b="1">
                <a:solidFill>
                  <a:srgbClr val="0B2D4D"/>
                </a:solidFill>
                <a:latin typeface="Arial"/>
              </a:rPr>
              <a:t>Rationale</a:t>
            </a:r>
          </a:p>
          <a:p>
            <a:endParaRPr sz="1800" b="1">
              <a:solidFill>
                <a:srgbClr val="0B2D4D"/>
              </a:solidFill>
              <a:latin typeface="Arial"/>
            </a:endParaRPr>
          </a:p>
          <a:p>
            <a:r>
              <a:rPr sz="1500" b="0">
                <a:solidFill>
                  <a:srgbClr val="1F2937"/>
                </a:solidFill>
                <a:latin typeface="Arial"/>
              </a:rPr>
              <a:t>Adolescents often transition from parent-led care to self-management. If asthma understanding is poor, inhaler technique, trigger avoidance and action-plan use may all be weak. The care plan therefore aims to improve control, reduce exacerbations and build confidence.</a:t>
            </a:r>
          </a:p>
        </p:txBody>
      </p:sp>
      <p:sp>
        <p:nvSpPr>
          <p:cNvPr id="14" name="TextBox 13"/>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(World Health Organization, 2025; BTS, NICE and SIGN, 2024)</a:t>
            </a:r>
          </a:p>
        </p:txBody>
      </p:sp>
      <p:sp>
        <p:nvSpPr>
          <p:cNvPr id="15" name="TextBox 14"/>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2</a:t>
            </a:r>
          </a:p>
        </p:txBody>
      </p:sp>
      <p:pic>
        <p:nvPicPr>
          <p:cNvPr id="16" name="s2">
            <a:hlinkClick r:id="" action="ppaction://media"/>
            <a:extLst>
              <a:ext uri="{FF2B5EF4-FFF2-40B4-BE49-F238E27FC236}">
                <a16:creationId xmlns:a16="http://schemas.microsoft.com/office/drawing/2014/main" id="{B1BFC5F9-4349-5C69-D9B0-E4F9E9059D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577"/>
    </mc:Choice>
    <mc:Fallback>
      <p:transition spd="slow" advTm="565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577"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411480" y="201168"/>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2</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Fictional service user profile</a:t>
            </a:r>
          </a:p>
          <a:p>
            <a:r>
              <a:rPr sz="1200" i="1">
                <a:solidFill>
                  <a:srgbClr val="5A6473"/>
                </a:solidFill>
                <a:latin typeface="Arial"/>
              </a:rPr>
              <a:t>No identifiable or confidential real-person data are used</a:t>
            </a:r>
          </a:p>
        </p:txBody>
      </p:sp>
      <p:sp>
        <p:nvSpPr>
          <p:cNvPr id="5" name="Rounded Rectangle 4"/>
          <p:cNvSpPr/>
          <p:nvPr/>
        </p:nvSpPr>
        <p:spPr>
          <a:xfrm>
            <a:off x="0" y="1124712"/>
            <a:ext cx="3108960" cy="1675638"/>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800" b="0" dirty="0">
                <a:solidFill>
                  <a:srgbClr val="FFFFFF"/>
                </a:solidFill>
                <a:latin typeface="Arial"/>
              </a:rPr>
              <a:t>PATIENT A
16-year-old college student
Lives with mother and younger sibling
Urban area</a:t>
            </a:r>
          </a:p>
        </p:txBody>
      </p:sp>
      <p:sp>
        <p:nvSpPr>
          <p:cNvPr id="6" name="Rounded Rectangle 5"/>
          <p:cNvSpPr/>
          <p:nvPr/>
        </p:nvSpPr>
        <p:spPr>
          <a:xfrm>
            <a:off x="3246120" y="1298448"/>
            <a:ext cx="2286000" cy="109728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600" b="0">
                <a:solidFill>
                  <a:srgbClr val="1F2937"/>
                </a:solidFill>
                <a:latin typeface="Arial"/>
              </a:rPr>
              <a:t>Asthma history
Diagnosed aged 8
Symptoms worse over 3 months</a:t>
            </a:r>
          </a:p>
        </p:txBody>
      </p:sp>
      <p:sp>
        <p:nvSpPr>
          <p:cNvPr id="7" name="Rounded Rectangle 6"/>
          <p:cNvSpPr/>
          <p:nvPr/>
        </p:nvSpPr>
        <p:spPr>
          <a:xfrm>
            <a:off x="5623560" y="1298448"/>
            <a:ext cx="2514600" cy="1097280"/>
          </a:xfrm>
          <a:prstGeom prst="roundRect">
            <a:avLst/>
          </a:prstGeom>
          <a:solidFill>
            <a:srgbClr val="FFFFFF"/>
          </a:solidFill>
          <a:ln>
            <a:solidFill>
              <a:srgbClr val="EF6F51"/>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600" b="0">
                <a:solidFill>
                  <a:srgbClr val="1F2937"/>
                </a:solidFill>
                <a:latin typeface="Arial"/>
              </a:rPr>
              <a:t>Current concern
Uses reliever most days
No current personalised action plan</a:t>
            </a:r>
          </a:p>
        </p:txBody>
      </p:sp>
      <p:sp>
        <p:nvSpPr>
          <p:cNvPr id="8" name="Rounded Rectangle 7"/>
          <p:cNvSpPr/>
          <p:nvPr/>
        </p:nvSpPr>
        <p:spPr>
          <a:xfrm>
            <a:off x="8275320" y="1298448"/>
            <a:ext cx="2926080" cy="1250442"/>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600" b="0">
                <a:solidFill>
                  <a:srgbClr val="1F2937"/>
                </a:solidFill>
                <a:latin typeface="Arial"/>
              </a:rPr>
              <a:t>Goals
Fewer symptoms
Safer inhaler use
Confidence with self-management</a:t>
            </a:r>
          </a:p>
        </p:txBody>
      </p:sp>
      <p:sp>
        <p:nvSpPr>
          <p:cNvPr id="9" name="Rounded Rectangle 8"/>
          <p:cNvSpPr/>
          <p:nvPr/>
        </p:nvSpPr>
        <p:spPr>
          <a:xfrm>
            <a:off x="685800" y="2971800"/>
            <a:ext cx="5303520" cy="2679192"/>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endParaRPr lang="en-US" sz="1800" b="0" dirty="0">
              <a:solidFill>
                <a:srgbClr val="1F2937"/>
              </a:solidFill>
              <a:latin typeface="Arial"/>
            </a:endParaRPr>
          </a:p>
          <a:p>
            <a:pPr algn="l"/>
            <a:r>
              <a:rPr sz="1800" b="0" dirty="0">
                <a:solidFill>
                  <a:srgbClr val="1F2937"/>
                </a:solidFill>
                <a:latin typeface="Arial"/>
              </a:rPr>
              <a:t>Assessment summary
• Symptoms after exercise, cold air and crowded indoor settings
• Possible trigger exposure from peer vaping/smoke
• Needs review of inhaler technique and adherence
• Still appropriate for a person-</a:t>
            </a:r>
            <a:r>
              <a:rPr sz="1800" b="0" dirty="0" err="1">
                <a:solidFill>
                  <a:srgbClr val="1F2937"/>
                </a:solidFill>
                <a:latin typeface="Arial"/>
              </a:rPr>
              <a:t>centred</a:t>
            </a:r>
            <a:r>
              <a:rPr sz="1800" b="0" dirty="0">
                <a:solidFill>
                  <a:srgbClr val="1F2937"/>
                </a:solidFill>
                <a:latin typeface="Arial"/>
              </a:rPr>
              <a:t>, strengths-based plan</a:t>
            </a:r>
          </a:p>
        </p:txBody>
      </p:sp>
      <p:sp>
        <p:nvSpPr>
          <p:cNvPr id="10" name="Rounded Rectangle 9"/>
          <p:cNvSpPr/>
          <p:nvPr/>
        </p:nvSpPr>
        <p:spPr>
          <a:xfrm>
            <a:off x="6217920" y="2971800"/>
            <a:ext cx="5303520" cy="2468880"/>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800" b="0">
                <a:solidFill>
                  <a:srgbClr val="1F2937"/>
                </a:solidFill>
                <a:latin typeface="Arial"/>
              </a:rPr>
              <a:t>Why this profile matters
Adolescence is a transition stage. The plan must support increasing autonomy while involving parent/carer help where useful. Care should be tailored to education, social context, symptoms and readiness to self-manage.</a:t>
            </a:r>
          </a:p>
        </p:txBody>
      </p:sp>
      <p:sp>
        <p:nvSpPr>
          <p:cNvPr id="11" name="TextBox 10"/>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(NHS England, 2021; Royal College of Paediatrics and Child Health, 2025)</a:t>
            </a:r>
          </a:p>
        </p:txBody>
      </p:sp>
      <p:sp>
        <p:nvSpPr>
          <p:cNvPr id="12" name="TextBox 11"/>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3</a:t>
            </a:r>
          </a:p>
        </p:txBody>
      </p:sp>
      <p:pic>
        <p:nvPicPr>
          <p:cNvPr id="13" name="s3">
            <a:hlinkClick r:id="" action="ppaction://media"/>
            <a:extLst>
              <a:ext uri="{FF2B5EF4-FFF2-40B4-BE49-F238E27FC236}">
                <a16:creationId xmlns:a16="http://schemas.microsoft.com/office/drawing/2014/main" id="{93376FF7-2E0C-6EBF-4C98-5CD537F087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2705"/>
    </mc:Choice>
    <mc:Fallback>
      <p:transition spd="slow" advTm="62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705"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411480" y="192024"/>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3</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Healthy respiratory anatomy</a:t>
            </a:r>
          </a:p>
          <a:p>
            <a:r>
              <a:rPr sz="1200" i="1">
                <a:solidFill>
                  <a:srgbClr val="5A6473"/>
                </a:solidFill>
                <a:latin typeface="Arial"/>
              </a:rPr>
              <a:t>Structure supports ventilation and gas exchange</a:t>
            </a:r>
          </a:p>
        </p:txBody>
      </p:sp>
      <p:pic>
        <p:nvPicPr>
          <p:cNvPr id="5" name="Picture 4" descr="a_clean_medical_infographic_poster_diagram_on_a_wh_2_batch_2.png"/>
          <p:cNvPicPr>
            <a:picLocks noChangeAspect="1"/>
          </p:cNvPicPr>
          <p:nvPr/>
        </p:nvPicPr>
        <p:blipFill>
          <a:blip r:embed="rId4"/>
          <a:stretch>
            <a:fillRect/>
          </a:stretch>
        </p:blipFill>
        <p:spPr>
          <a:xfrm>
            <a:off x="5852160" y="1051560"/>
            <a:ext cx="5852160" cy="5074920"/>
          </a:xfrm>
          <a:prstGeom prst="rect">
            <a:avLst/>
          </a:prstGeom>
        </p:spPr>
      </p:pic>
      <p:sp>
        <p:nvSpPr>
          <p:cNvPr id="6" name="TextBox 5"/>
          <p:cNvSpPr txBox="1"/>
          <p:nvPr/>
        </p:nvSpPr>
        <p:spPr>
          <a:xfrm>
            <a:off x="685800" y="1417320"/>
            <a:ext cx="4800600" cy="274320"/>
          </a:xfrm>
          <a:prstGeom prst="rect">
            <a:avLst/>
          </a:prstGeom>
          <a:noFill/>
        </p:spPr>
        <p:txBody>
          <a:bodyPr wrap="none">
            <a:spAutoFit/>
          </a:bodyPr>
          <a:lstStyle/>
          <a:p>
            <a:r>
              <a:rPr sz="1600" b="1">
                <a:solidFill>
                  <a:srgbClr val="148F9C"/>
                </a:solidFill>
                <a:latin typeface="Arial"/>
              </a:rPr>
              <a:t>Key structures and functions</a:t>
            </a:r>
          </a:p>
        </p:txBody>
      </p:sp>
      <p:sp>
        <p:nvSpPr>
          <p:cNvPr id="7" name="TextBox 6"/>
          <p:cNvSpPr txBox="1"/>
          <p:nvPr/>
        </p:nvSpPr>
        <p:spPr>
          <a:xfrm>
            <a:off x="685800" y="1709928"/>
            <a:ext cx="4800600" cy="4187952"/>
          </a:xfrm>
          <a:prstGeom prst="rect">
            <a:avLst/>
          </a:prstGeom>
          <a:noFill/>
        </p:spPr>
        <p:txBody>
          <a:bodyPr wrap="square" lIns="0" rIns="0">
            <a:spAutoFit/>
          </a:bodyPr>
          <a:lstStyle/>
          <a:p>
            <a:pPr>
              <a:spcAft>
                <a:spcPts val="800"/>
              </a:spcAft>
              <a:defRPr sz="1800">
                <a:solidFill>
                  <a:srgbClr val="1F2937"/>
                </a:solidFill>
                <a:latin typeface="Arial"/>
              </a:defRPr>
            </a:pPr>
            <a:r>
              <a:t>The respiratory tract includes the nasal cavity, pharynx, larynx and trachea, which warm, filter and conduct air.</a:t>
            </a:r>
          </a:p>
          <a:p>
            <a:pPr>
              <a:spcAft>
                <a:spcPts val="800"/>
              </a:spcAft>
              <a:defRPr sz="1800">
                <a:solidFill>
                  <a:srgbClr val="1F2937"/>
                </a:solidFill>
                <a:latin typeface="Arial"/>
              </a:defRPr>
            </a:pPr>
            <a:r>
              <a:t>The trachea divides into bronchi, then bronchioles, which distribute air through the lungs.</a:t>
            </a:r>
          </a:p>
          <a:p>
            <a:pPr>
              <a:spcAft>
                <a:spcPts val="800"/>
              </a:spcAft>
              <a:defRPr sz="1800">
                <a:solidFill>
                  <a:srgbClr val="1F2937"/>
                </a:solidFill>
                <a:latin typeface="Arial"/>
              </a:defRPr>
            </a:pPr>
            <a:r>
              <a:t>Alveoli are tiny air sacs where gas exchange occurs across a thin respiratory membrane.</a:t>
            </a:r>
          </a:p>
          <a:p>
            <a:pPr>
              <a:spcAft>
                <a:spcPts val="800"/>
              </a:spcAft>
              <a:defRPr sz="1800">
                <a:solidFill>
                  <a:srgbClr val="1F2937"/>
                </a:solidFill>
                <a:latin typeface="Arial"/>
              </a:defRPr>
            </a:pPr>
            <a:r>
              <a:t>The diaphragm is the main muscle of inspiration and changes thoracic pressure to move air.</a:t>
            </a:r>
          </a:p>
        </p:txBody>
      </p:sp>
      <p:sp>
        <p:nvSpPr>
          <p:cNvPr id="8" name="TextBox 7"/>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Figure created for this presentation; content informed by (BTS, NICE and SIGN, 2024)</a:t>
            </a:r>
          </a:p>
        </p:txBody>
      </p:sp>
      <p:sp>
        <p:nvSpPr>
          <p:cNvPr id="9" name="TextBox 8"/>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4</a:t>
            </a:r>
          </a:p>
        </p:txBody>
      </p:sp>
      <p:pic>
        <p:nvPicPr>
          <p:cNvPr id="10" name="s4">
            <a:hlinkClick r:id="" action="ppaction://media"/>
            <a:extLst>
              <a:ext uri="{FF2B5EF4-FFF2-40B4-BE49-F238E27FC236}">
                <a16:creationId xmlns:a16="http://schemas.microsoft.com/office/drawing/2014/main" id="{13C9C9D0-4048-8C45-7042-6582F902AD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731"/>
    </mc:Choice>
    <mc:Fallback>
      <p:transition spd="slow" advTm="63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73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217170" y="192024"/>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4</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Mechanical respiration and gas exchange</a:t>
            </a:r>
          </a:p>
          <a:p>
            <a:r>
              <a:rPr sz="1200" i="1">
                <a:solidFill>
                  <a:srgbClr val="5A6473"/>
                </a:solidFill>
                <a:latin typeface="Arial"/>
              </a:rPr>
              <a:t>Ventilation and diffusion work together</a:t>
            </a:r>
          </a:p>
        </p:txBody>
      </p:sp>
      <p:sp>
        <p:nvSpPr>
          <p:cNvPr id="5" name="Rounded Rectangle 4"/>
          <p:cNvSpPr/>
          <p:nvPr/>
        </p:nvSpPr>
        <p:spPr>
          <a:xfrm>
            <a:off x="731520" y="1417320"/>
            <a:ext cx="4206240" cy="914400"/>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700" b="1" dirty="0">
                <a:solidFill>
                  <a:srgbClr val="1F2937"/>
                </a:solidFill>
                <a:latin typeface="Arial"/>
              </a:rPr>
              <a:t>Inspiration</a:t>
            </a:r>
            <a:r>
              <a:rPr sz="1700" b="0" dirty="0">
                <a:solidFill>
                  <a:srgbClr val="1F2937"/>
                </a:solidFill>
                <a:latin typeface="Arial"/>
              </a:rPr>
              <a:t>
Thoracic volume increases as the diaphragm contracts and moves downward.</a:t>
            </a:r>
          </a:p>
        </p:txBody>
      </p:sp>
      <p:sp>
        <p:nvSpPr>
          <p:cNvPr id="6" name="Rounded Rectangle 5"/>
          <p:cNvSpPr/>
          <p:nvPr/>
        </p:nvSpPr>
        <p:spPr>
          <a:xfrm>
            <a:off x="731520" y="2715768"/>
            <a:ext cx="4206240" cy="914400"/>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700" b="1" dirty="0">
                <a:solidFill>
                  <a:srgbClr val="1F2937"/>
                </a:solidFill>
                <a:latin typeface="Arial"/>
              </a:rPr>
              <a:t>Expiration</a:t>
            </a:r>
            <a:r>
              <a:rPr sz="1700" b="0" dirty="0">
                <a:solidFill>
                  <a:srgbClr val="1F2937"/>
                </a:solidFill>
                <a:latin typeface="Arial"/>
              </a:rPr>
              <a:t>
Usually passive as elastic recoil helps air leave the lungs.</a:t>
            </a:r>
          </a:p>
        </p:txBody>
      </p:sp>
      <p:sp>
        <p:nvSpPr>
          <p:cNvPr id="7" name="Rounded Rectangle 6"/>
          <p:cNvSpPr/>
          <p:nvPr/>
        </p:nvSpPr>
        <p:spPr>
          <a:xfrm>
            <a:off x="731520" y="4014216"/>
            <a:ext cx="4206240" cy="1255014"/>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700" b="1" dirty="0">
                <a:solidFill>
                  <a:srgbClr val="1F2937"/>
                </a:solidFill>
                <a:latin typeface="Arial"/>
              </a:rPr>
              <a:t>Gas exchange</a:t>
            </a:r>
            <a:r>
              <a:rPr sz="1700" b="0" dirty="0">
                <a:solidFill>
                  <a:srgbClr val="1F2937"/>
                </a:solidFill>
                <a:latin typeface="Arial"/>
              </a:rPr>
              <a:t>
Oxygen diffuses from alveoli into blood, while carbon dioxide diffuses from blood into alveoli.</a:t>
            </a:r>
          </a:p>
        </p:txBody>
      </p:sp>
      <p:sp>
        <p:nvSpPr>
          <p:cNvPr id="8" name="Rounded Rectangle 7"/>
          <p:cNvSpPr/>
          <p:nvPr/>
        </p:nvSpPr>
        <p:spPr>
          <a:xfrm>
            <a:off x="5532120" y="1600200"/>
            <a:ext cx="5486400" cy="3566160"/>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rtlCol="0" anchor="ctr"/>
          <a:lstStyle/>
          <a:p>
            <a:r>
              <a:rPr sz="1800" b="1">
                <a:solidFill>
                  <a:srgbClr val="0B2D4D"/>
                </a:solidFill>
                <a:latin typeface="Arial"/>
              </a:rPr>
              <a:t>Why it matters in asthma</a:t>
            </a:r>
          </a:p>
          <a:p>
            <a:endParaRPr sz="1800" b="1">
              <a:solidFill>
                <a:srgbClr val="0B2D4D"/>
              </a:solidFill>
              <a:latin typeface="Arial"/>
            </a:endParaRPr>
          </a:p>
          <a:p>
            <a:r>
              <a:rPr sz="1600" b="0">
                <a:solidFill>
                  <a:srgbClr val="1F2937"/>
                </a:solidFill>
                <a:latin typeface="Arial"/>
              </a:rPr>
              <a:t>Efficient breathing depends on both adequate ventilation and healthy alveolar diffusion. In asthma, airway narrowing reduces ventilation to some alveoli, increases the work of breathing and may lower activity tolerance during exacerbations.</a:t>
            </a:r>
          </a:p>
        </p:txBody>
      </p:sp>
      <p:sp>
        <p:nvSpPr>
          <p:cNvPr id="9" name="Oval 8"/>
          <p:cNvSpPr/>
          <p:nvPr/>
        </p:nvSpPr>
        <p:spPr>
          <a:xfrm>
            <a:off x="5852160" y="4448556"/>
            <a:ext cx="594360" cy="594360"/>
          </a:xfrm>
          <a:prstGeom prst="ellipse">
            <a:avLst/>
          </a:prstGeom>
          <a:solidFill>
            <a:srgbClr val="E6F5F6"/>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Oval 9"/>
          <p:cNvSpPr/>
          <p:nvPr/>
        </p:nvSpPr>
        <p:spPr>
          <a:xfrm>
            <a:off x="7360920" y="4485132"/>
            <a:ext cx="594360" cy="594360"/>
          </a:xfrm>
          <a:prstGeom prst="ellipse">
            <a:avLst/>
          </a:prstGeom>
          <a:solidFill>
            <a:srgbClr val="E6F5F6"/>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Oval 10"/>
          <p:cNvSpPr/>
          <p:nvPr/>
        </p:nvSpPr>
        <p:spPr>
          <a:xfrm>
            <a:off x="8801100" y="4491990"/>
            <a:ext cx="594360" cy="594360"/>
          </a:xfrm>
          <a:prstGeom prst="ellipse">
            <a:avLst/>
          </a:prstGeom>
          <a:solidFill>
            <a:srgbClr val="E6F5F6"/>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5832957" y="4631436"/>
            <a:ext cx="822960" cy="228600"/>
          </a:xfrm>
          <a:prstGeom prst="rect">
            <a:avLst/>
          </a:prstGeom>
          <a:noFill/>
        </p:spPr>
        <p:txBody>
          <a:bodyPr wrap="square" lIns="88900" tIns="50800" rIns="88900" bIns="50800" anchor="ctr">
            <a:spAutoFit/>
          </a:bodyPr>
          <a:lstStyle/>
          <a:p>
            <a:pPr algn="l"/>
            <a:r>
              <a:rPr sz="1400" b="1" dirty="0">
                <a:solidFill>
                  <a:srgbClr val="0B2D4D"/>
                </a:solidFill>
                <a:latin typeface="Arial"/>
              </a:rPr>
              <a:t>Air in</a:t>
            </a:r>
          </a:p>
        </p:txBody>
      </p:sp>
      <p:sp>
        <p:nvSpPr>
          <p:cNvPr id="13" name="TextBox 12"/>
          <p:cNvSpPr txBox="1"/>
          <p:nvPr/>
        </p:nvSpPr>
        <p:spPr>
          <a:xfrm>
            <a:off x="7273137" y="4674870"/>
            <a:ext cx="822960" cy="228600"/>
          </a:xfrm>
          <a:prstGeom prst="rect">
            <a:avLst/>
          </a:prstGeom>
          <a:noFill/>
        </p:spPr>
        <p:txBody>
          <a:bodyPr wrap="square" lIns="88900" tIns="50800" rIns="88900" bIns="50800" anchor="ctr">
            <a:spAutoFit/>
          </a:bodyPr>
          <a:lstStyle/>
          <a:p>
            <a:pPr algn="l"/>
            <a:r>
              <a:rPr sz="1400" b="1" dirty="0">
                <a:solidFill>
                  <a:srgbClr val="0B2D4D"/>
                </a:solidFill>
                <a:latin typeface="Arial"/>
              </a:rPr>
              <a:t>Alveoli</a:t>
            </a:r>
          </a:p>
        </p:txBody>
      </p:sp>
      <p:sp>
        <p:nvSpPr>
          <p:cNvPr id="14" name="TextBox 13"/>
          <p:cNvSpPr txBox="1"/>
          <p:nvPr/>
        </p:nvSpPr>
        <p:spPr>
          <a:xfrm>
            <a:off x="8774583" y="4674870"/>
            <a:ext cx="822960" cy="228600"/>
          </a:xfrm>
          <a:prstGeom prst="rect">
            <a:avLst/>
          </a:prstGeom>
          <a:noFill/>
        </p:spPr>
        <p:txBody>
          <a:bodyPr wrap="square" lIns="88900" tIns="50800" rIns="88900" bIns="50800" anchor="ctr">
            <a:spAutoFit/>
          </a:bodyPr>
          <a:lstStyle/>
          <a:p>
            <a:pPr algn="l"/>
            <a:r>
              <a:rPr sz="1400" b="1" dirty="0">
                <a:solidFill>
                  <a:srgbClr val="0B2D4D"/>
                </a:solidFill>
                <a:latin typeface="Arial"/>
              </a:rPr>
              <a:t>Blood</a:t>
            </a:r>
          </a:p>
        </p:txBody>
      </p:sp>
      <p:sp>
        <p:nvSpPr>
          <p:cNvPr id="15" name="Chevron 14"/>
          <p:cNvSpPr/>
          <p:nvPr/>
        </p:nvSpPr>
        <p:spPr>
          <a:xfrm>
            <a:off x="6697980" y="4686300"/>
            <a:ext cx="320040" cy="201168"/>
          </a:xfrm>
          <a:prstGeom prst="chevron">
            <a:avLst/>
          </a:prstGeom>
          <a:solidFill>
            <a:srgbClr val="EF6F51"/>
          </a:solidFill>
          <a:ln>
            <a:solidFill>
              <a:srgbClr val="EF6F5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Chevron 15"/>
          <p:cNvSpPr/>
          <p:nvPr/>
        </p:nvSpPr>
        <p:spPr>
          <a:xfrm>
            <a:off x="8275320" y="4688586"/>
            <a:ext cx="320040" cy="201168"/>
          </a:xfrm>
          <a:prstGeom prst="chevron">
            <a:avLst/>
          </a:prstGeom>
          <a:solidFill>
            <a:srgbClr val="EF6F51"/>
          </a:solidFill>
          <a:ln>
            <a:solidFill>
              <a:srgbClr val="EF6F5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(BTS, NICE and SIGN, 2024; National Institute for Health and Care Excellence, 2021)</a:t>
            </a:r>
          </a:p>
        </p:txBody>
      </p:sp>
      <p:sp>
        <p:nvSpPr>
          <p:cNvPr id="18" name="TextBox 17"/>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5</a:t>
            </a:r>
          </a:p>
        </p:txBody>
      </p:sp>
      <p:pic>
        <p:nvPicPr>
          <p:cNvPr id="19" name="s5">
            <a:hlinkClick r:id="" action="ppaction://media"/>
            <a:extLst>
              <a:ext uri="{FF2B5EF4-FFF2-40B4-BE49-F238E27FC236}">
                <a16:creationId xmlns:a16="http://schemas.microsoft.com/office/drawing/2014/main" id="{5F03206E-8293-27B5-77C6-B8BE11DAA2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576"/>
    </mc:Choice>
    <mc:Fallback>
      <p:transition spd="slow" advTm="64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576"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365760" y="137160"/>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5</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How asthma affects respiratory functioning</a:t>
            </a:r>
          </a:p>
          <a:p>
            <a:r>
              <a:rPr sz="1200" i="1">
                <a:solidFill>
                  <a:srgbClr val="5A6473"/>
                </a:solidFill>
                <a:latin typeface="Arial"/>
              </a:rPr>
              <a:t>Inflammation narrows airways and raises resistance</a:t>
            </a:r>
          </a:p>
        </p:txBody>
      </p:sp>
      <p:pic>
        <p:nvPicPr>
          <p:cNvPr id="5" name="Picture 4" descr="a_clean_medical_infographic_diagram_front_on_fl_3_batch_3.png"/>
          <p:cNvPicPr>
            <a:picLocks noChangeAspect="1"/>
          </p:cNvPicPr>
          <p:nvPr/>
        </p:nvPicPr>
        <p:blipFill>
          <a:blip r:embed="rId4"/>
          <a:stretch>
            <a:fillRect/>
          </a:stretch>
        </p:blipFill>
        <p:spPr>
          <a:xfrm>
            <a:off x="640080" y="1234440"/>
            <a:ext cx="6400800" cy="4983480"/>
          </a:xfrm>
          <a:prstGeom prst="rect">
            <a:avLst/>
          </a:prstGeom>
        </p:spPr>
      </p:pic>
      <p:sp>
        <p:nvSpPr>
          <p:cNvPr id="6" name="Rounded Rectangle 5"/>
          <p:cNvSpPr/>
          <p:nvPr/>
        </p:nvSpPr>
        <p:spPr>
          <a:xfrm>
            <a:off x="7360920" y="914400"/>
            <a:ext cx="4023360" cy="4011930"/>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700" b="1" dirty="0">
                <a:solidFill>
                  <a:srgbClr val="1F2937"/>
                </a:solidFill>
                <a:latin typeface="Arial"/>
              </a:rPr>
              <a:t>Physiological impact
</a:t>
            </a:r>
            <a:r>
              <a:rPr sz="1700" b="0" dirty="0">
                <a:solidFill>
                  <a:srgbClr val="1F2937"/>
                </a:solidFill>
                <a:latin typeface="Arial"/>
              </a:rPr>
              <a:t>
• Bronchoconstriction tightens airway smooth muscle.
• Mucosal inflammation and swelling reduce the airway lumen.
• Excess mucus further obstructs airflow.
• Airflow limitation is variable but can worsen quickly during an exacerbation.
• Anti-inflammatory treatment is central because asthma is primarily an inflammatory condition.</a:t>
            </a:r>
          </a:p>
        </p:txBody>
      </p:sp>
      <p:sp>
        <p:nvSpPr>
          <p:cNvPr id="7" name="Rounded Rectangle 6"/>
          <p:cNvSpPr/>
          <p:nvPr/>
        </p:nvSpPr>
        <p:spPr>
          <a:xfrm>
            <a:off x="7189470" y="5207508"/>
            <a:ext cx="3931920" cy="1444752"/>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600" b="1" dirty="0">
                <a:solidFill>
                  <a:srgbClr val="FFFFFF"/>
                </a:solidFill>
                <a:latin typeface="Arial"/>
              </a:rPr>
              <a:t>Key judgement</a:t>
            </a:r>
            <a:r>
              <a:rPr sz="1600" b="0" dirty="0">
                <a:solidFill>
                  <a:srgbClr val="FFFFFF"/>
                </a:solidFill>
                <a:latin typeface="Arial"/>
              </a:rPr>
              <a:t>
Symptom relief alone is not enough: longer-term control depends on reducing inflammation and avoiding triggers.</a:t>
            </a:r>
          </a:p>
        </p:txBody>
      </p:sp>
      <p:sp>
        <p:nvSpPr>
          <p:cNvPr id="8" name="TextBox 7"/>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Figure created for this presentation; content informed by (Global Initiative for Asthma, 2024)</a:t>
            </a:r>
          </a:p>
        </p:txBody>
      </p:sp>
      <p:sp>
        <p:nvSpPr>
          <p:cNvPr id="9" name="TextBox 8"/>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6</a:t>
            </a:r>
          </a:p>
        </p:txBody>
      </p:sp>
      <p:pic>
        <p:nvPicPr>
          <p:cNvPr id="10" name="s6Recorded Sound">
            <a:hlinkClick r:id="" action="ppaction://media"/>
            <a:extLst>
              <a:ext uri="{FF2B5EF4-FFF2-40B4-BE49-F238E27FC236}">
                <a16:creationId xmlns:a16="http://schemas.microsoft.com/office/drawing/2014/main" id="{51F7950E-C021-1455-7025-72FDBD8684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8391"/>
    </mc:Choice>
    <mc:Fallback>
      <p:transition spd="slow" advTm="68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39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365760" y="164592"/>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6</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Risk factors and lifestyle triggers</a:t>
            </a:r>
          </a:p>
          <a:p>
            <a:r>
              <a:rPr sz="1200" i="1">
                <a:solidFill>
                  <a:srgbClr val="5A6473"/>
                </a:solidFill>
                <a:latin typeface="Arial"/>
              </a:rPr>
              <a:t>Patient A’s risks are clinical, behavioural and social</a:t>
            </a:r>
          </a:p>
        </p:txBody>
      </p:sp>
      <p:sp>
        <p:nvSpPr>
          <p:cNvPr id="5" name="Rounded Rectangle 4"/>
          <p:cNvSpPr/>
          <p:nvPr/>
        </p:nvSpPr>
        <p:spPr>
          <a:xfrm>
            <a:off x="822960" y="1417320"/>
            <a:ext cx="1645920" cy="658368"/>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Viral infections</a:t>
            </a:r>
          </a:p>
        </p:txBody>
      </p:sp>
      <p:sp>
        <p:nvSpPr>
          <p:cNvPr id="6" name="Rounded Rectangle 5"/>
          <p:cNvSpPr/>
          <p:nvPr/>
        </p:nvSpPr>
        <p:spPr>
          <a:xfrm>
            <a:off x="2880360" y="1417320"/>
            <a:ext cx="1645920" cy="658368"/>
          </a:xfrm>
          <a:prstGeom prst="roundRect">
            <a:avLst/>
          </a:prstGeom>
          <a:solidFill>
            <a:srgbClr val="FFFFFF"/>
          </a:solidFill>
          <a:ln>
            <a:solidFill>
              <a:srgbClr val="92ADBE"/>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Exercise / cold air</a:t>
            </a:r>
          </a:p>
        </p:txBody>
      </p:sp>
      <p:sp>
        <p:nvSpPr>
          <p:cNvPr id="7" name="Rounded Rectangle 6"/>
          <p:cNvSpPr/>
          <p:nvPr/>
        </p:nvSpPr>
        <p:spPr>
          <a:xfrm>
            <a:off x="4937760" y="1417320"/>
            <a:ext cx="1645920" cy="658368"/>
          </a:xfrm>
          <a:prstGeom prst="roundRect">
            <a:avLst/>
          </a:prstGeom>
          <a:solidFill>
            <a:srgbClr val="FFFFFF"/>
          </a:solidFill>
          <a:ln>
            <a:solidFill>
              <a:srgbClr val="EF6F51"/>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Vaping / smoke exposure</a:t>
            </a:r>
          </a:p>
        </p:txBody>
      </p:sp>
      <p:sp>
        <p:nvSpPr>
          <p:cNvPr id="8" name="Rounded Rectangle 7"/>
          <p:cNvSpPr/>
          <p:nvPr/>
        </p:nvSpPr>
        <p:spPr>
          <a:xfrm>
            <a:off x="7269480" y="1417320"/>
            <a:ext cx="1645920" cy="658368"/>
          </a:xfrm>
          <a:prstGeom prst="roundRect">
            <a:avLst/>
          </a:prstGeom>
          <a:solidFill>
            <a:srgbClr val="FFFFFF"/>
          </a:solidFill>
          <a:ln>
            <a:solidFill>
              <a:srgbClr val="E6A027"/>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Pollen, dust and mould</a:t>
            </a:r>
          </a:p>
        </p:txBody>
      </p:sp>
      <p:sp>
        <p:nvSpPr>
          <p:cNvPr id="9" name="Rounded Rectangle 8"/>
          <p:cNvSpPr/>
          <p:nvPr/>
        </p:nvSpPr>
        <p:spPr>
          <a:xfrm>
            <a:off x="9464040" y="1417320"/>
            <a:ext cx="1645920" cy="658368"/>
          </a:xfrm>
          <a:prstGeom prst="roundRect">
            <a:avLst/>
          </a:prstGeom>
          <a:solidFill>
            <a:srgbClr val="FFFFFF"/>
          </a:solidFill>
          <a:ln>
            <a:solidFill>
              <a:srgbClr val="92ADBE"/>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Crowded indoor places</a:t>
            </a:r>
          </a:p>
        </p:txBody>
      </p:sp>
      <p:sp>
        <p:nvSpPr>
          <p:cNvPr id="10" name="Rounded Rectangle 9"/>
          <p:cNvSpPr/>
          <p:nvPr/>
        </p:nvSpPr>
        <p:spPr>
          <a:xfrm>
            <a:off x="4251960" y="2359152"/>
            <a:ext cx="3017520" cy="731520"/>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800" b="1">
                <a:solidFill>
                  <a:srgbClr val="FFFFFF"/>
                </a:solidFill>
                <a:latin typeface="Arial"/>
              </a:rPr>
              <a:t>Patient A at risk of poor control</a:t>
            </a:r>
          </a:p>
        </p:txBody>
      </p:sp>
      <p:sp>
        <p:nvSpPr>
          <p:cNvPr id="11" name="Rounded Rectangle 10"/>
          <p:cNvSpPr/>
          <p:nvPr/>
        </p:nvSpPr>
        <p:spPr>
          <a:xfrm>
            <a:off x="731520" y="3246120"/>
            <a:ext cx="5212080" cy="1965960"/>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700" b="0" dirty="0">
                <a:solidFill>
                  <a:srgbClr val="1F2937"/>
                </a:solidFill>
                <a:latin typeface="Arial"/>
              </a:rPr>
              <a:t>Risk interpretation
Exposure to vaping or smoke, poor inhaler technique, trigger-rich environments and inconsistent monitoring can all increase symptoms. Adolescents may also delay reporting worsening asthma because of stigma, competing social priorities or low confidence.</a:t>
            </a:r>
          </a:p>
        </p:txBody>
      </p:sp>
      <p:sp>
        <p:nvSpPr>
          <p:cNvPr id="12" name="Rounded Rectangle 11"/>
          <p:cNvSpPr/>
          <p:nvPr/>
        </p:nvSpPr>
        <p:spPr>
          <a:xfrm>
            <a:off x="6217920" y="3246120"/>
            <a:ext cx="5212080" cy="1965960"/>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700" b="0" dirty="0">
                <a:solidFill>
                  <a:srgbClr val="1F2937"/>
                </a:solidFill>
                <a:latin typeface="Arial"/>
              </a:rPr>
              <a:t>Protective factors to build on
• Supportive parent involvement
• Willingness to use phone reminders
• Capacity to attend routine reviews
• Potential school/college support if consented
• Good opportunity for self-management education</a:t>
            </a:r>
          </a:p>
        </p:txBody>
      </p:sp>
      <p:sp>
        <p:nvSpPr>
          <p:cNvPr id="13" name="TextBox 12"/>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(Chand and Hossain, 2022; Kouloutsos et al., 2021)</a:t>
            </a:r>
          </a:p>
        </p:txBody>
      </p:sp>
      <p:sp>
        <p:nvSpPr>
          <p:cNvPr id="14" name="TextBox 13"/>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7</a:t>
            </a:r>
          </a:p>
        </p:txBody>
      </p:sp>
      <p:pic>
        <p:nvPicPr>
          <p:cNvPr id="15" name="s7">
            <a:hlinkClick r:id="" action="ppaction://media"/>
            <a:extLst>
              <a:ext uri="{FF2B5EF4-FFF2-40B4-BE49-F238E27FC236}">
                <a16:creationId xmlns:a16="http://schemas.microsoft.com/office/drawing/2014/main" id="{7D76C45F-970B-E51E-4A85-E634569DD4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1440"/>
    </mc:Choice>
    <mc:Fallback>
      <p:transition spd="slow" advTm="71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44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365760" y="192023"/>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7</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Routine data for assessment and monitoring</a:t>
            </a:r>
          </a:p>
          <a:p>
            <a:r>
              <a:rPr sz="1200" i="1">
                <a:solidFill>
                  <a:srgbClr val="5A6473"/>
                </a:solidFill>
                <a:latin typeface="Arial"/>
              </a:rPr>
              <a:t>LO2: data turns symptoms into safer decisions</a:t>
            </a:r>
          </a:p>
        </p:txBody>
      </p:sp>
      <p:sp>
        <p:nvSpPr>
          <p:cNvPr id="5" name="Rectangle 4"/>
          <p:cNvSpPr/>
          <p:nvPr/>
        </p:nvSpPr>
        <p:spPr>
          <a:xfrm>
            <a:off x="731520" y="1417320"/>
            <a:ext cx="1920240" cy="438912"/>
          </a:xfrm>
          <a:prstGeom prst="rect">
            <a:avLst/>
          </a:prstGeom>
          <a:solidFill>
            <a:srgbClr val="E6F5F6"/>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1">
                <a:solidFill>
                  <a:srgbClr val="0B2D4D"/>
                </a:solidFill>
                <a:latin typeface="Arial"/>
              </a:rPr>
              <a:t>Data collected</a:t>
            </a:r>
          </a:p>
        </p:txBody>
      </p:sp>
      <p:sp>
        <p:nvSpPr>
          <p:cNvPr id="6" name="Rectangle 5"/>
          <p:cNvSpPr/>
          <p:nvPr/>
        </p:nvSpPr>
        <p:spPr>
          <a:xfrm>
            <a:off x="2743200" y="1417320"/>
            <a:ext cx="2194560" cy="438912"/>
          </a:xfrm>
          <a:prstGeom prst="rect">
            <a:avLst/>
          </a:prstGeom>
          <a:solidFill>
            <a:srgbClr val="E6F5F6"/>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1">
                <a:solidFill>
                  <a:srgbClr val="0B2D4D"/>
                </a:solidFill>
                <a:latin typeface="Arial"/>
              </a:rPr>
              <a:t>What it tells the nurse</a:t>
            </a:r>
          </a:p>
        </p:txBody>
      </p:sp>
      <p:sp>
        <p:nvSpPr>
          <p:cNvPr id="7" name="Rectangle 6"/>
          <p:cNvSpPr/>
          <p:nvPr/>
        </p:nvSpPr>
        <p:spPr>
          <a:xfrm>
            <a:off x="5074920" y="1417320"/>
            <a:ext cx="2103120" cy="438912"/>
          </a:xfrm>
          <a:prstGeom prst="rect">
            <a:avLst/>
          </a:prstGeom>
          <a:solidFill>
            <a:srgbClr val="E6F5F6"/>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1">
                <a:solidFill>
                  <a:srgbClr val="0B2D4D"/>
                </a:solidFill>
                <a:latin typeface="Arial"/>
              </a:rPr>
              <a:t>Care decision</a:t>
            </a:r>
          </a:p>
        </p:txBody>
      </p:sp>
      <p:sp>
        <p:nvSpPr>
          <p:cNvPr id="8" name="Rectangle 7"/>
          <p:cNvSpPr/>
          <p:nvPr/>
        </p:nvSpPr>
        <p:spPr>
          <a:xfrm>
            <a:off x="7360920" y="1417320"/>
            <a:ext cx="3749039" cy="438912"/>
          </a:xfrm>
          <a:prstGeom prst="rect">
            <a:avLst/>
          </a:prstGeom>
          <a:solidFill>
            <a:srgbClr val="E6F5F6"/>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1">
                <a:solidFill>
                  <a:srgbClr val="0B2D4D"/>
                </a:solidFill>
                <a:latin typeface="Arial"/>
              </a:rPr>
              <a:t>Example PEF trend</a:t>
            </a:r>
          </a:p>
        </p:txBody>
      </p:sp>
      <p:sp>
        <p:nvSpPr>
          <p:cNvPr id="9" name="Rectangle 8"/>
          <p:cNvSpPr/>
          <p:nvPr/>
        </p:nvSpPr>
        <p:spPr>
          <a:xfrm>
            <a:off x="731520" y="1856231"/>
            <a:ext cx="192024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Symptoms / night waking</a:t>
            </a:r>
          </a:p>
        </p:txBody>
      </p:sp>
      <p:sp>
        <p:nvSpPr>
          <p:cNvPr id="10" name="Rectangle 9"/>
          <p:cNvSpPr/>
          <p:nvPr/>
        </p:nvSpPr>
        <p:spPr>
          <a:xfrm>
            <a:off x="2743200" y="1856231"/>
            <a:ext cx="219456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Level of control and deterioration</a:t>
            </a:r>
          </a:p>
        </p:txBody>
      </p:sp>
      <p:sp>
        <p:nvSpPr>
          <p:cNvPr id="11" name="Rectangle 10"/>
          <p:cNvSpPr/>
          <p:nvPr/>
        </p:nvSpPr>
        <p:spPr>
          <a:xfrm>
            <a:off x="5074920" y="1856231"/>
            <a:ext cx="210312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Review treatment and triggers</a:t>
            </a:r>
          </a:p>
        </p:txBody>
      </p:sp>
      <p:sp>
        <p:nvSpPr>
          <p:cNvPr id="12" name="Rectangle 11"/>
          <p:cNvSpPr/>
          <p:nvPr/>
        </p:nvSpPr>
        <p:spPr>
          <a:xfrm>
            <a:off x="731520" y="2423159"/>
            <a:ext cx="192024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Peak expiratory flow</a:t>
            </a:r>
          </a:p>
        </p:txBody>
      </p:sp>
      <p:sp>
        <p:nvSpPr>
          <p:cNvPr id="13" name="Rectangle 12"/>
          <p:cNvSpPr/>
          <p:nvPr/>
        </p:nvSpPr>
        <p:spPr>
          <a:xfrm>
            <a:off x="2743200" y="2423159"/>
            <a:ext cx="219456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Personal best, variability and decline</a:t>
            </a:r>
          </a:p>
        </p:txBody>
      </p:sp>
      <p:sp>
        <p:nvSpPr>
          <p:cNvPr id="14" name="Rectangle 13"/>
          <p:cNvSpPr/>
          <p:nvPr/>
        </p:nvSpPr>
        <p:spPr>
          <a:xfrm>
            <a:off x="5074920" y="2423159"/>
            <a:ext cx="210312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Action plans and technique check</a:t>
            </a:r>
          </a:p>
        </p:txBody>
      </p:sp>
      <p:sp>
        <p:nvSpPr>
          <p:cNvPr id="15" name="Rectangle 14"/>
          <p:cNvSpPr/>
          <p:nvPr/>
        </p:nvSpPr>
        <p:spPr>
          <a:xfrm>
            <a:off x="731520" y="2990087"/>
            <a:ext cx="192024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Reliever / preventer use</a:t>
            </a:r>
          </a:p>
        </p:txBody>
      </p:sp>
      <p:sp>
        <p:nvSpPr>
          <p:cNvPr id="16" name="Rectangle 15"/>
          <p:cNvSpPr/>
          <p:nvPr/>
        </p:nvSpPr>
        <p:spPr>
          <a:xfrm>
            <a:off x="2743200" y="2990087"/>
            <a:ext cx="219456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Over-reliance or poor adherence</a:t>
            </a:r>
          </a:p>
        </p:txBody>
      </p:sp>
      <p:sp>
        <p:nvSpPr>
          <p:cNvPr id="17" name="Rectangle 16"/>
          <p:cNvSpPr/>
          <p:nvPr/>
        </p:nvSpPr>
        <p:spPr>
          <a:xfrm>
            <a:off x="5074920" y="2990087"/>
            <a:ext cx="210312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Review medicines and education</a:t>
            </a:r>
          </a:p>
        </p:txBody>
      </p:sp>
      <p:sp>
        <p:nvSpPr>
          <p:cNvPr id="18" name="Rectangle 17"/>
          <p:cNvSpPr/>
          <p:nvPr/>
        </p:nvSpPr>
        <p:spPr>
          <a:xfrm>
            <a:off x="731520" y="3557015"/>
            <a:ext cx="192024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School absence / QoL</a:t>
            </a:r>
          </a:p>
        </p:txBody>
      </p:sp>
      <p:sp>
        <p:nvSpPr>
          <p:cNvPr id="19" name="Rectangle 18"/>
          <p:cNvSpPr/>
          <p:nvPr/>
        </p:nvSpPr>
        <p:spPr>
          <a:xfrm>
            <a:off x="2743200" y="3557015"/>
            <a:ext cx="219456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Impact on daily functioning</a:t>
            </a:r>
          </a:p>
        </p:txBody>
      </p:sp>
      <p:sp>
        <p:nvSpPr>
          <p:cNvPr id="20" name="Rectangle 19"/>
          <p:cNvSpPr/>
          <p:nvPr/>
        </p:nvSpPr>
        <p:spPr>
          <a:xfrm>
            <a:off x="5074920" y="3557015"/>
            <a:ext cx="2103120" cy="512064"/>
          </a:xfrm>
          <a:prstGeom prst="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400" b="0">
                <a:solidFill>
                  <a:srgbClr val="1F2937"/>
                </a:solidFill>
                <a:latin typeface="Arial"/>
              </a:rPr>
              <a:t>Adjust plan to adolescent priorities</a:t>
            </a:r>
          </a:p>
        </p:txBody>
      </p:sp>
      <p:sp>
        <p:nvSpPr>
          <p:cNvPr id="21" name="Rounded Rectangle 20"/>
          <p:cNvSpPr/>
          <p:nvPr/>
        </p:nvSpPr>
        <p:spPr>
          <a:xfrm>
            <a:off x="7360920" y="1856231"/>
            <a:ext cx="3749039" cy="2240280"/>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635240" y="1975104"/>
            <a:ext cx="1463040" cy="201168"/>
          </a:xfrm>
          <a:prstGeom prst="rect">
            <a:avLst/>
          </a:prstGeom>
          <a:noFill/>
        </p:spPr>
        <p:txBody>
          <a:bodyPr wrap="none">
            <a:spAutoFit/>
          </a:bodyPr>
          <a:lstStyle/>
          <a:p>
            <a:r>
              <a:rPr sz="1300" b="1">
                <a:solidFill>
                  <a:srgbClr val="148F9C"/>
                </a:solidFill>
                <a:latin typeface="Arial"/>
              </a:rPr>
              <a:t>PEF trend</a:t>
            </a:r>
          </a:p>
        </p:txBody>
      </p:sp>
      <p:sp>
        <p:nvSpPr>
          <p:cNvPr id="23" name="Rectangle 22"/>
          <p:cNvSpPr/>
          <p:nvPr/>
        </p:nvSpPr>
        <p:spPr>
          <a:xfrm>
            <a:off x="7818120" y="3794760"/>
            <a:ext cx="2697480" cy="9144"/>
          </a:xfrm>
          <a:prstGeom prst="rect">
            <a:avLst/>
          </a:prstGeom>
          <a:solidFill>
            <a:srgbClr val="D6DCE4"/>
          </a:solidFill>
          <a:ln>
            <a:solidFill>
              <a:srgbClr val="D6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7818120" y="3447288"/>
            <a:ext cx="2697480" cy="9144"/>
          </a:xfrm>
          <a:prstGeom prst="rect">
            <a:avLst/>
          </a:prstGeom>
          <a:solidFill>
            <a:srgbClr val="D6DCE4"/>
          </a:solidFill>
          <a:ln>
            <a:solidFill>
              <a:srgbClr val="D6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7818120" y="3099816"/>
            <a:ext cx="2697480" cy="9144"/>
          </a:xfrm>
          <a:prstGeom prst="rect">
            <a:avLst/>
          </a:prstGeom>
          <a:solidFill>
            <a:srgbClr val="D6DCE4"/>
          </a:solidFill>
          <a:ln>
            <a:solidFill>
              <a:srgbClr val="D6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7818120" y="2752344"/>
            <a:ext cx="2697480" cy="9144"/>
          </a:xfrm>
          <a:prstGeom prst="rect">
            <a:avLst/>
          </a:prstGeom>
          <a:solidFill>
            <a:srgbClr val="D6DCE4"/>
          </a:solidFill>
          <a:ln>
            <a:solidFill>
              <a:srgbClr val="D6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7818120" y="2404872"/>
            <a:ext cx="2697480" cy="9144"/>
          </a:xfrm>
          <a:prstGeom prst="rect">
            <a:avLst/>
          </a:prstGeom>
          <a:solidFill>
            <a:srgbClr val="D6DCE4"/>
          </a:solidFill>
          <a:ln>
            <a:solidFill>
              <a:srgbClr val="D6DCE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Chevron 27"/>
          <p:cNvSpPr/>
          <p:nvPr/>
        </p:nvSpPr>
        <p:spPr>
          <a:xfrm>
            <a:off x="8092440" y="3429000"/>
            <a:ext cx="109728" cy="73152"/>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Chevron 28"/>
          <p:cNvSpPr/>
          <p:nvPr/>
        </p:nvSpPr>
        <p:spPr>
          <a:xfrm>
            <a:off x="8458200" y="3108960"/>
            <a:ext cx="109728" cy="73152"/>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Chevron 29"/>
          <p:cNvSpPr/>
          <p:nvPr/>
        </p:nvSpPr>
        <p:spPr>
          <a:xfrm>
            <a:off x="8823959" y="3154680"/>
            <a:ext cx="109728" cy="73152"/>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Chevron 30"/>
          <p:cNvSpPr/>
          <p:nvPr/>
        </p:nvSpPr>
        <p:spPr>
          <a:xfrm>
            <a:off x="9189720" y="3246120"/>
            <a:ext cx="109728" cy="73152"/>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Chevron 31"/>
          <p:cNvSpPr/>
          <p:nvPr/>
        </p:nvSpPr>
        <p:spPr>
          <a:xfrm>
            <a:off x="9555480" y="3031236"/>
            <a:ext cx="109728" cy="73152"/>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Chevron 32"/>
          <p:cNvSpPr/>
          <p:nvPr/>
        </p:nvSpPr>
        <p:spPr>
          <a:xfrm>
            <a:off x="9921240" y="2802636"/>
            <a:ext cx="109728" cy="73152"/>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Chevron 33"/>
          <p:cNvSpPr/>
          <p:nvPr/>
        </p:nvSpPr>
        <p:spPr>
          <a:xfrm>
            <a:off x="10264140" y="2592324"/>
            <a:ext cx="109728" cy="73152"/>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Oval 34"/>
          <p:cNvSpPr/>
          <p:nvPr/>
        </p:nvSpPr>
        <p:spPr>
          <a:xfrm>
            <a:off x="7909560" y="3611880"/>
            <a:ext cx="100584" cy="100584"/>
          </a:xfrm>
          <a:prstGeom prst="ellipse">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Oval 35"/>
          <p:cNvSpPr/>
          <p:nvPr/>
        </p:nvSpPr>
        <p:spPr>
          <a:xfrm>
            <a:off x="8275320" y="3246120"/>
            <a:ext cx="100584" cy="100584"/>
          </a:xfrm>
          <a:prstGeom prst="ellipse">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Oval 36"/>
          <p:cNvSpPr/>
          <p:nvPr/>
        </p:nvSpPr>
        <p:spPr>
          <a:xfrm>
            <a:off x="8641080" y="2971800"/>
            <a:ext cx="100584" cy="100584"/>
          </a:xfrm>
          <a:prstGeom prst="ellipse">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Oval 37"/>
          <p:cNvSpPr/>
          <p:nvPr/>
        </p:nvSpPr>
        <p:spPr>
          <a:xfrm>
            <a:off x="9006840" y="3337560"/>
            <a:ext cx="100584" cy="100584"/>
          </a:xfrm>
          <a:prstGeom prst="ellipse">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Oval 38"/>
          <p:cNvSpPr/>
          <p:nvPr/>
        </p:nvSpPr>
        <p:spPr>
          <a:xfrm>
            <a:off x="9372600" y="3154680"/>
            <a:ext cx="100584" cy="100584"/>
          </a:xfrm>
          <a:prstGeom prst="ellipse">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Oval 39"/>
          <p:cNvSpPr/>
          <p:nvPr/>
        </p:nvSpPr>
        <p:spPr>
          <a:xfrm>
            <a:off x="9738360" y="2907792"/>
            <a:ext cx="100584" cy="100584"/>
          </a:xfrm>
          <a:prstGeom prst="ellipse">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Oval 40"/>
          <p:cNvSpPr/>
          <p:nvPr/>
        </p:nvSpPr>
        <p:spPr>
          <a:xfrm>
            <a:off x="10104120" y="2697480"/>
            <a:ext cx="100584" cy="100584"/>
          </a:xfrm>
          <a:prstGeom prst="ellipse">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Oval 41"/>
          <p:cNvSpPr/>
          <p:nvPr/>
        </p:nvSpPr>
        <p:spPr>
          <a:xfrm>
            <a:off x="10424160" y="2487168"/>
            <a:ext cx="100584" cy="100584"/>
          </a:xfrm>
          <a:prstGeom prst="ellipse">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Rounded Rectangle 42"/>
          <p:cNvSpPr/>
          <p:nvPr/>
        </p:nvSpPr>
        <p:spPr>
          <a:xfrm>
            <a:off x="777240" y="4709160"/>
            <a:ext cx="10698480" cy="822960"/>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600" b="0">
                <a:solidFill>
                  <a:srgbClr val="FFFFFF"/>
                </a:solidFill>
                <a:latin typeface="Arial"/>
              </a:rPr>
              <a:t>Interpretation matters: one isolated reading is weaker than a pattern combined with symptoms, reliever use and inhaler technique. Falling from personal best should prompt review and earlier intervention.</a:t>
            </a:r>
          </a:p>
        </p:txBody>
      </p:sp>
      <p:sp>
        <p:nvSpPr>
          <p:cNvPr id="44" name="TextBox 43"/>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(BTS, NICE and SIGN, 2024; He et al., 2025)</a:t>
            </a:r>
          </a:p>
        </p:txBody>
      </p:sp>
      <p:sp>
        <p:nvSpPr>
          <p:cNvPr id="45" name="TextBox 44"/>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8</a:t>
            </a:r>
          </a:p>
        </p:txBody>
      </p:sp>
      <p:pic>
        <p:nvPicPr>
          <p:cNvPr id="46" name="s8">
            <a:hlinkClick r:id="" action="ppaction://media"/>
            <a:extLst>
              <a:ext uri="{FF2B5EF4-FFF2-40B4-BE49-F238E27FC236}">
                <a16:creationId xmlns:a16="http://schemas.microsoft.com/office/drawing/2014/main" id="{43B5739A-9813-74B4-C2B2-F2F79259ACA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5405"/>
    </mc:Choice>
    <mc:Fallback>
      <p:transition spd="slow" advTm="65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405"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365760" y="210312"/>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8</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Care plan goal 1: optimise medicines and inhaler technique</a:t>
            </a:r>
          </a:p>
          <a:p>
            <a:r>
              <a:rPr sz="1200" i="1">
                <a:solidFill>
                  <a:srgbClr val="5A6473"/>
                </a:solidFill>
                <a:latin typeface="Arial"/>
              </a:rPr>
              <a:t>Reduce symptoms and prevent attacks through anti-inflammatory control</a:t>
            </a:r>
          </a:p>
        </p:txBody>
      </p:sp>
      <p:sp>
        <p:nvSpPr>
          <p:cNvPr id="5" name="Rounded Rectangle 4"/>
          <p:cNvSpPr/>
          <p:nvPr/>
        </p:nvSpPr>
        <p:spPr>
          <a:xfrm>
            <a:off x="868680" y="1508760"/>
            <a:ext cx="2103120" cy="124587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600" b="0" dirty="0">
                <a:solidFill>
                  <a:srgbClr val="1F2937"/>
                </a:solidFill>
                <a:latin typeface="Arial"/>
              </a:rPr>
              <a:t>Problem
Frequent reliever use
possible poor control</a:t>
            </a:r>
          </a:p>
        </p:txBody>
      </p:sp>
      <p:sp>
        <p:nvSpPr>
          <p:cNvPr id="6" name="Chevron 5"/>
          <p:cNvSpPr/>
          <p:nvPr/>
        </p:nvSpPr>
        <p:spPr>
          <a:xfrm>
            <a:off x="3044952" y="1828800"/>
            <a:ext cx="219456" cy="219456"/>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3520440" y="1508760"/>
            <a:ext cx="2103120" cy="914400"/>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600" b="0">
                <a:solidFill>
                  <a:srgbClr val="1F2937"/>
                </a:solidFill>
                <a:latin typeface="Arial"/>
              </a:rPr>
              <a:t>Nursing action
Observe technique
use teach-back</a:t>
            </a:r>
          </a:p>
        </p:txBody>
      </p:sp>
      <p:sp>
        <p:nvSpPr>
          <p:cNvPr id="8" name="Chevron 7"/>
          <p:cNvSpPr/>
          <p:nvPr/>
        </p:nvSpPr>
        <p:spPr>
          <a:xfrm>
            <a:off x="5696712" y="1828800"/>
            <a:ext cx="219456" cy="219456"/>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6172200" y="1508760"/>
            <a:ext cx="2103120" cy="91440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600" b="0">
                <a:solidFill>
                  <a:srgbClr val="1F2937"/>
                </a:solidFill>
                <a:latin typeface="Arial"/>
              </a:rPr>
              <a:t>Prescriber review
Consider preventer
review step-up need</a:t>
            </a:r>
          </a:p>
        </p:txBody>
      </p:sp>
      <p:sp>
        <p:nvSpPr>
          <p:cNvPr id="10" name="Chevron 9"/>
          <p:cNvSpPr/>
          <p:nvPr/>
        </p:nvSpPr>
        <p:spPr>
          <a:xfrm>
            <a:off x="8348472" y="1828800"/>
            <a:ext cx="219456" cy="219456"/>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8823960" y="1508760"/>
            <a:ext cx="2103120" cy="914400"/>
          </a:xfrm>
          <a:prstGeom prst="roundRect">
            <a:avLst/>
          </a:prstGeom>
          <a:solidFill>
            <a:srgbClr val="FFFFFF"/>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600" b="0">
                <a:solidFill>
                  <a:srgbClr val="1F2937"/>
                </a:solidFill>
                <a:latin typeface="Arial"/>
              </a:rPr>
              <a:t>Outcome
Better control
less reliever overuse</a:t>
            </a:r>
          </a:p>
        </p:txBody>
      </p:sp>
      <p:sp>
        <p:nvSpPr>
          <p:cNvPr id="12" name="TextBox 11"/>
          <p:cNvSpPr txBox="1"/>
          <p:nvPr/>
        </p:nvSpPr>
        <p:spPr>
          <a:xfrm>
            <a:off x="914400" y="2880360"/>
            <a:ext cx="5943600" cy="2468880"/>
          </a:xfrm>
          <a:prstGeom prst="rect">
            <a:avLst/>
          </a:prstGeom>
          <a:noFill/>
        </p:spPr>
        <p:txBody>
          <a:bodyPr wrap="square" lIns="0" rIns="0">
            <a:spAutoFit/>
          </a:bodyPr>
          <a:lstStyle/>
          <a:p>
            <a:pPr>
              <a:spcAft>
                <a:spcPts val="800"/>
              </a:spcAft>
              <a:defRPr sz="1700">
                <a:solidFill>
                  <a:srgbClr val="1F2937"/>
                </a:solidFill>
                <a:latin typeface="Arial"/>
              </a:defRPr>
            </a:pPr>
            <a:r>
              <a:t>Book a structured asthma review with the GP/practice nurse.</a:t>
            </a:r>
          </a:p>
          <a:p>
            <a:pPr>
              <a:spcAft>
                <a:spcPts val="800"/>
              </a:spcAft>
              <a:defRPr sz="1700">
                <a:solidFill>
                  <a:srgbClr val="1F2937"/>
                </a:solidFill>
                <a:latin typeface="Arial"/>
              </a:defRPr>
            </a:pPr>
            <a:r>
              <a:t>Check inhaler technique and correct errors immediately using teach-back.</a:t>
            </a:r>
          </a:p>
          <a:p>
            <a:pPr>
              <a:spcAft>
                <a:spcPts val="800"/>
              </a:spcAft>
              <a:defRPr sz="1700">
                <a:solidFill>
                  <a:srgbClr val="1F2937"/>
                </a:solidFill>
                <a:latin typeface="Arial"/>
              </a:defRPr>
            </a:pPr>
            <a:r>
              <a:t>Explore barriers such as forgetting, side effects, stigma or misunderstanding.</a:t>
            </a:r>
          </a:p>
          <a:p>
            <a:pPr>
              <a:spcAft>
                <a:spcPts val="800"/>
              </a:spcAft>
              <a:defRPr sz="1700">
                <a:solidFill>
                  <a:srgbClr val="1F2937"/>
                </a:solidFill>
                <a:latin typeface="Arial"/>
              </a:defRPr>
            </a:pPr>
            <a:r>
              <a:t>Encourage adherence to any prescribed preventer and document response.</a:t>
            </a:r>
          </a:p>
        </p:txBody>
      </p:sp>
      <p:sp>
        <p:nvSpPr>
          <p:cNvPr id="13" name="Rounded Rectangle 12"/>
          <p:cNvSpPr/>
          <p:nvPr/>
        </p:nvSpPr>
        <p:spPr>
          <a:xfrm>
            <a:off x="7315200" y="3154680"/>
            <a:ext cx="3931920" cy="1764792"/>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700" b="0" dirty="0">
                <a:solidFill>
                  <a:srgbClr val="FFFFFF"/>
                </a:solidFill>
                <a:latin typeface="Arial"/>
              </a:rPr>
              <a:t>Clinical judgement
If the adolescent is using a reliever most days, control is unlikely to be optimal. Frequent SABA use should trigger review rather than simple repetition of the same advice.</a:t>
            </a:r>
          </a:p>
        </p:txBody>
      </p:sp>
      <p:sp>
        <p:nvSpPr>
          <p:cNvPr id="14" name="TextBox 13"/>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(BTS, NICE and SIGN, 2024; Dubin, Patak and Jung, 2024)</a:t>
            </a:r>
          </a:p>
        </p:txBody>
      </p:sp>
      <p:sp>
        <p:nvSpPr>
          <p:cNvPr id="15" name="TextBox 14"/>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9</a:t>
            </a:r>
          </a:p>
        </p:txBody>
      </p:sp>
      <p:pic>
        <p:nvPicPr>
          <p:cNvPr id="16" name="s9Recorded Sound">
            <a:hlinkClick r:id="" action="ppaction://media"/>
            <a:extLst>
              <a:ext uri="{FF2B5EF4-FFF2-40B4-BE49-F238E27FC236}">
                <a16:creationId xmlns:a16="http://schemas.microsoft.com/office/drawing/2014/main" id="{9EAD9085-7499-D8EB-34F9-5296227A1E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1977"/>
    </mc:Choice>
    <mc:Fallback>
      <p:transition spd="slow" advTm="71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977"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365760" y="210312"/>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9</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Care plan goal 2: personalised action plan and escalation</a:t>
            </a:r>
          </a:p>
          <a:p>
            <a:r>
              <a:rPr sz="1200" i="1">
                <a:solidFill>
                  <a:srgbClr val="5A6473"/>
                </a:solidFill>
                <a:latin typeface="Arial"/>
              </a:rPr>
              <a:t>Help Patient A recognise deterioration and respond early</a:t>
            </a:r>
          </a:p>
        </p:txBody>
      </p:sp>
      <p:sp>
        <p:nvSpPr>
          <p:cNvPr id="5" name="Rounded Rectangle 4"/>
          <p:cNvSpPr/>
          <p:nvPr/>
        </p:nvSpPr>
        <p:spPr>
          <a:xfrm>
            <a:off x="868680" y="1508760"/>
            <a:ext cx="2606040" cy="2148840"/>
          </a:xfrm>
          <a:prstGeom prst="roundRect">
            <a:avLst/>
          </a:prstGeom>
          <a:solidFill>
            <a:srgbClr val="FFFFFF"/>
          </a:solidFill>
          <a:ln>
            <a:solidFill>
              <a:srgbClr val="3AA25C"/>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700" b="1">
                <a:solidFill>
                  <a:srgbClr val="1F2937"/>
                </a:solidFill>
                <a:latin typeface="Arial"/>
              </a:rPr>
              <a:t>Well / usual</a:t>
            </a:r>
          </a:p>
          <a:p>
            <a:pPr algn="ctr"/>
            <a:r>
              <a:rPr sz="1600" b="0">
                <a:solidFill>
                  <a:srgbClr val="1F2937"/>
                </a:solidFill>
                <a:latin typeface="Arial"/>
              </a:rPr>
              <a:t>Take medicines as usual</a:t>
            </a:r>
          </a:p>
          <a:p>
            <a:pPr algn="ctr"/>
            <a:r>
              <a:rPr sz="1600" b="0">
                <a:solidFill>
                  <a:srgbClr val="1F2937"/>
                </a:solidFill>
                <a:latin typeface="Arial"/>
              </a:rPr>
              <a:t>Continue normal activity</a:t>
            </a:r>
          </a:p>
        </p:txBody>
      </p:sp>
      <p:sp>
        <p:nvSpPr>
          <p:cNvPr id="6" name="Rounded Rectangle 5"/>
          <p:cNvSpPr/>
          <p:nvPr/>
        </p:nvSpPr>
        <p:spPr>
          <a:xfrm>
            <a:off x="1097280" y="1280160"/>
            <a:ext cx="1371600" cy="347472"/>
          </a:xfrm>
          <a:prstGeom prst="roundRect">
            <a:avLst/>
          </a:prstGeom>
          <a:solidFill>
            <a:srgbClr val="3AA25C"/>
          </a:solidFill>
          <a:ln>
            <a:solidFill>
              <a:srgbClr val="3AA25C"/>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rgbClr val="FFFFFF"/>
                </a:solidFill>
                <a:latin typeface="Arial"/>
              </a:rPr>
              <a:t>GREEN</a:t>
            </a:r>
          </a:p>
        </p:txBody>
      </p:sp>
      <p:sp>
        <p:nvSpPr>
          <p:cNvPr id="7" name="Rounded Rectangle 6"/>
          <p:cNvSpPr/>
          <p:nvPr/>
        </p:nvSpPr>
        <p:spPr>
          <a:xfrm>
            <a:off x="4069080" y="1508760"/>
            <a:ext cx="2606040" cy="2148840"/>
          </a:xfrm>
          <a:prstGeom prst="roundRect">
            <a:avLst/>
          </a:prstGeom>
          <a:solidFill>
            <a:srgbClr val="FFFFFF"/>
          </a:solidFill>
          <a:ln>
            <a:solidFill>
              <a:srgbClr val="E6A027"/>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700" b="1">
                <a:solidFill>
                  <a:srgbClr val="1F2937"/>
                </a:solidFill>
                <a:latin typeface="Arial"/>
              </a:rPr>
              <a:t>Worsening</a:t>
            </a:r>
          </a:p>
          <a:p>
            <a:pPr algn="ctr"/>
            <a:r>
              <a:rPr sz="1600" b="0">
                <a:solidFill>
                  <a:srgbClr val="1F2937"/>
                </a:solidFill>
                <a:latin typeface="Arial"/>
              </a:rPr>
              <a:t>Follow action-plan steps</a:t>
            </a:r>
          </a:p>
          <a:p>
            <a:pPr algn="ctr"/>
            <a:r>
              <a:rPr sz="1600" b="0">
                <a:solidFill>
                  <a:srgbClr val="1F2937"/>
                </a:solidFill>
                <a:latin typeface="Arial"/>
              </a:rPr>
              <a:t>Seek same-day advice if not improving</a:t>
            </a:r>
          </a:p>
        </p:txBody>
      </p:sp>
      <p:sp>
        <p:nvSpPr>
          <p:cNvPr id="8" name="Rounded Rectangle 7"/>
          <p:cNvSpPr/>
          <p:nvPr/>
        </p:nvSpPr>
        <p:spPr>
          <a:xfrm>
            <a:off x="4297680" y="1280160"/>
            <a:ext cx="1371600" cy="347472"/>
          </a:xfrm>
          <a:prstGeom prst="roundRect">
            <a:avLst/>
          </a:prstGeom>
          <a:solidFill>
            <a:srgbClr val="E6A027"/>
          </a:solidFill>
          <a:ln>
            <a:solidFill>
              <a:srgbClr val="E6A027"/>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rgbClr val="FFFFFF"/>
                </a:solidFill>
                <a:latin typeface="Arial"/>
              </a:rPr>
              <a:t>AMBER</a:t>
            </a:r>
          </a:p>
        </p:txBody>
      </p:sp>
      <p:sp>
        <p:nvSpPr>
          <p:cNvPr id="9" name="Rounded Rectangle 8"/>
          <p:cNvSpPr/>
          <p:nvPr/>
        </p:nvSpPr>
        <p:spPr>
          <a:xfrm>
            <a:off x="7269480" y="1508760"/>
            <a:ext cx="2606040" cy="2148840"/>
          </a:xfrm>
          <a:prstGeom prst="roundRect">
            <a:avLst/>
          </a:prstGeom>
          <a:solidFill>
            <a:srgbClr val="FFFFFF"/>
          </a:solidFill>
          <a:ln>
            <a:solidFill>
              <a:srgbClr val="D6454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700" b="1">
                <a:solidFill>
                  <a:srgbClr val="1F2937"/>
                </a:solidFill>
                <a:latin typeface="Arial"/>
              </a:rPr>
              <a:t>Emergency</a:t>
            </a:r>
          </a:p>
          <a:p>
            <a:pPr algn="ctr"/>
            <a:r>
              <a:rPr sz="1600" b="0">
                <a:solidFill>
                  <a:srgbClr val="1F2937"/>
                </a:solidFill>
                <a:latin typeface="Arial"/>
              </a:rPr>
              <a:t>Severe breathlessness</a:t>
            </a:r>
          </a:p>
          <a:p>
            <a:pPr algn="ctr"/>
            <a:r>
              <a:rPr sz="1600" b="0">
                <a:solidFill>
                  <a:srgbClr val="1F2937"/>
                </a:solidFill>
                <a:latin typeface="Arial"/>
              </a:rPr>
              <a:t>Use emergency plan and call 999 if severe</a:t>
            </a:r>
          </a:p>
        </p:txBody>
      </p:sp>
      <p:sp>
        <p:nvSpPr>
          <p:cNvPr id="10" name="Rounded Rectangle 9"/>
          <p:cNvSpPr/>
          <p:nvPr/>
        </p:nvSpPr>
        <p:spPr>
          <a:xfrm>
            <a:off x="7498079" y="1280160"/>
            <a:ext cx="1371600" cy="347472"/>
          </a:xfrm>
          <a:prstGeom prst="roundRect">
            <a:avLst/>
          </a:prstGeom>
          <a:solidFill>
            <a:srgbClr val="D64541"/>
          </a:solidFill>
          <a:ln>
            <a:solidFill>
              <a:srgbClr val="D6454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rgbClr val="FFFFFF"/>
                </a:solidFill>
                <a:latin typeface="Arial"/>
              </a:rPr>
              <a:t>RED</a:t>
            </a:r>
          </a:p>
        </p:txBody>
      </p:sp>
      <p:sp>
        <p:nvSpPr>
          <p:cNvPr id="11" name="Rounded Rectangle 10"/>
          <p:cNvSpPr/>
          <p:nvPr/>
        </p:nvSpPr>
        <p:spPr>
          <a:xfrm>
            <a:off x="868680" y="4069080"/>
            <a:ext cx="10424160" cy="1143000"/>
          </a:xfrm>
          <a:prstGeom prst="roundRect">
            <a:avLst/>
          </a:prstGeom>
          <a:solidFill>
            <a:srgbClr val="E6F5F6"/>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700" b="0">
                <a:solidFill>
                  <a:srgbClr val="1F2937"/>
                </a:solidFill>
                <a:latin typeface="Arial"/>
              </a:rPr>
              <a:t>Plan contents
Triggers and warning signs • Daily medicines • PEF thresholds if used • What to do if symptoms worsen • When to call GP, 111, 999 or emergency care • Sharing with parent/college only with consent as appropriate</a:t>
            </a:r>
          </a:p>
        </p:txBody>
      </p:sp>
      <p:sp>
        <p:nvSpPr>
          <p:cNvPr id="12" name="TextBox 11"/>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(BTS, NICE and SIGN, 2024; NHS England, 2021; Asthma + Lung UK, 2024)</a:t>
            </a:r>
          </a:p>
        </p:txBody>
      </p:sp>
      <p:sp>
        <p:nvSpPr>
          <p:cNvPr id="13" name="TextBox 12"/>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10</a:t>
            </a:r>
          </a:p>
        </p:txBody>
      </p:sp>
      <p:pic>
        <p:nvPicPr>
          <p:cNvPr id="14" name="s10Recorded Sound">
            <a:hlinkClick r:id="" action="ppaction://media"/>
            <a:extLst>
              <a:ext uri="{FF2B5EF4-FFF2-40B4-BE49-F238E27FC236}">
                <a16:creationId xmlns:a16="http://schemas.microsoft.com/office/drawing/2014/main" id="{7D86746E-FEFB-46F4-D2B7-64DCEACED2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4037"/>
    </mc:Choice>
    <mc:Fallback>
      <p:transition spd="slow" advTm="54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037"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365760" y="187452"/>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10</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Care plan goal 3: lifestyle and environmental recommendations</a:t>
            </a:r>
          </a:p>
          <a:p>
            <a:r>
              <a:rPr sz="1200" i="1">
                <a:solidFill>
                  <a:srgbClr val="5A6473"/>
                </a:solidFill>
                <a:latin typeface="Arial"/>
              </a:rPr>
              <a:t>Realistic prevention without restricting normal adolescent life</a:t>
            </a:r>
          </a:p>
        </p:txBody>
      </p:sp>
      <p:pic>
        <p:nvPicPr>
          <p:cNvPr id="5" name="Picture 4" descr="a_clean_educational_infographic_poster_style_image_4_batch_4.png"/>
          <p:cNvPicPr>
            <a:picLocks noChangeAspect="1"/>
          </p:cNvPicPr>
          <p:nvPr/>
        </p:nvPicPr>
        <p:blipFill>
          <a:blip r:embed="rId4"/>
          <a:stretch>
            <a:fillRect/>
          </a:stretch>
        </p:blipFill>
        <p:spPr>
          <a:xfrm>
            <a:off x="491490" y="1680210"/>
            <a:ext cx="5715000" cy="4389120"/>
          </a:xfrm>
          <a:prstGeom prst="rect">
            <a:avLst/>
          </a:prstGeom>
        </p:spPr>
      </p:pic>
      <p:sp>
        <p:nvSpPr>
          <p:cNvPr id="6" name="TextBox 5"/>
          <p:cNvSpPr txBox="1"/>
          <p:nvPr/>
        </p:nvSpPr>
        <p:spPr>
          <a:xfrm>
            <a:off x="6492240" y="1600200"/>
            <a:ext cx="4663440" cy="274320"/>
          </a:xfrm>
          <a:prstGeom prst="rect">
            <a:avLst/>
          </a:prstGeom>
          <a:noFill/>
        </p:spPr>
        <p:txBody>
          <a:bodyPr wrap="none">
            <a:spAutoFit/>
          </a:bodyPr>
          <a:lstStyle/>
          <a:p>
            <a:r>
              <a:rPr sz="1600" b="1">
                <a:solidFill>
                  <a:srgbClr val="148F9C"/>
                </a:solidFill>
                <a:latin typeface="Arial"/>
              </a:rPr>
              <a:t>Lifestyle advice with evidence-based rationale</a:t>
            </a:r>
          </a:p>
        </p:txBody>
      </p:sp>
      <p:sp>
        <p:nvSpPr>
          <p:cNvPr id="7" name="TextBox 6"/>
          <p:cNvSpPr txBox="1"/>
          <p:nvPr/>
        </p:nvSpPr>
        <p:spPr>
          <a:xfrm>
            <a:off x="6492240" y="1892808"/>
            <a:ext cx="4663440" cy="4096512"/>
          </a:xfrm>
          <a:prstGeom prst="rect">
            <a:avLst/>
          </a:prstGeom>
          <a:noFill/>
        </p:spPr>
        <p:txBody>
          <a:bodyPr wrap="square" lIns="0" rIns="0">
            <a:spAutoFit/>
          </a:bodyPr>
          <a:lstStyle/>
          <a:p>
            <a:pPr>
              <a:spcAft>
                <a:spcPts val="800"/>
              </a:spcAft>
              <a:defRPr sz="1700">
                <a:solidFill>
                  <a:srgbClr val="1F2937"/>
                </a:solidFill>
                <a:latin typeface="Arial"/>
              </a:defRPr>
            </a:pPr>
            <a:r>
              <a:t>Avoid active smoking and reduce passive smoke or vaping exposure.</a:t>
            </a:r>
          </a:p>
          <a:p>
            <a:pPr>
              <a:spcAft>
                <a:spcPts val="800"/>
              </a:spcAft>
              <a:defRPr sz="1700">
                <a:solidFill>
                  <a:srgbClr val="1F2937"/>
                </a:solidFill>
                <a:latin typeface="Arial"/>
              </a:defRPr>
            </a:pPr>
            <a:r>
              <a:t>Reduce contact with personal triggers such as pollen, mould, dust, cold air or intense exercise without warm-up.</a:t>
            </a:r>
          </a:p>
          <a:p>
            <a:pPr>
              <a:spcAft>
                <a:spcPts val="800"/>
              </a:spcAft>
              <a:defRPr sz="1700">
                <a:solidFill>
                  <a:srgbClr val="1F2937"/>
                </a:solidFill>
                <a:latin typeface="Arial"/>
              </a:defRPr>
            </a:pPr>
            <a:r>
              <a:t>Promote physical activity with good asthma control and a safe pre-exercise routine where prescribed.</a:t>
            </a:r>
          </a:p>
          <a:p>
            <a:pPr>
              <a:spcAft>
                <a:spcPts val="800"/>
              </a:spcAft>
              <a:defRPr sz="1700">
                <a:solidFill>
                  <a:srgbClr val="1F2937"/>
                </a:solidFill>
                <a:latin typeface="Arial"/>
              </a:defRPr>
            </a:pPr>
            <a:r>
              <a:t>Support sleep, hydration, annual flu vaccination advice and infection prevention.</a:t>
            </a:r>
          </a:p>
          <a:p>
            <a:pPr>
              <a:spcAft>
                <a:spcPts val="800"/>
              </a:spcAft>
              <a:defRPr sz="1700">
                <a:solidFill>
                  <a:srgbClr val="1F2937"/>
                </a:solidFill>
                <a:latin typeface="Arial"/>
              </a:defRPr>
            </a:pPr>
            <a:r>
              <a:t>Encourage sustainable care choices, such as lower-carbon inhalers, only where clinically appropriate and understood.</a:t>
            </a:r>
          </a:p>
        </p:txBody>
      </p:sp>
      <p:sp>
        <p:nvSpPr>
          <p:cNvPr id="8" name="TextBox 7"/>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Figure created for this presentation; content informed by (Ling et al., 2023; Royal College of Paediatrics and Child Health, 2025)</a:t>
            </a:r>
          </a:p>
        </p:txBody>
      </p:sp>
      <p:sp>
        <p:nvSpPr>
          <p:cNvPr id="9" name="TextBox 8"/>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11</a:t>
            </a:r>
          </a:p>
        </p:txBody>
      </p:sp>
      <p:pic>
        <p:nvPicPr>
          <p:cNvPr id="10" name="s11Recorded Sound">
            <a:hlinkClick r:id="" action="ppaction://media"/>
            <a:extLst>
              <a:ext uri="{FF2B5EF4-FFF2-40B4-BE49-F238E27FC236}">
                <a16:creationId xmlns:a16="http://schemas.microsoft.com/office/drawing/2014/main" id="{0AA4FF8A-5822-C308-654C-3BD092909D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425"/>
    </mc:Choice>
    <mc:Fallback>
      <p:transition spd="slow" advTm="66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425"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365760" y="198882"/>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11</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Communication and multidisciplinary care</a:t>
            </a:r>
          </a:p>
          <a:p>
            <a:r>
              <a:rPr sz="1200" i="1">
                <a:solidFill>
                  <a:srgbClr val="5A6473"/>
                </a:solidFill>
                <a:latin typeface="Arial"/>
              </a:rPr>
              <a:t>Patient A remains at the centre of coordinated support</a:t>
            </a:r>
          </a:p>
        </p:txBody>
      </p:sp>
      <p:sp>
        <p:nvSpPr>
          <p:cNvPr id="5" name="Rounded Rectangle 4"/>
          <p:cNvSpPr/>
          <p:nvPr/>
        </p:nvSpPr>
        <p:spPr>
          <a:xfrm>
            <a:off x="4572000" y="3017520"/>
            <a:ext cx="2743200" cy="914400"/>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800" b="1">
                <a:solidFill>
                  <a:srgbClr val="FFFFFF"/>
                </a:solidFill>
                <a:latin typeface="Arial"/>
              </a:rPr>
              <a:t>Patient A
shared decisions</a:t>
            </a:r>
          </a:p>
        </p:txBody>
      </p:sp>
      <p:sp>
        <p:nvSpPr>
          <p:cNvPr id="6" name="Rounded Rectangle 5"/>
          <p:cNvSpPr/>
          <p:nvPr/>
        </p:nvSpPr>
        <p:spPr>
          <a:xfrm>
            <a:off x="914400" y="1371600"/>
            <a:ext cx="2560320" cy="86868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Practice nurse
Education, inhaler technique, monitoring</a:t>
            </a:r>
          </a:p>
        </p:txBody>
      </p:sp>
      <p:sp>
        <p:nvSpPr>
          <p:cNvPr id="7" name="Rounded Rectangle 6"/>
          <p:cNvSpPr/>
          <p:nvPr/>
        </p:nvSpPr>
        <p:spPr>
          <a:xfrm>
            <a:off x="8595360" y="1371600"/>
            <a:ext cx="2560320" cy="868680"/>
          </a:xfrm>
          <a:prstGeom prst="roundRect">
            <a:avLst/>
          </a:prstGeom>
          <a:solidFill>
            <a:srgbClr val="FFFFFF"/>
          </a:solidFill>
          <a:ln>
            <a:solidFill>
              <a:srgbClr val="92ADBE"/>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GP / prescriber
Medicine decisions and referral if needed</a:t>
            </a:r>
          </a:p>
        </p:txBody>
      </p:sp>
      <p:sp>
        <p:nvSpPr>
          <p:cNvPr id="8" name="Rounded Rectangle 7"/>
          <p:cNvSpPr/>
          <p:nvPr/>
        </p:nvSpPr>
        <p:spPr>
          <a:xfrm>
            <a:off x="914400" y="4160520"/>
            <a:ext cx="2560320" cy="86868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Pharmacist
Technique reinforcement and adherence support</a:t>
            </a:r>
          </a:p>
        </p:txBody>
      </p:sp>
      <p:sp>
        <p:nvSpPr>
          <p:cNvPr id="9" name="Rounded Rectangle 8"/>
          <p:cNvSpPr/>
          <p:nvPr/>
        </p:nvSpPr>
        <p:spPr>
          <a:xfrm>
            <a:off x="8595360" y="4160520"/>
            <a:ext cx="2560320" cy="868680"/>
          </a:xfrm>
          <a:prstGeom prst="roundRect">
            <a:avLst/>
          </a:prstGeom>
          <a:solidFill>
            <a:srgbClr val="FFFFFF"/>
          </a:solidFill>
          <a:ln>
            <a:solidFill>
              <a:srgbClr val="92ADBE"/>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Parent / guardian
Routine support while respecting autonomy</a:t>
            </a:r>
          </a:p>
        </p:txBody>
      </p:sp>
      <p:sp>
        <p:nvSpPr>
          <p:cNvPr id="10" name="Rounded Rectangle 9"/>
          <p:cNvSpPr/>
          <p:nvPr/>
        </p:nvSpPr>
        <p:spPr>
          <a:xfrm>
            <a:off x="4572000" y="1005840"/>
            <a:ext cx="2560320" cy="868680"/>
          </a:xfrm>
          <a:prstGeom prst="roundRect">
            <a:avLst/>
          </a:prstGeom>
          <a:solidFill>
            <a:srgbClr val="FFFFFF"/>
          </a:solidFill>
          <a:ln>
            <a:solidFill>
              <a:srgbClr val="92ADBE"/>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School / college
Awareness of emergency response if consented</a:t>
            </a:r>
          </a:p>
        </p:txBody>
      </p:sp>
      <p:sp>
        <p:nvSpPr>
          <p:cNvPr id="11" name="Chevron 10"/>
          <p:cNvSpPr/>
          <p:nvPr/>
        </p:nvSpPr>
        <p:spPr>
          <a:xfrm>
            <a:off x="3474720" y="1965960"/>
            <a:ext cx="256032" cy="201168"/>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Chevron 11"/>
          <p:cNvSpPr/>
          <p:nvPr/>
        </p:nvSpPr>
        <p:spPr>
          <a:xfrm>
            <a:off x="7315200" y="1965960"/>
            <a:ext cx="256032" cy="201168"/>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Chevron 12"/>
          <p:cNvSpPr/>
          <p:nvPr/>
        </p:nvSpPr>
        <p:spPr>
          <a:xfrm>
            <a:off x="3596641" y="4558284"/>
            <a:ext cx="256032" cy="201168"/>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Chevron 13"/>
          <p:cNvSpPr/>
          <p:nvPr/>
        </p:nvSpPr>
        <p:spPr>
          <a:xfrm>
            <a:off x="8219693" y="4494276"/>
            <a:ext cx="256032" cy="201168"/>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Chevron 14"/>
          <p:cNvSpPr/>
          <p:nvPr/>
        </p:nvSpPr>
        <p:spPr>
          <a:xfrm>
            <a:off x="5669280" y="2011680"/>
            <a:ext cx="256032" cy="201168"/>
          </a:xfrm>
          <a:prstGeom prst="chevron">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(NHS England, 2021; NICE, 2021)</a:t>
            </a:r>
          </a:p>
        </p:txBody>
      </p:sp>
      <p:sp>
        <p:nvSpPr>
          <p:cNvPr id="17" name="TextBox 16"/>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12</a:t>
            </a:r>
          </a:p>
        </p:txBody>
      </p:sp>
      <p:pic>
        <p:nvPicPr>
          <p:cNvPr id="18" name="s12Recorded Sound">
            <a:hlinkClick r:id="" action="ppaction://media"/>
            <a:extLst>
              <a:ext uri="{FF2B5EF4-FFF2-40B4-BE49-F238E27FC236}">
                <a16:creationId xmlns:a16="http://schemas.microsoft.com/office/drawing/2014/main" id="{92F12DC1-69A6-B601-A0C7-D55887AAF1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093"/>
    </mc:Choice>
    <mc:Fallback>
      <p:transition spd="slow" advTm="52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93"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365760" y="173736"/>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12</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Ethical and professional considerations</a:t>
            </a:r>
          </a:p>
          <a:p>
            <a:r>
              <a:rPr sz="1200" i="1">
                <a:solidFill>
                  <a:srgbClr val="5A6473"/>
                </a:solidFill>
                <a:latin typeface="Arial"/>
              </a:rPr>
              <a:t>Safe practice improves trust, disclosure and adherence</a:t>
            </a:r>
          </a:p>
        </p:txBody>
      </p:sp>
      <p:sp>
        <p:nvSpPr>
          <p:cNvPr id="5" name="Rounded Rectangle 4"/>
          <p:cNvSpPr/>
          <p:nvPr/>
        </p:nvSpPr>
        <p:spPr>
          <a:xfrm>
            <a:off x="731520" y="1554480"/>
            <a:ext cx="3200400" cy="91440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Confidentiality
Use a fictional case and protect private information.</a:t>
            </a:r>
          </a:p>
        </p:txBody>
      </p:sp>
      <p:sp>
        <p:nvSpPr>
          <p:cNvPr id="6" name="Rounded Rectangle 5"/>
          <p:cNvSpPr/>
          <p:nvPr/>
        </p:nvSpPr>
        <p:spPr>
          <a:xfrm>
            <a:off x="4434840" y="1554480"/>
            <a:ext cx="3200400" cy="91440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Shared decision-making
Explain options, benefits, risks and alternatives.</a:t>
            </a:r>
          </a:p>
        </p:txBody>
      </p:sp>
      <p:sp>
        <p:nvSpPr>
          <p:cNvPr id="7" name="Rounded Rectangle 6"/>
          <p:cNvSpPr/>
          <p:nvPr/>
        </p:nvSpPr>
        <p:spPr>
          <a:xfrm>
            <a:off x="8138160" y="1554480"/>
            <a:ext cx="3200400" cy="91440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Autonomy and capacity
Respect the adolescent’s views and involve parents appropriately.</a:t>
            </a:r>
          </a:p>
        </p:txBody>
      </p:sp>
      <p:sp>
        <p:nvSpPr>
          <p:cNvPr id="8" name="Rounded Rectangle 7"/>
          <p:cNvSpPr/>
          <p:nvPr/>
        </p:nvSpPr>
        <p:spPr>
          <a:xfrm>
            <a:off x="731520" y="2971800"/>
            <a:ext cx="3429000" cy="914400"/>
          </a:xfrm>
          <a:prstGeom prst="roundRect">
            <a:avLst/>
          </a:prstGeom>
          <a:solidFill>
            <a:srgbClr val="FFFFFF"/>
          </a:solidFill>
          <a:ln>
            <a:solidFill>
              <a:srgbClr val="EF6F51"/>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Safeguarding
Escalate concerns about serious risk, neglect or coercion.</a:t>
            </a:r>
          </a:p>
        </p:txBody>
      </p:sp>
      <p:sp>
        <p:nvSpPr>
          <p:cNvPr id="9" name="Rounded Rectangle 8"/>
          <p:cNvSpPr/>
          <p:nvPr/>
        </p:nvSpPr>
        <p:spPr>
          <a:xfrm>
            <a:off x="4434840" y="2971800"/>
            <a:ext cx="3429000" cy="914400"/>
          </a:xfrm>
          <a:prstGeom prst="roundRect">
            <a:avLst/>
          </a:prstGeom>
          <a:solidFill>
            <a:srgbClr val="FFFFFF"/>
          </a:solidFill>
          <a:ln>
            <a:solidFill>
              <a:srgbClr val="92ADBE"/>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Documentation
Record consent, education given, data trends, safety-netting and follow-up.</a:t>
            </a:r>
          </a:p>
        </p:txBody>
      </p:sp>
      <p:sp>
        <p:nvSpPr>
          <p:cNvPr id="10" name="Rounded Rectangle 9"/>
          <p:cNvSpPr/>
          <p:nvPr/>
        </p:nvSpPr>
        <p:spPr>
          <a:xfrm>
            <a:off x="1234440" y="4892040"/>
            <a:ext cx="9692640" cy="685800"/>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600" b="0">
                <a:solidFill>
                  <a:srgbClr val="FFFFFF"/>
                </a:solidFill>
                <a:latin typeface="Arial"/>
              </a:rPr>
              <a:t>Young people require careful balancing of confidentiality and independence with safeguarding, family support and clear safety-netting.</a:t>
            </a:r>
          </a:p>
        </p:txBody>
      </p:sp>
      <p:sp>
        <p:nvSpPr>
          <p:cNvPr id="11" name="TextBox 10"/>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(NMC, 2023)</a:t>
            </a:r>
          </a:p>
        </p:txBody>
      </p:sp>
      <p:sp>
        <p:nvSpPr>
          <p:cNvPr id="12" name="TextBox 11"/>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13</a:t>
            </a:r>
          </a:p>
        </p:txBody>
      </p:sp>
      <p:pic>
        <p:nvPicPr>
          <p:cNvPr id="13" name="s13Recorded Sound">
            <a:hlinkClick r:id="" action="ppaction://media"/>
            <a:extLst>
              <a:ext uri="{FF2B5EF4-FFF2-40B4-BE49-F238E27FC236}">
                <a16:creationId xmlns:a16="http://schemas.microsoft.com/office/drawing/2014/main" id="{7797C59A-8C2F-D721-8865-840803EB9A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5335"/>
    </mc:Choice>
    <mc:Fallback>
      <p:transition spd="slow" advTm="65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335"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320040" y="141732"/>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13</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Evaluation, expected outcomes and conclusion</a:t>
            </a:r>
          </a:p>
          <a:p>
            <a:r>
              <a:rPr sz="1200" i="1">
                <a:solidFill>
                  <a:srgbClr val="5A6473"/>
                </a:solidFill>
                <a:latin typeface="Arial"/>
              </a:rPr>
              <a:t>Care quality improves when routine data is reviewed against goals</a:t>
            </a:r>
          </a:p>
        </p:txBody>
      </p:sp>
      <p:sp>
        <p:nvSpPr>
          <p:cNvPr id="5" name="Rounded Rectangle 4"/>
          <p:cNvSpPr/>
          <p:nvPr/>
        </p:nvSpPr>
        <p:spPr>
          <a:xfrm>
            <a:off x="822960" y="1463040"/>
            <a:ext cx="2240280" cy="91440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Symptoms
Fewer daytime symptoms and night waking</a:t>
            </a:r>
          </a:p>
        </p:txBody>
      </p:sp>
      <p:sp>
        <p:nvSpPr>
          <p:cNvPr id="6" name="Rounded Rectangle 5"/>
          <p:cNvSpPr/>
          <p:nvPr/>
        </p:nvSpPr>
        <p:spPr>
          <a:xfrm>
            <a:off x="3611880" y="1463040"/>
            <a:ext cx="2240280" cy="914400"/>
          </a:xfrm>
          <a:prstGeom prst="roundRect">
            <a:avLst/>
          </a:prstGeom>
          <a:solidFill>
            <a:srgbClr val="FFFFFF"/>
          </a:solidFill>
          <a:ln>
            <a:solidFill>
              <a:srgbClr val="92ADBE"/>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PEF
Personal best or improved stability</a:t>
            </a:r>
          </a:p>
        </p:txBody>
      </p:sp>
      <p:sp>
        <p:nvSpPr>
          <p:cNvPr id="7" name="Rounded Rectangle 6"/>
          <p:cNvSpPr/>
          <p:nvPr/>
        </p:nvSpPr>
        <p:spPr>
          <a:xfrm>
            <a:off x="6400800" y="1463040"/>
            <a:ext cx="2240280" cy="914400"/>
          </a:xfrm>
          <a:prstGeom prst="roundRect">
            <a:avLst/>
          </a:prstGeom>
          <a:solidFill>
            <a:srgbClr val="FFFFFF"/>
          </a:solidFill>
          <a:ln>
            <a:solidFill>
              <a:srgbClr val="EF6F51"/>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Reliever use
Reduced overuse and fewer urgent visits</a:t>
            </a:r>
          </a:p>
        </p:txBody>
      </p:sp>
      <p:sp>
        <p:nvSpPr>
          <p:cNvPr id="8" name="Rounded Rectangle 7"/>
          <p:cNvSpPr/>
          <p:nvPr/>
        </p:nvSpPr>
        <p:spPr>
          <a:xfrm>
            <a:off x="9189720" y="1463040"/>
            <a:ext cx="2240280" cy="914400"/>
          </a:xfrm>
          <a:prstGeom prst="roundRect">
            <a:avLst/>
          </a:prstGeom>
          <a:solidFill>
            <a:srgbClr val="FFFFFF"/>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500" b="0">
                <a:solidFill>
                  <a:srgbClr val="1F2937"/>
                </a:solidFill>
                <a:latin typeface="Arial"/>
              </a:rPr>
              <a:t>Activity
Better attendance and confidence in exercise</a:t>
            </a:r>
          </a:p>
        </p:txBody>
      </p:sp>
      <p:sp>
        <p:nvSpPr>
          <p:cNvPr id="9" name="Rounded Rectangle 8"/>
          <p:cNvSpPr/>
          <p:nvPr/>
        </p:nvSpPr>
        <p:spPr>
          <a:xfrm>
            <a:off x="1005840" y="2834640"/>
            <a:ext cx="9966960" cy="411480"/>
          </a:xfrm>
          <a:prstGeom prst="round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600" b="1">
                <a:solidFill>
                  <a:srgbClr val="FFFFFF"/>
                </a:solidFill>
                <a:latin typeface="Arial"/>
              </a:rPr>
              <a:t>Review point: 4–6 weeks, or sooner if symptoms worsen</a:t>
            </a:r>
          </a:p>
        </p:txBody>
      </p:sp>
      <p:sp>
        <p:nvSpPr>
          <p:cNvPr id="10" name="Rounded Rectangle 9"/>
          <p:cNvSpPr/>
          <p:nvPr/>
        </p:nvSpPr>
        <p:spPr>
          <a:xfrm>
            <a:off x="1005840" y="3474720"/>
            <a:ext cx="9966960" cy="1051560"/>
          </a:xfrm>
          <a:prstGeom prst="roundRect">
            <a:avLst/>
          </a:prstGeom>
          <a:solidFill>
            <a:srgbClr val="E6F5F6"/>
          </a:solidFill>
          <a:ln>
            <a:solidFill>
              <a:srgbClr val="D6DCE4"/>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700" b="0">
                <a:solidFill>
                  <a:srgbClr val="1F2937"/>
                </a:solidFill>
                <a:latin typeface="Arial"/>
              </a:rPr>
              <a:t>Expected outcome
Patient A understands asthma physiology, uses inhalers correctly, recognises deterioration earlier, reduces avoidable triggers and can participate more safely in normal adolescent activities.</a:t>
            </a:r>
          </a:p>
        </p:txBody>
      </p:sp>
      <p:sp>
        <p:nvSpPr>
          <p:cNvPr id="11" name="Rounded Rectangle 10"/>
          <p:cNvSpPr/>
          <p:nvPr/>
        </p:nvSpPr>
        <p:spPr>
          <a:xfrm>
            <a:off x="1005840" y="4800600"/>
            <a:ext cx="9966960" cy="685800"/>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wrap="square" lIns="88900" tIns="50800" rIns="88900" bIns="50800" rtlCol="0" anchor="ctr"/>
          <a:lstStyle/>
          <a:p>
            <a:pPr algn="l"/>
            <a:r>
              <a:rPr sz="1700" b="1">
                <a:solidFill>
                  <a:srgbClr val="FFFFFF"/>
                </a:solidFill>
                <a:latin typeface="Arial"/>
              </a:rPr>
              <a:t>Conclusion: anatomy, physiology and routine data support safer, personalised and ethical asthma care.</a:t>
            </a:r>
          </a:p>
        </p:txBody>
      </p:sp>
      <p:sp>
        <p:nvSpPr>
          <p:cNvPr id="12" name="TextBox 11"/>
          <p:cNvSpPr txBox="1"/>
          <p:nvPr/>
        </p:nvSpPr>
        <p:spPr>
          <a:xfrm>
            <a:off x="411480" y="6428232"/>
            <a:ext cx="9418320" cy="201168"/>
          </a:xfrm>
          <a:prstGeom prst="rect">
            <a:avLst/>
          </a:prstGeom>
          <a:noFill/>
        </p:spPr>
        <p:txBody>
          <a:bodyPr wrap="square">
            <a:spAutoFit/>
          </a:bodyPr>
          <a:lstStyle/>
          <a:p>
            <a:r>
              <a:rPr sz="950" i="1">
                <a:solidFill>
                  <a:srgbClr val="5A6473"/>
                </a:solidFill>
                <a:latin typeface="Arial"/>
              </a:rPr>
              <a:t>(BTS, NICE and SIGN, 2024; NHS England, 2021)</a:t>
            </a:r>
          </a:p>
        </p:txBody>
      </p:sp>
      <p:sp>
        <p:nvSpPr>
          <p:cNvPr id="13" name="TextBox 12"/>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14</a:t>
            </a:r>
          </a:p>
        </p:txBody>
      </p:sp>
      <p:pic>
        <p:nvPicPr>
          <p:cNvPr id="14" name="s14Recorded Sound">
            <a:hlinkClick r:id="" action="ppaction://media"/>
            <a:extLst>
              <a:ext uri="{FF2B5EF4-FFF2-40B4-BE49-F238E27FC236}">
                <a16:creationId xmlns:a16="http://schemas.microsoft.com/office/drawing/2014/main" id="{4FC2F058-0682-EE76-CAD4-FFE71EF458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9124"/>
    </mc:Choice>
    <mc:Fallback>
      <p:transition spd="slow" advTm="69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124"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37160"/>
          </a:xfrm>
          <a:prstGeom prst="rect">
            <a:avLst/>
          </a:prstGeom>
          <a:solidFill>
            <a:srgbClr val="148F9C"/>
          </a:solidFill>
          <a:ln>
            <a:solidFill>
              <a:srgbClr val="148F9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365760" y="192024"/>
            <a:ext cx="1371600" cy="310896"/>
          </a:xfrm>
          <a:prstGeom prst="roundRect">
            <a:avLst/>
          </a:prstGeom>
          <a:solidFill>
            <a:srgbClr val="0B2D4D"/>
          </a:solidFill>
          <a:ln>
            <a:solidFill>
              <a:srgbClr val="0B2D4D"/>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200" b="1">
                <a:solidFill>
                  <a:srgbClr val="FFFFFF"/>
                </a:solidFill>
                <a:latin typeface="Arial"/>
              </a:rPr>
              <a:t>14</a:t>
            </a:r>
          </a:p>
        </p:txBody>
      </p:sp>
      <p:sp>
        <p:nvSpPr>
          <p:cNvPr id="4" name="TextBox 3"/>
          <p:cNvSpPr txBox="1"/>
          <p:nvPr/>
        </p:nvSpPr>
        <p:spPr>
          <a:xfrm>
            <a:off x="411480" y="502920"/>
            <a:ext cx="8961120" cy="411480"/>
          </a:xfrm>
          <a:prstGeom prst="rect">
            <a:avLst/>
          </a:prstGeom>
          <a:noFill/>
        </p:spPr>
        <p:txBody>
          <a:bodyPr wrap="square">
            <a:spAutoFit/>
          </a:bodyPr>
          <a:lstStyle/>
          <a:p>
            <a:pPr algn="l"/>
            <a:r>
              <a:rPr sz="2400" b="1">
                <a:solidFill>
                  <a:srgbClr val="0B2D4D"/>
                </a:solidFill>
                <a:latin typeface="Arial"/>
              </a:rPr>
              <a:t>References</a:t>
            </a:r>
          </a:p>
          <a:p>
            <a:r>
              <a:rPr sz="1200" i="1">
                <a:solidFill>
                  <a:srgbClr val="5A6473"/>
                </a:solidFill>
                <a:latin typeface="Arial"/>
              </a:rPr>
              <a:t>UWTSD Harvard-style reference list used in the presentation</a:t>
            </a:r>
          </a:p>
        </p:txBody>
      </p:sp>
      <p:sp>
        <p:nvSpPr>
          <p:cNvPr id="5" name="TextBox 4"/>
          <p:cNvSpPr txBox="1"/>
          <p:nvPr/>
        </p:nvSpPr>
        <p:spPr>
          <a:xfrm>
            <a:off x="594360" y="1234440"/>
            <a:ext cx="5303520" cy="5303520"/>
          </a:xfrm>
          <a:prstGeom prst="rect">
            <a:avLst/>
          </a:prstGeom>
          <a:noFill/>
        </p:spPr>
        <p:txBody>
          <a:bodyPr wrap="square">
            <a:spAutoFit/>
          </a:bodyPr>
          <a:lstStyle/>
          <a:p>
            <a:pPr>
              <a:spcAft>
                <a:spcPts val="500"/>
              </a:spcAft>
              <a:defRPr sz="1400">
                <a:solidFill>
                  <a:srgbClr val="1F2937"/>
                </a:solidFill>
                <a:latin typeface="Arial"/>
              </a:defRPr>
            </a:pPr>
            <a:r>
              <a:t>Asthma + Lung UK (2024) Your child's asthma action plan. Available at: https://www.asthmaandlung.org.uk/accessed 27 June 2026.</a:t>
            </a:r>
          </a:p>
          <a:p>
            <a:pPr>
              <a:spcAft>
                <a:spcPts val="500"/>
              </a:spcAft>
              <a:defRPr sz="1400">
                <a:solidFill>
                  <a:srgbClr val="1F2937"/>
                </a:solidFill>
                <a:latin typeface="Arial"/>
              </a:defRPr>
            </a:pPr>
            <a:r>
              <a:t>BTS, NICE and SIGN (2024) Asthma: diagnosis, monitoring and chronic asthma management. NG245 guidance. Available at: www.nice.org.uk/guidance/ng245.</a:t>
            </a:r>
          </a:p>
          <a:p>
            <a:pPr>
              <a:spcAft>
                <a:spcPts val="500"/>
              </a:spcAft>
              <a:defRPr sz="1400">
                <a:solidFill>
                  <a:srgbClr val="1F2937"/>
                </a:solidFill>
                <a:latin typeface="Arial"/>
              </a:defRPr>
            </a:pPr>
            <a:r>
              <a:t>Chand, B. and Hossain, M. (2022) Association between cigarette use and asthma: a systematic review and meta-analysis. Journal of Asthma, 59(9), pp. 1722–1731.</a:t>
            </a:r>
          </a:p>
          <a:p>
            <a:pPr>
              <a:spcAft>
                <a:spcPts val="500"/>
              </a:spcAft>
              <a:defRPr sz="1400">
                <a:solidFill>
                  <a:srgbClr val="1F2937"/>
                </a:solidFill>
                <a:latin typeface="Arial"/>
              </a:defRPr>
            </a:pPr>
            <a:r>
              <a:t>Dubin, S., Patak, J. and Jung, T. (2024) Update on asthma management guidelines. Missouri Medicine, 121(5), pp. 364–367.</a:t>
            </a:r>
          </a:p>
          <a:p>
            <a:pPr>
              <a:spcAft>
                <a:spcPts val="500"/>
              </a:spcAft>
              <a:defRPr sz="1400">
                <a:solidFill>
                  <a:srgbClr val="1F2937"/>
                </a:solidFill>
                <a:latin typeface="Arial"/>
              </a:defRPr>
            </a:pPr>
            <a:r>
              <a:t>Global Initiative for Asthma (2024) Global Strategy for Asthma Management and Prevention. Available at: ginasthma.org.</a:t>
            </a:r>
          </a:p>
          <a:p>
            <a:pPr>
              <a:spcAft>
                <a:spcPts val="500"/>
              </a:spcAft>
              <a:defRPr sz="1400">
                <a:solidFill>
                  <a:srgbClr val="1F2937"/>
                </a:solidFill>
                <a:latin typeface="Arial"/>
              </a:defRPr>
            </a:pPr>
            <a:r>
              <a:t>He, X. et al. (2025) Mobile health app for adolescent asthma self-management: systematic review. Journal of Medical Internet Research, 27, e62112.</a:t>
            </a:r>
          </a:p>
        </p:txBody>
      </p:sp>
      <p:sp>
        <p:nvSpPr>
          <p:cNvPr id="6" name="TextBox 5"/>
          <p:cNvSpPr txBox="1"/>
          <p:nvPr/>
        </p:nvSpPr>
        <p:spPr>
          <a:xfrm>
            <a:off x="6355080" y="1234440"/>
            <a:ext cx="5303520" cy="5303520"/>
          </a:xfrm>
          <a:prstGeom prst="rect">
            <a:avLst/>
          </a:prstGeom>
          <a:noFill/>
        </p:spPr>
        <p:txBody>
          <a:bodyPr wrap="square">
            <a:spAutoFit/>
          </a:bodyPr>
          <a:lstStyle/>
          <a:p>
            <a:pPr>
              <a:spcAft>
                <a:spcPts val="500"/>
              </a:spcAft>
              <a:defRPr sz="1400">
                <a:solidFill>
                  <a:srgbClr val="1F2937"/>
                </a:solidFill>
                <a:latin typeface="Arial"/>
              </a:defRPr>
            </a:pPr>
            <a:r>
              <a:t>Kouloutsos, S.C. et al. (2021) Electronic cigarettes and asthma: what do we know so far? Journal of Personalized Medicine, 11(7), 723.</a:t>
            </a:r>
          </a:p>
          <a:p>
            <a:pPr>
              <a:spcAft>
                <a:spcPts val="500"/>
              </a:spcAft>
              <a:defRPr sz="1400">
                <a:solidFill>
                  <a:srgbClr val="1F2937"/>
                </a:solidFill>
                <a:latin typeface="Arial"/>
              </a:defRPr>
            </a:pPr>
            <a:r>
              <a:t>Ling, E. et al. (2023) Effects of physical activity on lung function and asthma-related quality of life. Frontiers in Pediatrics, 11, 1074269.</a:t>
            </a:r>
          </a:p>
          <a:p>
            <a:pPr>
              <a:spcAft>
                <a:spcPts val="500"/>
              </a:spcAft>
              <a:defRPr sz="1400">
                <a:solidFill>
                  <a:srgbClr val="1F2937"/>
                </a:solidFill>
                <a:latin typeface="Arial"/>
              </a:defRPr>
            </a:pPr>
            <a:r>
              <a:t>NHS England (2021) National bundle of care for children and young people with asthma. Available at: england.nhs.uk.</a:t>
            </a:r>
          </a:p>
          <a:p>
            <a:pPr>
              <a:spcAft>
                <a:spcPts val="500"/>
              </a:spcAft>
              <a:defRPr sz="1400">
                <a:solidFill>
                  <a:srgbClr val="1F2937"/>
                </a:solidFill>
                <a:latin typeface="Arial"/>
              </a:defRPr>
            </a:pPr>
            <a:r>
              <a:t>Royal College of Paediatrics and Child Health (2025) Greener paediatric respiratory care: guide to sustainable asthma care. Available at: rcpch.ac.uk.</a:t>
            </a:r>
          </a:p>
          <a:p>
            <a:pPr>
              <a:spcAft>
                <a:spcPts val="500"/>
              </a:spcAft>
              <a:defRPr sz="1400">
                <a:solidFill>
                  <a:srgbClr val="1F2937"/>
                </a:solidFill>
                <a:latin typeface="Arial"/>
              </a:defRPr>
            </a:pPr>
            <a:r>
              <a:t>World Health Organization (2025) Asthma. Available at: https://www.who.int/news-room/fact-sheets/detail/asthma.</a:t>
            </a:r>
          </a:p>
        </p:txBody>
      </p:sp>
      <p:sp>
        <p:nvSpPr>
          <p:cNvPr id="7" name="TextBox 6"/>
          <p:cNvSpPr txBox="1"/>
          <p:nvPr/>
        </p:nvSpPr>
        <p:spPr>
          <a:xfrm>
            <a:off x="11475720" y="6419088"/>
            <a:ext cx="411480" cy="201168"/>
          </a:xfrm>
          <a:prstGeom prst="rect">
            <a:avLst/>
          </a:prstGeom>
          <a:noFill/>
        </p:spPr>
        <p:txBody>
          <a:bodyPr wrap="none">
            <a:spAutoFit/>
          </a:bodyPr>
          <a:lstStyle/>
          <a:p>
            <a:pPr algn="r"/>
            <a:r>
              <a:rPr sz="1050">
                <a:solidFill>
                  <a:srgbClr val="5A6473"/>
                </a:solidFill>
                <a:latin typeface="Arial"/>
              </a:rPr>
              <a:t>15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29</TotalTime>
  <Words>2024</Words>
  <Application>Microsoft Office PowerPoint</Application>
  <PresentationFormat>Widescreen</PresentationFormat>
  <Paragraphs>197</Paragraphs>
  <Slides>15</Slides>
  <Notes>0</Notes>
  <HiddenSlides>0</HiddenSlides>
  <MMClips>14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HP Laptop</dc:creator>
  <cp:keywords/>
  <dc:description>generated using python-pptx</dc:description>
  <cp:lastModifiedBy>M U S</cp:lastModifiedBy>
  <cp:revision>5</cp:revision>
  <dcterms:created xsi:type="dcterms:W3CDTF">2013-01-27T09:14:16Z</dcterms:created>
  <dcterms:modified xsi:type="dcterms:W3CDTF">2026-07-17T21:13:48Z</dcterms:modified>
  <cp:category/>
</cp:coreProperties>
</file>