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notesMasterIdLst>
    <p:notesMasterId r:id="rId15"/>
  </p:notesMasterIdLst>
  <p:sldIdLst>
    <p:sldId id="256" r:id="rId2"/>
    <p:sldId id="257" r:id="rId3"/>
    <p:sldId id="266" r:id="rId4"/>
    <p:sldId id="258" r:id="rId5"/>
    <p:sldId id="259" r:id="rId6"/>
    <p:sldId id="267" r:id="rId7"/>
    <p:sldId id="268" r:id="rId8"/>
    <p:sldId id="261" r:id="rId9"/>
    <p:sldId id="262" r:id="rId10"/>
    <p:sldId id="260" r:id="rId11"/>
    <p:sldId id="263" r:id="rId12"/>
    <p:sldId id="264" r:id="rId13"/>
    <p:sldId id="269"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559A2E-DE0B-45A4-84A4-2E66A8A4797D}" v="14" dt="2025-02-17T09:42:50.0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27" y="6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on Phillips" userId="ceb937aa-b9c3-4941-91d8-fdd18470a62e" providerId="ADAL" clId="{A3559A2E-DE0B-45A4-84A4-2E66A8A4797D}"/>
    <pc:docChg chg="custSel modSld">
      <pc:chgData name="Marion Phillips" userId="ceb937aa-b9c3-4941-91d8-fdd18470a62e" providerId="ADAL" clId="{A3559A2E-DE0B-45A4-84A4-2E66A8A4797D}" dt="2025-02-17T09:43:18.021" v="40" actId="20577"/>
      <pc:docMkLst>
        <pc:docMk/>
      </pc:docMkLst>
      <pc:sldChg chg="modSp mod">
        <pc:chgData name="Marion Phillips" userId="ceb937aa-b9c3-4941-91d8-fdd18470a62e" providerId="ADAL" clId="{A3559A2E-DE0B-45A4-84A4-2E66A8A4797D}" dt="2025-02-17T09:38:55.117" v="12" actId="20577"/>
        <pc:sldMkLst>
          <pc:docMk/>
          <pc:sldMk cId="3301316632" sldId="258"/>
        </pc:sldMkLst>
        <pc:spChg chg="mod">
          <ac:chgData name="Marion Phillips" userId="ceb937aa-b9c3-4941-91d8-fdd18470a62e" providerId="ADAL" clId="{A3559A2E-DE0B-45A4-84A4-2E66A8A4797D}" dt="2025-02-17T09:38:55.117" v="12" actId="20577"/>
          <ac:spMkLst>
            <pc:docMk/>
            <pc:sldMk cId="3301316632" sldId="258"/>
            <ac:spMk id="2" creationId="{19822D21-44F4-3E36-B7EE-78302CBEDAFB}"/>
          </ac:spMkLst>
        </pc:spChg>
      </pc:sldChg>
      <pc:sldChg chg="modSp mod">
        <pc:chgData name="Marion Phillips" userId="ceb937aa-b9c3-4941-91d8-fdd18470a62e" providerId="ADAL" clId="{A3559A2E-DE0B-45A4-84A4-2E66A8A4797D}" dt="2025-02-17T09:40:32.380" v="27" actId="14100"/>
        <pc:sldMkLst>
          <pc:docMk/>
          <pc:sldMk cId="2059679723" sldId="259"/>
        </pc:sldMkLst>
        <pc:spChg chg="mod">
          <ac:chgData name="Marion Phillips" userId="ceb937aa-b9c3-4941-91d8-fdd18470a62e" providerId="ADAL" clId="{A3559A2E-DE0B-45A4-84A4-2E66A8A4797D}" dt="2025-02-17T09:40:32.380" v="27" actId="14100"/>
          <ac:spMkLst>
            <pc:docMk/>
            <pc:sldMk cId="2059679723" sldId="259"/>
            <ac:spMk id="2" creationId="{89C465BB-8FCE-4960-AA10-65A310842DC4}"/>
          </ac:spMkLst>
        </pc:spChg>
      </pc:sldChg>
      <pc:sldChg chg="modSp">
        <pc:chgData name="Marion Phillips" userId="ceb937aa-b9c3-4941-91d8-fdd18470a62e" providerId="ADAL" clId="{A3559A2E-DE0B-45A4-84A4-2E66A8A4797D}" dt="2025-02-17T09:42:50.080" v="32" actId="20577"/>
        <pc:sldMkLst>
          <pc:docMk/>
          <pc:sldMk cId="536567300" sldId="263"/>
        </pc:sldMkLst>
        <pc:spChg chg="mod">
          <ac:chgData name="Marion Phillips" userId="ceb937aa-b9c3-4941-91d8-fdd18470a62e" providerId="ADAL" clId="{A3559A2E-DE0B-45A4-84A4-2E66A8A4797D}" dt="2025-02-17T09:42:50.080" v="32" actId="20577"/>
          <ac:spMkLst>
            <pc:docMk/>
            <pc:sldMk cId="536567300" sldId="263"/>
            <ac:spMk id="2" creationId="{DF335B20-A6C3-1F4D-DE23-04C2164BBF48}"/>
          </ac:spMkLst>
        </pc:spChg>
      </pc:sldChg>
      <pc:sldChg chg="modSp mod">
        <pc:chgData name="Marion Phillips" userId="ceb937aa-b9c3-4941-91d8-fdd18470a62e" providerId="ADAL" clId="{A3559A2E-DE0B-45A4-84A4-2E66A8A4797D}" dt="2025-02-17T09:43:18.021" v="40" actId="20577"/>
        <pc:sldMkLst>
          <pc:docMk/>
          <pc:sldMk cId="276982346" sldId="264"/>
        </pc:sldMkLst>
        <pc:spChg chg="mod">
          <ac:chgData name="Marion Phillips" userId="ceb937aa-b9c3-4941-91d8-fdd18470a62e" providerId="ADAL" clId="{A3559A2E-DE0B-45A4-84A4-2E66A8A4797D}" dt="2025-02-17T09:43:18.021" v="40" actId="20577"/>
          <ac:spMkLst>
            <pc:docMk/>
            <pc:sldMk cId="276982346" sldId="264"/>
            <ac:spMk id="2" creationId="{7BD30E1C-5278-FA03-6930-62AA40F6CACB}"/>
          </ac:spMkLst>
        </pc:spChg>
      </pc:sldChg>
      <pc:sldChg chg="modSp mod">
        <pc:chgData name="Marion Phillips" userId="ceb937aa-b9c3-4941-91d8-fdd18470a62e" providerId="ADAL" clId="{A3559A2E-DE0B-45A4-84A4-2E66A8A4797D}" dt="2025-02-17T09:40:42.579" v="29" actId="20577"/>
        <pc:sldMkLst>
          <pc:docMk/>
          <pc:sldMk cId="4262335039" sldId="267"/>
        </pc:sldMkLst>
        <pc:spChg chg="mod">
          <ac:chgData name="Marion Phillips" userId="ceb937aa-b9c3-4941-91d8-fdd18470a62e" providerId="ADAL" clId="{A3559A2E-DE0B-45A4-84A4-2E66A8A4797D}" dt="2025-02-17T09:40:42.579" v="29" actId="20577"/>
          <ac:spMkLst>
            <pc:docMk/>
            <pc:sldMk cId="4262335039" sldId="267"/>
            <ac:spMk id="2" creationId="{0B3EA831-6361-1E61-37E9-F35C5250FBA0}"/>
          </ac:spMkLst>
        </pc:spChg>
      </pc:sldChg>
      <pc:sldChg chg="delSp mod">
        <pc:chgData name="Marion Phillips" userId="ceb937aa-b9c3-4941-91d8-fdd18470a62e" providerId="ADAL" clId="{A3559A2E-DE0B-45A4-84A4-2E66A8A4797D}" dt="2025-02-17T09:41:17.194" v="30" actId="478"/>
        <pc:sldMkLst>
          <pc:docMk/>
          <pc:sldMk cId="2169049743" sldId="268"/>
        </pc:sldMkLst>
        <pc:spChg chg="del">
          <ac:chgData name="Marion Phillips" userId="ceb937aa-b9c3-4941-91d8-fdd18470a62e" providerId="ADAL" clId="{A3559A2E-DE0B-45A4-84A4-2E66A8A4797D}" dt="2025-02-17T09:41:17.194" v="30" actId="478"/>
          <ac:spMkLst>
            <pc:docMk/>
            <pc:sldMk cId="2169049743" sldId="268"/>
            <ac:spMk id="3" creationId="{BA40EE53-3AC0-2780-E6BA-A47B17B3F99F}"/>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7E772D-DE81-479B-B4C3-A0F61299280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FA40F115-11B8-43E6-9029-8B5D0DFD273C}">
      <dgm:prSet phldrT="[Text]" phldr="0"/>
      <dgm:spPr/>
      <dgm:t>
        <a:bodyPr/>
        <a:lstStyle/>
        <a:p>
          <a:r>
            <a:rPr lang="en-GB" dirty="0">
              <a:latin typeface="Calibri Light" panose="020F0302020204030204"/>
            </a:rPr>
            <a:t>Moral</a:t>
          </a:r>
          <a:endParaRPr lang="en-GB" dirty="0"/>
        </a:p>
      </dgm:t>
    </dgm:pt>
    <dgm:pt modelId="{03ABAF25-B58E-4960-949B-EE1F92588C95}" type="parTrans" cxnId="{38CAFDD2-77C3-4ACC-B493-C40B923AD2F8}">
      <dgm:prSet/>
      <dgm:spPr/>
      <dgm:t>
        <a:bodyPr/>
        <a:lstStyle/>
        <a:p>
          <a:endParaRPr lang="en-GB"/>
        </a:p>
      </dgm:t>
    </dgm:pt>
    <dgm:pt modelId="{25B7395C-B938-4FED-8DF5-AFD2B545C9E5}" type="sibTrans" cxnId="{38CAFDD2-77C3-4ACC-B493-C40B923AD2F8}">
      <dgm:prSet/>
      <dgm:spPr/>
      <dgm:t>
        <a:bodyPr/>
        <a:lstStyle/>
        <a:p>
          <a:endParaRPr lang="en-GB"/>
        </a:p>
      </dgm:t>
    </dgm:pt>
    <dgm:pt modelId="{169BF88C-7BA3-47E4-814B-8A5A329A76A7}">
      <dgm:prSet phldrT="[Text]" phldr="0"/>
      <dgm:spPr/>
      <dgm:t>
        <a:bodyPr/>
        <a:lstStyle/>
        <a:p>
          <a:pPr rtl="0"/>
          <a:r>
            <a:rPr lang="en-GB" dirty="0">
              <a:latin typeface="Calibri Light" panose="020F0302020204030204"/>
            </a:rPr>
            <a:t>Professional </a:t>
          </a:r>
          <a:endParaRPr lang="en-GB" dirty="0"/>
        </a:p>
      </dgm:t>
    </dgm:pt>
    <dgm:pt modelId="{979FA55C-034D-4FC5-8A95-624B464B504B}" type="parTrans" cxnId="{6CE51F20-7BFD-44AF-A9F5-41D798450387}">
      <dgm:prSet/>
      <dgm:spPr/>
      <dgm:t>
        <a:bodyPr/>
        <a:lstStyle/>
        <a:p>
          <a:endParaRPr lang="en-GB"/>
        </a:p>
      </dgm:t>
    </dgm:pt>
    <dgm:pt modelId="{534B8849-B89F-4D46-92C7-6E43C53C9585}" type="sibTrans" cxnId="{6CE51F20-7BFD-44AF-A9F5-41D798450387}">
      <dgm:prSet/>
      <dgm:spPr/>
      <dgm:t>
        <a:bodyPr/>
        <a:lstStyle/>
        <a:p>
          <a:endParaRPr lang="en-GB"/>
        </a:p>
      </dgm:t>
    </dgm:pt>
    <dgm:pt modelId="{D29E58A0-C22D-4CB4-A24E-B8A78FE80DC4}">
      <dgm:prSet phldrT="[Text]" phldr="0"/>
      <dgm:spPr/>
      <dgm:t>
        <a:bodyPr/>
        <a:lstStyle/>
        <a:p>
          <a:pPr rtl="0"/>
          <a:r>
            <a:rPr lang="en-GB" dirty="0">
              <a:latin typeface="Calibri Light" panose="020F0302020204030204"/>
            </a:rPr>
            <a:t>Competitive </a:t>
          </a:r>
          <a:endParaRPr lang="en-GB" dirty="0"/>
        </a:p>
      </dgm:t>
    </dgm:pt>
    <dgm:pt modelId="{A5638068-DAAE-4EF8-8185-4D2AE75148D3}" type="parTrans" cxnId="{DCA48849-1BD2-4122-8343-4F3DDA44E706}">
      <dgm:prSet/>
      <dgm:spPr/>
      <dgm:t>
        <a:bodyPr/>
        <a:lstStyle/>
        <a:p>
          <a:endParaRPr lang="en-GB"/>
        </a:p>
      </dgm:t>
    </dgm:pt>
    <dgm:pt modelId="{B9779C9C-5E7D-4B35-85B5-6387637FD451}" type="sibTrans" cxnId="{DCA48849-1BD2-4122-8343-4F3DDA44E706}">
      <dgm:prSet/>
      <dgm:spPr/>
      <dgm:t>
        <a:bodyPr/>
        <a:lstStyle/>
        <a:p>
          <a:endParaRPr lang="en-GB"/>
        </a:p>
      </dgm:t>
    </dgm:pt>
    <dgm:pt modelId="{F6A5BA52-3A33-46F7-A138-30F8CCB6AEA8}">
      <dgm:prSet phldrT="[Text]" phldr="0"/>
      <dgm:spPr/>
      <dgm:t>
        <a:bodyPr/>
        <a:lstStyle/>
        <a:p>
          <a:r>
            <a:rPr lang="en-GB" dirty="0">
              <a:latin typeface="Calibri Light" panose="020F0302020204030204"/>
            </a:rPr>
            <a:t>Accountability</a:t>
          </a:r>
          <a:endParaRPr lang="en-GB" dirty="0"/>
        </a:p>
      </dgm:t>
    </dgm:pt>
    <dgm:pt modelId="{825B7822-CA67-4B84-9F47-D1670BA9F485}" type="parTrans" cxnId="{C4656B21-DA40-420A-AC7A-A9C22B6A2B48}">
      <dgm:prSet/>
      <dgm:spPr/>
      <dgm:t>
        <a:bodyPr/>
        <a:lstStyle/>
        <a:p>
          <a:endParaRPr lang="en-GB"/>
        </a:p>
      </dgm:t>
    </dgm:pt>
    <dgm:pt modelId="{B989BE10-B671-41CB-A590-BA2C7B8D3928}" type="sibTrans" cxnId="{C4656B21-DA40-420A-AC7A-A9C22B6A2B48}">
      <dgm:prSet/>
      <dgm:spPr/>
      <dgm:t>
        <a:bodyPr/>
        <a:lstStyle/>
        <a:p>
          <a:endParaRPr lang="en-GB"/>
        </a:p>
      </dgm:t>
    </dgm:pt>
    <dgm:pt modelId="{2FDA1AFB-213E-4A5D-A865-1E542AB4B4D3}" type="pres">
      <dgm:prSet presAssocID="{117E772D-DE81-479B-B4C3-A0F61299280A}" presName="diagram" presStyleCnt="0">
        <dgm:presLayoutVars>
          <dgm:dir/>
          <dgm:resizeHandles val="exact"/>
        </dgm:presLayoutVars>
      </dgm:prSet>
      <dgm:spPr/>
    </dgm:pt>
    <dgm:pt modelId="{CF454111-904F-4AFB-9757-5F0AE2D89CB2}" type="pres">
      <dgm:prSet presAssocID="{FA40F115-11B8-43E6-9029-8B5D0DFD273C}" presName="node" presStyleLbl="node1" presStyleIdx="0" presStyleCnt="4">
        <dgm:presLayoutVars>
          <dgm:bulletEnabled val="1"/>
        </dgm:presLayoutVars>
      </dgm:prSet>
      <dgm:spPr/>
    </dgm:pt>
    <dgm:pt modelId="{57078BDD-F9C4-4C05-8C68-2EA31748B4D5}" type="pres">
      <dgm:prSet presAssocID="{25B7395C-B938-4FED-8DF5-AFD2B545C9E5}" presName="sibTrans" presStyleCnt="0"/>
      <dgm:spPr/>
    </dgm:pt>
    <dgm:pt modelId="{1C491D39-3F92-49DA-81C5-996E3E33C7B5}" type="pres">
      <dgm:prSet presAssocID="{169BF88C-7BA3-47E4-814B-8A5A329A76A7}" presName="node" presStyleLbl="node1" presStyleIdx="1" presStyleCnt="4">
        <dgm:presLayoutVars>
          <dgm:bulletEnabled val="1"/>
        </dgm:presLayoutVars>
      </dgm:prSet>
      <dgm:spPr/>
    </dgm:pt>
    <dgm:pt modelId="{3AA389FA-6686-4877-8577-24B7680A2217}" type="pres">
      <dgm:prSet presAssocID="{534B8849-B89F-4D46-92C7-6E43C53C9585}" presName="sibTrans" presStyleCnt="0"/>
      <dgm:spPr/>
    </dgm:pt>
    <dgm:pt modelId="{1801A384-AF0D-4D6D-8265-918EE7B075A0}" type="pres">
      <dgm:prSet presAssocID="{D29E58A0-C22D-4CB4-A24E-B8A78FE80DC4}" presName="node" presStyleLbl="node1" presStyleIdx="2" presStyleCnt="4">
        <dgm:presLayoutVars>
          <dgm:bulletEnabled val="1"/>
        </dgm:presLayoutVars>
      </dgm:prSet>
      <dgm:spPr/>
    </dgm:pt>
    <dgm:pt modelId="{77B191D5-27FE-43F4-B599-8AC1E42EFE14}" type="pres">
      <dgm:prSet presAssocID="{B9779C9C-5E7D-4B35-85B5-6387637FD451}" presName="sibTrans" presStyleCnt="0"/>
      <dgm:spPr/>
    </dgm:pt>
    <dgm:pt modelId="{D5AA4476-9D7E-4F4F-971C-6C310E22A25F}" type="pres">
      <dgm:prSet presAssocID="{F6A5BA52-3A33-46F7-A138-30F8CCB6AEA8}" presName="node" presStyleLbl="node1" presStyleIdx="3" presStyleCnt="4">
        <dgm:presLayoutVars>
          <dgm:bulletEnabled val="1"/>
        </dgm:presLayoutVars>
      </dgm:prSet>
      <dgm:spPr/>
    </dgm:pt>
  </dgm:ptLst>
  <dgm:cxnLst>
    <dgm:cxn modelId="{C3A09E01-11AF-4C10-BCCE-1E953FCFA8CA}" type="presOf" srcId="{F6A5BA52-3A33-46F7-A138-30F8CCB6AEA8}" destId="{D5AA4476-9D7E-4F4F-971C-6C310E22A25F}" srcOrd="0" destOrd="0" presId="urn:microsoft.com/office/officeart/2005/8/layout/default"/>
    <dgm:cxn modelId="{E635300E-8E5C-4927-8EAC-21445192D628}" type="presOf" srcId="{D29E58A0-C22D-4CB4-A24E-B8A78FE80DC4}" destId="{1801A384-AF0D-4D6D-8265-918EE7B075A0}" srcOrd="0" destOrd="0" presId="urn:microsoft.com/office/officeart/2005/8/layout/default"/>
    <dgm:cxn modelId="{53ED2B1C-8759-4761-A0DD-CA5164B8EEFF}" type="presOf" srcId="{169BF88C-7BA3-47E4-814B-8A5A329A76A7}" destId="{1C491D39-3F92-49DA-81C5-996E3E33C7B5}" srcOrd="0" destOrd="0" presId="urn:microsoft.com/office/officeart/2005/8/layout/default"/>
    <dgm:cxn modelId="{6CE51F20-7BFD-44AF-A9F5-41D798450387}" srcId="{117E772D-DE81-479B-B4C3-A0F61299280A}" destId="{169BF88C-7BA3-47E4-814B-8A5A329A76A7}" srcOrd="1" destOrd="0" parTransId="{979FA55C-034D-4FC5-8A95-624B464B504B}" sibTransId="{534B8849-B89F-4D46-92C7-6E43C53C9585}"/>
    <dgm:cxn modelId="{C4656B21-DA40-420A-AC7A-A9C22B6A2B48}" srcId="{117E772D-DE81-479B-B4C3-A0F61299280A}" destId="{F6A5BA52-3A33-46F7-A138-30F8CCB6AEA8}" srcOrd="3" destOrd="0" parTransId="{825B7822-CA67-4B84-9F47-D1670BA9F485}" sibTransId="{B989BE10-B671-41CB-A590-BA2C7B8D3928}"/>
    <dgm:cxn modelId="{DCA48849-1BD2-4122-8343-4F3DDA44E706}" srcId="{117E772D-DE81-479B-B4C3-A0F61299280A}" destId="{D29E58A0-C22D-4CB4-A24E-B8A78FE80DC4}" srcOrd="2" destOrd="0" parTransId="{A5638068-DAAE-4EF8-8185-4D2AE75148D3}" sibTransId="{B9779C9C-5E7D-4B35-85B5-6387637FD451}"/>
    <dgm:cxn modelId="{32A719D2-139F-4B35-8372-AB3C08CAF710}" type="presOf" srcId="{FA40F115-11B8-43E6-9029-8B5D0DFD273C}" destId="{CF454111-904F-4AFB-9757-5F0AE2D89CB2}" srcOrd="0" destOrd="0" presId="urn:microsoft.com/office/officeart/2005/8/layout/default"/>
    <dgm:cxn modelId="{38CAFDD2-77C3-4ACC-B493-C40B923AD2F8}" srcId="{117E772D-DE81-479B-B4C3-A0F61299280A}" destId="{FA40F115-11B8-43E6-9029-8B5D0DFD273C}" srcOrd="0" destOrd="0" parTransId="{03ABAF25-B58E-4960-949B-EE1F92588C95}" sibTransId="{25B7395C-B938-4FED-8DF5-AFD2B545C9E5}"/>
    <dgm:cxn modelId="{455E20F8-B502-4D08-88CB-1EE54251252B}" type="presOf" srcId="{117E772D-DE81-479B-B4C3-A0F61299280A}" destId="{2FDA1AFB-213E-4A5D-A865-1E542AB4B4D3}" srcOrd="0" destOrd="0" presId="urn:microsoft.com/office/officeart/2005/8/layout/default"/>
    <dgm:cxn modelId="{D0020473-BAC2-4264-BDA4-EF0CF6CD827E}" type="presParOf" srcId="{2FDA1AFB-213E-4A5D-A865-1E542AB4B4D3}" destId="{CF454111-904F-4AFB-9757-5F0AE2D89CB2}" srcOrd="0" destOrd="0" presId="urn:microsoft.com/office/officeart/2005/8/layout/default"/>
    <dgm:cxn modelId="{B111CFDC-4629-49E6-8A51-50DD5029A7FB}" type="presParOf" srcId="{2FDA1AFB-213E-4A5D-A865-1E542AB4B4D3}" destId="{57078BDD-F9C4-4C05-8C68-2EA31748B4D5}" srcOrd="1" destOrd="0" presId="urn:microsoft.com/office/officeart/2005/8/layout/default"/>
    <dgm:cxn modelId="{529C2114-3182-467A-A309-E2C4BB3F71B3}" type="presParOf" srcId="{2FDA1AFB-213E-4A5D-A865-1E542AB4B4D3}" destId="{1C491D39-3F92-49DA-81C5-996E3E33C7B5}" srcOrd="2" destOrd="0" presId="urn:microsoft.com/office/officeart/2005/8/layout/default"/>
    <dgm:cxn modelId="{9C126A4F-568F-441A-B0E1-E4F45512FC63}" type="presParOf" srcId="{2FDA1AFB-213E-4A5D-A865-1E542AB4B4D3}" destId="{3AA389FA-6686-4877-8577-24B7680A2217}" srcOrd="3" destOrd="0" presId="urn:microsoft.com/office/officeart/2005/8/layout/default"/>
    <dgm:cxn modelId="{0DAFADB1-A556-4DEA-A971-97DCF98241F0}" type="presParOf" srcId="{2FDA1AFB-213E-4A5D-A865-1E542AB4B4D3}" destId="{1801A384-AF0D-4D6D-8265-918EE7B075A0}" srcOrd="4" destOrd="0" presId="urn:microsoft.com/office/officeart/2005/8/layout/default"/>
    <dgm:cxn modelId="{33B3B83E-E2B6-45C5-A0A7-B8CE69FF3ACC}" type="presParOf" srcId="{2FDA1AFB-213E-4A5D-A865-1E542AB4B4D3}" destId="{77B191D5-27FE-43F4-B599-8AC1E42EFE14}" srcOrd="5" destOrd="0" presId="urn:microsoft.com/office/officeart/2005/8/layout/default"/>
    <dgm:cxn modelId="{3D707E30-D1B3-4AB8-BF13-E14CA2B564B4}" type="presParOf" srcId="{2FDA1AFB-213E-4A5D-A865-1E542AB4B4D3}" destId="{D5AA4476-9D7E-4F4F-971C-6C310E22A25F}"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454111-904F-4AFB-9757-5F0AE2D89CB2}">
      <dsp:nvSpPr>
        <dsp:cNvPr id="0" name=""/>
        <dsp:cNvSpPr/>
      </dsp:nvSpPr>
      <dsp:spPr>
        <a:xfrm>
          <a:off x="931513" y="653"/>
          <a:ext cx="2584177" cy="15505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Calibri Light" panose="020F0302020204030204"/>
            </a:rPr>
            <a:t>Moral</a:t>
          </a:r>
          <a:endParaRPr lang="en-GB" sz="3200" kern="1200" dirty="0"/>
        </a:p>
      </dsp:txBody>
      <dsp:txXfrm>
        <a:off x="931513" y="653"/>
        <a:ext cx="2584177" cy="1550506"/>
      </dsp:txXfrm>
    </dsp:sp>
    <dsp:sp modelId="{1C491D39-3F92-49DA-81C5-996E3E33C7B5}">
      <dsp:nvSpPr>
        <dsp:cNvPr id="0" name=""/>
        <dsp:cNvSpPr/>
      </dsp:nvSpPr>
      <dsp:spPr>
        <a:xfrm>
          <a:off x="3774108" y="653"/>
          <a:ext cx="2584177" cy="15505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0">
            <a:lnSpc>
              <a:spcPct val="90000"/>
            </a:lnSpc>
            <a:spcBef>
              <a:spcPct val="0"/>
            </a:spcBef>
            <a:spcAft>
              <a:spcPct val="35000"/>
            </a:spcAft>
            <a:buNone/>
          </a:pPr>
          <a:r>
            <a:rPr lang="en-GB" sz="3200" kern="1200" dirty="0">
              <a:latin typeface="Calibri Light" panose="020F0302020204030204"/>
            </a:rPr>
            <a:t>Professional </a:t>
          </a:r>
          <a:endParaRPr lang="en-GB" sz="3200" kern="1200" dirty="0"/>
        </a:p>
      </dsp:txBody>
      <dsp:txXfrm>
        <a:off x="3774108" y="653"/>
        <a:ext cx="2584177" cy="1550506"/>
      </dsp:txXfrm>
    </dsp:sp>
    <dsp:sp modelId="{1801A384-AF0D-4D6D-8265-918EE7B075A0}">
      <dsp:nvSpPr>
        <dsp:cNvPr id="0" name=""/>
        <dsp:cNvSpPr/>
      </dsp:nvSpPr>
      <dsp:spPr>
        <a:xfrm>
          <a:off x="931513" y="1809577"/>
          <a:ext cx="2584177" cy="15505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0">
            <a:lnSpc>
              <a:spcPct val="90000"/>
            </a:lnSpc>
            <a:spcBef>
              <a:spcPct val="0"/>
            </a:spcBef>
            <a:spcAft>
              <a:spcPct val="35000"/>
            </a:spcAft>
            <a:buNone/>
          </a:pPr>
          <a:r>
            <a:rPr lang="en-GB" sz="3200" kern="1200" dirty="0">
              <a:latin typeface="Calibri Light" panose="020F0302020204030204"/>
            </a:rPr>
            <a:t>Competitive </a:t>
          </a:r>
          <a:endParaRPr lang="en-GB" sz="3200" kern="1200" dirty="0"/>
        </a:p>
      </dsp:txBody>
      <dsp:txXfrm>
        <a:off x="931513" y="1809577"/>
        <a:ext cx="2584177" cy="1550506"/>
      </dsp:txXfrm>
    </dsp:sp>
    <dsp:sp modelId="{D5AA4476-9D7E-4F4F-971C-6C310E22A25F}">
      <dsp:nvSpPr>
        <dsp:cNvPr id="0" name=""/>
        <dsp:cNvSpPr/>
      </dsp:nvSpPr>
      <dsp:spPr>
        <a:xfrm>
          <a:off x="3774108" y="1809577"/>
          <a:ext cx="2584177" cy="155050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latin typeface="Calibri Light" panose="020F0302020204030204"/>
            </a:rPr>
            <a:t>Accountability</a:t>
          </a:r>
          <a:endParaRPr lang="en-GB" sz="3200" kern="1200" dirty="0"/>
        </a:p>
      </dsp:txBody>
      <dsp:txXfrm>
        <a:off x="3774108" y="1809577"/>
        <a:ext cx="2584177" cy="155050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CC9161-3D76-465F-AF52-35906DC61159}" type="datetimeFigureOut">
              <a:t>2/17/2025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9B14DF-08D6-407B-B118-6A17DB5161E7}" type="slidenum">
              <a:t>‹#›</a:t>
            </a:fld>
            <a:endParaRPr lang="en-GB"/>
          </a:p>
        </p:txBody>
      </p:sp>
    </p:spTree>
    <p:extLst>
      <p:ext uri="{BB962C8B-B14F-4D97-AF65-F5344CB8AC3E}">
        <p14:creationId xmlns:p14="http://schemas.microsoft.com/office/powerpoint/2010/main" val="39536292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Quality can be subjective in nature</a:t>
            </a:r>
          </a:p>
          <a:p>
            <a:endParaRPr lang="en-US"/>
          </a:p>
          <a:p>
            <a:r>
              <a:rPr lang="en-US" b="1"/>
              <a:t>Quality assurance </a:t>
            </a:r>
            <a:endParaRPr lang="en-US"/>
          </a:p>
          <a:p>
            <a:r>
              <a:rPr lang="en-US"/>
              <a:t>Quality assurance as ‘the collections of policies, procedures, systems and practices internal or external to the </a:t>
            </a:r>
            <a:r>
              <a:rPr lang="en-US" err="1"/>
              <a:t>organisation</a:t>
            </a:r>
            <a:r>
              <a:rPr lang="en-US"/>
              <a:t> designed to achieve, maintain and enhance quality’. Quality assurance can be both an internal and external process.  Mainly associated with external measures though You are meeting a standard with quality assurance.</a:t>
            </a:r>
          </a:p>
          <a:p>
            <a:endParaRPr lang="en-US"/>
          </a:p>
          <a:p>
            <a:r>
              <a:rPr lang="en-US" b="1"/>
              <a:t>Quality Enhancement</a:t>
            </a:r>
            <a:endParaRPr lang="en-US"/>
          </a:p>
          <a:p>
            <a:r>
              <a:rPr lang="en-US"/>
              <a:t>a process of augmentation or improvement’. It has two strands: first it is the ‘enhancement of individual learners; the augmentation or improvement of learners’ attributes, knowledge, ability, skills and potential.’ Second, it is ‘the improvement in the quality of an institution or </a:t>
            </a:r>
            <a:r>
              <a:rPr lang="en-US" err="1"/>
              <a:t>programme</a:t>
            </a:r>
            <a:r>
              <a:rPr lang="en-US"/>
              <a:t> of study.’ The use of the words ‘enhancement’ and ‘improvement’ are often interchangeable, Improvement is often used to refer to a process of bringing an activity up to standard whereas enhancement is about raising to a higher degree, intensifying or magnifying it. Several definitions of quality enhancement focus on students’ learning. </a:t>
            </a:r>
          </a:p>
          <a:p>
            <a:endParaRPr lang="en-US"/>
          </a:p>
          <a:p>
            <a:r>
              <a:rPr lang="en-US" b="1">
                <a:cs typeface="Calibri"/>
              </a:rPr>
              <a:t>Quality control</a:t>
            </a:r>
          </a:p>
          <a:p>
            <a:r>
              <a:rPr lang="en-US"/>
              <a:t>Quality control is an audit process concerned with checking if something is missing. How are standards being met and ensuring things are there (usually paperwork). Link this to the concept of the placement portfolio, all the elements are either there or they are not. Quality enhancement goes beyond this to look at all aspects of a learner's journey and see how each part can be improved to get the best result for the learner. This is about having good systems in place to create a good learning experience. An </a:t>
            </a:r>
            <a:r>
              <a:rPr lang="en-US" err="1"/>
              <a:t>organisation's</a:t>
            </a:r>
            <a:r>
              <a:rPr lang="en-US"/>
              <a:t> culture therefore needs to be one of continuous improvement in order to enhance the learning experience for all. </a:t>
            </a:r>
            <a:endParaRPr lang="en-GB"/>
          </a:p>
        </p:txBody>
      </p:sp>
      <p:sp>
        <p:nvSpPr>
          <p:cNvPr id="4" name="Slide Number Placeholder 3"/>
          <p:cNvSpPr>
            <a:spLocks noGrp="1"/>
          </p:cNvSpPr>
          <p:nvPr>
            <p:ph type="sldNum" sz="quarter" idx="5"/>
          </p:nvPr>
        </p:nvSpPr>
        <p:spPr/>
        <p:txBody>
          <a:bodyPr/>
          <a:lstStyle/>
          <a:p>
            <a:fld id="{429B14DF-08D6-407B-B118-6A17DB5161E7}" type="slidenum">
              <a:t>4</a:t>
            </a:fld>
            <a:endParaRPr lang="en-GB"/>
          </a:p>
        </p:txBody>
      </p:sp>
    </p:spTree>
    <p:extLst>
      <p:ext uri="{BB962C8B-B14F-4D97-AF65-F5344CB8AC3E}">
        <p14:creationId xmlns:p14="http://schemas.microsoft.com/office/powerpoint/2010/main" val="3731846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Moral imperative</a:t>
            </a:r>
          </a:p>
          <a:p>
            <a:pPr marL="171450" indent="-171450">
              <a:buFont typeface="Arial"/>
              <a:buChar char="•"/>
            </a:pPr>
            <a:r>
              <a:rPr lang="en-GB"/>
              <a:t>the right for learners to have a high-quality education</a:t>
            </a:r>
            <a:endParaRPr lang="en-GB">
              <a:ea typeface="Calibri" panose="020F0502020204030204"/>
              <a:cs typeface="Calibri" panose="020F0502020204030204"/>
            </a:endParaRPr>
          </a:p>
          <a:p>
            <a:endParaRPr lang="en-GB">
              <a:cs typeface="Calibri"/>
            </a:endParaRPr>
          </a:p>
          <a:p>
            <a:r>
              <a:rPr lang="en-GB" b="1" dirty="0">
                <a:cs typeface="Calibri"/>
              </a:rPr>
              <a:t>The professional imperative</a:t>
            </a:r>
            <a:endParaRPr lang="en-GB" b="1" dirty="0">
              <a:ea typeface="Calibri"/>
              <a:cs typeface="Calibri"/>
            </a:endParaRPr>
          </a:p>
          <a:p>
            <a:pPr marL="171450" indent="-171450">
              <a:buFont typeface="Arial"/>
              <a:buChar char="•"/>
            </a:pPr>
            <a:r>
              <a:rPr lang="en-GB">
                <a:cs typeface="Calibri"/>
              </a:rPr>
              <a:t>The teachers' obligation to provide the best standards of education in line with their professional values</a:t>
            </a:r>
            <a:endParaRPr lang="en-GB">
              <a:ea typeface="Calibri" panose="020F0502020204030204"/>
              <a:cs typeface="Calibri"/>
            </a:endParaRPr>
          </a:p>
          <a:p>
            <a:endParaRPr lang="en-GB">
              <a:cs typeface="Calibri"/>
            </a:endParaRPr>
          </a:p>
          <a:p>
            <a:r>
              <a:rPr lang="en-GB" b="1" dirty="0">
                <a:cs typeface="Calibri"/>
              </a:rPr>
              <a:t>The competitive imperative</a:t>
            </a:r>
            <a:endParaRPr lang="en-GB" b="1" dirty="0">
              <a:ea typeface="Calibri"/>
              <a:cs typeface="Calibri"/>
            </a:endParaRPr>
          </a:p>
          <a:p>
            <a:pPr marL="171450" indent="-171450">
              <a:buFont typeface="Arial"/>
              <a:buChar char="•"/>
            </a:pPr>
            <a:r>
              <a:rPr lang="en-GB">
                <a:cs typeface="Calibri"/>
              </a:rPr>
              <a:t>Organisations need to improve the quality of provision in order to compete with other providers. </a:t>
            </a:r>
            <a:endParaRPr lang="en-GB">
              <a:ea typeface="Calibri" panose="020F0502020204030204"/>
              <a:cs typeface="Calibri"/>
            </a:endParaRPr>
          </a:p>
          <a:p>
            <a:endParaRPr lang="en-GB">
              <a:cs typeface="Calibri"/>
            </a:endParaRPr>
          </a:p>
          <a:p>
            <a:r>
              <a:rPr lang="en-GB" b="1" dirty="0">
                <a:cs typeface="Calibri"/>
              </a:rPr>
              <a:t>The accountability imperative</a:t>
            </a:r>
            <a:endParaRPr lang="en-GB" b="1" dirty="0">
              <a:ea typeface="Calibri"/>
              <a:cs typeface="Calibri"/>
            </a:endParaRPr>
          </a:p>
          <a:p>
            <a:pPr marL="171450" indent="-171450">
              <a:buFont typeface="Arial"/>
              <a:buChar char="•"/>
            </a:pPr>
            <a:r>
              <a:rPr lang="en-GB">
                <a:cs typeface="Calibri"/>
              </a:rPr>
              <a:t>Providers must show they are accountable and meeting the requirements of their learners and of their funding bodies</a:t>
            </a:r>
            <a:endParaRPr lang="en-GB">
              <a:ea typeface="Calibri" panose="020F0502020204030204"/>
              <a:cs typeface="Calibri"/>
            </a:endParaRPr>
          </a:p>
          <a:p>
            <a:endParaRPr lang="en-GB">
              <a:cs typeface="Calibri"/>
            </a:endParaRPr>
          </a:p>
          <a:p>
            <a:r>
              <a:rPr lang="en-GB" dirty="0">
                <a:cs typeface="Calibri"/>
              </a:rPr>
              <a:t>Vital that these imperatives underpin all quality assurance activities conducted by providers when identifying improvements that need to be made.</a:t>
            </a:r>
            <a:endParaRPr lang="en-GB" dirty="0">
              <a:ea typeface="Calibri"/>
              <a:cs typeface="Calibri"/>
            </a:endParaRPr>
          </a:p>
        </p:txBody>
      </p:sp>
      <p:sp>
        <p:nvSpPr>
          <p:cNvPr id="4" name="Slide Number Placeholder 3"/>
          <p:cNvSpPr>
            <a:spLocks noGrp="1"/>
          </p:cNvSpPr>
          <p:nvPr>
            <p:ph type="sldNum" sz="quarter" idx="5"/>
          </p:nvPr>
        </p:nvSpPr>
        <p:spPr/>
        <p:txBody>
          <a:bodyPr/>
          <a:lstStyle/>
          <a:p>
            <a:fld id="{57BCA268-3163-4666-831C-471732273197}" type="slidenum">
              <a:rPr lang="en-GB"/>
              <a:t>5</a:t>
            </a:fld>
            <a:endParaRPr lang="en-GB"/>
          </a:p>
        </p:txBody>
      </p:sp>
    </p:spTree>
    <p:extLst>
      <p:ext uri="{BB962C8B-B14F-4D97-AF65-F5344CB8AC3E}">
        <p14:creationId xmlns:p14="http://schemas.microsoft.com/office/powerpoint/2010/main" val="638594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Put signs in four corners of the room as noted above to represent each imperative</a:t>
            </a:r>
          </a:p>
        </p:txBody>
      </p:sp>
      <p:sp>
        <p:nvSpPr>
          <p:cNvPr id="4" name="Slide Number Placeholder 3"/>
          <p:cNvSpPr>
            <a:spLocks noGrp="1"/>
          </p:cNvSpPr>
          <p:nvPr>
            <p:ph type="sldNum" sz="quarter" idx="5"/>
          </p:nvPr>
        </p:nvSpPr>
        <p:spPr/>
        <p:txBody>
          <a:bodyPr/>
          <a:lstStyle/>
          <a:p>
            <a:fld id="{429B14DF-08D6-407B-B118-6A17DB5161E7}" type="slidenum">
              <a:rPr lang="en-GB"/>
              <a:t>6</a:t>
            </a:fld>
            <a:endParaRPr lang="en-GB"/>
          </a:p>
        </p:txBody>
      </p:sp>
    </p:spTree>
    <p:extLst>
      <p:ext uri="{BB962C8B-B14F-4D97-AF65-F5344CB8AC3E}">
        <p14:creationId xmlns:p14="http://schemas.microsoft.com/office/powerpoint/2010/main" val="3812791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Information comes from their website</a:t>
            </a:r>
          </a:p>
        </p:txBody>
      </p:sp>
      <p:sp>
        <p:nvSpPr>
          <p:cNvPr id="4" name="Slide Number Placeholder 3"/>
          <p:cNvSpPr>
            <a:spLocks noGrp="1"/>
          </p:cNvSpPr>
          <p:nvPr>
            <p:ph type="sldNum" sz="quarter" idx="5"/>
          </p:nvPr>
        </p:nvSpPr>
        <p:spPr/>
        <p:txBody>
          <a:bodyPr/>
          <a:lstStyle/>
          <a:p>
            <a:fld id="{429B14DF-08D6-407B-B118-6A17DB5161E7}" type="slidenum">
              <a:rPr lang="en-GB"/>
              <a:t>8</a:t>
            </a:fld>
            <a:endParaRPr lang="en-GB"/>
          </a:p>
        </p:txBody>
      </p:sp>
    </p:spTree>
    <p:extLst>
      <p:ext uri="{BB962C8B-B14F-4D97-AF65-F5344CB8AC3E}">
        <p14:creationId xmlns:p14="http://schemas.microsoft.com/office/powerpoint/2010/main" val="1312226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Information comes from website</a:t>
            </a:r>
          </a:p>
        </p:txBody>
      </p:sp>
      <p:sp>
        <p:nvSpPr>
          <p:cNvPr id="4" name="Slide Number Placeholder 3"/>
          <p:cNvSpPr>
            <a:spLocks noGrp="1"/>
          </p:cNvSpPr>
          <p:nvPr>
            <p:ph type="sldNum" sz="quarter" idx="5"/>
          </p:nvPr>
        </p:nvSpPr>
        <p:spPr/>
        <p:txBody>
          <a:bodyPr/>
          <a:lstStyle/>
          <a:p>
            <a:fld id="{429B14DF-08D6-407B-B118-6A17DB5161E7}" type="slidenum">
              <a:rPr lang="en-GB"/>
              <a:t>9</a:t>
            </a:fld>
            <a:endParaRPr lang="en-GB"/>
          </a:p>
        </p:txBody>
      </p:sp>
    </p:spTree>
    <p:extLst>
      <p:ext uri="{BB962C8B-B14F-4D97-AF65-F5344CB8AC3E}">
        <p14:creationId xmlns:p14="http://schemas.microsoft.com/office/powerpoint/2010/main" val="3530214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Work in groups, research and present back to the class on the respective areas that you have been assigned to. Worksheets are there to support.</a:t>
            </a:r>
          </a:p>
        </p:txBody>
      </p:sp>
      <p:sp>
        <p:nvSpPr>
          <p:cNvPr id="4" name="Slide Number Placeholder 3"/>
          <p:cNvSpPr>
            <a:spLocks noGrp="1"/>
          </p:cNvSpPr>
          <p:nvPr>
            <p:ph type="sldNum" sz="quarter" idx="5"/>
          </p:nvPr>
        </p:nvSpPr>
        <p:spPr/>
        <p:txBody>
          <a:bodyPr/>
          <a:lstStyle/>
          <a:p>
            <a:fld id="{429B14DF-08D6-407B-B118-6A17DB5161E7}" type="slidenum">
              <a:t>10</a:t>
            </a:fld>
            <a:endParaRPr lang="en-GB"/>
          </a:p>
        </p:txBody>
      </p:sp>
    </p:spTree>
    <p:extLst>
      <p:ext uri="{BB962C8B-B14F-4D97-AF65-F5344CB8AC3E}">
        <p14:creationId xmlns:p14="http://schemas.microsoft.com/office/powerpoint/2010/main" val="31856194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Students to identify post 16 settings inspected by </a:t>
            </a:r>
            <a:r>
              <a:rPr lang="en-US" dirty="0" err="1">
                <a:ea typeface="Calibri"/>
                <a:cs typeface="Calibri"/>
              </a:rPr>
              <a:t>Estyn</a:t>
            </a:r>
            <a:r>
              <a:rPr lang="en-US" dirty="0">
                <a:ea typeface="Calibri"/>
                <a:cs typeface="Calibri"/>
              </a:rPr>
              <a:t> and to focus on what these reports are looking for etc.</a:t>
            </a:r>
          </a:p>
        </p:txBody>
      </p:sp>
      <p:sp>
        <p:nvSpPr>
          <p:cNvPr id="4" name="Slide Number Placeholder 3"/>
          <p:cNvSpPr>
            <a:spLocks noGrp="1"/>
          </p:cNvSpPr>
          <p:nvPr>
            <p:ph type="sldNum" sz="quarter" idx="5"/>
          </p:nvPr>
        </p:nvSpPr>
        <p:spPr/>
        <p:txBody>
          <a:bodyPr/>
          <a:lstStyle/>
          <a:p>
            <a:fld id="{429B14DF-08D6-407B-B118-6A17DB5161E7}" type="slidenum">
              <a:rPr lang="en-GB"/>
              <a:t>12</a:t>
            </a:fld>
            <a:endParaRPr lang="en-GB"/>
          </a:p>
        </p:txBody>
      </p:sp>
    </p:spTree>
    <p:extLst>
      <p:ext uri="{BB962C8B-B14F-4D97-AF65-F5344CB8AC3E}">
        <p14:creationId xmlns:p14="http://schemas.microsoft.com/office/powerpoint/2010/main" val="2282140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Students to consider implications for their professional practice in relation to quality assurance. </a:t>
            </a:r>
          </a:p>
        </p:txBody>
      </p:sp>
      <p:sp>
        <p:nvSpPr>
          <p:cNvPr id="4" name="Slide Number Placeholder 3"/>
          <p:cNvSpPr>
            <a:spLocks noGrp="1"/>
          </p:cNvSpPr>
          <p:nvPr>
            <p:ph type="sldNum" sz="quarter" idx="5"/>
          </p:nvPr>
        </p:nvSpPr>
        <p:spPr/>
        <p:txBody>
          <a:bodyPr/>
          <a:lstStyle/>
          <a:p>
            <a:fld id="{429B14DF-08D6-407B-B118-6A17DB5161E7}" type="slidenum">
              <a:rPr lang="en-GB"/>
              <a:t>13</a:t>
            </a:fld>
            <a:endParaRPr lang="en-GB"/>
          </a:p>
        </p:txBody>
      </p:sp>
    </p:spTree>
    <p:extLst>
      <p:ext uri="{BB962C8B-B14F-4D97-AF65-F5344CB8AC3E}">
        <p14:creationId xmlns:p14="http://schemas.microsoft.com/office/powerpoint/2010/main" val="2269974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47759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45097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24781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82751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2/17/2025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48310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2/17/2025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106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2/17/2025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18846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166514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2/17/2025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58074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5077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2/17/2025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833069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2/17/2025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412354327"/>
      </p:ext>
    </p:extLst>
  </p:cSld>
  <p:clrMap bg1="dk1" tx1="lt1" bg2="dk2"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QRMCeYA_ILk?feature=oembed" TargetMode="Externa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 name="Picture 17" descr="School and office supplies">
            <a:extLst>
              <a:ext uri="{FF2B5EF4-FFF2-40B4-BE49-F238E27FC236}">
                <a16:creationId xmlns:a16="http://schemas.microsoft.com/office/drawing/2014/main" id="{31ED8FA1-FB32-C6CF-C17E-EAFECF0F1DF9}"/>
              </a:ext>
            </a:extLst>
          </p:cNvPr>
          <p:cNvPicPr>
            <a:picLocks noChangeAspect="1"/>
          </p:cNvPicPr>
          <p:nvPr/>
        </p:nvPicPr>
        <p:blipFill rotWithShape="1">
          <a:blip r:embed="rId2">
            <a:alphaModFix amt="40000"/>
          </a:blip>
          <a:srcRect t="15666" r="-2" b="-2"/>
          <a:stretch/>
        </p:blipFill>
        <p:spPr>
          <a:xfrm>
            <a:off x="20" y="10"/>
            <a:ext cx="12191980" cy="6857990"/>
          </a:xfrm>
          <a:prstGeom prst="rect">
            <a:avLst/>
          </a:prstGeom>
        </p:spPr>
      </p:pic>
      <p:sp>
        <p:nvSpPr>
          <p:cNvPr id="2" name="Title 1"/>
          <p:cNvSpPr>
            <a:spLocks noGrp="1"/>
          </p:cNvSpPr>
          <p:nvPr>
            <p:ph type="ctrTitle"/>
          </p:nvPr>
        </p:nvSpPr>
        <p:spPr>
          <a:xfrm>
            <a:off x="965200" y="965200"/>
            <a:ext cx="10261600" cy="3564869"/>
          </a:xfrm>
        </p:spPr>
        <p:txBody>
          <a:bodyPr>
            <a:normAutofit/>
          </a:bodyPr>
          <a:lstStyle/>
          <a:p>
            <a:pPr algn="l"/>
            <a:r>
              <a:rPr lang="en-GB" sz="11500">
                <a:ln w="22225">
                  <a:solidFill>
                    <a:schemeClr val="tx1"/>
                  </a:solidFill>
                  <a:miter lim="800000"/>
                </a:ln>
                <a:noFill/>
                <a:cs typeface="Calibri Light"/>
              </a:rPr>
              <a:t>The Teaching Toolkit 2 </a:t>
            </a:r>
            <a:endParaRPr lang="en-GB" sz="11500">
              <a:ln w="22225">
                <a:solidFill>
                  <a:schemeClr val="tx1"/>
                </a:solidFill>
                <a:miter lim="800000"/>
              </a:ln>
              <a:noFill/>
            </a:endParaRPr>
          </a:p>
        </p:txBody>
      </p:sp>
      <p:sp>
        <p:nvSpPr>
          <p:cNvPr id="3" name="Subtitle 2"/>
          <p:cNvSpPr>
            <a:spLocks noGrp="1"/>
          </p:cNvSpPr>
          <p:nvPr>
            <p:ph type="subTitle" idx="1"/>
          </p:nvPr>
        </p:nvSpPr>
        <p:spPr>
          <a:xfrm>
            <a:off x="965200" y="4572002"/>
            <a:ext cx="10261600" cy="1202995"/>
          </a:xfrm>
        </p:spPr>
        <p:txBody>
          <a:bodyPr vert="horz" lIns="91440" tIns="45720" rIns="91440" bIns="45720" rtlCol="0">
            <a:normAutofit/>
          </a:bodyPr>
          <a:lstStyle/>
          <a:p>
            <a:pPr algn="l"/>
            <a:r>
              <a:rPr lang="en-GB" sz="3200">
                <a:cs typeface="Calibri"/>
              </a:rPr>
              <a:t>Inspection Systems and Quality Assurance in PCET</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3B21D-B041-0551-88C9-729FAC5BE84A}"/>
              </a:ext>
            </a:extLst>
          </p:cNvPr>
          <p:cNvSpPr>
            <a:spLocks noGrp="1"/>
          </p:cNvSpPr>
          <p:nvPr>
            <p:ph type="title"/>
          </p:nvPr>
        </p:nvSpPr>
        <p:spPr>
          <a:xfrm>
            <a:off x="6217919" y="669925"/>
            <a:ext cx="5728288" cy="1354317"/>
          </a:xfrm>
        </p:spPr>
        <p:txBody>
          <a:bodyPr anchor="b">
            <a:normAutofit/>
          </a:bodyPr>
          <a:lstStyle/>
          <a:p>
            <a:r>
              <a:rPr lang="en-GB">
                <a:solidFill>
                  <a:srgbClr val="FFFFFF"/>
                </a:solidFill>
                <a:cs typeface="Calibri Light"/>
              </a:rPr>
              <a:t>Outcomes for the session</a:t>
            </a:r>
            <a:endParaRPr lang="en-GB" sz="4000">
              <a:solidFill>
                <a:srgbClr val="FFFFFF"/>
              </a:solidFill>
              <a:cs typeface="Calibri Light" panose="020F0302020204030204"/>
            </a:endParaRPr>
          </a:p>
        </p:txBody>
      </p:sp>
      <p:sp>
        <p:nvSpPr>
          <p:cNvPr id="3" name="Content Placeholder 2">
            <a:extLst>
              <a:ext uri="{FF2B5EF4-FFF2-40B4-BE49-F238E27FC236}">
                <a16:creationId xmlns:a16="http://schemas.microsoft.com/office/drawing/2014/main" id="{44B7B435-1C57-EC96-6B2E-F197360FE80E}"/>
              </a:ext>
            </a:extLst>
          </p:cNvPr>
          <p:cNvSpPr>
            <a:spLocks noGrp="1"/>
          </p:cNvSpPr>
          <p:nvPr>
            <p:ph idx="1"/>
          </p:nvPr>
        </p:nvSpPr>
        <p:spPr>
          <a:xfrm>
            <a:off x="6217919" y="2400304"/>
            <a:ext cx="5656401" cy="3441692"/>
          </a:xfrm>
        </p:spPr>
        <p:txBody>
          <a:bodyPr vert="horz" lIns="91440" tIns="45720" rIns="91440" bIns="45720" rtlCol="0" anchor="t">
            <a:normAutofit/>
          </a:bodyPr>
          <a:lstStyle/>
          <a:p>
            <a:r>
              <a:rPr lang="en-GB" sz="2400">
                <a:solidFill>
                  <a:srgbClr val="FFFFFF"/>
                </a:solidFill>
                <a:ea typeface="+mn-lt"/>
                <a:cs typeface="+mn-lt"/>
              </a:rPr>
              <a:t>Discuss the concept of quality assurance in post-compulsory education </a:t>
            </a:r>
            <a:endParaRPr lang="en-US" sz="2400">
              <a:solidFill>
                <a:srgbClr val="FFFFFF"/>
              </a:solidFill>
              <a:cs typeface="Calibri"/>
            </a:endParaRPr>
          </a:p>
          <a:p>
            <a:endParaRPr lang="en-GB" sz="2400">
              <a:solidFill>
                <a:srgbClr val="FFFFFF"/>
              </a:solidFill>
              <a:ea typeface="+mn-lt"/>
              <a:cs typeface="+mn-lt"/>
            </a:endParaRPr>
          </a:p>
          <a:p>
            <a:r>
              <a:rPr lang="en-GB" sz="2400">
                <a:solidFill>
                  <a:srgbClr val="FFFFFF"/>
                </a:solidFill>
                <a:ea typeface="+mn-lt"/>
                <a:cs typeface="+mn-lt"/>
              </a:rPr>
              <a:t>Outline the key frameworks and processes involved, and the roles and responsibilities of teachers in ensuring quality.</a:t>
            </a:r>
            <a:endParaRPr lang="en-GB" sz="2400">
              <a:solidFill>
                <a:srgbClr val="FFFFFF"/>
              </a:solidFill>
              <a:cs typeface="Calibri" panose="020F0502020204030204"/>
            </a:endParaRPr>
          </a:p>
        </p:txBody>
      </p:sp>
      <p:pic>
        <p:nvPicPr>
          <p:cNvPr id="14" name="Picture 13" descr="White bulbs with a yellow one standing out">
            <a:extLst>
              <a:ext uri="{FF2B5EF4-FFF2-40B4-BE49-F238E27FC236}">
                <a16:creationId xmlns:a16="http://schemas.microsoft.com/office/drawing/2014/main" id="{5D594E85-7411-B6B9-6A9C-EB2865EB1069}"/>
              </a:ext>
            </a:extLst>
          </p:cNvPr>
          <p:cNvPicPr>
            <a:picLocks noChangeAspect="1"/>
          </p:cNvPicPr>
          <p:nvPr/>
        </p:nvPicPr>
        <p:blipFill>
          <a:blip r:embed="rId2"/>
          <a:stretch>
            <a:fillRect/>
          </a:stretch>
        </p:blipFill>
        <p:spPr>
          <a:xfrm>
            <a:off x="0" y="1511768"/>
            <a:ext cx="5753102" cy="3834464"/>
          </a:xfrm>
          <a:prstGeom prst="rect">
            <a:avLst/>
          </a:prstGeom>
        </p:spPr>
      </p:pic>
    </p:spTree>
    <p:extLst>
      <p:ext uri="{BB962C8B-B14F-4D97-AF65-F5344CB8AC3E}">
        <p14:creationId xmlns:p14="http://schemas.microsoft.com/office/powerpoint/2010/main" val="914349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5219498-D544-41AC-98FE-8F956EF66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500DBFC-17A9-4E0A-AEE2-A49F9AEEF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D14FAE-B6B1-EC81-6ACF-2BBC4BD8D6C6}"/>
              </a:ext>
            </a:extLst>
          </p:cNvPr>
          <p:cNvSpPr>
            <a:spLocks noGrp="1"/>
          </p:cNvSpPr>
          <p:nvPr>
            <p:ph type="title"/>
          </p:nvPr>
        </p:nvSpPr>
        <p:spPr>
          <a:xfrm>
            <a:off x="804672" y="4267832"/>
            <a:ext cx="4805996" cy="1297115"/>
          </a:xfrm>
        </p:spPr>
        <p:txBody>
          <a:bodyPr vert="horz" lIns="91440" tIns="45720" rIns="91440" bIns="45720" rtlCol="0" anchor="t">
            <a:normAutofit/>
          </a:bodyPr>
          <a:lstStyle/>
          <a:p>
            <a:r>
              <a:rPr lang="en-US" sz="4000" kern="1200" dirty="0">
                <a:solidFill>
                  <a:schemeClr val="tx2"/>
                </a:solidFill>
                <a:latin typeface="+mj-lt"/>
                <a:ea typeface="+mj-ea"/>
                <a:cs typeface="+mj-cs"/>
              </a:rPr>
              <a:t>Quality </a:t>
            </a:r>
            <a:r>
              <a:rPr lang="en-US" sz="4000" dirty="0">
                <a:solidFill>
                  <a:schemeClr val="tx2"/>
                </a:solidFill>
              </a:rPr>
              <a:t>assurance in</a:t>
            </a:r>
            <a:r>
              <a:rPr lang="en-US" sz="4000" kern="1200" dirty="0">
                <a:solidFill>
                  <a:schemeClr val="tx2"/>
                </a:solidFill>
                <a:latin typeface="+mj-lt"/>
                <a:ea typeface="+mj-ea"/>
                <a:cs typeface="+mj-cs"/>
              </a:rPr>
              <a:t> context</a:t>
            </a:r>
          </a:p>
        </p:txBody>
      </p:sp>
      <p:grpSp>
        <p:nvGrpSpPr>
          <p:cNvPr id="14" name="Group 13">
            <a:extLst>
              <a:ext uri="{FF2B5EF4-FFF2-40B4-BE49-F238E27FC236}">
                <a16:creationId xmlns:a16="http://schemas.microsoft.com/office/drawing/2014/main" id="{D74613BB-817C-4C4F-8A24-4936F2F064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1023" y="52996"/>
            <a:ext cx="6093363" cy="6805005"/>
            <a:chOff x="6101023" y="52996"/>
            <a:chExt cx="6093363" cy="6805005"/>
          </a:xfrm>
        </p:grpSpPr>
        <p:sp>
          <p:nvSpPr>
            <p:cNvPr id="15" name="Freeform: Shape 14">
              <a:extLst>
                <a:ext uri="{FF2B5EF4-FFF2-40B4-BE49-F238E27FC236}">
                  <a16:creationId xmlns:a16="http://schemas.microsoft.com/office/drawing/2014/main" id="{926C820D-9A01-44F0-AE18-C2DAB089B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58B604F-996E-4349-B131-E04ED285D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27CCEAF3-651B-4605-AE58-F96E22703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ED519330-E5F1-4248-B58C-1AA0D9E6D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 name="Graphic 6" descr="Tick">
            <a:extLst>
              <a:ext uri="{FF2B5EF4-FFF2-40B4-BE49-F238E27FC236}">
                <a16:creationId xmlns:a16="http://schemas.microsoft.com/office/drawing/2014/main" id="{CBDEE84E-F31D-161B-FD34-015E24996D7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29652" y="1859078"/>
            <a:ext cx="3821102" cy="3821102"/>
          </a:xfrm>
          <a:prstGeom prst="rect">
            <a:avLst/>
          </a:prstGeom>
          <a:ln>
            <a:noFill/>
          </a:ln>
        </p:spPr>
      </p:pic>
    </p:spTree>
    <p:extLst>
      <p:ext uri="{BB962C8B-B14F-4D97-AF65-F5344CB8AC3E}">
        <p14:creationId xmlns:p14="http://schemas.microsoft.com/office/powerpoint/2010/main" val="3629975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descr="Wood human figure">
            <a:extLst>
              <a:ext uri="{FF2B5EF4-FFF2-40B4-BE49-F238E27FC236}">
                <a16:creationId xmlns:a16="http://schemas.microsoft.com/office/drawing/2014/main" id="{7522FAE4-808E-1F38-80B8-012AA68EBAFD}"/>
              </a:ext>
            </a:extLst>
          </p:cNvPr>
          <p:cNvPicPr>
            <a:picLocks noChangeAspect="1"/>
          </p:cNvPicPr>
          <p:nvPr/>
        </p:nvPicPr>
        <p:blipFill rotWithShape="1">
          <a:blip r:embed="rId3"/>
          <a:srcRect r="23289" b="9091"/>
          <a:stretch/>
        </p:blipFill>
        <p:spPr>
          <a:xfrm>
            <a:off x="3522468" y="10"/>
            <a:ext cx="8669532" cy="6857990"/>
          </a:xfrm>
          <a:prstGeom prst="rect">
            <a:avLst/>
          </a:prstGeom>
        </p:spPr>
      </p:pic>
      <p:sp>
        <p:nvSpPr>
          <p:cNvPr id="34" name="Rectangle 3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822D21-44F4-3E36-B7EE-78302CBEDAFB}"/>
              </a:ext>
            </a:extLst>
          </p:cNvPr>
          <p:cNvSpPr>
            <a:spLocks noGrp="1"/>
          </p:cNvSpPr>
          <p:nvPr>
            <p:ph type="title"/>
          </p:nvPr>
        </p:nvSpPr>
        <p:spPr>
          <a:xfrm>
            <a:off x="421894" y="1161288"/>
            <a:ext cx="3882644" cy="1124712"/>
          </a:xfrm>
        </p:spPr>
        <p:txBody>
          <a:bodyPr vert="horz" lIns="91440" tIns="45720" rIns="91440" bIns="45720" rtlCol="0" anchor="b">
            <a:normAutofit/>
          </a:bodyPr>
          <a:lstStyle/>
          <a:p>
            <a:r>
              <a:rPr lang="en-US" kern="1200" dirty="0">
                <a:latin typeface="+mj-lt"/>
                <a:ea typeface="+mj-ea"/>
                <a:cs typeface="+mj-cs"/>
              </a:rPr>
              <a:t>Task</a:t>
            </a:r>
          </a:p>
        </p:txBody>
      </p:sp>
      <p:sp>
        <p:nvSpPr>
          <p:cNvPr id="36" name="Rectangle 3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8" name="Rectangle 3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4A5C3EE-9B14-E7A7-B1DB-7829FF942958}"/>
              </a:ext>
            </a:extLst>
          </p:cNvPr>
          <p:cNvSpPr>
            <a:spLocks noGrp="1"/>
          </p:cNvSpPr>
          <p:nvPr>
            <p:ph idx="1"/>
          </p:nvPr>
        </p:nvSpPr>
        <p:spPr>
          <a:xfrm>
            <a:off x="371094" y="2718054"/>
            <a:ext cx="3438906" cy="3207258"/>
          </a:xfrm>
        </p:spPr>
        <p:txBody>
          <a:bodyPr vert="horz" lIns="91440" tIns="45720" rIns="91440" bIns="45720" rtlCol="0" anchor="t">
            <a:normAutofit/>
          </a:bodyPr>
          <a:lstStyle/>
          <a:p>
            <a:pPr marL="0" indent="0">
              <a:buNone/>
            </a:pPr>
            <a:r>
              <a:rPr lang="en-US" sz="2400" dirty="0"/>
              <a:t>What does quality assurance mean to you in relation to teaching and learning?</a:t>
            </a:r>
          </a:p>
          <a:p>
            <a:pPr marL="0" indent="0">
              <a:buNone/>
            </a:pPr>
            <a:endParaRPr lang="en-US" sz="2400" dirty="0">
              <a:ea typeface="Calibri"/>
              <a:cs typeface="Calibri"/>
            </a:endParaRPr>
          </a:p>
          <a:p>
            <a:pPr marL="0" indent="0">
              <a:buNone/>
            </a:pPr>
            <a:r>
              <a:rPr lang="en-US" sz="2400" dirty="0">
                <a:ea typeface="Calibri"/>
                <a:cs typeface="Calibri"/>
              </a:rPr>
              <a:t>Why is it important?</a:t>
            </a:r>
          </a:p>
        </p:txBody>
      </p:sp>
    </p:spTree>
    <p:extLst>
      <p:ext uri="{BB962C8B-B14F-4D97-AF65-F5344CB8AC3E}">
        <p14:creationId xmlns:p14="http://schemas.microsoft.com/office/powerpoint/2010/main" val="330131663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465BB-8FCE-4960-AA10-65A310842DC4}"/>
              </a:ext>
            </a:extLst>
          </p:cNvPr>
          <p:cNvSpPr>
            <a:spLocks noGrp="1"/>
          </p:cNvSpPr>
          <p:nvPr>
            <p:ph type="title"/>
          </p:nvPr>
        </p:nvSpPr>
        <p:spPr>
          <a:xfrm>
            <a:off x="540000" y="540000"/>
            <a:ext cx="5556000" cy="2181946"/>
          </a:xfrm>
        </p:spPr>
        <p:txBody>
          <a:bodyPr anchor="t">
            <a:normAutofit fontScale="90000"/>
          </a:bodyPr>
          <a:lstStyle/>
          <a:p>
            <a:br>
              <a:rPr lang="en-US" sz="3600" dirty="0">
                <a:ea typeface="+mj-lt"/>
                <a:cs typeface="+mj-lt"/>
              </a:rPr>
            </a:br>
            <a:r>
              <a:rPr lang="en-US" sz="4000" dirty="0">
                <a:ea typeface="+mj-lt"/>
                <a:cs typeface="+mj-lt"/>
              </a:rPr>
              <a:t>Task</a:t>
            </a:r>
            <a:br>
              <a:rPr lang="en-US" sz="4000" dirty="0">
                <a:ea typeface="+mj-lt"/>
                <a:cs typeface="+mj-lt"/>
              </a:rPr>
            </a:br>
            <a:r>
              <a:rPr lang="en-US" sz="4000" dirty="0">
                <a:ea typeface="+mj-lt"/>
                <a:cs typeface="+mj-lt"/>
              </a:rPr>
              <a:t>Four Quality Imperatives </a:t>
            </a:r>
            <a:br>
              <a:rPr lang="en-US" sz="4000" dirty="0">
                <a:ea typeface="+mj-lt"/>
                <a:cs typeface="+mj-lt"/>
              </a:rPr>
            </a:br>
            <a:r>
              <a:rPr lang="en-US" sz="4000" dirty="0">
                <a:ea typeface="+mj-lt"/>
                <a:cs typeface="+mj-lt"/>
              </a:rPr>
              <a:t>(Sallis 2002 p.3-4)</a:t>
            </a:r>
            <a:endParaRPr lang="en-US" sz="3600" dirty="0"/>
          </a:p>
        </p:txBody>
      </p:sp>
      <p:sp>
        <p:nvSpPr>
          <p:cNvPr id="3" name="Content Placeholder 2">
            <a:extLst>
              <a:ext uri="{FF2B5EF4-FFF2-40B4-BE49-F238E27FC236}">
                <a16:creationId xmlns:a16="http://schemas.microsoft.com/office/drawing/2014/main" id="{14A150EE-F651-40ED-920B-ADAE3509E0B8}"/>
              </a:ext>
            </a:extLst>
          </p:cNvPr>
          <p:cNvSpPr>
            <a:spLocks noGrp="1"/>
          </p:cNvSpPr>
          <p:nvPr>
            <p:ph idx="1"/>
          </p:nvPr>
        </p:nvSpPr>
        <p:spPr>
          <a:xfrm>
            <a:off x="536486" y="2947121"/>
            <a:ext cx="4802486" cy="3361604"/>
          </a:xfrm>
        </p:spPr>
        <p:txBody>
          <a:bodyPr vert="horz" lIns="91440" tIns="45720" rIns="91440" bIns="45720" rtlCol="0" anchor="t">
            <a:normAutofit/>
          </a:bodyPr>
          <a:lstStyle/>
          <a:p>
            <a:pPr marL="342900" indent="-342900">
              <a:buAutoNum type="arabicPeriod"/>
            </a:pPr>
            <a:r>
              <a:rPr lang="en-GB" sz="2400"/>
              <a:t>The moral imperative </a:t>
            </a:r>
            <a:endParaRPr lang="en-US" sz="2400"/>
          </a:p>
          <a:p>
            <a:pPr marL="342900" indent="-342900">
              <a:buAutoNum type="arabicPeriod"/>
            </a:pPr>
            <a:r>
              <a:rPr lang="en-GB" sz="2400"/>
              <a:t>The professional imperative </a:t>
            </a:r>
          </a:p>
          <a:p>
            <a:pPr marL="342900" indent="-342900">
              <a:buAutoNum type="arabicPeriod"/>
            </a:pPr>
            <a:r>
              <a:rPr lang="en-GB" sz="2400"/>
              <a:t>The competitive imperative</a:t>
            </a:r>
          </a:p>
          <a:p>
            <a:pPr marL="342900" indent="-342900">
              <a:buAutoNum type="arabicPeriod"/>
            </a:pPr>
            <a:r>
              <a:rPr lang="en-GB" sz="2400"/>
              <a:t>The accountability imperative</a:t>
            </a:r>
          </a:p>
        </p:txBody>
      </p:sp>
      <p:pic>
        <p:nvPicPr>
          <p:cNvPr id="5" name="Picture 4" descr="Magnifying glass showing decling performance">
            <a:extLst>
              <a:ext uri="{FF2B5EF4-FFF2-40B4-BE49-F238E27FC236}">
                <a16:creationId xmlns:a16="http://schemas.microsoft.com/office/drawing/2014/main" id="{DF3E34F1-D225-DE74-1952-80EC096D6DE6}"/>
              </a:ext>
            </a:extLst>
          </p:cNvPr>
          <p:cNvPicPr>
            <a:picLocks noChangeAspect="1"/>
          </p:cNvPicPr>
          <p:nvPr/>
        </p:nvPicPr>
        <p:blipFill rotWithShape="1">
          <a:blip r:embed="rId3"/>
          <a:srcRect l="20653" r="16713" b="-3"/>
          <a:stretch/>
        </p:blipFill>
        <p:spPr>
          <a:xfrm>
            <a:off x="6636044" y="1629000"/>
            <a:ext cx="3377911" cy="3600000"/>
          </a:xfrm>
          <a:prstGeom prst="rect">
            <a:avLst/>
          </a:prstGeom>
        </p:spPr>
      </p:pic>
    </p:spTree>
    <p:extLst>
      <p:ext uri="{BB962C8B-B14F-4D97-AF65-F5344CB8AC3E}">
        <p14:creationId xmlns:p14="http://schemas.microsoft.com/office/powerpoint/2010/main" val="2059679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EA831-6361-1E61-37E9-F35C5250FBA0}"/>
              </a:ext>
            </a:extLst>
          </p:cNvPr>
          <p:cNvSpPr>
            <a:spLocks noGrp="1"/>
          </p:cNvSpPr>
          <p:nvPr>
            <p:ph type="title"/>
          </p:nvPr>
        </p:nvSpPr>
        <p:spPr/>
        <p:txBody>
          <a:bodyPr/>
          <a:lstStyle/>
          <a:p>
            <a:r>
              <a:rPr lang="en-GB" dirty="0">
                <a:ea typeface="Calibri Light"/>
                <a:cs typeface="Calibri Light"/>
              </a:rPr>
              <a:t>Scenario Activity </a:t>
            </a:r>
          </a:p>
        </p:txBody>
      </p:sp>
      <p:graphicFrame>
        <p:nvGraphicFramePr>
          <p:cNvPr id="4" name="Content Placeholder 3">
            <a:extLst>
              <a:ext uri="{FF2B5EF4-FFF2-40B4-BE49-F238E27FC236}">
                <a16:creationId xmlns:a16="http://schemas.microsoft.com/office/drawing/2014/main" id="{F8C2A477-3EE8-3A57-9CE6-5EFF7268DD7A}"/>
              </a:ext>
            </a:extLst>
          </p:cNvPr>
          <p:cNvGraphicFramePr>
            <a:graphicFrameLocks noGrp="1"/>
          </p:cNvGraphicFramePr>
          <p:nvPr>
            <p:ph idx="1"/>
            <p:extLst>
              <p:ext uri="{D42A27DB-BD31-4B8C-83A1-F6EECF244321}">
                <p14:modId xmlns:p14="http://schemas.microsoft.com/office/powerpoint/2010/main" val="1106805105"/>
              </p:ext>
            </p:extLst>
          </p:nvPr>
        </p:nvGraphicFramePr>
        <p:xfrm>
          <a:off x="5270500" y="1749425"/>
          <a:ext cx="7289800" cy="33607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2" name="TextBox 131">
            <a:extLst>
              <a:ext uri="{FF2B5EF4-FFF2-40B4-BE49-F238E27FC236}">
                <a16:creationId xmlns:a16="http://schemas.microsoft.com/office/drawing/2014/main" id="{4497F8B6-91EE-7E6E-D335-5F07A88C53B8}"/>
              </a:ext>
            </a:extLst>
          </p:cNvPr>
          <p:cNvSpPr txBox="1"/>
          <p:nvPr/>
        </p:nvSpPr>
        <p:spPr>
          <a:xfrm>
            <a:off x="842547" y="1689973"/>
            <a:ext cx="485140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ea typeface="Calibri"/>
                <a:cs typeface="Calibri"/>
              </a:rPr>
              <a:t>You are about to hear a number of different scenarios relating to quality assurance.</a:t>
            </a:r>
            <a:endParaRPr lang="en-GB" sz="2000" dirty="0">
              <a:ea typeface="Calibri"/>
              <a:cs typeface="Calibri"/>
            </a:endParaRPr>
          </a:p>
          <a:p>
            <a:endParaRPr lang="en-GB" sz="2400" dirty="0">
              <a:ea typeface="Calibri"/>
              <a:cs typeface="Calibri"/>
            </a:endParaRPr>
          </a:p>
          <a:p>
            <a:r>
              <a:rPr lang="en-GB" sz="2400" dirty="0">
                <a:ea typeface="Calibri"/>
                <a:cs typeface="Calibri"/>
              </a:rPr>
              <a:t>For each scenario, move to the corner of the room you feel best represents it in line with the imperatives of Sallis.</a:t>
            </a:r>
          </a:p>
          <a:p>
            <a:endParaRPr lang="en-GB" sz="2400" dirty="0">
              <a:ea typeface="Calibri"/>
              <a:cs typeface="Calibri"/>
            </a:endParaRPr>
          </a:p>
          <a:p>
            <a:r>
              <a:rPr lang="en-GB" sz="2400" dirty="0">
                <a:ea typeface="Calibri"/>
                <a:cs typeface="Calibri"/>
              </a:rPr>
              <a:t>Please be prepared to justify your choice.</a:t>
            </a:r>
          </a:p>
          <a:p>
            <a:endParaRPr lang="en-GB" sz="2400" dirty="0">
              <a:ea typeface="Calibri"/>
              <a:cs typeface="Calibri"/>
            </a:endParaRPr>
          </a:p>
          <a:p>
            <a:endParaRPr lang="en-GB" sz="2400" dirty="0">
              <a:ea typeface="Calibri"/>
              <a:cs typeface="Calibri"/>
            </a:endParaRPr>
          </a:p>
          <a:p>
            <a:endParaRPr lang="en-GB" sz="2400" dirty="0">
              <a:ea typeface="Calibri"/>
              <a:cs typeface="Calibri"/>
            </a:endParaRPr>
          </a:p>
          <a:p>
            <a:endParaRPr lang="en-GB" sz="2400" dirty="0">
              <a:ea typeface="Calibri"/>
              <a:cs typeface="Calibri"/>
            </a:endParaRPr>
          </a:p>
        </p:txBody>
      </p:sp>
    </p:spTree>
    <p:extLst>
      <p:ext uri="{BB962C8B-B14F-4D97-AF65-F5344CB8AC3E}">
        <p14:creationId xmlns:p14="http://schemas.microsoft.com/office/powerpoint/2010/main" val="4262335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13" name="Freeform: Shape 12">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18" name="Freeform: Shape 17">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5B469B5B-346A-5EDF-B228-A9C779F327FF}"/>
              </a:ext>
            </a:extLst>
          </p:cNvPr>
          <p:cNvSpPr>
            <a:spLocks noGrp="1"/>
          </p:cNvSpPr>
          <p:nvPr>
            <p:ph type="title"/>
          </p:nvPr>
        </p:nvSpPr>
        <p:spPr>
          <a:xfrm>
            <a:off x="3215729" y="1764407"/>
            <a:ext cx="5760846" cy="2310312"/>
          </a:xfrm>
        </p:spPr>
        <p:txBody>
          <a:bodyPr vert="horz" lIns="91440" tIns="45720" rIns="91440" bIns="45720" rtlCol="0" anchor="b">
            <a:normAutofit/>
          </a:bodyPr>
          <a:lstStyle/>
          <a:p>
            <a:pPr algn="ctr"/>
            <a:r>
              <a:rPr lang="en-US" sz="5200" kern="1200" dirty="0">
                <a:solidFill>
                  <a:schemeClr val="tx2"/>
                </a:solidFill>
                <a:latin typeface="+mj-lt"/>
                <a:ea typeface="+mj-ea"/>
                <a:cs typeface="+mj-cs"/>
              </a:rPr>
              <a:t>Introduction to </a:t>
            </a:r>
            <a:r>
              <a:rPr lang="en-US" sz="5200" dirty="0">
                <a:solidFill>
                  <a:schemeClr val="tx2"/>
                </a:solidFill>
              </a:rPr>
              <a:t>the Quality Assurance Agency &amp; </a:t>
            </a:r>
            <a:r>
              <a:rPr lang="en-US" sz="5200" kern="1200" dirty="0" err="1">
                <a:solidFill>
                  <a:schemeClr val="tx2"/>
                </a:solidFill>
                <a:latin typeface="+mj-lt"/>
                <a:ea typeface="+mj-ea"/>
                <a:cs typeface="+mj-cs"/>
              </a:rPr>
              <a:t>Estyn</a:t>
            </a:r>
            <a:r>
              <a:rPr lang="en-US" sz="5200" kern="1200" dirty="0">
                <a:solidFill>
                  <a:schemeClr val="tx2"/>
                </a:solidFill>
                <a:latin typeface="+mj-lt"/>
                <a:ea typeface="+mj-ea"/>
                <a:cs typeface="+mj-cs"/>
              </a:rPr>
              <a:t> </a:t>
            </a:r>
          </a:p>
        </p:txBody>
      </p:sp>
    </p:spTree>
    <p:extLst>
      <p:ext uri="{BB962C8B-B14F-4D97-AF65-F5344CB8AC3E}">
        <p14:creationId xmlns:p14="http://schemas.microsoft.com/office/powerpoint/2010/main" val="2169049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06AC8-9583-3AD8-5D1E-8DF5440CB524}"/>
              </a:ext>
            </a:extLst>
          </p:cNvPr>
          <p:cNvSpPr>
            <a:spLocks noGrp="1"/>
          </p:cNvSpPr>
          <p:nvPr>
            <p:ph type="title"/>
          </p:nvPr>
        </p:nvSpPr>
        <p:spPr>
          <a:xfrm>
            <a:off x="583132" y="540000"/>
            <a:ext cx="3796071" cy="1953501"/>
          </a:xfrm>
        </p:spPr>
        <p:txBody>
          <a:bodyPr anchor="t">
            <a:normAutofit/>
          </a:bodyPr>
          <a:lstStyle/>
          <a:p>
            <a:r>
              <a:rPr lang="en-GB"/>
              <a:t>Introduction to the QAA</a:t>
            </a:r>
          </a:p>
        </p:txBody>
      </p:sp>
      <p:sp>
        <p:nvSpPr>
          <p:cNvPr id="3" name="Content Placeholder 2">
            <a:extLst>
              <a:ext uri="{FF2B5EF4-FFF2-40B4-BE49-F238E27FC236}">
                <a16:creationId xmlns:a16="http://schemas.microsoft.com/office/drawing/2014/main" id="{7564BEEC-7340-B5D0-F741-B6AEB13FC586}"/>
              </a:ext>
            </a:extLst>
          </p:cNvPr>
          <p:cNvSpPr>
            <a:spLocks noGrp="1"/>
          </p:cNvSpPr>
          <p:nvPr>
            <p:ph idx="1"/>
          </p:nvPr>
        </p:nvSpPr>
        <p:spPr>
          <a:xfrm>
            <a:off x="4745414" y="428851"/>
            <a:ext cx="7445566" cy="6185300"/>
          </a:xfrm>
        </p:spPr>
        <p:txBody>
          <a:bodyPr vert="horz" lIns="91440" tIns="45720" rIns="91440" bIns="45720" rtlCol="0" anchor="t">
            <a:noAutofit/>
          </a:bodyPr>
          <a:lstStyle/>
          <a:p>
            <a:pPr marL="269875" indent="-269875"/>
            <a:r>
              <a:rPr lang="en-GB" sz="2400" dirty="0">
                <a:latin typeface="Calibri"/>
                <a:cs typeface="Arial"/>
              </a:rPr>
              <a:t>Setting and monitoring the standards of UK higher education including the development of the UK Quality Code for Higher Education. </a:t>
            </a:r>
          </a:p>
          <a:p>
            <a:pPr marL="269875" indent="-269875"/>
            <a:endParaRPr lang="en-GB" sz="2400" dirty="0">
              <a:latin typeface="Calibri"/>
              <a:cs typeface="Arial"/>
            </a:endParaRPr>
          </a:p>
          <a:p>
            <a:pPr marL="269875" indent="-269875"/>
            <a:r>
              <a:rPr lang="en-GB" sz="2400" dirty="0">
                <a:latin typeface="Calibri"/>
                <a:cs typeface="Arial"/>
              </a:rPr>
              <a:t>Working with, and for, our members across the UK to deliver services, expertise and guidance on key issues that are important to the sector and students.</a:t>
            </a:r>
            <a:endParaRPr lang="en-GB" sz="2400" dirty="0">
              <a:latin typeface="Calibri"/>
              <a:ea typeface="Calibri"/>
              <a:cs typeface="Arial"/>
            </a:endParaRPr>
          </a:p>
          <a:p>
            <a:pPr marL="269875" indent="-269875"/>
            <a:endParaRPr lang="en-GB" sz="2400" dirty="0">
              <a:latin typeface="Calibri"/>
              <a:cs typeface="Arial"/>
            </a:endParaRPr>
          </a:p>
          <a:p>
            <a:pPr marL="269875" indent="-269875"/>
            <a:r>
              <a:rPr lang="en-GB" sz="2400" dirty="0">
                <a:latin typeface="Calibri"/>
                <a:cs typeface="Arial"/>
              </a:rPr>
              <a:t>Reviewing UK higher education wherever it is delivered in the world and publishing a report on the findings. </a:t>
            </a:r>
            <a:endParaRPr lang="en-GB" sz="2400" dirty="0">
              <a:latin typeface="Calibri"/>
              <a:ea typeface="Calibri"/>
              <a:cs typeface="Arial"/>
            </a:endParaRPr>
          </a:p>
          <a:p>
            <a:pPr marL="269875" indent="-269875"/>
            <a:endParaRPr lang="en-GB" sz="2400" dirty="0">
              <a:latin typeface="Calibri"/>
              <a:cs typeface="Arial"/>
            </a:endParaRPr>
          </a:p>
          <a:p>
            <a:pPr marL="269875" indent="-269875"/>
            <a:r>
              <a:rPr lang="en-GB" sz="2400" dirty="0">
                <a:latin typeface="Calibri"/>
                <a:cs typeface="Arial"/>
              </a:rPr>
              <a:t>Advising governments on applications for degree awarding powers and the right to be called a university across the UK.</a:t>
            </a:r>
            <a:r>
              <a:rPr lang="en-GB" sz="2400" dirty="0">
                <a:latin typeface="Arial"/>
                <a:cs typeface="Arial"/>
              </a:rPr>
              <a:t> </a:t>
            </a:r>
          </a:p>
          <a:p>
            <a:pPr marL="269875" indent="-269875"/>
            <a:endParaRPr lang="en-GB"/>
          </a:p>
        </p:txBody>
      </p:sp>
      <p:pic>
        <p:nvPicPr>
          <p:cNvPr id="5" name="Picture 4" descr="Abstract blurred public library with bookshelves">
            <a:extLst>
              <a:ext uri="{FF2B5EF4-FFF2-40B4-BE49-F238E27FC236}">
                <a16:creationId xmlns:a16="http://schemas.microsoft.com/office/drawing/2014/main" id="{E0F7B78D-95F4-0150-F79E-51DAD59AA4F4}"/>
              </a:ext>
            </a:extLst>
          </p:cNvPr>
          <p:cNvPicPr>
            <a:picLocks noChangeAspect="1"/>
          </p:cNvPicPr>
          <p:nvPr/>
        </p:nvPicPr>
        <p:blipFill rotWithShape="1">
          <a:blip r:embed="rId3"/>
          <a:srcRect l="5509" r="27742" b="1"/>
          <a:stretch/>
        </p:blipFill>
        <p:spPr>
          <a:xfrm>
            <a:off x="579025" y="2169113"/>
            <a:ext cx="4320000" cy="4320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508000"/>
          </a:effectLst>
        </p:spPr>
      </p:pic>
    </p:spTree>
    <p:extLst>
      <p:ext uri="{BB962C8B-B14F-4D97-AF65-F5344CB8AC3E}">
        <p14:creationId xmlns:p14="http://schemas.microsoft.com/office/powerpoint/2010/main" val="3194056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03D71-2719-CD79-D70E-F3A3F742E9DE}"/>
              </a:ext>
            </a:extLst>
          </p:cNvPr>
          <p:cNvSpPr>
            <a:spLocks noGrp="1"/>
          </p:cNvSpPr>
          <p:nvPr>
            <p:ph type="title"/>
          </p:nvPr>
        </p:nvSpPr>
        <p:spPr>
          <a:xfrm>
            <a:off x="123057" y="496868"/>
            <a:ext cx="4500561" cy="1953501"/>
          </a:xfrm>
        </p:spPr>
        <p:txBody>
          <a:bodyPr anchor="t">
            <a:normAutofit/>
          </a:bodyPr>
          <a:lstStyle/>
          <a:p>
            <a:r>
              <a:rPr lang="en-GB"/>
              <a:t>Introduction to the QAA</a:t>
            </a:r>
          </a:p>
        </p:txBody>
      </p:sp>
      <p:sp>
        <p:nvSpPr>
          <p:cNvPr id="3" name="Content Placeholder 2">
            <a:extLst>
              <a:ext uri="{FF2B5EF4-FFF2-40B4-BE49-F238E27FC236}">
                <a16:creationId xmlns:a16="http://schemas.microsoft.com/office/drawing/2014/main" id="{F0BADC2E-1C53-51A5-11A4-562C83EE7FEF}"/>
              </a:ext>
            </a:extLst>
          </p:cNvPr>
          <p:cNvSpPr>
            <a:spLocks noGrp="1"/>
          </p:cNvSpPr>
          <p:nvPr>
            <p:ph idx="1"/>
          </p:nvPr>
        </p:nvSpPr>
        <p:spPr>
          <a:xfrm>
            <a:off x="4887344" y="1244491"/>
            <a:ext cx="7300133" cy="6415705"/>
          </a:xfrm>
        </p:spPr>
        <p:txBody>
          <a:bodyPr vert="horz" lIns="91440" tIns="45720" rIns="91440" bIns="45720" rtlCol="0" anchor="t">
            <a:normAutofit/>
          </a:bodyPr>
          <a:lstStyle/>
          <a:p>
            <a:pPr marL="269875" indent="-269875"/>
            <a:r>
              <a:rPr lang="en-GB" sz="2400">
                <a:latin typeface="Calibri"/>
                <a:cs typeface="Arial"/>
              </a:rPr>
              <a:t>Training, guidance and events to help UK higher education providers develop and improve their own quality assurance processes.</a:t>
            </a:r>
            <a:endParaRPr lang="en-US" sz="2400">
              <a:latin typeface="Calibri"/>
              <a:cs typeface="Arial"/>
            </a:endParaRPr>
          </a:p>
          <a:p>
            <a:pPr marL="269875" indent="-269875"/>
            <a:endParaRPr lang="en-GB" sz="2400">
              <a:latin typeface="Calibri"/>
              <a:cs typeface="Arial"/>
            </a:endParaRPr>
          </a:p>
          <a:p>
            <a:pPr marL="269875" indent="-269875"/>
            <a:r>
              <a:rPr lang="en-GB" sz="2400">
                <a:latin typeface="Calibri"/>
                <a:cs typeface="Arial"/>
              </a:rPr>
              <a:t>Consultancy, training and international services to develop approaches to higher education quality both in the UK and internationally for professionals, institutions and governments.</a:t>
            </a:r>
            <a:endParaRPr lang="en-US" sz="2400">
              <a:latin typeface="Calibri"/>
              <a:cs typeface="Arial"/>
            </a:endParaRPr>
          </a:p>
          <a:p>
            <a:pPr marL="269875" indent="-269875"/>
            <a:endParaRPr lang="en-GB" sz="2400">
              <a:latin typeface="Calibri"/>
              <a:cs typeface="Arial"/>
            </a:endParaRPr>
          </a:p>
          <a:p>
            <a:pPr marL="269875" indent="-269875"/>
            <a:r>
              <a:rPr lang="en-GB" sz="2400">
                <a:latin typeface="Calibri"/>
                <a:cs typeface="Arial"/>
              </a:rPr>
              <a:t>Setting and monitoring the standards for Access to HE Diploma courses. We also license the agencies who develop, approve and monitor these courses. </a:t>
            </a:r>
            <a:endParaRPr lang="en-GB" sz="2400">
              <a:latin typeface="Calibri"/>
            </a:endParaRPr>
          </a:p>
        </p:txBody>
      </p:sp>
      <p:pic>
        <p:nvPicPr>
          <p:cNvPr id="5" name="Picture 4" descr="Arrows pointing towards light">
            <a:extLst>
              <a:ext uri="{FF2B5EF4-FFF2-40B4-BE49-F238E27FC236}">
                <a16:creationId xmlns:a16="http://schemas.microsoft.com/office/drawing/2014/main" id="{F80F7F2D-6D8F-0D5C-0120-2FCF0AF8DF0D}"/>
              </a:ext>
            </a:extLst>
          </p:cNvPr>
          <p:cNvPicPr>
            <a:picLocks noChangeAspect="1"/>
          </p:cNvPicPr>
          <p:nvPr/>
        </p:nvPicPr>
        <p:blipFill rotWithShape="1">
          <a:blip r:embed="rId3"/>
          <a:srcRect r="33251" b="1"/>
          <a:stretch/>
        </p:blipFill>
        <p:spPr>
          <a:xfrm>
            <a:off x="579025" y="2169113"/>
            <a:ext cx="4320000" cy="4320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508000"/>
          </a:effectLst>
        </p:spPr>
      </p:pic>
    </p:spTree>
    <p:extLst>
      <p:ext uri="{BB962C8B-B14F-4D97-AF65-F5344CB8AC3E}">
        <p14:creationId xmlns:p14="http://schemas.microsoft.com/office/powerpoint/2010/main" val="248033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EC679-4DB1-9B8B-F114-BABCFF0A9EB2}"/>
              </a:ext>
            </a:extLst>
          </p:cNvPr>
          <p:cNvSpPr>
            <a:spLocks noGrp="1"/>
          </p:cNvSpPr>
          <p:nvPr>
            <p:ph type="title"/>
          </p:nvPr>
        </p:nvSpPr>
        <p:spPr>
          <a:xfrm>
            <a:off x="540000" y="540000"/>
            <a:ext cx="5276938" cy="2181946"/>
          </a:xfrm>
        </p:spPr>
        <p:txBody>
          <a:bodyPr anchor="t">
            <a:normAutofit fontScale="90000"/>
          </a:bodyPr>
          <a:lstStyle/>
          <a:p>
            <a:r>
              <a:rPr lang="en-GB" sz="4900"/>
              <a:t>TASK: Understanding </a:t>
            </a:r>
            <a:br>
              <a:rPr lang="en-GB" sz="4900"/>
            </a:br>
            <a:r>
              <a:rPr lang="en-GB" sz="4900"/>
              <a:t>the QAA</a:t>
            </a:r>
            <a:br>
              <a:rPr lang="en-GB" sz="3800"/>
            </a:br>
            <a:endParaRPr lang="en-GB" sz="3800"/>
          </a:p>
        </p:txBody>
      </p:sp>
      <p:sp>
        <p:nvSpPr>
          <p:cNvPr id="3" name="Content Placeholder 2">
            <a:extLst>
              <a:ext uri="{FF2B5EF4-FFF2-40B4-BE49-F238E27FC236}">
                <a16:creationId xmlns:a16="http://schemas.microsoft.com/office/drawing/2014/main" id="{FC1D79C4-2497-CB5A-F176-D238F0478709}"/>
              </a:ext>
            </a:extLst>
          </p:cNvPr>
          <p:cNvSpPr>
            <a:spLocks noGrp="1"/>
          </p:cNvSpPr>
          <p:nvPr>
            <p:ph idx="1"/>
          </p:nvPr>
        </p:nvSpPr>
        <p:spPr>
          <a:xfrm>
            <a:off x="392712" y="2079687"/>
            <a:ext cx="6659562" cy="3869604"/>
          </a:xfrm>
        </p:spPr>
        <p:txBody>
          <a:bodyPr vert="horz" lIns="91440" tIns="45720" rIns="91440" bIns="45720" rtlCol="0" anchor="t">
            <a:noAutofit/>
          </a:bodyPr>
          <a:lstStyle/>
          <a:p>
            <a:pPr marL="0" indent="0">
              <a:buNone/>
            </a:pPr>
            <a:r>
              <a:rPr lang="en-GB" sz="2400" dirty="0">
                <a:latin typeface="Calibri"/>
                <a:ea typeface="Calibri"/>
                <a:cs typeface="Arial"/>
              </a:rPr>
              <a:t>Working in groups, research and present back to the class on one of the following areas</a:t>
            </a:r>
          </a:p>
          <a:p>
            <a:pPr marL="0" indent="0">
              <a:buNone/>
            </a:pPr>
            <a:endParaRPr lang="en-GB" sz="2400" dirty="0">
              <a:latin typeface="Calibri"/>
              <a:cs typeface="Arial"/>
            </a:endParaRPr>
          </a:p>
          <a:p>
            <a:pPr marL="269875" indent="-269875"/>
            <a:r>
              <a:rPr lang="en-GB" sz="2400" dirty="0">
                <a:latin typeface="Calibri"/>
                <a:cs typeface="Arial"/>
              </a:rPr>
              <a:t>The quality code</a:t>
            </a:r>
            <a:endParaRPr lang="en-GB" dirty="0"/>
          </a:p>
          <a:p>
            <a:pPr marL="269875" indent="-269875"/>
            <a:endParaRPr lang="en-GB" sz="2400">
              <a:latin typeface="Calibri"/>
              <a:cs typeface="Arial"/>
            </a:endParaRPr>
          </a:p>
          <a:p>
            <a:pPr marL="269875" indent="-269875"/>
            <a:r>
              <a:rPr lang="en-GB" sz="2400" dirty="0">
                <a:latin typeface="Calibri"/>
                <a:cs typeface="Arial"/>
              </a:rPr>
              <a:t>Reviewing higher education</a:t>
            </a:r>
            <a:endParaRPr lang="en-GB" sz="2400" dirty="0">
              <a:latin typeface="Calibri"/>
              <a:ea typeface="Calibri"/>
              <a:cs typeface="Arial"/>
            </a:endParaRPr>
          </a:p>
          <a:p>
            <a:pPr marL="269875" indent="-269875"/>
            <a:endParaRPr lang="en-GB" sz="2400">
              <a:latin typeface="Calibri"/>
              <a:cs typeface="Arial"/>
            </a:endParaRPr>
          </a:p>
          <a:p>
            <a:pPr marL="269875" indent="-269875"/>
            <a:r>
              <a:rPr lang="en-GB" sz="2400" dirty="0">
                <a:latin typeface="Calibri"/>
                <a:cs typeface="Arial"/>
              </a:rPr>
              <a:t>Access to higher education</a:t>
            </a:r>
            <a:endParaRPr lang="en-GB" sz="2400" dirty="0">
              <a:latin typeface="Calibri"/>
              <a:ea typeface="Calibri"/>
              <a:cs typeface="Arial"/>
            </a:endParaRPr>
          </a:p>
          <a:p>
            <a:pPr marL="269875" indent="-269875"/>
            <a:endParaRPr lang="en-GB" sz="2400">
              <a:latin typeface="Calibri"/>
              <a:cs typeface="Arial"/>
            </a:endParaRPr>
          </a:p>
          <a:p>
            <a:pPr marL="269875" indent="-269875"/>
            <a:r>
              <a:rPr lang="en-GB" sz="2400" dirty="0">
                <a:latin typeface="Calibri"/>
                <a:cs typeface="Arial"/>
              </a:rPr>
              <a:t>International</a:t>
            </a:r>
            <a:endParaRPr lang="en-GB" sz="2400" dirty="0">
              <a:latin typeface="Calibri"/>
              <a:ea typeface="Calibri"/>
              <a:cs typeface="Arial"/>
            </a:endParaRPr>
          </a:p>
        </p:txBody>
      </p:sp>
      <p:pic>
        <p:nvPicPr>
          <p:cNvPr id="5" name="Picture 4" descr="Orange coloured pencil standing out from the crowd of black pencils">
            <a:extLst>
              <a:ext uri="{FF2B5EF4-FFF2-40B4-BE49-F238E27FC236}">
                <a16:creationId xmlns:a16="http://schemas.microsoft.com/office/drawing/2014/main" id="{96A4110F-AA4F-8CDC-C49B-DA88B73770CC}"/>
              </a:ext>
            </a:extLst>
          </p:cNvPr>
          <p:cNvPicPr>
            <a:picLocks noChangeAspect="1"/>
          </p:cNvPicPr>
          <p:nvPr/>
        </p:nvPicPr>
        <p:blipFill rotWithShape="1">
          <a:blip r:embed="rId3"/>
          <a:srcRect l="15172" r="24828"/>
          <a:stretch/>
        </p:blipFill>
        <p:spPr>
          <a:xfrm>
            <a:off x="6903363" y="-1"/>
            <a:ext cx="485140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Tree>
    <p:extLst>
      <p:ext uri="{BB962C8B-B14F-4D97-AF65-F5344CB8AC3E}">
        <p14:creationId xmlns:p14="http://schemas.microsoft.com/office/powerpoint/2010/main" val="40080854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35B20-A6C3-1F4D-DE23-04C2164BBF48}"/>
              </a:ext>
            </a:extLst>
          </p:cNvPr>
          <p:cNvSpPr>
            <a:spLocks noGrp="1"/>
          </p:cNvSpPr>
          <p:nvPr>
            <p:ph type="title"/>
          </p:nvPr>
        </p:nvSpPr>
        <p:spPr>
          <a:xfrm>
            <a:off x="7199663" y="1180669"/>
            <a:ext cx="4500561" cy="5381247"/>
          </a:xfrm>
        </p:spPr>
        <p:txBody>
          <a:bodyPr vert="horz" lIns="91440" tIns="45720" rIns="91440" bIns="45720" rtlCol="0" anchor="b">
            <a:normAutofit fontScale="90000"/>
          </a:bodyPr>
          <a:lstStyle/>
          <a:p>
            <a:r>
              <a:rPr lang="en-US" sz="4900" dirty="0"/>
              <a:t>The Role of </a:t>
            </a:r>
            <a:r>
              <a:rPr lang="en-US" sz="4900" dirty="0" err="1"/>
              <a:t>Estyn</a:t>
            </a:r>
            <a:br>
              <a:rPr lang="en-US" sz="2200" dirty="0"/>
            </a:br>
            <a:br>
              <a:rPr lang="en-US" sz="2200" dirty="0"/>
            </a:br>
            <a:br>
              <a:rPr lang="en-US" sz="2200" dirty="0"/>
            </a:br>
            <a:r>
              <a:rPr lang="en-US" sz="2700" dirty="0">
                <a:latin typeface="Calibri"/>
                <a:cs typeface="Calibri"/>
              </a:rPr>
              <a:t>We inspect education and training in Wales.</a:t>
            </a:r>
            <a:br>
              <a:rPr lang="en-US" sz="2700" dirty="0">
                <a:latin typeface="Calibri"/>
              </a:rPr>
            </a:br>
            <a:br>
              <a:rPr lang="en-US" sz="2700" dirty="0">
                <a:latin typeface="Calibri"/>
              </a:rPr>
            </a:br>
            <a:r>
              <a:rPr lang="en-US" sz="2700" dirty="0">
                <a:latin typeface="Calibri"/>
                <a:cs typeface="Calibri"/>
              </a:rPr>
              <a:t>Our vision is to improve the quality of education and training and outcomes for all learners in Wales.</a:t>
            </a:r>
            <a:br>
              <a:rPr lang="en-US" sz="2700" dirty="0">
                <a:latin typeface="Calibri"/>
              </a:rPr>
            </a:br>
            <a:br>
              <a:rPr lang="en-US" sz="2700" dirty="0">
                <a:latin typeface="Calibri"/>
              </a:rPr>
            </a:br>
            <a:r>
              <a:rPr lang="en-US" sz="2700" dirty="0">
                <a:latin typeface="Calibri"/>
                <a:cs typeface="Calibri"/>
              </a:rPr>
              <a:t>Our mission is to support education and training providers to develop a self-improving and learning culture through our advice, inspection and capacity building.</a:t>
            </a:r>
            <a:endParaRPr lang="en-US" dirty="0">
              <a:cs typeface="Calibri Light" panose="020F0302020204030204"/>
            </a:endParaRPr>
          </a:p>
        </p:txBody>
      </p:sp>
      <p:pic>
        <p:nvPicPr>
          <p:cNvPr id="5" name="Picture 4" descr="One orange paper boat leading a group of white paper boats">
            <a:extLst>
              <a:ext uri="{FF2B5EF4-FFF2-40B4-BE49-F238E27FC236}">
                <a16:creationId xmlns:a16="http://schemas.microsoft.com/office/drawing/2014/main" id="{311865E8-BD4F-5879-6DEA-E5CC5372361F}"/>
              </a:ext>
            </a:extLst>
          </p:cNvPr>
          <p:cNvPicPr>
            <a:picLocks noChangeAspect="1"/>
          </p:cNvPicPr>
          <p:nvPr/>
        </p:nvPicPr>
        <p:blipFill rotWithShape="1">
          <a:blip r:embed="rId2"/>
          <a:srcRect l="3587" r="29662" b="-2"/>
          <a:stretch/>
        </p:blipFill>
        <p:spPr>
          <a:xfrm>
            <a:off x="20" y="-1"/>
            <a:ext cx="685798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Tree>
    <p:extLst>
      <p:ext uri="{BB962C8B-B14F-4D97-AF65-F5344CB8AC3E}">
        <p14:creationId xmlns:p14="http://schemas.microsoft.com/office/powerpoint/2010/main" val="536567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D30E1C-5278-FA03-6930-62AA40F6CACB}"/>
              </a:ext>
            </a:extLst>
          </p:cNvPr>
          <p:cNvSpPr>
            <a:spLocks noGrp="1"/>
          </p:cNvSpPr>
          <p:nvPr>
            <p:ph type="title"/>
          </p:nvPr>
        </p:nvSpPr>
        <p:spPr>
          <a:xfrm>
            <a:off x="6269373" y="365125"/>
            <a:ext cx="5717028" cy="1807305"/>
          </a:xfrm>
        </p:spPr>
        <p:txBody>
          <a:bodyPr>
            <a:normAutofit/>
          </a:bodyPr>
          <a:lstStyle/>
          <a:p>
            <a:r>
              <a:rPr lang="en-GB">
                <a:cs typeface="Calibri Light"/>
              </a:rPr>
              <a:t>TASK</a:t>
            </a:r>
            <a:br>
              <a:rPr lang="en-GB">
                <a:cs typeface="Calibri Light"/>
              </a:rPr>
            </a:br>
            <a:r>
              <a:rPr lang="en-GB">
                <a:cs typeface="Calibri Light"/>
              </a:rPr>
              <a:t>Inspection </a:t>
            </a:r>
            <a:r>
              <a:rPr lang="en-GB" dirty="0">
                <a:cs typeface="Calibri Light"/>
              </a:rPr>
              <a:t>Case Studies </a:t>
            </a:r>
            <a:endParaRPr lang="en-GB" dirty="0"/>
          </a:p>
        </p:txBody>
      </p:sp>
      <p:pic>
        <p:nvPicPr>
          <p:cNvPr id="18" name="Picture 17" descr="A hand holding a pen and shading circles on a sheet">
            <a:extLst>
              <a:ext uri="{FF2B5EF4-FFF2-40B4-BE49-F238E27FC236}">
                <a16:creationId xmlns:a16="http://schemas.microsoft.com/office/drawing/2014/main" id="{95E7F3AB-D84C-FD26-2B07-A3A6CBC7EA86}"/>
              </a:ext>
            </a:extLst>
          </p:cNvPr>
          <p:cNvPicPr>
            <a:picLocks noChangeAspect="1"/>
          </p:cNvPicPr>
          <p:nvPr/>
        </p:nvPicPr>
        <p:blipFill rotWithShape="1">
          <a:blip r:embed="rId3"/>
          <a:srcRect l="29825" r="18135" b="2"/>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E9A418B3-1314-1BA9-1D8A-D615454AC5E2}"/>
              </a:ext>
            </a:extLst>
          </p:cNvPr>
          <p:cNvSpPr>
            <a:spLocks noGrp="1"/>
          </p:cNvSpPr>
          <p:nvPr>
            <p:ph idx="1"/>
          </p:nvPr>
        </p:nvSpPr>
        <p:spPr>
          <a:xfrm>
            <a:off x="6383691" y="2333297"/>
            <a:ext cx="4970107" cy="3843666"/>
          </a:xfrm>
        </p:spPr>
        <p:txBody>
          <a:bodyPr vert="horz" lIns="91440" tIns="45720" rIns="91440" bIns="45720" rtlCol="0" anchor="t">
            <a:normAutofit lnSpcReduction="10000"/>
          </a:bodyPr>
          <a:lstStyle/>
          <a:p>
            <a:r>
              <a:rPr lang="en-GB" sz="2400">
                <a:cs typeface="Calibri"/>
              </a:rPr>
              <a:t>Access the inspection report for the institution you have been assigned </a:t>
            </a:r>
          </a:p>
          <a:p>
            <a:endParaRPr lang="en-GB" sz="2400">
              <a:cs typeface="Calibri"/>
            </a:endParaRPr>
          </a:p>
          <a:p>
            <a:r>
              <a:rPr lang="en-GB" sz="2400">
                <a:cs typeface="Calibri"/>
              </a:rPr>
              <a:t>Read the report and consider what are the challenges and opportunities presented by the inspection for the institution and the learners?</a:t>
            </a:r>
          </a:p>
          <a:p>
            <a:endParaRPr lang="en-GB" sz="2400">
              <a:cs typeface="Calibri"/>
            </a:endParaRPr>
          </a:p>
          <a:p>
            <a:r>
              <a:rPr lang="en-GB" sz="2400">
                <a:cs typeface="Calibri"/>
              </a:rPr>
              <a:t>What are the institutions being inspected on?</a:t>
            </a:r>
          </a:p>
          <a:p>
            <a:pPr marL="514350" indent="-514350">
              <a:buAutoNum type="arabicPeriod"/>
            </a:pPr>
            <a:endParaRPr lang="en-GB" sz="2000">
              <a:cs typeface="Calibri"/>
            </a:endParaRPr>
          </a:p>
        </p:txBody>
      </p:sp>
    </p:spTree>
    <p:extLst>
      <p:ext uri="{BB962C8B-B14F-4D97-AF65-F5344CB8AC3E}">
        <p14:creationId xmlns:p14="http://schemas.microsoft.com/office/powerpoint/2010/main" val="276982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A4A7C-A16B-6432-C06D-168EFD32238A}"/>
              </a:ext>
            </a:extLst>
          </p:cNvPr>
          <p:cNvSpPr>
            <a:spLocks noGrp="1"/>
          </p:cNvSpPr>
          <p:nvPr>
            <p:ph type="title"/>
          </p:nvPr>
        </p:nvSpPr>
        <p:spPr/>
        <p:txBody>
          <a:bodyPr/>
          <a:lstStyle/>
          <a:p>
            <a:endParaRPr lang="en-GB"/>
          </a:p>
        </p:txBody>
      </p:sp>
      <p:pic>
        <p:nvPicPr>
          <p:cNvPr id="4" name="Online Media 3" title="Ready Already Post-16 - Grŵp Llandrillo Menai">
            <a:hlinkClick r:id="" action="ppaction://media"/>
            <a:extLst>
              <a:ext uri="{FF2B5EF4-FFF2-40B4-BE49-F238E27FC236}">
                <a16:creationId xmlns:a16="http://schemas.microsoft.com/office/drawing/2014/main" id="{526BF02E-6378-7095-E22A-E7C6D5CDFEEF}"/>
              </a:ext>
            </a:extLst>
          </p:cNvPr>
          <p:cNvPicPr>
            <a:picLocks noGrp="1" noRot="1" noChangeAspect="1"/>
          </p:cNvPicPr>
          <p:nvPr>
            <p:ph idx="1"/>
            <a:videoFile r:link="rId1"/>
          </p:nvPr>
        </p:nvPicPr>
        <p:blipFill>
          <a:blip r:embed="rId4"/>
          <a:stretch>
            <a:fillRect/>
          </a:stretch>
        </p:blipFill>
        <p:spPr>
          <a:xfrm>
            <a:off x="47625" y="-3175"/>
            <a:ext cx="12145963" cy="6865938"/>
          </a:xfrm>
        </p:spPr>
      </p:pic>
    </p:spTree>
    <p:extLst>
      <p:ext uri="{BB962C8B-B14F-4D97-AF65-F5344CB8AC3E}">
        <p14:creationId xmlns:p14="http://schemas.microsoft.com/office/powerpoint/2010/main" val="13307115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948</Words>
  <Application>Microsoft Office PowerPoint</Application>
  <PresentationFormat>Widescreen</PresentationFormat>
  <Paragraphs>97</Paragraphs>
  <Slides>13</Slides>
  <Notes>8</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The Teaching Toolkit 2 </vt:lpstr>
      <vt:lpstr>Outcomes for the session</vt:lpstr>
      <vt:lpstr>Quality assurance in context</vt:lpstr>
      <vt:lpstr>Task</vt:lpstr>
      <vt:lpstr> Task Four Quality Imperatives  (Sallis 2002 p.3-4)</vt:lpstr>
      <vt:lpstr>Scenario Activity </vt:lpstr>
      <vt:lpstr>Introduction to the Quality Assurance Agency &amp; Estyn </vt:lpstr>
      <vt:lpstr>Introduction to the QAA</vt:lpstr>
      <vt:lpstr>Introduction to the QAA</vt:lpstr>
      <vt:lpstr>TASK: Understanding  the QAA </vt:lpstr>
      <vt:lpstr>The Role of Estyn   We inspect education and training in Wales.  Our vision is to improve the quality of education and training and outcomes for all learners in Wales.  Our mission is to support education and training providers to develop a self-improving and learning culture through our advice, inspection and capacity building.</vt:lpstr>
      <vt:lpstr>TASK Inspection Case Studies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Marion Phillips</dc:creator>
  <cp:lastModifiedBy>Marion Phillips</cp:lastModifiedBy>
  <cp:revision>122</cp:revision>
  <dcterms:created xsi:type="dcterms:W3CDTF">2023-04-19T15:08:53Z</dcterms:created>
  <dcterms:modified xsi:type="dcterms:W3CDTF">2025-02-17T09:43:18Z</dcterms:modified>
</cp:coreProperties>
</file>