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notesMasterIdLst>
    <p:notesMasterId r:id="rId20"/>
  </p:notesMasterIdLst>
  <p:sldIdLst>
    <p:sldId id="270" r:id="rId5"/>
    <p:sldId id="271" r:id="rId6"/>
    <p:sldId id="272" r:id="rId7"/>
    <p:sldId id="274" r:id="rId8"/>
    <p:sldId id="336" r:id="rId9"/>
    <p:sldId id="273" r:id="rId10"/>
    <p:sldId id="364" r:id="rId11"/>
    <p:sldId id="261" r:id="rId12"/>
    <p:sldId id="337" r:id="rId13"/>
    <p:sldId id="365" r:id="rId14"/>
    <p:sldId id="363" r:id="rId15"/>
    <p:sldId id="265" r:id="rId16"/>
    <p:sldId id="263" r:id="rId17"/>
    <p:sldId id="266"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033" autoAdjust="0"/>
  </p:normalViewPr>
  <p:slideViewPr>
    <p:cSldViewPr snapToGrid="0">
      <p:cViewPr>
        <p:scale>
          <a:sx n="52" d="100"/>
          <a:sy n="52" d="100"/>
        </p:scale>
        <p:origin x="1824"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73FA74-5E4E-442C-A7CE-65E7E49BC7DF}"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C6B61D-C60C-4ABE-9C72-DE6732C8B660}" type="slidenum">
              <a:rPr lang="en-GB" smtClean="0"/>
              <a:t>‹#›</a:t>
            </a:fld>
            <a:endParaRPr lang="en-GB"/>
          </a:p>
        </p:txBody>
      </p:sp>
    </p:spTree>
    <p:extLst>
      <p:ext uri="{BB962C8B-B14F-4D97-AF65-F5344CB8AC3E}">
        <p14:creationId xmlns:p14="http://schemas.microsoft.com/office/powerpoint/2010/main" val="2234512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1</a:t>
            </a:fld>
            <a:endParaRPr lang="en-GB"/>
          </a:p>
        </p:txBody>
      </p:sp>
    </p:spTree>
    <p:extLst>
      <p:ext uri="{BB962C8B-B14F-4D97-AF65-F5344CB8AC3E}">
        <p14:creationId xmlns:p14="http://schemas.microsoft.com/office/powerpoint/2010/main" val="158247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4</a:t>
            </a:fld>
            <a:endParaRPr lang="en-GB"/>
          </a:p>
        </p:txBody>
      </p:sp>
    </p:spTree>
    <p:extLst>
      <p:ext uri="{BB962C8B-B14F-4D97-AF65-F5344CB8AC3E}">
        <p14:creationId xmlns:p14="http://schemas.microsoft.com/office/powerpoint/2010/main" val="3125936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PROVIDE REFERENCES (WHO CREATE 5W2H MODEL) </a:t>
            </a:r>
          </a:p>
        </p:txBody>
      </p:sp>
      <p:sp>
        <p:nvSpPr>
          <p:cNvPr id="4" name="Slide Number Placeholder 3"/>
          <p:cNvSpPr>
            <a:spLocks noGrp="1"/>
          </p:cNvSpPr>
          <p:nvPr>
            <p:ph type="sldNum" sz="quarter" idx="5"/>
          </p:nvPr>
        </p:nvSpPr>
        <p:spPr/>
        <p:txBody>
          <a:bodyPr/>
          <a:lstStyle/>
          <a:p>
            <a:fld id="{B1C6B61D-C60C-4ABE-9C72-DE6732C8B660}" type="slidenum">
              <a:rPr lang="en-GB" smtClean="0"/>
              <a:t>5</a:t>
            </a:fld>
            <a:endParaRPr lang="en-GB"/>
          </a:p>
        </p:txBody>
      </p:sp>
    </p:spTree>
    <p:extLst>
      <p:ext uri="{BB962C8B-B14F-4D97-AF65-F5344CB8AC3E}">
        <p14:creationId xmlns:p14="http://schemas.microsoft.com/office/powerpoint/2010/main" val="3816049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8</a:t>
            </a:fld>
            <a:endParaRPr lang="en-GB"/>
          </a:p>
        </p:txBody>
      </p:sp>
    </p:spTree>
    <p:extLst>
      <p:ext uri="{BB962C8B-B14F-4D97-AF65-F5344CB8AC3E}">
        <p14:creationId xmlns:p14="http://schemas.microsoft.com/office/powerpoint/2010/main" val="1196572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9</a:t>
            </a:fld>
            <a:endParaRPr lang="en-GB"/>
          </a:p>
        </p:txBody>
      </p:sp>
    </p:spTree>
    <p:extLst>
      <p:ext uri="{BB962C8B-B14F-4D97-AF65-F5344CB8AC3E}">
        <p14:creationId xmlns:p14="http://schemas.microsoft.com/office/powerpoint/2010/main" val="276403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Date Placeholder 7"/>
          <p:cNvSpPr>
            <a:spLocks noGrp="1"/>
          </p:cNvSpPr>
          <p:nvPr>
            <p:ph type="dt" sz="half" idx="10"/>
          </p:nvPr>
        </p:nvSpPr>
        <p:spPr/>
        <p:txBody>
          <a:bodyPr/>
          <a:lstStyle/>
          <a:p>
            <a:fld id="{0C5998CB-538F-45AF-896C-2191D41163B7}" type="datetimeFigureOut">
              <a:rPr lang="en-GB" smtClean="0"/>
              <a:t>13/02/2026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720837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3996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56011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53265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96684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48573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27786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02262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89302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73921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25809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17169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0C5998CB-538F-45AF-896C-2191D41163B7}" type="datetimeFigureOut">
              <a:rPr lang="en-GB" smtClean="0"/>
              <a:t>13/02/2026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3578320934"/>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ipd.org/en/knowledge/factsheets/pestle-analysis-factsheet?utm_source=chatgpt.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653E8C2D-4F5A-49E0-8155-C1699A478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78" name="Picture 6" descr="Flowers Png PNGs for Free Download">
            <a:extLst>
              <a:ext uri="{FF2B5EF4-FFF2-40B4-BE49-F238E27FC236}">
                <a16:creationId xmlns:a16="http://schemas.microsoft.com/office/drawing/2014/main" id="{25C3F03A-8B5F-653B-E413-FD2908D9FC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35" r="7942" b="2"/>
          <a:stretch>
            <a:fillRect/>
          </a:stretch>
        </p:blipFill>
        <p:spPr bwMode="auto">
          <a:xfrm rot="16200000">
            <a:off x="-873744" y="1330944"/>
            <a:ext cx="6858000" cy="41961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75301B-F9FE-639C-99FA-5A78A9B0F8AC}"/>
              </a:ext>
            </a:extLst>
          </p:cNvPr>
          <p:cNvSpPr txBox="1"/>
          <p:nvPr/>
        </p:nvSpPr>
        <p:spPr>
          <a:xfrm>
            <a:off x="4932633" y="1253331"/>
            <a:ext cx="6015571" cy="4351337"/>
          </a:xfrm>
          <a:prstGeom prst="rect">
            <a:avLst/>
          </a:prstGeom>
        </p:spPr>
        <p:txBody>
          <a:bodyPr vert="horz" lIns="91440" tIns="45720" rIns="91440" bIns="45720" rtlCol="0">
            <a:normAutofit fontScale="92500" lnSpcReduction="10000"/>
          </a:bodyPr>
          <a:lstStyle/>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STUDENT NAME:	DANIELA FERNANDA Q. MARTINEZ</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STUDENT ID:		2508545</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LECTURER’S NAME:	DEJI OLAGBOYE</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MODULE CODE: 	LCLM 4004</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MODULE NAME: 	PROBLEM SOLVING AND DECISION-MAKING</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COMPONENT 1: 	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4965290" y="365760"/>
            <a:ext cx="5997678" cy="1325562"/>
          </a:xfrm>
        </p:spPr>
        <p:txBody>
          <a:bodyPr>
            <a:normAutofit/>
          </a:bodyPr>
          <a:lstStyle/>
          <a:p>
            <a:r>
              <a:rPr lang="en-GB" b="1" u="sng" dirty="0">
                <a:latin typeface="Arial" panose="020B0604020202020204" pitchFamily="34" charset="0"/>
                <a:cs typeface="Arial" panose="020B0604020202020204" pitchFamily="34" charset="0"/>
              </a:rPr>
              <a:t>INTRODUCTION AND STRUCTURE</a:t>
            </a:r>
          </a:p>
        </p:txBody>
      </p:sp>
      <p:sp>
        <p:nvSpPr>
          <p:cNvPr id="1036" name="Rectangle 1035">
            <a:extLst>
              <a:ext uri="{FF2B5EF4-FFF2-40B4-BE49-F238E27FC236}">
                <a16:creationId xmlns:a16="http://schemas.microsoft.com/office/drawing/2014/main" id="{653E8C2D-4F5A-49E0-8155-C1699A478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28" name="Picture 4" descr="Florist Cartoon">
            <a:extLst>
              <a:ext uri="{FF2B5EF4-FFF2-40B4-BE49-F238E27FC236}">
                <a16:creationId xmlns:a16="http://schemas.microsoft.com/office/drawing/2014/main" id="{563B0377-D3B3-6AB0-EC02-917B43A8C7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416" r="16704" b="-1"/>
          <a:stretch>
            <a:fillRect/>
          </a:stretch>
        </p:blipFill>
        <p:spPr bwMode="auto">
          <a:xfrm>
            <a:off x="457200" y="10"/>
            <a:ext cx="419611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965290" y="1828800"/>
            <a:ext cx="6015571" cy="4351337"/>
          </a:xfrm>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Good morning, my name is Daniela Martinez, and in my presentation, I will identify and analyse the key issues impacting Green Haven Florists’ in-store sales. I will explain who Green Haven Florists is and provide the nature and scope of the problem they are encountering. I will provide and explain a 5W2H model that  summarises their issues, a PESTEL analysis, a Fishbone (Ishikawa) analysis and I will provide some of the key findings.</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ollection of Flower PNG. | PlusPNG">
            <a:extLst>
              <a:ext uri="{FF2B5EF4-FFF2-40B4-BE49-F238E27FC236}">
                <a16:creationId xmlns:a16="http://schemas.microsoft.com/office/drawing/2014/main" id="{68B1AD6D-92A8-1693-E567-34BAA3EF3D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99966" y="-417268"/>
            <a:ext cx="2952750" cy="28979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293874"/>
            <a:ext cx="11179834" cy="1325563"/>
          </a:xfrm>
        </p:spPr>
        <p:txBody>
          <a:bodyPr>
            <a:normAutofit/>
          </a:bodyPr>
          <a:lstStyle/>
          <a:p>
            <a:pPr algn="ctr"/>
            <a:r>
              <a:rPr lang="en-GB" sz="3200" u="sng" dirty="0">
                <a:latin typeface="Arial" panose="020B0604020202020204" pitchFamily="34" charset="0"/>
                <a:cs typeface="Arial" panose="020B0604020202020204" pitchFamily="34" charset="0"/>
              </a:rPr>
              <a:t>BACKGROUND OF GREEN HAVEN </a:t>
            </a:r>
            <a:r>
              <a:rPr lang="en-GB" sz="3600" u="sng" dirty="0">
                <a:latin typeface="Arial" panose="020B0604020202020204" pitchFamily="34" charset="0"/>
                <a:cs typeface="Arial" panose="020B0604020202020204" pitchFamily="34" charset="0"/>
              </a:rPr>
              <a:t>FLORISTS</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173104"/>
            <a:ext cx="10515600" cy="3531379"/>
          </a:xfrm>
        </p:spPr>
        <p:txBody>
          <a:bodyPr>
            <a:noAutofit/>
          </a:bodyPr>
          <a:lstStyle/>
          <a:p>
            <a:r>
              <a:rPr lang="en-GB" sz="2100" dirty="0">
                <a:solidFill>
                  <a:schemeClr val="tx1"/>
                </a:solidFill>
                <a:latin typeface="Arial" panose="020B0604020202020204" pitchFamily="34" charset="0"/>
                <a:cs typeface="Arial" panose="020B0604020202020204" pitchFamily="34" charset="0"/>
              </a:rPr>
              <a:t>Green Haven Florists is a small and independent flower shop based in Norwich, United Kingdom. The founders are Liam and Priya Patel, and they established the flower shop in the year 2016. The flower shop has built its reputation on providing bespoke, high-quality floral arrangements, with a strong emphasis on sustainability, including eco-friendly packaging and locally sourced flowers where possible. The business serves a diverse customer base, ranging from walk-in customers purchasing bouquets for personal occasions to larger orders for corporate clients, events, and other events. A  key strength of Green Haven Florists has traditionally been its personalised customer service and strong relationship within the local community. </a:t>
            </a:r>
          </a:p>
          <a:p>
            <a:r>
              <a:rPr lang="en-GB" sz="2100" dirty="0">
                <a:solidFill>
                  <a:schemeClr val="tx1"/>
                </a:solidFill>
                <a:latin typeface="Arial" panose="020B0604020202020204" pitchFamily="34" charset="0"/>
                <a:cs typeface="Arial" panose="020B0604020202020204" pitchFamily="34" charset="0"/>
              </a:rPr>
              <a:t>But in the past year, the market has changed, and this has shown a drop in their sales. Most people prefer to buy their flowers online. At the same time, competition from national online flower retailers and digitally focused boutique florists has intensified. These changes have created increasing pressure on the business’s traditional in-store sales model.</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3200" u="sng" dirty="0">
                <a:latin typeface="Arial" panose="020B0604020202020204" pitchFamily="34" charset="0"/>
                <a:cs typeface="Arial" panose="020B0604020202020204" pitchFamily="34" charset="0"/>
              </a:rPr>
              <a:t>INSIGHT INTO THE PROBLEMS FACING GREEN HAVEN FLORISTS</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r>
              <a:rPr lang="en-GB" b="1" dirty="0">
                <a:solidFill>
                  <a:schemeClr val="tx1"/>
                </a:solidFill>
                <a:latin typeface="Arial" panose="020B0604020202020204" pitchFamily="34" charset="0"/>
                <a:cs typeface="Arial" panose="020B0604020202020204" pitchFamily="34" charset="0"/>
              </a:rPr>
              <a:t>ROOT PROBLEM: </a:t>
            </a:r>
            <a:r>
              <a:rPr lang="en-GB" dirty="0">
                <a:solidFill>
                  <a:schemeClr val="tx1"/>
                </a:solidFill>
                <a:latin typeface="Arial" panose="020B0604020202020204" pitchFamily="34" charset="0"/>
                <a:cs typeface="Arial" panose="020B0604020202020204" pitchFamily="34" charset="0"/>
              </a:rPr>
              <a:t>The primary root problem facing Green Haven Florists is a 30% decline in in-store sales over the past 12 months. This reduction in physical sales has significantly impacted overall revenue and profitability. </a:t>
            </a:r>
          </a:p>
          <a:p>
            <a:r>
              <a:rPr lang="en-GB" b="1" dirty="0">
                <a:solidFill>
                  <a:schemeClr val="tx1"/>
                </a:solidFill>
                <a:latin typeface="Arial" panose="020B0604020202020204" pitchFamily="34" charset="0"/>
                <a:cs typeface="Arial" panose="020B0604020202020204" pitchFamily="34" charset="0"/>
              </a:rPr>
              <a:t>EXTERNAL PROBLEMS </a:t>
            </a:r>
            <a:r>
              <a:rPr lang="en-GB" dirty="0">
                <a:solidFill>
                  <a:schemeClr val="tx1"/>
                </a:solidFill>
                <a:latin typeface="Arial" panose="020B0604020202020204" pitchFamily="34" charset="0"/>
                <a:cs typeface="Arial" panose="020B0604020202020204" pitchFamily="34" charset="0"/>
              </a:rPr>
              <a:t>(Low level of control): Declining high-street footfall due to business closures and a shift to online shopping, increased competition from national online florists and a new digital-focused local boutique, and rising costs of flowers and supplies caused by inflation and supply chain disruptions.</a:t>
            </a:r>
          </a:p>
          <a:p>
            <a:r>
              <a:rPr lang="en-GB" b="1" dirty="0">
                <a:solidFill>
                  <a:schemeClr val="tx1"/>
                </a:solidFill>
                <a:latin typeface="Arial" panose="020B0604020202020204" pitchFamily="34" charset="0"/>
                <a:cs typeface="Arial" panose="020B0604020202020204" pitchFamily="34" charset="0"/>
              </a:rPr>
              <a:t>INTERNAL PROBLEMS </a:t>
            </a:r>
            <a:r>
              <a:rPr lang="en-GB" dirty="0">
                <a:solidFill>
                  <a:schemeClr val="tx1"/>
                </a:solidFill>
                <a:latin typeface="Arial" panose="020B0604020202020204" pitchFamily="34" charset="0"/>
                <a:cs typeface="Arial" panose="020B0604020202020204" pitchFamily="34" charset="0"/>
              </a:rPr>
              <a:t>(Moderate to high level of control): Outdated website limiting customer engagement and online-to-store conversion, limited digital marketing activity, and a higher cost structure linked to sustainable sourcing and eco-friendly packaging </a:t>
            </a:r>
          </a:p>
          <a:p>
            <a:r>
              <a:rPr lang="en-GB" b="1" dirty="0">
                <a:solidFill>
                  <a:schemeClr val="tx1"/>
                </a:solidFill>
                <a:latin typeface="Arial" panose="020B0604020202020204" pitchFamily="34" charset="0"/>
                <a:cs typeface="Arial" panose="020B0604020202020204" pitchFamily="34" charset="0"/>
              </a:rPr>
              <a:t>Nature and scope of the problems: </a:t>
            </a:r>
            <a:r>
              <a:rPr lang="en-GB" dirty="0">
                <a:solidFill>
                  <a:schemeClr val="tx1"/>
                </a:solidFill>
                <a:latin typeface="Arial" panose="020B0604020202020204" pitchFamily="34" charset="0"/>
                <a:cs typeface="Arial" panose="020B0604020202020204" pitchFamily="34" charset="0"/>
              </a:rPr>
              <a:t>Problems are strategic rather than short-term, issues are interconnected, reinforcing the decline in in-store sales, and the continued impact may threaten long-term business sustainability.</a:t>
            </a:r>
            <a:endParaRPr lang="en-GB" b="1"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F06D522-2E79-CDE6-025D-40436EF041A1}"/>
              </a:ext>
            </a:extLst>
          </p:cNvPr>
          <p:cNvSpPr txBox="1"/>
          <p:nvPr/>
        </p:nvSpPr>
        <p:spPr>
          <a:xfrm>
            <a:off x="803694" y="37668"/>
            <a:ext cx="10584611" cy="1015663"/>
          </a:xfrm>
          <a:prstGeom prst="rect">
            <a:avLst/>
          </a:prstGeom>
          <a:noFill/>
        </p:spPr>
        <p:txBody>
          <a:bodyPr wrap="square">
            <a:spAutoFit/>
          </a:bodyPr>
          <a:lstStyle/>
          <a:p>
            <a:pPr algn="ctr"/>
            <a:r>
              <a:rPr lang="en-GB" sz="2800" b="1" u="sng" dirty="0">
                <a:latin typeface="Arial" panose="020B0604020202020204" pitchFamily="34" charset="0"/>
                <a:cs typeface="Arial" panose="020B0604020202020204" pitchFamily="34" charset="0"/>
              </a:rPr>
              <a:t>5W2H ANALYSIS OF GREEN HAVEN FLORISTS</a:t>
            </a:r>
          </a:p>
          <a:p>
            <a:endParaRPr lang="en-GB" sz="3200" b="1" u="sng" dirty="0"/>
          </a:p>
        </p:txBody>
      </p:sp>
      <p:sp>
        <p:nvSpPr>
          <p:cNvPr id="3" name="TextBox 2">
            <a:extLst>
              <a:ext uri="{FF2B5EF4-FFF2-40B4-BE49-F238E27FC236}">
                <a16:creationId xmlns:a16="http://schemas.microsoft.com/office/drawing/2014/main" id="{FEBB8468-B35F-E392-2801-59B9C39538AD}"/>
              </a:ext>
            </a:extLst>
          </p:cNvPr>
          <p:cNvSpPr txBox="1"/>
          <p:nvPr/>
        </p:nvSpPr>
        <p:spPr>
          <a:xfrm>
            <a:off x="2090363" y="6114371"/>
            <a:ext cx="6365845"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(Institute of Leadership &amp; Management, 2013, pp 14-24) </a:t>
            </a:r>
            <a:endParaRPr lang="en-GB"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386A0217-580C-933B-0929-3C90B55847B6}"/>
              </a:ext>
            </a:extLst>
          </p:cNvPr>
          <p:cNvGraphicFramePr>
            <a:graphicFrameLocks noGrp="1"/>
          </p:cNvGraphicFramePr>
          <p:nvPr>
            <p:extLst>
              <p:ext uri="{D42A27DB-BD31-4B8C-83A1-F6EECF244321}">
                <p14:modId xmlns:p14="http://schemas.microsoft.com/office/powerpoint/2010/main" val="1110466767"/>
              </p:ext>
            </p:extLst>
          </p:nvPr>
        </p:nvGraphicFramePr>
        <p:xfrm>
          <a:off x="117987" y="558963"/>
          <a:ext cx="11990439" cy="5327118"/>
        </p:xfrm>
        <a:graphic>
          <a:graphicData uri="http://schemas.openxmlformats.org/drawingml/2006/table">
            <a:tbl>
              <a:tblPr firstRow="1" bandRow="1">
                <a:tableStyleId>{775DCB02-9BB8-47FD-8907-85C794F793BA}</a:tableStyleId>
              </a:tblPr>
              <a:tblGrid>
                <a:gridCol w="1858297">
                  <a:extLst>
                    <a:ext uri="{9D8B030D-6E8A-4147-A177-3AD203B41FA5}">
                      <a16:colId xmlns:a16="http://schemas.microsoft.com/office/drawing/2014/main" val="4281247451"/>
                    </a:ext>
                  </a:extLst>
                </a:gridCol>
                <a:gridCol w="1723483">
                  <a:extLst>
                    <a:ext uri="{9D8B030D-6E8A-4147-A177-3AD203B41FA5}">
                      <a16:colId xmlns:a16="http://schemas.microsoft.com/office/drawing/2014/main" val="2643146059"/>
                    </a:ext>
                  </a:extLst>
                </a:gridCol>
                <a:gridCol w="1657086">
                  <a:extLst>
                    <a:ext uri="{9D8B030D-6E8A-4147-A177-3AD203B41FA5}">
                      <a16:colId xmlns:a16="http://schemas.microsoft.com/office/drawing/2014/main" val="3775473849"/>
                    </a:ext>
                  </a:extLst>
                </a:gridCol>
                <a:gridCol w="1501147">
                  <a:extLst>
                    <a:ext uri="{9D8B030D-6E8A-4147-A177-3AD203B41FA5}">
                      <a16:colId xmlns:a16="http://schemas.microsoft.com/office/drawing/2014/main" val="1142487029"/>
                    </a:ext>
                  </a:extLst>
                </a:gridCol>
                <a:gridCol w="1946787">
                  <a:extLst>
                    <a:ext uri="{9D8B030D-6E8A-4147-A177-3AD203B41FA5}">
                      <a16:colId xmlns:a16="http://schemas.microsoft.com/office/drawing/2014/main" val="572570880"/>
                    </a:ext>
                  </a:extLst>
                </a:gridCol>
                <a:gridCol w="1523324">
                  <a:extLst>
                    <a:ext uri="{9D8B030D-6E8A-4147-A177-3AD203B41FA5}">
                      <a16:colId xmlns:a16="http://schemas.microsoft.com/office/drawing/2014/main" val="3392598295"/>
                    </a:ext>
                  </a:extLst>
                </a:gridCol>
                <a:gridCol w="1780315">
                  <a:extLst>
                    <a:ext uri="{9D8B030D-6E8A-4147-A177-3AD203B41FA5}">
                      <a16:colId xmlns:a16="http://schemas.microsoft.com/office/drawing/2014/main" val="2611405993"/>
                    </a:ext>
                  </a:extLst>
                </a:gridCol>
              </a:tblGrid>
              <a:tr h="707923">
                <a:tc gridSpan="7">
                  <a:txBody>
                    <a:bodyPr/>
                    <a:lstStyle/>
                    <a:p>
                      <a:pPr algn="ctr"/>
                      <a:r>
                        <a:rPr lang="en-GB" dirty="0"/>
                        <a:t>ROOT PROBLEM: A sustained 30% decline in in-store sales, indicating a structural weakening of Green Haven Florists’ traditional high-street business model.</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894291364"/>
                  </a:ext>
                </a:extLst>
              </a:tr>
              <a:tr h="501445">
                <a:tc>
                  <a:txBody>
                    <a:bodyPr/>
                    <a:lstStyle/>
                    <a:p>
                      <a:pPr algn="ctr"/>
                      <a:r>
                        <a:rPr lang="en-GB" dirty="0"/>
                        <a:t>WHAT?</a:t>
                      </a:r>
                    </a:p>
                  </a:txBody>
                  <a:tcPr/>
                </a:tc>
                <a:tc>
                  <a:txBody>
                    <a:bodyPr/>
                    <a:lstStyle/>
                    <a:p>
                      <a:pPr algn="ctr"/>
                      <a:r>
                        <a:rPr lang="en-GB" dirty="0"/>
                        <a:t>WHERE?</a:t>
                      </a:r>
                    </a:p>
                  </a:txBody>
                  <a:tcPr/>
                </a:tc>
                <a:tc>
                  <a:txBody>
                    <a:bodyPr/>
                    <a:lstStyle/>
                    <a:p>
                      <a:pPr algn="ctr"/>
                      <a:r>
                        <a:rPr lang="en-GB" dirty="0"/>
                        <a:t>WHEN? </a:t>
                      </a:r>
                    </a:p>
                  </a:txBody>
                  <a:tcPr/>
                </a:tc>
                <a:tc>
                  <a:txBody>
                    <a:bodyPr/>
                    <a:lstStyle/>
                    <a:p>
                      <a:pPr algn="ctr"/>
                      <a:r>
                        <a:rPr lang="en-GB" dirty="0"/>
                        <a:t>WHO?</a:t>
                      </a:r>
                    </a:p>
                  </a:txBody>
                  <a:tcPr/>
                </a:tc>
                <a:tc>
                  <a:txBody>
                    <a:bodyPr/>
                    <a:lstStyle/>
                    <a:p>
                      <a:pPr algn="ctr"/>
                      <a:r>
                        <a:rPr lang="en-GB" dirty="0"/>
                        <a:t>WHY?</a:t>
                      </a:r>
                    </a:p>
                  </a:txBody>
                  <a:tcPr/>
                </a:tc>
                <a:tc>
                  <a:txBody>
                    <a:bodyPr/>
                    <a:lstStyle/>
                    <a:p>
                      <a:pPr algn="ctr"/>
                      <a:r>
                        <a:rPr lang="en-GB" dirty="0"/>
                        <a:t>HOW?</a:t>
                      </a:r>
                    </a:p>
                  </a:txBody>
                  <a:tcPr/>
                </a:tc>
                <a:tc>
                  <a:txBody>
                    <a:bodyPr/>
                    <a:lstStyle/>
                    <a:p>
                      <a:pPr algn="ctr"/>
                      <a:r>
                        <a:rPr lang="en-GB" dirty="0"/>
                        <a:t>HOW MUCH?</a:t>
                      </a:r>
                    </a:p>
                  </a:txBody>
                  <a:tcPr/>
                </a:tc>
                <a:extLst>
                  <a:ext uri="{0D108BD9-81ED-4DB2-BD59-A6C34878D82A}">
                    <a16:rowId xmlns:a16="http://schemas.microsoft.com/office/drawing/2014/main" val="765604403"/>
                  </a:ext>
                </a:extLst>
              </a:tr>
              <a:tr h="1557430">
                <a:tc>
                  <a:txBody>
                    <a:bodyPr/>
                    <a:lstStyle/>
                    <a:p>
                      <a:pPr algn="ctr"/>
                      <a:r>
                        <a:rPr lang="en-GB" dirty="0"/>
                        <a:t>What effect is the problem having on the business</a:t>
                      </a:r>
                    </a:p>
                  </a:txBody>
                  <a:tcPr/>
                </a:tc>
                <a:tc>
                  <a:txBody>
                    <a:bodyPr/>
                    <a:lstStyle/>
                    <a:p>
                      <a:pPr algn="ctr"/>
                      <a:r>
                        <a:rPr lang="en-GB" dirty="0"/>
                        <a:t>Where is the problem most evident?</a:t>
                      </a:r>
                    </a:p>
                  </a:txBody>
                  <a:tcPr/>
                </a:tc>
                <a:tc>
                  <a:txBody>
                    <a:bodyPr/>
                    <a:lstStyle/>
                    <a:p>
                      <a:pPr algn="ctr"/>
                      <a:r>
                        <a:rPr lang="en-GB" dirty="0"/>
                        <a:t>When did the problem occur and over what period?</a:t>
                      </a:r>
                    </a:p>
                  </a:txBody>
                  <a:tcPr/>
                </a:tc>
                <a:tc>
                  <a:txBody>
                    <a:bodyPr/>
                    <a:lstStyle/>
                    <a:p>
                      <a:pPr algn="ctr"/>
                      <a:r>
                        <a:rPr lang="en-GB" dirty="0"/>
                        <a:t>Who is affected by this problem?</a:t>
                      </a:r>
                    </a:p>
                  </a:txBody>
                  <a:tcPr/>
                </a:tc>
                <a:tc>
                  <a:txBody>
                    <a:bodyPr/>
                    <a:lstStyle/>
                    <a:p>
                      <a:pPr algn="ctr"/>
                      <a:r>
                        <a:rPr lang="en-GB" dirty="0"/>
                        <a:t>Why is this problem occurring?</a:t>
                      </a:r>
                    </a:p>
                  </a:txBody>
                  <a:tcPr/>
                </a:tc>
                <a:tc>
                  <a:txBody>
                    <a:bodyPr/>
                    <a:lstStyle/>
                    <a:p>
                      <a:pPr algn="ctr"/>
                      <a:r>
                        <a:rPr lang="en-GB" dirty="0"/>
                        <a:t>How is the problem impacting day-to-day operations?</a:t>
                      </a:r>
                    </a:p>
                  </a:txBody>
                  <a:tcPr/>
                </a:tc>
                <a:tc>
                  <a:txBody>
                    <a:bodyPr/>
                    <a:lstStyle/>
                    <a:p>
                      <a:pPr algn="ctr"/>
                      <a:r>
                        <a:rPr lang="en-GB" dirty="0"/>
                        <a:t>How significant is the impact of the problem?</a:t>
                      </a:r>
                    </a:p>
                  </a:txBody>
                  <a:tcPr/>
                </a:tc>
                <a:extLst>
                  <a:ext uri="{0D108BD9-81ED-4DB2-BD59-A6C34878D82A}">
                    <a16:rowId xmlns:a16="http://schemas.microsoft.com/office/drawing/2014/main" val="3298712830"/>
                  </a:ext>
                </a:extLst>
              </a:tr>
              <a:tr h="908091">
                <a:tc>
                  <a:txBody>
                    <a:bodyPr/>
                    <a:lstStyle/>
                    <a:p>
                      <a:pPr algn="l"/>
                      <a:r>
                        <a:rPr lang="en-GB" dirty="0"/>
                        <a:t>A 30% decline in in-store sales, resulting in reduced revenue and profitability.</a:t>
                      </a:r>
                    </a:p>
                  </a:txBody>
                  <a:tcPr/>
                </a:tc>
                <a:tc>
                  <a:txBody>
                    <a:bodyPr/>
                    <a:lstStyle/>
                    <a:p>
                      <a:pPr algn="l"/>
                      <a:r>
                        <a:rPr lang="en-GB" dirty="0"/>
                        <a:t>At the physical retail store located on a declining high street in Norwich.</a:t>
                      </a:r>
                    </a:p>
                  </a:txBody>
                  <a:tcPr/>
                </a:tc>
                <a:tc>
                  <a:txBody>
                    <a:bodyPr/>
                    <a:lstStyle/>
                    <a:p>
                      <a:pPr algn="l"/>
                      <a:r>
                        <a:rPr lang="en-GB" dirty="0"/>
                        <a:t>Over the past 12 months, with a sustained downward trend in in-store sales.</a:t>
                      </a:r>
                    </a:p>
                  </a:txBody>
                  <a:tcPr/>
                </a:tc>
                <a:tc>
                  <a:txBody>
                    <a:bodyPr/>
                    <a:lstStyle/>
                    <a:p>
                      <a:pPr algn="l"/>
                      <a:r>
                        <a:rPr lang="en-GB" dirty="0"/>
                        <a:t>Walk-in customers, business owners, and in-store staff.</a:t>
                      </a:r>
                    </a:p>
                  </a:txBody>
                  <a:tcPr/>
                </a:tc>
                <a:tc>
                  <a:txBody>
                    <a:bodyPr/>
                    <a:lstStyle/>
                    <a:p>
                      <a:pPr algn="l"/>
                      <a:r>
                        <a:rPr lang="en-GB" dirty="0"/>
                        <a:t>Reduced high-street footfall, increased competition, rising operational costs, and a weak digital presence</a:t>
                      </a:r>
                    </a:p>
                  </a:txBody>
                  <a:tcPr/>
                </a:tc>
                <a:tc>
                  <a:txBody>
                    <a:bodyPr/>
                    <a:lstStyle/>
                    <a:p>
                      <a:pPr algn="l"/>
                      <a:r>
                        <a:rPr lang="en-GB" dirty="0"/>
                        <a:t>Fewer walk-in visits, reduced customer conversion, and increased pressure on margins.</a:t>
                      </a:r>
                    </a:p>
                  </a:txBody>
                  <a:tcPr/>
                </a:tc>
                <a:tc>
                  <a:txBody>
                    <a:bodyPr/>
                    <a:lstStyle/>
                    <a:p>
                      <a:pPr algn="l"/>
                      <a:r>
                        <a:rPr lang="en-GB" dirty="0"/>
                        <a:t>A 30% sales reduction alongside rising costs, creating financial strain</a:t>
                      </a:r>
                    </a:p>
                  </a:txBody>
                  <a:tcPr/>
                </a:tc>
                <a:extLst>
                  <a:ext uri="{0D108BD9-81ED-4DB2-BD59-A6C34878D82A}">
                    <a16:rowId xmlns:a16="http://schemas.microsoft.com/office/drawing/2014/main" val="2534343094"/>
                  </a:ext>
                </a:extLst>
              </a:tr>
            </a:tbl>
          </a:graphicData>
        </a:graphic>
      </p:graphicFrame>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E80D91-18AA-438F-BFF4-E6BABFDFB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EF05C5AB-8A34-4DF3-AB54-AD74AA432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4698" y="0"/>
            <a:ext cx="5188141" cy="68654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5064700" y="214085"/>
            <a:ext cx="3962658" cy="858763"/>
          </a:xfrm>
        </p:spPr>
        <p:txBody>
          <a:bodyPr anchor="ctr">
            <a:normAutofit/>
          </a:bodyPr>
          <a:lstStyle/>
          <a:p>
            <a:r>
              <a:rPr lang="en-GB" sz="3600" u="sng" dirty="0">
                <a:solidFill>
                  <a:schemeClr val="tx1"/>
                </a:solidFill>
                <a:latin typeface="Arial" panose="020B0604020202020204" pitchFamily="34" charset="0"/>
                <a:cs typeface="Arial" panose="020B0604020202020204" pitchFamily="34" charset="0"/>
              </a:rPr>
              <a:t>PESTEL</a:t>
            </a:r>
            <a:endParaRPr lang="en-GB" sz="3600"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643466" y="984107"/>
            <a:ext cx="4817766" cy="5578528"/>
          </a:xfrm>
        </p:spPr>
        <p:txBody>
          <a:bodyPr anchor="ctr">
            <a:normAutofit/>
          </a:bodyPr>
          <a:lstStyle/>
          <a:p>
            <a:pPr algn="just"/>
            <a:r>
              <a:rPr lang="en-GB" sz="2400" dirty="0">
                <a:solidFill>
                  <a:schemeClr val="tx1"/>
                </a:solidFill>
                <a:latin typeface="Arial" panose="020B0604020202020204" pitchFamily="34" charset="0"/>
                <a:cs typeface="Arial" panose="020B0604020202020204" pitchFamily="34" charset="0"/>
              </a:rPr>
              <a:t>What is the PESTEL framework? Is a strategic analysis tool used to examine the macro-environmental factors that influence an organisation’s performance. I consider six external dimensions: Political, Economic, Social, Technological, Environmental,  and Legal (Jonhson, Scholes &amp; Whittington, 2020)</a:t>
            </a:r>
          </a:p>
        </p:txBody>
      </p:sp>
      <p:sp>
        <p:nvSpPr>
          <p:cNvPr id="12" name="Rectangle 11">
            <a:extLst>
              <a:ext uri="{FF2B5EF4-FFF2-40B4-BE49-F238E27FC236}">
                <a16:creationId xmlns:a16="http://schemas.microsoft.com/office/drawing/2014/main" id="{AA3B856C-9196-4702-BED7-5733C7EAA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665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6072076F-1653-709B-6FFD-8DCEDFC918B2}"/>
              </a:ext>
            </a:extLst>
          </p:cNvPr>
          <p:cNvSpPr txBox="1"/>
          <p:nvPr/>
        </p:nvSpPr>
        <p:spPr>
          <a:xfrm>
            <a:off x="6193022" y="984107"/>
            <a:ext cx="5743282" cy="5632311"/>
          </a:xfrm>
          <a:prstGeom prst="rect">
            <a:avLst/>
          </a:prstGeom>
          <a:noFill/>
        </p:spPr>
        <p:txBody>
          <a:bodyPr wrap="square" rtlCol="0">
            <a:spAutoFit/>
          </a:bodyPr>
          <a:lstStyle/>
          <a:p>
            <a:pPr algn="just"/>
            <a:endParaRPr lang="en-GB" sz="2400" dirty="0">
              <a:solidFill>
                <a:schemeClr val="bg1"/>
              </a:solidFill>
              <a:latin typeface="Arial" panose="020B0604020202020204" pitchFamily="34" charset="0"/>
              <a:cs typeface="Arial" panose="020B0604020202020204" pitchFamily="34" charset="0"/>
            </a:endParaRPr>
          </a:p>
          <a:p>
            <a:pPr algn="just"/>
            <a:r>
              <a:rPr lang="en-GB" sz="2400" dirty="0">
                <a:solidFill>
                  <a:schemeClr val="bg1"/>
                </a:solidFill>
                <a:latin typeface="Arial" panose="020B0604020202020204" pitchFamily="34" charset="0"/>
                <a:cs typeface="Arial" panose="020B0604020202020204" pitchFamily="34" charset="0"/>
              </a:rPr>
              <a:t>Why is PESTEL used? PESTEL is used to identify external opportunities and threats, understand market trends and environmental pressures, and support strategic  decision-making in uncertain environments (Kotler et al.,2021)</a:t>
            </a:r>
          </a:p>
          <a:p>
            <a:pPr algn="just"/>
            <a:endParaRPr lang="en-GB" sz="2400" dirty="0">
              <a:solidFill>
                <a:schemeClr val="bg1"/>
              </a:solidFill>
              <a:latin typeface="Arial" panose="020B0604020202020204" pitchFamily="34" charset="0"/>
              <a:cs typeface="Arial" panose="020B0604020202020204" pitchFamily="34" charset="0"/>
            </a:endParaRPr>
          </a:p>
          <a:p>
            <a:pPr algn="just"/>
            <a:endParaRPr lang="en-GB" sz="2400" dirty="0">
              <a:solidFill>
                <a:schemeClr val="bg1"/>
              </a:solidFill>
              <a:latin typeface="Arial" panose="020B0604020202020204" pitchFamily="34" charset="0"/>
              <a:cs typeface="Arial" panose="020B0604020202020204" pitchFamily="34" charset="0"/>
            </a:endParaRPr>
          </a:p>
          <a:p>
            <a:pPr algn="just"/>
            <a:r>
              <a:rPr lang="en-GB" sz="2400" dirty="0">
                <a:solidFill>
                  <a:schemeClr val="bg1"/>
                </a:solidFill>
                <a:latin typeface="Arial" panose="020B0604020202020204" pitchFamily="34" charset="0"/>
                <a:cs typeface="Arial" panose="020B0604020202020204" pitchFamily="34" charset="0"/>
              </a:rPr>
              <a:t>Where and how is PESTEL used? Commonly used during strategic planning and environmental scanning, and often used before tools such as SWOT to provide external context (CIPD, 2023)</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06378C3-EA41-4A0B-8144-97AF179E9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2ABC575D-863A-449B-AA18-A22D2A84C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6933" y="0"/>
            <a:ext cx="480906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B06672-1A60-406F-A61F-4563851CE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5196840" cy="6858000"/>
          </a:xfrm>
          <a:prstGeom prst="rect">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02C2E-2EFE-AB1D-1364-FDD7A66DDB2A}"/>
              </a:ext>
            </a:extLst>
          </p:cNvPr>
          <p:cNvSpPr>
            <a:spLocks noGrp="1"/>
          </p:cNvSpPr>
          <p:nvPr>
            <p:ph type="title"/>
          </p:nvPr>
        </p:nvSpPr>
        <p:spPr>
          <a:xfrm>
            <a:off x="6450019" y="377545"/>
            <a:ext cx="5319564" cy="5560272"/>
          </a:xfrm>
        </p:spPr>
        <p:txBody>
          <a:bodyPr anchor="ctr">
            <a:noAutofit/>
          </a:bodyPr>
          <a:lstStyle/>
          <a:p>
            <a:r>
              <a:rPr lang="en-GB" sz="2800" dirty="0">
                <a:solidFill>
                  <a:schemeClr val="accent4">
                    <a:lumMod val="50000"/>
                  </a:schemeClr>
                </a:solidFill>
              </a:rPr>
              <a:t>Criticisms and limitations of PESTEL</a:t>
            </a:r>
            <a:br>
              <a:rPr lang="en-GB" sz="2400" dirty="0">
                <a:solidFill>
                  <a:schemeClr val="tx1"/>
                </a:solidFill>
              </a:rPr>
            </a:br>
            <a:br>
              <a:rPr lang="en-GB" sz="2400" dirty="0">
                <a:solidFill>
                  <a:schemeClr val="tx1"/>
                </a:solidFill>
              </a:rPr>
            </a:br>
            <a:r>
              <a:rPr lang="en-GB" sz="2400" dirty="0">
                <a:solidFill>
                  <a:schemeClr val="tx1"/>
                </a:solidFill>
              </a:rPr>
              <a:t>-Focuses only on external factors, ignoring internal capabilities.</a:t>
            </a:r>
            <a:br>
              <a:rPr lang="en-GB" sz="2400" dirty="0">
                <a:solidFill>
                  <a:schemeClr val="tx1"/>
                </a:solidFill>
              </a:rPr>
            </a:br>
            <a:br>
              <a:rPr lang="en-GB" sz="2400" dirty="0">
                <a:solidFill>
                  <a:schemeClr val="tx1"/>
                </a:solidFill>
              </a:rPr>
            </a:br>
            <a:r>
              <a:rPr lang="en-GB" sz="2400" dirty="0">
                <a:solidFill>
                  <a:schemeClr val="tx1"/>
                </a:solidFill>
              </a:rPr>
              <a:t>-Can become overly descriptive rather than analytical.</a:t>
            </a:r>
            <a:br>
              <a:rPr lang="en-GB" sz="2400" dirty="0">
                <a:solidFill>
                  <a:schemeClr val="tx1"/>
                </a:solidFill>
              </a:rPr>
            </a:br>
            <a:br>
              <a:rPr lang="en-GB" sz="2400" dirty="0">
                <a:solidFill>
                  <a:schemeClr val="tx1"/>
                </a:solidFill>
              </a:rPr>
            </a:br>
            <a:r>
              <a:rPr lang="en-GB" sz="2400" dirty="0">
                <a:solidFill>
                  <a:schemeClr val="tx1"/>
                </a:solidFill>
              </a:rPr>
              <a:t>-Provides a snapshot in time, despite rapidly changing environments.</a:t>
            </a:r>
            <a:br>
              <a:rPr lang="en-GB" sz="2400" dirty="0">
                <a:solidFill>
                  <a:schemeClr val="tx1"/>
                </a:solidFill>
              </a:rPr>
            </a:br>
            <a:br>
              <a:rPr lang="en-GB" sz="2400" dirty="0">
                <a:solidFill>
                  <a:schemeClr val="tx1"/>
                </a:solidFill>
              </a:rPr>
            </a:br>
            <a:r>
              <a:rPr lang="en-GB" sz="2400" dirty="0">
                <a:solidFill>
                  <a:schemeClr val="tx1"/>
                </a:solidFill>
              </a:rPr>
              <a:t>-Does not prioritise which factors have the greatest impact (Grundy, 2006; Kotler et al., 2021).</a:t>
            </a:r>
          </a:p>
        </p:txBody>
      </p:sp>
      <p:sp>
        <p:nvSpPr>
          <p:cNvPr id="3" name="Content Placeholder 2">
            <a:extLst>
              <a:ext uri="{FF2B5EF4-FFF2-40B4-BE49-F238E27FC236}">
                <a16:creationId xmlns:a16="http://schemas.microsoft.com/office/drawing/2014/main" id="{A6A37F73-B507-1A1C-CFF6-47AE4A89F035}"/>
              </a:ext>
            </a:extLst>
          </p:cNvPr>
          <p:cNvSpPr>
            <a:spLocks noGrp="1"/>
          </p:cNvSpPr>
          <p:nvPr>
            <p:ph idx="1"/>
          </p:nvPr>
        </p:nvSpPr>
        <p:spPr>
          <a:xfrm>
            <a:off x="506187" y="643465"/>
            <a:ext cx="5235792" cy="5528735"/>
          </a:xfrm>
        </p:spPr>
        <p:txBody>
          <a:bodyPr anchor="ctr">
            <a:normAutofit lnSpcReduction="10000"/>
          </a:bodyPr>
          <a:lstStyle/>
          <a:p>
            <a:pPr algn="ctr"/>
            <a:r>
              <a:rPr lang="en-GB" sz="2800" b="1" dirty="0">
                <a:solidFill>
                  <a:schemeClr val="accent4">
                    <a:lumMod val="50000"/>
                  </a:schemeClr>
                </a:solidFill>
              </a:rPr>
              <a:t>Benefits of the PESTEL framework</a:t>
            </a:r>
          </a:p>
          <a:p>
            <a:pPr algn="just">
              <a:buClr>
                <a:schemeClr val="tx1"/>
              </a:buClr>
            </a:pPr>
            <a:r>
              <a:rPr lang="en-GB" sz="2400" b="1" dirty="0">
                <a:solidFill>
                  <a:schemeClr val="tx1"/>
                </a:solidFill>
              </a:rPr>
              <a:t>Encourages a structured and systematic analysis of the external environment.</a:t>
            </a:r>
          </a:p>
          <a:p>
            <a:pPr algn="just">
              <a:buClr>
                <a:schemeClr val="tx1"/>
              </a:buClr>
            </a:pPr>
            <a:r>
              <a:rPr lang="en-GB" sz="2400" b="1" dirty="0">
                <a:solidFill>
                  <a:schemeClr val="tx1"/>
                </a:solidFill>
              </a:rPr>
              <a:t>Helps organisations anticipate change rather than react to it.</a:t>
            </a:r>
          </a:p>
          <a:p>
            <a:pPr algn="just">
              <a:buClr>
                <a:schemeClr val="tx1"/>
              </a:buClr>
            </a:pPr>
            <a:r>
              <a:rPr lang="en-GB" sz="2400" b="1" dirty="0">
                <a:solidFill>
                  <a:schemeClr val="tx1"/>
                </a:solidFill>
              </a:rPr>
              <a:t>Supports risk identification and long-term strategic thinking.</a:t>
            </a:r>
          </a:p>
          <a:p>
            <a:pPr algn="just">
              <a:buClr>
                <a:schemeClr val="tx1"/>
              </a:buClr>
            </a:pPr>
            <a:r>
              <a:rPr lang="en-GB" sz="2400" b="1" dirty="0">
                <a:solidFill>
                  <a:schemeClr val="tx1"/>
                </a:solidFill>
              </a:rPr>
              <a:t>Useful for analysing highly dynamic markets (Johnson, Scholes &amp; Whittington,2020)</a:t>
            </a:r>
          </a:p>
          <a:p>
            <a:endParaRPr lang="en-GB" sz="2400" dirty="0"/>
          </a:p>
        </p:txBody>
      </p:sp>
    </p:spTree>
    <p:extLst>
      <p:ext uri="{BB962C8B-B14F-4D97-AF65-F5344CB8AC3E}">
        <p14:creationId xmlns:p14="http://schemas.microsoft.com/office/powerpoint/2010/main" val="181238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647204"/>
            <a:ext cx="10515600" cy="1387336"/>
          </a:xfrm>
        </p:spPr>
        <p:txBody>
          <a:bodyPr>
            <a:normAutofit fontScale="90000"/>
          </a:bodyPr>
          <a:lstStyle/>
          <a:p>
            <a:pPr algn="ctr"/>
            <a:r>
              <a:rPr lang="en-GB" sz="3600" b="1" u="sng" dirty="0">
                <a:latin typeface="Arial" panose="020B0604020202020204" pitchFamily="34" charset="0"/>
                <a:cs typeface="Arial" panose="020B0604020202020204" pitchFamily="34" charset="0"/>
              </a:rPr>
              <a:t>PESTEL</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19878" y="1763485"/>
            <a:ext cx="10933922" cy="4974195"/>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1800" b="1" dirty="0">
              <a:solidFill>
                <a:schemeClr val="tx1"/>
              </a:solidFill>
              <a:latin typeface="Arial" panose="020B0604020202020204" pitchFamily="34" charset="0"/>
              <a:cs typeface="Arial" panose="020B0604020202020204" pitchFamily="34" charset="0"/>
            </a:endParaRPr>
          </a:p>
          <a:p>
            <a:endParaRPr lang="en-GB" sz="1800" b="1" dirty="0">
              <a:solidFill>
                <a:schemeClr val="tx1"/>
              </a:solidFill>
              <a:latin typeface="Arial" panose="020B0604020202020204" pitchFamily="34" charset="0"/>
              <a:cs typeface="Arial" panose="020B0604020202020204" pitchFamily="34" charset="0"/>
            </a:endParaRPr>
          </a:p>
          <a:p>
            <a:r>
              <a:rPr lang="en-GB" sz="1800" b="1" dirty="0">
                <a:solidFill>
                  <a:schemeClr val="tx1"/>
                </a:solidFill>
                <a:latin typeface="Arial" panose="020B0604020202020204" pitchFamily="34" charset="0"/>
                <a:cs typeface="Arial" panose="020B0604020202020204" pitchFamily="34" charset="0"/>
              </a:rPr>
              <a:t>(</a:t>
            </a:r>
            <a:r>
              <a:rPr lang="en-GB" b="1" dirty="0">
                <a:solidFill>
                  <a:schemeClr val="tx1"/>
                </a:solidFill>
              </a:rPr>
              <a:t>Brooks, I., 2011, pp2-27) </a:t>
            </a:r>
            <a:endParaRPr lang="en-GB" b="1" dirty="0">
              <a:solidFill>
                <a:schemeClr val="tx1"/>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44501435"/>
              </p:ext>
            </p:extLst>
          </p:nvPr>
        </p:nvGraphicFramePr>
        <p:xfrm>
          <a:off x="1" y="1325880"/>
          <a:ext cx="12191999" cy="4688674"/>
        </p:xfrm>
        <a:graphic>
          <a:graphicData uri="http://schemas.openxmlformats.org/drawingml/2006/table">
            <a:tbl>
              <a:tblPr firstRow="1" bandRow="1">
                <a:tableStyleId>{5C22544A-7EE6-4342-B048-85BDC9FD1C3A}</a:tableStyleId>
              </a:tblPr>
              <a:tblGrid>
                <a:gridCol w="1909619">
                  <a:extLst>
                    <a:ext uri="{9D8B030D-6E8A-4147-A177-3AD203B41FA5}">
                      <a16:colId xmlns:a16="http://schemas.microsoft.com/office/drawing/2014/main" val="1284065850"/>
                    </a:ext>
                  </a:extLst>
                </a:gridCol>
                <a:gridCol w="2004971">
                  <a:extLst>
                    <a:ext uri="{9D8B030D-6E8A-4147-A177-3AD203B41FA5}">
                      <a16:colId xmlns:a16="http://schemas.microsoft.com/office/drawing/2014/main" val="1858564028"/>
                    </a:ext>
                  </a:extLst>
                </a:gridCol>
                <a:gridCol w="2021995">
                  <a:extLst>
                    <a:ext uri="{9D8B030D-6E8A-4147-A177-3AD203B41FA5}">
                      <a16:colId xmlns:a16="http://schemas.microsoft.com/office/drawing/2014/main" val="1949424782"/>
                    </a:ext>
                  </a:extLst>
                </a:gridCol>
                <a:gridCol w="2222089">
                  <a:extLst>
                    <a:ext uri="{9D8B030D-6E8A-4147-A177-3AD203B41FA5}">
                      <a16:colId xmlns:a16="http://schemas.microsoft.com/office/drawing/2014/main" val="446382655"/>
                    </a:ext>
                  </a:extLst>
                </a:gridCol>
                <a:gridCol w="1729393">
                  <a:extLst>
                    <a:ext uri="{9D8B030D-6E8A-4147-A177-3AD203B41FA5}">
                      <a16:colId xmlns:a16="http://schemas.microsoft.com/office/drawing/2014/main" val="3644160467"/>
                    </a:ext>
                  </a:extLst>
                </a:gridCol>
                <a:gridCol w="2303932">
                  <a:extLst>
                    <a:ext uri="{9D8B030D-6E8A-4147-A177-3AD203B41FA5}">
                      <a16:colId xmlns:a16="http://schemas.microsoft.com/office/drawing/2014/main" val="66830876"/>
                    </a:ext>
                  </a:extLst>
                </a:gridCol>
              </a:tblGrid>
              <a:tr h="1481296">
                <a:tc>
                  <a:txBody>
                    <a:bodyPr/>
                    <a:lstStyle/>
                    <a:p>
                      <a:endParaRPr lang="en-GB" sz="1600" dirty="0"/>
                    </a:p>
                    <a:p>
                      <a:pPr algn="ctr"/>
                      <a:r>
                        <a:rPr lang="en-GB" sz="2400" dirty="0">
                          <a:solidFill>
                            <a:schemeClr val="tx1"/>
                          </a:solidFill>
                        </a:rPr>
                        <a:t>Political  Factors</a:t>
                      </a:r>
                    </a:p>
                  </a:txBody>
                  <a:tcPr>
                    <a:solidFill>
                      <a:schemeClr val="accent5"/>
                    </a:solidFill>
                  </a:tcPr>
                </a:tc>
                <a:tc>
                  <a:txBody>
                    <a:bodyPr/>
                    <a:lstStyle/>
                    <a:p>
                      <a:endParaRPr lang="en-GB" sz="1600" dirty="0"/>
                    </a:p>
                    <a:p>
                      <a:pPr algn="ctr"/>
                      <a:r>
                        <a:rPr lang="en-GB" sz="2400" dirty="0">
                          <a:solidFill>
                            <a:schemeClr val="tx1"/>
                          </a:solidFill>
                        </a:rPr>
                        <a:t>Economic Factors</a:t>
                      </a:r>
                    </a:p>
                  </a:txBody>
                  <a:tcPr>
                    <a:solidFill>
                      <a:schemeClr val="accent5"/>
                    </a:solidFill>
                  </a:tcPr>
                </a:tc>
                <a:tc>
                  <a:txBody>
                    <a:bodyPr/>
                    <a:lstStyle/>
                    <a:p>
                      <a:endParaRPr lang="en-GB" sz="1600" dirty="0"/>
                    </a:p>
                    <a:p>
                      <a:pPr algn="ctr"/>
                      <a:r>
                        <a:rPr lang="en-GB" sz="2400" dirty="0">
                          <a:solidFill>
                            <a:schemeClr val="tx1"/>
                          </a:solidFill>
                        </a:rPr>
                        <a:t>Social Factors</a:t>
                      </a:r>
                    </a:p>
                  </a:txBody>
                  <a:tcPr>
                    <a:solidFill>
                      <a:schemeClr val="accent5"/>
                    </a:solid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solidFill>
                      <a:schemeClr val="accent5"/>
                    </a:solidFill>
                  </a:tcPr>
                </a:tc>
                <a:tc>
                  <a:txBody>
                    <a:bodyPr/>
                    <a:lstStyle/>
                    <a:p>
                      <a:endParaRPr lang="en-GB" sz="1600" dirty="0"/>
                    </a:p>
                    <a:p>
                      <a:pPr algn="ctr"/>
                      <a:r>
                        <a:rPr lang="en-GB" sz="2400" dirty="0">
                          <a:solidFill>
                            <a:schemeClr val="tx1"/>
                          </a:solidFill>
                        </a:rPr>
                        <a:t>Legal Factors</a:t>
                      </a:r>
                    </a:p>
                  </a:txBody>
                  <a:tcPr>
                    <a:solidFill>
                      <a:schemeClr val="accent5"/>
                    </a:solidFill>
                  </a:tcPr>
                </a:tc>
                <a:tc>
                  <a:txBody>
                    <a:bodyPr/>
                    <a:lstStyle/>
                    <a:p>
                      <a:endParaRPr lang="en-GB" sz="1600" dirty="0"/>
                    </a:p>
                    <a:p>
                      <a:pPr algn="ctr"/>
                      <a:r>
                        <a:rPr lang="en-GB" sz="2000" dirty="0">
                          <a:solidFill>
                            <a:schemeClr val="tx1"/>
                          </a:solidFill>
                        </a:rPr>
                        <a:t>Environmental Factors</a:t>
                      </a:r>
                    </a:p>
                  </a:txBody>
                  <a:tcPr>
                    <a:solidFill>
                      <a:schemeClr val="accent5"/>
                    </a:solidFill>
                  </a:tcPr>
                </a:tc>
                <a:extLst>
                  <a:ext uri="{0D108BD9-81ED-4DB2-BD59-A6C34878D82A}">
                    <a16:rowId xmlns:a16="http://schemas.microsoft.com/office/drawing/2014/main" val="2083540418"/>
                  </a:ext>
                </a:extLst>
              </a:tr>
              <a:tr h="3207378">
                <a:tc>
                  <a:txBody>
                    <a:bodyPr/>
                    <a:lstStyle/>
                    <a:p>
                      <a:pPr marL="285750" indent="-285750">
                        <a:buFont typeface="Wingdings" panose="05000000000000000000" pitchFamily="2" charset="2"/>
                        <a:buChar char="§"/>
                      </a:pPr>
                      <a:r>
                        <a:rPr lang="en-GB" sz="1400" b="1" dirty="0"/>
                        <a:t>Post-Brexit trade regulations affecting flower imports.</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Government support schemes for small businesses</a:t>
                      </a:r>
                    </a:p>
                  </a:txBody>
                  <a:tcPr>
                    <a:solidFill>
                      <a:schemeClr val="accent5"/>
                    </a:solidFill>
                  </a:tcPr>
                </a:tc>
                <a:tc>
                  <a:txBody>
                    <a:bodyPr/>
                    <a:lstStyle/>
                    <a:p>
                      <a:pPr marL="285750" indent="-285750">
                        <a:buFont typeface="Wingdings" panose="05000000000000000000" pitchFamily="2" charset="2"/>
                        <a:buChar char="§"/>
                      </a:pPr>
                      <a:r>
                        <a:rPr lang="en-GB" sz="1400" b="1" dirty="0"/>
                        <a:t>Rising inflation reducing consumer disposable income. </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Increased supplier and transportation costs.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Changing consumer preference towards online purchasing.</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Growing demand for sustainable and ethically sourced products.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Growth of e-commerce platforms and digital competitors.</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Need for website optimisation and digital marketing tools.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Employment regulations affecting staffing costs.</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Consumer protection and online sales regulations.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Climate change is affecting flower supply and availability.</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Pressure to use sustainable packaging and reduce waste.</a:t>
                      </a:r>
                    </a:p>
                  </a:txBody>
                  <a:tcPr>
                    <a:solidFill>
                      <a:schemeClr val="accent5"/>
                    </a:solid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6420464" y="365760"/>
            <a:ext cx="4534047" cy="1325562"/>
          </a:xfrm>
        </p:spPr>
        <p:txBody>
          <a:bodyPr>
            <a:normAutofit/>
          </a:bodyPr>
          <a:lstStyle/>
          <a:p>
            <a:r>
              <a:rPr lang="en-GB" u="sng" dirty="0">
                <a:latin typeface="Arial" panose="020B0604020202020204" pitchFamily="34" charset="0"/>
                <a:cs typeface="Arial" panose="020B0604020202020204" pitchFamily="34" charset="0"/>
              </a:rPr>
              <a:t>Cause-and-effect diagram</a:t>
            </a:r>
            <a:endParaRPr lang="en-GB" b="1" u="sng" dirty="0">
              <a:latin typeface="Arial" panose="020B0604020202020204" pitchFamily="34" charset="0"/>
              <a:cs typeface="Arial" panose="020B0604020202020204" pitchFamily="34" charset="0"/>
            </a:endParaRPr>
          </a:p>
        </p:txBody>
      </p:sp>
      <p:pic>
        <p:nvPicPr>
          <p:cNvPr id="2050" name="Picture 2" descr="Floreria en kiosco de flores de carácter plano detallado. mujer hacer ...">
            <a:extLst>
              <a:ext uri="{FF2B5EF4-FFF2-40B4-BE49-F238E27FC236}">
                <a16:creationId xmlns:a16="http://schemas.microsoft.com/office/drawing/2014/main" id="{6ED84C58-FAF0-3D0C-D6E9-A91653357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502" r="12514" b="2"/>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BDA3EF5D-1AA5-4BA5-B881-C9E3832EB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420463" y="1828800"/>
            <a:ext cx="4572002" cy="4351337"/>
          </a:xfrm>
        </p:spPr>
        <p:txBody>
          <a:bodyPr>
            <a:normAutofit fontScale="85000" lnSpcReduction="20000"/>
          </a:bodyPr>
          <a:lstStyle/>
          <a:p>
            <a:r>
              <a:rPr lang="en-GB" sz="2200" b="1" dirty="0">
                <a:solidFill>
                  <a:schemeClr val="tx1"/>
                </a:solidFill>
                <a:latin typeface="Arial" panose="020B0604020202020204" pitchFamily="34" charset="0"/>
                <a:cs typeface="Arial" panose="020B0604020202020204" pitchFamily="34" charset="0"/>
              </a:rPr>
              <a:t>What is the Cause-and-Effect Model? </a:t>
            </a:r>
            <a:r>
              <a:rPr lang="en-GB" sz="2200" dirty="0">
                <a:solidFill>
                  <a:schemeClr val="tx1"/>
                </a:solidFill>
                <a:latin typeface="Arial" panose="020B0604020202020204" pitchFamily="34" charset="0"/>
                <a:cs typeface="Arial" panose="020B0604020202020204" pitchFamily="34" charset="0"/>
              </a:rPr>
              <a:t>Used to identify and organise potential causes of a specific problem systematically (Ishikawa, 1985).</a:t>
            </a:r>
          </a:p>
          <a:p>
            <a:r>
              <a:rPr lang="en-GB" sz="2200" b="1" dirty="0">
                <a:solidFill>
                  <a:schemeClr val="tx1"/>
                </a:solidFill>
                <a:latin typeface="Arial" panose="020B0604020202020204" pitchFamily="34" charset="0"/>
                <a:cs typeface="Arial" panose="020B0604020202020204" pitchFamily="34" charset="0"/>
              </a:rPr>
              <a:t>Why is it used? </a:t>
            </a:r>
            <a:r>
              <a:rPr lang="en-GB" sz="2200" dirty="0">
                <a:solidFill>
                  <a:schemeClr val="tx1"/>
                </a:solidFill>
                <a:latin typeface="Arial" panose="020B0604020202020204" pitchFamily="34" charset="0"/>
                <a:cs typeface="Arial" panose="020B0604020202020204" pitchFamily="34" charset="0"/>
              </a:rPr>
              <a:t>Helps organisations analyse the root causes of a problem rather than focusing only on symptoms, and makes complex problems visual and easier to understand.</a:t>
            </a:r>
          </a:p>
          <a:p>
            <a:r>
              <a:rPr lang="en-GB" sz="2200" b="1" dirty="0">
                <a:solidFill>
                  <a:schemeClr val="tx1"/>
                </a:solidFill>
                <a:latin typeface="Arial" panose="020B0604020202020204" pitchFamily="34" charset="0"/>
                <a:cs typeface="Arial" panose="020B0604020202020204" pitchFamily="34" charset="0"/>
              </a:rPr>
              <a:t>Where and How is it Used? </a:t>
            </a:r>
            <a:r>
              <a:rPr lang="en-GB" sz="2200" dirty="0">
                <a:solidFill>
                  <a:schemeClr val="tx1"/>
                </a:solidFill>
                <a:latin typeface="Arial" panose="020B0604020202020204" pitchFamily="34" charset="0"/>
                <a:cs typeface="Arial" panose="020B0604020202020204" pitchFamily="34" charset="0"/>
              </a:rPr>
              <a:t>Commonly used in quality management, operations, and process improvement. Can be used in workshops, team meetings, or strategy sessions</a:t>
            </a:r>
          </a:p>
          <a:p>
            <a:endParaRPr lang="en-GB" sz="1700" dirty="0"/>
          </a:p>
          <a:p>
            <a:endParaRPr lang="en-GB" sz="1700" dirty="0"/>
          </a:p>
          <a:p>
            <a:endParaRPr lang="en-GB" sz="17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369332"/>
          </a:xfrm>
          <a:prstGeom prst="rect">
            <a:avLst/>
          </a:prstGeom>
          <a:noFill/>
        </p:spPr>
        <p:txBody>
          <a:bodyPr wrap="square">
            <a:spAutoFit/>
          </a:bodyPr>
          <a:lstStyle/>
          <a:p>
            <a:pPr>
              <a:spcAft>
                <a:spcPts val="600"/>
              </a:spcAft>
            </a:pPr>
            <a:r>
              <a:rPr lang="en-GB" b="1" dirty="0">
                <a:solidFill>
                  <a:srgbClr val="FF0000"/>
                </a:solidFill>
                <a:latin typeface="Arial" panose="020B0604020202020204" pitchFamily="34" charset="0"/>
                <a:cs typeface="Arial" panose="020B0604020202020204" pitchFamily="34" charset="0"/>
              </a:rPr>
              <a:t>.</a:t>
            </a:r>
            <a:endParaRPr lang="en-GB" b="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Floreria Vectores Gratis - (48.407 Descargas Gratis)">
            <a:extLst>
              <a:ext uri="{FF2B5EF4-FFF2-40B4-BE49-F238E27FC236}">
                <a16:creationId xmlns:a16="http://schemas.microsoft.com/office/drawing/2014/main" id="{8A2FD8BC-BD77-7D39-4DA3-281737C3CB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929" r="17865" b="2"/>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9" name="Rectangle 3078">
            <a:extLst>
              <a:ext uri="{FF2B5EF4-FFF2-40B4-BE49-F238E27FC236}">
                <a16:creationId xmlns:a16="http://schemas.microsoft.com/office/drawing/2014/main" id="{BDA3EF5D-1AA5-4BA5-B881-C9E3832EB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9EB9A75-A9CB-7E12-4621-7761CD74940E}"/>
              </a:ext>
            </a:extLst>
          </p:cNvPr>
          <p:cNvSpPr>
            <a:spLocks noGrp="1"/>
          </p:cNvSpPr>
          <p:nvPr>
            <p:ph idx="1"/>
          </p:nvPr>
        </p:nvSpPr>
        <p:spPr>
          <a:xfrm>
            <a:off x="6420462" y="594360"/>
            <a:ext cx="5542937" cy="5943600"/>
          </a:xfrm>
        </p:spPr>
        <p:txBody>
          <a:bodyPr>
            <a:normAutofit fontScale="85000" lnSpcReduction="20000"/>
          </a:bodyPr>
          <a:lstStyle/>
          <a:p>
            <a:r>
              <a:rPr lang="en-GB" sz="2800" b="1" dirty="0">
                <a:solidFill>
                  <a:schemeClr val="tx1"/>
                </a:solidFill>
                <a:latin typeface="Arial" panose="020B0604020202020204" pitchFamily="34" charset="0"/>
                <a:cs typeface="Arial" panose="020B0604020202020204" pitchFamily="34" charset="0"/>
              </a:rPr>
              <a:t>Benefits of the Model</a:t>
            </a:r>
          </a:p>
          <a:p>
            <a:pPr marL="0" indent="0">
              <a:buNone/>
            </a:pPr>
            <a:r>
              <a:rPr lang="en-GB" sz="2300" dirty="0">
                <a:solidFill>
                  <a:schemeClr val="tx1"/>
                </a:solidFill>
                <a:latin typeface="Arial" panose="020B0604020202020204" pitchFamily="34" charset="0"/>
                <a:cs typeface="Arial" panose="020B0604020202020204" pitchFamily="34" charset="0"/>
              </a:rPr>
              <a:t>-Identifies multiple root causes and shows their relationships to the problem</a:t>
            </a:r>
          </a:p>
          <a:p>
            <a:pPr marL="0" indent="0">
              <a:buNone/>
            </a:pPr>
            <a:r>
              <a:rPr lang="en-GB" sz="2300" dirty="0">
                <a:solidFill>
                  <a:schemeClr val="tx1"/>
                </a:solidFill>
                <a:latin typeface="Arial" panose="020B0604020202020204" pitchFamily="34" charset="0"/>
                <a:cs typeface="Arial" panose="020B0604020202020204" pitchFamily="34" charset="0"/>
              </a:rPr>
              <a:t>-Encourages collaboration and idea-sharing within teams</a:t>
            </a:r>
          </a:p>
          <a:p>
            <a:pPr marL="0" indent="0">
              <a:buNone/>
            </a:pPr>
            <a:r>
              <a:rPr lang="en-GB" sz="2300" dirty="0">
                <a:solidFill>
                  <a:schemeClr val="tx1"/>
                </a:solidFill>
                <a:latin typeface="Arial" panose="020B0604020202020204" pitchFamily="34" charset="0"/>
                <a:cs typeface="Arial" panose="020B0604020202020204" pitchFamily="34" charset="0"/>
              </a:rPr>
              <a:t>-Visual representation aids communication and understanding</a:t>
            </a:r>
          </a:p>
          <a:p>
            <a:pPr marL="0" indent="0">
              <a:buNone/>
            </a:pPr>
            <a:r>
              <a:rPr lang="en-GB" sz="2300" dirty="0">
                <a:solidFill>
                  <a:schemeClr val="tx1"/>
                </a:solidFill>
                <a:latin typeface="Arial" panose="020B0604020202020204" pitchFamily="34" charset="0"/>
                <a:cs typeface="Arial" panose="020B0604020202020204" pitchFamily="34" charset="0"/>
              </a:rPr>
              <a:t>-Supports continuous improvement and strategic decision-making</a:t>
            </a:r>
          </a:p>
          <a:p>
            <a:r>
              <a:rPr lang="en-GB" sz="2800" b="1" dirty="0">
                <a:solidFill>
                  <a:schemeClr val="tx1"/>
                </a:solidFill>
                <a:latin typeface="Arial" panose="020B0604020202020204" pitchFamily="34" charset="0"/>
                <a:cs typeface="Arial" panose="020B0604020202020204" pitchFamily="34" charset="0"/>
              </a:rPr>
              <a:t>Criticisms / Limitations</a:t>
            </a:r>
          </a:p>
          <a:p>
            <a:pPr marL="0" indent="0">
              <a:buNone/>
            </a:pPr>
            <a:r>
              <a:rPr lang="en-GB" sz="2300" dirty="0">
                <a:solidFill>
                  <a:schemeClr val="tx1"/>
                </a:solidFill>
                <a:latin typeface="Arial" panose="020B0604020202020204" pitchFamily="34" charset="0"/>
                <a:cs typeface="Arial" panose="020B0604020202020204" pitchFamily="34" charset="0"/>
              </a:rPr>
              <a:t>-May be subjective, depending on who participates in the analysis</a:t>
            </a:r>
          </a:p>
          <a:p>
            <a:pPr marL="0" indent="0">
              <a:buNone/>
            </a:pPr>
            <a:r>
              <a:rPr lang="en-GB" sz="2300" dirty="0">
                <a:solidFill>
                  <a:schemeClr val="tx1"/>
                </a:solidFill>
                <a:latin typeface="Arial" panose="020B0604020202020204" pitchFamily="34" charset="0"/>
                <a:cs typeface="Arial" panose="020B0604020202020204" pitchFamily="34" charset="0"/>
              </a:rPr>
              <a:t>-Does not indicate which causes are the most important or urgent</a:t>
            </a:r>
          </a:p>
          <a:p>
            <a:pPr marL="0" indent="0">
              <a:buNone/>
            </a:pPr>
            <a:r>
              <a:rPr lang="en-GB" sz="2300" dirty="0">
                <a:solidFill>
                  <a:schemeClr val="tx1"/>
                </a:solidFill>
                <a:latin typeface="Arial" panose="020B0604020202020204" pitchFamily="34" charset="0"/>
                <a:cs typeface="Arial" panose="020B0604020202020204" pitchFamily="34" charset="0"/>
              </a:rPr>
              <a:t>-Can become overly complex for large or multifaceted problems</a:t>
            </a:r>
          </a:p>
          <a:p>
            <a:pPr marL="0" indent="0">
              <a:buNone/>
            </a:pPr>
            <a:r>
              <a:rPr lang="en-GB" sz="2300" dirty="0">
                <a:solidFill>
                  <a:schemeClr val="tx1"/>
                </a:solidFill>
                <a:latin typeface="Arial" panose="020B0604020202020204" pitchFamily="34" charset="0"/>
                <a:cs typeface="Arial" panose="020B0604020202020204" pitchFamily="34" charset="0"/>
              </a:rPr>
              <a:t>-Focused only on causes, not solutions</a:t>
            </a:r>
          </a:p>
          <a:p>
            <a:endParaRPr lang="en-GB" sz="1000" dirty="0"/>
          </a:p>
        </p:txBody>
      </p:sp>
    </p:spTree>
    <p:extLst>
      <p:ext uri="{BB962C8B-B14F-4D97-AF65-F5344CB8AC3E}">
        <p14:creationId xmlns:p14="http://schemas.microsoft.com/office/powerpoint/2010/main" val="192838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14854"/>
            <a:ext cx="1524174" cy="1502716"/>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338554"/>
          </a:xfrm>
          <a:prstGeom prst="rect">
            <a:avLst/>
          </a:prstGeom>
          <a:noFill/>
          <a:ln w="57150">
            <a:solidFill>
              <a:srgbClr val="FFC000"/>
            </a:solidFill>
          </a:ln>
        </p:spPr>
        <p:txBody>
          <a:bodyPr wrap="square" rtlCol="0">
            <a:spAutoFit/>
          </a:bodyPr>
          <a:lstStyle/>
          <a:p>
            <a:pPr algn="ctr"/>
            <a:r>
              <a:rPr lang="en-GB" sz="1600" b="1" dirty="0">
                <a:solidFill>
                  <a:srgbClr val="FFC000"/>
                </a:solidFill>
                <a:latin typeface="Arial" panose="020B0604020202020204" pitchFamily="34" charset="0"/>
                <a:cs typeface="Arial" panose="020B0604020202020204" pitchFamily="34" charset="0"/>
              </a:rPr>
              <a:t>Process/Operations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Technology</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00110"/>
          </a:xfrm>
          <a:prstGeom prst="rect">
            <a:avLst/>
          </a:prstGeom>
          <a:noFill/>
          <a:ln w="57150">
            <a:solidFill>
              <a:srgbClr val="7030A0"/>
            </a:solidFill>
          </a:ln>
        </p:spPr>
        <p:txBody>
          <a:bodyPr wrap="square" rtlCol="0">
            <a:spAutoFit/>
          </a:bodyPr>
          <a:lstStyle/>
          <a:p>
            <a:pPr algn="ctr"/>
            <a:r>
              <a:rPr lang="en-GB" sz="2000" b="1" dirty="0">
                <a:solidFill>
                  <a:srgbClr val="7030A0"/>
                </a:solidFill>
                <a:latin typeface="Arial" panose="020B0604020202020204" pitchFamily="34" charset="0"/>
                <a:cs typeface="Arial" panose="020B0604020202020204" pitchFamily="34" charset="0"/>
              </a:rPr>
              <a:t>Supplies/Costs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00110"/>
          </a:xfrm>
          <a:prstGeom prst="rect">
            <a:avLst/>
          </a:prstGeom>
          <a:noFill/>
          <a:ln w="57150">
            <a:solidFill>
              <a:srgbClr val="C00000"/>
            </a:solidFill>
          </a:ln>
        </p:spPr>
        <p:txBody>
          <a:bodyPr wrap="square" rtlCol="0">
            <a:spAutoFit/>
          </a:bodyPr>
          <a:lstStyle/>
          <a:p>
            <a:pPr algn="ctr"/>
            <a:r>
              <a:rPr lang="en-GB" sz="2000" b="1" dirty="0">
                <a:solidFill>
                  <a:srgbClr val="C00000"/>
                </a:solidFill>
                <a:latin typeface="Arial" panose="020B0604020202020204" pitchFamily="34" charset="0"/>
                <a:cs typeface="Arial" panose="020B0604020202020204" pitchFamily="34" charset="0"/>
              </a:rPr>
              <a:t>Staff/Customer</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338554"/>
          </a:xfrm>
          <a:prstGeom prst="rect">
            <a:avLst/>
          </a:prstGeom>
          <a:noFill/>
          <a:ln w="57150">
            <a:solidFill>
              <a:srgbClr val="00B0F0"/>
            </a:solidFill>
          </a:ln>
        </p:spPr>
        <p:txBody>
          <a:bodyPr wrap="square" rtlCol="0">
            <a:spAutoFit/>
          </a:bodyPr>
          <a:lstStyle/>
          <a:p>
            <a:pPr algn="ctr"/>
            <a:r>
              <a:rPr lang="en-GB" sz="1600" b="1" dirty="0">
                <a:solidFill>
                  <a:srgbClr val="00B0F0"/>
                </a:solidFill>
                <a:latin typeface="Arial" panose="020B0604020202020204" pitchFamily="34" charset="0"/>
                <a:cs typeface="Arial" panose="020B0604020202020204" pitchFamily="34" charset="0"/>
              </a:rPr>
              <a:t>Monitoring/Metrics</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 30% decline in in-store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Economic factors such as inflation impacting customers and supply</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Declining high-street footfall</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Staff have limited digital marketing skills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footfall from loyal walk-in customers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tracking of marketing effectiveness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customer feedback system for continual improvement</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cost of imported or locally sourced flower</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Higher cost of eco-friendly packaging</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Outdated website</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digital marketing tools and analytics.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Inefficient social media and marketing processes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promotional strategies for attracting new customers</a:t>
            </a:r>
          </a:p>
        </p:txBody>
      </p:sp>
      <p:sp>
        <p:nvSpPr>
          <p:cNvPr id="9" name="TextBox 8">
            <a:extLst>
              <a:ext uri="{FF2B5EF4-FFF2-40B4-BE49-F238E27FC236}">
                <a16:creationId xmlns:a16="http://schemas.microsoft.com/office/drawing/2014/main" id="{61E62149-100D-392D-3127-3D301273C6F0}"/>
              </a:ext>
            </a:extLst>
          </p:cNvPr>
          <p:cNvSpPr txBox="1"/>
          <p:nvPr/>
        </p:nvSpPr>
        <p:spPr>
          <a:xfrm>
            <a:off x="2150404" y="5854719"/>
            <a:ext cx="10041596" cy="646331"/>
          </a:xfrm>
          <a:prstGeom prst="rect">
            <a:avLst/>
          </a:prstGeom>
          <a:noFill/>
        </p:spPr>
        <p:txBody>
          <a:bodyPr wrap="square">
            <a:spAutoFit/>
          </a:bodyPr>
          <a:lstStyle/>
          <a:p>
            <a:pPr marL="285750" indent="-285750">
              <a:buFont typeface="Arial" panose="020B0604020202020204" pitchFamily="34" charset="0"/>
              <a:buChar char="•"/>
            </a:pPr>
            <a:r>
              <a:rPr lang="en-GB" dirty="0"/>
              <a:t>(Institute of Leadership &amp; Management,2013)</a:t>
            </a:r>
          </a:p>
          <a:p>
            <a:pPr marL="285750" indent="-285750">
              <a:buFont typeface="Arial" panose="020B0604020202020204" pitchFamily="34" charset="0"/>
              <a:buChar char="•"/>
            </a:pPr>
            <a:r>
              <a:rPr lang="en-GB" dirty="0"/>
              <a:t>(Maslow, A., 2018, pp 22-25)</a:t>
            </a:r>
            <a:endParaRPr lang="en-GB"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7A70AF02-D723-6B35-B5F6-6AE1B835011D}"/>
              </a:ext>
            </a:extLst>
          </p:cNvPr>
          <p:cNvSpPr/>
          <p:nvPr/>
        </p:nvSpPr>
        <p:spPr>
          <a:xfrm>
            <a:off x="2778530" y="375463"/>
            <a:ext cx="7181773" cy="1077218"/>
          </a:xfrm>
          <a:prstGeom prst="rect">
            <a:avLst/>
          </a:prstGeom>
          <a:noFill/>
        </p:spPr>
        <p:txBody>
          <a:bodyPr wrap="none" lIns="91440" tIns="45720" rIns="91440" bIns="45720">
            <a:spAutoFit/>
          </a:bodyPr>
          <a:lstStyle/>
          <a:p>
            <a:pPr algn="ctr"/>
            <a:r>
              <a:rPr lang="en-US" sz="3200" b="1" cap="none" spc="0" dirty="0">
                <a:ln w="22225">
                  <a:solidFill>
                    <a:schemeClr val="accent2"/>
                  </a:solidFill>
                  <a:prstDash val="solid"/>
                </a:ln>
                <a:solidFill>
                  <a:schemeClr val="accent2">
                    <a:lumMod val="40000"/>
                    <a:lumOff val="60000"/>
                  </a:schemeClr>
                </a:solidFill>
                <a:effectLst/>
              </a:rPr>
              <a:t>CAUSE-AND-EFFECT DIAGRAM</a:t>
            </a:r>
          </a:p>
          <a:p>
            <a:pPr algn="ctr"/>
            <a:r>
              <a:rPr lang="en-US" sz="3200" b="1" cap="none" spc="0" dirty="0">
                <a:ln w="22225">
                  <a:solidFill>
                    <a:schemeClr val="accent2"/>
                  </a:solidFill>
                  <a:prstDash val="solid"/>
                </a:ln>
                <a:solidFill>
                  <a:schemeClr val="accent2">
                    <a:lumMod val="40000"/>
                    <a:lumOff val="60000"/>
                  </a:schemeClr>
                </a:solidFill>
                <a:effectLst/>
              </a:rPr>
              <a:t>FISHBONE</a:t>
            </a:r>
          </a:p>
        </p:txBody>
      </p:sp>
    </p:spTree>
    <p:extLst>
      <p:ext uri="{BB962C8B-B14F-4D97-AF65-F5344CB8AC3E}">
        <p14:creationId xmlns:p14="http://schemas.microsoft.com/office/powerpoint/2010/main" val="642852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493808"/>
            <a:ext cx="10515600" cy="4999067"/>
          </a:xfrm>
        </p:spPr>
        <p:txBody>
          <a:bodyPr>
            <a:normAutofit fontScale="92500" lnSpcReduction="20000"/>
          </a:bodyPr>
          <a:lstStyle/>
          <a:p>
            <a:endParaRPr lang="en-GB" sz="1000" dirty="0">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1</a:t>
            </a:r>
            <a:r>
              <a:rPr lang="en-GB" sz="2400" dirty="0">
                <a:solidFill>
                  <a:schemeClr val="tx1"/>
                </a:solidFill>
                <a:latin typeface="Arial" panose="020B0604020202020204" pitchFamily="34" charset="0"/>
                <a:cs typeface="Arial" panose="020B0604020202020204" pitchFamily="34" charset="0"/>
              </a:rPr>
              <a:t>:  </a:t>
            </a:r>
            <a:r>
              <a:rPr lang="en-GB" sz="2400" dirty="0">
                <a:solidFill>
                  <a:schemeClr val="tx1"/>
                </a:solidFill>
              </a:rPr>
              <a:t>Green Haven Florists is facing a sustained 30% decline in in-store sales, indicating a structural rather than temporary performance issue.</a:t>
            </a:r>
            <a:endParaRPr lang="en-GB" sz="2400"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2</a:t>
            </a:r>
            <a:r>
              <a:rPr lang="en-GB" sz="2400" dirty="0">
                <a:solidFill>
                  <a:schemeClr val="tx1"/>
                </a:solidFill>
                <a:latin typeface="Arial" panose="020B0604020202020204" pitchFamily="34" charset="0"/>
                <a:cs typeface="Arial" panose="020B0604020202020204" pitchFamily="34" charset="0"/>
              </a:rPr>
              <a:t>: </a:t>
            </a:r>
            <a:r>
              <a:rPr lang="en-GB" sz="2400" dirty="0">
                <a:solidFill>
                  <a:schemeClr val="tx1"/>
                </a:solidFill>
              </a:rPr>
              <a:t>External macro-environmental pressures, including inflation, declining footfall and increased competition, are intensifying the business challenge and are largely outside management control.</a:t>
            </a:r>
          </a:p>
          <a:p>
            <a:pPr lvl="2"/>
            <a:endParaRPr lang="en-GB" sz="2400"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3</a:t>
            </a:r>
            <a:r>
              <a:rPr lang="en-GB" sz="2400" dirty="0">
                <a:solidFill>
                  <a:schemeClr val="tx1"/>
                </a:solidFill>
                <a:latin typeface="Arial" panose="020B0604020202020204" pitchFamily="34" charset="0"/>
                <a:cs typeface="Arial" panose="020B0604020202020204" pitchFamily="34" charset="0"/>
              </a:rPr>
              <a:t>: </a:t>
            </a:r>
            <a:r>
              <a:rPr lang="en-GB" sz="2400" dirty="0">
                <a:solidFill>
                  <a:schemeClr val="tx1"/>
                </a:solidFill>
              </a:rPr>
              <a:t>Internal weaknesses, particularly in digital capability and marketing effectiveness, are limiting competitiveness and represent controllable strategic gaps.</a:t>
            </a:r>
          </a:p>
          <a:p>
            <a:pPr lvl="2"/>
            <a:endParaRPr lang="en-GB" sz="2400" dirty="0">
              <a:solidFill>
                <a:schemeClr val="tx1"/>
              </a:solidFill>
              <a:latin typeface="Arial" panose="020B0604020202020204" pitchFamily="34" charset="0"/>
              <a:cs typeface="Arial" panose="020B0604020202020204" pitchFamily="34" charset="0"/>
            </a:endParaRPr>
          </a:p>
          <a:p>
            <a:pPr marL="0" indent="0">
              <a:buNone/>
            </a:pPr>
            <a:endParaRPr lang="en-GB" dirty="0">
              <a:solidFill>
                <a:schemeClr val="tx1"/>
              </a:solidFill>
              <a:latin typeface="Arial" panose="020B0604020202020204" pitchFamily="34" charset="0"/>
              <a:cs typeface="Arial" panose="020B0604020202020204" pitchFamily="34" charset="0"/>
            </a:endParaRPr>
          </a:p>
          <a:p>
            <a:pPr lvl="2"/>
            <a:r>
              <a:rPr lang="en-GB" sz="2400" b="1" dirty="0">
                <a:solidFill>
                  <a:schemeClr val="tx1"/>
                </a:solidFill>
                <a:latin typeface="Arial" panose="020B0604020202020204" pitchFamily="34" charset="0"/>
                <a:cs typeface="Arial" panose="020B0604020202020204" pitchFamily="34" charset="0"/>
              </a:rPr>
              <a:t>Key Finding 4</a:t>
            </a:r>
            <a:r>
              <a:rPr lang="en-GB" sz="2400" dirty="0">
                <a:solidFill>
                  <a:schemeClr val="tx1"/>
                </a:solidFill>
                <a:latin typeface="Arial" panose="020B0604020202020204" pitchFamily="34" charset="0"/>
                <a:cs typeface="Arial" panose="020B0604020202020204" pitchFamily="34" charset="0"/>
              </a:rPr>
              <a:t>: </a:t>
            </a:r>
            <a:r>
              <a:rPr lang="en-GB" sz="2400" dirty="0">
                <a:solidFill>
                  <a:schemeClr val="tx1"/>
                </a:solidFill>
              </a:rPr>
              <a:t>The problem is interconnected and long-term, requiring strategic awareness of both internal and external influences.</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34683" y="-121571"/>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42452" y="675354"/>
            <a:ext cx="10807831" cy="6182646"/>
          </a:xfrm>
        </p:spPr>
        <p:txBody>
          <a:bodyPr>
            <a:normAutofit fontScale="85000" lnSpcReduction="20000"/>
          </a:bodyPr>
          <a:lstStyle/>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Johnson, G., Scholes, K. and Whittington. (2020)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Exploring strategy. </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12</a:t>
            </a:r>
            <a:r>
              <a:rPr lang="en-GB" baseline="30000" dirty="0">
                <a:solidFill>
                  <a:schemeClr val="tx1"/>
                </a:solidFill>
                <a:latin typeface="Arial" panose="020B0604020202020204" pitchFamily="34" charset="0"/>
                <a:ea typeface="DengXian" panose="02010600030101010101" pitchFamily="2" charset="-122"/>
                <a:cs typeface="Arial" panose="020B0604020202020204" pitchFamily="34" charset="0"/>
              </a:rPr>
              <a:t>th</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ed. Harlow: Pearson Education.</a:t>
            </a:r>
          </a:p>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Kotler, P., Keller, K.L. and Chernev, A. (2021).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Marketing management. </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16</a:t>
            </a:r>
            <a:r>
              <a:rPr lang="en-GB" baseline="30000" dirty="0">
                <a:solidFill>
                  <a:schemeClr val="tx1"/>
                </a:solidFill>
                <a:latin typeface="Arial" panose="020B0604020202020204" pitchFamily="34" charset="0"/>
                <a:ea typeface="DengXian" panose="02010600030101010101" pitchFamily="2" charset="-122"/>
                <a:cs typeface="Arial" panose="020B0604020202020204" pitchFamily="34" charset="0"/>
              </a:rPr>
              <a:t>th</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ed. Harlow: Pearson.</a:t>
            </a:r>
          </a:p>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CIPD (2023).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Where and how is PESTEL used?. </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Available at: </a:t>
            </a:r>
            <a:r>
              <a:rPr lang="en-GB" dirty="0">
                <a:hlinkClick r:id="rId2"/>
              </a:rPr>
              <a:t>PESTLE analysis | CIPD</a:t>
            </a:r>
            <a:endParaRPr lang="en-GB" dirty="0"/>
          </a:p>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Johnson, G., Scholes, K. and Whittington. (2020)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Exploring Strategy: Text and Cases. </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12</a:t>
            </a:r>
            <a:r>
              <a:rPr lang="en-GB" baseline="30000" dirty="0">
                <a:solidFill>
                  <a:schemeClr val="tx1"/>
                </a:solidFill>
                <a:latin typeface="Arial" panose="020B0604020202020204" pitchFamily="34" charset="0"/>
                <a:ea typeface="DengXian" panose="02010600030101010101" pitchFamily="2" charset="-122"/>
                <a:cs typeface="Arial" panose="020B0604020202020204" pitchFamily="34" charset="0"/>
              </a:rPr>
              <a:t>th</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ed. Harlow: Pearson Education. Education</a:t>
            </a:r>
          </a:p>
          <a:p>
            <a:pPr algn="just"/>
            <a:r>
              <a:rPr lang="en-GB" dirty="0">
                <a:solidFill>
                  <a:schemeClr val="tx1"/>
                </a:solidFill>
                <a:latin typeface="Arial" panose="020B0604020202020204" pitchFamily="34" charset="0"/>
                <a:cs typeface="Arial" panose="020B0604020202020204" pitchFamily="34" charset="0"/>
              </a:rPr>
              <a:t>Grundy, T. (2006) </a:t>
            </a:r>
            <a:r>
              <a:rPr lang="en-GB" i="1" dirty="0">
                <a:solidFill>
                  <a:schemeClr val="tx1"/>
                </a:solidFill>
                <a:latin typeface="Arial" panose="020B0604020202020204" pitchFamily="34" charset="0"/>
                <a:cs typeface="Arial" panose="020B0604020202020204" pitchFamily="34" charset="0"/>
              </a:rPr>
              <a:t>Rethinking and reinventing Michael Porter’s five forces model</a:t>
            </a:r>
            <a:r>
              <a:rPr lang="en-GB" dirty="0">
                <a:solidFill>
                  <a:schemeClr val="tx1"/>
                </a:solidFill>
                <a:latin typeface="Arial" panose="020B0604020202020204" pitchFamily="34" charset="0"/>
                <a:cs typeface="Arial" panose="020B0604020202020204" pitchFamily="34" charset="0"/>
              </a:rPr>
              <a:t>. Strategic Change, 15(5), pp. 213–229.</a:t>
            </a:r>
          </a:p>
          <a:p>
            <a:pPr algn="just"/>
            <a:r>
              <a:rPr lang="en-GB" dirty="0">
                <a:solidFill>
                  <a:schemeClr val="tx1"/>
                </a:solidFill>
                <a:latin typeface="Arial" panose="020B0604020202020204" pitchFamily="34" charset="0"/>
                <a:cs typeface="Arial" panose="020B0604020202020204" pitchFamily="34" charset="0"/>
              </a:rPr>
              <a:t>Kotler, P., Keller, K., Brady, M., Goodman, M. &amp; Hansen, T. (2021) </a:t>
            </a:r>
            <a:r>
              <a:rPr lang="en-GB" i="1" dirty="0">
                <a:solidFill>
                  <a:schemeClr val="tx1"/>
                </a:solidFill>
                <a:latin typeface="Arial" panose="020B0604020202020204" pitchFamily="34" charset="0"/>
                <a:cs typeface="Arial" panose="020B0604020202020204" pitchFamily="34" charset="0"/>
              </a:rPr>
              <a:t>Marketing Management</a:t>
            </a:r>
            <a:r>
              <a:rPr lang="en-GB" dirty="0">
                <a:solidFill>
                  <a:schemeClr val="tx1"/>
                </a:solidFill>
                <a:latin typeface="Arial" panose="020B0604020202020204" pitchFamily="34" charset="0"/>
                <a:cs typeface="Arial" panose="020B0604020202020204" pitchFamily="34" charset="0"/>
              </a:rPr>
              <a:t>. 16th edn. Harlow: Pearson Education.</a:t>
            </a:r>
            <a:endParaRPr lang="en-GB" dirty="0">
              <a:solidFill>
                <a:schemeClr val="tx1"/>
              </a:solidFill>
              <a:latin typeface="Arial" panose="020B0604020202020204" pitchFamily="34" charset="0"/>
              <a:ea typeface="DengXian" panose="02010600030101010101" pitchFamily="2" charset="-122"/>
              <a:cs typeface="Arial" panose="020B0604020202020204" pitchFamily="34" charset="0"/>
            </a:endParaRPr>
          </a:p>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Institute of Leadership &amp; Management (2013).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Solving problems and making decisions.</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5th ed. London: Routledge, pp. 14-24.</a:t>
            </a:r>
          </a:p>
          <a:p>
            <a:pPr algn="just"/>
            <a:r>
              <a:rPr lang="en-GB" dirty="0">
                <a:solidFill>
                  <a:schemeClr val="tx1"/>
                </a:solidFill>
                <a:latin typeface="Arial" panose="020B0604020202020204" pitchFamily="34" charset="0"/>
                <a:cs typeface="Arial" panose="020B0604020202020204" pitchFamily="34" charset="0"/>
              </a:rPr>
              <a:t>Ishikawa, K. (1985). </a:t>
            </a:r>
            <a:r>
              <a:rPr lang="en-GB" i="1" dirty="0">
                <a:solidFill>
                  <a:schemeClr val="tx1"/>
                </a:solidFill>
                <a:latin typeface="Arial" panose="020B0604020202020204" pitchFamily="34" charset="0"/>
                <a:cs typeface="Arial" panose="020B0604020202020204" pitchFamily="34" charset="0"/>
              </a:rPr>
              <a:t>What is Total Quality Control? The Japanese Way</a:t>
            </a:r>
            <a:r>
              <a:rPr lang="en-GB" dirty="0">
                <a:solidFill>
                  <a:schemeClr val="tx1"/>
                </a:solidFill>
                <a:latin typeface="Arial" panose="020B0604020202020204" pitchFamily="34" charset="0"/>
                <a:cs typeface="Arial" panose="020B0604020202020204" pitchFamily="34" charset="0"/>
              </a:rPr>
              <a:t>. Englewood Cliffs, NJ: Prentice Hall.</a:t>
            </a:r>
            <a:endParaRPr lang="en-GB" dirty="0">
              <a:solidFill>
                <a:schemeClr val="tx1"/>
              </a:solidFill>
              <a:latin typeface="Arial" panose="020B0604020202020204" pitchFamily="34" charset="0"/>
              <a:ea typeface="DengXian" panose="02010600030101010101" pitchFamily="2" charset="-122"/>
              <a:cs typeface="Arial" panose="020B0604020202020204" pitchFamily="34" charset="0"/>
            </a:endParaRPr>
          </a:p>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Institute of Leadership &amp; Management (2013).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Solving problems and making decisions</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5</a:t>
            </a:r>
            <a:r>
              <a:rPr lang="en-GB" baseline="30000" dirty="0">
                <a:solidFill>
                  <a:schemeClr val="tx1"/>
                </a:solidFill>
                <a:latin typeface="Arial" panose="020B0604020202020204" pitchFamily="34" charset="0"/>
                <a:ea typeface="DengXian" panose="02010600030101010101" pitchFamily="2" charset="-122"/>
                <a:cs typeface="Arial" panose="020B0604020202020204" pitchFamily="34" charset="0"/>
              </a:rPr>
              <a:t>th</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ed. London: Routledge, pp. 26-37.</a:t>
            </a:r>
          </a:p>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Maslow, A. (2018) ‘Four basic tools for problem solving’, in</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 </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B. Sproull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(ed), The Problem-Solving, Problem-Prevention, and Decision-Making Guide:</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Organised and systematic roadmaps for managers. 1</a:t>
            </a:r>
            <a:r>
              <a:rPr lang="en-GB" baseline="30000" dirty="0">
                <a:solidFill>
                  <a:schemeClr val="tx1"/>
                </a:solidFill>
                <a:latin typeface="Arial" panose="020B0604020202020204" pitchFamily="34" charset="0"/>
                <a:ea typeface="DengXian" panose="02010600030101010101" pitchFamily="2" charset="-122"/>
                <a:cs typeface="Arial" panose="020B0604020202020204" pitchFamily="34" charset="0"/>
              </a:rPr>
              <a:t>st</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ed. New York: Productivity Press, pp. 22-25.</a:t>
            </a:r>
          </a:p>
          <a:p>
            <a:pPr algn="just"/>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Brooks, I. (2011) ‘The International Business Environment’ in Brooks, I., Weatherston, J., and Wilkinson, G., (eds), </a:t>
            </a:r>
            <a:r>
              <a:rPr lang="en-GB" i="1" dirty="0">
                <a:solidFill>
                  <a:schemeClr val="tx1"/>
                </a:solidFill>
                <a:latin typeface="Arial" panose="020B0604020202020204" pitchFamily="34" charset="0"/>
                <a:ea typeface="DengXian" panose="02010600030101010101" pitchFamily="2" charset="-122"/>
                <a:cs typeface="Arial" panose="020B0604020202020204" pitchFamily="34" charset="0"/>
              </a:rPr>
              <a:t>The International Business Environment: Challenges and Changes</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2</a:t>
            </a:r>
            <a:r>
              <a:rPr lang="en-GB" baseline="30000" dirty="0">
                <a:solidFill>
                  <a:schemeClr val="tx1"/>
                </a:solidFill>
                <a:latin typeface="Arial" panose="020B0604020202020204" pitchFamily="34" charset="0"/>
                <a:ea typeface="DengXian" panose="02010600030101010101" pitchFamily="2" charset="-122"/>
                <a:cs typeface="Arial" panose="020B0604020202020204" pitchFamily="34" charset="0"/>
              </a:rPr>
              <a:t>nd</a:t>
            </a:r>
            <a:r>
              <a:rPr lang="en-GB" dirty="0">
                <a:solidFill>
                  <a:schemeClr val="tx1"/>
                </a:solidFill>
                <a:latin typeface="Arial" panose="020B0604020202020204" pitchFamily="34" charset="0"/>
                <a:ea typeface="DengXian" panose="02010600030101010101" pitchFamily="2" charset="-122"/>
                <a:cs typeface="Arial" panose="020B0604020202020204" pitchFamily="34" charset="0"/>
              </a:rPr>
              <a:t> ed. Harlow: Pearson Education Limited, pp. 2-27. </a:t>
            </a:r>
          </a:p>
          <a:p>
            <a:pPr algn="just"/>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View">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TM03457515[[fn=View]]</Template>
  <TotalTime>22541</TotalTime>
  <Words>1805</Words>
  <Application>Microsoft Office PowerPoint</Application>
  <PresentationFormat>Widescreen</PresentationFormat>
  <Paragraphs>177</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Century Schoolbook</vt:lpstr>
      <vt:lpstr>Wingdings</vt:lpstr>
      <vt:lpstr>Wingdings 2</vt:lpstr>
      <vt:lpstr>View</vt:lpstr>
      <vt:lpstr>PowerPoint Presentation</vt:lpstr>
      <vt:lpstr>INTRODUCTION AND STRUCTURE</vt:lpstr>
      <vt:lpstr>BACKGROUND OF GREEN HAVEN FLORISTS</vt:lpstr>
      <vt:lpstr>INSIGHT INTO THE PROBLEMS FACING GREEN HAVEN FLORISTS</vt:lpstr>
      <vt:lpstr>PowerPoint Presentation</vt:lpstr>
      <vt:lpstr>PESTEL</vt:lpstr>
      <vt:lpstr>Criticisms and limitations of PESTEL  -Focuses only on external factors, ignoring internal capabilities.  -Can become overly descriptive rather than analytical.  -Provides a snapshot in time, despite rapidly changing environments.  -Does not prioritise which factors have the greatest impact (Grundy, 2006; Kotler et al., 2021).</vt:lpstr>
      <vt:lpstr>PESTEL  </vt:lpstr>
      <vt:lpstr>Cause-and-effect diagram</vt:lpstr>
      <vt:lpstr>PowerPoint Presentation</vt:lpstr>
      <vt:lpstr>PowerPoint Presentation</vt:lpstr>
      <vt:lpstr>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Daniela Martinez</cp:lastModifiedBy>
  <cp:revision>94</cp:revision>
  <dcterms:created xsi:type="dcterms:W3CDTF">2024-01-29T11:42:05Z</dcterms:created>
  <dcterms:modified xsi:type="dcterms:W3CDTF">2026-02-15T14:54:56Z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