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69" r:id="rId29"/>
    <p:sldId id="270" r:id="rId30"/>
    <p:sldId id="271" r:id="rId31"/>
    <p:sldId id="272" r:id="rId32"/>
    <p:sldId id="273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19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10/11/23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15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53E9F0-1F7B-4937-8CC4-8A2ADFC2F7F3}" type="slidenum">
              <a:rPr lang="en-GB">
                <a:ea typeface="ＭＳ Ｐゴシック" pitchFamily="1" charset="-128"/>
              </a:rPr>
              <a:pPr/>
              <a:t>17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FC6416-62D7-4621-B0B8-80AB0FF0D80B}" type="slidenum">
              <a:rPr lang="en-GB">
                <a:ea typeface="ＭＳ Ｐゴシック" pitchFamily="1" charset="-128"/>
              </a:rPr>
              <a:pPr/>
              <a:t>18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19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20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70E8FB-C184-4AAE-8C4E-F77FE843AE67}" type="slidenum">
              <a:rPr lang="en-GB">
                <a:ea typeface="ＭＳ Ｐゴシック" pitchFamily="1" charset="-128"/>
              </a:rPr>
              <a:pPr/>
              <a:t>21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C34E1C-5016-40BA-84C1-B3F230784AF7}" type="slidenum">
              <a:rPr lang="en-GB">
                <a:ea typeface="ＭＳ Ｐゴシック" pitchFamily="1" charset="-128"/>
              </a:rPr>
              <a:pPr/>
              <a:t>22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BE8043-0180-42BA-8EF4-A71542054B9A}" type="slidenum">
              <a:rPr lang="en-GB">
                <a:ea typeface="ＭＳ Ｐゴシック" pitchFamily="1" charset="-128"/>
              </a:rPr>
              <a:pPr/>
              <a:t>23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C73829-29AA-412B-A831-49B1DA3AB193}" type="slidenum">
              <a:rPr lang="en-GB">
                <a:ea typeface="ＭＳ Ｐゴシック" pitchFamily="1" charset="-128"/>
              </a:rPr>
              <a:pPr/>
              <a:t>24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25CBDF-2BF2-4539-B2CB-96FBB39BAECB}" type="slidenum">
              <a:rPr lang="en-GB">
                <a:ea typeface="ＭＳ Ｐゴシック" pitchFamily="1" charset="-128"/>
              </a:rPr>
              <a:pPr/>
              <a:t>25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599555-00B9-4A3D-A998-9C90535096EA}" type="slidenum">
              <a:rPr lang="en-GB">
                <a:ea typeface="ＭＳ Ｐゴシック" pitchFamily="1" charset="-128"/>
              </a:rPr>
              <a:pPr/>
              <a:t>26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DE8BB8-C06C-43D9-AEB6-7C371E6ABA42}" type="slidenum">
              <a:rPr lang="en-GB">
                <a:ea typeface="ＭＳ Ｐゴシック" pitchFamily="1" charset="-128"/>
              </a:rPr>
              <a:pPr/>
              <a:t>27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CD01E6-C11F-4936-8AC4-570AC45563A9}" type="slidenum">
              <a:rPr lang="en-GB">
                <a:ea typeface="ＭＳ Ｐゴシック" pitchFamily="1" charset="-128"/>
              </a:rPr>
              <a:pPr/>
              <a:t>28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2E77E6-C156-45CB-B48F-BE748823BF75}" type="slidenum">
              <a:rPr lang="en-GB">
                <a:ea typeface="ＭＳ Ｐゴシック" pitchFamily="1" charset="-128"/>
              </a:rPr>
              <a:pPr/>
              <a:t>29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49171E-442B-484B-9405-F1A84BF93322}" type="slidenum">
              <a:rPr lang="en-GB">
                <a:ea typeface="ＭＳ Ｐゴシック" pitchFamily="1" charset="-128"/>
              </a:rPr>
              <a:pPr/>
              <a:t>30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06E780-5FF6-4F7D-8D6A-595A2BF14FAE}" type="slidenum">
              <a:rPr lang="en-GB">
                <a:ea typeface="ＭＳ Ｐゴシック" pitchFamily="1" charset="-128"/>
              </a:rPr>
              <a:pPr/>
              <a:t>31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4E14F5-8C0F-4FB8-B721-FD59A4C1AA2A}" type="slidenum">
              <a:rPr lang="en-GB">
                <a:ea typeface="ＭＳ Ｐゴシック" pitchFamily="1" charset="-128"/>
              </a:rPr>
              <a:pPr/>
              <a:t>32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Measuring Intensity, Directional Perceptions </a:t>
            </a:r>
            <a:br>
              <a:rPr lang="en-GB" sz="3200" dirty="0"/>
            </a:br>
            <a:r>
              <a:rPr lang="en-GB" sz="3200" dirty="0"/>
              <a:t>and Frequency of Intrusions</a:t>
            </a:r>
          </a:p>
          <a:p>
            <a:pPr algn="ctr"/>
            <a:r>
              <a:rPr lang="en-GB" sz="3200" dirty="0"/>
              <a:t>Competitive State Anxiety – Part 2</a:t>
            </a:r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Modified CSAI-2 (Task)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800" dirty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“never” to 7 “all of the time”</a:t>
            </a:r>
            <a:endParaRPr lang="en-US" sz="1600" dirty="0"/>
          </a:p>
          <a:p>
            <a:pPr>
              <a:lnSpc>
                <a:spcPct val="80000"/>
              </a:lnSpc>
            </a:pPr>
            <a:endParaRPr lang="en-US" sz="1800" dirty="0"/>
          </a:p>
          <a:p>
            <a:pPr>
              <a:lnSpc>
                <a:spcPct val="80000"/>
              </a:lnSpc>
            </a:pPr>
            <a:r>
              <a:rPr lang="en-US" sz="1800" dirty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Task…..</a:t>
            </a:r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	(i.e., don’t move onto the next question until you have completed the 	intensity and frequency of intrusion dimensions for the statement you 	have just 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Scoring….</a:t>
            </a:r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 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36).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       5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2	       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/>
              <a:t>Your individual scores </a:t>
            </a:r>
          </a:p>
          <a:p>
            <a:endParaRPr lang="en-GB" dirty="0"/>
          </a:p>
          <a:p>
            <a:pPr lvl="1"/>
            <a:r>
              <a:rPr lang="en-GB" sz="2800" dirty="0"/>
              <a:t>Issues with the inventory?</a:t>
            </a:r>
          </a:p>
          <a:p>
            <a:pPr lvl="1"/>
            <a:r>
              <a:rPr lang="en-GB" sz="2800" dirty="0"/>
              <a:t>Appropriateness/applicability of the three dimensions?</a:t>
            </a:r>
          </a:p>
          <a:p>
            <a:pPr lvl="1"/>
            <a:r>
              <a:rPr lang="en-GB" sz="2800" dirty="0"/>
              <a:t>Critique the questions </a:t>
            </a:r>
          </a:p>
          <a:p>
            <a:pPr lvl="1"/>
            <a:r>
              <a:rPr lang="en-GB" sz="2800" dirty="0"/>
              <a:t>Critique the measurement of each dimension</a:t>
            </a:r>
          </a:p>
          <a:p>
            <a:pPr lvl="1"/>
            <a:r>
              <a:rPr lang="en-GB" sz="2800" dirty="0"/>
              <a:t>How easy was it to recall intensity versus </a:t>
            </a:r>
            <a:r>
              <a:rPr lang="en-GB" sz="2800"/>
              <a:t>frequency 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Issues to Consider</a:t>
            </a:r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848600" cy="4537075"/>
          </a:xfrm>
        </p:spPr>
        <p:txBody>
          <a:bodyPr/>
          <a:lstStyle/>
          <a:p>
            <a:r>
              <a:rPr lang="en-GB" dirty="0"/>
              <a:t>Critique of the modified CSAI-2</a:t>
            </a:r>
          </a:p>
          <a:p>
            <a:pPr lvl="1"/>
            <a:r>
              <a:rPr lang="en-GB" dirty="0"/>
              <a:t>See Burton and Naylor (1997)</a:t>
            </a:r>
          </a:p>
          <a:p>
            <a:pPr lvl="1"/>
            <a:r>
              <a:rPr lang="en-GB" dirty="0"/>
              <a:t>Lane et al. (1999)</a:t>
            </a:r>
          </a:p>
          <a:p>
            <a:endParaRPr lang="en-GB" dirty="0"/>
          </a:p>
          <a:p>
            <a:r>
              <a:rPr lang="en-GB" dirty="0"/>
              <a:t>Revised CSAI-2 </a:t>
            </a:r>
          </a:p>
          <a:p>
            <a:pPr lvl="1"/>
            <a:r>
              <a:rPr lang="en-GB" dirty="0" err="1"/>
              <a:t>Martinent</a:t>
            </a:r>
            <a:r>
              <a:rPr lang="en-GB" dirty="0"/>
              <a:t> et al. (2010)</a:t>
            </a:r>
          </a:p>
        </p:txBody>
      </p:sp>
    </p:spTree>
    <p:extLst>
      <p:ext uri="{BB962C8B-B14F-4D97-AF65-F5344CB8AC3E}">
        <p14:creationId xmlns:p14="http://schemas.microsoft.com/office/powerpoint/2010/main" val="2302091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3 – 17</a:t>
            </a:r>
            <a:r>
              <a:rPr lang="en-GB" baseline="30000" dirty="0"/>
              <a:t>th</a:t>
            </a:r>
            <a:r>
              <a:rPr lang="en-GB" dirty="0"/>
              <a:t> October 2023</a:t>
            </a:r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328446" y="4624668"/>
            <a:ext cx="6510754" cy="9334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Anxiety Part 2: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Frequency of Cognitive Intrusions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421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>
          <a:xfrm>
            <a:off x="781050" y="1949450"/>
            <a:ext cx="7446963" cy="407987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Martens et al. (1990)</a:t>
            </a:r>
          </a:p>
          <a:p>
            <a:pPr lvl="1"/>
            <a:r>
              <a:rPr lang="en-GB" sz="2000" dirty="0"/>
              <a:t>Multidimensional anxiety theory (MAT)</a:t>
            </a:r>
          </a:p>
          <a:p>
            <a:pPr lvl="1"/>
            <a:r>
              <a:rPr lang="en-GB" sz="2000" dirty="0"/>
              <a:t>Development of the Competitive State Anxiety Inventory-2 CSAI-2</a:t>
            </a:r>
          </a:p>
          <a:p>
            <a:pPr lvl="1"/>
            <a:endParaRPr lang="en-GB" sz="2000" dirty="0"/>
          </a:p>
          <a:p>
            <a:r>
              <a:rPr lang="en-US" sz="2400" dirty="0"/>
              <a:t>Additive</a:t>
            </a:r>
          </a:p>
          <a:p>
            <a:endParaRPr lang="en-US" sz="2400" dirty="0"/>
          </a:p>
          <a:p>
            <a:r>
              <a:rPr lang="en-US" sz="2400" dirty="0"/>
              <a:t>Three constructs to predict performance</a:t>
            </a:r>
          </a:p>
          <a:p>
            <a:pPr lvl="1"/>
            <a:r>
              <a:rPr lang="en-US" sz="2000" dirty="0"/>
              <a:t>Cognitive anxiety</a:t>
            </a:r>
          </a:p>
          <a:p>
            <a:pPr lvl="1"/>
            <a:r>
              <a:rPr lang="en-US" sz="2000" dirty="0"/>
              <a:t>Somatic anxiety</a:t>
            </a:r>
          </a:p>
          <a:p>
            <a:pPr lvl="1"/>
            <a:r>
              <a:rPr lang="en-US" sz="2000" dirty="0"/>
              <a:t>Self-confidence</a:t>
            </a:r>
          </a:p>
        </p:txBody>
      </p:sp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0" y="714375"/>
            <a:ext cx="914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000"/>
              <a:t>Multidimensional Anxiety Theory: (MAT)</a:t>
            </a:r>
          </a:p>
        </p:txBody>
      </p:sp>
    </p:spTree>
    <p:extLst>
      <p:ext uri="{BB962C8B-B14F-4D97-AF65-F5344CB8AC3E}">
        <p14:creationId xmlns:p14="http://schemas.microsoft.com/office/powerpoint/2010/main" val="2167767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3"/>
          <p:cNvSpPr>
            <a:spLocks noChangeShapeType="1"/>
          </p:cNvSpPr>
          <p:nvPr/>
        </p:nvSpPr>
        <p:spPr bwMode="auto">
          <a:xfrm>
            <a:off x="1619250" y="4076700"/>
            <a:ext cx="6048375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3" name="Line 4"/>
          <p:cNvSpPr>
            <a:spLocks noChangeShapeType="1"/>
          </p:cNvSpPr>
          <p:nvPr/>
        </p:nvSpPr>
        <p:spPr bwMode="auto">
          <a:xfrm flipV="1">
            <a:off x="914400" y="1600200"/>
            <a:ext cx="0" cy="434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4" name="Line 5"/>
          <p:cNvSpPr>
            <a:spLocks noChangeShapeType="1"/>
          </p:cNvSpPr>
          <p:nvPr/>
        </p:nvSpPr>
        <p:spPr bwMode="auto">
          <a:xfrm>
            <a:off x="914400" y="5943600"/>
            <a:ext cx="7086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5" name="Text Box 6"/>
          <p:cNvSpPr txBox="1">
            <a:spLocks noChangeArrowheads="1"/>
          </p:cNvSpPr>
          <p:nvPr/>
        </p:nvSpPr>
        <p:spPr bwMode="auto">
          <a:xfrm rot="-5381389">
            <a:off x="-1677194" y="3599657"/>
            <a:ext cx="43211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Construct</a:t>
            </a:r>
            <a:endParaRPr lang="en-US" sz="2800"/>
          </a:p>
        </p:txBody>
      </p:sp>
      <p:sp>
        <p:nvSpPr>
          <p:cNvPr id="5126" name="Rectangle 7"/>
          <p:cNvSpPr>
            <a:spLocks noChangeArrowheads="1"/>
          </p:cNvSpPr>
          <p:nvPr/>
        </p:nvSpPr>
        <p:spPr bwMode="auto">
          <a:xfrm>
            <a:off x="971550" y="6096000"/>
            <a:ext cx="698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Time-to-competition</a:t>
            </a:r>
            <a:endParaRPr lang="en-US" sz="2800"/>
          </a:p>
        </p:txBody>
      </p:sp>
      <p:sp>
        <p:nvSpPr>
          <p:cNvPr id="5127" name="Line 8"/>
          <p:cNvSpPr>
            <a:spLocks noChangeShapeType="1"/>
          </p:cNvSpPr>
          <p:nvPr/>
        </p:nvSpPr>
        <p:spPr bwMode="auto">
          <a:xfrm>
            <a:off x="4572000" y="1828800"/>
            <a:ext cx="1676400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8" name="Rectangle 9"/>
          <p:cNvSpPr>
            <a:spLocks noChangeArrowheads="1"/>
          </p:cNvSpPr>
          <p:nvPr/>
        </p:nvSpPr>
        <p:spPr bwMode="auto">
          <a:xfrm>
            <a:off x="2743200" y="1524000"/>
            <a:ext cx="1670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Cognitive</a:t>
            </a:r>
            <a:endParaRPr lang="en-US" sz="2800"/>
          </a:p>
        </p:txBody>
      </p:sp>
      <p:sp>
        <p:nvSpPr>
          <p:cNvPr id="5129" name="Line 10"/>
          <p:cNvSpPr>
            <a:spLocks noChangeShapeType="1"/>
          </p:cNvSpPr>
          <p:nvPr/>
        </p:nvSpPr>
        <p:spPr bwMode="auto">
          <a:xfrm>
            <a:off x="4572000" y="2438400"/>
            <a:ext cx="1676400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0" name="Rectangle 11"/>
          <p:cNvSpPr>
            <a:spLocks noChangeArrowheads="1"/>
          </p:cNvSpPr>
          <p:nvPr/>
        </p:nvSpPr>
        <p:spPr bwMode="auto">
          <a:xfrm>
            <a:off x="2895600" y="2147888"/>
            <a:ext cx="14700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Somatic</a:t>
            </a:r>
            <a:endParaRPr lang="en-US" sz="2800"/>
          </a:p>
        </p:txBody>
      </p:sp>
      <p:sp>
        <p:nvSpPr>
          <p:cNvPr id="5131" name="Line 12"/>
          <p:cNvSpPr>
            <a:spLocks noChangeShapeType="1"/>
          </p:cNvSpPr>
          <p:nvPr/>
        </p:nvSpPr>
        <p:spPr bwMode="auto">
          <a:xfrm>
            <a:off x="1547813" y="4724400"/>
            <a:ext cx="4319587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2" name="Line 13"/>
          <p:cNvSpPr>
            <a:spLocks noChangeShapeType="1"/>
          </p:cNvSpPr>
          <p:nvPr/>
        </p:nvSpPr>
        <p:spPr bwMode="auto">
          <a:xfrm flipV="1">
            <a:off x="5867400" y="2708275"/>
            <a:ext cx="1296988" cy="201612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3" name="Rectangle 14"/>
          <p:cNvSpPr>
            <a:spLocks noChangeArrowheads="1"/>
          </p:cNvSpPr>
          <p:nvPr/>
        </p:nvSpPr>
        <p:spPr bwMode="auto">
          <a:xfrm>
            <a:off x="7019925" y="1412875"/>
            <a:ext cx="1549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Self Con</a:t>
            </a:r>
            <a:endParaRPr lang="en-US" sz="2800"/>
          </a:p>
        </p:txBody>
      </p:sp>
      <p:sp>
        <p:nvSpPr>
          <p:cNvPr id="5134" name="Line 15"/>
          <p:cNvSpPr>
            <a:spLocks noChangeShapeType="1"/>
          </p:cNvSpPr>
          <p:nvPr/>
        </p:nvSpPr>
        <p:spPr bwMode="auto">
          <a:xfrm>
            <a:off x="7092950" y="2060575"/>
            <a:ext cx="1511300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5" name="Line 16"/>
          <p:cNvSpPr>
            <a:spLocks noChangeShapeType="1"/>
          </p:cNvSpPr>
          <p:nvPr/>
        </p:nvSpPr>
        <p:spPr bwMode="auto">
          <a:xfrm>
            <a:off x="1619250" y="3716338"/>
            <a:ext cx="6048375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6" name="Title 19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676275"/>
          </a:xfrm>
        </p:spPr>
        <p:txBody>
          <a:bodyPr/>
          <a:lstStyle/>
          <a:p>
            <a:r>
              <a:rPr lang="en-GB" sz="3200">
                <a:solidFill>
                  <a:schemeClr val="tx1"/>
                </a:solidFill>
              </a:rPr>
              <a:t>Temporal MAT Predictions: Intensity</a:t>
            </a:r>
            <a:r>
              <a:rPr lang="en-GB" sz="32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2386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Time-to-event: Why bother ??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7887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/>
              <a:t>Temporal = Time-to-event</a:t>
            </a:r>
          </a:p>
          <a:p>
            <a:pPr>
              <a:lnSpc>
                <a:spcPct val="90000"/>
              </a:lnSpc>
            </a:pPr>
            <a:r>
              <a:rPr lang="en-GB" sz="2400"/>
              <a:t>Why bother ??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Understanding (know when symptoms change)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Design and implementation of psychological skills interventions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Know when it changes = Prescriptive points for intervention during preparation time for competition</a:t>
            </a:r>
          </a:p>
          <a:p>
            <a:pPr lvl="1">
              <a:lnSpc>
                <a:spcPct val="90000"/>
              </a:lnSpc>
            </a:pPr>
            <a:endParaRPr lang="en-GB" sz="2000"/>
          </a:p>
          <a:p>
            <a:pPr lvl="1">
              <a:lnSpc>
                <a:spcPct val="90000"/>
              </a:lnSpc>
            </a:pPr>
            <a:r>
              <a:rPr lang="en-GB" sz="2000"/>
              <a:t>Stop the 'Fire fighting approach' to sport psychology interventions (Shambrook &amp; Bull, 2001)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Winning – the science of preparation: Do we intervene with appropriate rationale (i.e., theoretical reasoning) as players prepare for competition ???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Periodisation of psychological skills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Time-to-event: Why bother ??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1145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idx="1"/>
          </p:nvPr>
        </p:nvSpPr>
        <p:spPr>
          <a:xfrm>
            <a:off x="142875" y="1714500"/>
            <a:ext cx="8715375" cy="445135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sz="2400"/>
              <a:t>A Process-Orientation</a:t>
            </a:r>
          </a:p>
          <a:p>
            <a:pPr>
              <a:lnSpc>
                <a:spcPct val="80000"/>
              </a:lnSpc>
            </a:pPr>
            <a:endParaRPr lang="en-GB" sz="1800"/>
          </a:p>
          <a:p>
            <a:pPr lvl="1">
              <a:lnSpc>
                <a:spcPct val="80000"/>
              </a:lnSpc>
            </a:pPr>
            <a:r>
              <a:rPr lang="en-GB" sz="1800"/>
              <a:t>“The essence of stress, coping and adaptation is change… unless we focus on change we cannot learn how people come to manage stressful events and conditions” (Lazarus, 1999; p.150)</a:t>
            </a:r>
          </a:p>
          <a:p>
            <a:pPr lvl="2">
              <a:lnSpc>
                <a:spcPct val="80000"/>
              </a:lnSpc>
            </a:pPr>
            <a:endParaRPr lang="en-GB" sz="1800"/>
          </a:p>
          <a:p>
            <a:pPr>
              <a:lnSpc>
                <a:spcPct val="80000"/>
              </a:lnSpc>
            </a:pPr>
            <a:r>
              <a:rPr lang="en-GB" sz="2400"/>
              <a:t>Empirical anxiety research is proliferated with studies collecting data at one single time point usually focused upon times immediately before the event research </a:t>
            </a:r>
            <a:r>
              <a:rPr lang="en-GB" sz="1800"/>
              <a:t>(Cerin et al., 2001)</a:t>
            </a:r>
          </a:p>
          <a:p>
            <a:pPr>
              <a:lnSpc>
                <a:spcPct val="80000"/>
              </a:lnSpc>
            </a:pPr>
            <a:endParaRPr lang="en-GB" sz="2000"/>
          </a:p>
          <a:p>
            <a:pPr>
              <a:lnSpc>
                <a:spcPct val="80000"/>
              </a:lnSpc>
            </a:pPr>
            <a:r>
              <a:rPr lang="en-GB" sz="2400"/>
              <a:t>Intervention based research is proliferated with studies giving interventions for immediately before competition (e.g., Hanton and Jones, 1999b; Maynard et al. 1995a, b; Maynard et al. 1998)</a:t>
            </a:r>
          </a:p>
        </p:txBody>
      </p:sp>
      <p:sp>
        <p:nvSpPr>
          <p:cNvPr id="7171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Further Considerations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55045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115" name="Rectangle 3"/>
          <p:cNvSpPr>
            <a:spLocks noGrp="1" noChangeArrowheads="1"/>
          </p:cNvSpPr>
          <p:nvPr>
            <p:ph idx="1"/>
          </p:nvPr>
        </p:nvSpPr>
        <p:spPr>
          <a:xfrm>
            <a:off x="0" y="1883830"/>
            <a:ext cx="9144000" cy="437515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GB" sz="2400" dirty="0"/>
              <a:t>Method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Several data collections at set times during the week leading up to competition (7 days, 2 days, 1 day, 2 hours, 30 </a:t>
            </a:r>
            <a:r>
              <a:rPr lang="en-GB" sz="1800" dirty="0" err="1"/>
              <a:t>mins</a:t>
            </a:r>
            <a:r>
              <a:rPr lang="en-GB" sz="1800" dirty="0"/>
              <a:t>)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See </a:t>
            </a:r>
            <a:r>
              <a:rPr lang="en-GB" sz="1800" dirty="0" err="1"/>
              <a:t>Cerin</a:t>
            </a:r>
            <a:r>
              <a:rPr lang="en-GB" sz="1800" dirty="0"/>
              <a:t> et al. (2001) for review</a:t>
            </a:r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Cognitive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no change over time 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Campbell &amp; Jones (1995, 1997); Perkins &amp; Williams (1994)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Increases close to competition – Slaughter et al. (1994); Swain &amp; Jones (1990, 1991, 1992)</a:t>
            </a:r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Somatic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increase close to event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(equivocal in relation to point of increase)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Supportive – Campbell &amp; Jones (1995); Slaughter et al. (1994); Swain &amp; Jones (1990, 1991, 1992)</a:t>
            </a:r>
          </a:p>
          <a:p>
            <a:pPr lvl="2">
              <a:lnSpc>
                <a:spcPct val="120000"/>
              </a:lnSpc>
              <a:defRPr/>
            </a:pPr>
            <a:endParaRPr lang="en-GB" sz="1800" dirty="0"/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Perkins &amp; Williams (1994); Swain &amp; Jones (1990, 1993)</a:t>
            </a:r>
          </a:p>
        </p:txBody>
      </p:sp>
      <p:sp>
        <p:nvSpPr>
          <p:cNvPr id="8195" name="Title 5"/>
          <p:cNvSpPr>
            <a:spLocks noGrp="1"/>
          </p:cNvSpPr>
          <p:nvPr>
            <p:ph type="title"/>
          </p:nvPr>
        </p:nvSpPr>
        <p:spPr>
          <a:xfrm>
            <a:off x="285750" y="840509"/>
            <a:ext cx="8715375" cy="74771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Temporal Research I: Intensity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0329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71625"/>
            <a:ext cx="8534400" cy="4905375"/>
          </a:xfrm>
        </p:spPr>
        <p:txBody>
          <a:bodyPr/>
          <a:lstStyle/>
          <a:p>
            <a:r>
              <a:rPr lang="en-GB" sz="2400" dirty="0"/>
              <a:t>Self-confidence</a:t>
            </a:r>
          </a:p>
          <a:p>
            <a:pPr lvl="1"/>
            <a:r>
              <a:rPr lang="en-GB" sz="2000" dirty="0"/>
              <a:t>MAT no change over time </a:t>
            </a:r>
          </a:p>
          <a:p>
            <a:pPr lvl="1"/>
            <a:r>
              <a:rPr lang="en-GB" sz="2000" dirty="0"/>
              <a:t>Research support equivocal (some supportive, some not)</a:t>
            </a:r>
          </a:p>
          <a:p>
            <a:pPr lvl="2"/>
            <a:r>
              <a:rPr lang="en-GB" sz="1800" dirty="0"/>
              <a:t>No change-over-time – Campbell &amp; Jones (1995); Jones et al. (1991)</a:t>
            </a:r>
          </a:p>
          <a:p>
            <a:pPr lvl="2"/>
            <a:r>
              <a:rPr lang="en-GB" sz="1800" dirty="0"/>
              <a:t>Decrease close to competition – Campbell &amp; Jones (1997); Swain &amp; Jones (1990; 1992)</a:t>
            </a:r>
          </a:p>
          <a:p>
            <a:endParaRPr lang="en-GB" sz="2400" dirty="0"/>
          </a:p>
          <a:p>
            <a:r>
              <a:rPr lang="en-GB" sz="2400" dirty="0"/>
              <a:t>Therefore, traditional temporal anxiety studies produced equivocal results in relation to the main tenets of MAT.......</a:t>
            </a:r>
          </a:p>
          <a:p>
            <a:pPr lvl="1"/>
            <a:r>
              <a:rPr lang="en-GB" sz="2000" dirty="0"/>
              <a:t>WHY ?</a:t>
            </a:r>
          </a:p>
        </p:txBody>
      </p:sp>
      <p:sp>
        <p:nvSpPr>
          <p:cNvPr id="9219" name="Title 5"/>
          <p:cNvSpPr>
            <a:spLocks noGrp="1"/>
          </p:cNvSpPr>
          <p:nvPr>
            <p:ph type="title"/>
          </p:nvPr>
        </p:nvSpPr>
        <p:spPr>
          <a:xfrm>
            <a:off x="618836" y="591127"/>
            <a:ext cx="9358313" cy="67627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Temporal Research II: Intensity….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2459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sz="2800" b="1"/>
            </a:br>
            <a:r>
              <a:rPr lang="en-US" b="1">
                <a:solidFill>
                  <a:schemeClr val="tx1"/>
                </a:solidFill>
              </a:rPr>
              <a:t>MAT Limitations…</a:t>
            </a:r>
            <a:br>
              <a:rPr lang="en-US" sz="2800" b="1"/>
            </a:br>
            <a:endParaRPr lang="en-US" sz="2800" b="1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/>
              <a:t>Limited measurement dimension associated with the ‘</a:t>
            </a:r>
            <a:r>
              <a:rPr lang="en-US" sz="2400" i="1"/>
              <a:t>intensity alone’ </a:t>
            </a:r>
            <a:r>
              <a:rPr lang="en-US" sz="2400"/>
              <a:t>approach (i.e., level or amount of anxiety)</a:t>
            </a:r>
          </a:p>
          <a:p>
            <a:pPr algn="just">
              <a:buFontTx/>
              <a:buNone/>
            </a:pPr>
            <a:endParaRPr lang="en-US" sz="1200"/>
          </a:p>
          <a:p>
            <a:pPr algn="just"/>
            <a:r>
              <a:rPr lang="en-US" sz="2400" b="1"/>
              <a:t>1. Frequency of cognitive Intrusions</a:t>
            </a:r>
          </a:p>
          <a:p>
            <a:pPr lvl="1" algn="just">
              <a:buFontTx/>
              <a:buNone/>
            </a:pPr>
            <a:endParaRPr lang="en-US" sz="1000"/>
          </a:p>
          <a:p>
            <a:pPr algn="just">
              <a:buFontTx/>
              <a:buNone/>
            </a:pPr>
            <a:r>
              <a:rPr lang="en-US" sz="2400"/>
              <a:t>		“Proportion of time during which cognitions 	about the upcoming competition occupy 	the 	performer's thoughts”</a:t>
            </a:r>
          </a:p>
          <a:p>
            <a:pPr algn="just">
              <a:buFontTx/>
              <a:buNone/>
            </a:pPr>
            <a:endParaRPr lang="en-GB" sz="2400"/>
          </a:p>
          <a:p>
            <a:pPr algn="just">
              <a:buFontTx/>
              <a:buNone/>
            </a:pPr>
            <a:r>
              <a:rPr lang="en-GB" sz="2400"/>
              <a:t>How often…… occurrence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0165133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85938"/>
            <a:ext cx="8424862" cy="4340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The amount of time an athlete spends attending to or experiencing their competitive anxiety related symptoms (Swain &amp; Jones, 1993)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A measure of symptom </a:t>
            </a:r>
            <a:r>
              <a:rPr lang="en-GB" sz="2000" i="1" dirty="0"/>
              <a:t>occurrence</a:t>
            </a:r>
            <a:r>
              <a:rPr lang="en-GB" sz="2000" dirty="0"/>
              <a:t>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Rationale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Emotional main stream (affect) researchers</a:t>
            </a:r>
          </a:p>
          <a:p>
            <a:pPr lvl="2">
              <a:lnSpc>
                <a:spcPct val="90000"/>
              </a:lnSpc>
            </a:pPr>
            <a:r>
              <a:rPr lang="en-GB" sz="1800" dirty="0"/>
              <a:t>Frequency information easier to encode, recall and report (</a:t>
            </a:r>
            <a:r>
              <a:rPr lang="en-GB" sz="1800" dirty="0" err="1"/>
              <a:t>Diener</a:t>
            </a:r>
            <a:r>
              <a:rPr lang="en-GB" sz="1800" dirty="0"/>
              <a:t> et al., 1991; Kardum,1999)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</p:txBody>
      </p:sp>
      <p:sp>
        <p:nvSpPr>
          <p:cNvPr id="1126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962025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Frequency of intrusions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8253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3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714500"/>
            <a:ext cx="9144000" cy="41433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Swain and Jones (1990)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60 Male track athletes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% Thinking item added to the CSAI-2 (0% never, 100% = all of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5.7% (1 week) to 82.4% (1 hour) 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Swain and Jones (1993)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Formal scale added to the CSAI-2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1 (never) to 7 (all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48 hr pre-competition time period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Intensity scores remained stable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Frequency scores increased progressively towards performance</a:t>
            </a:r>
          </a:p>
        </p:txBody>
      </p:sp>
      <p:sp>
        <p:nvSpPr>
          <p:cNvPr id="12291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90588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Early Frequency Research….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7972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chemeClr val="tx1"/>
                </a:solidFill>
              </a:rPr>
              <a:t>Early Frequency Findings</a:t>
            </a:r>
            <a:r>
              <a:rPr lang="en-US" sz="2800" b="1">
                <a:solidFill>
                  <a:schemeClr val="tx1"/>
                </a:solidFill>
              </a:rPr>
              <a:t> </a:t>
            </a:r>
            <a:r>
              <a:rPr lang="en-US" sz="1300" b="1">
                <a:solidFill>
                  <a:schemeClr val="tx1"/>
                </a:solidFill>
              </a:rPr>
              <a:t>(2)</a:t>
            </a:r>
            <a:endParaRPr lang="en-US" sz="800" b="1">
              <a:solidFill>
                <a:schemeClr val="tx1"/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/>
          <a:lstStyle/>
          <a:p>
            <a:pPr>
              <a:buFontTx/>
              <a:buNone/>
            </a:pPr>
            <a:endParaRPr lang="en-GB" sz="2400"/>
          </a:p>
          <a:p>
            <a:pPr>
              <a:buFontTx/>
              <a:buNone/>
            </a:pPr>
            <a:endParaRPr lang="en-US" sz="2400"/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2555875" y="2852738"/>
            <a:ext cx="4024313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>
            <a:off x="2555875" y="3357563"/>
            <a:ext cx="3932238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8" name="Line 6"/>
          <p:cNvSpPr>
            <a:spLocks noChangeShapeType="1"/>
          </p:cNvSpPr>
          <p:nvPr/>
        </p:nvSpPr>
        <p:spPr bwMode="auto">
          <a:xfrm>
            <a:off x="2627313" y="4221163"/>
            <a:ext cx="34575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 flipV="1">
            <a:off x="6084888" y="3716338"/>
            <a:ext cx="431800" cy="50323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>
            <a:off x="6516688" y="3716338"/>
            <a:ext cx="360362" cy="5048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95288" y="3136900"/>
            <a:ext cx="136842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/>
              <a:t>Anxiety &amp;</a:t>
            </a:r>
          </a:p>
          <a:p>
            <a:pPr algn="ctr"/>
            <a:r>
              <a:rPr lang="en-US" sz="1600" b="1"/>
              <a:t>Confidence</a:t>
            </a:r>
          </a:p>
          <a:p>
            <a:pPr algn="ctr"/>
            <a:r>
              <a:rPr lang="en-US" sz="1600" b="1"/>
              <a:t>Level (intensity)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2051050" y="2565400"/>
            <a:ext cx="0" cy="223043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2051050" y="4797425"/>
            <a:ext cx="50419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oval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2428875" y="5072063"/>
            <a:ext cx="4616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en-US" b="1"/>
              <a:t>Time-to-Event</a:t>
            </a:r>
          </a:p>
          <a:p>
            <a:pPr algn="ctr"/>
            <a:r>
              <a:rPr lang="en-US" b="1"/>
              <a:t>1 week                48 hours              2 hours</a:t>
            </a:r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V="1">
            <a:off x="2627313" y="2997200"/>
            <a:ext cx="3960812" cy="15843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1692275" y="4365625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5%</a:t>
            </a:r>
          </a:p>
        </p:txBody>
      </p:sp>
      <p:sp>
        <p:nvSpPr>
          <p:cNvPr id="13327" name="Rectangle 15"/>
          <p:cNvSpPr>
            <a:spLocks noChangeArrowheads="1"/>
          </p:cNvSpPr>
          <p:nvPr/>
        </p:nvSpPr>
        <p:spPr bwMode="auto">
          <a:xfrm>
            <a:off x="6732588" y="2781300"/>
            <a:ext cx="6477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90%</a:t>
            </a:r>
          </a:p>
        </p:txBody>
      </p:sp>
      <p:sp>
        <p:nvSpPr>
          <p:cNvPr id="13328" name="Rectangle 16"/>
          <p:cNvSpPr>
            <a:spLocks noChangeArrowheads="1"/>
          </p:cNvSpPr>
          <p:nvPr/>
        </p:nvSpPr>
        <p:spPr bwMode="auto">
          <a:xfrm>
            <a:off x="7164388" y="3284538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Frequency</a:t>
            </a:r>
          </a:p>
        </p:txBody>
      </p:sp>
    </p:spTree>
    <p:extLst>
      <p:ext uri="{BB962C8B-B14F-4D97-AF65-F5344CB8AC3E}">
        <p14:creationId xmlns:p14="http://schemas.microsoft.com/office/powerpoint/2010/main" val="39563762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07" name="Rectangle 3"/>
          <p:cNvSpPr>
            <a:spLocks noGrp="1" noChangeArrowheads="1"/>
          </p:cNvSpPr>
          <p:nvPr>
            <p:ph idx="1"/>
          </p:nvPr>
        </p:nvSpPr>
        <p:spPr>
          <a:xfrm>
            <a:off x="0" y="1785938"/>
            <a:ext cx="8820150" cy="41433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Frequency more variable over time</a:t>
            </a:r>
          </a:p>
          <a:p>
            <a:pPr lvl="1">
              <a:defRPr/>
            </a:pPr>
            <a:r>
              <a:rPr lang="en-GB" dirty="0"/>
              <a:t>Explain equivocal traditional anxiety research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Frequency easier for performers to recall and encode</a:t>
            </a:r>
          </a:p>
          <a:p>
            <a:pPr lvl="1">
              <a:defRPr/>
            </a:pPr>
            <a:r>
              <a:rPr lang="en-GB" dirty="0"/>
              <a:t>Evidence from mainstream psychology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Understanding….. Frequency </a:t>
            </a:r>
          </a:p>
          <a:p>
            <a:pPr lvl="1">
              <a:defRPr/>
            </a:pPr>
            <a:r>
              <a:rPr lang="en-GB" dirty="0"/>
              <a:t>Potentially a more sensitive dimension to use to underpin appropriate times for intervention during the preparation times for competition</a:t>
            </a:r>
          </a:p>
        </p:txBody>
      </p:sp>
      <p:sp>
        <p:nvSpPr>
          <p:cNvPr id="1433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>
                <a:solidFill>
                  <a:schemeClr val="tx1"/>
                </a:solidFill>
              </a:rPr>
              <a:t>Early Frequency Research: Summary</a:t>
            </a:r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7859543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403" name="Rectangle 3"/>
          <p:cNvSpPr>
            <a:spLocks noGrp="1" noChangeArrowheads="1"/>
          </p:cNvSpPr>
          <p:nvPr>
            <p:ph idx="1"/>
          </p:nvPr>
        </p:nvSpPr>
        <p:spPr>
          <a:xfrm>
            <a:off x="0" y="2143125"/>
            <a:ext cx="9144000" cy="3714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Rationale for research</a:t>
            </a:r>
          </a:p>
          <a:p>
            <a:pPr lvl="1">
              <a:defRPr/>
            </a:pPr>
            <a:r>
              <a:rPr lang="en-GB" dirty="0"/>
              <a:t>Limited time-to-event research into the new dimensions</a:t>
            </a:r>
          </a:p>
          <a:p>
            <a:pPr lvl="1">
              <a:defRPr/>
            </a:pPr>
            <a:r>
              <a:rPr lang="en-GB" dirty="0"/>
              <a:t>Critical for the timing of interventions during preparation time for competition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r>
              <a:rPr lang="en-GB" dirty="0"/>
              <a:t>Existing research</a:t>
            </a:r>
          </a:p>
          <a:p>
            <a:pPr lvl="2">
              <a:defRPr/>
            </a:pPr>
            <a:r>
              <a:rPr lang="en-GB" dirty="0"/>
              <a:t>Short temporal phases (48hr to 24 hr pre-competition)</a:t>
            </a:r>
          </a:p>
          <a:p>
            <a:pPr lvl="2">
              <a:defRPr/>
            </a:pPr>
            <a:r>
              <a:rPr lang="en-GB" dirty="0"/>
              <a:t>Research only assessing intensity and frequency</a:t>
            </a:r>
          </a:p>
          <a:p>
            <a:pPr lvl="3">
              <a:defRPr/>
            </a:pPr>
            <a:r>
              <a:rPr lang="en-GB" dirty="0"/>
              <a:t>What about research assessing intensity, direction and frequency of intrusions over time</a:t>
            </a:r>
          </a:p>
          <a:p>
            <a:pPr lvl="3">
              <a:buFontTx/>
              <a:buNone/>
              <a:defRPr/>
            </a:pPr>
            <a:endParaRPr lang="en-GB" dirty="0"/>
          </a:p>
          <a:p>
            <a:pPr lvl="2">
              <a:defRPr/>
            </a:pPr>
            <a:r>
              <a:rPr lang="en-GB" dirty="0"/>
              <a:t>Woodman and Hardy (2001)…. No research study has yet to consider the dimensions of intensity, directional perceptions and frequency of cognitive intrusions collectively within one research design</a:t>
            </a:r>
          </a:p>
        </p:txBody>
      </p:sp>
      <p:sp>
        <p:nvSpPr>
          <p:cNvPr id="15363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dirty="0">
                <a:solidFill>
                  <a:schemeClr val="tx1"/>
                </a:solidFill>
              </a:rPr>
              <a:t>More Contemporary Temporal Research: The 'new' dimensions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713344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7" name="Rectangle 3"/>
          <p:cNvSpPr>
            <a:spLocks noGrp="1" noChangeArrowheads="1"/>
          </p:cNvSpPr>
          <p:nvPr>
            <p:ph idx="1"/>
          </p:nvPr>
        </p:nvSpPr>
        <p:spPr>
          <a:xfrm>
            <a:off x="733425" y="2149475"/>
            <a:ext cx="4175125" cy="3898900"/>
          </a:xfrm>
        </p:spPr>
        <p:txBody>
          <a:bodyPr/>
          <a:lstStyle/>
          <a:p>
            <a:pPr>
              <a:buFontTx/>
              <a:buNone/>
            </a:pPr>
            <a:endParaRPr lang="en-GB" sz="1600" dirty="0"/>
          </a:p>
          <a:p>
            <a:pPr lvl="1"/>
            <a:r>
              <a:rPr lang="en-GB" sz="2000" dirty="0"/>
              <a:t>Function of Skill Level</a:t>
            </a:r>
          </a:p>
          <a:p>
            <a:pPr lvl="1"/>
            <a:r>
              <a:rPr lang="en-GB" sz="2000" dirty="0"/>
              <a:t>82 competitive athletes</a:t>
            </a:r>
          </a:p>
          <a:p>
            <a:pPr lvl="2"/>
            <a:r>
              <a:rPr lang="en-GB" sz="1800" dirty="0"/>
              <a:t>National (37)</a:t>
            </a:r>
          </a:p>
          <a:p>
            <a:pPr lvl="2"/>
            <a:r>
              <a:rPr lang="en-GB" sz="1800" dirty="0"/>
              <a:t>Club (45)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Time phases</a:t>
            </a:r>
          </a:p>
          <a:p>
            <a:pPr lvl="2"/>
            <a:r>
              <a:rPr lang="en-GB" sz="1800" dirty="0"/>
              <a:t>7 days 	•  1 hour</a:t>
            </a:r>
          </a:p>
          <a:p>
            <a:pPr lvl="2"/>
            <a:r>
              <a:rPr lang="en-GB" sz="1800" dirty="0"/>
              <a:t>2 days</a:t>
            </a:r>
            <a:r>
              <a:rPr lang="en-GB" dirty="0"/>
              <a:t>	</a:t>
            </a:r>
            <a:r>
              <a:rPr lang="en-GB" sz="1800" dirty="0"/>
              <a:t>•  30 </a:t>
            </a:r>
            <a:r>
              <a:rPr lang="en-GB" sz="1800" dirty="0" err="1"/>
              <a:t>mins</a:t>
            </a:r>
            <a:endParaRPr lang="en-GB" sz="1800" dirty="0"/>
          </a:p>
          <a:p>
            <a:pPr lvl="2"/>
            <a:r>
              <a:rPr lang="en-GB" sz="1800" dirty="0"/>
              <a:t>1 day		</a:t>
            </a:r>
          </a:p>
        </p:txBody>
      </p:sp>
      <p:sp>
        <p:nvSpPr>
          <p:cNvPr id="16387" name="Text Box 4"/>
          <p:cNvSpPr txBox="1">
            <a:spLocks noChangeArrowheads="1"/>
          </p:cNvSpPr>
          <p:nvPr/>
        </p:nvSpPr>
        <p:spPr bwMode="auto">
          <a:xfrm>
            <a:off x="285750" y="1500188"/>
            <a:ext cx="8382000" cy="7016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Competitive anxiety responses in the week leading up to competition: The role of intensity, direction and frequency dimensions</a:t>
            </a:r>
            <a:endParaRPr lang="en-GB" sz="1600"/>
          </a:p>
        </p:txBody>
      </p:sp>
      <p:sp>
        <p:nvSpPr>
          <p:cNvPr id="492549" name="Text Box 5"/>
          <p:cNvSpPr txBox="1">
            <a:spLocks noChangeArrowheads="1"/>
          </p:cNvSpPr>
          <p:nvPr/>
        </p:nvSpPr>
        <p:spPr bwMode="auto">
          <a:xfrm>
            <a:off x="5364163" y="2384782"/>
            <a:ext cx="3636962" cy="37242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CSAI-2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Intensity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Direction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Frequency of intrusions</a:t>
            </a:r>
            <a:endParaRPr lang="en-GB" sz="2400"/>
          </a:p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Data Analysis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/>
              <a:t> </a:t>
            </a:r>
            <a:r>
              <a:rPr lang="en-GB" sz="2000"/>
              <a:t>MANOVA-RM (skill x time)</a:t>
            </a:r>
          </a:p>
          <a:p>
            <a:pPr lvl="1">
              <a:spcBef>
                <a:spcPct val="50000"/>
              </a:spcBef>
            </a:pPr>
            <a:endParaRPr lang="en-GB" sz="2000"/>
          </a:p>
        </p:txBody>
      </p:sp>
      <p:sp>
        <p:nvSpPr>
          <p:cNvPr id="16389" name="Title 7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19150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Hanton, Thomas &amp; Maynard (2004)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1861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657" name="Group 65"/>
          <p:cNvGraphicFramePr>
            <a:graphicFrameLocks noGrp="1"/>
          </p:cNvGraphicFramePr>
          <p:nvPr/>
        </p:nvGraphicFramePr>
        <p:xfrm>
          <a:off x="249238" y="1700213"/>
          <a:ext cx="8643937" cy="4537075"/>
        </p:xfrm>
        <a:graphic>
          <a:graphicData uri="http://schemas.openxmlformats.org/drawingml/2006/table">
            <a:tbl>
              <a:tblPr/>
              <a:tblGrid>
                <a:gridCol w="28813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13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13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Between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Within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Direction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Intensity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Frequency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7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↓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 1 day to 2 hrs,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7427" name="Title 21"/>
          <p:cNvSpPr>
            <a:spLocks noGrp="1"/>
          </p:cNvSpPr>
          <p:nvPr>
            <p:ph type="title"/>
          </p:nvPr>
        </p:nvSpPr>
        <p:spPr>
          <a:xfrm>
            <a:off x="0" y="642938"/>
            <a:ext cx="9144000" cy="1143000"/>
          </a:xfrm>
        </p:spPr>
        <p:txBody>
          <a:bodyPr/>
          <a:lstStyle/>
          <a:p>
            <a:r>
              <a:rPr lang="en-GB" sz="2400">
                <a:solidFill>
                  <a:schemeClr val="tx1"/>
                </a:solidFill>
              </a:rPr>
              <a:t>Hanton, Thomas &amp; Maynard (2004): Summary of Findings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5036611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Symptoms change (intensity/frequency) during competition preparation</a:t>
            </a:r>
          </a:p>
          <a:p>
            <a:endParaRPr lang="en-GB" sz="2400"/>
          </a:p>
          <a:p>
            <a:r>
              <a:rPr lang="en-GB" sz="2400"/>
              <a:t>Frequency of intrusions more sensitive to temporal change than intensity </a:t>
            </a:r>
          </a:p>
          <a:p>
            <a:endParaRPr lang="en-GB" sz="2400"/>
          </a:p>
          <a:p>
            <a:r>
              <a:rPr lang="en-GB" sz="2400"/>
              <a:t>Skill level an insensitive between subjects variable across all the dimensions</a:t>
            </a:r>
            <a:endParaRPr lang="en-GB"/>
          </a:p>
        </p:txBody>
      </p:sp>
      <p:sp>
        <p:nvSpPr>
          <p:cNvPr id="18435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200">
                <a:solidFill>
                  <a:schemeClr val="tx1"/>
                </a:solidFill>
              </a:rPr>
              <a:t>Hanton, Thomas &amp; Maynard (2004): Summary</a:t>
            </a:r>
            <a:r>
              <a:rPr lang="en-GB" sz="32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3030376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123</TotalTime>
  <Words>2056</Words>
  <Application>Microsoft Macintosh PowerPoint</Application>
  <PresentationFormat>On-screen Show (4:3)</PresentationFormat>
  <Paragraphs>317</Paragraphs>
  <Slides>32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Rockwell</vt:lpstr>
      <vt:lpstr>Wingdings</vt:lpstr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  <vt:lpstr>PowerPoint Presentation</vt:lpstr>
      <vt:lpstr>Anxiety Part 2: Frequency of Cognitive Intrusions</vt:lpstr>
      <vt:lpstr>PowerPoint Presentation</vt:lpstr>
      <vt:lpstr>Temporal MAT Predictions: Intensity </vt:lpstr>
      <vt:lpstr>Time-to-event: Why bother ??</vt:lpstr>
      <vt:lpstr>Time-to-event: Why bother ??</vt:lpstr>
      <vt:lpstr>Further Considerations </vt:lpstr>
      <vt:lpstr>Temporal Research I: Intensity</vt:lpstr>
      <vt:lpstr>Temporal Research II: Intensity….</vt:lpstr>
      <vt:lpstr> MAT Limitations… </vt:lpstr>
      <vt:lpstr>Frequency of intrusions</vt:lpstr>
      <vt:lpstr>Early Frequency Research….</vt:lpstr>
      <vt:lpstr>Early Frequency Findings (2)</vt:lpstr>
      <vt:lpstr>Early Frequency Research: Summary</vt:lpstr>
      <vt:lpstr>More Contemporary Temporal Research: The 'new' dimensions</vt:lpstr>
      <vt:lpstr>Hanton, Thomas &amp; Maynard (2004)</vt:lpstr>
      <vt:lpstr>Hanton, Thomas &amp; Maynard (2004): Summary of Findings</vt:lpstr>
      <vt:lpstr>Hanton, Thomas &amp; Maynard (2004): Summary 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Alison Connaughton</cp:lastModifiedBy>
  <cp:revision>12</cp:revision>
  <dcterms:created xsi:type="dcterms:W3CDTF">2016-02-08T21:43:07Z</dcterms:created>
  <dcterms:modified xsi:type="dcterms:W3CDTF">2023-10-11T12:09:54Z</dcterms:modified>
</cp:coreProperties>
</file>