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notesMasterIdLst>
    <p:notesMasterId r:id="rId21"/>
  </p:notesMasterIdLst>
  <p:sldIdLst>
    <p:sldId id="256" r:id="rId2"/>
    <p:sldId id="257" r:id="rId3"/>
    <p:sldId id="271" r:id="rId4"/>
    <p:sldId id="264" r:id="rId5"/>
    <p:sldId id="270" r:id="rId6"/>
    <p:sldId id="274" r:id="rId7"/>
    <p:sldId id="275" r:id="rId8"/>
    <p:sldId id="276" r:id="rId9"/>
    <p:sldId id="277" r:id="rId10"/>
    <p:sldId id="273" r:id="rId11"/>
    <p:sldId id="266" r:id="rId12"/>
    <p:sldId id="267" r:id="rId13"/>
    <p:sldId id="268" r:id="rId14"/>
    <p:sldId id="269" r:id="rId15"/>
    <p:sldId id="259" r:id="rId16"/>
    <p:sldId id="263" r:id="rId17"/>
    <p:sldId id="272" r:id="rId18"/>
    <p:sldId id="260" r:id="rId19"/>
    <p:sldId id="26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56" autoAdjust="0"/>
    <p:restoredTop sz="89481" autoAdjust="0"/>
  </p:normalViewPr>
  <p:slideViewPr>
    <p:cSldViewPr snapToGrid="0">
      <p:cViewPr>
        <p:scale>
          <a:sx n="80" d="100"/>
          <a:sy n="80" d="100"/>
        </p:scale>
        <p:origin x="-294" y="-31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7BEC90-3385-4330-ADA6-F989636F4473}" type="datetimeFigureOut">
              <a:rPr lang="en-GB" smtClean="0"/>
              <a:t>04/03/2022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BAAFEF-9893-4192-A51F-EA455AC21271}" type="slidenum">
              <a:rPr lang="en-GB" smtClean="0"/>
              <a:t>‹#›</a:t>
            </a:fld>
            <a:endParaRPr lang="en-GB"/>
          </a:p>
        </p:txBody>
      </p:sp>
    </p:spTree>
    <p:extLst>
      <p:ext uri="{BB962C8B-B14F-4D97-AF65-F5344CB8AC3E}">
        <p14:creationId xmlns:p14="http://schemas.microsoft.com/office/powerpoint/2010/main" val="2033840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6</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7</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8</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9</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10</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well-being of children Policy development involves detailed data on a variety of topics, like children's living conditions, physical and mental health, social life, and learning and education. Data on the settings and environments in which children live their lives – their families, schools, communities, and </a:t>
            </a:r>
            <a:r>
              <a:rPr lang="en-US" dirty="0" err="1"/>
              <a:t>neighbourhoods</a:t>
            </a:r>
            <a:r>
              <a:rPr lang="en-US" dirty="0"/>
              <a:t> – are also crucial, as there is growing evidence of the importance of children's environments for their outcomes, particularly for those growing up in the most vulnerable families and communities.</a:t>
            </a:r>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12</a:t>
            </a:fld>
            <a:endParaRPr lang="en-GB"/>
          </a:p>
        </p:txBody>
      </p:sp>
    </p:spTree>
    <p:extLst>
      <p:ext uri="{BB962C8B-B14F-4D97-AF65-F5344CB8AC3E}">
        <p14:creationId xmlns:p14="http://schemas.microsoft.com/office/powerpoint/2010/main" val="4242416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17</a:t>
            </a:fld>
            <a:endParaRPr lang="en-GB"/>
          </a:p>
        </p:txBody>
      </p:sp>
    </p:spTree>
    <p:extLst>
      <p:ext uri="{BB962C8B-B14F-4D97-AF65-F5344CB8AC3E}">
        <p14:creationId xmlns:p14="http://schemas.microsoft.com/office/powerpoint/2010/main" val="148845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71268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3/4/22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9145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0022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18230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4862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08226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19548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1788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3426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71976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3/4/22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17564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3/4/22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41647399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Layout" Target="../slideLayouts/slideLayout9.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11.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akingcharge.csh.umn.edu/what-do-we-mean-personal-relationships"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hyperlink" Target="https://pngimg.com/download/38110" TargetMode="External"/><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7">
            <a:extLst>
              <a:ext uri="{FF2B5EF4-FFF2-40B4-BE49-F238E27FC236}">
                <a16:creationId xmlns:a16="http://schemas.microsoft.com/office/drawing/2014/main" id="{D0CC39F4-99BA-4473-BCF2-E7D825D2B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3">
            <a:extLst>
              <a:ext uri="{FF2B5EF4-FFF2-40B4-BE49-F238E27FC236}">
                <a16:creationId xmlns:a16="http://schemas.microsoft.com/office/drawing/2014/main" id="{EE276A9A-B6BA-4B92-B08D-E27688412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716" y="564882"/>
            <a:ext cx="6871832" cy="5714401"/>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4647063 h 6858000"/>
              <a:gd name="connsiteX4" fmla="*/ 0 w 12192000"/>
              <a:gd name="connsiteY4" fmla="*/ 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080078 h 6858000"/>
              <a:gd name="connsiteX4" fmla="*/ 0 w 12192000"/>
              <a:gd name="connsiteY4" fmla="*/ 0 h 6858000"/>
              <a:gd name="connsiteX0" fmla="*/ 0 w 12192000"/>
              <a:gd name="connsiteY0" fmla="*/ 0 h 6080078"/>
              <a:gd name="connsiteX1" fmla="*/ 12192000 w 12192000"/>
              <a:gd name="connsiteY1" fmla="*/ 0 h 6080078"/>
              <a:gd name="connsiteX2" fmla="*/ 11905397 w 12192000"/>
              <a:gd name="connsiteY2" fmla="*/ 1890215 h 6080078"/>
              <a:gd name="connsiteX3" fmla="*/ 0 w 12192000"/>
              <a:gd name="connsiteY3" fmla="*/ 6080078 h 6080078"/>
              <a:gd name="connsiteX4" fmla="*/ 0 w 12192000"/>
              <a:gd name="connsiteY4" fmla="*/ 0 h 6080078"/>
              <a:gd name="connsiteX0" fmla="*/ 0 w 12192000"/>
              <a:gd name="connsiteY0" fmla="*/ 0 h 6080078"/>
              <a:gd name="connsiteX1" fmla="*/ 12192000 w 12192000"/>
              <a:gd name="connsiteY1" fmla="*/ 0 h 6080078"/>
              <a:gd name="connsiteX2" fmla="*/ 12178353 w 12192000"/>
              <a:gd name="connsiteY2" fmla="*/ 1862920 h 6080078"/>
              <a:gd name="connsiteX3" fmla="*/ 0 w 12192000"/>
              <a:gd name="connsiteY3" fmla="*/ 6080078 h 6080078"/>
              <a:gd name="connsiteX4" fmla="*/ 0 w 12192000"/>
              <a:gd name="connsiteY4" fmla="*/ 0 h 6080078"/>
              <a:gd name="connsiteX0" fmla="*/ 0 w 12192000"/>
              <a:gd name="connsiteY0" fmla="*/ 0 h 4807869"/>
              <a:gd name="connsiteX1" fmla="*/ 12192000 w 12192000"/>
              <a:gd name="connsiteY1" fmla="*/ 0 h 4807869"/>
              <a:gd name="connsiteX2" fmla="*/ 12178353 w 12192000"/>
              <a:gd name="connsiteY2" fmla="*/ 1862920 h 4807869"/>
              <a:gd name="connsiteX3" fmla="*/ 0 w 12192000"/>
              <a:gd name="connsiteY3" fmla="*/ 4807869 h 4807869"/>
              <a:gd name="connsiteX4" fmla="*/ 0 w 12192000"/>
              <a:gd name="connsiteY4" fmla="*/ 0 h 4807869"/>
              <a:gd name="connsiteX0" fmla="*/ 0 w 12192000"/>
              <a:gd name="connsiteY0" fmla="*/ 0 h 4807869"/>
              <a:gd name="connsiteX1" fmla="*/ 12192000 w 12192000"/>
              <a:gd name="connsiteY1" fmla="*/ 0 h 4807869"/>
              <a:gd name="connsiteX2" fmla="*/ 12178353 w 12192000"/>
              <a:gd name="connsiteY2" fmla="*/ 2673953 h 4807869"/>
              <a:gd name="connsiteX3" fmla="*/ 0 w 12192000"/>
              <a:gd name="connsiteY3" fmla="*/ 4807869 h 4807869"/>
              <a:gd name="connsiteX4" fmla="*/ 0 w 12192000"/>
              <a:gd name="connsiteY4" fmla="*/ 0 h 4807869"/>
              <a:gd name="connsiteX0" fmla="*/ 0 w 12192000"/>
              <a:gd name="connsiteY0" fmla="*/ 0 h 4807869"/>
              <a:gd name="connsiteX1" fmla="*/ 12192000 w 12192000"/>
              <a:gd name="connsiteY1" fmla="*/ 0 h 4807869"/>
              <a:gd name="connsiteX2" fmla="*/ 12178355 w 12192000"/>
              <a:gd name="connsiteY2" fmla="*/ 2942477 h 4807869"/>
              <a:gd name="connsiteX3" fmla="*/ 0 w 12192000"/>
              <a:gd name="connsiteY3" fmla="*/ 4807869 h 4807869"/>
              <a:gd name="connsiteX4" fmla="*/ 0 w 12192000"/>
              <a:gd name="connsiteY4" fmla="*/ 0 h 4807869"/>
              <a:gd name="connsiteX0" fmla="*/ 0 w 12192000"/>
              <a:gd name="connsiteY0" fmla="*/ 0 h 4692789"/>
              <a:gd name="connsiteX1" fmla="*/ 12192000 w 12192000"/>
              <a:gd name="connsiteY1" fmla="*/ 0 h 4692789"/>
              <a:gd name="connsiteX2" fmla="*/ 12178355 w 12192000"/>
              <a:gd name="connsiteY2" fmla="*/ 2942477 h 4692789"/>
              <a:gd name="connsiteX3" fmla="*/ 1 w 12192000"/>
              <a:gd name="connsiteY3" fmla="*/ 4692789 h 4692789"/>
              <a:gd name="connsiteX4" fmla="*/ 0 w 12192000"/>
              <a:gd name="connsiteY4" fmla="*/ 0 h 4692789"/>
              <a:gd name="connsiteX0" fmla="*/ 0 w 12192000"/>
              <a:gd name="connsiteY0" fmla="*/ 0 h 4577707"/>
              <a:gd name="connsiteX1" fmla="*/ 12192000 w 12192000"/>
              <a:gd name="connsiteY1" fmla="*/ 0 h 4577707"/>
              <a:gd name="connsiteX2" fmla="*/ 12178355 w 12192000"/>
              <a:gd name="connsiteY2" fmla="*/ 2942477 h 4577707"/>
              <a:gd name="connsiteX3" fmla="*/ 2 w 12192000"/>
              <a:gd name="connsiteY3" fmla="*/ 4577707 h 4577707"/>
              <a:gd name="connsiteX4" fmla="*/ 0 w 12192000"/>
              <a:gd name="connsiteY4" fmla="*/ 0 h 4577707"/>
              <a:gd name="connsiteX0" fmla="*/ 0 w 12192000"/>
              <a:gd name="connsiteY0" fmla="*/ 0 h 4594806"/>
              <a:gd name="connsiteX1" fmla="*/ 12192000 w 12192000"/>
              <a:gd name="connsiteY1" fmla="*/ 0 h 4594806"/>
              <a:gd name="connsiteX2" fmla="*/ 12178355 w 12192000"/>
              <a:gd name="connsiteY2" fmla="*/ 2942477 h 4594806"/>
              <a:gd name="connsiteX3" fmla="*/ 2 w 12192000"/>
              <a:gd name="connsiteY3" fmla="*/ 4594806 h 4594806"/>
              <a:gd name="connsiteX4" fmla="*/ 0 w 12192000"/>
              <a:gd name="connsiteY4" fmla="*/ 0 h 4594806"/>
              <a:gd name="connsiteX0" fmla="*/ 0 w 12216590"/>
              <a:gd name="connsiteY0" fmla="*/ 0 h 4594806"/>
              <a:gd name="connsiteX1" fmla="*/ 12192000 w 12216590"/>
              <a:gd name="connsiteY1" fmla="*/ 0 h 4594806"/>
              <a:gd name="connsiteX2" fmla="*/ 12216163 w 12216590"/>
              <a:gd name="connsiteY2" fmla="*/ 2942477 h 4594806"/>
              <a:gd name="connsiteX3" fmla="*/ 2 w 12216590"/>
              <a:gd name="connsiteY3" fmla="*/ 4594806 h 4594806"/>
              <a:gd name="connsiteX4" fmla="*/ 0 w 12216590"/>
              <a:gd name="connsiteY4" fmla="*/ 0 h 45948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6590" h="4594806">
                <a:moveTo>
                  <a:pt x="0" y="0"/>
                </a:moveTo>
                <a:lnTo>
                  <a:pt x="12192000" y="0"/>
                </a:lnTo>
                <a:cubicBezTo>
                  <a:pt x="12187452" y="980826"/>
                  <a:pt x="12220711" y="1961651"/>
                  <a:pt x="12216163" y="2942477"/>
                </a:cubicBezTo>
                <a:lnTo>
                  <a:pt x="2" y="4594806"/>
                </a:lnTo>
                <a:cubicBezTo>
                  <a:pt x="2" y="3030543"/>
                  <a:pt x="0" y="1564263"/>
                  <a:pt x="0" y="0"/>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3017" y="2714243"/>
            <a:ext cx="4585024" cy="3120165"/>
          </a:xfrm>
        </p:spPr>
        <p:txBody>
          <a:bodyPr anchor="b">
            <a:normAutofit/>
          </a:bodyPr>
          <a:lstStyle/>
          <a:p>
            <a:pPr algn="l"/>
            <a:r>
              <a:rPr lang="en-US" sz="1600" i="0" dirty="0">
                <a:latin typeface="Arial Rounded MT Bold"/>
                <a:cs typeface="Arial"/>
              </a:rPr>
              <a:t>Student names/ numbers: </a:t>
            </a:r>
            <a:br>
              <a:rPr lang="en-US" sz="1600" i="0" dirty="0">
                <a:latin typeface="Arial Rounded MT Bold"/>
                <a:cs typeface="Arial"/>
              </a:rPr>
            </a:br>
            <a:r>
              <a:rPr lang="en-US" sz="1400" dirty="0">
                <a:latin typeface="Arial"/>
                <a:cs typeface="Arial"/>
              </a:rPr>
              <a:t>      </a:t>
            </a:r>
            <a:r>
              <a:rPr lang="en-US" sz="1600" dirty="0">
                <a:latin typeface="Arial"/>
                <a:cs typeface="Arial"/>
              </a:rPr>
              <a:t>Noreen Akhtar 2016543</a:t>
            </a:r>
            <a:br>
              <a:rPr lang="en-US" sz="1600" dirty="0">
                <a:latin typeface="Arial"/>
                <a:cs typeface="Arial"/>
              </a:rPr>
            </a:br>
            <a:r>
              <a:rPr lang="en-US" sz="1600" dirty="0">
                <a:latin typeface="Arial"/>
                <a:cs typeface="Arial"/>
              </a:rPr>
              <a:t>     Layla white 2016838</a:t>
            </a:r>
            <a:br>
              <a:rPr lang="en-US" sz="1600" dirty="0">
                <a:latin typeface="Arial"/>
                <a:cs typeface="Arial"/>
              </a:rPr>
            </a:br>
            <a:r>
              <a:rPr lang="en-US" sz="1600" dirty="0">
                <a:latin typeface="Arial"/>
                <a:cs typeface="Arial"/>
              </a:rPr>
              <a:t>     Faiza Hersi 1913455</a:t>
            </a:r>
            <a:br>
              <a:rPr lang="en-US" sz="1600" dirty="0">
                <a:latin typeface="Arial"/>
                <a:cs typeface="Arial"/>
              </a:rPr>
            </a:br>
            <a:r>
              <a:rPr lang="en-US" sz="1600" dirty="0">
                <a:latin typeface="Arial"/>
                <a:cs typeface="Arial"/>
              </a:rPr>
              <a:t>     parisle Edward 2010405</a:t>
            </a:r>
            <a:br>
              <a:rPr lang="en-US" sz="1600" dirty="0">
                <a:latin typeface="Arial"/>
                <a:cs typeface="Arial"/>
              </a:rPr>
            </a:br>
            <a:br>
              <a:rPr lang="en-US" sz="1400" dirty="0">
                <a:latin typeface="Arial"/>
                <a:cs typeface="Arial"/>
              </a:rPr>
            </a:br>
            <a:r>
              <a:rPr lang="en-US" sz="1600" dirty="0">
                <a:latin typeface="Arial Rounded MT Bold"/>
                <a:cs typeface="Arial"/>
              </a:rPr>
              <a:t>module:</a:t>
            </a:r>
            <a:r>
              <a:rPr lang="en-US" sz="1600" dirty="0">
                <a:latin typeface="Arial"/>
                <a:cs typeface="Arial"/>
              </a:rPr>
              <a:t> bmhp5004</a:t>
            </a:r>
            <a:br>
              <a:rPr lang="en-US" sz="1600" dirty="0">
                <a:latin typeface="Arial"/>
                <a:cs typeface="Arial"/>
              </a:rPr>
            </a:br>
            <a:br>
              <a:rPr lang="en-US" sz="1400" dirty="0">
                <a:latin typeface="Arial"/>
                <a:cs typeface="Arial"/>
              </a:rPr>
            </a:br>
            <a:r>
              <a:rPr lang="en-US" sz="1600" dirty="0">
                <a:latin typeface="Arial Rounded MT Bold"/>
                <a:cs typeface="Arial"/>
              </a:rPr>
              <a:t>assignment:</a:t>
            </a:r>
            <a:r>
              <a:rPr lang="en-US" sz="1600" dirty="0">
                <a:latin typeface="Arial"/>
                <a:cs typeface="Arial"/>
              </a:rPr>
              <a:t> children, young people and families</a:t>
            </a:r>
            <a:br>
              <a:rPr lang="en-US" sz="1600" dirty="0">
                <a:latin typeface="Arial"/>
                <a:cs typeface="Arial"/>
              </a:rPr>
            </a:br>
            <a:br>
              <a:rPr lang="en-US" sz="1400" dirty="0">
                <a:latin typeface="Arial"/>
                <a:cs typeface="Arial"/>
              </a:rPr>
            </a:br>
            <a:r>
              <a:rPr lang="en-US" sz="1600" dirty="0">
                <a:latin typeface="Arial Rounded MT Bold"/>
                <a:cs typeface="Arial"/>
              </a:rPr>
              <a:t>lecturer:</a:t>
            </a:r>
            <a:r>
              <a:rPr lang="en-US" sz="1400" dirty="0">
                <a:latin typeface="Arial"/>
                <a:cs typeface="Arial"/>
              </a:rPr>
              <a:t> </a:t>
            </a:r>
            <a:r>
              <a:rPr lang="en-US" sz="1600" dirty="0">
                <a:latin typeface="Arial"/>
                <a:cs typeface="Arial"/>
              </a:rPr>
              <a:t>dr Muhammad Hossain</a:t>
            </a:r>
          </a:p>
        </p:txBody>
      </p:sp>
      <p:sp>
        <p:nvSpPr>
          <p:cNvPr id="3" name="Subtitle 2"/>
          <p:cNvSpPr>
            <a:spLocks noGrp="1"/>
          </p:cNvSpPr>
          <p:nvPr>
            <p:ph type="subTitle" idx="1"/>
          </p:nvPr>
        </p:nvSpPr>
        <p:spPr>
          <a:xfrm>
            <a:off x="173017" y="257034"/>
            <a:ext cx="4209614" cy="1584273"/>
          </a:xfrm>
        </p:spPr>
        <p:txBody>
          <a:bodyPr vert="horz" lIns="91440" tIns="45720" rIns="91440" bIns="45720" rtlCol="0" anchor="b">
            <a:noAutofit/>
          </a:bodyPr>
          <a:lstStyle/>
          <a:p>
            <a:pPr algn="l"/>
            <a:r>
              <a:rPr lang="en-US" sz="2800" dirty="0">
                <a:latin typeface="Copperplate Gothic Bold"/>
              </a:rPr>
              <a:t>Group presentation case study</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9689" r="36791" b="-1"/>
          <a:stretch/>
        </p:blipFill>
        <p:spPr>
          <a:xfrm>
            <a:off x="7719947" y="11"/>
            <a:ext cx="4472063" cy="6859279"/>
          </a:xfrm>
          <a:custGeom>
            <a:avLst/>
            <a:gdLst/>
            <a:ahLst/>
            <a:cxnLst/>
            <a:rect l="l" t="t" r="r" b="b"/>
            <a:pathLst>
              <a:path w="4472063" h="6859279">
                <a:moveTo>
                  <a:pt x="4472063" y="0"/>
                </a:moveTo>
                <a:lnTo>
                  <a:pt x="4472063" y="6858000"/>
                </a:lnTo>
                <a:lnTo>
                  <a:pt x="0" y="6859279"/>
                </a:lnTo>
                <a:lnTo>
                  <a:pt x="2245850" y="3015"/>
                </a:lnTo>
                <a:close/>
              </a:path>
            </a:pathLst>
          </a:cu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32594" r="18845"/>
          <a:stretch/>
        </p:blipFill>
        <p:spPr>
          <a:xfrm>
            <a:off x="3645300" y="-11938"/>
            <a:ext cx="6324380" cy="6869928"/>
          </a:xfrm>
          <a:custGeom>
            <a:avLst/>
            <a:gdLst/>
            <a:ahLst/>
            <a:cxnLst/>
            <a:rect l="l" t="t" r="r" b="b"/>
            <a:pathLst>
              <a:path w="6324380" h="6869928">
                <a:moveTo>
                  <a:pt x="0" y="0"/>
                </a:moveTo>
                <a:lnTo>
                  <a:pt x="6324135" y="0"/>
                </a:lnTo>
                <a:lnTo>
                  <a:pt x="6324380" y="1"/>
                </a:lnTo>
                <a:lnTo>
                  <a:pt x="4076963" y="6869928"/>
                </a:lnTo>
                <a:lnTo>
                  <a:pt x="2059470" y="6869928"/>
                </a:lnTo>
                <a:close/>
              </a:path>
            </a:pathLst>
          </a:custGeom>
        </p:spPr>
      </p:pic>
      <p:cxnSp>
        <p:nvCxnSpPr>
          <p:cNvPr id="39" name="Straight Connector 21">
            <a:extLst>
              <a:ext uri="{FF2B5EF4-FFF2-40B4-BE49-F238E27FC236}">
                <a16:creationId xmlns:a16="http://schemas.microsoft.com/office/drawing/2014/main" id="{FDF9A967-A2F5-4745-B54A-0ACE914643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5216056" cy="178103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23">
            <a:extLst>
              <a:ext uri="{FF2B5EF4-FFF2-40B4-BE49-F238E27FC236}">
                <a16:creationId xmlns:a16="http://schemas.microsoft.com/office/drawing/2014/main" id="{D6FA3ECB-DB35-4534-9222-CCAF8377F1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8668" y="-11927"/>
            <a:ext cx="2242269" cy="686992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25">
            <a:extLst>
              <a:ext uri="{FF2B5EF4-FFF2-40B4-BE49-F238E27FC236}">
                <a16:creationId xmlns:a16="http://schemas.microsoft.com/office/drawing/2014/main" id="{A331EC44-7B20-4037-8EFA-491E0AD3FD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48739" y="1"/>
            <a:ext cx="3243261" cy="11144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27">
            <a:extLst>
              <a:ext uri="{FF2B5EF4-FFF2-40B4-BE49-F238E27FC236}">
                <a16:creationId xmlns:a16="http://schemas.microsoft.com/office/drawing/2014/main" id="{D0712C9B-2454-487B-95B6-6C5AEB6C0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786653"/>
            <a:ext cx="8849802" cy="10713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A817523A-D1A4-4AA1-A06E-3E8AA7B4B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4E9E526-05D2-4C66-8B99-CB7BC51F3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0" y="928048"/>
            <a:ext cx="5933365" cy="3351557"/>
          </a:xfrm>
        </p:spPr>
        <p:txBody>
          <a:bodyPr>
            <a:normAutofit/>
          </a:bodyPr>
          <a:lstStyle/>
          <a:p>
            <a:pPr algn="l"/>
            <a:r>
              <a:rPr lang="en-US" sz="5600">
                <a:latin typeface="Arial Rounded MT Bold"/>
                <a:cs typeface="Arial"/>
              </a:rPr>
              <a:t>introduction</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313" r="17416"/>
          <a:stretch/>
        </p:blipFill>
        <p:spPr>
          <a:xfrm>
            <a:off x="4566223" y="-5965"/>
            <a:ext cx="7625777" cy="3434971"/>
          </a:xfrm>
          <a:custGeom>
            <a:avLst/>
            <a:gdLst/>
            <a:ahLst/>
            <a:cxnLst/>
            <a:rect l="l" t="t" r="r" b="b"/>
            <a:pathLst>
              <a:path w="4233648" h="3434971">
                <a:moveTo>
                  <a:pt x="1032308" y="0"/>
                </a:moveTo>
                <a:lnTo>
                  <a:pt x="4233648" y="0"/>
                </a:lnTo>
                <a:lnTo>
                  <a:pt x="4233648" y="3434971"/>
                </a:lnTo>
                <a:lnTo>
                  <a:pt x="0" y="3434971"/>
                </a:lnTo>
                <a:close/>
              </a:path>
            </a:pathLst>
          </a:cu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960694" y="3428996"/>
            <a:ext cx="6268177" cy="3427672"/>
          </a:xfrm>
          <a:custGeom>
            <a:avLst/>
            <a:gdLst/>
            <a:ahLst/>
            <a:cxnLst/>
            <a:rect l="l" t="t" r="r" b="b"/>
            <a:pathLst>
              <a:path w="5260371" h="3434971">
                <a:moveTo>
                  <a:pt x="1028714" y="0"/>
                </a:moveTo>
                <a:lnTo>
                  <a:pt x="5260371" y="0"/>
                </a:lnTo>
                <a:lnTo>
                  <a:pt x="5260371" y="3434971"/>
                </a:lnTo>
                <a:lnTo>
                  <a:pt x="0" y="3423010"/>
                </a:lnTo>
                <a:close/>
              </a:path>
            </a:pathLst>
          </a:custGeom>
        </p:spPr>
      </p:pic>
      <p:cxnSp>
        <p:nvCxnSpPr>
          <p:cNvPr id="82" name="Straight Connector 81">
            <a:extLst>
              <a:ext uri="{FF2B5EF4-FFF2-40B4-BE49-F238E27FC236}">
                <a16:creationId xmlns:a16="http://schemas.microsoft.com/office/drawing/2014/main" id="{F3F47F83-8728-4E0D-BDE6-2C09A035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2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43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57607" y="829620"/>
            <a:ext cx="11604515" cy="946017"/>
          </a:xfrm>
        </p:spPr>
        <p:txBody>
          <a:bodyPr vert="horz" lIns="91440" tIns="45720" rIns="91440" bIns="45720" rtlCol="0" anchor="t">
            <a:normAutofit/>
          </a:bodyPr>
          <a:lstStyle/>
          <a:p>
            <a:pPr algn="ctr"/>
            <a:r>
              <a:rPr lang="en-US" dirty="0">
                <a:latin typeface="Copperplate Gothic Bold"/>
              </a:rPr>
              <a:t>What is well-being?</a:t>
            </a:r>
            <a:endParaRPr lang="en-US" dirty="0"/>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16686" r="2934" b="-2"/>
          <a:stretch/>
        </p:blipFill>
        <p:spPr>
          <a:xfrm rot="1589232">
            <a:off x="-463157" y="5608348"/>
            <a:ext cx="2239811" cy="1472829"/>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10506428" y="5176097"/>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Rectangle 6"/>
          <p:cNvSpPr/>
          <p:nvPr/>
        </p:nvSpPr>
        <p:spPr>
          <a:xfrm>
            <a:off x="4859078" y="3105834"/>
            <a:ext cx="4869713" cy="2308324"/>
          </a:xfrm>
          <a:prstGeom prst="rect">
            <a:avLst/>
          </a:prstGeom>
        </p:spPr>
        <p:txBody>
          <a:bodyPr wrap="square">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3224" y="1769947"/>
            <a:ext cx="6485551" cy="4078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6095999" y="5955268"/>
            <a:ext cx="2825932" cy="261610"/>
          </a:xfrm>
          <a:prstGeom prst="rect">
            <a:avLst/>
          </a:prstGeom>
          <a:noFill/>
        </p:spPr>
        <p:txBody>
          <a:bodyPr wrap="square" rtlCol="0">
            <a:spAutoFit/>
          </a:bodyPr>
          <a:lstStyle/>
          <a:p>
            <a:r>
              <a:rPr lang="en-GB" sz="1100" i="1" dirty="0">
                <a:latin typeface="Arial" pitchFamily="34" charset="0"/>
                <a:cs typeface="Arial" pitchFamily="34" charset="0"/>
              </a:rPr>
              <a:t>(Newland, L., 2015)</a:t>
            </a:r>
          </a:p>
        </p:txBody>
      </p:sp>
    </p:spTree>
    <p:extLst>
      <p:ext uri="{BB962C8B-B14F-4D97-AF65-F5344CB8AC3E}">
        <p14:creationId xmlns:p14="http://schemas.microsoft.com/office/powerpoint/2010/main" val="338665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 case study conducted by (Layard and Dunn 2009) called The Good Childhood Inquiry, has given us a deeper insight as to how children perceive of wellbeing. This study shows that a good childhood was defined by young people as the quality of their relationships with others, as well as their sense of safety and freedom. </a:t>
            </a:r>
            <a:endParaRPr lang="en-US" dirty="0"/>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54330" y="342900"/>
            <a:ext cx="7303770" cy="2217420"/>
          </a:xfrm>
        </p:spPr>
        <p:txBody>
          <a:bodyPr vert="horz" lIns="91440" tIns="45720" rIns="91440" bIns="45720" rtlCol="0" anchor="t">
            <a:normAutofit fontScale="90000"/>
          </a:bodyPr>
          <a:lstStyle/>
          <a:p>
            <a:pPr algn="ctr"/>
            <a:br>
              <a:rPr lang="en-US" sz="4000" dirty="0">
                <a:solidFill>
                  <a:schemeClr val="tx1"/>
                </a:solidFill>
                <a:latin typeface="Copperplate Gothic Bold" pitchFamily="34" charset="0"/>
              </a:rPr>
            </a:br>
            <a:r>
              <a:rPr lang="en-US" sz="4000" dirty="0">
                <a:solidFill>
                  <a:schemeClr val="tx1"/>
                </a:solidFill>
                <a:latin typeface="Copperplate Gothic Bold" pitchFamily="34" charset="0"/>
              </a:rPr>
              <a:t>Children and young people perception of well-being</a:t>
            </a:r>
          </a:p>
        </p:txBody>
      </p:sp>
      <p:pic>
        <p:nvPicPr>
          <p:cNvPr id="2053" name="Picture 5"/>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8913" b="18913"/>
          <a:stretch>
            <a:fillRect/>
          </a:stretch>
        </p:blipFill>
        <p:spPr bwMode="auto">
          <a:xfrm>
            <a:off x="368618" y="2480310"/>
            <a:ext cx="4454842" cy="3583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 Placeholder 6"/>
          <p:cNvSpPr>
            <a:spLocks noGrp="1"/>
          </p:cNvSpPr>
          <p:nvPr>
            <p:ph type="body" sz="half" idx="2"/>
          </p:nvPr>
        </p:nvSpPr>
        <p:spPr>
          <a:xfrm>
            <a:off x="7387243" y="2036762"/>
            <a:ext cx="4637117" cy="4158298"/>
          </a:xfrm>
        </p:spPr>
        <p:txBody>
          <a:bodyPr>
            <a:noAutofit/>
          </a:bodyPr>
          <a:lstStyle/>
          <a:p>
            <a:r>
              <a:rPr lang="en-US" sz="2400" dirty="0">
                <a:solidFill>
                  <a:schemeClr val="tx1"/>
                </a:solidFill>
                <a:effectLst>
                  <a:outerShdw blurRad="38100" dist="38100" dir="2700000" algn="tl">
                    <a:srgbClr val="000000">
                      <a:alpha val="43137"/>
                    </a:srgbClr>
                  </a:outerShdw>
                </a:effectLst>
              </a:rPr>
              <a:t>A case study conducted by (Layard and Dunn 2009) called The Good Childhood Inquiry, has given us a deeper insight as to how children perceive of wellbeing. This study shows that a good childhood was defined by young people as the quality of their relationships with others, as well as their sense of safety and freedom. </a:t>
            </a:r>
            <a:endParaRPr lang="en-GB" sz="2400" dirty="0">
              <a:solidFill>
                <a:schemeClr val="tx1"/>
              </a:solidFill>
              <a:effectLst>
                <a:outerShdw blurRad="38100" dist="38100" dir="2700000" algn="tl">
                  <a:srgbClr val="000000">
                    <a:alpha val="43137"/>
                  </a:srgbClr>
                </a:outerShdw>
              </a:effectLst>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10701581" y="-1367578"/>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88263" y="5848350"/>
            <a:ext cx="1758632" cy="11578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778038" y="6076176"/>
            <a:ext cx="3188172" cy="276999"/>
          </a:xfrm>
          <a:prstGeom prst="rect">
            <a:avLst/>
          </a:prstGeom>
          <a:noFill/>
        </p:spPr>
        <p:txBody>
          <a:bodyPr wrap="square" rtlCol="0">
            <a:spAutoFit/>
          </a:bodyPr>
          <a:lstStyle/>
          <a:p>
            <a:r>
              <a:rPr lang="en-US" sz="1200" dirty="0">
                <a:latin typeface="Arial" pitchFamily="34" charset="0"/>
                <a:cs typeface="Arial" pitchFamily="34" charset="0"/>
              </a:rPr>
              <a:t>(Kid Sense Child Development, 2022)</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269887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57607" y="829620"/>
            <a:ext cx="11604515" cy="3437793"/>
          </a:xfrm>
        </p:spPr>
        <p:txBody>
          <a:bodyPr vert="horz" lIns="91440" tIns="45720" rIns="91440" bIns="45720" rtlCol="0" anchor="t">
            <a:normAutofit/>
          </a:bodyPr>
          <a:lstStyle/>
          <a:p>
            <a:pPr algn="ctr"/>
            <a:r>
              <a:rPr lang="en-US"/>
              <a:t>Family wellbeing perception</a:t>
            </a:r>
            <a:endParaRPr lang="en-US" dirty="0"/>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16686" r="2934" b="-2"/>
          <a:stretch/>
        </p:blipFill>
        <p:spPr>
          <a:xfrm>
            <a:off x="260439" y="5022428"/>
            <a:ext cx="2444662" cy="1607533"/>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9006189" y="3654850"/>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31366"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9963" y="2638221"/>
            <a:ext cx="3877280" cy="3281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953000" y="6064134"/>
            <a:ext cx="2641600" cy="261610"/>
          </a:xfrm>
          <a:prstGeom prst="rect">
            <a:avLst/>
          </a:prstGeom>
          <a:noFill/>
        </p:spPr>
        <p:txBody>
          <a:bodyPr wrap="square" rtlCol="0">
            <a:spAutoFit/>
          </a:bodyPr>
          <a:lstStyle/>
          <a:p>
            <a:r>
              <a:rPr lang="en-GB" sz="1100" dirty="0">
                <a:latin typeface="Arial" pitchFamily="34" charset="0"/>
                <a:cs typeface="Arial" pitchFamily="34" charset="0"/>
              </a:rPr>
              <a:t>(The </a:t>
            </a:r>
            <a:r>
              <a:rPr lang="en-GB" sz="1100" dirty="0" err="1">
                <a:latin typeface="Arial" pitchFamily="34" charset="0"/>
                <a:cs typeface="Arial" pitchFamily="34" charset="0"/>
              </a:rPr>
              <a:t>McPin</a:t>
            </a:r>
            <a:r>
              <a:rPr lang="en-GB" sz="1100" dirty="0">
                <a:latin typeface="Arial" pitchFamily="34" charset="0"/>
                <a:cs typeface="Arial" pitchFamily="34" charset="0"/>
              </a:rPr>
              <a:t> Foundation, 2022)</a:t>
            </a:r>
          </a:p>
        </p:txBody>
      </p:sp>
    </p:spTree>
    <p:extLst>
      <p:ext uri="{BB962C8B-B14F-4D97-AF65-F5344CB8AC3E}">
        <p14:creationId xmlns:p14="http://schemas.microsoft.com/office/powerpoint/2010/main" val="98453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r>
              <a:rPr lang="en-US" sz="3600" dirty="0">
                <a:latin typeface="Copperplate Gothic Bold" pitchFamily="34" charset="0"/>
              </a:rPr>
              <a:t>Key domains of children and young people wellbeing </a:t>
            </a:r>
          </a:p>
        </p:txBody>
      </p:sp>
      <p:sp>
        <p:nvSpPr>
          <p:cNvPr id="9" name="Text Placeholder 8"/>
          <p:cNvSpPr>
            <a:spLocks noGrp="1"/>
          </p:cNvSpPr>
          <p:nvPr>
            <p:ph type="body" sz="half" idx="2"/>
          </p:nvPr>
        </p:nvSpPr>
        <p:spPr>
          <a:xfrm>
            <a:off x="6413500" y="2616200"/>
            <a:ext cx="4876800" cy="3342724"/>
          </a:xfrm>
        </p:spPr>
        <p:txBody>
          <a:bodyPr/>
          <a:lstStyle/>
          <a:p>
            <a:pPr marL="342900" indent="-342900">
              <a:buFont typeface="Wingdings" pitchFamily="2" charset="2"/>
              <a:buChar char="q"/>
            </a:pPr>
            <a:r>
              <a:rPr lang="en-US" sz="2400" dirty="0">
                <a:latin typeface="Arial Black" pitchFamily="34" charset="0"/>
              </a:rPr>
              <a:t>Child health </a:t>
            </a:r>
          </a:p>
          <a:p>
            <a:pPr marL="342900" indent="-342900">
              <a:buFont typeface="Wingdings" pitchFamily="2" charset="2"/>
              <a:buChar char="q"/>
            </a:pPr>
            <a:r>
              <a:rPr lang="en-US" sz="2400" dirty="0">
                <a:latin typeface="Arial Black" pitchFamily="34" charset="0"/>
              </a:rPr>
              <a:t>Personal relationships </a:t>
            </a:r>
          </a:p>
          <a:p>
            <a:pPr marL="342900" indent="-342900">
              <a:buFont typeface="Wingdings" pitchFamily="2" charset="2"/>
              <a:buChar char="q"/>
            </a:pPr>
            <a:r>
              <a:rPr lang="en-US" sz="2400" dirty="0">
                <a:latin typeface="Arial Black" pitchFamily="34" charset="0"/>
              </a:rPr>
              <a:t>Education </a:t>
            </a:r>
          </a:p>
          <a:p>
            <a:pPr marL="342900" indent="-342900">
              <a:buFont typeface="Wingdings" pitchFamily="2" charset="2"/>
              <a:buChar char="q"/>
            </a:pPr>
            <a:r>
              <a:rPr lang="en-US" sz="2400" dirty="0">
                <a:latin typeface="Arial Black" pitchFamily="34" charset="0"/>
              </a:rPr>
              <a:t>Material resources </a:t>
            </a:r>
          </a:p>
          <a:p>
            <a:pPr marL="342900" indent="-342900">
              <a:buFont typeface="Wingdings" pitchFamily="2" charset="2"/>
              <a:buChar char="q"/>
            </a:pPr>
            <a:r>
              <a:rPr lang="en-US" sz="2400" dirty="0">
                <a:latin typeface="Arial Black" pitchFamily="34" charset="0"/>
              </a:rPr>
              <a:t>Behavior and risks </a:t>
            </a:r>
          </a:p>
          <a:p>
            <a:pPr marL="342900" indent="-342900">
              <a:buFont typeface="Wingdings" pitchFamily="2" charset="2"/>
              <a:buChar char="q"/>
            </a:pPr>
            <a:r>
              <a:rPr lang="en-US" sz="2400" dirty="0">
                <a:latin typeface="Arial Black" pitchFamily="34" charset="0"/>
              </a:rPr>
              <a:t>Housing and environment </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921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951" y="1506546"/>
            <a:ext cx="5807033" cy="4715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633850" y="6222369"/>
            <a:ext cx="3839688" cy="261610"/>
          </a:xfrm>
          <a:prstGeom prst="rect">
            <a:avLst/>
          </a:prstGeom>
          <a:noFill/>
        </p:spPr>
        <p:txBody>
          <a:bodyPr wrap="square" rtlCol="0">
            <a:spAutoFit/>
          </a:bodyPr>
          <a:lstStyle/>
          <a:p>
            <a:r>
              <a:rPr lang="en-US" sz="1100" dirty="0">
                <a:latin typeface="Arial" pitchFamily="34" charset="0"/>
                <a:cs typeface="Arial" pitchFamily="34" charset="0"/>
              </a:rPr>
              <a:t>(Growing Healthy Minds, 2022)</a:t>
            </a:r>
            <a:endParaRPr lang="en-GB" sz="1100" dirty="0">
              <a:latin typeface="Arial" pitchFamily="34" charset="0"/>
              <a:cs typeface="Arial" pitchFamily="34" charset="0"/>
            </a:endParaRPr>
          </a:p>
        </p:txBody>
      </p:sp>
    </p:spTree>
    <p:extLst>
      <p:ext uri="{BB962C8B-B14F-4D97-AF65-F5344CB8AC3E}">
        <p14:creationId xmlns:p14="http://schemas.microsoft.com/office/powerpoint/2010/main" val="203531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0000"/>
                </a:solidFill>
                <a:latin typeface="Open Sans"/>
              </a:rPr>
              <a:t>(Child Health Day 2021 - Awareness Days Events Calendar 2022, 2021)</a:t>
            </a:r>
            <a:endParaRPr lang="en-US" dirty="0"/>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Children’s Health </a:t>
            </a:r>
          </a:p>
        </p:txBody>
      </p:sp>
      <p:sp>
        <p:nvSpPr>
          <p:cNvPr id="9" name="Text Placeholder 8"/>
          <p:cNvSpPr>
            <a:spLocks noGrp="1"/>
          </p:cNvSpPr>
          <p:nvPr>
            <p:ph sz="half" idx="1"/>
          </p:nvPr>
        </p:nvSpPr>
        <p:spPr/>
        <p:txBody>
          <a:bodyPr/>
          <a:lstStyle/>
          <a:p>
            <a:pPr marL="342900" indent="-342900">
              <a:buFont typeface="Wingdings" pitchFamily="2" charset="2"/>
              <a:buChar char="Ø"/>
            </a:pPr>
            <a:r>
              <a:rPr lang="en-US" sz="2400" dirty="0">
                <a:latin typeface="Arial Black" pitchFamily="34" charset="0"/>
              </a:rPr>
              <a:t>All children have the right to be seen by doctors if the child needs it or access to medicine.</a:t>
            </a:r>
          </a:p>
          <a:p>
            <a:pPr marL="342900" indent="-342900">
              <a:buFont typeface="Wingdings" pitchFamily="2" charset="2"/>
              <a:buChar char="Ø"/>
            </a:pPr>
            <a:r>
              <a:rPr lang="en-US" sz="2400" dirty="0">
                <a:latin typeface="Arial Black" pitchFamily="34" charset="0"/>
              </a:rPr>
              <a:t>It refers to the physical, cognitive, emotional and social growth that occurs throughout a child and young persons </a:t>
            </a:r>
            <a:r>
              <a:rPr lang="en-US" sz="2400" dirty="0" err="1">
                <a:latin typeface="Arial Black" pitchFamily="34" charset="0"/>
              </a:rPr>
              <a:t>life.NSPCC</a:t>
            </a:r>
            <a:r>
              <a:rPr lang="en-US" sz="2400" dirty="0">
                <a:latin typeface="Arial Black" pitchFamily="34" charset="0"/>
              </a:rPr>
              <a:t> learning, (2022)</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2569" y="83127"/>
            <a:ext cx="2087487" cy="1527046"/>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15748" y="-24249"/>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7170" name="Picture 2"/>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172200" y="2129171"/>
            <a:ext cx="5181600" cy="3174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6704110" y="5379169"/>
            <a:ext cx="4077444" cy="261610"/>
          </a:xfrm>
          <a:prstGeom prst="rect">
            <a:avLst/>
          </a:prstGeom>
          <a:noFill/>
        </p:spPr>
        <p:txBody>
          <a:bodyPr wrap="square" rtlCol="0">
            <a:spAutoFit/>
          </a:bodyPr>
          <a:lstStyle/>
          <a:p>
            <a:r>
              <a:rPr lang="en-US" sz="1100" i="1" dirty="0">
                <a:latin typeface="Arial" pitchFamily="34" charset="0"/>
                <a:cs typeface="Arial" pitchFamily="34" charset="0"/>
              </a:rPr>
              <a:t>(Child Health Day 2021)</a:t>
            </a:r>
            <a:endParaRPr lang="en-GB" sz="1100" i="1" dirty="0">
              <a:latin typeface="Arial" pitchFamily="34" charset="0"/>
              <a:cs typeface="Arial" pitchFamily="34" charset="0"/>
            </a:endParaRPr>
          </a:p>
        </p:txBody>
      </p:sp>
    </p:spTree>
    <p:extLst>
      <p:ext uri="{BB962C8B-B14F-4D97-AF65-F5344CB8AC3E}">
        <p14:creationId xmlns:p14="http://schemas.microsoft.com/office/powerpoint/2010/main" val="2165505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Personal Relationships </a:t>
            </a:r>
          </a:p>
        </p:txBody>
      </p:sp>
      <p:sp>
        <p:nvSpPr>
          <p:cNvPr id="9" name="Text Placeholder 8"/>
          <p:cNvSpPr>
            <a:spLocks noGrp="1"/>
          </p:cNvSpPr>
          <p:nvPr>
            <p:ph type="body" sz="half" idx="2"/>
          </p:nvPr>
        </p:nvSpPr>
        <p:spPr>
          <a:xfrm>
            <a:off x="1211636" y="2324100"/>
            <a:ext cx="10134600" cy="3342724"/>
          </a:xfrm>
        </p:spPr>
        <p:txBody>
          <a:bodyPr/>
          <a:lstStyle/>
          <a:p>
            <a:pPr marL="342900" indent="-342900">
              <a:buFont typeface="Wingdings" pitchFamily="2" charset="2"/>
              <a:buChar char="§"/>
            </a:pPr>
            <a:r>
              <a:rPr lang="en-US" sz="2400" dirty="0">
                <a:latin typeface="Arial Black" pitchFamily="34" charset="0"/>
              </a:rPr>
              <a:t>In our model, personal relationships refer to close connections between people. Formed by emotional bonds and interactions. These bonds often grow from and are strengthened by mutual experiences. University of Minnesota, (2016) </a:t>
            </a:r>
          </a:p>
          <a:p>
            <a:pPr marL="342900" indent="-342900">
              <a:buFont typeface="Wingdings" pitchFamily="2" charset="2"/>
              <a:buChar char="§"/>
            </a:pPr>
            <a:r>
              <a:rPr lang="en-US" sz="2400" dirty="0">
                <a:latin typeface="Arial Black" pitchFamily="34" charset="0"/>
              </a:rPr>
              <a:t>Personal relationships between mother and child can become stronger when another parent is absent.</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082640"/>
            <a:ext cx="2531730" cy="1664786"/>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9226127" y="-321212"/>
            <a:ext cx="4444976" cy="2087672"/>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513857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Behavior and risks </a:t>
            </a:r>
          </a:p>
        </p:txBody>
      </p:sp>
      <p:sp>
        <p:nvSpPr>
          <p:cNvPr id="9" name="Text Placeholder 8"/>
          <p:cNvSpPr>
            <a:spLocks noGrp="1"/>
          </p:cNvSpPr>
          <p:nvPr>
            <p:ph type="body" sz="half" idx="2"/>
          </p:nvPr>
        </p:nvSpPr>
        <p:spPr>
          <a:xfrm>
            <a:off x="903768" y="2616200"/>
            <a:ext cx="10386532" cy="3342724"/>
          </a:xfrm>
        </p:spPr>
        <p:txBody>
          <a:bodyPr/>
          <a:lstStyle/>
          <a:p>
            <a:pPr marL="342900" indent="-342900">
              <a:buFont typeface="Wingdings" pitchFamily="2" charset="2"/>
              <a:buChar char="q"/>
            </a:pPr>
            <a:r>
              <a:rPr lang="en-US" sz="2400" dirty="0">
                <a:latin typeface="Arial Black" pitchFamily="34" charset="0"/>
              </a:rPr>
              <a:t>Johns mothers mental health had and impact on his care plan.</a:t>
            </a:r>
          </a:p>
          <a:p>
            <a:pPr marL="342900" indent="-342900">
              <a:buFont typeface="Wingdings" pitchFamily="2" charset="2"/>
              <a:buChar char="q"/>
            </a:pPr>
            <a:r>
              <a:rPr lang="en-US" sz="2400" dirty="0">
                <a:latin typeface="Arial Black" pitchFamily="34" charset="0"/>
              </a:rPr>
              <a:t> Factors stemming from human </a:t>
            </a:r>
            <a:r>
              <a:rPr lang="en-US" sz="2400" dirty="0" err="1">
                <a:latin typeface="Arial Black" pitchFamily="34" charset="0"/>
              </a:rPr>
              <a:t>behaviour</a:t>
            </a:r>
            <a:r>
              <a:rPr lang="en-US" sz="2400" dirty="0">
                <a:latin typeface="Arial Black" pitchFamily="34" charset="0"/>
              </a:rPr>
              <a:t>. They might be due to personality, the situation, or are a reaction to the environment. (</a:t>
            </a:r>
            <a:r>
              <a:rPr lang="en-US" sz="2400" dirty="0" err="1">
                <a:latin typeface="Arial Black" pitchFamily="34" charset="0"/>
              </a:rPr>
              <a:t>Fischlmayr</a:t>
            </a:r>
            <a:r>
              <a:rPr lang="en-US" sz="2400" dirty="0">
                <a:latin typeface="Arial Black" pitchFamily="34" charset="0"/>
              </a:rPr>
              <a:t>, 2009, p. 159)</a:t>
            </a:r>
          </a:p>
          <a:p>
            <a:pPr marL="342900" indent="-342900">
              <a:buFont typeface="Wingdings" pitchFamily="2" charset="2"/>
              <a:buChar char="q"/>
            </a:pPr>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819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6379" y="4379620"/>
            <a:ext cx="2731325" cy="1781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6379" y="6245225"/>
            <a:ext cx="2524125" cy="29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23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803900" y="457200"/>
            <a:ext cx="5006853" cy="1536700"/>
          </a:xfrm>
        </p:spPr>
        <p:txBody>
          <a:bodyPr vert="horz" lIns="91440" tIns="45720" rIns="91440" bIns="45720" rtlCol="0" anchor="t">
            <a:noAutofit/>
          </a:bodyPr>
          <a:lstStyle/>
          <a:p>
            <a:pPr algn="ctr"/>
            <a:r>
              <a:rPr lang="en-US" sz="4000" dirty="0">
                <a:latin typeface="Copperplate Gothic Bold" pitchFamily="34" charset="0"/>
              </a:rPr>
              <a:t>What is a child in need plan</a:t>
            </a:r>
          </a:p>
        </p:txBody>
      </p:sp>
      <p:sp>
        <p:nvSpPr>
          <p:cNvPr id="9" name="Text Placeholder 8"/>
          <p:cNvSpPr>
            <a:spLocks noGrp="1"/>
          </p:cNvSpPr>
          <p:nvPr>
            <p:ph type="body" sz="half" idx="2"/>
          </p:nvPr>
        </p:nvSpPr>
        <p:spPr>
          <a:xfrm>
            <a:off x="451884" y="1409700"/>
            <a:ext cx="5402816" cy="4438650"/>
          </a:xfrm>
        </p:spPr>
        <p:txBody>
          <a:bodyPr/>
          <a:lstStyle/>
          <a:p>
            <a:endParaRPr lang="en-US" sz="2400" dirty="0">
              <a:latin typeface="Arial Black" pitchFamily="34" charset="0"/>
            </a:endParaRPr>
          </a:p>
          <a:p>
            <a:r>
              <a:rPr lang="en-US" sz="2400" dirty="0">
                <a:latin typeface="Arial Black" pitchFamily="34" charset="0"/>
              </a:rPr>
              <a:t>THE PLAN SHOULD SET OUT:</a:t>
            </a:r>
          </a:p>
          <a:p>
            <a:pPr marL="285750" indent="-285750">
              <a:buFont typeface="Wingdings" pitchFamily="2" charset="2"/>
              <a:buChar char="Ø"/>
            </a:pPr>
            <a:r>
              <a:rPr lang="en-US" sz="1800" dirty="0">
                <a:latin typeface="Arial Black" pitchFamily="34" charset="0"/>
              </a:rPr>
              <a:t>What is working well within the family</a:t>
            </a:r>
          </a:p>
          <a:p>
            <a:pPr marL="285750" indent="-285750">
              <a:buFont typeface="Wingdings" pitchFamily="2" charset="2"/>
              <a:buChar char="Ø"/>
            </a:pPr>
            <a:r>
              <a:rPr lang="en-US" sz="1800" dirty="0">
                <a:latin typeface="Arial Black" pitchFamily="34" charset="0"/>
              </a:rPr>
              <a:t>What support is required and why </a:t>
            </a:r>
          </a:p>
          <a:p>
            <a:pPr marL="285750" indent="-285750">
              <a:buFont typeface="Wingdings" pitchFamily="2" charset="2"/>
              <a:buChar char="Ø"/>
            </a:pPr>
            <a:r>
              <a:rPr lang="en-US" sz="1800" dirty="0">
                <a:latin typeface="Arial Black" pitchFamily="34" charset="0"/>
              </a:rPr>
              <a:t>Which agencies will provide the required services</a:t>
            </a:r>
          </a:p>
          <a:p>
            <a:pPr marL="285750" indent="-285750">
              <a:buFont typeface="Wingdings" pitchFamily="2" charset="2"/>
              <a:buChar char="Ø"/>
            </a:pPr>
            <a:r>
              <a:rPr lang="en-US" sz="1800" dirty="0">
                <a:latin typeface="Arial Black" pitchFamily="34" charset="0"/>
              </a:rPr>
              <a:t>What the child/ family agree to do </a:t>
            </a:r>
          </a:p>
          <a:p>
            <a:pPr marL="285750" indent="-285750">
              <a:buFont typeface="Wingdings" pitchFamily="2" charset="2"/>
              <a:buChar char="Ø"/>
            </a:pPr>
            <a:r>
              <a:rPr lang="en-US" sz="1800" dirty="0">
                <a:latin typeface="Arial Black" pitchFamily="34" charset="0"/>
              </a:rPr>
              <a:t>What the expected outcomes are</a:t>
            </a:r>
          </a:p>
          <a:p>
            <a:pPr marL="285750" indent="-285750">
              <a:buFont typeface="Wingdings" pitchFamily="2" charset="2"/>
              <a:buChar char="Ø"/>
            </a:pPr>
            <a:r>
              <a:rPr lang="en-US" sz="1800" dirty="0">
                <a:latin typeface="Arial Black" pitchFamily="34" charset="0"/>
              </a:rPr>
              <a:t>What the time frame of the plan is</a:t>
            </a:r>
          </a:p>
          <a:p>
            <a:r>
              <a:rPr lang="en-GB" dirty="0"/>
              <a:t>                                                                     (2022)</a:t>
            </a: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7243" y="2500954"/>
            <a:ext cx="3316298" cy="2653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8192481" y="5215044"/>
            <a:ext cx="2135001" cy="261610"/>
          </a:xfrm>
          <a:prstGeom prst="rect">
            <a:avLst/>
          </a:prstGeom>
          <a:noFill/>
        </p:spPr>
        <p:txBody>
          <a:bodyPr wrap="square" rtlCol="0">
            <a:spAutoFit/>
          </a:bodyPr>
          <a:lstStyle/>
          <a:p>
            <a:r>
              <a:rPr lang="en-GB" sz="1100" dirty="0">
                <a:latin typeface="Arial" pitchFamily="34" charset="0"/>
                <a:cs typeface="Arial" pitchFamily="34" charset="0"/>
              </a:rPr>
              <a:t>(OGDEN, 2015)</a:t>
            </a:r>
          </a:p>
        </p:txBody>
      </p:sp>
    </p:spTree>
    <p:extLst>
      <p:ext uri="{BB962C8B-B14F-4D97-AF65-F5344CB8AC3E}">
        <p14:creationId xmlns:p14="http://schemas.microsoft.com/office/powerpoint/2010/main" val="236982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1388806"/>
            <a:ext cx="9906000" cy="2806003"/>
          </a:xfrm>
        </p:spPr>
        <p:txBody>
          <a:bodyPr vert="horz" lIns="91440" tIns="45720" rIns="91440" bIns="45720" rtlCol="0" anchor="t">
            <a:normAutofit/>
          </a:bodyPr>
          <a:lstStyle/>
          <a:p>
            <a:r>
              <a:rPr lang="en-US" sz="4800" dirty="0">
                <a:latin typeface="Copperplate Gothic Bold" pitchFamily="34" charset="0"/>
              </a:rPr>
              <a:t>What is </a:t>
            </a:r>
            <a:br>
              <a:rPr lang="en-US" sz="4800" dirty="0">
                <a:latin typeface="Copperplate Gothic Bold" pitchFamily="34" charset="0"/>
              </a:rPr>
            </a:br>
            <a:r>
              <a:rPr lang="en-US" sz="4800" dirty="0">
                <a:latin typeface="Copperplate Gothic Bold" pitchFamily="34" charset="0"/>
              </a:rPr>
              <a:t> interdisciplinary?</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1764" r="28867" b="1"/>
          <a:stretch/>
        </p:blipFill>
        <p:spPr>
          <a:xfrm rot="1860000">
            <a:off x="-576621" y="-474442"/>
            <a:ext cx="1985602" cy="2237103"/>
          </a:xfrm>
          <a:prstGeom prst="rect">
            <a:avLst/>
          </a:prstGeom>
        </p:spPr>
      </p:pic>
      <p:pic>
        <p:nvPicPr>
          <p:cNvPr id="12" name="Picture 13" descr="Text&#10;&#10;Description automatically generated">
            <a:extLst>
              <a:ext uri="{FF2B5EF4-FFF2-40B4-BE49-F238E27FC236}">
                <a16:creationId xmlns:a16="http://schemas.microsoft.com/office/drawing/2014/main" id="{0F6A5045-AC39-4B4C-9966-885DC6C1C46D}"/>
              </a:ext>
            </a:extLst>
          </p:cNvPr>
          <p:cNvPicPr>
            <a:picLocks noChangeAspect="1"/>
          </p:cNvPicPr>
          <p:nvPr/>
        </p:nvPicPr>
        <p:blipFill>
          <a:blip r:embed="rId3"/>
          <a:stretch>
            <a:fillRect/>
          </a:stretch>
        </p:blipFill>
        <p:spPr>
          <a:xfrm>
            <a:off x="9385215" y="130277"/>
            <a:ext cx="2196860" cy="2517059"/>
          </a:xfrm>
          <a:prstGeom prst="rect">
            <a:avLst/>
          </a:prstGeom>
        </p:spPr>
      </p:pic>
      <p:sp>
        <p:nvSpPr>
          <p:cNvPr id="14" name="TextBox 13">
            <a:extLst>
              <a:ext uri="{FF2B5EF4-FFF2-40B4-BE49-F238E27FC236}">
                <a16:creationId xmlns:a16="http://schemas.microsoft.com/office/drawing/2014/main" id="{267EA792-D03F-4E2A-A473-4251E0610B3E}"/>
              </a:ext>
            </a:extLst>
          </p:cNvPr>
          <p:cNvSpPr txBox="1"/>
          <p:nvPr/>
        </p:nvSpPr>
        <p:spPr>
          <a:xfrm>
            <a:off x="9738852" y="27333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(Taylor, 2015)</a:t>
            </a:r>
            <a:endParaRPr lang="en-US"/>
          </a:p>
        </p:txBody>
      </p:sp>
      <p:pic>
        <p:nvPicPr>
          <p:cNvPr id="5" name="Picture 6" descr="Family of people Vector Clipart image - Free stock photo ...">
            <a:extLst>
              <a:ext uri="{FF2B5EF4-FFF2-40B4-BE49-F238E27FC236}">
                <a16:creationId xmlns:a16="http://schemas.microsoft.com/office/drawing/2014/main" id="{0D40DB5B-D5B3-4205-A7BA-7C8959FF098A}"/>
              </a:ext>
            </a:extLst>
          </p:cNvPr>
          <p:cNvPicPr>
            <a:picLocks noChangeAspect="1"/>
          </p:cNvPicPr>
          <p:nvPr/>
        </p:nvPicPr>
        <p:blipFill rotWithShape="1">
          <a:blip r:embed="rId4"/>
          <a:srcRect l="23636" r="9886" b="-1"/>
          <a:stretch/>
        </p:blipFill>
        <p:spPr>
          <a:xfrm rot="660000">
            <a:off x="10011866" y="5143497"/>
            <a:ext cx="1943003" cy="1542570"/>
          </a:xfrm>
          <a:prstGeom prst="rect">
            <a:avLst/>
          </a:prstGeom>
        </p:spPr>
      </p:pic>
      <p:pic>
        <p:nvPicPr>
          <p:cNvPr id="3074"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2188" t="58958" r="4194" b="1458"/>
          <a:stretch/>
        </p:blipFill>
        <p:spPr bwMode="auto">
          <a:xfrm>
            <a:off x="607738" y="3196606"/>
            <a:ext cx="9131114" cy="217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2377440" y="5368306"/>
            <a:ext cx="5177790" cy="369332"/>
          </a:xfrm>
          <a:prstGeom prst="rect">
            <a:avLst/>
          </a:prstGeom>
          <a:noFill/>
        </p:spPr>
        <p:txBody>
          <a:bodyPr wrap="square" rtlCol="0">
            <a:spAutoFit/>
          </a:bodyPr>
          <a:lstStyle/>
          <a:p>
            <a:r>
              <a:rPr lang="en-GB" dirty="0"/>
              <a:t>(Carl </a:t>
            </a:r>
            <a:r>
              <a:rPr lang="en-GB" dirty="0" err="1"/>
              <a:t>hinterberger</a:t>
            </a:r>
            <a:r>
              <a:rPr lang="en-GB" dirty="0"/>
              <a:t>, 2022)</a:t>
            </a:r>
          </a:p>
        </p:txBody>
      </p:sp>
    </p:spTree>
    <p:extLst>
      <p:ext uri="{BB962C8B-B14F-4D97-AF65-F5344CB8AC3E}">
        <p14:creationId xmlns:p14="http://schemas.microsoft.com/office/powerpoint/2010/main" val="1885654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675369" y="1590367"/>
            <a:ext cx="9870545" cy="2158673"/>
          </a:xfrm>
        </p:spPr>
        <p:txBody>
          <a:bodyPr anchor="ctr">
            <a:normAutofit/>
          </a:bodyPr>
          <a:lstStyle/>
          <a:p>
            <a:pPr marL="0" indent="0">
              <a:buNone/>
            </a:pPr>
            <a:r>
              <a:rPr lang="en-US" sz="4000" b="1" dirty="0">
                <a:latin typeface="Arial"/>
                <a:cs typeface="Arial"/>
              </a:rPr>
              <a:t>Childhood Wellbeing:</a:t>
            </a:r>
          </a:p>
          <a:p>
            <a:pPr marL="0" indent="0">
              <a:buNone/>
            </a:pPr>
            <a:r>
              <a:rPr lang="en-US" sz="4000" b="1" dirty="0">
                <a:latin typeface="Arial"/>
                <a:cs typeface="Arial"/>
              </a:rPr>
              <a:t>A brief overview</a:t>
            </a:r>
          </a:p>
          <a:p>
            <a:pPr marL="0" indent="0" algn="ctr">
              <a:buNone/>
            </a:pPr>
            <a:endParaRPr lang="en-US" sz="4000" dirty="0">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33416" r="19666" b="-1"/>
          <a:stretch/>
        </p:blipFill>
        <p:spPr>
          <a:xfrm rot="1577651">
            <a:off x="-370549" y="4813771"/>
            <a:ext cx="3063903" cy="2559908"/>
          </a:xfrm>
          <a:prstGeom prst="rect">
            <a:avLst/>
          </a:prstGeom>
        </p:spPr>
      </p:pic>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4"/>
          <a:srcRect l="313" r="17416"/>
          <a:stretch/>
        </p:blipFill>
        <p:spPr>
          <a:xfrm rot="2580000">
            <a:off x="10369582" y="-1176285"/>
            <a:ext cx="3371145" cy="2735155"/>
          </a:xfrm>
          <a:prstGeom prst="rect">
            <a:avLst/>
          </a:prstGeom>
        </p:spPr>
      </p:pic>
      <p:sp>
        <p:nvSpPr>
          <p:cNvPr id="5" name="TextBox 4"/>
          <p:cNvSpPr txBox="1"/>
          <p:nvPr/>
        </p:nvSpPr>
        <p:spPr>
          <a:xfrm>
            <a:off x="5930368" y="6453415"/>
            <a:ext cx="5292090" cy="276999"/>
          </a:xfrm>
          <a:prstGeom prst="rect">
            <a:avLst/>
          </a:prstGeom>
          <a:noFill/>
        </p:spPr>
        <p:txBody>
          <a:bodyPr wrap="square" rtlCol="0">
            <a:spAutoFit/>
          </a:bodyPr>
          <a:lstStyle/>
          <a:p>
            <a:r>
              <a:rPr lang="en-GB" sz="1200" i="1" dirty="0">
                <a:latin typeface="Arial" pitchFamily="34" charset="0"/>
                <a:cs typeface="Arial" pitchFamily="34" charset="0"/>
              </a:rPr>
              <a:t>                        (Statham and Chase, 2010)</a:t>
            </a:r>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0368" y="2332765"/>
            <a:ext cx="5499631" cy="399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11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675369" y="1590367"/>
            <a:ext cx="9870545" cy="4968977"/>
          </a:xfrm>
        </p:spPr>
        <p:txBody>
          <a:bodyPr anchor="ctr">
            <a:normAutofit/>
          </a:bodyPr>
          <a:lstStyle/>
          <a:p>
            <a:pPr marL="0" indent="0" algn="ctr">
              <a:buNone/>
            </a:pPr>
            <a:r>
              <a:rPr lang="en-US" sz="4000" b="1" dirty="0">
                <a:latin typeface="Arial"/>
                <a:cs typeface="Arial"/>
              </a:rPr>
              <a:t>Professional interventions;</a:t>
            </a:r>
            <a:endParaRPr lang="en-US" b="1" dirty="0">
              <a:latin typeface="Arial"/>
              <a:cs typeface="Arial"/>
            </a:endParaRPr>
          </a:p>
          <a:p>
            <a:pPr marL="0" indent="0" algn="ctr">
              <a:buNone/>
            </a:pPr>
            <a:endParaRPr lang="en-US" sz="4000" b="1" dirty="0">
              <a:solidFill>
                <a:srgbClr val="261D34"/>
              </a:solidFill>
              <a:latin typeface="Arial"/>
              <a:cs typeface="Arial"/>
            </a:endParaRPr>
          </a:p>
          <a:p>
            <a:pPr lvl="1"/>
            <a:r>
              <a:rPr lang="en-US" sz="2400" dirty="0">
                <a:solidFill>
                  <a:schemeClr val="tx1"/>
                </a:solidFill>
                <a:latin typeface="Arial"/>
                <a:cs typeface="Arial"/>
              </a:rPr>
              <a:t>Interdisciplinary services, experts from several fields come together to collaborate on a same aim and maintain open lines of communication. At contrast, patients in nonintegrated clinics receive a variety of therapies. Whenever possible the patient and the patient’s family should be part of the team. </a:t>
            </a:r>
            <a:r>
              <a:rPr lang="en-US" sz="2400" i="1" dirty="0">
                <a:solidFill>
                  <a:schemeClr val="tx1"/>
                </a:solidFill>
                <a:latin typeface="Arial"/>
                <a:cs typeface="Arial"/>
              </a:rPr>
              <a:t>(Interdisciplinary care team (ICT), 2022)</a:t>
            </a:r>
            <a:endParaRPr lang="en-US" sz="2400" dirty="0">
              <a:solidFill>
                <a:schemeClr val="tx1"/>
              </a:solidFill>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2"/>
          <a:srcRect l="313" r="17416"/>
          <a:stretch/>
        </p:blipFill>
        <p:spPr>
          <a:xfrm rot="3840000">
            <a:off x="10763282" y="4843515"/>
            <a:ext cx="3371145" cy="2735155"/>
          </a:xfrm>
          <a:prstGeom prst="rect">
            <a:avLst/>
          </a:prstGeom>
        </p:spPr>
      </p:pic>
      <p:pic>
        <p:nvPicPr>
          <p:cNvPr id="5" name="Picture 6" descr="A picture containing diagram&#10;&#10;Description automatically generated">
            <a:extLst>
              <a:ext uri="{FF2B5EF4-FFF2-40B4-BE49-F238E27FC236}">
                <a16:creationId xmlns:a16="http://schemas.microsoft.com/office/drawing/2014/main" id="{3A7A5462-0405-4128-830F-5D0CC374E36D}"/>
              </a:ext>
            </a:extLst>
          </p:cNvPr>
          <p:cNvPicPr>
            <a:picLocks noChangeAspect="1"/>
          </p:cNvPicPr>
          <p:nvPr/>
        </p:nvPicPr>
        <p:blipFill>
          <a:blip r:embed="rId3"/>
          <a:stretch>
            <a:fillRect/>
          </a:stretch>
        </p:blipFill>
        <p:spPr>
          <a:xfrm>
            <a:off x="9398000" y="275336"/>
            <a:ext cx="2743200" cy="2624328"/>
          </a:xfrm>
          <a:prstGeom prst="rect">
            <a:avLst/>
          </a:prstGeom>
        </p:spPr>
      </p:pic>
      <p:sp>
        <p:nvSpPr>
          <p:cNvPr id="7" name="TextBox 6">
            <a:extLst>
              <a:ext uri="{FF2B5EF4-FFF2-40B4-BE49-F238E27FC236}">
                <a16:creationId xmlns:a16="http://schemas.microsoft.com/office/drawing/2014/main" id="{7BB05377-468F-490F-B130-4740F1E09854}"/>
              </a:ext>
            </a:extLst>
          </p:cNvPr>
          <p:cNvSpPr txBox="1"/>
          <p:nvPr/>
        </p:nvSpPr>
        <p:spPr>
          <a:xfrm>
            <a:off x="9880600" y="2959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61D34"/>
                </a:solidFill>
                <a:latin typeface="Univers Condensed Light"/>
                <a:ea typeface="Univers Condensed Light"/>
                <a:cs typeface="Univers Condensed Light"/>
              </a:rPr>
              <a:t>Acponline.org. 2022</a:t>
            </a:r>
            <a:endParaRPr lang="en-US"/>
          </a:p>
        </p:txBody>
      </p:sp>
    </p:spTree>
    <p:extLst>
      <p:ext uri="{BB962C8B-B14F-4D97-AF65-F5344CB8AC3E}">
        <p14:creationId xmlns:p14="http://schemas.microsoft.com/office/powerpoint/2010/main" val="2072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167369" y="1590367"/>
            <a:ext cx="10378545" cy="5047114"/>
          </a:xfrm>
        </p:spPr>
        <p:txBody>
          <a:bodyPr anchor="ctr">
            <a:normAutofit/>
          </a:bodyPr>
          <a:lstStyle/>
          <a:p>
            <a:pPr marL="0" indent="0" algn="ctr">
              <a:buNone/>
            </a:pPr>
            <a:r>
              <a:rPr lang="en-US" sz="4000" b="1" dirty="0">
                <a:latin typeface="Arial"/>
                <a:cs typeface="Arial"/>
              </a:rPr>
              <a:t>Evaluation</a:t>
            </a:r>
          </a:p>
          <a:p>
            <a:pPr marL="0" indent="0" algn="ctr">
              <a:buNone/>
            </a:pPr>
            <a:r>
              <a:rPr lang="en-US" sz="2400" dirty="0">
                <a:latin typeface="Arial"/>
                <a:cs typeface="Arial"/>
              </a:rPr>
              <a:t> </a:t>
            </a:r>
            <a:endParaRPr lang="en-US" sz="2400" dirty="0">
              <a:latin typeface="Arial"/>
              <a:ea typeface="+mn-lt"/>
              <a:cs typeface="Arial"/>
            </a:endParaRPr>
          </a:p>
          <a:p>
            <a:pPr marL="457200" lvl="1" indent="0">
              <a:buNone/>
            </a:pPr>
            <a:r>
              <a:rPr lang="en-US" sz="2400" dirty="0">
                <a:latin typeface="Arial"/>
                <a:ea typeface="+mn-lt"/>
                <a:cs typeface="+mn-lt"/>
              </a:rPr>
              <a:t>When it comes to their child's emphasis inside therapy, families used to play a more passive role in decision-making. Healthcare providers frequently assumed decision-making roles, with the primary focus on the patient's restrictions and disabilities. In recent years, treatment has changed to a more collaborative approach between families and therapists, with a focus on the child's functional abilities.</a:t>
            </a:r>
            <a:r>
              <a:rPr lang="en-US" sz="2400" dirty="0">
                <a:solidFill>
                  <a:schemeClr val="tx1"/>
                </a:solidFill>
                <a:ea typeface="+mn-lt"/>
                <a:cs typeface="+mn-lt"/>
              </a:rPr>
              <a:t>(Keys, 2019)</a:t>
            </a:r>
            <a:r>
              <a:rPr lang="en-US" sz="2400" dirty="0">
                <a:latin typeface="Arial"/>
                <a:ea typeface="+mn-lt"/>
                <a:cs typeface="+mn-lt"/>
              </a:rPr>
              <a:t> </a:t>
            </a:r>
            <a:endParaRPr lang="en-US" sz="2400" dirty="0">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33416" r="19666" b="-1"/>
          <a:stretch/>
        </p:blipFill>
        <p:spPr>
          <a:xfrm rot="20160000">
            <a:off x="10659904" y="4936681"/>
            <a:ext cx="3063903" cy="2318608"/>
          </a:xfrm>
          <a:prstGeom prst="rect">
            <a:avLst/>
          </a:prstGeom>
        </p:spPr>
      </p:pic>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3"/>
          <a:srcRect l="313" r="17416"/>
          <a:stretch/>
        </p:blipFill>
        <p:spPr>
          <a:xfrm rot="2580000">
            <a:off x="-2121406" y="-1567833"/>
            <a:ext cx="3371145" cy="2735155"/>
          </a:xfrm>
          <a:prstGeom prst="rect">
            <a:avLst/>
          </a:prstGeom>
        </p:spPr>
      </p:pic>
      <p:pic>
        <p:nvPicPr>
          <p:cNvPr id="5" name="Picture 6" descr="Chart, bubble chart&#10;&#10;Description automatically generated">
            <a:extLst>
              <a:ext uri="{FF2B5EF4-FFF2-40B4-BE49-F238E27FC236}">
                <a16:creationId xmlns:a16="http://schemas.microsoft.com/office/drawing/2014/main" id="{0003413B-8711-460E-B14F-237BB9D756E1}"/>
              </a:ext>
            </a:extLst>
          </p:cNvPr>
          <p:cNvPicPr>
            <a:picLocks noChangeAspect="1"/>
          </p:cNvPicPr>
          <p:nvPr/>
        </p:nvPicPr>
        <p:blipFill>
          <a:blip r:embed="rId4"/>
          <a:stretch>
            <a:fillRect/>
          </a:stretch>
        </p:blipFill>
        <p:spPr>
          <a:xfrm>
            <a:off x="10019654" y="62754"/>
            <a:ext cx="2058692" cy="1982262"/>
          </a:xfrm>
          <a:prstGeom prst="rect">
            <a:avLst/>
          </a:prstGeom>
        </p:spPr>
      </p:pic>
      <p:sp>
        <p:nvSpPr>
          <p:cNvPr id="7" name="TextBox 6">
            <a:extLst>
              <a:ext uri="{FF2B5EF4-FFF2-40B4-BE49-F238E27FC236}">
                <a16:creationId xmlns:a16="http://schemas.microsoft.com/office/drawing/2014/main" id="{28473537-75C5-4168-BD98-2198E78CB0D3}"/>
              </a:ext>
            </a:extLst>
          </p:cNvPr>
          <p:cNvSpPr txBox="1"/>
          <p:nvPr/>
        </p:nvSpPr>
        <p:spPr>
          <a:xfrm>
            <a:off x="6096000" y="2108200"/>
            <a:ext cx="5880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Open Sans"/>
                <a:ea typeface="Open Sans"/>
                <a:cs typeface="Open Sans"/>
              </a:rPr>
              <a:t>                                             (Making interdisciplinary </a:t>
            </a:r>
            <a:endParaRPr lang="en-US" dirty="0">
              <a:latin typeface="Univers Condensed Light"/>
              <a:ea typeface="Open Sans"/>
              <a:cs typeface="Open Sans"/>
            </a:endParaRPr>
          </a:p>
          <a:p>
            <a:r>
              <a:rPr lang="en-US" dirty="0">
                <a:latin typeface="Open Sans"/>
                <a:ea typeface="Open Sans"/>
                <a:cs typeface="Open Sans"/>
              </a:rPr>
              <a:t>                                                    projects work, 2015)</a:t>
            </a:r>
            <a:endParaRPr lang="en-US" dirty="0"/>
          </a:p>
        </p:txBody>
      </p:sp>
    </p:spTree>
    <p:extLst>
      <p:ext uri="{BB962C8B-B14F-4D97-AF65-F5344CB8AC3E}">
        <p14:creationId xmlns:p14="http://schemas.microsoft.com/office/powerpoint/2010/main" val="107881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86">
            <a:extLst>
              <a:ext uri="{FF2B5EF4-FFF2-40B4-BE49-F238E27FC236}">
                <a16:creationId xmlns:a16="http://schemas.microsoft.com/office/drawing/2014/main" id="{6EF3EC4F-5125-42E3-8EB0-821F06BDF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88">
            <a:extLst>
              <a:ext uri="{FF2B5EF4-FFF2-40B4-BE49-F238E27FC236}">
                <a16:creationId xmlns:a16="http://schemas.microsoft.com/office/drawing/2014/main" id="{C9AA1F5D-275F-4132-98D2-00D7CC28D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49100"/>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2" name="Straight Connector 90">
            <a:extLst>
              <a:ext uri="{FF2B5EF4-FFF2-40B4-BE49-F238E27FC236}">
                <a16:creationId xmlns:a16="http://schemas.microsoft.com/office/drawing/2014/main" id="{511F559A-434C-4CD5-8B5E-19665B9555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4849100"/>
            <a:ext cx="3309581"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92">
            <a:extLst>
              <a:ext uri="{FF2B5EF4-FFF2-40B4-BE49-F238E27FC236}">
                <a16:creationId xmlns:a16="http://schemas.microsoft.com/office/drawing/2014/main" id="{BA3AA847-2A7B-4E90-989A-8FE8192C5D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0990" y="4849100"/>
            <a:ext cx="2648592"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94">
            <a:extLst>
              <a:ext uri="{FF2B5EF4-FFF2-40B4-BE49-F238E27FC236}">
                <a16:creationId xmlns:a16="http://schemas.microsoft.com/office/drawing/2014/main" id="{E4958166-28E9-44B1-992F-2D86E0EB70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64221" y="4849100"/>
            <a:ext cx="3327780"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96">
            <a:extLst>
              <a:ext uri="{FF2B5EF4-FFF2-40B4-BE49-F238E27FC236}">
                <a16:creationId xmlns:a16="http://schemas.microsoft.com/office/drawing/2014/main" id="{E00AB2D4-4AF7-4DE8-B479-1033F3F6A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30" y="5834655"/>
            <a:ext cx="4296771" cy="10233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518F428F-7DD5-4EE6-892A-53EF558CB3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283588" y="4849100"/>
            <a:ext cx="1460311"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5003997"/>
            <a:ext cx="9144000" cy="992943"/>
          </a:xfrm>
        </p:spPr>
        <p:txBody>
          <a:bodyPr>
            <a:normAutofit/>
          </a:bodyPr>
          <a:lstStyle/>
          <a:p>
            <a:r>
              <a:rPr lang="en-US" sz="6000" dirty="0">
                <a:latin typeface="Copperplate Gothic Bold"/>
                <a:cs typeface="Arial"/>
              </a:rPr>
              <a:t>conclusion</a:t>
            </a:r>
          </a:p>
        </p:txBody>
      </p: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23636" r="9886" b="-1"/>
          <a:stretch/>
        </p:blipFill>
        <p:spPr>
          <a:xfrm>
            <a:off x="-8434" y="-3"/>
            <a:ext cx="6121303" cy="4857270"/>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r="16111"/>
          <a:stretch/>
        </p:blipFill>
        <p:spPr>
          <a:xfrm>
            <a:off x="6096000" y="-3"/>
            <a:ext cx="6104434" cy="4857270"/>
          </a:xfrm>
          <a:prstGeom prst="rect">
            <a:avLst/>
          </a:prstGeom>
        </p:spPr>
      </p:pic>
    </p:spTree>
    <p:extLst>
      <p:ext uri="{BB962C8B-B14F-4D97-AF65-F5344CB8AC3E}">
        <p14:creationId xmlns:p14="http://schemas.microsoft.com/office/powerpoint/2010/main" val="314192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B498B-6346-4070-8D33-55A31F032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261592"/>
            <a:ext cx="9765603" cy="1249425"/>
          </a:xfrm>
        </p:spPr>
        <p:txBody>
          <a:bodyPr>
            <a:normAutofit/>
          </a:bodyPr>
          <a:lstStyle/>
          <a:p>
            <a:r>
              <a:rPr lang="en-US">
                <a:latin typeface="Copperplate Gothic Bold"/>
                <a:cs typeface="Arial"/>
              </a:rPr>
              <a:t>references</a:t>
            </a:r>
            <a:endParaRPr lang="en-US"/>
          </a:p>
        </p:txBody>
      </p:sp>
      <p:cxnSp>
        <p:nvCxnSpPr>
          <p:cNvPr id="13" name="Straight Connector 12">
            <a:extLst>
              <a:ext uri="{FF2B5EF4-FFF2-40B4-BE49-F238E27FC236}">
                <a16:creationId xmlns:a16="http://schemas.microsoft.com/office/drawing/2014/main" id="{B18298F1-CAEB-40C7-A78C-4632EE3087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2F6104EA-2706-482C-8EB0-4375C7D50DD4}"/>
              </a:ext>
            </a:extLst>
          </p:cNvPr>
          <p:cNvSpPr>
            <a:spLocks noGrp="1"/>
          </p:cNvSpPr>
          <p:nvPr>
            <p:ph idx="1"/>
          </p:nvPr>
        </p:nvSpPr>
        <p:spPr>
          <a:xfrm>
            <a:off x="925517" y="863600"/>
            <a:ext cx="10430476" cy="5668653"/>
          </a:xfrm>
        </p:spPr>
        <p:txBody>
          <a:bodyPr vert="horz" lIns="91440" tIns="45720" rIns="91440" bIns="45720" rtlCol="0" anchor="t">
            <a:normAutofit fontScale="92500" lnSpcReduction="10000"/>
          </a:bodyPr>
          <a:lstStyle/>
          <a:p>
            <a:pPr marL="0" indent="0">
              <a:buNone/>
            </a:pPr>
            <a:r>
              <a:rPr lang="en-US" sz="1200" dirty="0">
                <a:ea typeface="+mn-lt"/>
                <a:cs typeface="+mn-lt"/>
              </a:rPr>
              <a:t>2022. [online] Available at: &lt;https://childlawadvice.org.uk/information-pages/child-in-need-services/&gt; [Accessed 2 March 2022].</a:t>
            </a:r>
          </a:p>
          <a:p>
            <a:pPr marL="0" indent="0">
              <a:buNone/>
            </a:pPr>
            <a:endParaRPr lang="en-US" sz="1200" dirty="0">
              <a:ea typeface="+mn-lt"/>
              <a:cs typeface="+mn-lt"/>
            </a:endParaRPr>
          </a:p>
          <a:p>
            <a:pPr marL="0" indent="0">
              <a:buNone/>
            </a:pPr>
            <a:r>
              <a:rPr lang="en-US" sz="1200" dirty="0">
                <a:ea typeface="+mn-lt"/>
                <a:cs typeface="+mn-lt"/>
              </a:rPr>
              <a:t>Acponline.org. 2022. </a:t>
            </a:r>
            <a:r>
              <a:rPr lang="en-US" sz="1200" i="1" dirty="0">
                <a:ea typeface="+mn-lt"/>
                <a:cs typeface="+mn-lt"/>
              </a:rPr>
              <a:t>COVID-19 Recovery: Team-Based Care Toolkit | COVID-19 Practice Management | ACP</a:t>
            </a:r>
            <a:r>
              <a:rPr lang="en-US" sz="1200" dirty="0">
                <a:ea typeface="+mn-lt"/>
                <a:cs typeface="+mn-lt"/>
              </a:rPr>
              <a:t>. [online] Available at: &lt;https://www.acponline.org/practice-resources/covid-19-practice-management-resources/covid-19-recovery-team-based-care-toolkit&gt; [Accessed 23 February 2022].</a:t>
            </a:r>
            <a:endParaRPr lang="en-US" sz="1200" dirty="0">
              <a:latin typeface="Open Sans"/>
              <a:ea typeface="Open Sans"/>
              <a:cs typeface="Open Sans"/>
            </a:endParaRP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Carl </a:t>
            </a:r>
            <a:r>
              <a:rPr lang="en-US" sz="1200" dirty="0" err="1">
                <a:latin typeface="Open Sans"/>
                <a:ea typeface="Open Sans"/>
                <a:cs typeface="Open Sans"/>
              </a:rPr>
              <a:t>hinterberger</a:t>
            </a:r>
            <a:r>
              <a:rPr lang="en-US" sz="1200" dirty="0">
                <a:latin typeface="Open Sans"/>
                <a:ea typeface="Open Sans"/>
                <a:cs typeface="Open Sans"/>
              </a:rPr>
              <a:t>, U., 2022. Working on and with Interdisciplinary Teams - </a:t>
            </a:r>
            <a:r>
              <a:rPr lang="en-US" sz="1200" dirty="0" err="1">
                <a:latin typeface="Open Sans"/>
                <a:ea typeface="Open Sans"/>
                <a:cs typeface="Open Sans"/>
              </a:rPr>
              <a:t>ppt</a:t>
            </a:r>
            <a:r>
              <a:rPr lang="en-US" sz="1200" dirty="0">
                <a:latin typeface="Open Sans"/>
                <a:ea typeface="Open Sans"/>
                <a:cs typeface="Open Sans"/>
              </a:rPr>
              <a:t> download. [online] Slideplayer.com. Available at: &lt;https://slideplayer.com/slide/13633393/&gt; [Accessed 27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Case Management Study Guide. 2022. </a:t>
            </a:r>
            <a:r>
              <a:rPr lang="en-US" sz="1200" i="1" dirty="0">
                <a:latin typeface="Open Sans"/>
                <a:ea typeface="Open Sans"/>
                <a:cs typeface="Open Sans"/>
              </a:rPr>
              <a:t>Interdisciplinary care team (ICT)</a:t>
            </a:r>
            <a:r>
              <a:rPr lang="en-US" sz="1200" dirty="0">
                <a:latin typeface="Open Sans"/>
                <a:ea typeface="Open Sans"/>
                <a:cs typeface="Open Sans"/>
              </a:rPr>
              <a:t>. [online] Available at: &lt;https://casemanagementstudyguide.com/ccm-knowledge-domains/healthcare-management-delivery/interdisciplinary-care-team-ict/&gt; [Accessed 21 February 2022].</a:t>
            </a:r>
            <a:endParaRPr lang="en-US" dirty="0"/>
          </a:p>
          <a:p>
            <a:pPr marL="0" indent="0">
              <a:buNone/>
            </a:pPr>
            <a:endParaRPr lang="en-US" sz="1200" dirty="0">
              <a:latin typeface="Open Sans"/>
              <a:ea typeface="Open Sans"/>
              <a:cs typeface="Open Sans"/>
            </a:endParaRPr>
          </a:p>
          <a:p>
            <a:pPr marL="0" indent="0">
              <a:buNone/>
            </a:pPr>
            <a:r>
              <a:rPr lang="en-US" sz="1200" dirty="0">
                <a:ea typeface="+mn-lt"/>
                <a:cs typeface="+mn-lt"/>
              </a:rPr>
              <a:t>Education to Save the World. 2015. </a:t>
            </a:r>
            <a:r>
              <a:rPr lang="en-US" sz="1200" i="1" dirty="0">
                <a:ea typeface="+mn-lt"/>
                <a:cs typeface="+mn-lt"/>
              </a:rPr>
              <a:t>Making interdisciplinary projects work — concepts are the key!</a:t>
            </a:r>
            <a:r>
              <a:rPr lang="en-US" sz="1200" dirty="0">
                <a:ea typeface="+mn-lt"/>
                <a:cs typeface="+mn-lt"/>
              </a:rPr>
              <a:t>. [online] Available at: &lt;https://edtosavetheworld.com/2015/09/08/making-interdisciplinary-projects-work-concepts-are-the-key/&gt; [Accessed 23 February 2022].</a:t>
            </a:r>
          </a:p>
          <a:p>
            <a:pPr marL="0" indent="0">
              <a:buNone/>
            </a:pPr>
            <a:endParaRPr lang="en-US" sz="1200" dirty="0">
              <a:ea typeface="+mn-lt"/>
              <a:cs typeface="+mn-lt"/>
            </a:endParaRPr>
          </a:p>
          <a:p>
            <a:pPr marL="0" indent="0">
              <a:buNone/>
            </a:pPr>
            <a:r>
              <a:rPr lang="en-US" sz="1200" dirty="0">
                <a:ea typeface="+mn-lt"/>
                <a:cs typeface="+mn-lt"/>
              </a:rPr>
              <a:t>Growinghealthyminds.org. 2022. About Us | Growing Healthy Minds. [online] Available at: &lt;https://growinghealthyminds.org/About-Us&gt; [Accessed 2 March 2022].</a:t>
            </a:r>
          </a:p>
          <a:p>
            <a:pPr marL="0" indent="0">
              <a:buNone/>
            </a:pPr>
            <a:endParaRPr lang="en-US" sz="1200" dirty="0">
              <a:latin typeface="Open Sans"/>
              <a:ea typeface="+mn-lt"/>
              <a:cs typeface="+mn-lt"/>
            </a:endParaRPr>
          </a:p>
          <a:p>
            <a:pPr marL="0" indent="0">
              <a:buNone/>
            </a:pPr>
            <a:r>
              <a:rPr lang="en-US" sz="1200" dirty="0">
                <a:latin typeface="Open Sans"/>
                <a:ea typeface="Open Sans"/>
                <a:cs typeface="Open Sans"/>
              </a:rPr>
              <a:t>Iris C. </a:t>
            </a:r>
            <a:r>
              <a:rPr lang="en-US" sz="1200" dirty="0" err="1">
                <a:latin typeface="Open Sans"/>
                <a:ea typeface="Open Sans"/>
                <a:cs typeface="Open Sans"/>
              </a:rPr>
              <a:t>Fischlmayr</a:t>
            </a:r>
            <a:r>
              <a:rPr lang="en-US" sz="1200" dirty="0">
                <a:latin typeface="Open Sans"/>
                <a:ea typeface="Open Sans"/>
                <a:cs typeface="Open Sans"/>
              </a:rPr>
              <a:t>, (2009) A training design for </a:t>
            </a:r>
            <a:r>
              <a:rPr lang="en-US" sz="1200" dirty="0" err="1">
                <a:latin typeface="Open Sans"/>
                <a:ea typeface="Open Sans"/>
                <a:cs typeface="Open Sans"/>
              </a:rPr>
              <a:t>behavioural</a:t>
            </a:r>
            <a:r>
              <a:rPr lang="en-US" sz="1200" dirty="0">
                <a:latin typeface="Open Sans"/>
                <a:ea typeface="Open Sans"/>
                <a:cs typeface="Open Sans"/>
              </a:rPr>
              <a:t> factors in virtual multicultural teams.</a:t>
            </a:r>
          </a:p>
          <a:p>
            <a:pPr marL="0" indent="0">
              <a:buNone/>
            </a:pPr>
            <a:endParaRPr lang="en-US" sz="1200" dirty="0">
              <a:latin typeface="Open Sans"/>
              <a:ea typeface="Open Sans"/>
              <a:cs typeface="Open Sans"/>
            </a:endParaRPr>
          </a:p>
          <a:p>
            <a:pPr marL="0" indent="0">
              <a:buNone/>
            </a:pPr>
            <a:r>
              <a:rPr lang="en-US" sz="1200" dirty="0">
                <a:ea typeface="+mn-lt"/>
                <a:cs typeface="+mn-lt"/>
              </a:rPr>
              <a:t>Keys, M., 2019. [online] Repository.ulm.edu. Available at: &lt;https://repository.ulm.edu/cgi/viewcontent.cgi?article=1003&amp;context=ojihp&gt; [Accessed 21 February 2022].</a:t>
            </a:r>
          </a:p>
          <a:p>
            <a:pPr marL="0" indent="0">
              <a:buNone/>
            </a:pPr>
            <a:endParaRPr lang="en-US" sz="1200" dirty="0">
              <a:latin typeface="Open Sans"/>
              <a:ea typeface="+mn-lt"/>
              <a:cs typeface="+mn-lt"/>
            </a:endParaRPr>
          </a:p>
          <a:p>
            <a:pPr marL="0" indent="0">
              <a:buNone/>
            </a:pPr>
            <a:r>
              <a:rPr lang="en-US" sz="1200" dirty="0">
                <a:latin typeface="Open Sans"/>
                <a:ea typeface="Open Sans"/>
                <a:cs typeface="Open Sans"/>
              </a:rPr>
              <a:t>Kid Sense Child Development. 2022. Visual Perception - Kid Sense Child Development. [online] Available at: &lt;https://childdevelopment.com.au/areas-of-concern/visual-perception/&gt; [Accessed 26 February 2022].</a:t>
            </a:r>
          </a:p>
          <a:p>
            <a:pPr marL="0" indent="0">
              <a:buNone/>
            </a:pPr>
            <a:endParaRPr lang="en-US" sz="1200" dirty="0">
              <a:latin typeface="Open Sans"/>
              <a:ea typeface="Open Sans"/>
              <a:cs typeface="Open Sans"/>
            </a:endParaRP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1074" r="28176" b="-1"/>
          <a:stretch/>
        </p:blipFill>
        <p:spPr>
          <a:xfrm>
            <a:off x="-902599" y="-946278"/>
            <a:ext cx="1805197" cy="198350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25735" r="11985" b="-1"/>
          <a:stretch/>
        </p:blipFill>
        <p:spPr>
          <a:xfrm>
            <a:off x="10917069" y="0"/>
            <a:ext cx="1691585" cy="1432756"/>
          </a:xfrm>
          <a:prstGeom prst="rect">
            <a:avLst/>
          </a:prstGeom>
        </p:spPr>
      </p:pic>
      <p:cxnSp>
        <p:nvCxnSpPr>
          <p:cNvPr id="15" name="Straight Connector 14">
            <a:extLst>
              <a:ext uri="{FF2B5EF4-FFF2-40B4-BE49-F238E27FC236}">
                <a16:creationId xmlns:a16="http://schemas.microsoft.com/office/drawing/2014/main" id="{24052F7A-58C3-483A-8F6C-CE8682AB50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16979" y="0"/>
            <a:ext cx="1075021"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367F9CD-00DE-4E30-94C9-71F1338500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928191"/>
            <a:ext cx="3567166" cy="19298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286CA5-BDE6-4209-A0ED-253B16B24B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998071" cy="627321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650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B498B-6346-4070-8D33-55A31F032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F6104EA-2706-482C-8EB0-4375C7D50DD4}"/>
              </a:ext>
            </a:extLst>
          </p:cNvPr>
          <p:cNvSpPr>
            <a:spLocks noGrp="1"/>
          </p:cNvSpPr>
          <p:nvPr>
            <p:ph idx="4294967295"/>
          </p:nvPr>
        </p:nvSpPr>
        <p:spPr>
          <a:xfrm>
            <a:off x="304800" y="336884"/>
            <a:ext cx="11051193" cy="6305467"/>
          </a:xfrm>
        </p:spPr>
        <p:txBody>
          <a:bodyPr vert="horz" lIns="91440" tIns="45720" rIns="91440" bIns="45720" rtlCol="0" anchor="t">
            <a:normAutofit fontScale="92500"/>
          </a:bodyPr>
          <a:lstStyle/>
          <a:p>
            <a:pPr marL="0" indent="0">
              <a:buNone/>
            </a:pPr>
            <a:r>
              <a:rPr lang="en-US" sz="1200" dirty="0">
                <a:latin typeface="Open Sans"/>
                <a:ea typeface="Open Sans"/>
                <a:cs typeface="Open Sans"/>
              </a:rPr>
              <a:t>Layard, P. and Dunn, J., 2009. A good childhood. London: Penguin.</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Managementdrives.com.au. 2016. Human Resources - The Institute of Collaborative Management. [online] Available at: &lt;https://www.managementdrives.com.au/Behavioural_Risk/BehaviouralRisk.html&gt; [Accessed 2 March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Newland, L., 2015. Family well‐being, parenting, and child well‐being: Pathways to healthy adjustment. Clinical Psychologist, 19(1), pp.3-14.</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NSPCC learning(2022) children’s health and development Available at: https://learning.nspcc.org.uk/child-health-development</a:t>
            </a:r>
          </a:p>
          <a:p>
            <a:pPr marL="0" indent="0">
              <a:buNone/>
            </a:pPr>
            <a:r>
              <a:rPr lang="en-US" sz="1200" dirty="0">
                <a:latin typeface="Open Sans"/>
                <a:ea typeface="Open Sans"/>
                <a:cs typeface="Open Sans"/>
              </a:rPr>
              <a:t>(Accessed: 25th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OGDEN, A., 2015. New Policy Would Make Teachers Spy On ‘Potential Terrorist’ Preschoolers – </a:t>
            </a:r>
            <a:r>
              <a:rPr lang="en-US" sz="1200" dirty="0" err="1">
                <a:latin typeface="Open Sans"/>
                <a:ea typeface="Open Sans"/>
                <a:cs typeface="Open Sans"/>
              </a:rPr>
              <a:t>Mommyish</a:t>
            </a:r>
            <a:r>
              <a:rPr lang="en-US" sz="1200" dirty="0">
                <a:latin typeface="Open Sans"/>
                <a:ea typeface="Open Sans"/>
                <a:cs typeface="Open Sans"/>
              </a:rPr>
              <a:t>. [online] Mommyish.com. Available at: &lt;https://mommyish.com/uk-policy-would-make-teachers-spy-on-terrorist-preschoolers/&gt; [Accessed 2 March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Statham and Chase, J., 2010. [online] Assets.publishing.service.gov.uk. Available at: &lt;https://assets.publishing.service.gov.uk/government/uploads/system/uploads/attachment_data/file/183197/Child-Wellbeing-Brief.pdf&gt; [Accessed 27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Taylor, N., 2015. The Importance of Interdisciplinary Research. [online] Ohmygodits8am.blogspot.com. Available at: &lt;http://ohmygodits8am.blogspot.com/2015/10/the-importance-of-interdisciplinary.html&gt; [Accessed 21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The </a:t>
            </a:r>
            <a:r>
              <a:rPr lang="en-US" sz="1200" dirty="0" err="1">
                <a:latin typeface="Open Sans"/>
                <a:ea typeface="Open Sans"/>
                <a:cs typeface="Open Sans"/>
              </a:rPr>
              <a:t>McPin</a:t>
            </a:r>
            <a:r>
              <a:rPr lang="en-US" sz="1200" dirty="0">
                <a:latin typeface="Open Sans"/>
                <a:ea typeface="Open Sans"/>
                <a:cs typeface="Open Sans"/>
              </a:rPr>
              <a:t> Foundation - Transforming mental health research. 2022. </a:t>
            </a:r>
            <a:r>
              <a:rPr lang="en-US" sz="1200" dirty="0" err="1">
                <a:latin typeface="Open Sans"/>
                <a:ea typeface="Open Sans"/>
                <a:cs typeface="Open Sans"/>
              </a:rPr>
              <a:t>SLaM’s</a:t>
            </a:r>
            <a:r>
              <a:rPr lang="en-US" sz="1200" dirty="0">
                <a:latin typeface="Open Sans"/>
                <a:ea typeface="Open Sans"/>
                <a:cs typeface="Open Sans"/>
              </a:rPr>
              <a:t> Wheel of Wellbeing Evaluation - The </a:t>
            </a:r>
            <a:r>
              <a:rPr lang="en-US" sz="1200" dirty="0" err="1">
                <a:latin typeface="Open Sans"/>
                <a:ea typeface="Open Sans"/>
                <a:cs typeface="Open Sans"/>
              </a:rPr>
              <a:t>McPin</a:t>
            </a:r>
            <a:r>
              <a:rPr lang="en-US" sz="1200" dirty="0">
                <a:latin typeface="Open Sans"/>
                <a:ea typeface="Open Sans"/>
                <a:cs typeface="Open Sans"/>
              </a:rPr>
              <a:t> Foundation. [online] Available at: &lt;https://mcpin.org/evaluation-of-slams-wheel-of-wellbeing/&gt; [Accessed 25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University of Minnesota (2016) What do we mean by personal relationships? Available at: </a:t>
            </a:r>
            <a:r>
              <a:rPr lang="en-US" sz="1200" dirty="0">
                <a:latin typeface="Open Sans"/>
                <a:ea typeface="Open Sans"/>
                <a:cs typeface="Open Sans"/>
                <a:hlinkClick r:id="rId3"/>
              </a:rPr>
              <a:t>https://www.takingcharge.csh.umn.edu/what-do-we-mean-personal-relationships</a:t>
            </a:r>
            <a:r>
              <a:rPr lang="en-US" sz="1200" dirty="0">
                <a:latin typeface="Open Sans"/>
                <a:ea typeface="Open Sans"/>
                <a:cs typeface="Open Sans"/>
              </a:rPr>
              <a:t> (Accessed: 24th February 2022)</a:t>
            </a:r>
          </a:p>
          <a:p>
            <a:pPr marL="0" indent="0">
              <a:buNone/>
            </a:pPr>
            <a:endParaRPr lang="en-US" sz="1200" dirty="0">
              <a:latin typeface="Open Sans"/>
              <a:ea typeface="Open Sans"/>
              <a:cs typeface="Open Sans"/>
            </a:endParaRPr>
          </a:p>
          <a:p>
            <a:pPr marL="0" indent="0">
              <a:buNone/>
            </a:pPr>
            <a:endParaRPr lang="en-US" sz="1200" dirty="0">
              <a:latin typeface="Open Sans"/>
              <a:ea typeface="Open Sans"/>
              <a:cs typeface="Open Sans"/>
            </a:endParaRPr>
          </a:p>
          <a:p>
            <a:pPr marL="0" indent="0">
              <a:buNone/>
            </a:pPr>
            <a:endParaRPr lang="en-US" sz="1200" dirty="0">
              <a:latin typeface="Open Sans"/>
              <a:ea typeface="Open Sans"/>
              <a:cs typeface="Open Sans"/>
            </a:endParaRPr>
          </a:p>
        </p:txBody>
      </p:sp>
      <p:cxnSp>
        <p:nvCxnSpPr>
          <p:cNvPr id="13" name="Straight Connector 12">
            <a:extLst>
              <a:ext uri="{FF2B5EF4-FFF2-40B4-BE49-F238E27FC236}">
                <a16:creationId xmlns:a16="http://schemas.microsoft.com/office/drawing/2014/main" id="{B18298F1-CAEB-40C7-A78C-4632EE3087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11074" r="28176" b="-1"/>
          <a:stretch/>
        </p:blipFill>
        <p:spPr>
          <a:xfrm>
            <a:off x="10453395" y="-1260761"/>
            <a:ext cx="1805197" cy="198350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5"/>
          <a:srcRect l="25735" r="11985" b="-1"/>
          <a:stretch/>
        </p:blipFill>
        <p:spPr>
          <a:xfrm>
            <a:off x="10694539" y="1369547"/>
            <a:ext cx="1919900" cy="1626136"/>
          </a:xfrm>
          <a:prstGeom prst="rect">
            <a:avLst/>
          </a:prstGeom>
        </p:spPr>
      </p:pic>
      <p:cxnSp>
        <p:nvCxnSpPr>
          <p:cNvPr id="15" name="Straight Connector 14">
            <a:extLst>
              <a:ext uri="{FF2B5EF4-FFF2-40B4-BE49-F238E27FC236}">
                <a16:creationId xmlns:a16="http://schemas.microsoft.com/office/drawing/2014/main" id="{24052F7A-58C3-483A-8F6C-CE8682AB50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16979" y="0"/>
            <a:ext cx="1075021"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367F9CD-00DE-4E30-94C9-71F1338500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928191"/>
            <a:ext cx="3567166" cy="19298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286CA5-BDE6-4209-A0ED-253B16B24B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998071" cy="627321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3112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23">
            <a:extLst>
              <a:ext uri="{FF2B5EF4-FFF2-40B4-BE49-F238E27FC236}">
                <a16:creationId xmlns:a16="http://schemas.microsoft.com/office/drawing/2014/main" id="{1453C509-9A83-41B2-BCEA-657C078BE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 y="-38793"/>
            <a:ext cx="6418967" cy="692869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2323794" y="18674"/>
                </a:moveTo>
                <a:lnTo>
                  <a:pt x="6699211" y="0"/>
                </a:lnTo>
                <a:lnTo>
                  <a:pt x="6699211" y="6822053"/>
                </a:lnTo>
                <a:lnTo>
                  <a:pt x="0" y="6808405"/>
                </a:lnTo>
                <a:lnTo>
                  <a:pt x="2323794"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4" name="Straight Connector 113">
            <a:extLst>
              <a:ext uri="{FF2B5EF4-FFF2-40B4-BE49-F238E27FC236}">
                <a16:creationId xmlns:a16="http://schemas.microsoft.com/office/drawing/2014/main" id="{FD73BD45-87D9-44BD-8E6F-A575FFD9C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 y="0"/>
            <a:ext cx="6057207" cy="296487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058591"/>
            <a:ext cx="10815354" cy="27994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7732070" y="1184220"/>
            <a:ext cx="3909904" cy="4270672"/>
          </a:xfrm>
        </p:spPr>
        <p:txBody>
          <a:bodyPr>
            <a:normAutofit/>
          </a:bodyPr>
          <a:lstStyle/>
          <a:p>
            <a:r>
              <a:rPr lang="en-US" sz="4000" dirty="0">
                <a:latin typeface="Copperplate Gothic Bold"/>
                <a:cs typeface="Arial"/>
              </a:rPr>
              <a:t>Before we finish Is there any questions anyone wants to ask?</a:t>
            </a:r>
            <a:r>
              <a:rPr lang="en-US" sz="3000" dirty="0">
                <a:latin typeface="Copperplate Gothic Bold"/>
                <a:cs typeface="Arial"/>
              </a:rPr>
              <a:t> </a:t>
            </a:r>
            <a:endParaRPr lang="en-US" sz="3000" dirty="0">
              <a:latin typeface="Copperplate Gothic Bold"/>
            </a:endParaRPr>
          </a:p>
        </p:txBody>
      </p:sp>
      <p:pic>
        <p:nvPicPr>
          <p:cNvPr id="3" name="Picture 4" descr="Icon&#10;&#10;Description automatically generated">
            <a:extLst>
              <a:ext uri="{FF2B5EF4-FFF2-40B4-BE49-F238E27FC236}">
                <a16:creationId xmlns:a16="http://schemas.microsoft.com/office/drawing/2014/main" id="{53170595-390D-4E50-801A-F12FC131A30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92013" y="815907"/>
            <a:ext cx="3161411" cy="383737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4"/>
          <a:srcRect l="23636" r="9886" b="-1"/>
          <a:stretch/>
        </p:blipFill>
        <p:spPr>
          <a:xfrm>
            <a:off x="267996" y="3919931"/>
            <a:ext cx="3161411" cy="2508590"/>
          </a:xfrm>
          <a:prstGeom prst="rect">
            <a:avLst/>
          </a:prstGeom>
        </p:spPr>
      </p:pic>
    </p:spTree>
    <p:extLst>
      <p:ext uri="{BB962C8B-B14F-4D97-AF65-F5344CB8AC3E}">
        <p14:creationId xmlns:p14="http://schemas.microsoft.com/office/powerpoint/2010/main" val="365617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6EF3EC4F-5125-42E3-8EB0-821F06BDF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 name="Straight Connector 111">
            <a:extLst>
              <a:ext uri="{FF2B5EF4-FFF2-40B4-BE49-F238E27FC236}">
                <a16:creationId xmlns:a16="http://schemas.microsoft.com/office/drawing/2014/main" id="{245C6712-0180-4204-86CE-BE5A0709B1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865974"/>
            <a:ext cx="5081517" cy="10261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ABCB92D0-3ABB-41C3-96F9-EBC87FFB1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1132764"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BE8C98AD-415A-417E-ADBD-580E8C30B1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052048"/>
            <a:ext cx="2163482" cy="280595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C2EA01E-FFFF-4F97-A16B-095A91E683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110484" y="5356746"/>
            <a:ext cx="5081515" cy="152490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5003997"/>
            <a:ext cx="9144000" cy="1742652"/>
          </a:xfrm>
        </p:spPr>
        <p:txBody>
          <a:bodyPr>
            <a:noAutofit/>
          </a:bodyPr>
          <a:lstStyle/>
          <a:p>
            <a:r>
              <a:rPr lang="en-US" sz="4800" dirty="0">
                <a:latin typeface="Copperplate Gothic Bold"/>
                <a:cs typeface="Arial"/>
              </a:rPr>
              <a:t>Thank-you for listening</a:t>
            </a:r>
            <a:endParaRPr lang="en-US" sz="4800" dirty="0"/>
          </a:p>
        </p:txBody>
      </p: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23636" r="9886" b="-1"/>
          <a:stretch/>
        </p:blipFill>
        <p:spPr>
          <a:xfrm>
            <a:off x="-8434" y="-3"/>
            <a:ext cx="6121303" cy="4857270"/>
          </a:xfrm>
          <a:prstGeom prst="rect">
            <a:avLst/>
          </a:prstGeom>
        </p:spPr>
      </p:pic>
      <p:cxnSp>
        <p:nvCxnSpPr>
          <p:cNvPr id="120" name="Straight Connector 119">
            <a:extLst>
              <a:ext uri="{FF2B5EF4-FFF2-40B4-BE49-F238E27FC236}">
                <a16:creationId xmlns:a16="http://schemas.microsoft.com/office/drawing/2014/main" id="{B1BF4E1B-1657-4F53-8D24-74F1C5AD91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1501254"/>
            <a:ext cx="589522" cy="53803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r="16111"/>
          <a:stretch/>
        </p:blipFill>
        <p:spPr>
          <a:xfrm>
            <a:off x="6096000" y="-3"/>
            <a:ext cx="6104434" cy="4857270"/>
          </a:xfrm>
          <a:prstGeom prst="rect">
            <a:avLst/>
          </a:prstGeom>
        </p:spPr>
      </p:pic>
    </p:spTree>
    <p:extLst>
      <p:ext uri="{BB962C8B-B14F-4D97-AF65-F5344CB8AC3E}">
        <p14:creationId xmlns:p14="http://schemas.microsoft.com/office/powerpoint/2010/main" val="585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ngleLinesVTI">
  <a:themeElements>
    <a:clrScheme name="AnalogousFromRegularSeedLeftStep">
      <a:dk1>
        <a:srgbClr val="000000"/>
      </a:dk1>
      <a:lt1>
        <a:srgbClr val="FFFFFF"/>
      </a:lt1>
      <a:dk2>
        <a:srgbClr val="261D34"/>
      </a:dk2>
      <a:lt2>
        <a:srgbClr val="E2E8E2"/>
      </a:lt2>
      <a:accent1>
        <a:srgbClr val="DE29E7"/>
      </a:accent1>
      <a:accent2>
        <a:srgbClr val="7D17D5"/>
      </a:accent2>
      <a:accent3>
        <a:srgbClr val="4029E7"/>
      </a:accent3>
      <a:accent4>
        <a:srgbClr val="174FD5"/>
      </a:accent4>
      <a:accent5>
        <a:srgbClr val="26AFE6"/>
      </a:accent5>
      <a:accent6>
        <a:srgbClr val="14B8A3"/>
      </a:accent6>
      <a:hlink>
        <a:srgbClr val="369531"/>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Circuit</Template>
  <TotalTime>7464</TotalTime>
  <Words>768</Words>
  <Application>Microsoft Office PowerPoint</Application>
  <PresentationFormat>Widescreen</PresentationFormat>
  <Paragraphs>113</Paragraphs>
  <Slides>19</Slides>
  <Notes>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AngleLinesVTI</vt:lpstr>
      <vt:lpstr>Student names/ numbers:        Noreen Akhtar 2016543      Layla white 2016838      Faiza Hersi 1913455      parisle Edward 2010405  module: bmhp5004  assignment: children, young people and families  lecturer: dr Muhammad Hossain</vt:lpstr>
      <vt:lpstr>introduction</vt:lpstr>
      <vt:lpstr>What is well-being?</vt:lpstr>
      <vt:lpstr> Children and young people perception of well-being</vt:lpstr>
      <vt:lpstr>Family wellbeing perception</vt:lpstr>
      <vt:lpstr>Key domains of children and young people wellbeing </vt:lpstr>
      <vt:lpstr> Children’s Health </vt:lpstr>
      <vt:lpstr> Personal Relationships </vt:lpstr>
      <vt:lpstr> Behavior and risks </vt:lpstr>
      <vt:lpstr>What is a child in need plan</vt:lpstr>
      <vt:lpstr>What is   interdisciplinary?</vt:lpstr>
      <vt:lpstr> interdisciplinary</vt:lpstr>
      <vt:lpstr> interdisciplinary</vt:lpstr>
      <vt:lpstr> interdisciplinary</vt:lpstr>
      <vt:lpstr>conclusion</vt:lpstr>
      <vt:lpstr>references</vt:lpstr>
      <vt:lpstr>PowerPoint Presentation</vt:lpstr>
      <vt:lpstr>Before we finish Is there any questions anyone wants to ask? </vt:lpstr>
      <vt:lpstr>Thank-you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Parisle Edwards (2010405)</cp:lastModifiedBy>
  <cp:revision>691</cp:revision>
  <dcterms:created xsi:type="dcterms:W3CDTF">2022-02-11T12:17:36Z</dcterms:created>
  <dcterms:modified xsi:type="dcterms:W3CDTF">2022-03-04T12:19:49Z</dcterms:modified>
</cp:coreProperties>
</file>