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66" r:id="rId5"/>
    <p:sldId id="267" r:id="rId6"/>
    <p:sldId id="268" r:id="rId7"/>
    <p:sldId id="269" r:id="rId8"/>
    <p:sldId id="270" r:id="rId9"/>
    <p:sldId id="271" r:id="rId10"/>
    <p:sldId id="272" r:id="rId11"/>
    <p:sldId id="273" r:id="rId12"/>
    <p:sldId id="264" r:id="rId13"/>
    <p:sldId id="265"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900" autoAdjust="0"/>
  </p:normalViewPr>
  <p:slideViewPr>
    <p:cSldViewPr>
      <p:cViewPr varScale="1">
        <p:scale>
          <a:sx n="59" d="100"/>
          <a:sy n="59" d="100"/>
        </p:scale>
        <p:origin x="171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AFD67A-0F03-4768-AD19-AD0AF74247FB}" type="datetimeFigureOut">
              <a:rPr lang="en-US" smtClean="0"/>
              <a:pPr/>
              <a:t>8/11/2021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438EB2-562E-49F7-88CF-599D8695659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focus of this assignment is to allow the students to level up research strategies and soft skills so that effective higher education studies can be facilitated. This also enables the students to take responsibility for their learning and gain confidence as effective employees to implement a range of employability skills like time management, reflection and presentation.</a:t>
            </a:r>
            <a:endParaRPr lang="en-IN"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Gibbs model of reflection has been one of the most concise and clear reflective models that allow an individual to reflect on their personal feelings so that they can evaluate their personal experience and make sense of the situation implementing professional and academic skills for greater career success.</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Since the very beginning of my career when I started to make personal life decisions, I realised that time management skills are very important for me to improve the work-life balance and contribute to the overall workplace happiness and efficiency. Time management habits were introduced to me by the module that contributed to greater productivity in the long run. Improvement in time management allowed me to build greater confidence in my work allowing me to achieve bigger results in a shorter time.</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4</a:t>
            </a:fld>
            <a:endParaRPr lang="en-US"/>
          </a:p>
        </p:txBody>
      </p:sp>
    </p:spTree>
    <p:extLst>
      <p:ext uri="{BB962C8B-B14F-4D97-AF65-F5344CB8AC3E}">
        <p14:creationId xmlns:p14="http://schemas.microsoft.com/office/powerpoint/2010/main" val="2728162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Academic writing has allowed me to critically think and analyse a particular subject helping me to identify the problems and come out with various solutions. I had to improve my academic writing capabilities by reading good quality work contributed by enlightened authors. The module also taught me to identify the importance of structuring and planning my piece of writing.</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5</a:t>
            </a:fld>
            <a:endParaRPr lang="en-US"/>
          </a:p>
        </p:txBody>
      </p:sp>
    </p:spTree>
    <p:extLst>
      <p:ext uri="{BB962C8B-B14F-4D97-AF65-F5344CB8AC3E}">
        <p14:creationId xmlns:p14="http://schemas.microsoft.com/office/powerpoint/2010/main" val="958698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Paraphrasing has been the most effective way for me to qualify the ideas of the author and provide greater credibility and reliability to my piece of work. I was able to reinstate my argument with the help of information that was referred to while completing the work. The model allowed me to identify the importance of paraphrasing and help me achieve greater skills to maintain my academic integrity.</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6</a:t>
            </a:fld>
            <a:endParaRPr lang="en-US"/>
          </a:p>
        </p:txBody>
      </p:sp>
    </p:spTree>
    <p:extLst>
      <p:ext uri="{BB962C8B-B14F-4D97-AF65-F5344CB8AC3E}">
        <p14:creationId xmlns:p14="http://schemas.microsoft.com/office/powerpoint/2010/main" val="2767463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module allowed me to constantly reflect on my actions and also provided me with certain tips that I can use as an academic researcher to develop a clear line of argument and provide evidence supporting a thought process.</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7</a:t>
            </a:fld>
            <a:endParaRPr lang="en-US"/>
          </a:p>
        </p:txBody>
      </p:sp>
    </p:spTree>
    <p:extLst>
      <p:ext uri="{BB962C8B-B14F-4D97-AF65-F5344CB8AC3E}">
        <p14:creationId xmlns:p14="http://schemas.microsoft.com/office/powerpoint/2010/main" val="426705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Gibbs model of reflection has allowed me to reflect on the time management skills and the academic writing skills that I have developed in the past couple of years. One of my major issues about time management was that I was not able to complete the task within the given time. The module specifically provided me with certain activities that allowed me to become more efficient and effective in the workplace environment.</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8</a:t>
            </a:fld>
            <a:endParaRPr lang="en-US"/>
          </a:p>
        </p:txBody>
      </p:sp>
    </p:spTree>
    <p:extLst>
      <p:ext uri="{BB962C8B-B14F-4D97-AF65-F5344CB8AC3E}">
        <p14:creationId xmlns:p14="http://schemas.microsoft.com/office/powerpoint/2010/main" val="4174663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Gibbs model of reflection allowed me to 1st structure and plan everything I did in my workplace environment. I evaluated all the positive and the negative aspects of the experience and then identified the chances of me to impart knowledge to my readers with the help of my writing capabilities. </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9</a:t>
            </a:fld>
            <a:endParaRPr lang="en-US"/>
          </a:p>
        </p:txBody>
      </p:sp>
    </p:spTree>
    <p:extLst>
      <p:ext uri="{BB962C8B-B14F-4D97-AF65-F5344CB8AC3E}">
        <p14:creationId xmlns:p14="http://schemas.microsoft.com/office/powerpoint/2010/main" val="30497059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best part of developing well-written communication skills was to ensure that My writing was free from any kind of complexity or bias. I focused on significantly contributing to the volume and body of research so that greater knowledge can be imparted to the targeted leaders.</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10</a:t>
            </a:fld>
            <a:endParaRPr lang="en-US"/>
          </a:p>
        </p:txBody>
      </p:sp>
    </p:spTree>
    <p:extLst>
      <p:ext uri="{BB962C8B-B14F-4D97-AF65-F5344CB8AC3E}">
        <p14:creationId xmlns:p14="http://schemas.microsoft.com/office/powerpoint/2010/main" val="2880376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Effective presentation and learning capabilities are some of the most important skills that individuals must possess to advance in their work and careers. This research aims to identify certain academic and employability skills that individuals must develop to achieve success.</a:t>
            </a:r>
            <a:endParaRPr lang="en-IN" sz="1800" dirty="0">
              <a:effectLst/>
              <a:latin typeface="Arial" panose="020B0604020202020204" pitchFamily="34" charset="0"/>
              <a:ea typeface="Arial" panose="020B0604020202020204" pitchFamily="34" charset="0"/>
            </a:endParaRPr>
          </a:p>
          <a:p>
            <a:pPr rtl="0"/>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11</a:t>
            </a:fld>
            <a:endParaRPr lang="en-US"/>
          </a:p>
        </p:txBody>
      </p:sp>
    </p:spTree>
    <p:extLst>
      <p:ext uri="{BB962C8B-B14F-4D97-AF65-F5344CB8AC3E}">
        <p14:creationId xmlns:p14="http://schemas.microsoft.com/office/powerpoint/2010/main" val="4293312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1438EB2-562E-49F7-88CF-599D86956593}" type="slidenum">
              <a:rPr lang="en-US" smtClean="0"/>
              <a:pPr/>
              <a:t>12</a:t>
            </a:fld>
            <a:endParaRPr lang="en-US"/>
          </a:p>
        </p:txBody>
      </p:sp>
    </p:spTree>
    <p:extLst>
      <p:ext uri="{BB962C8B-B14F-4D97-AF65-F5344CB8AC3E}">
        <p14:creationId xmlns:p14="http://schemas.microsoft.com/office/powerpoint/2010/main" val="3448520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720075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21176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847952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B3B120-729D-4A30-8B58-FAECB31A3E9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331383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B3B120-729D-4A30-8B58-FAECB31A3E99}" type="datetimeFigureOut">
              <a:rPr lang="en-US" smtClean="0"/>
              <a:pPr/>
              <a:t>8/11/2021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059715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B3B120-729D-4A30-8B58-FAECB31A3E99}" type="datetimeFigureOut">
              <a:rPr lang="en-US" smtClean="0"/>
              <a:pPr/>
              <a:t>8/11/2021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031833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3B120-729D-4A30-8B58-FAECB31A3E99}" type="datetimeFigureOut">
              <a:rPr lang="en-US" smtClean="0"/>
              <a:pPr/>
              <a:t>8/11/2021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00977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FB3B120-729D-4A30-8B58-FAECB31A3E9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837239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B3B120-729D-4A30-8B58-FAECB31A3E99}" type="datetimeFigureOut">
              <a:rPr lang="en-US" smtClean="0"/>
              <a:pPr/>
              <a:t>8/11/2021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72333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57426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5182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752133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11134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626874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739583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B120-729D-4A30-8B58-FAECB31A3E99}" type="datetimeFigureOut">
              <a:rPr lang="en-US" smtClean="0"/>
              <a:pPr/>
              <a:t>8/11/2021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875065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FB3B120-729D-4A30-8B58-FAECB31A3E99}" type="datetimeFigureOut">
              <a:rPr lang="en-US" smtClean="0"/>
              <a:pPr/>
              <a:t>8/11/2021</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09A51D17-29FE-429F-A8B2-A628DA8A62FD}" type="slidenum">
              <a:rPr lang="en-US" smtClean="0"/>
              <a:pPr/>
              <a:t>‹#›</a:t>
            </a:fld>
            <a:endParaRPr lang="en-US"/>
          </a:p>
        </p:txBody>
      </p:sp>
    </p:spTree>
    <p:extLst>
      <p:ext uri="{BB962C8B-B14F-4D97-AF65-F5344CB8AC3E}">
        <p14:creationId xmlns:p14="http://schemas.microsoft.com/office/powerpoint/2010/main" val="31169086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2800" b="1" dirty="0">
                <a:latin typeface="Times New Roman" pitchFamily="18" charset="0"/>
                <a:cs typeface="Times New Roman" pitchFamily="18" charset="0"/>
              </a:rPr>
              <a:t>ACADEMIC AND EMPLOYABILITY SKILLS</a:t>
            </a:r>
          </a:p>
        </p:txBody>
      </p:sp>
      <p:sp>
        <p:nvSpPr>
          <p:cNvPr id="3" name="Subtitle 2"/>
          <p:cNvSpPr>
            <a:spLocks noGrp="1"/>
          </p:cNvSpPr>
          <p:nvPr>
            <p:ph type="subTitle" idx="1"/>
          </p:nvPr>
        </p:nvSpPr>
        <p:spPr/>
        <p:txBody>
          <a:bodyPr/>
          <a:lstStyle/>
          <a:p>
            <a:r>
              <a:rPr lang="en-US" dirty="0"/>
              <a:t>Student </a:t>
            </a:r>
            <a:r>
              <a:rPr lang="en-US"/>
              <a:t>name:</a:t>
            </a:r>
            <a:r>
              <a:rPr lang="en-GB"/>
              <a:t> Salica Dsouza </a:t>
            </a:r>
            <a:endParaRPr lang="en-US" dirty="0"/>
          </a:p>
          <a:p>
            <a:r>
              <a:rPr lang="en-US" dirty="0"/>
              <a:t>Student id</a:t>
            </a:r>
            <a:r>
              <a:rPr lang="en-US"/>
              <a:t>: </a:t>
            </a:r>
            <a:r>
              <a:rPr lang="en-GB"/>
              <a:t>2028772</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b="1" dirty="0">
                <a:latin typeface="Times New Roman" pitchFamily="18" charset="0"/>
                <a:cs typeface="Times New Roman" pitchFamily="18" charset="0"/>
              </a:rPr>
              <a:t>Introduction</a:t>
            </a:r>
          </a:p>
        </p:txBody>
      </p:sp>
      <p:sp>
        <p:nvSpPr>
          <p:cNvPr id="3" name="Content Placeholder 2"/>
          <p:cNvSpPr>
            <a:spLocks noGrp="1"/>
          </p:cNvSpPr>
          <p:nvPr>
            <p:ph idx="1"/>
          </p:nvPr>
        </p:nvSpPr>
        <p:spPr>
          <a:xfrm>
            <a:off x="301752" y="1527048"/>
            <a:ext cx="4879848" cy="4492752"/>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modern times, developing employability and academic skills has become exceedingly important for students to succeed.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Students must identify a particular problem and evaluate a possible solution to clarify their concepts regarding a particular topic.</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primary focus of this assignment is to identify strategies that can help the students improve their study skills.</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sp>
        <p:nvSpPr>
          <p:cNvPr id="4" name="TextBox 3"/>
          <p:cNvSpPr txBox="1"/>
          <p:nvPr/>
        </p:nvSpPr>
        <p:spPr>
          <a:xfrm>
            <a:off x="5943600" y="5410200"/>
            <a:ext cx="2438400" cy="6001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a:latin typeface="Times New Roman" pitchFamily="18" charset="0"/>
                <a:cs typeface="Times New Roman" pitchFamily="18" charset="0"/>
              </a:rPr>
              <a:t>https://www.mordorintelligence.com/industry-reports/retail-industry-in-australia</a:t>
            </a:r>
            <a:endParaRPr lang="en-US" sz="1100" dirty="0">
              <a:latin typeface="Times New Roman" pitchFamily="18" charset="0"/>
              <a:cs typeface="Times New Roman" pitchFamily="18" charset="0"/>
            </a:endParaRPr>
          </a:p>
        </p:txBody>
      </p:sp>
      <p:pic>
        <p:nvPicPr>
          <p:cNvPr id="11" name="Picture 10">
            <a:extLst>
              <a:ext uri="{FF2B5EF4-FFF2-40B4-BE49-F238E27FC236}">
                <a16:creationId xmlns:a16="http://schemas.microsoft.com/office/drawing/2014/main" id="{D0ACE334-78C1-45C3-B4F9-ADBFFE98ADA2}"/>
              </a:ext>
            </a:extLst>
          </p:cNvPr>
          <p:cNvPicPr>
            <a:picLocks noChangeAspect="1"/>
          </p:cNvPicPr>
          <p:nvPr/>
        </p:nvPicPr>
        <p:blipFill>
          <a:blip r:embed="rId3"/>
          <a:stretch>
            <a:fillRect/>
          </a:stretch>
        </p:blipFill>
        <p:spPr>
          <a:xfrm>
            <a:off x="5715000" y="1527048"/>
            <a:ext cx="3127248" cy="357835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Gibbs Model of Reflection</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Gibbs model of reflection has been taken into consideration in this research.</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is one of the most widely used and famous cycle models that help in employability reflection through six important stages.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These stages are description, feelings, evaluation, conclusion, analysis and action plan (</a:t>
            </a:r>
            <a:r>
              <a:rPr lang="en-GB" sz="1800" dirty="0" err="1">
                <a:solidFill>
                  <a:srgbClr val="222222"/>
                </a:solidFill>
                <a:effectLst/>
                <a:latin typeface="Times New Roman" panose="02020603050405020304" pitchFamily="18" charset="0"/>
                <a:ea typeface="Arial" panose="020B0604020202020204" pitchFamily="34" charset="0"/>
              </a:rPr>
              <a:t>Bhagra</a:t>
            </a:r>
            <a:r>
              <a:rPr lang="en-GB" sz="1800" dirty="0">
                <a:solidFill>
                  <a:srgbClr val="222222"/>
                </a:solidFill>
                <a:effectLst/>
                <a:latin typeface="Times New Roman" panose="02020603050405020304" pitchFamily="18" charset="0"/>
                <a:ea typeface="Arial" panose="020B0604020202020204" pitchFamily="34" charset="0"/>
              </a:rPr>
              <a:t> and Sharma, 2018</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sp>
        <p:nvSpPr>
          <p:cNvPr id="4" name="TextBox 3"/>
          <p:cNvSpPr txBox="1"/>
          <p:nvPr/>
        </p:nvSpPr>
        <p:spPr>
          <a:xfrm>
            <a:off x="5943600" y="5486400"/>
            <a:ext cx="2438400" cy="6001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Sourcehttps://www.mordorintelligence.com/industry-reports/retail-industry-in-australia:</a:t>
            </a:r>
          </a:p>
        </p:txBody>
      </p:sp>
      <p:pic>
        <p:nvPicPr>
          <p:cNvPr id="7" name="Picture 6">
            <a:extLst>
              <a:ext uri="{FF2B5EF4-FFF2-40B4-BE49-F238E27FC236}">
                <a16:creationId xmlns:a16="http://schemas.microsoft.com/office/drawing/2014/main" id="{1E16E265-74E9-4F81-A04B-8CD14A82DF26}"/>
              </a:ext>
            </a:extLst>
          </p:cNvPr>
          <p:cNvPicPr>
            <a:picLocks noChangeAspect="1"/>
          </p:cNvPicPr>
          <p:nvPr/>
        </p:nvPicPr>
        <p:blipFill>
          <a:blip r:embed="rId3"/>
          <a:stretch>
            <a:fillRect/>
          </a:stretch>
        </p:blipFill>
        <p:spPr>
          <a:xfrm>
            <a:off x="5350161" y="1527048"/>
            <a:ext cx="3625277" cy="365455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Time management / Organizing study</a:t>
            </a:r>
          </a:p>
        </p:txBody>
      </p:sp>
      <p:sp>
        <p:nvSpPr>
          <p:cNvPr id="3" name="Content Placeholder 2"/>
          <p:cNvSpPr>
            <a:spLocks noGrp="1"/>
          </p:cNvSpPr>
          <p:nvPr>
            <p:ph idx="1"/>
          </p:nvPr>
        </p:nvSpPr>
        <p:spPr>
          <a:xfrm>
            <a:off x="301752" y="1527048"/>
            <a:ext cx="4879848" cy="5124704"/>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Time management skills are said to have a wide impact on the learning process of the students.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positively contributes to the overall academic outcomes making the students much more capable of their job-oriented responsibilities.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Students understand the importance of time and are in a position to complete their tasks within the time in the budget allocated to them (</a:t>
            </a:r>
            <a:r>
              <a:rPr lang="en-GB" sz="1800" dirty="0">
                <a:solidFill>
                  <a:srgbClr val="222222"/>
                </a:solidFill>
                <a:effectLst/>
                <a:latin typeface="Times New Roman" panose="02020603050405020304" pitchFamily="18" charset="0"/>
                <a:ea typeface="Arial" panose="020B0604020202020204" pitchFamily="34" charset="0"/>
              </a:rPr>
              <a:t>Cachia, </a:t>
            </a:r>
            <a:r>
              <a:rPr lang="en-GB" sz="1800" dirty="0" err="1">
                <a:solidFill>
                  <a:srgbClr val="222222"/>
                </a:solidFill>
                <a:effectLst/>
                <a:latin typeface="Times New Roman" panose="02020603050405020304" pitchFamily="18" charset="0"/>
                <a:ea typeface="Arial" panose="020B0604020202020204" pitchFamily="34" charset="0"/>
              </a:rPr>
              <a:t>Lynam</a:t>
            </a:r>
            <a:r>
              <a:rPr lang="en-GB" sz="1800" dirty="0">
                <a:solidFill>
                  <a:srgbClr val="222222"/>
                </a:solidFill>
                <a:effectLst/>
                <a:latin typeface="Times New Roman" panose="02020603050405020304" pitchFamily="18" charset="0"/>
                <a:ea typeface="Arial" panose="020B0604020202020204" pitchFamily="34" charset="0"/>
              </a:rPr>
              <a:t> and Stock, 2018</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dirty="0"/>
          </a:p>
        </p:txBody>
      </p:sp>
      <p:sp>
        <p:nvSpPr>
          <p:cNvPr id="4" name="TextBox 3"/>
          <p:cNvSpPr txBox="1"/>
          <p:nvPr/>
        </p:nvSpPr>
        <p:spPr>
          <a:xfrm>
            <a:off x="5943600" y="5486400"/>
            <a:ext cx="2438400" cy="6001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Sourcehttps://www.mordorintelligence.com/industry-reports/retail-industry-in-australia:</a:t>
            </a:r>
          </a:p>
        </p:txBody>
      </p:sp>
      <p:pic>
        <p:nvPicPr>
          <p:cNvPr id="6" name="Picture 5">
            <a:extLst>
              <a:ext uri="{FF2B5EF4-FFF2-40B4-BE49-F238E27FC236}">
                <a16:creationId xmlns:a16="http://schemas.microsoft.com/office/drawing/2014/main" id="{1B4DD3B0-C7C2-45FB-B164-5AE732F5D920}"/>
              </a:ext>
            </a:extLst>
          </p:cNvPr>
          <p:cNvPicPr>
            <a:picLocks noChangeAspect="1"/>
          </p:cNvPicPr>
          <p:nvPr/>
        </p:nvPicPr>
        <p:blipFill>
          <a:blip r:embed="rId3"/>
          <a:stretch>
            <a:fillRect/>
          </a:stretch>
        </p:blipFill>
        <p:spPr>
          <a:xfrm>
            <a:off x="5334000" y="1527048"/>
            <a:ext cx="3637706" cy="3730752"/>
          </a:xfrm>
          <a:prstGeom prst="rect">
            <a:avLst/>
          </a:prstGeom>
        </p:spPr>
      </p:pic>
    </p:spTree>
    <p:extLst>
      <p:ext uri="{BB962C8B-B14F-4D97-AF65-F5344CB8AC3E}">
        <p14:creationId xmlns:p14="http://schemas.microsoft.com/office/powerpoint/2010/main" val="249427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Academic Writing</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Written communication and academic writing capabilities are considered to be some of the most important skills that a professional has and their disposal.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Academic writing contributes to the knowledge creation process of the student.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Students become much more comprehensive, allowing them to make better decisions (</a:t>
            </a:r>
            <a:r>
              <a:rPr lang="en-GB" sz="1800" dirty="0" err="1">
                <a:solidFill>
                  <a:srgbClr val="222222"/>
                </a:solidFill>
                <a:effectLst/>
                <a:latin typeface="Times New Roman" panose="02020603050405020304" pitchFamily="18" charset="0"/>
                <a:ea typeface="Arial" panose="020B0604020202020204" pitchFamily="34" charset="0"/>
              </a:rPr>
              <a:t>Cotronei</a:t>
            </a:r>
            <a:r>
              <a:rPr lang="en-GB" sz="1800" dirty="0">
                <a:solidFill>
                  <a:srgbClr val="222222"/>
                </a:solidFill>
                <a:effectLst/>
                <a:latin typeface="Times New Roman" panose="02020603050405020304" pitchFamily="18" charset="0"/>
                <a:ea typeface="Arial" panose="020B0604020202020204" pitchFamily="34" charset="0"/>
              </a:rPr>
              <a:t>-Baird, 2020</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sp>
        <p:nvSpPr>
          <p:cNvPr id="4" name="TextBox 3"/>
          <p:cNvSpPr txBox="1"/>
          <p:nvPr/>
        </p:nvSpPr>
        <p:spPr>
          <a:xfrm>
            <a:off x="5943600" y="5486400"/>
            <a:ext cx="2438400" cy="6001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Sourcehttps://www.mordorintelligence.com/industry-reports/retail-industry-in-australia:</a:t>
            </a:r>
          </a:p>
        </p:txBody>
      </p:sp>
      <p:pic>
        <p:nvPicPr>
          <p:cNvPr id="6" name="Picture 5">
            <a:extLst>
              <a:ext uri="{FF2B5EF4-FFF2-40B4-BE49-F238E27FC236}">
                <a16:creationId xmlns:a16="http://schemas.microsoft.com/office/drawing/2014/main" id="{65A9B01F-FC79-4717-97AA-BD02A7D9A445}"/>
              </a:ext>
            </a:extLst>
          </p:cNvPr>
          <p:cNvPicPr>
            <a:picLocks noChangeAspect="1"/>
          </p:cNvPicPr>
          <p:nvPr/>
        </p:nvPicPr>
        <p:blipFill>
          <a:blip r:embed="rId3"/>
          <a:stretch>
            <a:fillRect/>
          </a:stretch>
        </p:blipFill>
        <p:spPr>
          <a:xfrm>
            <a:off x="5774209" y="1295400"/>
            <a:ext cx="3076575" cy="3990975"/>
          </a:xfrm>
          <a:prstGeom prst="rect">
            <a:avLst/>
          </a:prstGeom>
        </p:spPr>
      </p:pic>
    </p:spTree>
    <p:extLst>
      <p:ext uri="{BB962C8B-B14F-4D97-AF65-F5344CB8AC3E}">
        <p14:creationId xmlns:p14="http://schemas.microsoft.com/office/powerpoint/2010/main" val="150353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Paraphrasing</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Pain facing is considered to be one of the most important skills for a researcher and an academic writer.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critical to developing paraphrasing skills so that the writer can understand the resource and disseminate the information in his or her language.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Paraphrasing allows the student to condense the ideas of the author and then qualify the same with greater credibility about a particular argument (</a:t>
            </a:r>
            <a:r>
              <a:rPr lang="en-GB" sz="1800" dirty="0" err="1">
                <a:solidFill>
                  <a:srgbClr val="222222"/>
                </a:solidFill>
                <a:effectLst/>
                <a:latin typeface="Times New Roman" panose="02020603050405020304" pitchFamily="18" charset="0"/>
                <a:ea typeface="Arial" panose="020B0604020202020204" pitchFamily="34" charset="0"/>
              </a:rPr>
              <a:t>Husam</a:t>
            </a:r>
            <a:r>
              <a:rPr lang="en-GB" sz="1800" dirty="0">
                <a:solidFill>
                  <a:srgbClr val="222222"/>
                </a:solidFill>
                <a:effectLst/>
                <a:latin typeface="Times New Roman" panose="02020603050405020304" pitchFamily="18" charset="0"/>
                <a:ea typeface="Arial" panose="020B0604020202020204" pitchFamily="34" charset="0"/>
              </a:rPr>
              <a:t> and Abraham, 2019</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sp>
        <p:nvSpPr>
          <p:cNvPr id="4" name="TextBox 3"/>
          <p:cNvSpPr txBox="1"/>
          <p:nvPr/>
        </p:nvSpPr>
        <p:spPr>
          <a:xfrm>
            <a:off x="5943600" y="5486400"/>
            <a:ext cx="2438400" cy="60016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Sourcehttps://www.mordorintelligence.com/industry-reports/retail-industry-in-australia:</a:t>
            </a:r>
          </a:p>
        </p:txBody>
      </p:sp>
      <p:pic>
        <p:nvPicPr>
          <p:cNvPr id="6" name="Picture 5">
            <a:extLst>
              <a:ext uri="{FF2B5EF4-FFF2-40B4-BE49-F238E27FC236}">
                <a16:creationId xmlns:a16="http://schemas.microsoft.com/office/drawing/2014/main" id="{604356EF-CF02-423B-AEF4-0097EF299C8B}"/>
              </a:ext>
            </a:extLst>
          </p:cNvPr>
          <p:cNvPicPr>
            <a:picLocks noChangeAspect="1"/>
          </p:cNvPicPr>
          <p:nvPr/>
        </p:nvPicPr>
        <p:blipFill>
          <a:blip r:embed="rId3"/>
          <a:stretch>
            <a:fillRect/>
          </a:stretch>
        </p:blipFill>
        <p:spPr>
          <a:xfrm>
            <a:off x="5332476" y="1639558"/>
            <a:ext cx="3660648" cy="3542041"/>
          </a:xfrm>
          <a:prstGeom prst="rect">
            <a:avLst/>
          </a:prstGeom>
        </p:spPr>
      </p:pic>
    </p:spTree>
    <p:extLst>
      <p:ext uri="{BB962C8B-B14F-4D97-AF65-F5344CB8AC3E}">
        <p14:creationId xmlns:p14="http://schemas.microsoft.com/office/powerpoint/2010/main" val="3450526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Reflection</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Reflection has allowed me to develop interpersonal and communication capabilities.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have been constantly using reflection skills to better grasp a particular topic.</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module has constantly reinstated a belief in the students that they should reflect on their writing and soft skills capabilities to improve their performance (</a:t>
            </a:r>
            <a:r>
              <a:rPr lang="en-GB" sz="1800" dirty="0">
                <a:solidFill>
                  <a:srgbClr val="222222"/>
                </a:solidFill>
                <a:effectLst/>
                <a:latin typeface="Times New Roman" panose="02020603050405020304" pitchFamily="18" charset="0"/>
                <a:ea typeface="Arial" panose="020B0604020202020204" pitchFamily="34" charset="0"/>
              </a:rPr>
              <a:t>Osmani </a:t>
            </a:r>
            <a:r>
              <a:rPr lang="en-GB" sz="1800" i="1" dirty="0">
                <a:solidFill>
                  <a:srgbClr val="222222"/>
                </a:solidFill>
                <a:effectLst/>
                <a:latin typeface="Times New Roman" panose="02020603050405020304" pitchFamily="18" charset="0"/>
                <a:ea typeface="Arial" panose="020B0604020202020204" pitchFamily="34" charset="0"/>
              </a:rPr>
              <a:t>et al. </a:t>
            </a:r>
            <a:r>
              <a:rPr lang="en-GB" sz="1800" dirty="0">
                <a:solidFill>
                  <a:srgbClr val="222222"/>
                </a:solidFill>
                <a:effectLst/>
                <a:latin typeface="Times New Roman" panose="02020603050405020304" pitchFamily="18" charset="0"/>
                <a:ea typeface="Arial" panose="020B0604020202020204" pitchFamily="34" charset="0"/>
              </a:rPr>
              <a:t>2019</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pic>
        <p:nvPicPr>
          <p:cNvPr id="6" name="Picture 5">
            <a:extLst>
              <a:ext uri="{FF2B5EF4-FFF2-40B4-BE49-F238E27FC236}">
                <a16:creationId xmlns:a16="http://schemas.microsoft.com/office/drawing/2014/main" id="{00E5CA21-472D-49D9-8900-AD8EAD094520}"/>
              </a:ext>
            </a:extLst>
          </p:cNvPr>
          <p:cNvPicPr>
            <a:picLocks noChangeAspect="1"/>
          </p:cNvPicPr>
          <p:nvPr/>
        </p:nvPicPr>
        <p:blipFill>
          <a:blip r:embed="rId3"/>
          <a:stretch>
            <a:fillRect/>
          </a:stretch>
        </p:blipFill>
        <p:spPr>
          <a:xfrm>
            <a:off x="5318869" y="1527048"/>
            <a:ext cx="3687862" cy="3730752"/>
          </a:xfrm>
          <a:prstGeom prst="rect">
            <a:avLst/>
          </a:prstGeom>
        </p:spPr>
      </p:pic>
      <p:sp>
        <p:nvSpPr>
          <p:cNvPr id="7" name="TextBox 6">
            <a:extLst>
              <a:ext uri="{FF2B5EF4-FFF2-40B4-BE49-F238E27FC236}">
                <a16:creationId xmlns:a16="http://schemas.microsoft.com/office/drawing/2014/main" id="{E10884E7-A43D-497D-A122-5CF41E368A39}"/>
              </a:ext>
            </a:extLst>
          </p:cNvPr>
          <p:cNvSpPr txBox="1"/>
          <p:nvPr/>
        </p:nvSpPr>
        <p:spPr>
          <a:xfrm>
            <a:off x="5943600" y="5486400"/>
            <a:ext cx="2438400" cy="4308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http://www.free-management-ebooks.com/faqcm/active-03.htm</a:t>
            </a:r>
          </a:p>
        </p:txBody>
      </p:sp>
    </p:spTree>
    <p:extLst>
      <p:ext uri="{BB962C8B-B14F-4D97-AF65-F5344CB8AC3E}">
        <p14:creationId xmlns:p14="http://schemas.microsoft.com/office/powerpoint/2010/main" val="1992046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Implementation of Gibbs model in individual topics</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Reflection on time management skills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Reflection on academic skills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Reflection on learning experiences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Planning and structuring the work conducted by the students (</a:t>
            </a:r>
            <a:r>
              <a:rPr lang="en-GB" sz="1800" dirty="0">
                <a:solidFill>
                  <a:srgbClr val="222222"/>
                </a:solidFill>
                <a:effectLst/>
                <a:latin typeface="Times New Roman" panose="02020603050405020304" pitchFamily="18" charset="0"/>
                <a:ea typeface="Arial" panose="020B0604020202020204" pitchFamily="34" charset="0"/>
              </a:rPr>
              <a:t>Pinto and </a:t>
            </a:r>
            <a:r>
              <a:rPr lang="en-GB" sz="1800" dirty="0" err="1">
                <a:solidFill>
                  <a:srgbClr val="222222"/>
                </a:solidFill>
                <a:effectLst/>
                <a:latin typeface="Times New Roman" panose="02020603050405020304" pitchFamily="18" charset="0"/>
                <a:ea typeface="Arial" panose="020B0604020202020204" pitchFamily="34" charset="0"/>
              </a:rPr>
              <a:t>Ramalheira</a:t>
            </a:r>
            <a:r>
              <a:rPr lang="en-GB" sz="1800" dirty="0">
                <a:solidFill>
                  <a:srgbClr val="222222"/>
                </a:solidFill>
                <a:effectLst/>
                <a:latin typeface="Times New Roman" panose="02020603050405020304" pitchFamily="18" charset="0"/>
                <a:ea typeface="Arial" panose="020B0604020202020204" pitchFamily="34" charset="0"/>
              </a:rPr>
              <a:t>, 2017</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pic>
        <p:nvPicPr>
          <p:cNvPr id="6" name="Picture 5">
            <a:extLst>
              <a:ext uri="{FF2B5EF4-FFF2-40B4-BE49-F238E27FC236}">
                <a16:creationId xmlns:a16="http://schemas.microsoft.com/office/drawing/2014/main" id="{26588A72-5084-490F-8AA6-2F9A1F4782D4}"/>
              </a:ext>
            </a:extLst>
          </p:cNvPr>
          <p:cNvPicPr>
            <a:picLocks noChangeAspect="1"/>
          </p:cNvPicPr>
          <p:nvPr/>
        </p:nvPicPr>
        <p:blipFill>
          <a:blip r:embed="rId3"/>
          <a:stretch>
            <a:fillRect/>
          </a:stretch>
        </p:blipFill>
        <p:spPr>
          <a:xfrm>
            <a:off x="5334000" y="1299028"/>
            <a:ext cx="3648075" cy="3882571"/>
          </a:xfrm>
          <a:prstGeom prst="rect">
            <a:avLst/>
          </a:prstGeom>
        </p:spPr>
      </p:pic>
      <p:sp>
        <p:nvSpPr>
          <p:cNvPr id="7" name="TextBox 6">
            <a:extLst>
              <a:ext uri="{FF2B5EF4-FFF2-40B4-BE49-F238E27FC236}">
                <a16:creationId xmlns:a16="http://schemas.microsoft.com/office/drawing/2014/main" id="{4EA71E14-CE54-41EC-A721-E02B2A82DD4C}"/>
              </a:ext>
            </a:extLst>
          </p:cNvPr>
          <p:cNvSpPr txBox="1"/>
          <p:nvPr/>
        </p:nvSpPr>
        <p:spPr>
          <a:xfrm>
            <a:off x="5943600" y="5486400"/>
            <a:ext cx="2438400" cy="4308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http://www.free-management-ebooks.com/faqcm/active-03.htm</a:t>
            </a:r>
          </a:p>
        </p:txBody>
      </p:sp>
    </p:spTree>
    <p:extLst>
      <p:ext uri="{BB962C8B-B14F-4D97-AF65-F5344CB8AC3E}">
        <p14:creationId xmlns:p14="http://schemas.microsoft.com/office/powerpoint/2010/main" val="849764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six-step approach identified in the Gibbs reflective model was used.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model constantly allowed me to become more focused on skill development and knowledge building capabilities.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My work was completely free from issues like plagiarism (</a:t>
            </a:r>
            <a:r>
              <a:rPr lang="en-GB" sz="1800" dirty="0">
                <a:solidFill>
                  <a:srgbClr val="222222"/>
                </a:solidFill>
                <a:effectLst/>
                <a:latin typeface="Times New Roman" panose="02020603050405020304" pitchFamily="18" charset="0"/>
                <a:ea typeface="Arial" panose="020B0604020202020204" pitchFamily="34" charset="0"/>
              </a:rPr>
              <a:t>Rowe and </a:t>
            </a:r>
            <a:r>
              <a:rPr lang="en-GB" sz="1800" dirty="0" err="1">
                <a:solidFill>
                  <a:srgbClr val="222222"/>
                </a:solidFill>
                <a:effectLst/>
                <a:latin typeface="Times New Roman" panose="02020603050405020304" pitchFamily="18" charset="0"/>
                <a:ea typeface="Arial" panose="020B0604020202020204" pitchFamily="34" charset="0"/>
              </a:rPr>
              <a:t>Zegwaard</a:t>
            </a:r>
            <a:r>
              <a:rPr lang="en-GB" sz="1800" dirty="0">
                <a:solidFill>
                  <a:srgbClr val="222222"/>
                </a:solidFill>
                <a:effectLst/>
                <a:latin typeface="Times New Roman" panose="02020603050405020304" pitchFamily="18" charset="0"/>
                <a:ea typeface="Arial" panose="020B0604020202020204" pitchFamily="34" charset="0"/>
              </a:rPr>
              <a:t>, 2017</a:t>
            </a:r>
            <a:r>
              <a:rPr lang="en-GB"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pic>
        <p:nvPicPr>
          <p:cNvPr id="6" name="Picture 5">
            <a:extLst>
              <a:ext uri="{FF2B5EF4-FFF2-40B4-BE49-F238E27FC236}">
                <a16:creationId xmlns:a16="http://schemas.microsoft.com/office/drawing/2014/main" id="{5D1C91C6-3DCD-48C4-87E6-90EB409F265F}"/>
              </a:ext>
            </a:extLst>
          </p:cNvPr>
          <p:cNvPicPr>
            <a:picLocks noChangeAspect="1"/>
          </p:cNvPicPr>
          <p:nvPr/>
        </p:nvPicPr>
        <p:blipFill>
          <a:blip r:embed="rId3"/>
          <a:stretch>
            <a:fillRect/>
          </a:stretch>
        </p:blipFill>
        <p:spPr>
          <a:xfrm>
            <a:off x="5334000" y="1371600"/>
            <a:ext cx="3573562" cy="3886200"/>
          </a:xfrm>
          <a:prstGeom prst="rect">
            <a:avLst/>
          </a:prstGeom>
        </p:spPr>
      </p:pic>
      <p:sp>
        <p:nvSpPr>
          <p:cNvPr id="7" name="TextBox 6">
            <a:extLst>
              <a:ext uri="{FF2B5EF4-FFF2-40B4-BE49-F238E27FC236}">
                <a16:creationId xmlns:a16="http://schemas.microsoft.com/office/drawing/2014/main" id="{16F8AF24-071F-4096-ACB7-00B3D29CBF14}"/>
              </a:ext>
            </a:extLst>
          </p:cNvPr>
          <p:cNvSpPr txBox="1"/>
          <p:nvPr/>
        </p:nvSpPr>
        <p:spPr>
          <a:xfrm>
            <a:off x="5943600" y="5486400"/>
            <a:ext cx="2438400" cy="4308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http://www.free-management-ebooks.com/faqcm/active-03.htm</a:t>
            </a:r>
          </a:p>
        </p:txBody>
      </p:sp>
    </p:spTree>
    <p:extLst>
      <p:ext uri="{BB962C8B-B14F-4D97-AF65-F5344CB8AC3E}">
        <p14:creationId xmlns:p14="http://schemas.microsoft.com/office/powerpoint/2010/main" val="173710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301752" y="1527048"/>
            <a:ext cx="4879848" cy="4492752"/>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My focus was to reflect on the experience so that I could learn quickly.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 improve my academic writing skills I focused on planning and structuring my work.</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 overcome the plagiarism issues, I focused on evaluating and carefully understanding the gist of the reference before writing it in my own words (</a:t>
            </a:r>
            <a:r>
              <a:rPr lang="en-GB" sz="1800" dirty="0" err="1">
                <a:solidFill>
                  <a:srgbClr val="222222"/>
                </a:solidFill>
                <a:effectLst/>
                <a:latin typeface="Times New Roman" panose="02020603050405020304" pitchFamily="18" charset="0"/>
                <a:ea typeface="Arial" panose="020B0604020202020204" pitchFamily="34" charset="0"/>
              </a:rPr>
              <a:t>Suarta</a:t>
            </a:r>
            <a:r>
              <a:rPr lang="en-GB" sz="1800" dirty="0">
                <a:solidFill>
                  <a:srgbClr val="222222"/>
                </a:solidFill>
                <a:effectLst/>
                <a:latin typeface="Times New Roman" panose="02020603050405020304" pitchFamily="18" charset="0"/>
                <a:ea typeface="Arial" panose="020B0604020202020204" pitchFamily="34" charset="0"/>
              </a:rPr>
              <a:t> </a:t>
            </a:r>
            <a:r>
              <a:rPr lang="en-GB" sz="1800" i="1" dirty="0">
                <a:solidFill>
                  <a:srgbClr val="222222"/>
                </a:solidFill>
                <a:effectLst/>
                <a:latin typeface="Times New Roman" panose="02020603050405020304" pitchFamily="18" charset="0"/>
                <a:ea typeface="Arial" panose="020B0604020202020204" pitchFamily="34" charset="0"/>
              </a:rPr>
              <a:t>et al. </a:t>
            </a:r>
            <a:r>
              <a:rPr lang="en-GB" sz="1800">
                <a:solidFill>
                  <a:srgbClr val="222222"/>
                </a:solidFill>
                <a:effectLst/>
                <a:latin typeface="Times New Roman" panose="02020603050405020304" pitchFamily="18" charset="0"/>
                <a:ea typeface="Arial" panose="020B0604020202020204" pitchFamily="34" charset="0"/>
              </a:rPr>
              <a:t>2018</a:t>
            </a:r>
            <a:r>
              <a:rPr lang="en-GB" sz="1800" u="none" strike="noStrike">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pic>
        <p:nvPicPr>
          <p:cNvPr id="5" name="Picture 4">
            <a:extLst>
              <a:ext uri="{FF2B5EF4-FFF2-40B4-BE49-F238E27FC236}">
                <a16:creationId xmlns:a16="http://schemas.microsoft.com/office/drawing/2014/main" id="{AE94C8D6-C29E-4EAF-823B-CF8D726B8CB8}"/>
              </a:ext>
            </a:extLst>
          </p:cNvPr>
          <p:cNvPicPr>
            <a:picLocks noChangeAspect="1"/>
          </p:cNvPicPr>
          <p:nvPr/>
        </p:nvPicPr>
        <p:blipFill>
          <a:blip r:embed="rId3"/>
          <a:stretch>
            <a:fillRect/>
          </a:stretch>
        </p:blipFill>
        <p:spPr>
          <a:xfrm>
            <a:off x="5464934" y="1468310"/>
            <a:ext cx="3600450" cy="3819525"/>
          </a:xfrm>
          <a:prstGeom prst="rect">
            <a:avLst/>
          </a:prstGeom>
        </p:spPr>
      </p:pic>
      <p:sp>
        <p:nvSpPr>
          <p:cNvPr id="6" name="TextBox 5">
            <a:extLst>
              <a:ext uri="{FF2B5EF4-FFF2-40B4-BE49-F238E27FC236}">
                <a16:creationId xmlns:a16="http://schemas.microsoft.com/office/drawing/2014/main" id="{E653D1BB-2CA0-4E46-ABFB-8E3C4DCF2FD1}"/>
              </a:ext>
            </a:extLst>
          </p:cNvPr>
          <p:cNvSpPr txBox="1"/>
          <p:nvPr/>
        </p:nvSpPr>
        <p:spPr>
          <a:xfrm>
            <a:off x="5943600" y="5486400"/>
            <a:ext cx="2438400" cy="4308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http://www.free-management-ebooks.com/faqcm/active-03.htm</a:t>
            </a:r>
          </a:p>
        </p:txBody>
      </p:sp>
    </p:spTree>
    <p:extLst>
      <p:ext uri="{BB962C8B-B14F-4D97-AF65-F5344CB8AC3E}">
        <p14:creationId xmlns:p14="http://schemas.microsoft.com/office/powerpoint/2010/main" val="1166913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68" y="206248"/>
            <a:ext cx="6347713" cy="1320800"/>
          </a:xfrm>
        </p:spPr>
        <p:txBody>
          <a:bodyPr>
            <a:noAutofit/>
          </a:bodyPr>
          <a:lstStyle/>
          <a:p>
            <a:r>
              <a:rPr lang="en-US" sz="2800" b="1"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304800" y="1295400"/>
            <a:ext cx="4879848" cy="5124704"/>
          </a:xfrm>
        </p:spPr>
        <p:txBody>
          <a:bodyPr>
            <a:no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Academic research in recent years has gained enormous prominence due to the capabilities of researchers to add value to the personal growth of students.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focus of this assignment is to allow students to gain employability and researching skills so that they can achieve success in their line of work.</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focus of this research was four major areas namely reflection, time management, paraphrasing and academic writing.</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US" sz="1800" dirty="0">
              <a:latin typeface="Times New Roman" panose="02020603050405020304" pitchFamily="18" charset="0"/>
              <a:cs typeface="Times New Roman" pitchFamily="18" charset="0"/>
            </a:endParaRPr>
          </a:p>
        </p:txBody>
      </p:sp>
      <p:sp>
        <p:nvSpPr>
          <p:cNvPr id="4" name="TextBox 3"/>
          <p:cNvSpPr txBox="1"/>
          <p:nvPr/>
        </p:nvSpPr>
        <p:spPr>
          <a:xfrm>
            <a:off x="5943600" y="5486400"/>
            <a:ext cx="2438400" cy="4308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US" sz="1100" dirty="0">
                <a:latin typeface="Times New Roman" pitchFamily="18" charset="0"/>
                <a:cs typeface="Times New Roman" pitchFamily="18" charset="0"/>
              </a:rPr>
              <a:t>http://www.free-management-ebooks.com/faqcm/active-03.htm</a:t>
            </a:r>
          </a:p>
        </p:txBody>
      </p:sp>
      <p:pic>
        <p:nvPicPr>
          <p:cNvPr id="6" name="Picture 5">
            <a:extLst>
              <a:ext uri="{FF2B5EF4-FFF2-40B4-BE49-F238E27FC236}">
                <a16:creationId xmlns:a16="http://schemas.microsoft.com/office/drawing/2014/main" id="{5BE25F5A-D0E6-467E-89CE-D9C639759FD2}"/>
              </a:ext>
            </a:extLst>
          </p:cNvPr>
          <p:cNvPicPr>
            <a:picLocks noChangeAspect="1"/>
          </p:cNvPicPr>
          <p:nvPr/>
        </p:nvPicPr>
        <p:blipFill>
          <a:blip r:embed="rId3"/>
          <a:stretch>
            <a:fillRect/>
          </a:stretch>
        </p:blipFill>
        <p:spPr>
          <a:xfrm>
            <a:off x="5513116" y="1295400"/>
            <a:ext cx="3516584" cy="3962400"/>
          </a:xfrm>
          <a:prstGeom prst="rect">
            <a:avLst/>
          </a:prstGeom>
        </p:spPr>
      </p:pic>
    </p:spTree>
    <p:extLst>
      <p:ext uri="{BB962C8B-B14F-4D97-AF65-F5344CB8AC3E}">
        <p14:creationId xmlns:p14="http://schemas.microsoft.com/office/powerpoint/2010/main" val="638223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79476" y="1146048"/>
            <a:ext cx="8385048" cy="5102352"/>
          </a:xfrm>
        </p:spPr>
        <p:txBody>
          <a:bodyPr>
            <a:noAutofit/>
          </a:bodyPr>
          <a:lstStyle/>
          <a:p>
            <a:pPr algn="just">
              <a:lnSpc>
                <a:spcPct val="150000"/>
              </a:lnSpc>
            </a:pPr>
            <a:r>
              <a:rPr lang="en-GB" sz="1000" dirty="0" err="1">
                <a:solidFill>
                  <a:srgbClr val="222222"/>
                </a:solidFill>
                <a:effectLst/>
                <a:latin typeface="Times New Roman" panose="02020603050405020304" pitchFamily="18" charset="0"/>
                <a:ea typeface="Arial" panose="020B0604020202020204" pitchFamily="34" charset="0"/>
              </a:rPr>
              <a:t>Bhagra</a:t>
            </a:r>
            <a:r>
              <a:rPr lang="en-GB" sz="1000" dirty="0">
                <a:solidFill>
                  <a:srgbClr val="222222"/>
                </a:solidFill>
                <a:effectLst/>
                <a:latin typeface="Times New Roman" panose="02020603050405020304" pitchFamily="18" charset="0"/>
                <a:ea typeface="Arial" panose="020B0604020202020204" pitchFamily="34" charset="0"/>
              </a:rPr>
              <a:t>, A. and Sharma, D.K., 2018. Changing paradigm of employability skills in the global business world: A review. </a:t>
            </a:r>
            <a:r>
              <a:rPr lang="en-IN" sz="1000" i="1" dirty="0">
                <a:effectLst/>
                <a:latin typeface="Arial" panose="020B0604020202020204" pitchFamily="34" charset="0"/>
                <a:ea typeface="Arial" panose="020B0604020202020204" pitchFamily="34" charset="0"/>
              </a:rPr>
              <a:t>IUP Journal of Soft Skills</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12</a:t>
            </a:r>
            <a:r>
              <a:rPr lang="en-IN" sz="1000" dirty="0">
                <a:effectLst/>
                <a:latin typeface="Arial" panose="020B0604020202020204" pitchFamily="34" charset="0"/>
                <a:ea typeface="Arial" panose="020B0604020202020204" pitchFamily="34" charset="0"/>
              </a:rPr>
              <a:t>(2), pp.7-24.</a:t>
            </a:r>
          </a:p>
          <a:p>
            <a:pPr algn="just">
              <a:lnSpc>
                <a:spcPct val="150000"/>
              </a:lnSpc>
            </a:pPr>
            <a:r>
              <a:rPr lang="en-GB" sz="1000" dirty="0">
                <a:solidFill>
                  <a:srgbClr val="222222"/>
                </a:solidFill>
                <a:effectLst/>
                <a:latin typeface="Times New Roman" panose="02020603050405020304" pitchFamily="18" charset="0"/>
                <a:ea typeface="Arial" panose="020B0604020202020204" pitchFamily="34" charset="0"/>
              </a:rPr>
              <a:t>Cachia, M., </a:t>
            </a:r>
            <a:r>
              <a:rPr lang="en-GB" sz="1000" dirty="0" err="1">
                <a:solidFill>
                  <a:srgbClr val="222222"/>
                </a:solidFill>
                <a:effectLst/>
                <a:latin typeface="Times New Roman" panose="02020603050405020304" pitchFamily="18" charset="0"/>
                <a:ea typeface="Arial" panose="020B0604020202020204" pitchFamily="34" charset="0"/>
              </a:rPr>
              <a:t>Lynam</a:t>
            </a:r>
            <a:r>
              <a:rPr lang="en-GB" sz="1000" dirty="0">
                <a:solidFill>
                  <a:srgbClr val="222222"/>
                </a:solidFill>
                <a:effectLst/>
                <a:latin typeface="Times New Roman" panose="02020603050405020304" pitchFamily="18" charset="0"/>
                <a:ea typeface="Arial" panose="020B0604020202020204" pitchFamily="34" charset="0"/>
              </a:rPr>
              <a:t>, S. and Stock, R., 2018. Academic success: Is it just about the grades?. </a:t>
            </a:r>
            <a:r>
              <a:rPr lang="en-IN" sz="1000" i="1" dirty="0">
                <a:effectLst/>
                <a:latin typeface="Arial" panose="020B0604020202020204" pitchFamily="34" charset="0"/>
                <a:ea typeface="Arial" panose="020B0604020202020204" pitchFamily="34" charset="0"/>
              </a:rPr>
              <a:t>Higher Education Pedagogies</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3</a:t>
            </a:r>
            <a:r>
              <a:rPr lang="en-IN" sz="1000" dirty="0">
                <a:effectLst/>
                <a:latin typeface="Arial" panose="020B0604020202020204" pitchFamily="34" charset="0"/>
                <a:ea typeface="Arial" panose="020B0604020202020204" pitchFamily="34" charset="0"/>
              </a:rPr>
              <a:t>(1), pp.434-439.</a:t>
            </a:r>
          </a:p>
          <a:p>
            <a:pPr algn="just">
              <a:lnSpc>
                <a:spcPct val="150000"/>
              </a:lnSpc>
            </a:pPr>
            <a:r>
              <a:rPr lang="en-GB" sz="1000" dirty="0" err="1">
                <a:solidFill>
                  <a:srgbClr val="222222"/>
                </a:solidFill>
                <a:effectLst/>
                <a:latin typeface="Times New Roman" panose="02020603050405020304" pitchFamily="18" charset="0"/>
                <a:ea typeface="Arial" panose="020B0604020202020204" pitchFamily="34" charset="0"/>
              </a:rPr>
              <a:t>Cotronei</a:t>
            </a:r>
            <a:r>
              <a:rPr lang="en-GB" sz="1000" dirty="0">
                <a:solidFill>
                  <a:srgbClr val="222222"/>
                </a:solidFill>
                <a:effectLst/>
                <a:latin typeface="Times New Roman" panose="02020603050405020304" pitchFamily="18" charset="0"/>
                <a:ea typeface="Arial" panose="020B0604020202020204" pitchFamily="34" charset="0"/>
              </a:rPr>
              <a:t>-Baird, V.S., 2020. Academic hindrances in the integration of employability skills development in teaching and assessment practice. </a:t>
            </a:r>
            <a:r>
              <a:rPr lang="en-IN" sz="1000" i="1" dirty="0">
                <a:effectLst/>
                <a:latin typeface="Arial" panose="020B0604020202020204" pitchFamily="34" charset="0"/>
                <a:ea typeface="Arial" panose="020B0604020202020204" pitchFamily="34" charset="0"/>
              </a:rPr>
              <a:t>Higher Education</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79</a:t>
            </a:r>
            <a:r>
              <a:rPr lang="en-IN" sz="1000" dirty="0">
                <a:effectLst/>
                <a:latin typeface="Arial" panose="020B0604020202020204" pitchFamily="34" charset="0"/>
                <a:ea typeface="Arial" panose="020B0604020202020204" pitchFamily="34" charset="0"/>
              </a:rPr>
              <a:t>(2), pp.203-223.</a:t>
            </a:r>
          </a:p>
          <a:p>
            <a:pPr algn="just">
              <a:lnSpc>
                <a:spcPct val="150000"/>
              </a:lnSpc>
            </a:pPr>
            <a:r>
              <a:rPr lang="en-GB" sz="1000" dirty="0" err="1">
                <a:solidFill>
                  <a:srgbClr val="222222"/>
                </a:solidFill>
                <a:effectLst/>
                <a:latin typeface="Times New Roman" panose="02020603050405020304" pitchFamily="18" charset="0"/>
                <a:ea typeface="Arial" panose="020B0604020202020204" pitchFamily="34" charset="0"/>
              </a:rPr>
              <a:t>Husam</a:t>
            </a:r>
            <a:r>
              <a:rPr lang="en-GB" sz="1000" dirty="0">
                <a:solidFill>
                  <a:srgbClr val="222222"/>
                </a:solidFill>
                <a:effectLst/>
                <a:latin typeface="Times New Roman" panose="02020603050405020304" pitchFamily="18" charset="0"/>
                <a:ea typeface="Arial" panose="020B0604020202020204" pitchFamily="34" charset="0"/>
              </a:rPr>
              <a:t>, H.A. and Abraham, P., 2019. Employability skills development through assessment in higher education: Students’ voices on reflective assessments. </a:t>
            </a:r>
            <a:r>
              <a:rPr lang="en-IN" sz="1000" i="1" dirty="0">
                <a:effectLst/>
                <a:latin typeface="Arial" panose="020B0604020202020204" pitchFamily="34" charset="0"/>
                <a:ea typeface="Arial" panose="020B0604020202020204" pitchFamily="34" charset="0"/>
              </a:rPr>
              <a:t>Glob </a:t>
            </a:r>
            <a:r>
              <a:rPr lang="en-IN" sz="1000" i="1" dirty="0" err="1">
                <a:effectLst/>
                <a:latin typeface="Arial" panose="020B0604020202020204" pitchFamily="34" charset="0"/>
                <a:ea typeface="Arial" panose="020B0604020202020204" pitchFamily="34" charset="0"/>
              </a:rPr>
              <a:t>Acad</a:t>
            </a:r>
            <a:r>
              <a:rPr lang="en-IN" sz="1000" i="1" dirty="0">
                <a:effectLst/>
                <a:latin typeface="Arial" panose="020B0604020202020204" pitchFamily="34" charset="0"/>
                <a:ea typeface="Arial" panose="020B0604020202020204" pitchFamily="34" charset="0"/>
              </a:rPr>
              <a:t> J Econ Buss</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1</a:t>
            </a:r>
            <a:r>
              <a:rPr lang="en-IN" sz="1000" dirty="0">
                <a:effectLst/>
                <a:latin typeface="Arial" panose="020B0604020202020204" pitchFamily="34" charset="0"/>
                <a:ea typeface="Arial" panose="020B0604020202020204" pitchFamily="34" charset="0"/>
              </a:rPr>
              <a:t>, pp.36-42.</a:t>
            </a:r>
          </a:p>
          <a:p>
            <a:pPr algn="just">
              <a:lnSpc>
                <a:spcPct val="150000"/>
              </a:lnSpc>
            </a:pPr>
            <a:r>
              <a:rPr lang="en-GB" sz="1000" dirty="0">
                <a:solidFill>
                  <a:srgbClr val="222222"/>
                </a:solidFill>
                <a:effectLst/>
                <a:latin typeface="Times New Roman" panose="02020603050405020304" pitchFamily="18" charset="0"/>
                <a:ea typeface="Arial" panose="020B0604020202020204" pitchFamily="34" charset="0"/>
              </a:rPr>
              <a:t>Osmani, M., </a:t>
            </a:r>
            <a:r>
              <a:rPr lang="en-GB" sz="1000" dirty="0" err="1">
                <a:solidFill>
                  <a:srgbClr val="222222"/>
                </a:solidFill>
                <a:effectLst/>
                <a:latin typeface="Times New Roman" panose="02020603050405020304" pitchFamily="18" charset="0"/>
                <a:ea typeface="Arial" panose="020B0604020202020204" pitchFamily="34" charset="0"/>
              </a:rPr>
              <a:t>Weerakkody</a:t>
            </a:r>
            <a:r>
              <a:rPr lang="en-GB" sz="1000" dirty="0">
                <a:solidFill>
                  <a:srgbClr val="222222"/>
                </a:solidFill>
                <a:effectLst/>
                <a:latin typeface="Times New Roman" panose="02020603050405020304" pitchFamily="18" charset="0"/>
                <a:ea typeface="Arial" panose="020B0604020202020204" pitchFamily="34" charset="0"/>
              </a:rPr>
              <a:t>, V., Hindi, N. and </a:t>
            </a:r>
            <a:r>
              <a:rPr lang="en-GB" sz="1000" dirty="0" err="1">
                <a:solidFill>
                  <a:srgbClr val="222222"/>
                </a:solidFill>
                <a:effectLst/>
                <a:latin typeface="Times New Roman" panose="02020603050405020304" pitchFamily="18" charset="0"/>
                <a:ea typeface="Arial" panose="020B0604020202020204" pitchFamily="34" charset="0"/>
              </a:rPr>
              <a:t>Eldabi</a:t>
            </a:r>
            <a:r>
              <a:rPr lang="en-GB" sz="1000" dirty="0">
                <a:solidFill>
                  <a:srgbClr val="222222"/>
                </a:solidFill>
                <a:effectLst/>
                <a:latin typeface="Times New Roman" panose="02020603050405020304" pitchFamily="18" charset="0"/>
                <a:ea typeface="Arial" panose="020B0604020202020204" pitchFamily="34" charset="0"/>
              </a:rPr>
              <a:t>, T., 2019. Graduates employability skills: A review of literature against market demand. </a:t>
            </a:r>
            <a:r>
              <a:rPr lang="en-IN" sz="1000" i="1" dirty="0">
                <a:effectLst/>
                <a:latin typeface="Arial" panose="020B0604020202020204" pitchFamily="34" charset="0"/>
                <a:ea typeface="Arial" panose="020B0604020202020204" pitchFamily="34" charset="0"/>
              </a:rPr>
              <a:t>Journal of Education for Business</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94</a:t>
            </a:r>
            <a:r>
              <a:rPr lang="en-IN" sz="1000" dirty="0">
                <a:effectLst/>
                <a:latin typeface="Arial" panose="020B0604020202020204" pitchFamily="34" charset="0"/>
                <a:ea typeface="Arial" panose="020B0604020202020204" pitchFamily="34" charset="0"/>
              </a:rPr>
              <a:t>(7), pp.423-432.</a:t>
            </a:r>
          </a:p>
          <a:p>
            <a:pPr algn="just">
              <a:lnSpc>
                <a:spcPct val="150000"/>
              </a:lnSpc>
            </a:pPr>
            <a:r>
              <a:rPr lang="en-GB" sz="1000" dirty="0">
                <a:solidFill>
                  <a:srgbClr val="222222"/>
                </a:solidFill>
                <a:effectLst/>
                <a:latin typeface="Times New Roman" panose="02020603050405020304" pitchFamily="18" charset="0"/>
                <a:ea typeface="Arial" panose="020B0604020202020204" pitchFamily="34" charset="0"/>
              </a:rPr>
              <a:t>Pinto, L.H. and </a:t>
            </a:r>
            <a:r>
              <a:rPr lang="en-GB" sz="1000" dirty="0" err="1">
                <a:solidFill>
                  <a:srgbClr val="222222"/>
                </a:solidFill>
                <a:effectLst/>
                <a:latin typeface="Times New Roman" panose="02020603050405020304" pitchFamily="18" charset="0"/>
                <a:ea typeface="Arial" panose="020B0604020202020204" pitchFamily="34" charset="0"/>
              </a:rPr>
              <a:t>Ramalheira</a:t>
            </a:r>
            <a:r>
              <a:rPr lang="en-GB" sz="1000" dirty="0">
                <a:solidFill>
                  <a:srgbClr val="222222"/>
                </a:solidFill>
                <a:effectLst/>
                <a:latin typeface="Times New Roman" panose="02020603050405020304" pitchFamily="18" charset="0"/>
                <a:ea typeface="Arial" panose="020B0604020202020204" pitchFamily="34" charset="0"/>
              </a:rPr>
              <a:t>, D.C., 2017. Perceived employability of business graduates: The effect of academic performance and extracurricular activities. </a:t>
            </a:r>
            <a:r>
              <a:rPr lang="en-IN" sz="1000" i="1" dirty="0">
                <a:effectLst/>
                <a:latin typeface="Arial" panose="020B0604020202020204" pitchFamily="34" charset="0"/>
                <a:ea typeface="Arial" panose="020B0604020202020204" pitchFamily="34" charset="0"/>
              </a:rPr>
              <a:t>Journal of vocational </a:t>
            </a:r>
            <a:r>
              <a:rPr lang="en-IN" sz="1000" i="1" dirty="0" err="1">
                <a:effectLst/>
                <a:latin typeface="Arial" panose="020B0604020202020204" pitchFamily="34" charset="0"/>
                <a:ea typeface="Arial" panose="020B0604020202020204" pitchFamily="34" charset="0"/>
              </a:rPr>
              <a:t>behavior</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99</a:t>
            </a:r>
            <a:r>
              <a:rPr lang="en-IN" sz="1000" dirty="0">
                <a:effectLst/>
                <a:latin typeface="Arial" panose="020B0604020202020204" pitchFamily="34" charset="0"/>
                <a:ea typeface="Arial" panose="020B0604020202020204" pitchFamily="34" charset="0"/>
              </a:rPr>
              <a:t>, pp.165-178.</a:t>
            </a:r>
          </a:p>
          <a:p>
            <a:pPr algn="just">
              <a:lnSpc>
                <a:spcPct val="150000"/>
              </a:lnSpc>
            </a:pPr>
            <a:r>
              <a:rPr lang="en-GB" sz="1000" dirty="0">
                <a:solidFill>
                  <a:srgbClr val="222222"/>
                </a:solidFill>
                <a:effectLst/>
                <a:latin typeface="Times New Roman" panose="02020603050405020304" pitchFamily="18" charset="0"/>
                <a:ea typeface="Arial" panose="020B0604020202020204" pitchFamily="34" charset="0"/>
              </a:rPr>
              <a:t>Rowe, A.D. and </a:t>
            </a:r>
            <a:r>
              <a:rPr lang="en-GB" sz="1000" dirty="0" err="1">
                <a:solidFill>
                  <a:srgbClr val="222222"/>
                </a:solidFill>
                <a:effectLst/>
                <a:latin typeface="Times New Roman" panose="02020603050405020304" pitchFamily="18" charset="0"/>
                <a:ea typeface="Arial" panose="020B0604020202020204" pitchFamily="34" charset="0"/>
              </a:rPr>
              <a:t>Zegwaard</a:t>
            </a:r>
            <a:r>
              <a:rPr lang="en-GB" sz="1000" dirty="0">
                <a:solidFill>
                  <a:srgbClr val="222222"/>
                </a:solidFill>
                <a:effectLst/>
                <a:latin typeface="Times New Roman" panose="02020603050405020304" pitchFamily="18" charset="0"/>
                <a:ea typeface="Arial" panose="020B0604020202020204" pitchFamily="34" charset="0"/>
              </a:rPr>
              <a:t>, K.E., 2017. Developing graduate employability skills and attributes: Curriculum enhancement through work-integrated learning.</a:t>
            </a:r>
            <a:endParaRPr lang="en-IN" sz="1000" dirty="0">
              <a:effectLst/>
              <a:latin typeface="Arial" panose="020B0604020202020204" pitchFamily="34" charset="0"/>
              <a:ea typeface="Arial" panose="020B0604020202020204" pitchFamily="34" charset="0"/>
            </a:endParaRPr>
          </a:p>
          <a:p>
            <a:pPr algn="just">
              <a:lnSpc>
                <a:spcPct val="150000"/>
              </a:lnSpc>
            </a:pPr>
            <a:r>
              <a:rPr lang="en-GB" sz="1000" dirty="0" err="1">
                <a:solidFill>
                  <a:srgbClr val="222222"/>
                </a:solidFill>
                <a:effectLst/>
                <a:latin typeface="Times New Roman" panose="02020603050405020304" pitchFamily="18" charset="0"/>
                <a:ea typeface="Arial" panose="020B0604020202020204" pitchFamily="34" charset="0"/>
              </a:rPr>
              <a:t>Suarta</a:t>
            </a:r>
            <a:r>
              <a:rPr lang="en-GB" sz="1000" dirty="0">
                <a:solidFill>
                  <a:srgbClr val="222222"/>
                </a:solidFill>
                <a:effectLst/>
                <a:latin typeface="Times New Roman" panose="02020603050405020304" pitchFamily="18" charset="0"/>
                <a:ea typeface="Arial" panose="020B0604020202020204" pitchFamily="34" charset="0"/>
              </a:rPr>
              <a:t>, I.M., </a:t>
            </a:r>
            <a:r>
              <a:rPr lang="en-GB" sz="1000" dirty="0" err="1">
                <a:solidFill>
                  <a:srgbClr val="222222"/>
                </a:solidFill>
                <a:effectLst/>
                <a:latin typeface="Times New Roman" panose="02020603050405020304" pitchFamily="18" charset="0"/>
                <a:ea typeface="Arial" panose="020B0604020202020204" pitchFamily="34" charset="0"/>
              </a:rPr>
              <a:t>Suwintana</a:t>
            </a:r>
            <a:r>
              <a:rPr lang="en-GB" sz="1000" dirty="0">
                <a:solidFill>
                  <a:srgbClr val="222222"/>
                </a:solidFill>
                <a:effectLst/>
                <a:latin typeface="Times New Roman" panose="02020603050405020304" pitchFamily="18" charset="0"/>
                <a:ea typeface="Arial" panose="020B0604020202020204" pitchFamily="34" charset="0"/>
              </a:rPr>
              <a:t>, I.K., </a:t>
            </a:r>
            <a:r>
              <a:rPr lang="en-GB" sz="1000" dirty="0" err="1">
                <a:solidFill>
                  <a:srgbClr val="222222"/>
                </a:solidFill>
                <a:effectLst/>
                <a:latin typeface="Times New Roman" panose="02020603050405020304" pitchFamily="18" charset="0"/>
                <a:ea typeface="Arial" panose="020B0604020202020204" pitchFamily="34" charset="0"/>
              </a:rPr>
              <a:t>Sudhana</a:t>
            </a:r>
            <a:r>
              <a:rPr lang="en-GB" sz="1000" dirty="0">
                <a:solidFill>
                  <a:srgbClr val="222222"/>
                </a:solidFill>
                <a:effectLst/>
                <a:latin typeface="Times New Roman" panose="02020603050405020304" pitchFamily="18" charset="0"/>
                <a:ea typeface="Arial" panose="020B0604020202020204" pitchFamily="34" charset="0"/>
              </a:rPr>
              <a:t>, I.F.P. and </a:t>
            </a:r>
            <a:r>
              <a:rPr lang="en-GB" sz="1000" dirty="0" err="1">
                <a:solidFill>
                  <a:srgbClr val="222222"/>
                </a:solidFill>
                <a:effectLst/>
                <a:latin typeface="Times New Roman" panose="02020603050405020304" pitchFamily="18" charset="0"/>
                <a:ea typeface="Arial" panose="020B0604020202020204" pitchFamily="34" charset="0"/>
              </a:rPr>
              <a:t>Hariyanti</a:t>
            </a:r>
            <a:r>
              <a:rPr lang="en-GB" sz="1000" dirty="0">
                <a:solidFill>
                  <a:srgbClr val="222222"/>
                </a:solidFill>
                <a:effectLst/>
                <a:latin typeface="Times New Roman" panose="02020603050405020304" pitchFamily="18" charset="0"/>
                <a:ea typeface="Arial" panose="020B0604020202020204" pitchFamily="34" charset="0"/>
              </a:rPr>
              <a:t>, N.K.D., 2018. Employability skills for entry level workers: a content analysis of job advertisements in Indonesia. </a:t>
            </a:r>
            <a:r>
              <a:rPr lang="en-IN" sz="1000" i="1" dirty="0">
                <a:effectLst/>
                <a:latin typeface="Arial" panose="020B0604020202020204" pitchFamily="34" charset="0"/>
                <a:ea typeface="Arial" panose="020B0604020202020204" pitchFamily="34" charset="0"/>
              </a:rPr>
              <a:t>Journal of Technical Education and Training</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10</a:t>
            </a:r>
            <a:r>
              <a:rPr lang="en-IN" sz="1000" dirty="0">
                <a:effectLst/>
                <a:latin typeface="Arial" panose="020B0604020202020204" pitchFamily="34" charset="0"/>
                <a:ea typeface="Arial" panose="020B0604020202020204" pitchFamily="34" charset="0"/>
              </a:rPr>
              <a:t>(2).</a:t>
            </a:r>
          </a:p>
          <a:p>
            <a:pPr algn="just">
              <a:lnSpc>
                <a:spcPct val="150000"/>
              </a:lnSpc>
            </a:pPr>
            <a:r>
              <a:rPr lang="en-GB" sz="1000" dirty="0" err="1">
                <a:solidFill>
                  <a:srgbClr val="222222"/>
                </a:solidFill>
                <a:effectLst/>
                <a:latin typeface="Times New Roman" panose="02020603050405020304" pitchFamily="18" charset="0"/>
                <a:ea typeface="Arial" panose="020B0604020202020204" pitchFamily="34" charset="0"/>
              </a:rPr>
              <a:t>Tentama</a:t>
            </a:r>
            <a:r>
              <a:rPr lang="en-GB" sz="1000" dirty="0">
                <a:solidFill>
                  <a:srgbClr val="222222"/>
                </a:solidFill>
                <a:effectLst/>
                <a:latin typeface="Times New Roman" panose="02020603050405020304" pitchFamily="18" charset="0"/>
                <a:ea typeface="Arial" panose="020B0604020202020204" pitchFamily="34" charset="0"/>
              </a:rPr>
              <a:t>, F. and </a:t>
            </a:r>
            <a:r>
              <a:rPr lang="en-GB" sz="1000" dirty="0" err="1">
                <a:solidFill>
                  <a:srgbClr val="222222"/>
                </a:solidFill>
                <a:effectLst/>
                <a:latin typeface="Times New Roman" panose="02020603050405020304" pitchFamily="18" charset="0"/>
                <a:ea typeface="Arial" panose="020B0604020202020204" pitchFamily="34" charset="0"/>
              </a:rPr>
              <a:t>Abdillah</a:t>
            </a:r>
            <a:r>
              <a:rPr lang="en-GB" sz="1000" dirty="0">
                <a:solidFill>
                  <a:srgbClr val="222222"/>
                </a:solidFill>
                <a:effectLst/>
                <a:latin typeface="Times New Roman" panose="02020603050405020304" pitchFamily="18" charset="0"/>
                <a:ea typeface="Arial" panose="020B0604020202020204" pitchFamily="34" charset="0"/>
              </a:rPr>
              <a:t>, M.H., 2019. Student Employability Examined from Academic Achievement and Self-Concept. </a:t>
            </a:r>
            <a:r>
              <a:rPr lang="en-IN" sz="1000" i="1" dirty="0">
                <a:effectLst/>
                <a:latin typeface="Arial" panose="020B0604020202020204" pitchFamily="34" charset="0"/>
                <a:ea typeface="Arial" panose="020B0604020202020204" pitchFamily="34" charset="0"/>
              </a:rPr>
              <a:t>International Journal of Evaluation and Research in Education</a:t>
            </a:r>
            <a:r>
              <a:rPr lang="en-IN" sz="1000" dirty="0">
                <a:effectLst/>
                <a:latin typeface="Arial" panose="020B0604020202020204" pitchFamily="34" charset="0"/>
                <a:ea typeface="Arial" panose="020B0604020202020204" pitchFamily="34" charset="0"/>
              </a:rPr>
              <a:t>, </a:t>
            </a:r>
            <a:r>
              <a:rPr lang="en-IN" sz="1000" i="1" dirty="0">
                <a:effectLst/>
                <a:latin typeface="Arial" panose="020B0604020202020204" pitchFamily="34" charset="0"/>
                <a:ea typeface="Arial" panose="020B0604020202020204" pitchFamily="34" charset="0"/>
              </a:rPr>
              <a:t>8</a:t>
            </a:r>
            <a:r>
              <a:rPr lang="en-IN" sz="1000" dirty="0">
                <a:effectLst/>
                <a:latin typeface="Arial" panose="020B0604020202020204" pitchFamily="34" charset="0"/>
                <a:ea typeface="Arial" panose="020B0604020202020204" pitchFamily="34" charset="0"/>
              </a:rPr>
              <a:t>(2), pp.243-248.</a:t>
            </a:r>
          </a:p>
          <a:p>
            <a:r>
              <a:rPr lang="en-GB" sz="1000" dirty="0">
                <a:solidFill>
                  <a:srgbClr val="222222"/>
                </a:solidFill>
                <a:effectLst/>
                <a:latin typeface="Times New Roman" panose="02020603050405020304" pitchFamily="18" charset="0"/>
                <a:ea typeface="Arial" panose="020B0604020202020204" pitchFamily="34" charset="0"/>
              </a:rPr>
              <a:t>Wolff, R. and Booth, M., 2017. Bridging the gap: Creating a new approach for assuring 21st century employability skills. </a:t>
            </a:r>
            <a:r>
              <a:rPr lang="en-IN" sz="800" i="1" dirty="0">
                <a:effectLst/>
              </a:rPr>
              <a:t>Change: The Magazine of Higher Learning</a:t>
            </a:r>
            <a:r>
              <a:rPr lang="en-IN" sz="800" dirty="0">
                <a:effectLst/>
              </a:rPr>
              <a:t>, </a:t>
            </a:r>
            <a:r>
              <a:rPr lang="en-IN" sz="800" i="1" dirty="0">
                <a:effectLst/>
              </a:rPr>
              <a:t>49</a:t>
            </a:r>
            <a:r>
              <a:rPr lang="en-IN" sz="800" dirty="0">
                <a:effectLst/>
              </a:rPr>
              <a:t>(6), pp.51-54.</a:t>
            </a:r>
            <a:endParaRPr lang="en-US" sz="800" dirty="0">
              <a:latin typeface="Times New Roman" panose="02020603050405020304"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2438400" y="1524000"/>
            <a:ext cx="4794997" cy="3352800"/>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380</TotalTime>
  <Words>1727</Words>
  <Application>Microsoft Office PowerPoint</Application>
  <PresentationFormat>On-screen Show (4:3)</PresentationFormat>
  <Paragraphs>86</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ACADEMIC AND EMPLOYABILITY SKILLS</vt:lpstr>
      <vt:lpstr>Introduction</vt:lpstr>
      <vt:lpstr>Gibbs Model of Reflection</vt:lpstr>
      <vt:lpstr>Time management / Organizing study</vt:lpstr>
      <vt:lpstr>Academic Writing</vt:lpstr>
      <vt:lpstr>Paraphrasing</vt:lpstr>
      <vt:lpstr>Reflection</vt:lpstr>
      <vt:lpstr>Implementation of Gibbs model in individual topics</vt:lpstr>
      <vt:lpstr>Contd..</vt:lpstr>
      <vt:lpstr>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OF THE IMPACT OF WAGES AND SALARIES POLICIES ON THE PERFORMANCE OF WORKERS OF NATIONAL EYE CENTRE</dc:title>
  <dc:creator>Salica Dsouza</dc:creator>
  <cp:lastModifiedBy>JERRY RODRIGUES</cp:lastModifiedBy>
  <cp:revision>59</cp:revision>
  <dcterms:created xsi:type="dcterms:W3CDTF">2020-03-12T09:13:44Z</dcterms:created>
  <dcterms:modified xsi:type="dcterms:W3CDTF">2021-08-11T17:03:03Z</dcterms:modified>
</cp:coreProperties>
</file>