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58" r:id="rId3"/>
    <p:sldId id="259" r:id="rId4"/>
    <p:sldId id="260" r:id="rId5"/>
    <p:sldId id="263"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09C57-B4B5-BE46-8AA5-DAA1F8436523}" v="57" dt="2019-11-21T21:03:53.6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29"/>
    <p:restoredTop sz="94632"/>
  </p:normalViewPr>
  <p:slideViewPr>
    <p:cSldViewPr snapToGrid="0" snapToObjects="1">
      <p:cViewPr varScale="1">
        <p:scale>
          <a:sx n="116" d="100"/>
          <a:sy n="116" d="100"/>
        </p:scale>
        <p:origin x="216" y="5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BB2CE-BBF5-104F-A15A-D01C271BB33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DBFC24E-913D-2549-A706-A21B87C05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F22E862-89F1-5F48-8A51-F6546CD5F097}"/>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56815BC3-2412-CF4C-B5BF-9D0B20325A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038735-183F-1848-9B3D-97AE201281DC}"/>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26368728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62ABF-778C-A34D-AE9A-D65140D31C0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4817EFC-ABF0-CE46-A11D-5EFD39A010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E7B68F-DC45-FB4F-BE57-8D1001BF7373}"/>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4CCFEC53-7DC1-B54C-A1A1-0B660B4E3E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A207854-B2F7-9640-AF1D-702ED831C362}"/>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3854972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717EB-05F4-2345-99F3-E4D0A1E7B2B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62E9EBC-A906-5F46-83AD-CBCCA58E419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8A3589D-AFA0-8444-8B02-A67536DF8538}"/>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1E936C59-3CC1-0740-92CB-FBECF235E0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A3C0C-924D-FF4B-AAD7-6C8BD108091C}"/>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1696745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47B33-5C37-B649-9DFF-C9EA93CA259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BA4166-C35E-DA48-BAAC-FBB47C31F54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B784D9-CD1F-B848-B1FF-E1A1C1EFB93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3D90B6B-38CE-8D4B-8245-EABEACE72212}"/>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6" name="Footer Placeholder 5">
            <a:extLst>
              <a:ext uri="{FF2B5EF4-FFF2-40B4-BE49-F238E27FC236}">
                <a16:creationId xmlns:a16="http://schemas.microsoft.com/office/drawing/2014/main" id="{54500CE1-6652-1D4A-BC10-59A802373D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EE728D-245A-214F-88B1-A9E5C196303C}"/>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1799652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E7A9F-4B16-DF44-A8E3-833888624F6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FBEBA5F-0434-D54D-A554-C72B44838F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162313-9691-6844-9775-20E58524BEF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2A82619-16CC-DC47-AC7C-55EBE663E38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9BE1F3-E1FE-EA44-869A-A902DFCE3C1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30DA26E-FA6C-A54C-AB3B-9E8895CDFF4E}"/>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8" name="Footer Placeholder 7">
            <a:extLst>
              <a:ext uri="{FF2B5EF4-FFF2-40B4-BE49-F238E27FC236}">
                <a16:creationId xmlns:a16="http://schemas.microsoft.com/office/drawing/2014/main" id="{6432419B-EC7B-6B40-BDDC-9D3254B99BD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8143E39-DCBF-D247-B40E-C65DF90D7016}"/>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10127463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E61A8-6034-2D45-9AC7-9D57D1EC4C7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550EE28-9E62-6648-BA50-94ACDADDD234}"/>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4" name="Footer Placeholder 3">
            <a:extLst>
              <a:ext uri="{FF2B5EF4-FFF2-40B4-BE49-F238E27FC236}">
                <a16:creationId xmlns:a16="http://schemas.microsoft.com/office/drawing/2014/main" id="{95563102-F40F-B341-9846-E516DB77CBB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1F83ADC-BDB8-444A-8D0D-C9E336AF716D}"/>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25115896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41C99D-EFB5-084A-9C4E-B4849B0352CF}"/>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3" name="Footer Placeholder 2">
            <a:extLst>
              <a:ext uri="{FF2B5EF4-FFF2-40B4-BE49-F238E27FC236}">
                <a16:creationId xmlns:a16="http://schemas.microsoft.com/office/drawing/2014/main" id="{8EBBBAF9-AF46-7343-A390-26C260F2972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A228247-0708-EC4E-8FA1-6F3CC6927FC4}"/>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3397114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210C6-3047-7640-9E16-D2BC359EA13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F0C1774-7F77-7148-B3DC-7D20E75E44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61EA670-FA18-2049-8977-DC63A73EACE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486C2CC-172A-3048-8F86-F9B3DAA05A87}"/>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6" name="Footer Placeholder 5">
            <a:extLst>
              <a:ext uri="{FF2B5EF4-FFF2-40B4-BE49-F238E27FC236}">
                <a16:creationId xmlns:a16="http://schemas.microsoft.com/office/drawing/2014/main" id="{DE72FBD8-17A1-AF4E-8B56-2F0DBC401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BEE2B3-FBE5-F64D-95B6-1CD9079C611D}"/>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2324517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6D6A-516B-DD4A-B91D-6A16A15FC6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64AFAFF-4674-DC4E-A2EB-AA80180C30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FF31D4D-4EF4-D846-A159-FF2D4E6183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106463-3D22-654A-88E4-9227478D891D}"/>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6" name="Footer Placeholder 5">
            <a:extLst>
              <a:ext uri="{FF2B5EF4-FFF2-40B4-BE49-F238E27FC236}">
                <a16:creationId xmlns:a16="http://schemas.microsoft.com/office/drawing/2014/main" id="{C9775059-FE00-E74A-AFFB-37B9282ABF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B9B605-BBBE-2244-A3A9-553835179A93}"/>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130316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5E0C4-A0DA-464F-A726-AE86CC5D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EB4999-3A72-7349-B1FA-5EB02693F90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4DACFD-430D-1F46-B0D7-D5605C56D22B}"/>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7AB02A30-1FE0-5848-9D22-FF4DCDAE7D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B8058B-1E6D-114E-B902-EE32B1A8144A}"/>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653911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F085ADD-CB27-6942-A0D6-D3916E9851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E79DB49-22A4-CA44-A96F-93584F37FB0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5CFE2F6-FCD2-8E43-A2E6-61B88B167DCF}"/>
              </a:ext>
            </a:extLst>
          </p:cNvPr>
          <p:cNvSpPr>
            <a:spLocks noGrp="1"/>
          </p:cNvSpPr>
          <p:nvPr>
            <p:ph type="dt" sz="half" idx="10"/>
          </p:nvPr>
        </p:nvSpPr>
        <p:spPr/>
        <p:txBody>
          <a:body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BA68887D-9867-9B46-9FD3-069B17C2DE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086D98-D217-9F44-931D-F53554F91AB9}"/>
              </a:ext>
            </a:extLst>
          </p:cNvPr>
          <p:cNvSpPr>
            <a:spLocks noGrp="1"/>
          </p:cNvSpPr>
          <p:nvPr>
            <p:ph type="sldNum" sz="quarter" idx="12"/>
          </p:nvPr>
        </p:nvSpPr>
        <p:spPr/>
        <p:txBody>
          <a:bodyPr/>
          <a:lstStyle/>
          <a:p>
            <a:fld id="{882EC1D0-5134-FB49-8A95-0DCB101FA009}" type="slidenum">
              <a:rPr lang="en-US" smtClean="0"/>
              <a:t>‹#›</a:t>
            </a:fld>
            <a:endParaRPr lang="en-US"/>
          </a:p>
        </p:txBody>
      </p:sp>
    </p:spTree>
    <p:extLst>
      <p:ext uri="{BB962C8B-B14F-4D97-AF65-F5344CB8AC3E}">
        <p14:creationId xmlns:p14="http://schemas.microsoft.com/office/powerpoint/2010/main" val="2201537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0A7CAD-851F-AA4F-B474-D1FD370EAE5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51FDDFB-DA10-6B41-8340-C2D2BF17301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2108AD-B2B4-C24D-A4E3-5C11363D9C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84525D-CBDE-8C4B-BEBA-A5B08C55DFE8}" type="datetimeFigureOut">
              <a:rPr lang="en-US" smtClean="0"/>
              <a:t>11/21/19</a:t>
            </a:fld>
            <a:endParaRPr lang="en-US"/>
          </a:p>
        </p:txBody>
      </p:sp>
      <p:sp>
        <p:nvSpPr>
          <p:cNvPr id="5" name="Footer Placeholder 4">
            <a:extLst>
              <a:ext uri="{FF2B5EF4-FFF2-40B4-BE49-F238E27FC236}">
                <a16:creationId xmlns:a16="http://schemas.microsoft.com/office/drawing/2014/main" id="{8270C408-1517-004F-886C-B9E40B64F1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0841F74-1DE5-A94F-9C13-E92CAAF1F8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2EC1D0-5134-FB49-8A95-0DCB101FA009}" type="slidenum">
              <a:rPr lang="en-US" smtClean="0"/>
              <a:t>‹#›</a:t>
            </a:fld>
            <a:endParaRPr lang="en-US"/>
          </a:p>
        </p:txBody>
      </p:sp>
    </p:spTree>
    <p:extLst>
      <p:ext uri="{BB962C8B-B14F-4D97-AF65-F5344CB8AC3E}">
        <p14:creationId xmlns:p14="http://schemas.microsoft.com/office/powerpoint/2010/main" val="2875827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esearchgate.net/publication/319175326_Paulo_Freire" TargetMode="External"/><Relationship Id="rId2" Type="http://schemas.openxmlformats.org/officeDocument/2006/relationships/hyperlink" Target="http://bulletin.zu.edu.ly/issue_n15_1/Contents/E_06.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2B67B4-EC9E-C14F-BFF5-B9E506E86A6B}"/>
              </a:ext>
            </a:extLst>
          </p:cNvPr>
          <p:cNvSpPr>
            <a:spLocks noGrp="1"/>
          </p:cNvSpPr>
          <p:nvPr>
            <p:ph idx="1"/>
          </p:nvPr>
        </p:nvSpPr>
        <p:spPr>
          <a:xfrm>
            <a:off x="95764" y="0"/>
            <a:ext cx="10025624" cy="1049321"/>
          </a:xfrm>
        </p:spPr>
        <p:txBody>
          <a:bodyPr/>
          <a:lstStyle/>
          <a:p>
            <a:pPr marL="0" indent="0">
              <a:buNone/>
            </a:pPr>
            <a:r>
              <a:rPr lang="en-US" sz="2000" dirty="0"/>
              <a:t>The Role of the teacher has been the focus of many philosophers.</a:t>
            </a:r>
          </a:p>
          <a:p>
            <a:pPr marL="0" indent="0">
              <a:buNone/>
            </a:pPr>
            <a:r>
              <a:rPr lang="en-US" sz="2000" dirty="0"/>
              <a:t>Teachers have many roles:</a:t>
            </a:r>
          </a:p>
        </p:txBody>
      </p:sp>
      <p:pic>
        <p:nvPicPr>
          <p:cNvPr id="5" name="Picture 4" descr="A screenshot of a cell phone&#10;&#10;Description automatically generated">
            <a:extLst>
              <a:ext uri="{FF2B5EF4-FFF2-40B4-BE49-F238E27FC236}">
                <a16:creationId xmlns:a16="http://schemas.microsoft.com/office/drawing/2014/main" id="{4FA22D79-311A-3746-B0D3-4B6EF3E11D9B}"/>
              </a:ext>
            </a:extLst>
          </p:cNvPr>
          <p:cNvPicPr>
            <a:picLocks noChangeAspect="1"/>
          </p:cNvPicPr>
          <p:nvPr/>
        </p:nvPicPr>
        <p:blipFill>
          <a:blip r:embed="rId2"/>
          <a:stretch>
            <a:fillRect/>
          </a:stretch>
        </p:blipFill>
        <p:spPr>
          <a:xfrm>
            <a:off x="2989917" y="426677"/>
            <a:ext cx="1778000" cy="3404973"/>
          </a:xfrm>
          <a:prstGeom prst="rect">
            <a:avLst/>
          </a:prstGeom>
        </p:spPr>
      </p:pic>
      <p:sp>
        <p:nvSpPr>
          <p:cNvPr id="6" name="TextBox 5">
            <a:extLst>
              <a:ext uri="{FF2B5EF4-FFF2-40B4-BE49-F238E27FC236}">
                <a16:creationId xmlns:a16="http://schemas.microsoft.com/office/drawing/2014/main" id="{1A5020B3-8F63-6045-824E-670781439616}"/>
              </a:ext>
            </a:extLst>
          </p:cNvPr>
          <p:cNvSpPr txBox="1"/>
          <p:nvPr/>
        </p:nvSpPr>
        <p:spPr>
          <a:xfrm>
            <a:off x="4379303" y="718026"/>
            <a:ext cx="1933575" cy="923330"/>
          </a:xfrm>
          <a:prstGeom prst="rect">
            <a:avLst/>
          </a:prstGeom>
          <a:noFill/>
        </p:spPr>
        <p:txBody>
          <a:bodyPr wrap="square" rtlCol="0">
            <a:spAutoFit/>
          </a:bodyPr>
          <a:lstStyle/>
          <a:p>
            <a:r>
              <a:rPr lang="en-US" dirty="0"/>
              <a:t>Archana &amp; </a:t>
            </a:r>
            <a:r>
              <a:rPr lang="en-US" dirty="0" err="1"/>
              <a:t>Kumbakonam</a:t>
            </a:r>
            <a:r>
              <a:rPr lang="en-US" dirty="0"/>
              <a:t>. 2016. p 2</a:t>
            </a:r>
          </a:p>
        </p:txBody>
      </p:sp>
      <p:sp>
        <p:nvSpPr>
          <p:cNvPr id="7" name="TextBox 6">
            <a:extLst>
              <a:ext uri="{FF2B5EF4-FFF2-40B4-BE49-F238E27FC236}">
                <a16:creationId xmlns:a16="http://schemas.microsoft.com/office/drawing/2014/main" id="{8C97DD77-48DC-054B-B0C0-8096D3BA3178}"/>
              </a:ext>
            </a:extLst>
          </p:cNvPr>
          <p:cNvSpPr txBox="1"/>
          <p:nvPr/>
        </p:nvSpPr>
        <p:spPr>
          <a:xfrm>
            <a:off x="184569" y="3772635"/>
            <a:ext cx="11822861" cy="2308324"/>
          </a:xfrm>
          <a:prstGeom prst="rect">
            <a:avLst/>
          </a:prstGeom>
          <a:noFill/>
        </p:spPr>
        <p:txBody>
          <a:bodyPr wrap="square" rtlCol="0">
            <a:spAutoFit/>
          </a:bodyPr>
          <a:lstStyle/>
          <a:p>
            <a:r>
              <a:rPr lang="en-US" dirty="0"/>
              <a:t>Teaching and learning is a process that differs with each generation. The role of the teacher changes with the education system. Teaching involves learning from those around you, planning through their interactions and they lay the foundation for their student to succeed. A teacher is an assessor, their role is not just teaching, they need to continuously assess progress. Assessments help teachers plan their future teaching techniques. Furthermore, teaching means managing different schedules, planning in advance and ensuring that they have a successful teacher-learning method in place. Teachers also have the role of evaluator, they are responsible. The role of a teacher is not just teaching, it involves more complex tasks. (Archana &amp; </a:t>
            </a:r>
            <a:r>
              <a:rPr lang="en-US" dirty="0" err="1"/>
              <a:t>Kumbakonam</a:t>
            </a:r>
            <a:r>
              <a:rPr lang="en-US" dirty="0"/>
              <a:t>. 2016. p2-3) This presentation is going to be looking at the work of Steiner, </a:t>
            </a:r>
            <a:r>
              <a:rPr lang="en-US" dirty="0" err="1"/>
              <a:t>Monessori</a:t>
            </a:r>
            <a:r>
              <a:rPr lang="en-US" dirty="0"/>
              <a:t>, Rousseau and Freire. Evaluating and critically analyzing their work and how it relates to education. </a:t>
            </a:r>
          </a:p>
        </p:txBody>
      </p:sp>
    </p:spTree>
    <p:extLst>
      <p:ext uri="{BB962C8B-B14F-4D97-AF65-F5344CB8AC3E}">
        <p14:creationId xmlns:p14="http://schemas.microsoft.com/office/powerpoint/2010/main" val="3419866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90E4A-6C17-6C44-9C5E-2D03B14EF32F}"/>
              </a:ext>
            </a:extLst>
          </p:cNvPr>
          <p:cNvSpPr>
            <a:spLocks noGrp="1"/>
          </p:cNvSpPr>
          <p:nvPr>
            <p:ph type="title"/>
          </p:nvPr>
        </p:nvSpPr>
        <p:spPr/>
        <p:txBody>
          <a:bodyPr/>
          <a:lstStyle/>
          <a:p>
            <a:r>
              <a:rPr lang="en-US" dirty="0"/>
              <a:t>Paulo Freire (1921-1997)</a:t>
            </a:r>
          </a:p>
        </p:txBody>
      </p:sp>
      <p:sp>
        <p:nvSpPr>
          <p:cNvPr id="3" name="Content Placeholder 2">
            <a:extLst>
              <a:ext uri="{FF2B5EF4-FFF2-40B4-BE49-F238E27FC236}">
                <a16:creationId xmlns:a16="http://schemas.microsoft.com/office/drawing/2014/main" id="{8214732D-9F67-0544-9670-86E42DF30B14}"/>
              </a:ext>
            </a:extLst>
          </p:cNvPr>
          <p:cNvSpPr>
            <a:spLocks noGrp="1"/>
          </p:cNvSpPr>
          <p:nvPr>
            <p:ph idx="1"/>
          </p:nvPr>
        </p:nvSpPr>
        <p:spPr/>
        <p:txBody>
          <a:bodyPr>
            <a:normAutofit fontScale="92500" lnSpcReduction="20000"/>
          </a:bodyPr>
          <a:lstStyle/>
          <a:p>
            <a:r>
              <a:rPr lang="en-US" dirty="0"/>
              <a:t>Freire was born in Brazil in 1921</a:t>
            </a:r>
          </a:p>
          <a:p>
            <a:pPr marL="0" indent="0">
              <a:buNone/>
            </a:pPr>
            <a:endParaRPr lang="en-US" dirty="0"/>
          </a:p>
          <a:p>
            <a:r>
              <a:rPr lang="en-US" dirty="0"/>
              <a:t>He learnt an unforgettable lesson of the political nature of education and the role that it plays in oppression</a:t>
            </a:r>
          </a:p>
          <a:p>
            <a:pPr marL="0" indent="0">
              <a:buNone/>
            </a:pPr>
            <a:endParaRPr lang="en-US" dirty="0"/>
          </a:p>
          <a:p>
            <a:r>
              <a:rPr lang="en-US" dirty="0"/>
              <a:t>He is one of the most critical educators of the twentieth century </a:t>
            </a:r>
          </a:p>
          <a:p>
            <a:pPr marL="0" indent="0">
              <a:buNone/>
            </a:pPr>
            <a:r>
              <a:rPr lang="en-US" dirty="0"/>
              <a:t>(Flanagan 2006. p, 184)</a:t>
            </a:r>
          </a:p>
          <a:p>
            <a:pPr marL="0" indent="0">
              <a:buNone/>
            </a:pPr>
            <a:endParaRPr lang="en-US" dirty="0"/>
          </a:p>
          <a:p>
            <a:r>
              <a:rPr lang="en-US" dirty="0"/>
              <a:t>His work covers a wide range of educational areas. </a:t>
            </a:r>
          </a:p>
          <a:p>
            <a:r>
              <a:rPr lang="en-US" dirty="0"/>
              <a:t>Most of his work was to argue liberating educational system in order to develop their ideas. </a:t>
            </a:r>
          </a:p>
        </p:txBody>
      </p:sp>
    </p:spTree>
    <p:extLst>
      <p:ext uri="{BB962C8B-B14F-4D97-AF65-F5344CB8AC3E}">
        <p14:creationId xmlns:p14="http://schemas.microsoft.com/office/powerpoint/2010/main" val="229894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3E24C-1622-564B-8EA8-2429C4383994}"/>
              </a:ext>
            </a:extLst>
          </p:cNvPr>
          <p:cNvSpPr>
            <a:spLocks noGrp="1"/>
          </p:cNvSpPr>
          <p:nvPr>
            <p:ph type="title"/>
          </p:nvPr>
        </p:nvSpPr>
        <p:spPr/>
        <p:txBody>
          <a:bodyPr/>
          <a:lstStyle/>
          <a:p>
            <a:pPr algn="ctr"/>
            <a:r>
              <a:rPr lang="en-US" dirty="0"/>
              <a:t>The ‘banking’ concept of education and oppressive education</a:t>
            </a:r>
          </a:p>
        </p:txBody>
      </p:sp>
      <p:sp>
        <p:nvSpPr>
          <p:cNvPr id="3" name="Content Placeholder 2">
            <a:extLst>
              <a:ext uri="{FF2B5EF4-FFF2-40B4-BE49-F238E27FC236}">
                <a16:creationId xmlns:a16="http://schemas.microsoft.com/office/drawing/2014/main" id="{0A0C0FAC-265F-EF46-8C92-35BA06045382}"/>
              </a:ext>
            </a:extLst>
          </p:cNvPr>
          <p:cNvSpPr>
            <a:spLocks noGrp="1"/>
          </p:cNvSpPr>
          <p:nvPr>
            <p:ph sz="half" idx="1"/>
          </p:nvPr>
        </p:nvSpPr>
        <p:spPr/>
        <p:txBody>
          <a:bodyPr>
            <a:normAutofit fontScale="62500" lnSpcReduction="20000"/>
          </a:bodyPr>
          <a:lstStyle/>
          <a:p>
            <a:r>
              <a:rPr lang="en-US" dirty="0"/>
              <a:t>Conventional schooling illustrates the process of oppressive domination</a:t>
            </a:r>
          </a:p>
          <a:p>
            <a:endParaRPr lang="en-US" dirty="0"/>
          </a:p>
          <a:p>
            <a:r>
              <a:rPr lang="en-US" dirty="0"/>
              <a:t>According to Freire. Education is suffering from ‘Narration Sickness’ the teacher-student relationship is a narrative relationship. The teacher's ‘job’ is to fill the students with information.</a:t>
            </a:r>
          </a:p>
          <a:p>
            <a:pPr marL="0" indent="0">
              <a:buNone/>
            </a:pPr>
            <a:r>
              <a:rPr lang="en-US" dirty="0"/>
              <a:t>(Flanagan 2006. p 186)</a:t>
            </a:r>
          </a:p>
          <a:p>
            <a:pPr marL="0" indent="0">
              <a:buNone/>
            </a:pPr>
            <a:r>
              <a:rPr lang="en-US" dirty="0"/>
              <a:t>Students must accept whatever the teacher says. (</a:t>
            </a:r>
            <a:r>
              <a:rPr lang="en-US" dirty="0" err="1"/>
              <a:t>Yacob</a:t>
            </a:r>
            <a:r>
              <a:rPr lang="en-US" dirty="0"/>
              <a:t>. Abraham. 2013 p3)</a:t>
            </a:r>
          </a:p>
          <a:p>
            <a:pPr marL="0" indent="0">
              <a:buNone/>
            </a:pPr>
            <a:endParaRPr lang="en-US" dirty="0"/>
          </a:p>
          <a:p>
            <a:pPr marL="0" indent="0">
              <a:buNone/>
            </a:pPr>
            <a:r>
              <a:rPr lang="en-US" dirty="0"/>
              <a:t>What do you think of this? Is this something that still happens, and do you agree or disagree? </a:t>
            </a:r>
          </a:p>
          <a:p>
            <a:pPr marL="0" indent="0">
              <a:buNone/>
            </a:pPr>
            <a:r>
              <a:rPr lang="en-US" dirty="0"/>
              <a:t>What is oppressive education?</a:t>
            </a:r>
          </a:p>
          <a:p>
            <a:pPr marL="0" indent="0">
              <a:buNone/>
            </a:pPr>
            <a:endParaRPr lang="en-US" sz="2200" dirty="0"/>
          </a:p>
        </p:txBody>
      </p:sp>
      <p:sp>
        <p:nvSpPr>
          <p:cNvPr id="4" name="Content Placeholder 3">
            <a:extLst>
              <a:ext uri="{FF2B5EF4-FFF2-40B4-BE49-F238E27FC236}">
                <a16:creationId xmlns:a16="http://schemas.microsoft.com/office/drawing/2014/main" id="{714D7351-8CBC-A949-80D8-1F7E246D06D9}"/>
              </a:ext>
            </a:extLst>
          </p:cNvPr>
          <p:cNvSpPr>
            <a:spLocks noGrp="1"/>
          </p:cNvSpPr>
          <p:nvPr>
            <p:ph sz="half" idx="2"/>
          </p:nvPr>
        </p:nvSpPr>
        <p:spPr/>
        <p:txBody>
          <a:bodyPr>
            <a:normAutofit fontScale="62500" lnSpcReduction="20000"/>
          </a:bodyPr>
          <a:lstStyle/>
          <a:p>
            <a:r>
              <a:rPr lang="en-US" dirty="0"/>
              <a:t>What is oppressive education?</a:t>
            </a:r>
          </a:p>
          <a:p>
            <a:endParaRPr lang="en-US" dirty="0"/>
          </a:p>
          <a:p>
            <a:pPr marL="0" indent="0">
              <a:buNone/>
            </a:pPr>
            <a:endParaRPr lang="en-US" dirty="0"/>
          </a:p>
          <a:p>
            <a:r>
              <a:rPr lang="en-US" dirty="0"/>
              <a:t>Freire highlights it as one person objectively exploiting another. </a:t>
            </a:r>
          </a:p>
          <a:p>
            <a:endParaRPr lang="en-US" dirty="0"/>
          </a:p>
          <a:p>
            <a:pPr marL="0" indent="0">
              <a:buNone/>
            </a:pPr>
            <a:endParaRPr lang="en-US" dirty="0"/>
          </a:p>
          <a:p>
            <a:r>
              <a:rPr lang="en-US" dirty="0"/>
              <a:t>Control is required for oppression </a:t>
            </a:r>
          </a:p>
          <a:p>
            <a:endParaRPr lang="en-US" dirty="0"/>
          </a:p>
          <a:p>
            <a:pPr marL="0" indent="0">
              <a:buNone/>
            </a:pPr>
            <a:endParaRPr lang="en-US" dirty="0"/>
          </a:p>
          <a:p>
            <a:r>
              <a:rPr lang="en-US" dirty="0"/>
              <a:t>‘pedagogy of the oppressed’ is one of his most influential work, it is about a technique to provide student with knowledge and skills to explore the possibilities of critical thinking. (Giroux, H. 2010. p 716)</a:t>
            </a:r>
          </a:p>
          <a:p>
            <a:endParaRPr lang="en-US" dirty="0"/>
          </a:p>
          <a:p>
            <a:endParaRPr lang="en-US" dirty="0"/>
          </a:p>
          <a:p>
            <a:endParaRPr lang="en-US" dirty="0"/>
          </a:p>
          <a:p>
            <a:endParaRPr lang="en-US" dirty="0"/>
          </a:p>
          <a:p>
            <a:pPr marL="0" indent="0">
              <a:buNone/>
            </a:pPr>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4121651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9C8FF8-E46F-0A4F-9740-7FA48C6CFB1F}"/>
              </a:ext>
            </a:extLst>
          </p:cNvPr>
          <p:cNvSpPr>
            <a:spLocks noGrp="1"/>
          </p:cNvSpPr>
          <p:nvPr>
            <p:ph idx="1"/>
          </p:nvPr>
        </p:nvSpPr>
        <p:spPr>
          <a:xfrm>
            <a:off x="838200" y="2063369"/>
            <a:ext cx="10515600" cy="4351338"/>
          </a:xfrm>
        </p:spPr>
        <p:txBody>
          <a:bodyPr>
            <a:normAutofit fontScale="92500"/>
          </a:bodyPr>
          <a:lstStyle/>
          <a:p>
            <a:endParaRPr lang="en-US" sz="2400" i="1" dirty="0"/>
          </a:p>
          <a:p>
            <a:r>
              <a:rPr lang="en-US" sz="2400" dirty="0"/>
              <a:t>A transformative education. Students reflect and find solutions to problems in order to improve their lives. (Lazaro, J,A. 2017. p 4)</a:t>
            </a:r>
          </a:p>
          <a:p>
            <a:r>
              <a:rPr lang="en-US" sz="2400" dirty="0"/>
              <a:t>Freire believed that traditional curriculum does not help the development of the students. It’s not helping to connect the students with their lives, instead it is focusing on isolating words with little activity. He believed that both students and teachers need mutual participation in the curriculum. (</a:t>
            </a:r>
            <a:r>
              <a:rPr lang="en-GB" sz="2400" dirty="0" err="1"/>
              <a:t>Dr.</a:t>
            </a:r>
            <a:r>
              <a:rPr lang="en-GB" sz="2400" dirty="0"/>
              <a:t> Salama Embark. Saleh  2013. P, 95)</a:t>
            </a:r>
          </a:p>
          <a:p>
            <a:r>
              <a:rPr lang="en-GB" sz="2400" dirty="0"/>
              <a:t>His basic principle on education was that all members in the learning process should be given equal opportunities. Allowing everyone to participate in the process of learning. </a:t>
            </a:r>
          </a:p>
          <a:p>
            <a:r>
              <a:rPr lang="en-GB" sz="2400" dirty="0"/>
              <a:t>Policy makers and curriculum designers take Freire’s theory into account when making their decisions.</a:t>
            </a:r>
          </a:p>
          <a:p>
            <a:endParaRPr lang="en-US" dirty="0"/>
          </a:p>
          <a:p>
            <a:endParaRPr lang="en-US" dirty="0"/>
          </a:p>
        </p:txBody>
      </p:sp>
      <p:sp>
        <p:nvSpPr>
          <p:cNvPr id="6" name="TextBox 5">
            <a:extLst>
              <a:ext uri="{FF2B5EF4-FFF2-40B4-BE49-F238E27FC236}">
                <a16:creationId xmlns:a16="http://schemas.microsoft.com/office/drawing/2014/main" id="{80687E89-A78B-B642-9337-04417C251D14}"/>
              </a:ext>
            </a:extLst>
          </p:cNvPr>
          <p:cNvSpPr txBox="1"/>
          <p:nvPr/>
        </p:nvSpPr>
        <p:spPr>
          <a:xfrm>
            <a:off x="969264" y="443293"/>
            <a:ext cx="9689592" cy="1015663"/>
          </a:xfrm>
          <a:prstGeom prst="rect">
            <a:avLst/>
          </a:prstGeom>
          <a:noFill/>
        </p:spPr>
        <p:txBody>
          <a:bodyPr wrap="square" rtlCol="0">
            <a:spAutoFit/>
          </a:bodyPr>
          <a:lstStyle/>
          <a:p>
            <a:r>
              <a:rPr lang="en-US" sz="6000" dirty="0"/>
              <a:t>Freire’s view on education?</a:t>
            </a:r>
          </a:p>
        </p:txBody>
      </p:sp>
    </p:spTree>
    <p:extLst>
      <p:ext uri="{BB962C8B-B14F-4D97-AF65-F5344CB8AC3E}">
        <p14:creationId xmlns:p14="http://schemas.microsoft.com/office/powerpoint/2010/main" val="4053009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2B65B-90D5-6D40-B38F-7C3211601703}"/>
              </a:ext>
            </a:extLst>
          </p:cNvPr>
          <p:cNvSpPr>
            <a:spLocks noGrp="1"/>
          </p:cNvSpPr>
          <p:nvPr>
            <p:ph type="title"/>
          </p:nvPr>
        </p:nvSpPr>
        <p:spPr/>
        <p:txBody>
          <a:bodyPr/>
          <a:lstStyle/>
          <a:p>
            <a:r>
              <a:rPr lang="en-GB" dirty="0"/>
              <a:t>Freire’s methodology of teaching </a:t>
            </a:r>
            <a:br>
              <a:rPr lang="en-GB" dirty="0"/>
            </a:br>
            <a:endParaRPr lang="en-US" dirty="0"/>
          </a:p>
        </p:txBody>
      </p:sp>
      <p:sp>
        <p:nvSpPr>
          <p:cNvPr id="3" name="Content Placeholder 2">
            <a:extLst>
              <a:ext uri="{FF2B5EF4-FFF2-40B4-BE49-F238E27FC236}">
                <a16:creationId xmlns:a16="http://schemas.microsoft.com/office/drawing/2014/main" id="{FF995F6E-D513-B444-879B-8F3251F371EA}"/>
              </a:ext>
            </a:extLst>
          </p:cNvPr>
          <p:cNvSpPr>
            <a:spLocks noGrp="1"/>
          </p:cNvSpPr>
          <p:nvPr>
            <p:ph idx="1"/>
          </p:nvPr>
        </p:nvSpPr>
        <p:spPr/>
        <p:txBody>
          <a:bodyPr>
            <a:normAutofit fontScale="92500" lnSpcReduction="20000"/>
          </a:bodyPr>
          <a:lstStyle/>
          <a:p>
            <a:r>
              <a:rPr lang="en-US" dirty="0"/>
              <a:t>The class is a meeting place</a:t>
            </a:r>
          </a:p>
          <a:p>
            <a:r>
              <a:rPr lang="en-US" dirty="0"/>
              <a:t>Knowledge is sought and not transmitted.</a:t>
            </a:r>
          </a:p>
          <a:p>
            <a:r>
              <a:rPr lang="en-US" dirty="0"/>
              <a:t>His theory is to use a student's previous knowledge and and experiences to motivate them to construct their own knowledge.</a:t>
            </a:r>
          </a:p>
          <a:p>
            <a:r>
              <a:rPr lang="en-US" dirty="0"/>
              <a:t>The outcome of this way of teaching is to ensure active participation and give both the student and teach the opportunity to develop a critical way of thinking.</a:t>
            </a:r>
          </a:p>
          <a:p>
            <a:r>
              <a:rPr lang="en-US" dirty="0"/>
              <a:t>Do you agree with this way of teaching?</a:t>
            </a:r>
          </a:p>
          <a:p>
            <a:r>
              <a:rPr lang="en-US" dirty="0"/>
              <a:t>He felt that it was wrong to reject banking education which is in a sense known as knowledge is gift bestowed. They reject it through following a preset curriculum. This was one of the main areas in which he criticized.</a:t>
            </a:r>
            <a:r>
              <a:rPr lang="en-US" sz="3200" i="1" dirty="0"/>
              <a:t> </a:t>
            </a:r>
            <a:r>
              <a:rPr lang="en-US" dirty="0"/>
              <a:t>(</a:t>
            </a:r>
            <a:r>
              <a:rPr lang="en-GB" dirty="0" err="1"/>
              <a:t>Dr.</a:t>
            </a:r>
            <a:r>
              <a:rPr lang="en-GB" dirty="0"/>
              <a:t> Salama Embark. Saleh  2013. P, 93)</a:t>
            </a:r>
          </a:p>
          <a:p>
            <a:endParaRPr lang="en-US" dirty="0"/>
          </a:p>
          <a:p>
            <a:endParaRPr lang="en-US" dirty="0"/>
          </a:p>
          <a:p>
            <a:endParaRPr lang="en-US" dirty="0"/>
          </a:p>
        </p:txBody>
      </p:sp>
    </p:spTree>
    <p:extLst>
      <p:ext uri="{BB962C8B-B14F-4D97-AF65-F5344CB8AC3E}">
        <p14:creationId xmlns:p14="http://schemas.microsoft.com/office/powerpoint/2010/main" val="40276687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746D2-8709-784B-8DB3-ED9AD3CFE98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785C2D4-ED2D-C946-95E1-6BF6C45CFCE5}"/>
              </a:ext>
            </a:extLst>
          </p:cNvPr>
          <p:cNvSpPr>
            <a:spLocks noGrp="1"/>
          </p:cNvSpPr>
          <p:nvPr>
            <p:ph idx="1"/>
          </p:nvPr>
        </p:nvSpPr>
        <p:spPr/>
        <p:txBody>
          <a:bodyPr>
            <a:normAutofit fontScale="70000" lnSpcReduction="20000"/>
          </a:bodyPr>
          <a:lstStyle/>
          <a:p>
            <a:r>
              <a:rPr lang="en-US" dirty="0"/>
              <a:t>Archana, S &amp; KUMBAKONAM, USHA. (2016). ROLE OF A TEACHER IN ENGLISH LANGUAGE TEACHING (ELT). International Journal of Educational Science and Research (IJESR). Vol. 7, 1-4. 1-4.</a:t>
            </a:r>
          </a:p>
          <a:p>
            <a:r>
              <a:rPr lang="en-US" dirty="0"/>
              <a:t>Giroux, Henry. (2010). Rethinking Education as the Practice of Freedom: Paulo Freire and the Promise of Critical Pedagogy. Policy Futures in Education. 8. 715. 10.2304/pfie.2010.8.6.715. </a:t>
            </a:r>
          </a:p>
          <a:p>
            <a:r>
              <a:rPr lang="en-US" dirty="0"/>
              <a:t>Abraham, </a:t>
            </a:r>
            <a:r>
              <a:rPr lang="en-US" dirty="0" err="1"/>
              <a:t>Getahun</a:t>
            </a:r>
            <a:r>
              <a:rPr lang="en-US" dirty="0"/>
              <a:t> </a:t>
            </a:r>
            <a:r>
              <a:rPr lang="en-US" dirty="0" err="1"/>
              <a:t>Yacob</a:t>
            </a:r>
            <a:r>
              <a:rPr lang="en-US" dirty="0"/>
              <a:t> &amp; </a:t>
            </a:r>
            <a:r>
              <a:rPr lang="en-US" dirty="0" err="1"/>
              <a:t>Lektor</a:t>
            </a:r>
            <a:r>
              <a:rPr lang="en-US" dirty="0"/>
              <a:t>, Abraham. (2013). " Re-inventing " Freire for the 21st Century. KAPET. 9.</a:t>
            </a:r>
          </a:p>
          <a:p>
            <a:r>
              <a:rPr lang="en-US" dirty="0"/>
              <a:t>Saleh, S,T. (2013) ‘Paulo Freire’s Philosophy on Contemporary Education’ </a:t>
            </a:r>
            <a:r>
              <a:rPr lang="en-US" i="1" dirty="0"/>
              <a:t>University Bulletin. </a:t>
            </a:r>
            <a:r>
              <a:rPr lang="en-US" dirty="0"/>
              <a:t> Vol 1, 15. P 93-98. (Accessed on: 21/11/19) Available at: </a:t>
            </a:r>
            <a:r>
              <a:rPr lang="en-US" dirty="0">
                <a:hlinkClick r:id="rId2"/>
              </a:rPr>
              <a:t>http://bulletin.zu.edu.ly/issue_n15_1/Contents/E_06.pdf</a:t>
            </a:r>
            <a:r>
              <a:rPr lang="en-US" dirty="0"/>
              <a:t> </a:t>
            </a:r>
          </a:p>
          <a:p>
            <a:r>
              <a:rPr lang="en-US" dirty="0"/>
              <a:t>Flanagan, F, M. (2006) </a:t>
            </a:r>
            <a:r>
              <a:rPr lang="en-US" i="1" dirty="0"/>
              <a:t>the Greatest Educators…Ever! </a:t>
            </a:r>
            <a:r>
              <a:rPr lang="en-US" dirty="0"/>
              <a:t>New York: Continuum International Publishing group.</a:t>
            </a:r>
          </a:p>
          <a:p>
            <a:r>
              <a:rPr lang="en-US" dirty="0"/>
              <a:t>Giroux, Henry. (2010). Rethinking Education as the Practice of Freedom: Paulo Freire and the Promise of Critical Pedagogy. Policy Futures in Education. 8. 715. 10.2304/pfie.2010.8.6.715. </a:t>
            </a:r>
          </a:p>
          <a:p>
            <a:r>
              <a:rPr lang="en-GB" i="1" dirty="0"/>
              <a:t>Lazaro, Joao. (2017). Paulo Freire. 159-169</a:t>
            </a:r>
            <a:r>
              <a:rPr lang="en-GB" dirty="0"/>
              <a:t>. Available from: </a:t>
            </a:r>
            <a:r>
              <a:rPr lang="en-GB" b="0" i="0" dirty="0">
                <a:effectLst/>
                <a:hlinkClick r:id="rId3"/>
              </a:rPr>
              <a:t>https://www.researchgate.net/publication/319175326_Paulo_Freire</a:t>
            </a:r>
            <a:r>
              <a:rPr lang="en-GB" dirty="0"/>
              <a:t> [accessed Nov 21 2019].</a:t>
            </a:r>
            <a:endParaRPr lang="en-US" dirty="0"/>
          </a:p>
        </p:txBody>
      </p:sp>
    </p:spTree>
    <p:extLst>
      <p:ext uri="{BB962C8B-B14F-4D97-AF65-F5344CB8AC3E}">
        <p14:creationId xmlns:p14="http://schemas.microsoft.com/office/powerpoint/2010/main" val="31901448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4266</TotalTime>
  <Words>971</Words>
  <Application>Microsoft Macintosh PowerPoint</Application>
  <PresentationFormat>Widescreen</PresentationFormat>
  <Paragraphs>62</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PowerPoint Presentation</vt:lpstr>
      <vt:lpstr>Paulo Freire (1921-1997)</vt:lpstr>
      <vt:lpstr>The ‘banking’ concept of education and oppressive education</vt:lpstr>
      <vt:lpstr>PowerPoint Presentation</vt:lpstr>
      <vt:lpstr>Freire’s methodology of teaching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Cox (1703980)</dc:creator>
  <cp:lastModifiedBy>Shannon Cox (1703980)</cp:lastModifiedBy>
  <cp:revision>3</cp:revision>
  <dcterms:created xsi:type="dcterms:W3CDTF">2019-11-18T22:04:24Z</dcterms:created>
  <dcterms:modified xsi:type="dcterms:W3CDTF">2019-11-21T21:11:36Z</dcterms:modified>
</cp:coreProperties>
</file>