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3"/>
  </p:notesMasterIdLst>
  <p:sldIdLst>
    <p:sldId id="256" r:id="rId2"/>
    <p:sldId id="257" r:id="rId3"/>
    <p:sldId id="259" r:id="rId4"/>
    <p:sldId id="258" r:id="rId5"/>
    <p:sldId id="276" r:id="rId6"/>
    <p:sldId id="260" r:id="rId7"/>
    <p:sldId id="261" r:id="rId8"/>
    <p:sldId id="262" r:id="rId9"/>
    <p:sldId id="263" r:id="rId10"/>
    <p:sldId id="264" r:id="rId11"/>
    <p:sldId id="265" r:id="rId12"/>
    <p:sldId id="266" r:id="rId13"/>
    <p:sldId id="267" r:id="rId14"/>
    <p:sldId id="268" r:id="rId15"/>
    <p:sldId id="270" r:id="rId16"/>
    <p:sldId id="271" r:id="rId17"/>
    <p:sldId id="272" r:id="rId18"/>
    <p:sldId id="273" r:id="rId19"/>
    <p:sldId id="274" r:id="rId20"/>
    <p:sldId id="275"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618" autoAdjust="0"/>
  </p:normalViewPr>
  <p:slideViewPr>
    <p:cSldViewPr snapToGrid="0">
      <p:cViewPr varScale="1">
        <p:scale>
          <a:sx n="50" d="100"/>
          <a:sy n="50" d="100"/>
        </p:scale>
        <p:origin x="193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643F10-12B1-4581-9884-532230D27396}" type="datetimeFigureOut">
              <a:rPr lang="en-IN" smtClean="0"/>
              <a:t>18-07-2023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6EF8E-A069-458A-AF6D-348CB1E8B34E}" type="slidenum">
              <a:rPr lang="en-IN" smtClean="0"/>
              <a:t>‹#›</a:t>
            </a:fld>
            <a:endParaRPr lang="en-IN"/>
          </a:p>
        </p:txBody>
      </p:sp>
    </p:spTree>
    <p:extLst>
      <p:ext uri="{BB962C8B-B14F-4D97-AF65-F5344CB8AC3E}">
        <p14:creationId xmlns:p14="http://schemas.microsoft.com/office/powerpoint/2010/main" val="2677232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discussing the physical and emotional benefits of everyday exercise, it's crucial to consider how fit college students are right now. We can establish strategies and guidelines to encourage more UWL students active by looking at how many UWL students participate in sports. The purpose of this research is to discover what motivates children to participate in sports and to continue doing so. According to </a:t>
            </a:r>
            <a:r>
              <a:rPr lang="en-GB" sz="1200" kern="1200" dirty="0" err="1">
                <a:solidFill>
                  <a:schemeClr val="tx1"/>
                </a:solidFill>
                <a:effectLst/>
                <a:latin typeface="+mn-lt"/>
                <a:ea typeface="+mn-ea"/>
                <a:cs typeface="+mn-cs"/>
              </a:rPr>
              <a:t>Grasdalsmoen</a:t>
            </a:r>
            <a:r>
              <a:rPr lang="en-GB" sz="1200" kern="1200" dirty="0">
                <a:solidFill>
                  <a:schemeClr val="tx1"/>
                </a:solidFill>
                <a:effectLst/>
                <a:latin typeface="+mn-lt"/>
                <a:ea typeface="+mn-ea"/>
                <a:cs typeface="+mn-cs"/>
              </a:rPr>
              <a:t> et al. (2019), physical exercise improves college students' mental, emotional, and social health. Studies show that most students need to exercise more, nevertheless. According to Zhu et al. (2019), factors that prevent students from being motivated to exercise include a lack of free time, a lack of desire, and outside factors. This study examines the amount of sports involvement among UWL students to address a knowledge gap. It has been demonstrated that regular exercise improves students' physical and mental health and academic performance. However, further study is needed on college students' fitness routines, especially because UWL students participate in sports. By examining the current research, this report may discover more about what encourages college students to engage in physical activity and develop plans to boost on-campus athletic engagement.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2</a:t>
            </a:fld>
            <a:endParaRPr lang="en-IN"/>
          </a:p>
        </p:txBody>
      </p:sp>
    </p:spTree>
    <p:extLst>
      <p:ext uri="{BB962C8B-B14F-4D97-AF65-F5344CB8AC3E}">
        <p14:creationId xmlns:p14="http://schemas.microsoft.com/office/powerpoint/2010/main" val="4286560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Regular physical activity that burns calories, such as exercise, is essential for optimum health. There are many different types of physical activity, including sports and team activities like football and volleyball, aerobic exercises like running and swimming, strength training with weights or bodyweight exercises, flexibility and balance exercises like yoga, and strength training with and without equipment. Interest in athletics and competition, a desire to live a healthy lifestyle, a focus on health and fitness, knowledge of the need to manage stress, and a drive to meet new friends are all traits of physically active college students. Academic performance, stress levels, physical health, energy levels, productivity, and social chances are all improved by regular exercise for university students.</a:t>
            </a:r>
          </a:p>
        </p:txBody>
      </p:sp>
      <p:sp>
        <p:nvSpPr>
          <p:cNvPr id="4" name="Slide Number Placeholder 3"/>
          <p:cNvSpPr>
            <a:spLocks noGrp="1"/>
          </p:cNvSpPr>
          <p:nvPr>
            <p:ph type="sldNum" sz="quarter" idx="10"/>
          </p:nvPr>
        </p:nvSpPr>
        <p:spPr/>
        <p:txBody>
          <a:bodyPr/>
          <a:lstStyle/>
          <a:p>
            <a:fld id="{59D6EF8E-A069-458A-AF6D-348CB1E8B34E}" type="slidenum">
              <a:rPr lang="en-IN" smtClean="0"/>
              <a:t>3</a:t>
            </a:fld>
            <a:endParaRPr lang="en-IN"/>
          </a:p>
        </p:txBody>
      </p:sp>
    </p:spTree>
    <p:extLst>
      <p:ext uri="{BB962C8B-B14F-4D97-AF65-F5344CB8AC3E}">
        <p14:creationId xmlns:p14="http://schemas.microsoft.com/office/powerpoint/2010/main" val="1691882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summary of the remaining articles will be created to offer context for the study's findings about the prevalence of sports involvement among UWL students after the literature search is complete and any duplicate articles have been eliminated. By emphasising important data, current trends, and insightful observations, this analysis will shed light on the present condition of sports engagement among university students.</a:t>
            </a:r>
          </a:p>
          <a:p>
            <a:endParaRPr lang="en-GB"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4</a:t>
            </a:fld>
            <a:endParaRPr lang="en-IN"/>
          </a:p>
        </p:txBody>
      </p:sp>
    </p:spTree>
    <p:extLst>
      <p:ext uri="{BB962C8B-B14F-4D97-AF65-F5344CB8AC3E}">
        <p14:creationId xmlns:p14="http://schemas.microsoft.com/office/powerpoint/2010/main" val="1895874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College athletes' social, emotional, and physical well-being can all be improved by participating in sports. In order to develop and manage effective initiatives that raise engagement and improve the general wellbeing of students, administrators at the University of West London must have a solid understanding of the level of student participation in </a:t>
            </a:r>
            <a:r>
              <a:rPr lang="en-GB" dirty="0" err="1"/>
              <a:t>athletics.Among</a:t>
            </a:r>
            <a:r>
              <a:rPr lang="en-GB" dirty="0"/>
              <a:t> the several electronic sources used for the literature review were Google Scholar, PubMed, and Global Health. Search criteria used to find pertinent papers were sports participation and student population, sports involvement among university students, physical activity behaviour among college students, exercise patterns among university students, and prevalence of sports participation.</a:t>
            </a:r>
            <a:endParaRPr lang="en-IN" dirty="0"/>
          </a:p>
        </p:txBody>
      </p:sp>
      <p:sp>
        <p:nvSpPr>
          <p:cNvPr id="4" name="Slide Number Placeholder 3"/>
          <p:cNvSpPr>
            <a:spLocks noGrp="1"/>
          </p:cNvSpPr>
          <p:nvPr>
            <p:ph type="sldNum" sz="quarter" idx="10"/>
          </p:nvPr>
        </p:nvSpPr>
        <p:spPr/>
        <p:txBody>
          <a:bodyPr/>
          <a:lstStyle/>
          <a:p>
            <a:fld id="{59D6EF8E-A069-458A-AF6D-348CB1E8B34E}" type="slidenum">
              <a:rPr lang="en-IN" smtClean="0"/>
              <a:t>5</a:t>
            </a:fld>
            <a:endParaRPr lang="en-IN"/>
          </a:p>
        </p:txBody>
      </p:sp>
    </p:spTree>
    <p:extLst>
      <p:ext uri="{BB962C8B-B14F-4D97-AF65-F5344CB8AC3E}">
        <p14:creationId xmlns:p14="http://schemas.microsoft.com/office/powerpoint/2010/main" val="2731072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purpose of this study is to collect data on the number of UWL students who regularly participate in sports so that the school may better prepare its policies and infrastructure to meet the demands of its student athletes. You may also mention that there has been a recent uptick in students' desire to be in shape, therefore it's crucial that universities do studies like this one to get a handle on how common sports activities are among their student bodies so they can allocate resources accordingly.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6</a:t>
            </a:fld>
            <a:endParaRPr lang="en-IN"/>
          </a:p>
        </p:txBody>
      </p:sp>
    </p:spTree>
    <p:extLst>
      <p:ext uri="{BB962C8B-B14F-4D97-AF65-F5344CB8AC3E}">
        <p14:creationId xmlns:p14="http://schemas.microsoft.com/office/powerpoint/2010/main" val="1860859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study aims to gauge how much sports activity there is among UWL students. This report is particularly interested in hearing about first-year students' routine physical activity. Additionally, we will look at any potential racial, ethnic, and socioeconomic differences among student-athletes. This study also addresses the question, </a:t>
            </a:r>
          </a:p>
          <a:p>
            <a:r>
              <a:rPr lang="en-GB" sz="1200" kern="1200" dirty="0">
                <a:solidFill>
                  <a:schemeClr val="tx1"/>
                </a:solidFill>
                <a:effectLst/>
                <a:latin typeface="+mn-lt"/>
                <a:ea typeface="+mn-ea"/>
                <a:cs typeface="+mn-cs"/>
              </a:rPr>
              <a:t>RQ 1. What is proportion and socio-demographic characteristics of students engaging in sporting activity in University of UWL?</a:t>
            </a:r>
          </a:p>
          <a:p>
            <a:r>
              <a:rPr lang="en-GB" sz="1200" kern="1200" dirty="0">
                <a:solidFill>
                  <a:schemeClr val="tx1"/>
                </a:solidFill>
                <a:effectLst/>
                <a:latin typeface="+mn-lt"/>
                <a:ea typeface="+mn-ea"/>
                <a:cs typeface="+mn-cs"/>
              </a:rPr>
              <a:t>RQ 2. What are the factors motivating the students to engage in sporting activity?</a:t>
            </a:r>
          </a:p>
          <a:p>
            <a:r>
              <a:rPr lang="en-GB" sz="1200" kern="1200" dirty="0">
                <a:solidFill>
                  <a:schemeClr val="tx1"/>
                </a:solidFill>
                <a:effectLst/>
                <a:latin typeface="+mn-lt"/>
                <a:ea typeface="+mn-ea"/>
                <a:cs typeface="+mn-cs"/>
              </a:rPr>
              <a:t>RQ 3. What strategies can be implemented by the University of UWL to improve sporting activity among the students.</a:t>
            </a:r>
          </a:p>
          <a:p>
            <a:r>
              <a:rPr lang="en-GB" sz="1200" kern="1200" dirty="0">
                <a:solidFill>
                  <a:schemeClr val="tx1"/>
                </a:solidFill>
                <a:effectLst/>
                <a:latin typeface="+mn-lt"/>
                <a:ea typeface="+mn-ea"/>
                <a:cs typeface="+mn-cs"/>
              </a:rPr>
              <a:t>The answers to these questions should provide information on the degree of student sports engagement at the University of West London and the driving forces behind it.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7</a:t>
            </a:fld>
            <a:endParaRPr lang="en-IN"/>
          </a:p>
        </p:txBody>
      </p:sp>
    </p:spTree>
    <p:extLst>
      <p:ext uri="{BB962C8B-B14F-4D97-AF65-F5344CB8AC3E}">
        <p14:creationId xmlns:p14="http://schemas.microsoft.com/office/powerpoint/2010/main" val="2828693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purpose of this study is to assess the level of athletic engagement among UWL undergraduates. Our goals are to characterise the demographics and frequency with which UWL students participate in sports. The goal is to determine what drives kids to participate in sports. The purpose of this study is to analyse potential methods for increasing UWL students' participation in sports.</a:t>
            </a:r>
          </a:p>
        </p:txBody>
      </p:sp>
      <p:sp>
        <p:nvSpPr>
          <p:cNvPr id="4" name="Slide Number Placeholder 3"/>
          <p:cNvSpPr>
            <a:spLocks noGrp="1"/>
          </p:cNvSpPr>
          <p:nvPr>
            <p:ph type="sldNum" sz="quarter" idx="10"/>
          </p:nvPr>
        </p:nvSpPr>
        <p:spPr/>
        <p:txBody>
          <a:bodyPr/>
          <a:lstStyle/>
          <a:p>
            <a:fld id="{59D6EF8E-A069-458A-AF6D-348CB1E8B34E}" type="slidenum">
              <a:rPr lang="en-IN" smtClean="0"/>
              <a:t>8</a:t>
            </a:fld>
            <a:endParaRPr lang="en-IN"/>
          </a:p>
        </p:txBody>
      </p:sp>
    </p:spTree>
    <p:extLst>
      <p:ext uri="{BB962C8B-B14F-4D97-AF65-F5344CB8AC3E}">
        <p14:creationId xmlns:p14="http://schemas.microsoft.com/office/powerpoint/2010/main" val="1368261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H0:</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There is no variation in the demographics of college students who participate in sports, hence H0 holds.  </a:t>
            </a:r>
          </a:p>
          <a:p>
            <a:r>
              <a:rPr lang="en-GB" sz="1200" kern="1200" dirty="0">
                <a:solidFill>
                  <a:schemeClr val="tx1"/>
                </a:solidFill>
                <a:effectLst/>
                <a:latin typeface="+mn-lt"/>
                <a:ea typeface="+mn-ea"/>
                <a:cs typeface="+mn-cs"/>
              </a:rPr>
              <a:t>H1: Age, gender, and other demographic factors affect the level of athletic participation among college students.</a:t>
            </a:r>
          </a:p>
        </p:txBody>
      </p:sp>
      <p:sp>
        <p:nvSpPr>
          <p:cNvPr id="4" name="Slide Number Placeholder 3"/>
          <p:cNvSpPr>
            <a:spLocks noGrp="1"/>
          </p:cNvSpPr>
          <p:nvPr>
            <p:ph type="sldNum" sz="quarter" idx="10"/>
          </p:nvPr>
        </p:nvSpPr>
        <p:spPr/>
        <p:txBody>
          <a:bodyPr/>
          <a:lstStyle/>
          <a:p>
            <a:fld id="{59D6EF8E-A069-458A-AF6D-348CB1E8B34E}" type="slidenum">
              <a:rPr lang="en-IN" smtClean="0"/>
              <a:t>9</a:t>
            </a:fld>
            <a:endParaRPr lang="en-IN"/>
          </a:p>
        </p:txBody>
      </p:sp>
    </p:spTree>
    <p:extLst>
      <p:ext uri="{BB962C8B-B14F-4D97-AF65-F5344CB8AC3E}">
        <p14:creationId xmlns:p14="http://schemas.microsoft.com/office/powerpoint/2010/main" val="2540268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the course of this study, a tally will be taken of the average number of hours per week that UWL students spend engaging in physical activity. We will be collecting data using a cross-sectional technique in order to provide a picture that is as accurate as possible of the present condition of physical activity. You will have no trouble at all using this structure to carry out a survey on a very large population that is credible from a statistical point of view, and you will be able to do it with ease.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10</a:t>
            </a:fld>
            <a:endParaRPr lang="en-IN"/>
          </a:p>
        </p:txBody>
      </p:sp>
    </p:spTree>
    <p:extLst>
      <p:ext uri="{BB962C8B-B14F-4D97-AF65-F5344CB8AC3E}">
        <p14:creationId xmlns:p14="http://schemas.microsoft.com/office/powerpoint/2010/main" val="988165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sake of this investigation, the sample technique will consist of a standard random sampling approach. Undergraduate and postgraduate students from the University of West London who consented to take part in the study will make up the participants in the sample group. A random draw will be used to choose the participants.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11</a:t>
            </a:fld>
            <a:endParaRPr lang="en-IN"/>
          </a:p>
        </p:txBody>
      </p:sp>
    </p:spTree>
    <p:extLst>
      <p:ext uri="{BB962C8B-B14F-4D97-AF65-F5344CB8AC3E}">
        <p14:creationId xmlns:p14="http://schemas.microsoft.com/office/powerpoint/2010/main" val="2593778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Primary data will be gathered from students who are currently enrolled in undergraduate or graduate programmes, who both meet the inclusion criteria and provide their informed consent to participate in the study. A questionnaire will be provided in order to get the necessary information. In the survey, questions will be asked regarding a wide range of personal characteristics, such as, but not limited to: age, gender, location, educational attainment, religious affiliation, marital status, occupation, and family income. In addition, an investigation will be conducted into the characteristics of the settings of the children that produce an environment that is favourable to physical exercise.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12</a:t>
            </a:fld>
            <a:endParaRPr lang="en-IN"/>
          </a:p>
        </p:txBody>
      </p:sp>
    </p:spTree>
    <p:extLst>
      <p:ext uri="{BB962C8B-B14F-4D97-AF65-F5344CB8AC3E}">
        <p14:creationId xmlns:p14="http://schemas.microsoft.com/office/powerpoint/2010/main" val="3307201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13</a:t>
            </a:fld>
            <a:endParaRPr lang="en-IN"/>
          </a:p>
        </p:txBody>
      </p:sp>
    </p:spTree>
    <p:extLst>
      <p:ext uri="{BB962C8B-B14F-4D97-AF65-F5344CB8AC3E}">
        <p14:creationId xmlns:p14="http://schemas.microsoft.com/office/powerpoint/2010/main" val="4281396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In order to conduct out the statistical analysis, we will be adopting SPPSS as our primary tool. The majority of the time spent doing the analysis will be spent applying descriptive statistics. Whenever it is necessary to do so, calculations involving percentages, means, modes, and medians, in addition to standard deviations, will be carried out. The ratios and proportions of the categorical variables, as well as the averages and standard deviations (SD) of the continuous variables, will be determined through the use of calculations. When it is deemed appropriate to do so, inferential statistics will be compiled and analysed.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14</a:t>
            </a:fld>
            <a:endParaRPr lang="en-IN"/>
          </a:p>
        </p:txBody>
      </p:sp>
    </p:spTree>
    <p:extLst>
      <p:ext uri="{BB962C8B-B14F-4D97-AF65-F5344CB8AC3E}">
        <p14:creationId xmlns:p14="http://schemas.microsoft.com/office/powerpoint/2010/main" val="2823367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ethics committee at UWL will be given the protocol to review before making a decision about whether or not they will allow this study to proceed. Before we begin the process of recruiting students to participate in the research, one of our top priorities will be to obtain the written consent of each and every student who possesses the potential to be suitable for the study. The information that is acquired will be kept in the utmost secrecy, and your involvement is in no way essential; nonetheless, the information will not be kept secret.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15</a:t>
            </a:fld>
            <a:endParaRPr lang="en-IN"/>
          </a:p>
        </p:txBody>
      </p:sp>
    </p:spTree>
    <p:extLst>
      <p:ext uri="{BB962C8B-B14F-4D97-AF65-F5344CB8AC3E}">
        <p14:creationId xmlns:p14="http://schemas.microsoft.com/office/powerpoint/2010/main" val="3323829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consequences of this study are significant and wide-ranging. The number of times UWL students participate in or watch a game may be used to gauge their level of sports participation. These results have significant ramifications for initiatives that will be developed in the future to encourage kids to be more physically active. By identifying characteristics like demographics and contextual influences linked to activity levels, this research may shed light on what motivates and disincentives students to participate in sports. The findings can guide student health programmes, public health campaigns, and activities to encourage physical activity on college campuses. The results of this study may help the general public and students adopt better lives.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16</a:t>
            </a:fld>
            <a:endParaRPr lang="en-IN"/>
          </a:p>
        </p:txBody>
      </p:sp>
    </p:spTree>
    <p:extLst>
      <p:ext uri="{BB962C8B-B14F-4D97-AF65-F5344CB8AC3E}">
        <p14:creationId xmlns:p14="http://schemas.microsoft.com/office/powerpoint/2010/main" val="4146065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investigating how frequently the University of West London students participate in sports should prepare for and try to get around these challenges. Careful data analysis is necessary due to the possibility of biases brought on by participants' dependence on self-reports and recollection. To increase the relevance of the findings, response rates must be maximized, and a broad, representative sample of participants must be collected. It is crucial to think about how to give the required assistance to marginalized student groups. It is critical to consider missing data and statistical presumptions throughout the data analysis process. Understanding the constraints and challenges enables a more nuanced evaluation of the results and better-informed suggestions for further study.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18</a:t>
            </a:fld>
            <a:endParaRPr lang="en-IN"/>
          </a:p>
        </p:txBody>
      </p:sp>
    </p:spTree>
    <p:extLst>
      <p:ext uri="{BB962C8B-B14F-4D97-AF65-F5344CB8AC3E}">
        <p14:creationId xmlns:p14="http://schemas.microsoft.com/office/powerpoint/2010/main" val="23462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report intends to better understand student life at the institution by obtaining data on the frequency with which UWL students participate in sports. By exploring the connection between sports participation, student demographics, and the elements that affect their level of physical activity, this research advances our understanding of the health and well-being of students. Strategic plans for boosting student health and wellness through more excellent physical activity will be developed using the data gathered. The results of this study may assist in shaping activities and regulations aimed at raising student physical activity levels on campus, which has wider consequences for public health. </a:t>
            </a:r>
            <a:r>
              <a:rPr lang="en-GB" sz="1200" kern="1200">
                <a:solidFill>
                  <a:schemeClr val="tx1"/>
                </a:solidFill>
                <a:effectLst/>
                <a:latin typeface="+mn-lt"/>
                <a:ea typeface="+mn-ea"/>
                <a:cs typeface="+mn-cs"/>
              </a:rPr>
              <a:t>By assessing the degree of physical activity among UWL students, this study has the potential to influence their health substantially.</a:t>
            </a:r>
            <a:br>
              <a:rPr lang="en-GB" sz="1200" b="1" kern="1200">
                <a:solidFill>
                  <a:schemeClr val="tx1"/>
                </a:solidFill>
                <a:effectLst/>
                <a:latin typeface="+mn-lt"/>
                <a:ea typeface="+mn-ea"/>
                <a:cs typeface="+mn-cs"/>
              </a:rPr>
            </a:b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19</a:t>
            </a:fld>
            <a:endParaRPr lang="en-IN"/>
          </a:p>
        </p:txBody>
      </p:sp>
    </p:spTree>
    <p:extLst>
      <p:ext uri="{BB962C8B-B14F-4D97-AF65-F5344CB8AC3E}">
        <p14:creationId xmlns:p14="http://schemas.microsoft.com/office/powerpoint/2010/main" val="3626209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968168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270800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416225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0787B6-FA61-451B-A279-D35645C10CB0}" type="datetimeFigureOut">
              <a:rPr lang="en-IN" smtClean="0"/>
              <a:t>18-07-2023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78474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0787B6-FA61-451B-A279-D35645C10CB0}" type="datetimeFigureOut">
              <a:rPr lang="en-IN" smtClean="0"/>
              <a:t>18-07-2023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042725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0787B6-FA61-451B-A279-D35645C10CB0}" type="datetimeFigureOut">
              <a:rPr lang="en-IN" smtClean="0"/>
              <a:t>18-07-2023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467608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787B6-FA61-451B-A279-D35645C10CB0}" type="datetimeFigureOut">
              <a:rPr lang="en-IN" smtClean="0"/>
              <a:t>18-07-2023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543937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375068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568973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737560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653922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3318693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328772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639210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796513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552121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86935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0787B6-FA61-451B-A279-D35645C10CB0}" type="datetimeFigureOut">
              <a:rPr lang="en-IN" smtClean="0"/>
              <a:t>18-07-2023</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D76EAA-6B71-4037-9C09-847DAAB06B42}" type="slidenum">
              <a:rPr lang="en-IN" smtClean="0"/>
              <a:t>‹#›</a:t>
            </a:fld>
            <a:endParaRPr lang="en-IN"/>
          </a:p>
        </p:txBody>
      </p:sp>
    </p:spTree>
    <p:extLst>
      <p:ext uri="{BB962C8B-B14F-4D97-AF65-F5344CB8AC3E}">
        <p14:creationId xmlns:p14="http://schemas.microsoft.com/office/powerpoint/2010/main" val="392019710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8" Type="http://schemas.openxmlformats.org/officeDocument/2006/relationships/hyperlink" Target="https://www.mdpi.com/1660-4601/17/9/3145/pdf" TargetMode="External" /><Relationship Id="rId3" Type="http://schemas.openxmlformats.org/officeDocument/2006/relationships/hyperlink" Target="https://figshare.cardiffmet.ac.uk/articles/journal_contribution/Physical_activity_and_gender_differences_correlates_of_compliance_with_recommended_levels_of_five_forms_of_physical_activity_among_students_at_nine_universities_in_Libya/19794961/1/files/35179306.pdf" TargetMode="External" /><Relationship Id="rId7" Type="http://schemas.openxmlformats.org/officeDocument/2006/relationships/hyperlink" Target="https://jamanetwork.com/journals/jamapediatrics/articlepdf/2723518/jamapediatrics_knell_2019_ld_180042.pdf" TargetMode="External" /><Relationship Id="rId2" Type="http://schemas.openxmlformats.org/officeDocument/2006/relationships/hyperlink" Target="https://cdnsciencepub.com/doi/full/10.1139/apnm-2020-0990" TargetMode="External" /><Relationship Id="rId1" Type="http://schemas.openxmlformats.org/officeDocument/2006/relationships/slideLayout" Target="../slideLayouts/slideLayout2.xml" /><Relationship Id="rId6" Type="http://schemas.openxmlformats.org/officeDocument/2006/relationships/hyperlink" Target="https://bmcpsychiatry.biomedcentral.com/articles/10.1186/s12888-020-02583-3" TargetMode="External" /><Relationship Id="rId5" Type="http://schemas.openxmlformats.org/officeDocument/2006/relationships/hyperlink" Target="https://bmcpublichealth.biomedcentral.com/articles/10.1186/s12889-019-7650-z" TargetMode="External" /><Relationship Id="rId4" Type="http://schemas.openxmlformats.org/officeDocument/2006/relationships/hyperlink" Target="https://escholarship.org/content/qt6wg9c1nr/qt6wg9c1nr.pdf" TargetMode="External" /></Relationships>
</file>

<file path=ppt/slides/_rels/slide21.xml.rels><?xml version="1.0" encoding="UTF-8" standalone="yes"?>
<Relationships xmlns="http://schemas.openxmlformats.org/package/2006/relationships"><Relationship Id="rId8" Type="http://schemas.openxmlformats.org/officeDocument/2006/relationships/hyperlink" Target="http://www.sportmont.ucg.ac.me/clanci/SM_June_2019_Tinazci_103-106.pdf" TargetMode="External" /><Relationship Id="rId3" Type="http://schemas.openxmlformats.org/officeDocument/2006/relationships/hyperlink" Target="https://www.mdpi.com/1660-4601/18/2/369" TargetMode="External" /><Relationship Id="rId7" Type="http://schemas.openxmlformats.org/officeDocument/2006/relationships/hyperlink" Target="https://ijbnpa.biomedcentral.com/articles/10.1186/s12966-020-00930-x" TargetMode="External" /><Relationship Id="rId2" Type="http://schemas.openxmlformats.org/officeDocument/2006/relationships/hyperlink" Target="https://www.cell.com/heliyon/pdf/S2405-8440(20)32235-0.pdf" TargetMode="External" /><Relationship Id="rId1" Type="http://schemas.openxmlformats.org/officeDocument/2006/relationships/slideLayout" Target="../slideLayouts/slideLayout2.xml" /><Relationship Id="rId6" Type="http://schemas.openxmlformats.org/officeDocument/2006/relationships/hyperlink" Target="https://www.ncbi.nlm.nih.gov/pmc/articles/PMC7213817/" TargetMode="External" /><Relationship Id="rId5" Type="http://schemas.openxmlformats.org/officeDocument/2006/relationships/hyperlink" Target="https://www.mdpi.com/1660-4601/17/9/3066/pdf" TargetMode="External" /><Relationship Id="rId10" Type="http://schemas.openxmlformats.org/officeDocument/2006/relationships/hyperlink" Target="https://bmcpublichealth.biomedcentral.com/articles/10.1186/s12889-019-6515-9" TargetMode="External" /><Relationship Id="rId4" Type="http://schemas.openxmlformats.org/officeDocument/2006/relationships/hyperlink" Target="https://www.mdpi.com/1660-4601/17/18/6567/pdf" TargetMode="External" /><Relationship Id="rId9" Type="http://schemas.openxmlformats.org/officeDocument/2006/relationships/hyperlink" Target="https://www.ncbi.nlm.nih.gov/pmc/articles/PMC7612669/"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2650" y="-531880"/>
            <a:ext cx="9999350" cy="4819487"/>
          </a:xfrm>
        </p:spPr>
        <p:txBody>
          <a:bodyPr>
            <a:normAutofit/>
          </a:bodyPr>
          <a:lstStyle/>
          <a:p>
            <a:r>
              <a:rPr lang="en-GB" b="1" dirty="0"/>
              <a:t>Prevalence of Sports activity among students at the University of West London</a:t>
            </a:r>
            <a:endParaRPr lang="en-IN" dirty="0"/>
          </a:p>
        </p:txBody>
      </p:sp>
      <p:sp>
        <p:nvSpPr>
          <p:cNvPr id="3" name="Subtitle 2"/>
          <p:cNvSpPr>
            <a:spLocks noGrp="1"/>
          </p:cNvSpPr>
          <p:nvPr>
            <p:ph type="subTitle" idx="1"/>
          </p:nvPr>
        </p:nvSpPr>
        <p:spPr>
          <a:xfrm>
            <a:off x="5025727" y="4396154"/>
            <a:ext cx="7166274" cy="3111822"/>
          </a:xfrm>
        </p:spPr>
        <p:txBody>
          <a:bodyPr/>
          <a:lstStyle/>
          <a:p>
            <a:r>
              <a:rPr lang="en-US" dirty="0"/>
              <a:t>Module name-Practice based research (</a:t>
            </a:r>
            <a:r>
              <a:rPr lang="en-IN" dirty="0"/>
              <a:t>LCHS7001</a:t>
            </a:r>
            <a:r>
              <a:rPr lang="en-US" dirty="0"/>
              <a:t>)</a:t>
            </a:r>
            <a:endParaRPr lang="en-IN" dirty="0"/>
          </a:p>
          <a:p>
            <a:r>
              <a:rPr lang="en-US" dirty="0"/>
              <a:t>Students Name- </a:t>
            </a:r>
            <a:r>
              <a:rPr lang="en-US" dirty="0" err="1"/>
              <a:t>Gargi</a:t>
            </a:r>
            <a:r>
              <a:rPr lang="en-US" dirty="0"/>
              <a:t> D. </a:t>
            </a:r>
            <a:r>
              <a:rPr lang="en-US" dirty="0" err="1"/>
              <a:t>Gosai</a:t>
            </a:r>
            <a:endParaRPr lang="en-US" dirty="0"/>
          </a:p>
          <a:p>
            <a:r>
              <a:rPr lang="en-US" dirty="0"/>
              <a:t>Student Number-2225809</a:t>
            </a:r>
          </a:p>
          <a:p>
            <a:r>
              <a:rPr lang="en-US" dirty="0"/>
              <a:t>Lecture – Muhammed </a:t>
            </a:r>
            <a:r>
              <a:rPr lang="en-US" dirty="0" err="1"/>
              <a:t>Afolabi</a:t>
            </a:r>
            <a:endParaRPr lang="en-US" dirty="0"/>
          </a:p>
          <a:p>
            <a:r>
              <a:rPr lang="en-US" dirty="0"/>
              <a:t>Date- 18/07/23</a:t>
            </a:r>
            <a:endParaRPr lang="en-IN" dirty="0"/>
          </a:p>
        </p:txBody>
      </p:sp>
      <p:pic>
        <p:nvPicPr>
          <p:cNvPr id="5" name="Picture 5">
            <a:extLst>
              <a:ext uri="{FF2B5EF4-FFF2-40B4-BE49-F238E27FC236}">
                <a16:creationId xmlns:a16="http://schemas.microsoft.com/office/drawing/2014/main" id="{96841EBB-5CA2-33BA-868E-46D7297131B9}"/>
              </a:ext>
            </a:extLst>
          </p:cNvPr>
          <p:cNvPicPr>
            <a:picLocks noChangeAspect="1"/>
          </p:cNvPicPr>
          <p:nvPr/>
        </p:nvPicPr>
        <p:blipFill rotWithShape="1">
          <a:blip r:embed="rId2">
            <a:extLst>
              <a:ext uri="{28A0092B-C50C-407E-A947-70E740481C1C}">
                <a14:useLocalDpi xmlns:a14="http://schemas.microsoft.com/office/drawing/2010/main" val="0"/>
              </a:ext>
            </a:extLst>
          </a:blip>
          <a:srcRect l="32625" t="38298" r="33189" b="39009"/>
          <a:stretch/>
        </p:blipFill>
        <p:spPr>
          <a:xfrm>
            <a:off x="8611957" y="0"/>
            <a:ext cx="3580043" cy="1411111"/>
          </a:xfrm>
          <a:prstGeom prst="rect">
            <a:avLst/>
          </a:prstGeom>
        </p:spPr>
      </p:pic>
      <p:sp>
        <p:nvSpPr>
          <p:cNvPr id="6" name="TextBox 5">
            <a:extLst>
              <a:ext uri="{FF2B5EF4-FFF2-40B4-BE49-F238E27FC236}">
                <a16:creationId xmlns:a16="http://schemas.microsoft.com/office/drawing/2014/main" id="{9C707B83-254F-50F0-A906-6C911EFB6275}"/>
              </a:ext>
            </a:extLst>
          </p:cNvPr>
          <p:cNvSpPr txBox="1"/>
          <p:nvPr/>
        </p:nvSpPr>
        <p:spPr>
          <a:xfrm>
            <a:off x="-86839" y="5973449"/>
            <a:ext cx="3191283" cy="945039"/>
          </a:xfrm>
          <a:prstGeom prst="rect">
            <a:avLst/>
          </a:prstGeom>
          <a:noFill/>
        </p:spPr>
        <p:txBody>
          <a:bodyPr wrap="square" rtlCol="0">
            <a:spAutoFit/>
          </a:bodyPr>
          <a:lstStyle/>
          <a:p>
            <a:r>
              <a:rPr lang="en-GB" dirty="0"/>
              <a:t>Assignment component 1- Individual Presentation</a:t>
            </a:r>
          </a:p>
          <a:p>
            <a:r>
              <a:rPr lang="en-GB" dirty="0"/>
              <a:t>Research proposal </a:t>
            </a:r>
            <a:endParaRPr lang="en-US" dirty="0"/>
          </a:p>
        </p:txBody>
      </p:sp>
    </p:spTree>
    <p:extLst>
      <p:ext uri="{BB962C8B-B14F-4D97-AF65-F5344CB8AC3E}">
        <p14:creationId xmlns:p14="http://schemas.microsoft.com/office/powerpoint/2010/main" val="435543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&amp; Literature Review</a:t>
            </a:r>
            <a:endParaRPr lang="en-IN" dirty="0"/>
          </a:p>
        </p:txBody>
      </p:sp>
      <p:sp>
        <p:nvSpPr>
          <p:cNvPr id="3" name="Content Placeholder 2"/>
          <p:cNvSpPr>
            <a:spLocks noGrp="1"/>
          </p:cNvSpPr>
          <p:nvPr>
            <p:ph idx="1"/>
          </p:nvPr>
        </p:nvSpPr>
        <p:spPr>
          <a:xfrm>
            <a:off x="1484311" y="2666999"/>
            <a:ext cx="5800410" cy="3124201"/>
          </a:xfrm>
        </p:spPr>
        <p:txBody>
          <a:bodyPr>
            <a:normAutofit fontScale="70000" lnSpcReduction="20000"/>
          </a:bodyPr>
          <a:lstStyle/>
          <a:p>
            <a:pPr algn="just"/>
            <a:r>
              <a:rPr lang="en-GB" dirty="0"/>
              <a:t>Intramural sports are used to gauge how physically active UWL students are.</a:t>
            </a:r>
            <a:endParaRPr lang="en-IN" dirty="0"/>
          </a:p>
          <a:p>
            <a:pPr algn="just"/>
            <a:r>
              <a:rPr lang="en-GB" dirty="0"/>
              <a:t>Several factors influence whether or not children participate in sports or other forms of physical exercise.</a:t>
            </a:r>
          </a:p>
          <a:p>
            <a:pPr algn="just"/>
            <a:r>
              <a:rPr lang="en-GB" dirty="0"/>
              <a:t>This article examines the positive effects of physical exercise on students' mental, emotional, and social development in order to demonstrate the importance of student sports for health and academic performance.</a:t>
            </a:r>
            <a:endParaRPr lang="en-IN" dirty="0"/>
          </a:p>
          <a:p>
            <a:pPr algn="just"/>
            <a:r>
              <a:rPr lang="en-GB" dirty="0"/>
              <a:t>It is critical to examine current studies on college students' engagement in sports in order to address issues such as lack of interest, lack of time, and social pressure.</a:t>
            </a:r>
            <a:endParaRPr lang="en-IN" dirty="0"/>
          </a:p>
          <a:p>
            <a:pPr algn="just"/>
            <a:endParaRPr lang="en-IN" dirty="0"/>
          </a:p>
        </p:txBody>
      </p:sp>
      <p:pic>
        <p:nvPicPr>
          <p:cNvPr id="2050" name="Picture 2" descr="fig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8872" y="2919176"/>
            <a:ext cx="4286136" cy="2872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226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 to the Study</a:t>
            </a:r>
            <a:endParaRPr lang="en-IN" dirty="0"/>
          </a:p>
        </p:txBody>
      </p:sp>
      <p:sp>
        <p:nvSpPr>
          <p:cNvPr id="3" name="Content Placeholder 2"/>
          <p:cNvSpPr>
            <a:spLocks noGrp="1"/>
          </p:cNvSpPr>
          <p:nvPr>
            <p:ph idx="1"/>
          </p:nvPr>
        </p:nvSpPr>
        <p:spPr>
          <a:xfrm>
            <a:off x="1484311" y="2350905"/>
            <a:ext cx="5876609" cy="3810001"/>
          </a:xfrm>
        </p:spPr>
        <p:txBody>
          <a:bodyPr>
            <a:normAutofit fontScale="70000" lnSpcReduction="20000"/>
          </a:bodyPr>
          <a:lstStyle/>
          <a:p>
            <a:r>
              <a:rPr lang="en-GB" dirty="0"/>
              <a:t>Regular exercise or other forms of physical activity that expend calories are necessary for good health. </a:t>
            </a:r>
          </a:p>
          <a:p>
            <a:r>
              <a:rPr lang="en-GB" dirty="0"/>
              <a:t>There are numerous forms of physical activity, including aerobic exercises such as running and swimming, strength training with weights or bodyweight exercises, flexibility and balance exercises such as yoga, and sports and team activities such as football and volleyball. </a:t>
            </a:r>
          </a:p>
          <a:p>
            <a:r>
              <a:rPr lang="en-GB" dirty="0"/>
              <a:t>The characteristics of physically active college students include an interest in athletics and competition, a desire to live a healthy lifestyle, a focus on health and fitness, an awareness of the need to manage stress, and a desire to make new acquaintances. Regular exercise has numerous positive effects on university students' academic performance, stress levels, physical health, energy levels, productivity, and social opportunities.</a:t>
            </a:r>
          </a:p>
        </p:txBody>
      </p:sp>
      <p:pic>
        <p:nvPicPr>
          <p:cNvPr id="6" name="Picture 5"/>
          <p:cNvPicPr>
            <a:picLocks noChangeAspect="1"/>
          </p:cNvPicPr>
          <p:nvPr/>
        </p:nvPicPr>
        <p:blipFill>
          <a:blip r:embed="rId3"/>
          <a:stretch>
            <a:fillRect/>
          </a:stretch>
        </p:blipFill>
        <p:spPr>
          <a:xfrm>
            <a:off x="7674381" y="2666999"/>
            <a:ext cx="4458086" cy="3177815"/>
          </a:xfrm>
          <a:prstGeom prst="rect">
            <a:avLst/>
          </a:prstGeom>
        </p:spPr>
      </p:pic>
    </p:spTree>
    <p:extLst>
      <p:ext uri="{BB962C8B-B14F-4D97-AF65-F5344CB8AC3E}">
        <p14:creationId xmlns:p14="http://schemas.microsoft.com/office/powerpoint/2010/main" val="112296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problem </a:t>
            </a:r>
            <a:endParaRPr lang="en-IN" dirty="0"/>
          </a:p>
        </p:txBody>
      </p:sp>
      <p:sp>
        <p:nvSpPr>
          <p:cNvPr id="3" name="Content Placeholder 2"/>
          <p:cNvSpPr>
            <a:spLocks noGrp="1"/>
          </p:cNvSpPr>
          <p:nvPr>
            <p:ph idx="1"/>
          </p:nvPr>
        </p:nvSpPr>
        <p:spPr>
          <a:xfrm>
            <a:off x="1484311" y="2666999"/>
            <a:ext cx="5693730" cy="3124201"/>
          </a:xfrm>
        </p:spPr>
        <p:txBody>
          <a:bodyPr>
            <a:normAutofit fontScale="62500" lnSpcReduction="20000"/>
          </a:bodyPr>
          <a:lstStyle/>
          <a:p>
            <a:pPr marL="0" indent="0">
              <a:buNone/>
            </a:pPr>
            <a:r>
              <a:rPr lang="en-GB" b="1" dirty="0"/>
              <a:t>Research Question:</a:t>
            </a:r>
            <a:endParaRPr lang="en-IN" b="1" dirty="0"/>
          </a:p>
          <a:p>
            <a:r>
              <a:rPr lang="en-GB" dirty="0"/>
              <a:t>What is the prevalence of sports activity among students at the University of West London?</a:t>
            </a:r>
            <a:endParaRPr lang="en-IN" dirty="0"/>
          </a:p>
          <a:p>
            <a:pPr marL="0" indent="0">
              <a:buNone/>
            </a:pPr>
            <a:endParaRPr lang="en-IN" dirty="0"/>
          </a:p>
          <a:p>
            <a:pPr marL="0" indent="0">
              <a:buNone/>
            </a:pPr>
            <a:r>
              <a:rPr lang="en-GB" dirty="0"/>
              <a:t>Refining the Research Question using </a:t>
            </a:r>
            <a:r>
              <a:rPr lang="en-GB" b="1" dirty="0"/>
              <a:t>PICO/PECO Framework</a:t>
            </a:r>
            <a:r>
              <a:rPr lang="en-GB" dirty="0"/>
              <a:t>:</a:t>
            </a:r>
            <a:endParaRPr lang="en-IN" dirty="0"/>
          </a:p>
          <a:p>
            <a:r>
              <a:rPr lang="en-GB" dirty="0"/>
              <a:t>Population: University students at the University of West London</a:t>
            </a:r>
            <a:endParaRPr lang="en-IN" dirty="0"/>
          </a:p>
          <a:p>
            <a:r>
              <a:rPr lang="en-GB" dirty="0"/>
              <a:t>Exposure: Engagement in sports activity</a:t>
            </a:r>
            <a:endParaRPr lang="en-IN" dirty="0"/>
          </a:p>
          <a:p>
            <a:r>
              <a:rPr lang="en-GB" dirty="0"/>
              <a:t>Comparator: N/A</a:t>
            </a:r>
            <a:endParaRPr lang="en-IN" dirty="0"/>
          </a:p>
          <a:p>
            <a:r>
              <a:rPr lang="en-GB" dirty="0"/>
              <a:t>Outcome: Prevalence of sports activity</a:t>
            </a:r>
            <a:endParaRPr lang="en-IN" dirty="0"/>
          </a:p>
        </p:txBody>
      </p:sp>
      <p:pic>
        <p:nvPicPr>
          <p:cNvPr id="4098" name="Picture 2" descr="Comprehensive Literature Reviews - Part 2: Research Question Frameworks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1815" y="3094355"/>
            <a:ext cx="3048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536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Literature Review</a:t>
            </a:r>
            <a:endParaRPr lang="en-IN" b="1" dirty="0"/>
          </a:p>
        </p:txBody>
      </p:sp>
      <p:sp>
        <p:nvSpPr>
          <p:cNvPr id="3" name="Content Placeholder 2"/>
          <p:cNvSpPr>
            <a:spLocks noGrp="1"/>
          </p:cNvSpPr>
          <p:nvPr>
            <p:ph idx="1"/>
          </p:nvPr>
        </p:nvSpPr>
        <p:spPr>
          <a:xfrm>
            <a:off x="1484310" y="2666999"/>
            <a:ext cx="6150929" cy="3718561"/>
          </a:xfrm>
        </p:spPr>
        <p:txBody>
          <a:bodyPr>
            <a:normAutofit fontScale="70000" lnSpcReduction="20000"/>
          </a:bodyPr>
          <a:lstStyle/>
          <a:p>
            <a:pPr algn="just"/>
            <a:r>
              <a:rPr lang="en-GB" dirty="0"/>
              <a:t>Numerous studies have shown that regular physical activity has significant positive effects on college students as a whole.</a:t>
            </a:r>
          </a:p>
          <a:p>
            <a:pPr algn="just"/>
            <a:r>
              <a:rPr lang="en-GB" dirty="0"/>
              <a:t>The frequency of exercise that college students engage in is significantly influenced by factors including gender, the workload of their courses, and internal motivation.</a:t>
            </a:r>
          </a:p>
          <a:p>
            <a:pPr algn="just"/>
            <a:r>
              <a:rPr lang="en-GB" dirty="0"/>
              <a:t>Students are urged to lead healthier lifestyles by participating in sports and other extracurricular activities.</a:t>
            </a:r>
          </a:p>
          <a:p>
            <a:pPr algn="just"/>
            <a:r>
              <a:rPr lang="en-GB" dirty="0"/>
              <a:t>Time restraints, a lack of sufficient facilities, and conflicting commitments make it difficult to participate in sports.</a:t>
            </a:r>
          </a:p>
          <a:p>
            <a:pPr algn="just"/>
            <a:r>
              <a:rPr lang="en-GB" dirty="0"/>
              <a:t>It has been demonstrated that involvement in athletics enhances kids' overall wellbeing, academic performance, and mental health.</a:t>
            </a:r>
            <a:endParaRPr lang="en-IN" dirty="0"/>
          </a:p>
        </p:txBody>
      </p:sp>
      <p:pic>
        <p:nvPicPr>
          <p:cNvPr id="5122" name="Picture 2" descr="How to Write a Stellar Literature Review | Grammarly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4799" y="3093720"/>
            <a:ext cx="4178441" cy="2229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744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Rationale</a:t>
            </a:r>
            <a:endParaRPr lang="en-IN" dirty="0"/>
          </a:p>
        </p:txBody>
      </p:sp>
      <p:sp>
        <p:nvSpPr>
          <p:cNvPr id="3" name="Content Placeholder 2"/>
          <p:cNvSpPr>
            <a:spLocks noGrp="1"/>
          </p:cNvSpPr>
          <p:nvPr>
            <p:ph idx="1"/>
          </p:nvPr>
        </p:nvSpPr>
        <p:spPr>
          <a:xfrm>
            <a:off x="1939922" y="2438399"/>
            <a:ext cx="5801997" cy="3947161"/>
          </a:xfrm>
        </p:spPr>
        <p:txBody>
          <a:bodyPr>
            <a:normAutofit fontScale="92500" lnSpcReduction="10000"/>
          </a:bodyPr>
          <a:lstStyle/>
          <a:p>
            <a:pPr algn="just"/>
            <a:r>
              <a:rPr lang="en-GB" dirty="0"/>
              <a:t>The purpose of this study is to collect data on the number of UWL students who regularly participate in sports so that the school may better prepare its policies and infrastructure to meet the demands of its student athletes. </a:t>
            </a:r>
          </a:p>
          <a:p>
            <a:pPr algn="just"/>
            <a:r>
              <a:rPr lang="en-GB" dirty="0"/>
              <a:t>One may also mention that there has been a recent uptick in students' desire to be in shape, therefore it's crucial that universities do studies like this one to get a handle on how common sports activities are among their student bodies so they can allocate resources accordingly.</a:t>
            </a:r>
            <a:endParaRPr lang="en-IN" dirty="0"/>
          </a:p>
        </p:txBody>
      </p:sp>
      <p:pic>
        <p:nvPicPr>
          <p:cNvPr id="5122" name="Picture 2" descr="Rationale Images – Browse 649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7549" y="2899620"/>
            <a:ext cx="3165475" cy="2110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61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Question</a:t>
            </a:r>
            <a:endParaRPr lang="en-IN" dirty="0"/>
          </a:p>
        </p:txBody>
      </p:sp>
      <p:sp>
        <p:nvSpPr>
          <p:cNvPr id="3" name="Content Placeholder 2"/>
          <p:cNvSpPr>
            <a:spLocks noGrp="1"/>
          </p:cNvSpPr>
          <p:nvPr>
            <p:ph idx="1"/>
          </p:nvPr>
        </p:nvSpPr>
        <p:spPr>
          <a:xfrm>
            <a:off x="1484311" y="2666999"/>
            <a:ext cx="5053649" cy="3124201"/>
          </a:xfrm>
        </p:spPr>
        <p:txBody>
          <a:bodyPr>
            <a:normAutofit fontScale="85000" lnSpcReduction="10000"/>
          </a:bodyPr>
          <a:lstStyle/>
          <a:p>
            <a:r>
              <a:rPr lang="en-GB" dirty="0"/>
              <a:t>RQ 1. What is proportion and socio-demographic characteristics of students engaging in sporting activity in University of UWL?</a:t>
            </a:r>
          </a:p>
          <a:p>
            <a:r>
              <a:rPr lang="en-GB" dirty="0"/>
              <a:t>RQ 2. What are the factors motivating the students to engage in sporting activity?</a:t>
            </a:r>
          </a:p>
          <a:p>
            <a:r>
              <a:rPr lang="en-GB" dirty="0"/>
              <a:t>RQ 3. What strategies can be implemented by the University of UWL to improve sporting activity among the students.</a:t>
            </a:r>
          </a:p>
        </p:txBody>
      </p:sp>
      <p:pic>
        <p:nvPicPr>
          <p:cNvPr id="4" name="Picture 2" descr="The prevalence of physical activity among participant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3069" y="2682715"/>
            <a:ext cx="4465491" cy="3092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521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&amp; Objective</a:t>
            </a:r>
            <a:endParaRPr lang="en-IN" dirty="0"/>
          </a:p>
        </p:txBody>
      </p:sp>
      <p:sp>
        <p:nvSpPr>
          <p:cNvPr id="3" name="Content Placeholder 2"/>
          <p:cNvSpPr>
            <a:spLocks noGrp="1"/>
          </p:cNvSpPr>
          <p:nvPr>
            <p:ph idx="1"/>
          </p:nvPr>
        </p:nvSpPr>
        <p:spPr>
          <a:xfrm>
            <a:off x="1712911" y="2438399"/>
            <a:ext cx="7263450" cy="3124201"/>
          </a:xfrm>
        </p:spPr>
        <p:txBody>
          <a:bodyPr>
            <a:normAutofit fontScale="70000" lnSpcReduction="20000"/>
          </a:bodyPr>
          <a:lstStyle/>
          <a:p>
            <a:pPr marL="0" indent="0">
              <a:buNone/>
            </a:pPr>
            <a:r>
              <a:rPr lang="en-GB" b="1" dirty="0"/>
              <a:t>Aim:</a:t>
            </a:r>
          </a:p>
          <a:p>
            <a:r>
              <a:rPr lang="en-GB" dirty="0"/>
              <a:t>To determine the prevalence of sporting activity among students in UWL</a:t>
            </a:r>
          </a:p>
          <a:p>
            <a:endParaRPr lang="en-GB" dirty="0"/>
          </a:p>
          <a:p>
            <a:pPr marL="0" indent="0">
              <a:buNone/>
            </a:pPr>
            <a:r>
              <a:rPr lang="en-GB" b="1" dirty="0"/>
              <a:t>Objectives:</a:t>
            </a:r>
          </a:p>
          <a:p>
            <a:r>
              <a:rPr lang="en-GB" dirty="0"/>
              <a:t>To determine prevalence and socio-demographic profile of students engaged in sporting activity in University of UWL.</a:t>
            </a:r>
          </a:p>
          <a:p>
            <a:r>
              <a:rPr lang="en-GB" dirty="0"/>
              <a:t>To identify factors motivating the students for engaging in sporting activity.</a:t>
            </a:r>
          </a:p>
          <a:p>
            <a:r>
              <a:rPr lang="en-GB" dirty="0"/>
              <a:t>To examine the strategies for improving sporting activity among students of University of UWL.</a:t>
            </a:r>
          </a:p>
        </p:txBody>
      </p:sp>
      <p:pic>
        <p:nvPicPr>
          <p:cNvPr id="6146" name="Picture 2" descr="Sports and recreation | University of West Lond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04961" y="3350477"/>
            <a:ext cx="2853055" cy="1604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9742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Hypothesis</a:t>
            </a:r>
            <a:endParaRPr lang="en-IN" dirty="0"/>
          </a:p>
        </p:txBody>
      </p:sp>
      <p:sp>
        <p:nvSpPr>
          <p:cNvPr id="3" name="Content Placeholder 2"/>
          <p:cNvSpPr>
            <a:spLocks noGrp="1"/>
          </p:cNvSpPr>
          <p:nvPr>
            <p:ph idx="1"/>
          </p:nvPr>
        </p:nvSpPr>
        <p:spPr>
          <a:xfrm>
            <a:off x="1770695" y="2438399"/>
            <a:ext cx="9732329" cy="1493520"/>
          </a:xfrm>
        </p:spPr>
        <p:txBody>
          <a:bodyPr>
            <a:normAutofit fontScale="92500" lnSpcReduction="10000"/>
          </a:bodyPr>
          <a:lstStyle/>
          <a:p>
            <a:r>
              <a:rPr lang="en-GB" dirty="0"/>
              <a:t>H0: No difference exists in the socio-demographic profile of university students who engaged in sporting activity.  </a:t>
            </a:r>
          </a:p>
          <a:p>
            <a:r>
              <a:rPr lang="en-GB" dirty="0"/>
              <a:t>H1: Sporting activity among university student is influenced by age, gender, and other demographic characteristics.</a:t>
            </a:r>
          </a:p>
        </p:txBody>
      </p:sp>
      <p:pic>
        <p:nvPicPr>
          <p:cNvPr id="4" name="Picture 3"/>
          <p:cNvPicPr>
            <a:picLocks noChangeAspect="1"/>
          </p:cNvPicPr>
          <p:nvPr/>
        </p:nvPicPr>
        <p:blipFill>
          <a:blip r:embed="rId3"/>
          <a:stretch>
            <a:fillRect/>
          </a:stretch>
        </p:blipFill>
        <p:spPr>
          <a:xfrm>
            <a:off x="5654040" y="3931919"/>
            <a:ext cx="6416387" cy="2903232"/>
          </a:xfrm>
          <a:prstGeom prst="rect">
            <a:avLst/>
          </a:prstGeom>
        </p:spPr>
      </p:pic>
    </p:spTree>
    <p:extLst>
      <p:ext uri="{BB962C8B-B14F-4D97-AF65-F5344CB8AC3E}">
        <p14:creationId xmlns:p14="http://schemas.microsoft.com/office/powerpoint/2010/main" val="1594676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Research Method and Design</a:t>
            </a:r>
          </a:p>
        </p:txBody>
      </p:sp>
      <p:sp>
        <p:nvSpPr>
          <p:cNvPr id="3" name="Content Placeholder 2"/>
          <p:cNvSpPr>
            <a:spLocks noGrp="1"/>
          </p:cNvSpPr>
          <p:nvPr>
            <p:ph idx="1"/>
          </p:nvPr>
        </p:nvSpPr>
        <p:spPr>
          <a:xfrm>
            <a:off x="1484311" y="2666999"/>
            <a:ext cx="4764090" cy="3124201"/>
          </a:xfrm>
        </p:spPr>
        <p:txBody>
          <a:bodyPr>
            <a:normAutofit fontScale="92500" lnSpcReduction="20000"/>
          </a:bodyPr>
          <a:lstStyle/>
          <a:p>
            <a:r>
              <a:rPr lang="en-GB" dirty="0"/>
              <a:t>The amount of exercise that UWL students get on a weekly basis will be measured in this study.</a:t>
            </a:r>
          </a:p>
          <a:p>
            <a:r>
              <a:rPr lang="en-GB" dirty="0"/>
              <a:t>We will gather information using a cross-sectional strategy to construct a picture of the present status of physical activity.</a:t>
            </a:r>
          </a:p>
          <a:p>
            <a:r>
              <a:rPr lang="en-GB" dirty="0"/>
              <a:t>This design is perfect for carrying out a statistically reliable survey of a sizable population.</a:t>
            </a:r>
          </a:p>
        </p:txBody>
      </p:sp>
      <p:pic>
        <p:nvPicPr>
          <p:cNvPr id="4098" name="Picture 2" descr="Quantitative Research: What It Is, Tips &amp; Examples | QuestionP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2280" y="2898446"/>
            <a:ext cx="4451350" cy="2661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642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Sampling Strategy</a:t>
            </a:r>
          </a:p>
        </p:txBody>
      </p:sp>
      <p:sp>
        <p:nvSpPr>
          <p:cNvPr id="3" name="Content Placeholder 2"/>
          <p:cNvSpPr>
            <a:spLocks noGrp="1"/>
          </p:cNvSpPr>
          <p:nvPr>
            <p:ph idx="1"/>
          </p:nvPr>
        </p:nvSpPr>
        <p:spPr>
          <a:xfrm>
            <a:off x="1484310" y="2438399"/>
            <a:ext cx="10018713" cy="2301240"/>
          </a:xfrm>
        </p:spPr>
        <p:txBody>
          <a:bodyPr>
            <a:normAutofit/>
          </a:bodyPr>
          <a:lstStyle/>
          <a:p>
            <a:r>
              <a:rPr lang="en-GB" dirty="0"/>
              <a:t>The sample strategy for this investigation will be simple random sampling.</a:t>
            </a:r>
          </a:p>
          <a:p>
            <a:r>
              <a:rPr lang="en-GB" dirty="0"/>
              <a:t>Students from the University of West London who volunteered to participate will make up the sample, including undergraduate and graduate students.</a:t>
            </a:r>
          </a:p>
        </p:txBody>
      </p:sp>
      <p:pic>
        <p:nvPicPr>
          <p:cNvPr id="4" name="Picture 3"/>
          <p:cNvPicPr>
            <a:picLocks noChangeAspect="1"/>
          </p:cNvPicPr>
          <p:nvPr/>
        </p:nvPicPr>
        <p:blipFill>
          <a:blip r:embed="rId3"/>
          <a:stretch>
            <a:fillRect/>
          </a:stretch>
        </p:blipFill>
        <p:spPr>
          <a:xfrm>
            <a:off x="6903719" y="4817565"/>
            <a:ext cx="4919069" cy="1918695"/>
          </a:xfrm>
          <a:prstGeom prst="rect">
            <a:avLst/>
          </a:prstGeom>
        </p:spPr>
      </p:pic>
    </p:spTree>
    <p:extLst>
      <p:ext uri="{BB962C8B-B14F-4D97-AF65-F5344CB8AC3E}">
        <p14:creationId xmlns:p14="http://schemas.microsoft.com/office/powerpoint/2010/main" val="3757035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Data Collection</a:t>
            </a:r>
          </a:p>
        </p:txBody>
      </p:sp>
      <p:sp>
        <p:nvSpPr>
          <p:cNvPr id="3" name="Content Placeholder 2"/>
          <p:cNvSpPr>
            <a:spLocks noGrp="1"/>
          </p:cNvSpPr>
          <p:nvPr>
            <p:ph idx="1"/>
          </p:nvPr>
        </p:nvSpPr>
        <p:spPr>
          <a:xfrm>
            <a:off x="1484310" y="2666999"/>
            <a:ext cx="10018713" cy="2148840"/>
          </a:xfrm>
        </p:spPr>
        <p:txBody>
          <a:bodyPr>
            <a:normAutofit fontScale="85000" lnSpcReduction="10000"/>
          </a:bodyPr>
          <a:lstStyle/>
          <a:p>
            <a:r>
              <a:rPr lang="en-GB" dirty="0"/>
              <a:t>Primary data will be provided by undergraduate and graduate students who complete the inclusion requirements and give their informed permission.</a:t>
            </a:r>
          </a:p>
          <a:p>
            <a:r>
              <a:rPr lang="en-GB" dirty="0"/>
              <a:t>A questionnaire will be given out to gather data.</a:t>
            </a:r>
          </a:p>
          <a:p>
            <a:r>
              <a:rPr lang="en-GB" dirty="0"/>
              <a:t>Personal factors (such as age, gender, location, educational attainment, religious affiliation, marital status, occupation, and family income, etc.) will be included in the survey.</a:t>
            </a:r>
          </a:p>
          <a:p>
            <a:r>
              <a:rPr lang="en-GB" dirty="0"/>
              <a:t>Additionally, the characteristics that encourage pupils to exercise will be looked into.</a:t>
            </a:r>
          </a:p>
        </p:txBody>
      </p:sp>
      <p:pic>
        <p:nvPicPr>
          <p:cNvPr id="3074" name="Picture 2" descr="Ultimate Guide to Recruiting Participants for Market Researc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4720" y="4815839"/>
            <a:ext cx="4697094" cy="1813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631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Questionnaire Content</a:t>
            </a:r>
          </a:p>
        </p:txBody>
      </p:sp>
      <p:pic>
        <p:nvPicPr>
          <p:cNvPr id="9218" name="Picture 2" descr="PECAT cov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03920" y="2185906"/>
            <a:ext cx="3165562" cy="40951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p:cNvGraphicFramePr>
            <a:graphicFrameLocks noGrp="1"/>
          </p:cNvGraphicFramePr>
          <p:nvPr>
            <p:extLst>
              <p:ext uri="{D42A27DB-BD31-4B8C-83A1-F6EECF244321}">
                <p14:modId xmlns:p14="http://schemas.microsoft.com/office/powerpoint/2010/main" val="2391379695"/>
              </p:ext>
            </p:extLst>
          </p:nvPr>
        </p:nvGraphicFramePr>
        <p:xfrm>
          <a:off x="2697479" y="2185906"/>
          <a:ext cx="4937761" cy="4249253"/>
        </p:xfrm>
        <a:graphic>
          <a:graphicData uri="http://schemas.openxmlformats.org/drawingml/2006/table">
            <a:tbl>
              <a:tblPr>
                <a:tableStyleId>{5C22544A-7EE6-4342-B048-85BDC9FD1C3A}</a:tableStyleId>
              </a:tblPr>
              <a:tblGrid>
                <a:gridCol w="4937761">
                  <a:extLst>
                    <a:ext uri="{9D8B030D-6E8A-4147-A177-3AD203B41FA5}">
                      <a16:colId xmlns:a16="http://schemas.microsoft.com/office/drawing/2014/main" val="20000"/>
                    </a:ext>
                  </a:extLst>
                </a:gridCol>
              </a:tblGrid>
              <a:tr h="285280">
                <a:tc>
                  <a:txBody>
                    <a:bodyPr/>
                    <a:lstStyle/>
                    <a:p>
                      <a:pPr algn="l" fontAlgn="b"/>
                      <a:r>
                        <a:rPr lang="en-IN" sz="1200" b="1" u="none" strike="noStrike" dirty="0">
                          <a:effectLst/>
                        </a:rPr>
                        <a:t>Socio-demographic Characteristics:</a:t>
                      </a:r>
                      <a:endParaRPr lang="en-IN" sz="1200" b="1" i="0" u="none" strike="noStrike" dirty="0">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0"/>
                  </a:ext>
                </a:extLst>
              </a:tr>
              <a:tr h="61682">
                <a:tc>
                  <a:txBody>
                    <a:bodyPr/>
                    <a:lstStyle/>
                    <a:p>
                      <a:pPr algn="l" fontAlgn="b"/>
                      <a:r>
                        <a:rPr lang="en-IN" sz="1200" u="none" strike="noStrike">
                          <a:effectLst/>
                        </a:rPr>
                        <a:t>Age</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1"/>
                  </a:ext>
                </a:extLst>
              </a:tr>
              <a:tr h="61682">
                <a:tc>
                  <a:txBody>
                    <a:bodyPr/>
                    <a:lstStyle/>
                    <a:p>
                      <a:pPr algn="l" fontAlgn="b"/>
                      <a:r>
                        <a:rPr lang="en-IN" sz="1200" u="none" strike="noStrike">
                          <a:effectLst/>
                        </a:rPr>
                        <a:t>Gender</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2"/>
                  </a:ext>
                </a:extLst>
              </a:tr>
              <a:tr h="115654">
                <a:tc>
                  <a:txBody>
                    <a:bodyPr/>
                    <a:lstStyle/>
                    <a:p>
                      <a:pPr algn="l" fontAlgn="b"/>
                      <a:r>
                        <a:rPr lang="en-IN" sz="1200" u="none" strike="noStrike">
                          <a:effectLst/>
                        </a:rPr>
                        <a:t>Residential location</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3"/>
                  </a:ext>
                </a:extLst>
              </a:tr>
              <a:tr h="115654">
                <a:tc>
                  <a:txBody>
                    <a:bodyPr/>
                    <a:lstStyle/>
                    <a:p>
                      <a:pPr algn="l" fontAlgn="b"/>
                      <a:r>
                        <a:rPr lang="en-IN" sz="1200" u="none" strike="noStrike">
                          <a:effectLst/>
                        </a:rPr>
                        <a:t>Educational level</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4"/>
                  </a:ext>
                </a:extLst>
              </a:tr>
              <a:tr h="115654">
                <a:tc>
                  <a:txBody>
                    <a:bodyPr/>
                    <a:lstStyle/>
                    <a:p>
                      <a:pPr algn="l" fontAlgn="b"/>
                      <a:r>
                        <a:rPr lang="en-IN" sz="1200" u="none" strike="noStrike">
                          <a:effectLst/>
                        </a:rPr>
                        <a:t>Religious affiliation</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5"/>
                  </a:ext>
                </a:extLst>
              </a:tr>
              <a:tr h="115654">
                <a:tc>
                  <a:txBody>
                    <a:bodyPr/>
                    <a:lstStyle/>
                    <a:p>
                      <a:pPr algn="l" fontAlgn="b"/>
                      <a:r>
                        <a:rPr lang="en-IN" sz="1200" u="none" strike="noStrike">
                          <a:effectLst/>
                        </a:rPr>
                        <a:t>Marital status</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6"/>
                  </a:ext>
                </a:extLst>
              </a:tr>
              <a:tr h="115654">
                <a:tc>
                  <a:txBody>
                    <a:bodyPr/>
                    <a:lstStyle/>
                    <a:p>
                      <a:pPr algn="l" fontAlgn="b"/>
                      <a:r>
                        <a:rPr lang="en-IN" sz="1200" u="none" strike="noStrike">
                          <a:effectLst/>
                        </a:rPr>
                        <a:t>Family income</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7"/>
                  </a:ext>
                </a:extLst>
              </a:tr>
              <a:tr h="228738">
                <a:tc>
                  <a:txBody>
                    <a:bodyPr/>
                    <a:lstStyle/>
                    <a:p>
                      <a:pPr algn="l" fontAlgn="b"/>
                      <a:r>
                        <a:rPr lang="en-IN" sz="1200" b="1" u="none" strike="noStrike" dirty="0">
                          <a:effectLst/>
                        </a:rPr>
                        <a:t>Physical Activity Assessment:</a:t>
                      </a:r>
                      <a:endParaRPr lang="en-IN" sz="1200" b="1" i="0" u="none" strike="noStrike" dirty="0">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8"/>
                  </a:ext>
                </a:extLst>
              </a:tr>
              <a:tr h="285280">
                <a:tc>
                  <a:txBody>
                    <a:bodyPr/>
                    <a:lstStyle/>
                    <a:p>
                      <a:pPr algn="l" fontAlgn="b"/>
                      <a:r>
                        <a:rPr lang="en-GB" sz="1200" u="none" strike="noStrike">
                          <a:effectLst/>
                        </a:rPr>
                        <a:t>Frequency of engaging in physical activity</a:t>
                      </a:r>
                      <a:endParaRPr lang="en-GB"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09"/>
                  </a:ext>
                </a:extLst>
              </a:tr>
              <a:tr h="285280">
                <a:tc>
                  <a:txBody>
                    <a:bodyPr/>
                    <a:lstStyle/>
                    <a:p>
                      <a:pPr algn="l" fontAlgn="b"/>
                      <a:r>
                        <a:rPr lang="en-GB" sz="1200" u="none" strike="noStrike" dirty="0">
                          <a:effectLst/>
                        </a:rPr>
                        <a:t>Types of physical activities participated in</a:t>
                      </a:r>
                      <a:endParaRPr lang="en-GB" sz="1200" b="0" i="0" u="none" strike="noStrike" dirty="0">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0"/>
                  </a:ext>
                </a:extLst>
              </a:tr>
              <a:tr h="285280">
                <a:tc>
                  <a:txBody>
                    <a:bodyPr/>
                    <a:lstStyle/>
                    <a:p>
                      <a:pPr algn="l" fontAlgn="b"/>
                      <a:r>
                        <a:rPr lang="en-GB" sz="1200" u="none" strike="noStrike">
                          <a:effectLst/>
                        </a:rPr>
                        <a:t>Duration of physical activity sessions</a:t>
                      </a:r>
                      <a:endParaRPr lang="en-GB"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1"/>
                  </a:ext>
                </a:extLst>
              </a:tr>
              <a:tr h="341821">
                <a:tc>
                  <a:txBody>
                    <a:bodyPr/>
                    <a:lstStyle/>
                    <a:p>
                      <a:pPr algn="l" fontAlgn="b"/>
                      <a:r>
                        <a:rPr lang="en-GB" sz="1200" u="none" strike="noStrike">
                          <a:effectLst/>
                        </a:rPr>
                        <a:t>Reasons for participating in physical activity</a:t>
                      </a:r>
                      <a:endParaRPr lang="en-GB"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2"/>
                  </a:ext>
                </a:extLst>
              </a:tr>
              <a:tr h="228738">
                <a:tc>
                  <a:txBody>
                    <a:bodyPr/>
                    <a:lstStyle/>
                    <a:p>
                      <a:pPr algn="l" fontAlgn="b"/>
                      <a:r>
                        <a:rPr lang="en-IN" sz="1200" b="1" u="none" strike="noStrike" dirty="0">
                          <a:effectLst/>
                        </a:rPr>
                        <a:t>Factors Promoting Physical Activity:</a:t>
                      </a:r>
                      <a:endParaRPr lang="en-IN" sz="1200" b="1" i="0" u="none" strike="noStrike" dirty="0">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3"/>
                  </a:ext>
                </a:extLst>
              </a:tr>
              <a:tr h="172197">
                <a:tc>
                  <a:txBody>
                    <a:bodyPr/>
                    <a:lstStyle/>
                    <a:p>
                      <a:pPr algn="l" fontAlgn="b"/>
                      <a:r>
                        <a:rPr lang="en-IN" sz="1200" u="none" strike="noStrike">
                          <a:effectLst/>
                        </a:rPr>
                        <a:t>Access to sports facilities</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4"/>
                  </a:ext>
                </a:extLst>
              </a:tr>
              <a:tr h="172197">
                <a:tc>
                  <a:txBody>
                    <a:bodyPr/>
                    <a:lstStyle/>
                    <a:p>
                      <a:pPr algn="l" fontAlgn="b"/>
                      <a:r>
                        <a:rPr lang="en-IN" sz="1200" u="none" strike="noStrike">
                          <a:effectLst/>
                        </a:rPr>
                        <a:t>Availability of sports programs</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5"/>
                  </a:ext>
                </a:extLst>
              </a:tr>
              <a:tr h="228738">
                <a:tc>
                  <a:txBody>
                    <a:bodyPr/>
                    <a:lstStyle/>
                    <a:p>
                      <a:pPr algn="l" fontAlgn="b"/>
                      <a:r>
                        <a:rPr lang="en-GB" sz="1200" u="none" strike="noStrike">
                          <a:effectLst/>
                        </a:rPr>
                        <a:t>Peer influence and social support</a:t>
                      </a:r>
                      <a:endParaRPr lang="en-GB"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6"/>
                  </a:ext>
                </a:extLst>
              </a:tr>
              <a:tr h="115654">
                <a:tc>
                  <a:txBody>
                    <a:bodyPr/>
                    <a:lstStyle/>
                    <a:p>
                      <a:pPr algn="l" fontAlgn="b"/>
                      <a:r>
                        <a:rPr lang="en-IN" sz="1200" u="none" strike="noStrike">
                          <a:effectLst/>
                        </a:rPr>
                        <a:t>Motivational factors</a:t>
                      </a:r>
                      <a:endParaRPr lang="en-IN" sz="1200" b="0" i="0" u="none" strike="noStrike">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7"/>
                  </a:ext>
                </a:extLst>
              </a:tr>
              <a:tr h="228738">
                <a:tc>
                  <a:txBody>
                    <a:bodyPr/>
                    <a:lstStyle/>
                    <a:p>
                      <a:pPr algn="l" fontAlgn="b"/>
                      <a:r>
                        <a:rPr lang="en-IN" sz="1200" u="none" strike="noStrike" dirty="0">
                          <a:effectLst/>
                        </a:rPr>
                        <a:t>Barriers to physical activity</a:t>
                      </a:r>
                      <a:endParaRPr lang="en-IN" sz="1200" b="0" i="0" u="none" strike="noStrike" dirty="0">
                        <a:solidFill>
                          <a:srgbClr val="000000"/>
                        </a:solidFill>
                        <a:effectLst/>
                        <a:latin typeface="Calibri" panose="020F0502020204030204" pitchFamily="34" charset="0"/>
                      </a:endParaRPr>
                    </a:p>
                  </a:txBody>
                  <a:tcPr marL="2256" marR="2256" marT="2256" marB="0" anchor="b"/>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1925667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Data Collection Method(s)/Procedure</a:t>
            </a:r>
            <a:endParaRPr lang="en-IN" dirty="0"/>
          </a:p>
        </p:txBody>
      </p:sp>
      <p:sp>
        <p:nvSpPr>
          <p:cNvPr id="3" name="Content Placeholder 2"/>
          <p:cNvSpPr>
            <a:spLocks noGrp="1"/>
          </p:cNvSpPr>
          <p:nvPr>
            <p:ph idx="1"/>
          </p:nvPr>
        </p:nvSpPr>
        <p:spPr>
          <a:xfrm>
            <a:off x="1484311" y="2438399"/>
            <a:ext cx="5256213" cy="3352801"/>
          </a:xfrm>
        </p:spPr>
        <p:txBody>
          <a:bodyPr>
            <a:normAutofit fontScale="85000" lnSpcReduction="20000"/>
          </a:bodyPr>
          <a:lstStyle/>
          <a:p>
            <a:r>
              <a:rPr lang="en-GB" dirty="0"/>
              <a:t>To do the statistical analysis, we'll be using SPPSS. Mostly descriptive statistics will be used in the analysis. </a:t>
            </a:r>
          </a:p>
          <a:p>
            <a:r>
              <a:rPr lang="en-GB" dirty="0"/>
              <a:t>Means, modes, medians, standard deviations, and percentages will be calculated as needed. </a:t>
            </a:r>
          </a:p>
          <a:p>
            <a:r>
              <a:rPr lang="en-GB" dirty="0"/>
              <a:t>The averages and standard deviations (SD) of the continuous variables will be calculated, while the ratios and proportions of the categorical variables will be calculated. </a:t>
            </a:r>
          </a:p>
          <a:p>
            <a:r>
              <a:rPr lang="en-GB" dirty="0"/>
              <a:t>Inferential statistics will be performed as needed.</a:t>
            </a:r>
            <a:endParaRPr lang="en-IN" dirty="0"/>
          </a:p>
        </p:txBody>
      </p:sp>
      <p:pic>
        <p:nvPicPr>
          <p:cNvPr id="2050" name="Picture 2" descr="What are Primary Data Collection Methods? - Business Jarg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4364" y="2633661"/>
            <a:ext cx="4762500" cy="2962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208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Ethical Considerations</a:t>
            </a:r>
            <a:endParaRPr lang="en-IN" dirty="0"/>
          </a:p>
        </p:txBody>
      </p:sp>
      <p:sp>
        <p:nvSpPr>
          <p:cNvPr id="3" name="Content Placeholder 2"/>
          <p:cNvSpPr>
            <a:spLocks noGrp="1"/>
          </p:cNvSpPr>
          <p:nvPr>
            <p:ph idx="1"/>
          </p:nvPr>
        </p:nvSpPr>
        <p:spPr>
          <a:xfrm>
            <a:off x="1484311" y="2666999"/>
            <a:ext cx="5129850" cy="3124201"/>
          </a:xfrm>
        </p:spPr>
        <p:txBody>
          <a:bodyPr>
            <a:normAutofit fontScale="92500" lnSpcReduction="10000"/>
          </a:bodyPr>
          <a:lstStyle/>
          <a:p>
            <a:r>
              <a:rPr lang="en-GB" dirty="0"/>
              <a:t>The protocol will be submitted to the UWL's research ethics committee for approval. </a:t>
            </a:r>
          </a:p>
          <a:p>
            <a:r>
              <a:rPr lang="en-GB" dirty="0"/>
              <a:t>Before recruiting any students for this study, we will make sure we have their informed permission in writing. </a:t>
            </a:r>
          </a:p>
          <a:p>
            <a:r>
              <a:rPr lang="en-GB" dirty="0"/>
              <a:t>Participation is voluntary and all information gathered will be kept strictly secret.</a:t>
            </a:r>
            <a:endParaRPr lang="en-IN" dirty="0"/>
          </a:p>
        </p:txBody>
      </p:sp>
      <p:pic>
        <p:nvPicPr>
          <p:cNvPr id="5" name="Picture 4"/>
          <p:cNvPicPr>
            <a:picLocks noChangeAspect="1"/>
          </p:cNvPicPr>
          <p:nvPr/>
        </p:nvPicPr>
        <p:blipFill>
          <a:blip r:embed="rId3"/>
          <a:stretch>
            <a:fillRect/>
          </a:stretch>
        </p:blipFill>
        <p:spPr>
          <a:xfrm>
            <a:off x="6834932" y="2438399"/>
            <a:ext cx="4801016" cy="4046571"/>
          </a:xfrm>
          <a:prstGeom prst="rect">
            <a:avLst/>
          </a:prstGeom>
        </p:spPr>
      </p:pic>
    </p:spTree>
    <p:extLst>
      <p:ext uri="{BB962C8B-B14F-4D97-AF65-F5344CB8AC3E}">
        <p14:creationId xmlns:p14="http://schemas.microsoft.com/office/powerpoint/2010/main" val="1325753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Implication of Research</a:t>
            </a:r>
            <a:endParaRPr lang="en-IN" dirty="0"/>
          </a:p>
        </p:txBody>
      </p:sp>
      <p:sp>
        <p:nvSpPr>
          <p:cNvPr id="3" name="Content Placeholder 2"/>
          <p:cNvSpPr>
            <a:spLocks noGrp="1"/>
          </p:cNvSpPr>
          <p:nvPr>
            <p:ph idx="1"/>
          </p:nvPr>
        </p:nvSpPr>
        <p:spPr>
          <a:xfrm>
            <a:off x="1484311" y="2666999"/>
            <a:ext cx="5830890" cy="3124201"/>
          </a:xfrm>
        </p:spPr>
        <p:txBody>
          <a:bodyPr>
            <a:normAutofit fontScale="92500" lnSpcReduction="10000"/>
          </a:bodyPr>
          <a:lstStyle/>
          <a:p>
            <a:r>
              <a:rPr lang="en-GB" dirty="0"/>
              <a:t>The research will generate findings on the prevalence of sporting activity among the students and this can be used to plan support facilities for the students. </a:t>
            </a:r>
          </a:p>
          <a:p>
            <a:r>
              <a:rPr lang="en-GB" dirty="0"/>
              <a:t>The research will also identify the factors that motivate the students to engage in sporting activity and this can be used to develop sporting activity policy for the students in the University.</a:t>
            </a:r>
            <a:endParaRPr lang="en-IN" dirty="0"/>
          </a:p>
        </p:txBody>
      </p:sp>
      <p:pic>
        <p:nvPicPr>
          <p:cNvPr id="4" name="Picture 3"/>
          <p:cNvPicPr>
            <a:picLocks noChangeAspect="1"/>
          </p:cNvPicPr>
          <p:nvPr/>
        </p:nvPicPr>
        <p:blipFill>
          <a:blip r:embed="rId3"/>
          <a:stretch>
            <a:fillRect/>
          </a:stretch>
        </p:blipFill>
        <p:spPr>
          <a:xfrm>
            <a:off x="7465060" y="2666999"/>
            <a:ext cx="4037964" cy="3055931"/>
          </a:xfrm>
          <a:prstGeom prst="rect">
            <a:avLst/>
          </a:prstGeom>
        </p:spPr>
      </p:pic>
    </p:spTree>
    <p:extLst>
      <p:ext uri="{BB962C8B-B14F-4D97-AF65-F5344CB8AC3E}">
        <p14:creationId xmlns:p14="http://schemas.microsoft.com/office/powerpoint/2010/main" val="3664622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Plan of Work and Time Schedule (Gantt Chart)</a:t>
            </a:r>
            <a:endParaRPr lang="en-IN" dirty="0"/>
          </a:p>
        </p:txBody>
      </p:sp>
      <p:graphicFrame>
        <p:nvGraphicFramePr>
          <p:cNvPr id="4" name="Content Placeholder 3"/>
          <p:cNvGraphicFramePr>
            <a:graphicFrameLocks noGrp="1"/>
          </p:cNvGraphicFramePr>
          <p:nvPr>
            <p:ph idx="1"/>
          </p:nvPr>
        </p:nvGraphicFramePr>
        <p:xfrm>
          <a:off x="2105819" y="3002280"/>
          <a:ext cx="8775700" cy="2453640"/>
        </p:xfrm>
        <a:graphic>
          <a:graphicData uri="http://schemas.openxmlformats.org/drawingml/2006/table">
            <a:tbl>
              <a:tblPr firstRow="1" firstCol="1" bandRow="1">
                <a:tableStyleId>{5C22544A-7EE6-4342-B048-85BDC9FD1C3A}</a:tableStyleId>
              </a:tblPr>
              <a:tblGrid>
                <a:gridCol w="3759200">
                  <a:extLst>
                    <a:ext uri="{9D8B030D-6E8A-4147-A177-3AD203B41FA5}">
                      <a16:colId xmlns:a16="http://schemas.microsoft.com/office/drawing/2014/main" val="20000"/>
                    </a:ext>
                  </a:extLst>
                </a:gridCol>
                <a:gridCol w="1231900">
                  <a:extLst>
                    <a:ext uri="{9D8B030D-6E8A-4147-A177-3AD203B41FA5}">
                      <a16:colId xmlns:a16="http://schemas.microsoft.com/office/drawing/2014/main" val="20001"/>
                    </a:ext>
                  </a:extLst>
                </a:gridCol>
                <a:gridCol w="3784600">
                  <a:extLst>
                    <a:ext uri="{9D8B030D-6E8A-4147-A177-3AD203B41FA5}">
                      <a16:colId xmlns:a16="http://schemas.microsoft.com/office/drawing/2014/main" val="20002"/>
                    </a:ext>
                  </a:extLst>
                </a:gridCol>
              </a:tblGrid>
              <a:tr h="190500">
                <a:tc>
                  <a:txBody>
                    <a:bodyPr/>
                    <a:lstStyle/>
                    <a:p>
                      <a:pPr algn="just" rtl="0" fontAlgn="ctr"/>
                      <a:r>
                        <a:rPr lang="en-IN" sz="1100" u="none" strike="noStrike">
                          <a:effectLst/>
                        </a:rPr>
                        <a:t>Research Activities</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Duration (in weeks)</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Analysis</a:t>
                      </a:r>
                      <a:endParaRPr lang="en-IN" sz="1100" b="1" i="0" u="none" strike="noStrike">
                        <a:solidFill>
                          <a:srgbClr val="FFFFFF"/>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0"/>
                  </a:ext>
                </a:extLst>
              </a:tr>
              <a:tr h="381000">
                <a:tc>
                  <a:txBody>
                    <a:bodyPr/>
                    <a:lstStyle/>
                    <a:p>
                      <a:pPr algn="just" rtl="0" fontAlgn="ctr"/>
                      <a:r>
                        <a:rPr lang="en-GB" sz="1100" u="none" strike="noStrike">
                          <a:effectLst/>
                        </a:rPr>
                        <a:t>Development and review of research proposal</a:t>
                      </a:r>
                      <a:endParaRPr lang="en-GB"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4</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Synthesize and analyze existing literature prevalence of sports activity among students at the University of West London</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1"/>
                  </a:ext>
                </a:extLst>
              </a:tr>
              <a:tr h="373380">
                <a:tc>
                  <a:txBody>
                    <a:bodyPr/>
                    <a:lstStyle/>
                    <a:p>
                      <a:pPr algn="just" rtl="0" fontAlgn="ctr"/>
                      <a:r>
                        <a:rPr lang="en-GB" sz="1100" u="none" strike="noStrike">
                          <a:effectLst/>
                        </a:rPr>
                        <a:t>Submission of the research proposal to the Research Ethics Committee</a:t>
                      </a:r>
                      <a:endParaRPr lang="en-GB"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2</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Develop and refine the questionnaire to ensure</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2"/>
                  </a:ext>
                </a:extLst>
              </a:tr>
              <a:tr h="190500">
                <a:tc>
                  <a:txBody>
                    <a:bodyPr/>
                    <a:lstStyle/>
                    <a:p>
                      <a:pPr algn="just" rtl="0" fontAlgn="ctr"/>
                      <a:r>
                        <a:rPr lang="en-IN" sz="1100" u="none" strike="noStrike">
                          <a:effectLst/>
                        </a:rPr>
                        <a:t>Study staff recruitment </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3</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Identify potential participants and recruit them</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3"/>
                  </a:ext>
                </a:extLst>
              </a:tr>
              <a:tr h="190500">
                <a:tc>
                  <a:txBody>
                    <a:bodyPr/>
                    <a:lstStyle/>
                    <a:p>
                      <a:pPr algn="just" rtl="0" fontAlgn="ctr"/>
                      <a:r>
                        <a:rPr lang="en-IN" sz="1100" u="none" strike="noStrike">
                          <a:effectLst/>
                        </a:rPr>
                        <a:t>Study staff training </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6</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Administer the questionnaire and potentially</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4"/>
                  </a:ext>
                </a:extLst>
              </a:tr>
              <a:tr h="190500">
                <a:tc>
                  <a:txBody>
                    <a:bodyPr/>
                    <a:lstStyle/>
                    <a:p>
                      <a:pPr algn="just" rtl="0" fontAlgn="ctr"/>
                      <a:r>
                        <a:rPr lang="en-IN" sz="1100" u="none" strike="noStrike">
                          <a:effectLst/>
                        </a:rPr>
                        <a:t> Data collection </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 </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Conduct interviews or focus groups to gather.</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5"/>
                  </a:ext>
                </a:extLst>
              </a:tr>
              <a:tr h="373380">
                <a:tc>
                  <a:txBody>
                    <a:bodyPr/>
                    <a:lstStyle/>
                    <a:p>
                      <a:pPr algn="just" rtl="0" fontAlgn="ctr"/>
                      <a:r>
                        <a:rPr lang="en-IN" sz="1100" u="none" strike="noStrike">
                          <a:effectLst/>
                        </a:rPr>
                        <a:t>Data analysis</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4</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Analyze the collected data using appropriate statistical methods such as descriptive statistics</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6"/>
                  </a:ext>
                </a:extLst>
              </a:tr>
              <a:tr h="373380">
                <a:tc>
                  <a:txBody>
                    <a:bodyPr/>
                    <a:lstStyle/>
                    <a:p>
                      <a:pPr algn="just" rtl="0" fontAlgn="ctr"/>
                      <a:r>
                        <a:rPr lang="en-IN" sz="1100" u="none" strike="noStrike">
                          <a:effectLst/>
                        </a:rPr>
                        <a:t>Report Writing</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3</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GB" sz="1100" u="none" strike="noStrike">
                          <a:effectLst/>
                        </a:rPr>
                        <a:t>- Summarize the research findings, interpret the Results and conclusion. Prepare a Comprehensive research report.</a:t>
                      </a:r>
                      <a:endParaRPr lang="en-GB" sz="1100" b="0" i="0" u="none" strike="noStrike">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7"/>
                  </a:ext>
                </a:extLst>
              </a:tr>
              <a:tr h="190500">
                <a:tc>
                  <a:txBody>
                    <a:bodyPr/>
                    <a:lstStyle/>
                    <a:p>
                      <a:pPr algn="just" rtl="0" fontAlgn="ctr"/>
                      <a:r>
                        <a:rPr lang="en-IN" sz="1100" u="none" strike="noStrike">
                          <a:effectLst/>
                        </a:rPr>
                        <a:t>Dissemination of findings</a:t>
                      </a:r>
                      <a:endParaRPr lang="en-IN" sz="1100" b="1" i="0" u="none" strike="noStrike">
                        <a:solidFill>
                          <a:srgbClr val="FFFFFF"/>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a:effectLst/>
                        </a:rPr>
                        <a:t>3</a:t>
                      </a:r>
                      <a:endParaRPr lang="en-IN" sz="1100" b="0" i="0" u="none" strike="noStrike">
                        <a:solidFill>
                          <a:srgbClr val="000000"/>
                        </a:solidFill>
                        <a:effectLst/>
                        <a:latin typeface="Corbel" panose="020B0503020204020204" pitchFamily="34" charset="0"/>
                      </a:endParaRPr>
                    </a:p>
                  </a:txBody>
                  <a:tcPr marL="7620" marR="7620" marT="7620" marB="0" anchor="ctr"/>
                </a:tc>
                <a:tc>
                  <a:txBody>
                    <a:bodyPr/>
                    <a:lstStyle/>
                    <a:p>
                      <a:pPr algn="just" rtl="0" fontAlgn="ctr"/>
                      <a:r>
                        <a:rPr lang="en-IN" sz="1100" u="none" strike="noStrike" dirty="0">
                          <a:effectLst/>
                        </a:rPr>
                        <a:t>interpret the findings</a:t>
                      </a:r>
                      <a:endParaRPr lang="en-IN" sz="1100" b="0" i="0" u="none" strike="noStrike" dirty="0">
                        <a:solidFill>
                          <a:srgbClr val="000000"/>
                        </a:solidFill>
                        <a:effectLst/>
                        <a:latin typeface="Corbel" panose="020B0503020204020204" pitchFamily="34" charset="0"/>
                      </a:endParaRPr>
                    </a:p>
                  </a:txBody>
                  <a:tcPr marL="7620" marR="7620" marT="7620" marB="0"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729086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Limitations</a:t>
            </a:r>
            <a:endParaRPr lang="en-IN" dirty="0"/>
          </a:p>
        </p:txBody>
      </p:sp>
      <p:sp>
        <p:nvSpPr>
          <p:cNvPr id="3" name="Content Placeholder 2"/>
          <p:cNvSpPr>
            <a:spLocks noGrp="1"/>
          </p:cNvSpPr>
          <p:nvPr>
            <p:ph idx="1"/>
          </p:nvPr>
        </p:nvSpPr>
        <p:spPr>
          <a:xfrm>
            <a:off x="1484310" y="2666999"/>
            <a:ext cx="5907089" cy="3124201"/>
          </a:xfrm>
        </p:spPr>
        <p:txBody>
          <a:bodyPr>
            <a:normAutofit fontScale="62500" lnSpcReduction="20000"/>
          </a:bodyPr>
          <a:lstStyle/>
          <a:p>
            <a:r>
              <a:rPr lang="en-GB" dirty="0"/>
              <a:t>Self-report bias and how individuals recall how active they were are two factors that might lead to inaccurate statistics.</a:t>
            </a:r>
          </a:p>
          <a:p>
            <a:r>
              <a:rPr lang="en-GB" dirty="0"/>
              <a:t>It might be difficult to recruit a representative sample of participants, and low response rates can make the data less relevant.</a:t>
            </a:r>
          </a:p>
          <a:p>
            <a:r>
              <a:rPr lang="en-GB" dirty="0"/>
              <a:t>Some students, such as those seeking non-traditional or graduate degrees, may be more difficult to contact than others.</a:t>
            </a:r>
          </a:p>
          <a:p>
            <a:r>
              <a:rPr lang="en-GB" dirty="0"/>
              <a:t>According to (</a:t>
            </a:r>
            <a:r>
              <a:rPr lang="en-GB" dirty="0" err="1"/>
              <a:t>Snedden</a:t>
            </a:r>
            <a:r>
              <a:rPr lang="en-GB" dirty="0"/>
              <a:t> et al., 2019), data analysis challenges might be caused by a lack of data, violations of statistical theories, or the difficulty of assessing components that depend on each other.</a:t>
            </a:r>
          </a:p>
          <a:p>
            <a:r>
              <a:rPr lang="en-GB" dirty="0"/>
              <a:t>It is critical to keep these limits and issues in mind while reviewing data and making recommendations for future study.</a:t>
            </a:r>
          </a:p>
        </p:txBody>
      </p:sp>
      <p:pic>
        <p:nvPicPr>
          <p:cNvPr id="5124" name="Picture 4" descr="Active School Environment Circle - The 5 components of a Comprehensive School Physical Activity Pro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4135" y="1933573"/>
            <a:ext cx="4286250" cy="4591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444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dirty="0"/>
          </a:p>
        </p:txBody>
      </p:sp>
      <p:sp>
        <p:nvSpPr>
          <p:cNvPr id="3" name="Content Placeholder 2"/>
          <p:cNvSpPr>
            <a:spLocks noGrp="1"/>
          </p:cNvSpPr>
          <p:nvPr>
            <p:ph idx="1"/>
          </p:nvPr>
        </p:nvSpPr>
        <p:spPr/>
        <p:txBody>
          <a:bodyPr>
            <a:normAutofit fontScale="92500" lnSpcReduction="20000"/>
          </a:bodyPr>
          <a:lstStyle/>
          <a:p>
            <a:r>
              <a:rPr lang="en-GB" dirty="0"/>
              <a:t>With this survey, this report hopes to determine how many sports UWL students participate in.</a:t>
            </a:r>
            <a:endParaRPr lang="en-IN" dirty="0"/>
          </a:p>
          <a:p>
            <a:r>
              <a:rPr lang="en-GB" dirty="0"/>
              <a:t>By evaluating student participation rates in sports, demographic differences, and factors affecting physical activity, this study seeks to advance our understanding of effectively supporting students' health and well-being.</a:t>
            </a:r>
            <a:endParaRPr lang="en-IN" dirty="0"/>
          </a:p>
          <a:p>
            <a:r>
              <a:rPr lang="en-GB" dirty="0"/>
              <a:t>The results of this study can be utilized to create programmes and policies that encourage students' physical activity and health more effectively.</a:t>
            </a:r>
            <a:endParaRPr lang="en-IN" dirty="0"/>
          </a:p>
          <a:p>
            <a:r>
              <a:rPr lang="en-GB" dirty="0"/>
              <a:t>This study's results might significantly impact the general public's health and the well-being of college students.</a:t>
            </a:r>
            <a:endParaRPr lang="en-IN" dirty="0"/>
          </a:p>
        </p:txBody>
      </p:sp>
    </p:spTree>
    <p:extLst>
      <p:ext uri="{BB962C8B-B14F-4D97-AF65-F5344CB8AC3E}">
        <p14:creationId xmlns:p14="http://schemas.microsoft.com/office/powerpoint/2010/main" val="3194908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52400"/>
            <a:ext cx="10018713" cy="944879"/>
          </a:xfrm>
        </p:spPr>
        <p:txBody>
          <a:bodyPr/>
          <a:lstStyle/>
          <a:p>
            <a:r>
              <a:rPr lang="en-GB" b="1" dirty="0"/>
              <a:t>Reference List</a:t>
            </a:r>
            <a:endParaRPr lang="en-IN" dirty="0"/>
          </a:p>
        </p:txBody>
      </p:sp>
      <p:sp>
        <p:nvSpPr>
          <p:cNvPr id="3" name="Content Placeholder 2"/>
          <p:cNvSpPr>
            <a:spLocks noGrp="1"/>
          </p:cNvSpPr>
          <p:nvPr>
            <p:ph idx="1"/>
          </p:nvPr>
        </p:nvSpPr>
        <p:spPr>
          <a:xfrm>
            <a:off x="1484310" y="1097279"/>
            <a:ext cx="10018713" cy="5334000"/>
          </a:xfrm>
        </p:spPr>
        <p:txBody>
          <a:bodyPr>
            <a:normAutofit fontScale="55000" lnSpcReduction="20000"/>
          </a:bodyPr>
          <a:lstStyle/>
          <a:p>
            <a:r>
              <a:rPr lang="en-GB" dirty="0"/>
              <a:t>Bertrand, L., Shaw, K. A., </a:t>
            </a:r>
            <a:r>
              <a:rPr lang="en-GB" dirty="0" err="1"/>
              <a:t>Ko</a:t>
            </a:r>
            <a:r>
              <a:rPr lang="en-GB" dirty="0"/>
              <a:t>, J., </a:t>
            </a:r>
            <a:r>
              <a:rPr lang="en-GB" dirty="0" err="1"/>
              <a:t>Deprez</a:t>
            </a:r>
            <a:r>
              <a:rPr lang="en-GB" dirty="0"/>
              <a:t>, D., </a:t>
            </a:r>
            <a:r>
              <a:rPr lang="en-GB" dirty="0" err="1"/>
              <a:t>Chilibeck</a:t>
            </a:r>
            <a:r>
              <a:rPr lang="en-GB" dirty="0"/>
              <a:t>, P. D., &amp; </a:t>
            </a:r>
            <a:r>
              <a:rPr lang="en-GB" dirty="0" err="1"/>
              <a:t>Zello</a:t>
            </a:r>
            <a:r>
              <a:rPr lang="en-GB" dirty="0"/>
              <a:t>, G. A. (2021). The impact of the coronavirus disease 2019 (COVID-19) pandemic on university students’ dietary intake, physical activity, and sedentary behaviour. </a:t>
            </a:r>
            <a:r>
              <a:rPr lang="en-GB" i="1" dirty="0"/>
              <a:t>Applied Physiology, Nutrition, and Metabolism</a:t>
            </a:r>
            <a:r>
              <a:rPr lang="en-GB" dirty="0"/>
              <a:t>, </a:t>
            </a:r>
            <a:r>
              <a:rPr lang="en-GB" i="1" dirty="0"/>
              <a:t>46</a:t>
            </a:r>
            <a:r>
              <a:rPr lang="en-GB" dirty="0"/>
              <a:t>(3), 265–272. </a:t>
            </a:r>
            <a:r>
              <a:rPr lang="en-GB" u="sng" dirty="0">
                <a:hlinkClick r:id="rId2"/>
              </a:rPr>
              <a:t>https://cdnsciencepub.com/doi/full/10.1139/apnm-2020-0990</a:t>
            </a:r>
            <a:endParaRPr lang="en-IN" dirty="0"/>
          </a:p>
          <a:p>
            <a:r>
              <a:rPr lang="en-GB" dirty="0"/>
              <a:t>El Ansari, W., Khalil, K., Crone, D., &amp; Stock, C. (2022). Physical activity and gender differences: correlates of compliance with recommended levels of five forms of physical activity among students at nine universities in Libya. </a:t>
            </a:r>
            <a:r>
              <a:rPr lang="en-GB" u="sng" dirty="0">
                <a:hlinkClick r:id="rId3"/>
              </a:rPr>
              <a:t>https://figshare.cardiffmet.ac.uk/articles/journal_contribution/Physical_activity_and_gender_differences_correlates_of_compliance_with_recommended_levels_of_five_forms_of_physical_activity_among_students_at_nine_universities_in_Libya/19794961/1/files/35179306.pdf</a:t>
            </a:r>
            <a:endParaRPr lang="en-IN" dirty="0"/>
          </a:p>
          <a:p>
            <a:r>
              <a:rPr lang="en-GB" dirty="0" err="1"/>
              <a:t>Ginis</a:t>
            </a:r>
            <a:r>
              <a:rPr lang="en-GB" dirty="0"/>
              <a:t>, K. A. M., van der </a:t>
            </a:r>
            <a:r>
              <a:rPr lang="en-GB" dirty="0" err="1"/>
              <a:t>Ploeg</a:t>
            </a:r>
            <a:r>
              <a:rPr lang="en-GB" dirty="0"/>
              <a:t>, H. P., Foster, C., Lai, B., McBride, C. B., Ng, K., ... &amp; Heath, G. W. (2021). Participation of people living with disabilities in physical activity: a global perspective. </a:t>
            </a:r>
            <a:r>
              <a:rPr lang="en-GB" i="1" dirty="0"/>
              <a:t>The Lancet</a:t>
            </a:r>
            <a:r>
              <a:rPr lang="en-GB" dirty="0"/>
              <a:t>, </a:t>
            </a:r>
            <a:r>
              <a:rPr lang="en-GB" i="1" dirty="0"/>
              <a:t>398</a:t>
            </a:r>
            <a:r>
              <a:rPr lang="en-GB" dirty="0"/>
              <a:t>(10298), 443–455. </a:t>
            </a:r>
            <a:r>
              <a:rPr lang="en-GB" u="sng" dirty="0">
                <a:hlinkClick r:id="rId4"/>
              </a:rPr>
              <a:t>https://escholarship.org/content/qt6wg9c1nr/qt6wg9c1nr.pdf</a:t>
            </a:r>
            <a:endParaRPr lang="en-IN" dirty="0"/>
          </a:p>
          <a:p>
            <a:r>
              <a:rPr lang="en-GB" dirty="0" err="1"/>
              <a:t>Grasdalsmoen</a:t>
            </a:r>
            <a:r>
              <a:rPr lang="en-GB" dirty="0"/>
              <a:t>, M., </a:t>
            </a:r>
            <a:r>
              <a:rPr lang="en-GB" dirty="0" err="1"/>
              <a:t>Eriksen</a:t>
            </a:r>
            <a:r>
              <a:rPr lang="en-GB" dirty="0"/>
              <a:t>, H. R., </a:t>
            </a:r>
            <a:r>
              <a:rPr lang="en-GB" dirty="0" err="1"/>
              <a:t>Lønning</a:t>
            </a:r>
            <a:r>
              <a:rPr lang="en-GB" dirty="0"/>
              <a:t>, K. J., &amp; </a:t>
            </a:r>
            <a:r>
              <a:rPr lang="en-GB" dirty="0" err="1"/>
              <a:t>Sivertsen</a:t>
            </a:r>
            <a:r>
              <a:rPr lang="en-GB" dirty="0"/>
              <a:t>, B. (2019). Physical exercise and body-mass index in young adults: a national survey of Norwegian university students. </a:t>
            </a:r>
            <a:r>
              <a:rPr lang="en-GB" i="1" dirty="0"/>
              <a:t>BMC public health</a:t>
            </a:r>
            <a:r>
              <a:rPr lang="en-GB" dirty="0"/>
              <a:t>, </a:t>
            </a:r>
            <a:r>
              <a:rPr lang="en-GB" i="1" dirty="0"/>
              <a:t>19</a:t>
            </a:r>
            <a:r>
              <a:rPr lang="en-GB" dirty="0"/>
              <a:t>(1), 1-9. </a:t>
            </a:r>
            <a:r>
              <a:rPr lang="en-GB" u="sng" dirty="0">
                <a:hlinkClick r:id="rId5"/>
              </a:rPr>
              <a:t>https://bmcpublichealth.biomedcentral.com/articles/10.1186/s12889-019-7650-z</a:t>
            </a:r>
            <a:endParaRPr lang="en-IN" dirty="0"/>
          </a:p>
          <a:p>
            <a:r>
              <a:rPr lang="en-GB" dirty="0" err="1"/>
              <a:t>Grasdalsmoen</a:t>
            </a:r>
            <a:r>
              <a:rPr lang="en-GB" dirty="0"/>
              <a:t>, M., </a:t>
            </a:r>
            <a:r>
              <a:rPr lang="en-GB" dirty="0" err="1"/>
              <a:t>Eriksen</a:t>
            </a:r>
            <a:r>
              <a:rPr lang="en-GB" dirty="0"/>
              <a:t>, H. R., </a:t>
            </a:r>
            <a:r>
              <a:rPr lang="en-GB" dirty="0" err="1"/>
              <a:t>Lønning</a:t>
            </a:r>
            <a:r>
              <a:rPr lang="en-GB" dirty="0"/>
              <a:t>, K. J., &amp; </a:t>
            </a:r>
            <a:r>
              <a:rPr lang="en-GB" dirty="0" err="1"/>
              <a:t>Sivertsen</a:t>
            </a:r>
            <a:r>
              <a:rPr lang="en-GB" dirty="0"/>
              <a:t>, B. (2020). Physical exercise, mental health problems, and suicide attempts in university students. </a:t>
            </a:r>
            <a:r>
              <a:rPr lang="en-GB" i="1" dirty="0"/>
              <a:t>BMC Psychiatry</a:t>
            </a:r>
            <a:r>
              <a:rPr lang="en-GB" dirty="0"/>
              <a:t>, </a:t>
            </a:r>
            <a:r>
              <a:rPr lang="en-GB" i="1" dirty="0"/>
              <a:t>20</a:t>
            </a:r>
            <a:r>
              <a:rPr lang="en-GB" dirty="0"/>
              <a:t>(1), 1-11. </a:t>
            </a:r>
            <a:r>
              <a:rPr lang="en-GB" u="sng" dirty="0">
                <a:hlinkClick r:id="rId6"/>
              </a:rPr>
              <a:t>https://bmcpsychiatry.biomedcentral.com/articles/10.1186/s12888-020-02583-3</a:t>
            </a:r>
            <a:endParaRPr lang="en-IN" dirty="0"/>
          </a:p>
          <a:p>
            <a:r>
              <a:rPr lang="en-GB" dirty="0"/>
              <a:t>Knell, G., Durand, C. P., Kohl, H. W., Wu, I. H., &amp; Gabriel, K. P. (2019). Prevalence and likelihood of meeting sleep, physical activity, and screen-time guidelines among US youth. </a:t>
            </a:r>
            <a:r>
              <a:rPr lang="en-GB" i="1" dirty="0"/>
              <a:t>JAMA </a:t>
            </a:r>
            <a:r>
              <a:rPr lang="en-GB" i="1" dirty="0" err="1"/>
              <a:t>pediatrics</a:t>
            </a:r>
            <a:r>
              <a:rPr lang="en-GB" dirty="0"/>
              <a:t>, </a:t>
            </a:r>
            <a:r>
              <a:rPr lang="en-GB" i="1" dirty="0"/>
              <a:t>173</a:t>
            </a:r>
            <a:r>
              <a:rPr lang="en-GB" dirty="0"/>
              <a:t>(4), 387-389. </a:t>
            </a:r>
            <a:r>
              <a:rPr lang="en-GB" u="sng" dirty="0">
                <a:hlinkClick r:id="rId7"/>
              </a:rPr>
              <a:t>https://jamanetwork.com/journals/jamapediatrics/articlepdf/2723518/jamapediatrics_knell_2019_ld_180042.pdf</a:t>
            </a:r>
            <a:endParaRPr lang="en-IN" dirty="0"/>
          </a:p>
          <a:p>
            <a:r>
              <a:rPr lang="en-GB" dirty="0"/>
              <a:t>Kovacs, V. A., </a:t>
            </a:r>
            <a:r>
              <a:rPr lang="en-GB" dirty="0" err="1"/>
              <a:t>Starc</a:t>
            </a:r>
            <a:r>
              <a:rPr lang="en-GB" dirty="0"/>
              <a:t>, G., </a:t>
            </a:r>
            <a:r>
              <a:rPr lang="en-GB" dirty="0" err="1"/>
              <a:t>Brandes</a:t>
            </a:r>
            <a:r>
              <a:rPr lang="en-GB" dirty="0"/>
              <a:t>, M., </a:t>
            </a:r>
            <a:r>
              <a:rPr lang="en-GB" dirty="0" err="1"/>
              <a:t>Kaj</a:t>
            </a:r>
            <a:r>
              <a:rPr lang="en-GB" dirty="0"/>
              <a:t>, M., </a:t>
            </a:r>
            <a:r>
              <a:rPr lang="en-GB" dirty="0" err="1"/>
              <a:t>Blagus</a:t>
            </a:r>
            <a:r>
              <a:rPr lang="en-GB" dirty="0"/>
              <a:t>, R., </a:t>
            </a:r>
            <a:r>
              <a:rPr lang="en-GB" dirty="0" err="1"/>
              <a:t>Leskošek</a:t>
            </a:r>
            <a:r>
              <a:rPr lang="en-GB" dirty="0"/>
              <a:t>, B., ... &amp; </a:t>
            </a:r>
            <a:r>
              <a:rPr lang="en-GB" dirty="0" err="1"/>
              <a:t>Okely</a:t>
            </a:r>
            <a:r>
              <a:rPr lang="en-GB" dirty="0"/>
              <a:t>, A. D. (2022). Physical activity, screen time and the COVID-19 school closures in Europe–An observational study in 10 countries. </a:t>
            </a:r>
            <a:r>
              <a:rPr lang="en-GB" i="1" dirty="0"/>
              <a:t>European Journal of sports science</a:t>
            </a:r>
            <a:r>
              <a:rPr lang="en-GB" dirty="0"/>
              <a:t>, </a:t>
            </a:r>
            <a:r>
              <a:rPr lang="en-GB" i="1" dirty="0"/>
              <a:t>22</a:t>
            </a:r>
            <a:r>
              <a:rPr lang="en-GB" dirty="0"/>
              <a:t>(7), 1094-1103. https://www.tandfonline.com/doi/pdf/10.1080/17461391.2021.1897166</a:t>
            </a:r>
            <a:endParaRPr lang="en-IN" dirty="0"/>
          </a:p>
          <a:p>
            <a:r>
              <a:rPr lang="en-GB" dirty="0"/>
              <a:t>Marques, A., </a:t>
            </a:r>
            <a:r>
              <a:rPr lang="en-GB" dirty="0" err="1"/>
              <a:t>Henriques-Neto</a:t>
            </a:r>
            <a:r>
              <a:rPr lang="en-GB" dirty="0"/>
              <a:t>, D., Peralta, M., Martins, J., </a:t>
            </a:r>
            <a:r>
              <a:rPr lang="en-GB" dirty="0" err="1"/>
              <a:t>Demetriou</a:t>
            </a:r>
            <a:r>
              <a:rPr lang="en-GB" dirty="0"/>
              <a:t>, Y., </a:t>
            </a:r>
            <a:r>
              <a:rPr lang="en-GB" dirty="0" err="1"/>
              <a:t>Schönbach</a:t>
            </a:r>
            <a:r>
              <a:rPr lang="en-GB" dirty="0"/>
              <a:t>, D. M., &amp; Gaspar de Matos, M. (2020). Prevalence of physical activity among adolescents from 105 low, middle, and high-income countries. </a:t>
            </a:r>
            <a:r>
              <a:rPr lang="en-GB" i="1" dirty="0"/>
              <a:t>International journal of environmental research and public health</a:t>
            </a:r>
            <a:r>
              <a:rPr lang="en-GB" dirty="0"/>
              <a:t>, </a:t>
            </a:r>
            <a:r>
              <a:rPr lang="en-GB" i="1" dirty="0"/>
              <a:t>17</a:t>
            </a:r>
            <a:r>
              <a:rPr lang="en-GB" dirty="0"/>
              <a:t>(9), 3145. </a:t>
            </a:r>
            <a:r>
              <a:rPr lang="en-GB" u="sng" dirty="0">
                <a:hlinkClick r:id="rId8"/>
              </a:rPr>
              <a:t>https://www.mdpi.com/1660-4601/17/9/3145/pdf</a:t>
            </a:r>
            <a:endParaRPr lang="en-IN" dirty="0"/>
          </a:p>
          <a:p>
            <a:endParaRPr lang="en-IN" dirty="0"/>
          </a:p>
        </p:txBody>
      </p:sp>
    </p:spTree>
    <p:extLst>
      <p:ext uri="{BB962C8B-B14F-4D97-AF65-F5344CB8AC3E}">
        <p14:creationId xmlns:p14="http://schemas.microsoft.com/office/powerpoint/2010/main" val="773362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670560"/>
            <a:ext cx="10018713" cy="441959"/>
          </a:xfrm>
        </p:spPr>
        <p:txBody>
          <a:bodyPr>
            <a:normAutofit fontScale="90000"/>
          </a:bodyPr>
          <a:lstStyle/>
          <a:p>
            <a:r>
              <a:rPr lang="en-GB" b="1" dirty="0"/>
              <a:t>Reference List</a:t>
            </a:r>
            <a:endParaRPr lang="en-IN" dirty="0"/>
          </a:p>
        </p:txBody>
      </p:sp>
      <p:sp>
        <p:nvSpPr>
          <p:cNvPr id="3" name="Content Placeholder 2"/>
          <p:cNvSpPr>
            <a:spLocks noGrp="1"/>
          </p:cNvSpPr>
          <p:nvPr>
            <p:ph idx="1"/>
          </p:nvPr>
        </p:nvSpPr>
        <p:spPr>
          <a:xfrm>
            <a:off x="1484310" y="1341119"/>
            <a:ext cx="10018713" cy="5516881"/>
          </a:xfrm>
        </p:spPr>
        <p:txBody>
          <a:bodyPr>
            <a:normAutofit fontScale="47500" lnSpcReduction="20000"/>
          </a:bodyPr>
          <a:lstStyle/>
          <a:p>
            <a:r>
              <a:rPr lang="en-GB" dirty="0"/>
              <a:t>Rahman, M. E., Islam, M. S., </a:t>
            </a:r>
            <a:r>
              <a:rPr lang="en-GB" dirty="0" err="1"/>
              <a:t>Bishwas</a:t>
            </a:r>
            <a:r>
              <a:rPr lang="en-GB" dirty="0"/>
              <a:t>, M. S., </a:t>
            </a:r>
            <a:r>
              <a:rPr lang="en-GB" dirty="0" err="1"/>
              <a:t>Moonajilin</a:t>
            </a:r>
            <a:r>
              <a:rPr lang="en-GB" dirty="0"/>
              <a:t>, M. S., &amp; </a:t>
            </a:r>
            <a:r>
              <a:rPr lang="en-GB" dirty="0" err="1"/>
              <a:t>Gozal</a:t>
            </a:r>
            <a:r>
              <a:rPr lang="en-GB" dirty="0"/>
              <a:t>, D. (2020). Physical inactivity and sedentary behaviours in the Bangladeshi population during the COVID-19 pandemic: An online cross-sectional survey. </a:t>
            </a:r>
            <a:r>
              <a:rPr lang="en-GB" i="1" dirty="0" err="1"/>
              <a:t>Heliyon</a:t>
            </a:r>
            <a:r>
              <a:rPr lang="en-GB" dirty="0"/>
              <a:t>, </a:t>
            </a:r>
            <a:r>
              <a:rPr lang="en-GB" i="1" dirty="0"/>
              <a:t>6</a:t>
            </a:r>
            <a:r>
              <a:rPr lang="en-GB" dirty="0"/>
              <a:t>(10). </a:t>
            </a:r>
            <a:r>
              <a:rPr lang="en-GB" u="sng" dirty="0">
                <a:hlinkClick r:id="rId2"/>
              </a:rPr>
              <a:t>https://www.cell.com/heliyon/pdf/S2405-8440(20)32235-0.pdf</a:t>
            </a:r>
            <a:endParaRPr lang="en-IN" dirty="0"/>
          </a:p>
          <a:p>
            <a:r>
              <a:rPr lang="en-GB" dirty="0"/>
              <a:t>Rodríguez-</a:t>
            </a:r>
            <a:r>
              <a:rPr lang="en-GB" dirty="0" err="1"/>
              <a:t>Larrad</a:t>
            </a:r>
            <a:r>
              <a:rPr lang="en-GB" dirty="0"/>
              <a:t>, A., </a:t>
            </a:r>
            <a:r>
              <a:rPr lang="en-GB" dirty="0" err="1"/>
              <a:t>Mañas</a:t>
            </a:r>
            <a:r>
              <a:rPr lang="en-GB" dirty="0"/>
              <a:t>, A., </a:t>
            </a:r>
            <a:r>
              <a:rPr lang="en-GB" dirty="0" err="1"/>
              <a:t>Labayen</a:t>
            </a:r>
            <a:r>
              <a:rPr lang="en-GB" dirty="0"/>
              <a:t>, I., González-Gross, M., </a:t>
            </a:r>
            <a:r>
              <a:rPr lang="en-GB" dirty="0" err="1"/>
              <a:t>Espin</a:t>
            </a:r>
            <a:r>
              <a:rPr lang="en-GB" dirty="0"/>
              <a:t>, A., Aznar, S., ... &amp; </a:t>
            </a:r>
            <a:r>
              <a:rPr lang="en-GB" dirty="0" err="1"/>
              <a:t>Irazusta</a:t>
            </a:r>
            <a:r>
              <a:rPr lang="en-GB" dirty="0"/>
              <a:t>, J. (2021). Impact of COVID-19 confinement on physical activity and sedentary behaviour in Spanish university students: role of gender. </a:t>
            </a:r>
            <a:r>
              <a:rPr lang="en-GB" i="1" dirty="0"/>
              <a:t>International Journal of Environmental Research and Public Health</a:t>
            </a:r>
            <a:r>
              <a:rPr lang="en-GB" dirty="0"/>
              <a:t>, </a:t>
            </a:r>
            <a:r>
              <a:rPr lang="en-GB" i="1" dirty="0"/>
              <a:t>18</a:t>
            </a:r>
            <a:r>
              <a:rPr lang="en-GB" dirty="0"/>
              <a:t>(2), 369. </a:t>
            </a:r>
            <a:r>
              <a:rPr lang="en-GB" u="sng" dirty="0">
                <a:hlinkClick r:id="rId3"/>
              </a:rPr>
              <a:t>https://www.mdpi.com/1660-4601/18/2/369</a:t>
            </a:r>
            <a:endParaRPr lang="en-IN" dirty="0"/>
          </a:p>
          <a:p>
            <a:r>
              <a:rPr lang="en-GB" dirty="0"/>
              <a:t>Romero-Blanco, C., Rodríguez-</a:t>
            </a:r>
            <a:r>
              <a:rPr lang="en-GB" dirty="0" err="1"/>
              <a:t>Almagro</a:t>
            </a:r>
            <a:r>
              <a:rPr lang="en-GB" dirty="0"/>
              <a:t>, J., </a:t>
            </a:r>
            <a:r>
              <a:rPr lang="en-GB" dirty="0" err="1"/>
              <a:t>Onieva-Zafra</a:t>
            </a:r>
            <a:r>
              <a:rPr lang="en-GB" dirty="0"/>
              <a:t>, M. D., Parra-</a:t>
            </a:r>
            <a:r>
              <a:rPr lang="en-GB" dirty="0" err="1"/>
              <a:t>Fernández</a:t>
            </a:r>
            <a:r>
              <a:rPr lang="en-GB" dirty="0"/>
              <a:t>, M. L., Prado-Laguna, M. D. C., &amp; Hernández-</a:t>
            </a:r>
            <a:r>
              <a:rPr lang="en-GB" dirty="0" err="1"/>
              <a:t>Martínez</a:t>
            </a:r>
            <a:r>
              <a:rPr lang="en-GB" dirty="0"/>
              <a:t>, A. (2020). Physical activity and sedentary lifestyle in university students: changes during confinement due to the COVID-19 pandemic. </a:t>
            </a:r>
            <a:r>
              <a:rPr lang="en-GB" i="1" dirty="0"/>
              <a:t>International journal of environmental research and public health</a:t>
            </a:r>
            <a:r>
              <a:rPr lang="en-GB" dirty="0"/>
              <a:t>, </a:t>
            </a:r>
            <a:r>
              <a:rPr lang="en-GB" i="1" dirty="0"/>
              <a:t>17</a:t>
            </a:r>
            <a:r>
              <a:rPr lang="en-GB" dirty="0"/>
              <a:t>(18), 6567. </a:t>
            </a:r>
            <a:r>
              <a:rPr lang="en-GB" u="sng" dirty="0">
                <a:hlinkClick r:id="rId4"/>
              </a:rPr>
              <a:t>https://www.mdpi.com/1660-4601/17/18/6567/pdf</a:t>
            </a:r>
            <a:endParaRPr lang="en-IN" dirty="0"/>
          </a:p>
          <a:p>
            <a:r>
              <a:rPr lang="en-GB" dirty="0"/>
              <a:t>Shen, H., Yan, J., Hong, J. T., Clark, C., Yang, X. N., Liu, Y., &amp; Chen, S. T. (2020). Prevalence of physical activity and sedentary behaviour among Chinese children and adolescents: Variations, gaps, and recommendations. </a:t>
            </a:r>
            <a:r>
              <a:rPr lang="en-GB" i="1" dirty="0"/>
              <a:t>International Journal of Environmental Research and Public Health</a:t>
            </a:r>
            <a:r>
              <a:rPr lang="en-GB" dirty="0"/>
              <a:t>, </a:t>
            </a:r>
            <a:r>
              <a:rPr lang="en-GB" i="1" dirty="0"/>
              <a:t>17</a:t>
            </a:r>
            <a:r>
              <a:rPr lang="en-GB" dirty="0"/>
              <a:t>(9), 3066. </a:t>
            </a:r>
            <a:r>
              <a:rPr lang="en-GB" u="sng" dirty="0">
                <a:hlinkClick r:id="rId5"/>
              </a:rPr>
              <a:t>https://www.mdpi.com/1660-4601/17/9/3066/pdf</a:t>
            </a:r>
            <a:endParaRPr lang="en-IN" dirty="0"/>
          </a:p>
          <a:p>
            <a:r>
              <a:rPr lang="en-GB" dirty="0" err="1"/>
              <a:t>Snedden</a:t>
            </a:r>
            <a:r>
              <a:rPr lang="en-GB" dirty="0"/>
              <a:t>, T. R., </a:t>
            </a:r>
            <a:r>
              <a:rPr lang="en-GB" dirty="0" err="1"/>
              <a:t>Scerpella</a:t>
            </a:r>
            <a:r>
              <a:rPr lang="en-GB" dirty="0"/>
              <a:t>, J., </a:t>
            </a:r>
            <a:r>
              <a:rPr lang="en-GB" dirty="0" err="1"/>
              <a:t>Kliethermes</a:t>
            </a:r>
            <a:r>
              <a:rPr lang="en-GB" dirty="0"/>
              <a:t>, S. A., Norman, R. S., </a:t>
            </a:r>
            <a:r>
              <a:rPr lang="en-GB" dirty="0" err="1"/>
              <a:t>Blyholder</a:t>
            </a:r>
            <a:r>
              <a:rPr lang="en-GB" dirty="0"/>
              <a:t>, L., </a:t>
            </a:r>
            <a:r>
              <a:rPr lang="en-GB" dirty="0" err="1"/>
              <a:t>Sanfilippo</a:t>
            </a:r>
            <a:r>
              <a:rPr lang="en-GB" dirty="0"/>
              <a:t>, J., ... &amp; </a:t>
            </a:r>
            <a:r>
              <a:rPr lang="en-GB" dirty="0" err="1"/>
              <a:t>Heiderscheit</a:t>
            </a:r>
            <a:r>
              <a:rPr lang="en-GB" dirty="0"/>
              <a:t>, B. (2019). Sports and physical activity levels impact health-related quality of life among collegiate students. </a:t>
            </a:r>
            <a:r>
              <a:rPr lang="en-GB" i="1" dirty="0"/>
              <a:t>American Journal of Health Promotion</a:t>
            </a:r>
            <a:r>
              <a:rPr lang="en-GB" dirty="0"/>
              <a:t>, </a:t>
            </a:r>
            <a:r>
              <a:rPr lang="en-GB" i="1" dirty="0"/>
              <a:t>33</a:t>
            </a:r>
            <a:r>
              <a:rPr lang="en-GB" dirty="0"/>
              <a:t>(5), 675-682. </a:t>
            </a:r>
            <a:r>
              <a:rPr lang="en-GB" u="sng" dirty="0">
                <a:hlinkClick r:id="rId6"/>
              </a:rPr>
              <a:t>https://www.ncbi.nlm.nih.gov/pmc/articles/PMC7213817/</a:t>
            </a:r>
            <a:endParaRPr lang="en-IN" dirty="0"/>
          </a:p>
          <a:p>
            <a:r>
              <a:rPr lang="en-GB" dirty="0" err="1"/>
              <a:t>Steene-Johannessen</a:t>
            </a:r>
            <a:r>
              <a:rPr lang="en-GB" dirty="0"/>
              <a:t>, J., Hansen, B. H., </a:t>
            </a:r>
            <a:r>
              <a:rPr lang="en-GB" dirty="0" err="1"/>
              <a:t>Dalene</a:t>
            </a:r>
            <a:r>
              <a:rPr lang="en-GB" dirty="0"/>
              <a:t>, K. E., </a:t>
            </a:r>
            <a:r>
              <a:rPr lang="en-GB" dirty="0" err="1"/>
              <a:t>Kolle</a:t>
            </a:r>
            <a:r>
              <a:rPr lang="en-GB" dirty="0"/>
              <a:t>, E., </a:t>
            </a:r>
            <a:r>
              <a:rPr lang="en-GB" dirty="0" err="1"/>
              <a:t>Northstone</a:t>
            </a:r>
            <a:r>
              <a:rPr lang="en-GB" dirty="0"/>
              <a:t>, K., </a:t>
            </a:r>
            <a:r>
              <a:rPr lang="en-GB" dirty="0" err="1"/>
              <a:t>Møller</a:t>
            </a:r>
            <a:r>
              <a:rPr lang="en-GB" dirty="0"/>
              <a:t>, N. C., ... &amp; </a:t>
            </a:r>
            <a:r>
              <a:rPr lang="en-GB" dirty="0" err="1"/>
              <a:t>Ekelund</a:t>
            </a:r>
            <a:r>
              <a:rPr lang="en-GB" dirty="0"/>
              <a:t>, U. (2020). Variations in </a:t>
            </a:r>
            <a:r>
              <a:rPr lang="en-GB" dirty="0" err="1"/>
              <a:t>accelerometry</a:t>
            </a:r>
            <a:r>
              <a:rPr lang="en-GB" dirty="0"/>
              <a:t> measured physical activity and sedentary time across Europe–harmonized analyses of 47,497 children and adolescents. </a:t>
            </a:r>
            <a:r>
              <a:rPr lang="en-GB" i="1" dirty="0"/>
              <a:t>International Journal of </a:t>
            </a:r>
            <a:r>
              <a:rPr lang="en-GB" i="1" dirty="0" err="1"/>
              <a:t>Behavioral</a:t>
            </a:r>
            <a:r>
              <a:rPr lang="en-GB" i="1" dirty="0"/>
              <a:t> Nutrition and Physical Activity</a:t>
            </a:r>
            <a:r>
              <a:rPr lang="en-GB" dirty="0"/>
              <a:t>, </a:t>
            </a:r>
            <a:r>
              <a:rPr lang="en-GB" i="1" dirty="0"/>
              <a:t>17</a:t>
            </a:r>
            <a:r>
              <a:rPr lang="en-GB" dirty="0"/>
              <a:t>(1), 1-14. </a:t>
            </a:r>
            <a:r>
              <a:rPr lang="en-GB" u="sng" dirty="0">
                <a:hlinkClick r:id="rId7"/>
              </a:rPr>
              <a:t>https://ijbnpa.biomedcentral.com/articles/10.1186/s12966-020-00930-x</a:t>
            </a:r>
            <a:endParaRPr lang="en-IN" dirty="0"/>
          </a:p>
          <a:p>
            <a:r>
              <a:rPr lang="en-GB" dirty="0" err="1"/>
              <a:t>Tinazci</a:t>
            </a:r>
            <a:r>
              <a:rPr lang="en-GB" dirty="0"/>
              <a:t>, C., </a:t>
            </a:r>
            <a:r>
              <a:rPr lang="en-GB" dirty="0" err="1"/>
              <a:t>EAlrefai</a:t>
            </a:r>
            <a:r>
              <a:rPr lang="en-GB" dirty="0"/>
              <a:t>, S., &amp; Musa, O. (2019). Patterns of physical activity of Libyan undergraduate students at the University of Tripoli using international physical activity questionnaire (IPAQ). </a:t>
            </a:r>
            <a:r>
              <a:rPr lang="en-GB" i="1" dirty="0"/>
              <a:t>Sport Mont</a:t>
            </a:r>
            <a:r>
              <a:rPr lang="en-GB" dirty="0"/>
              <a:t>, </a:t>
            </a:r>
            <a:r>
              <a:rPr lang="en-GB" i="1" dirty="0"/>
              <a:t>17</a:t>
            </a:r>
            <a:r>
              <a:rPr lang="en-GB" dirty="0"/>
              <a:t>(2), 103-106. </a:t>
            </a:r>
            <a:r>
              <a:rPr lang="en-GB" u="sng" dirty="0">
                <a:hlinkClick r:id="rId8"/>
              </a:rPr>
              <a:t>http://www.sportmont.ucg.ac.me/clanci/SM_June_2019_Tinazci_103-106.pdf</a:t>
            </a:r>
            <a:endParaRPr lang="en-IN" dirty="0"/>
          </a:p>
          <a:p>
            <a:r>
              <a:rPr lang="en-GB" dirty="0"/>
              <a:t>van </a:t>
            </a:r>
            <a:r>
              <a:rPr lang="en-GB" dirty="0" err="1"/>
              <a:t>Sluijs</a:t>
            </a:r>
            <a:r>
              <a:rPr lang="en-GB" dirty="0"/>
              <a:t>, E. M., </a:t>
            </a:r>
            <a:r>
              <a:rPr lang="en-GB" dirty="0" err="1"/>
              <a:t>Ekelund</a:t>
            </a:r>
            <a:r>
              <a:rPr lang="en-GB" dirty="0"/>
              <a:t>, U., </a:t>
            </a:r>
            <a:r>
              <a:rPr lang="en-GB" dirty="0" err="1"/>
              <a:t>Crochemore</a:t>
            </a:r>
            <a:r>
              <a:rPr lang="en-GB" dirty="0"/>
              <a:t>-Silva, I., </a:t>
            </a:r>
            <a:r>
              <a:rPr lang="en-GB" dirty="0" err="1"/>
              <a:t>Guthold</a:t>
            </a:r>
            <a:r>
              <a:rPr lang="en-GB" dirty="0"/>
              <a:t>, R., Ha, A., </a:t>
            </a:r>
            <a:r>
              <a:rPr lang="en-GB" dirty="0" err="1"/>
              <a:t>Lubans</a:t>
            </a:r>
            <a:r>
              <a:rPr lang="en-GB" dirty="0"/>
              <a:t>, D., ... &amp; </a:t>
            </a:r>
            <a:r>
              <a:rPr lang="en-GB" dirty="0" err="1"/>
              <a:t>Katzmarzyk</a:t>
            </a:r>
            <a:r>
              <a:rPr lang="en-GB" dirty="0"/>
              <a:t>, P. T. (2021). Physical activity behaviours in adolescence: current evidence and opportunities for intervention. </a:t>
            </a:r>
            <a:r>
              <a:rPr lang="en-GB" i="1" dirty="0"/>
              <a:t>The Lancet</a:t>
            </a:r>
            <a:r>
              <a:rPr lang="en-GB" dirty="0"/>
              <a:t>, </a:t>
            </a:r>
            <a:r>
              <a:rPr lang="en-GB" i="1" dirty="0"/>
              <a:t>398</a:t>
            </a:r>
            <a:r>
              <a:rPr lang="en-GB" dirty="0"/>
              <a:t>(10298), 429-442. </a:t>
            </a:r>
            <a:r>
              <a:rPr lang="en-GB" u="sng" dirty="0">
                <a:hlinkClick r:id="rId9"/>
              </a:rPr>
              <a:t>https://www.ncbi.nlm.nih.gov/pmc/articles/PMC7612669/</a:t>
            </a:r>
            <a:endParaRPr lang="en-IN" dirty="0"/>
          </a:p>
          <a:p>
            <a:r>
              <a:rPr lang="en-GB" dirty="0"/>
              <a:t>Zhu, Z., Tang, Y., Zhuang, J., Liu, Y., Wu, X., </a:t>
            </a:r>
            <a:r>
              <a:rPr lang="en-GB" dirty="0" err="1"/>
              <a:t>Cai</a:t>
            </a:r>
            <a:r>
              <a:rPr lang="en-GB" dirty="0"/>
              <a:t>, Y., ... &amp; Chen, P. (2019). Physical activity, screen viewing time, and overweight/obesity among Chinese children and adolescents: an update from the 2017 physical activity and fitness in China—the youth study. </a:t>
            </a:r>
            <a:r>
              <a:rPr lang="en-GB" i="1" dirty="0"/>
              <a:t>BMC public health</a:t>
            </a:r>
            <a:r>
              <a:rPr lang="en-GB" dirty="0"/>
              <a:t>, </a:t>
            </a:r>
            <a:r>
              <a:rPr lang="en-GB" i="1" dirty="0"/>
              <a:t>19</a:t>
            </a:r>
            <a:r>
              <a:rPr lang="en-GB" dirty="0"/>
              <a:t>(1), 1–8. </a:t>
            </a:r>
            <a:r>
              <a:rPr lang="en-GB" u="sng" dirty="0">
                <a:hlinkClick r:id="rId10"/>
              </a:rPr>
              <a:t>https://bmcpublichealth.biomedcentral.com/articles/10.1186/s12889-019-6515-9</a:t>
            </a:r>
            <a:endParaRPr lang="en-IN" dirty="0"/>
          </a:p>
          <a:p>
            <a:endParaRPr lang="en-IN" dirty="0"/>
          </a:p>
        </p:txBody>
      </p:sp>
    </p:spTree>
    <p:extLst>
      <p:ext uri="{BB962C8B-B14F-4D97-AF65-F5344CB8AC3E}">
        <p14:creationId xmlns:p14="http://schemas.microsoft.com/office/powerpoint/2010/main" val="30417901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350</TotalTime>
  <Words>3349</Words>
  <Application>Microsoft Office PowerPoint</Application>
  <PresentationFormat>Widescreen</PresentationFormat>
  <Paragraphs>186</Paragraphs>
  <Slides>21</Slides>
  <Notes>17</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Parallax</vt:lpstr>
      <vt:lpstr>Prevalence of Sports activity among students at the University of West London</vt:lpstr>
      <vt:lpstr>Introduction &amp; Literature Review</vt:lpstr>
      <vt:lpstr>Background to the Study</vt:lpstr>
      <vt:lpstr>Research problem </vt:lpstr>
      <vt:lpstr>Literature Review</vt:lpstr>
      <vt:lpstr>Rationale</vt:lpstr>
      <vt:lpstr>Research Question</vt:lpstr>
      <vt:lpstr>Aim &amp; Objective</vt:lpstr>
      <vt:lpstr>Hypothesis</vt:lpstr>
      <vt:lpstr>Research Method and Design</vt:lpstr>
      <vt:lpstr>Sampling Strategy</vt:lpstr>
      <vt:lpstr>Data Collection</vt:lpstr>
      <vt:lpstr>Questionnaire Content</vt:lpstr>
      <vt:lpstr>Data Collection Method(s)/Procedure</vt:lpstr>
      <vt:lpstr>Ethical Considerations</vt:lpstr>
      <vt:lpstr>Implication of Research</vt:lpstr>
      <vt:lpstr>Plan of Work and Time Schedule (Gantt Chart)</vt:lpstr>
      <vt:lpstr>Limitations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Gargi Gosai</cp:lastModifiedBy>
  <cp:revision>21</cp:revision>
  <dcterms:created xsi:type="dcterms:W3CDTF">2023-07-14T08:13:35Z</dcterms:created>
  <dcterms:modified xsi:type="dcterms:W3CDTF">2023-07-18T10:25:19Z</dcterms:modified>
</cp:coreProperties>
</file>