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3" r:id="rId3"/>
    <p:sldId id="261" r:id="rId4"/>
    <p:sldId id="262" r:id="rId5"/>
    <p:sldId id="259" r:id="rId6"/>
    <p:sldId id="264" r:id="rId7"/>
    <p:sldId id="260" r:id="rId8"/>
    <p:sldId id="270" r:id="rId9"/>
    <p:sldId id="266" r:id="rId10"/>
    <p:sldId id="271" r:id="rId11"/>
  </p:sldIdLst>
  <p:sldSz cx="12192000" cy="6858000"/>
  <p:notesSz cx="7023100" cy="93091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0" autoAdjust="0"/>
    <p:restoredTop sz="82424" autoAdjust="0"/>
  </p:normalViewPr>
  <p:slideViewPr>
    <p:cSldViewPr snapToGrid="0">
      <p:cViewPr varScale="1">
        <p:scale>
          <a:sx n="86" d="100"/>
          <a:sy n="86" d="100"/>
        </p:scale>
        <p:origin x="46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2BCAFC7A-71DD-4C2C-B63D-60FDC7DD5449}" type="datetimeFigureOut">
              <a:rPr lang="en-US" smtClean="0"/>
              <a:t>7/26/2021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DA6FC261-E491-4C42-A663-B95247CC46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316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D85ECAFD-F005-4163-B10D-85806DC43F93}" type="datetimeFigureOut">
              <a:rPr lang="en-US" smtClean="0"/>
              <a:t>7/26/2021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333E963C-1534-4F8D-B2A7-66D81AA25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850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92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057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2843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8941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4507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427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0632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5074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181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7ECA0-628E-4A6A-AEFD-63161D59838F}" type="datetime1">
              <a:rPr lang="en-US" smtClean="0"/>
              <a:t>7/26/2021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F417-9D1F-482E-9E4C-D1DCE0FAEF0D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2733D-67BB-471E-8F03-79455DD1B214}" type="datetime1">
              <a:rPr lang="en-US" smtClean="0"/>
              <a:t>7/26/2021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A483F-3E11-4A4F-B5AC-7F911E6469F9}" type="datetime1">
              <a:rPr lang="en-US" smtClean="0"/>
              <a:t>7/26/2021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F1B43-06F9-4E4E-95F5-33A1A60AD99E}" type="datetime1">
              <a:rPr lang="en-US" smtClean="0"/>
              <a:t>7/26/2021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2BA0B-70AD-4207-A2D5-42AAFF15BAA7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4001B-CEB7-4F1A-BE45-78ACE6539200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F449-420D-4E5E-BA42-7EBB924424D1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C705C-F7E6-4664-BEED-CED976742BA6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939B-0A57-45E7-B1F5-978CEE73473E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F61DC-8CD3-45D2-BE00-6FBDC0B22138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400" cap="small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E72DA-9EFE-4156-B0E4-8319CFA47916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FFC51-992C-4150-B392-7F0D3114B4A1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32766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74801" y="4953000"/>
            <a:ext cx="7999315" cy="1074057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0" i="0" kern="1200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4033" y="331651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lvl="0"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38A88-2805-44D9-8B86-2F9E3442884A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54953" y="3848610"/>
            <a:ext cx="8825659" cy="588517"/>
          </a:xfrm>
        </p:spPr>
        <p:txBody>
          <a:bodyPr anchor="b">
            <a:normAutofit/>
          </a:bodyPr>
          <a:lstStyle>
            <a:lvl1pPr marL="0" indent="0" algn="l" defTabSz="457200" rtl="0" eaLnBrk="1" latinLnBrk="0" hangingPunct="1">
              <a:buNone/>
              <a:defRPr lang="en-US" sz="3600" b="0" i="0" kern="1200" cap="none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1F9B1-BCFE-462F-AB10-50A367DF1C30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3FB78-914C-4731-8313-7731BBD32643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F69C8-E590-4936-81EA-C19759D22CB3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F8E71-371F-4719-938C-98FFFA292899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430213"/>
            <a:ext cx="7423149" cy="5826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1F911-02FE-4984-A8CF-BBD4AA3CF01E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/>
          <p:cNvSpPr/>
          <p:nvPr userDrawn="1"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/>
          <p:cNvPicPr>
            <a:picLocks noChangeAspect="1"/>
          </p:cNvPicPr>
          <p:nvPr userDrawn="1"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 userDrawn="1"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fld id="{9326AF79-32DC-4645-8512-90E711534FA4}" type="datetime1">
              <a:rPr lang="en-US" smtClean="0"/>
              <a:t>7/26/2021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4" name="Rectangle 13"/>
          <p:cNvSpPr/>
          <p:nvPr userDrawn="1"/>
        </p:nvSpPr>
        <p:spPr bwMode="blackWhite"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3" r:id="rId14"/>
    <p:sldLayoutId id="2147483665" r:id="rId15"/>
    <p:sldLayoutId id="2147483669" r:id="rId16"/>
    <p:sldLayoutId id="2147483670" r:id="rId17"/>
    <p:sldLayoutId id="2147483658" r:id="rId18"/>
    <p:sldLayoutId id="2147483659" r:id="rId19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microsoftstream.com/video/b86c204b-269c-4364-91e3-292c22984e5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856140" y="745723"/>
            <a:ext cx="9915499" cy="5282215"/>
          </a:xfrm>
        </p:spPr>
        <p:txBody>
          <a:bodyPr/>
          <a:lstStyle/>
          <a:p>
            <a:r>
              <a:rPr lang="en-US" sz="2000" dirty="0"/>
              <a:t>Name: Touheed Ali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Student Number: 1913303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Module Title: Knowledge and Information Management Skills for the Workplace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Module Code: BMSW5106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Lecturer Name: </a:t>
            </a:r>
            <a:r>
              <a:rPr lang="en-US" sz="2000" dirty="0" err="1"/>
              <a:t>Seyed</a:t>
            </a:r>
            <a:r>
              <a:rPr lang="en-US" sz="2000" dirty="0"/>
              <a:t> </a:t>
            </a:r>
            <a:r>
              <a:rPr lang="en-US" sz="2000" dirty="0" err="1"/>
              <a:t>Nasirpourosgoei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Assignment Title: Case Study – John Deere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>
                <a:solidFill>
                  <a:srgbClr val="FF0000"/>
                </a:solidFill>
              </a:rPr>
              <a:t>Microsoft Stream Link: </a:t>
            </a:r>
            <a:r>
              <a:rPr lang="en-US" sz="2000" b="1" dirty="0">
                <a:solidFill>
                  <a:srgbClr val="FF0000"/>
                </a:solidFill>
                <a:hlinkClick r:id="rId3"/>
              </a:rPr>
              <a:t>https://web.microsoftstream.com/video/b86c204b-269c-4364-91e3-292c22984e56</a:t>
            </a:r>
            <a:r>
              <a:rPr lang="en-US" sz="2000" b="1" dirty="0">
                <a:solidFill>
                  <a:srgbClr val="FF0000"/>
                </a:solidFill>
              </a:rPr>
              <a:t> </a:t>
            </a:r>
            <a:br>
              <a:rPr lang="en-US" sz="2500" dirty="0"/>
            </a:br>
            <a:br>
              <a:rPr lang="en-US" sz="2500" dirty="0"/>
            </a:br>
            <a:endParaRPr lang="en-US" sz="25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5B7E59-9053-4F98-A01C-F5177099C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25666"/>
          </a:xfrm>
        </p:spPr>
        <p:txBody>
          <a:bodyPr/>
          <a:lstStyle/>
          <a:p>
            <a:r>
              <a:rPr lang="en-US" dirty="0"/>
              <a:t>Contents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39327" y="1830976"/>
            <a:ext cx="10304495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Introduction ...................................................................................................................3 </a:t>
            </a:r>
          </a:p>
          <a:p>
            <a:pPr marL="0" indent="0">
              <a:buNone/>
            </a:pPr>
            <a:r>
              <a:rPr lang="en-GB" dirty="0"/>
              <a:t>John Deere Organizational Values ............................................................................4</a:t>
            </a:r>
          </a:p>
          <a:p>
            <a:pPr marL="0" indent="0">
              <a:buNone/>
            </a:pPr>
            <a:r>
              <a:rPr lang="en-GB" dirty="0"/>
              <a:t>Information Systems and Typical Data.......................................................................5</a:t>
            </a:r>
          </a:p>
          <a:p>
            <a:pPr marL="0" indent="0">
              <a:buNone/>
            </a:pPr>
            <a:r>
              <a:rPr lang="en-GB" dirty="0"/>
              <a:t>Customer Relationship Management (CRM)............................................................6</a:t>
            </a:r>
          </a:p>
          <a:p>
            <a:pPr marL="0" indent="0">
              <a:buNone/>
            </a:pPr>
            <a:r>
              <a:rPr lang="en-GB" dirty="0"/>
              <a:t>(IS/IT) and Porter's Five Forces......................................................................................7</a:t>
            </a:r>
          </a:p>
          <a:p>
            <a:pPr marL="0" indent="0">
              <a:buNone/>
            </a:pPr>
            <a:r>
              <a:rPr lang="en-GB" dirty="0"/>
              <a:t>Data Analytics and the Internet of Things (IoT).........................................................8</a:t>
            </a:r>
          </a:p>
          <a:p>
            <a:pPr marL="0" indent="0">
              <a:buNone/>
            </a:pPr>
            <a:r>
              <a:rPr lang="en-GB" dirty="0"/>
              <a:t>Recommendations.......................................................................................................9</a:t>
            </a:r>
          </a:p>
          <a:p>
            <a:pPr marL="0" indent="0">
              <a:buNone/>
            </a:pPr>
            <a:r>
              <a:rPr lang="en-GB" dirty="0"/>
              <a:t>Conclusion....................................................................................................................10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1675A5-8D6F-4DCC-AB77-9FFD33B2C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58832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7083" y="1475870"/>
            <a:ext cx="8946541" cy="4195481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 presentation will be looking at and explaining the key point uncovered in the written report about John Deere’s Company.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John Deere is a multinational company that manufactures agricultural machinery and has been trying to find ways in increasing the efficiency of crop production.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B07D4B-E02C-49A8-956B-C7B88ACC9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32199"/>
          </a:xfrm>
        </p:spPr>
        <p:txBody>
          <a:bodyPr/>
          <a:lstStyle/>
          <a:p>
            <a:r>
              <a:rPr lang="en-US" dirty="0"/>
              <a:t>John Deere Organizational Values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19226" y="1706689"/>
            <a:ext cx="8946541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organization uses several information systems and technology to collect data that can help increase far and agricultural fields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core values are;</a:t>
            </a:r>
          </a:p>
          <a:p>
            <a:r>
              <a:rPr lang="en-GB" dirty="0"/>
              <a:t>Integrity </a:t>
            </a:r>
          </a:p>
          <a:p>
            <a:r>
              <a:rPr lang="en-GB" dirty="0"/>
              <a:t>Quality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Innovation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3A6D48-B26A-48C5-89B8-224FE8507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072" y="520768"/>
            <a:ext cx="10335567" cy="1085296"/>
          </a:xfrm>
        </p:spPr>
        <p:txBody>
          <a:bodyPr/>
          <a:lstStyle/>
          <a:p>
            <a:r>
              <a:rPr lang="en-GB" dirty="0"/>
              <a:t>Information Systems and Typical Data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52897" y="1768833"/>
            <a:ext cx="8946541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John Deere has implemented systems into their farming machinery and vehicles.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Automatic machinery that utilizes automated tracking and control systems</a:t>
            </a:r>
          </a:p>
          <a:p>
            <a:r>
              <a:rPr lang="en-GB" dirty="0"/>
              <a:t>Automated tractors</a:t>
            </a:r>
          </a:p>
          <a:p>
            <a:r>
              <a:rPr lang="en-GB" dirty="0"/>
              <a:t>Ad distributed sensors</a:t>
            </a:r>
          </a:p>
          <a:p>
            <a:r>
              <a:rPr lang="en-GB" dirty="0"/>
              <a:t>GPS</a:t>
            </a:r>
          </a:p>
          <a:p>
            <a:r>
              <a:rPr lang="en-US" dirty="0"/>
              <a:t>Open bionetwork data system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142033-936E-4747-9387-2BE1856F4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148" y="363151"/>
            <a:ext cx="9999392" cy="1400530"/>
          </a:xfrm>
        </p:spPr>
        <p:txBody>
          <a:bodyPr/>
          <a:lstStyle/>
          <a:p>
            <a:r>
              <a:rPr lang="en-US" dirty="0"/>
              <a:t>Customer Relationship Management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17386" y="1422604"/>
            <a:ext cx="9999392" cy="51396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John Deere can benefit a lot from implementing CRM systems,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Advantages</a:t>
            </a:r>
          </a:p>
          <a:p>
            <a:r>
              <a:rPr lang="en-GB" dirty="0"/>
              <a:t>Place for accessing data and information</a:t>
            </a:r>
          </a:p>
          <a:p>
            <a:r>
              <a:rPr lang="en-GB" dirty="0"/>
              <a:t>Improve the scalability characteristics of an organization</a:t>
            </a:r>
          </a:p>
          <a:p>
            <a:r>
              <a:rPr lang="en-GB" dirty="0"/>
              <a:t>Data mining protocols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Disadvantages</a:t>
            </a:r>
          </a:p>
          <a:p>
            <a:r>
              <a:rPr lang="en-GB" dirty="0"/>
              <a:t>Lead to data loss</a:t>
            </a:r>
          </a:p>
          <a:p>
            <a:r>
              <a:rPr lang="en-GB" dirty="0"/>
              <a:t>Resistance from organizational staff members and employees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943082-8E22-4EF6-B236-24F5E2B32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43422"/>
          </a:xfrm>
        </p:spPr>
        <p:txBody>
          <a:bodyPr/>
          <a:lstStyle/>
          <a:p>
            <a:r>
              <a:rPr lang="en-GB" dirty="0"/>
              <a:t>(IS/IT) and Porter's Five Forces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15" y="1387093"/>
            <a:ext cx="8946541" cy="48183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IS/ IT systems have been crucial in giving the organization a competitive advantage especially considering Porter's Five Forces analytical tools. </a:t>
            </a:r>
          </a:p>
          <a:p>
            <a:pPr marL="0" indent="0">
              <a:buNone/>
            </a:pPr>
            <a:r>
              <a:rPr lang="en-GB" dirty="0"/>
              <a:t>Notable factors in Porter's Five Forces analytical tool include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Supplier and buyer power</a:t>
            </a:r>
          </a:p>
          <a:p>
            <a:r>
              <a:rPr lang="en-GB" dirty="0"/>
              <a:t>Competition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Information Systems and Technology benefits John Deere and its customers through increased profitability and crop production, which leads to increased global food security.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D2492C-A96D-4D69-8695-C161D7689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79" y="394893"/>
            <a:ext cx="9706429" cy="1400530"/>
          </a:xfrm>
        </p:spPr>
        <p:txBody>
          <a:bodyPr/>
          <a:lstStyle/>
          <a:p>
            <a:r>
              <a:rPr lang="en-GB" sz="3800" dirty="0"/>
              <a:t>Data Analytics and the Internet of Things </a:t>
            </a:r>
            <a:endParaRPr lang="en-US" sz="3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131D20-8198-494E-BEDD-643CA31A9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8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06AC15-7641-48FC-B672-A9235D17F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796" y="2267626"/>
            <a:ext cx="8946541" cy="4195481"/>
          </a:xfrm>
        </p:spPr>
        <p:txBody>
          <a:bodyPr/>
          <a:lstStyle/>
          <a:p>
            <a:r>
              <a:rPr lang="en-GB" dirty="0"/>
              <a:t>The implantation of Information Systems and Technology in machinery that John Deere utilize and sell, the organization has collected immense data and information.</a:t>
            </a:r>
          </a:p>
          <a:p>
            <a:endParaRPr lang="en-GB" dirty="0"/>
          </a:p>
          <a:p>
            <a:r>
              <a:rPr lang="en-GB" dirty="0"/>
              <a:t>One advantage of data evaluation and the IoT is that it allows the analysis of large amounts of data, which is crucial in developing intervention strategies. </a:t>
            </a:r>
          </a:p>
        </p:txBody>
      </p:sp>
    </p:spTree>
    <p:extLst>
      <p:ext uri="{BB962C8B-B14F-4D97-AF65-F5344CB8AC3E}">
        <p14:creationId xmlns:p14="http://schemas.microsoft.com/office/powerpoint/2010/main" val="2114842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9954"/>
          </a:xfrm>
        </p:spPr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960" y="2052918"/>
            <a:ext cx="8946541" cy="4195481"/>
          </a:xfrm>
        </p:spPr>
        <p:txBody>
          <a:bodyPr/>
          <a:lstStyle/>
          <a:p>
            <a:r>
              <a:rPr lang="en-GB" dirty="0"/>
              <a:t>Ensuring that their information systems and information technologies are secured from online attacks, which might jeopardize the organization's information and data.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John Deere can also utilize information systems and technologies to ensure increased productivity in places where covid-19 restrictions have been uplifted.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5D8583-9BD5-446C-97AC-80EEDAF14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F53F9-6E30-4D3F-B466-3C0D370D0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67687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97A8FC-BCAC-4E58-AF24-60D98E23F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10</a:t>
            </a:fld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DED473C-30E1-47B6-9E00-3BE50D93B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9559" y="2026328"/>
            <a:ext cx="8960113" cy="2856390"/>
          </a:xfrm>
        </p:spPr>
      </p:pic>
    </p:spTree>
    <p:extLst>
      <p:ext uri="{BB962C8B-B14F-4D97-AF65-F5344CB8AC3E}">
        <p14:creationId xmlns:p14="http://schemas.microsoft.com/office/powerpoint/2010/main" val="37179902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usiness Strategy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plan presentation (Ion green design, widescreen).potx" id="{866C028E-10C7-4672-8238-17D4366C073A}" vid="{2A820B7E-5093-43C8-ABD0-FF5B957D5E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plan presentation (Ion green design, widescreen)</Template>
  <TotalTime>148</TotalTime>
  <Words>471</Words>
  <Application>Microsoft Office PowerPoint</Application>
  <PresentationFormat>Widescreen</PresentationFormat>
  <Paragraphs>83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3</vt:lpstr>
      <vt:lpstr>Business Strategy</vt:lpstr>
      <vt:lpstr>Name: Touheed Ali   Student Number: 1913303   Module Title: Knowledge and Information Management Skills for the Workplace  Module Code: BMSW5106  Lecturer Name: Seyed Nasirpourosgoei  Assignment Title: Case Study – John Deere  Microsoft Stream Link: https://web.microsoftstream.com/video/b86c204b-269c-4364-91e3-292c22984e56   </vt:lpstr>
      <vt:lpstr>Contents</vt:lpstr>
      <vt:lpstr>Introduction</vt:lpstr>
      <vt:lpstr>John Deere Organizational Values </vt:lpstr>
      <vt:lpstr>Information Systems and Typical Data</vt:lpstr>
      <vt:lpstr>Customer Relationship Management </vt:lpstr>
      <vt:lpstr>(IS/IT) and Porter's Five Forces</vt:lpstr>
      <vt:lpstr>Data Analytics and the Internet of Things </vt:lpstr>
      <vt:lpstr>Recommendations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Touheed Ali   Student Number: 1913303   Module Title: Knowledge and Information Management Skills for the Workplace  Module Code: BMSW5106  Lecturer Name: Seyed Nasirpourosgoei  Assignment Title: Case Study – John Deere</dc:title>
  <dc:creator>Touheed Ali (1913303)</dc:creator>
  <cp:lastModifiedBy>Touheed Ali (1913303)</cp:lastModifiedBy>
  <cp:revision>16</cp:revision>
  <cp:lastPrinted>2012-08-15T21:38:02Z</cp:lastPrinted>
  <dcterms:created xsi:type="dcterms:W3CDTF">2021-07-25T17:27:52Z</dcterms:created>
  <dcterms:modified xsi:type="dcterms:W3CDTF">2021-07-26T00:18:56Z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