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7" r:id="rId17"/>
    <p:sldId id="276" r:id="rId18"/>
    <p:sldId id="278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DBC56B-18EA-4584-A31D-655F26DA5FE5}" type="datetimeFigureOut">
              <a:rPr lang="en-GB" smtClean="0"/>
              <a:t>03/05/2020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197D02-6FDB-4FFD-94DF-44A4FB9A74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5915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0ED735-EEED-47AC-9941-4A1377AEBC1F}" type="datetimeFigureOut">
              <a:rPr lang="en-GB" smtClean="0"/>
              <a:t>03/05/2020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96D65-F565-4E4E-8E49-3991E58286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98010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0ED735-EEED-47AC-9941-4A1377AEBC1F}" type="datetimeFigureOut">
              <a:rPr lang="en-GB" smtClean="0"/>
              <a:t>03/05/2020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96D65-F565-4E4E-8E49-3991E58286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21809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0ED735-EEED-47AC-9941-4A1377AEBC1F}" type="datetimeFigureOut">
              <a:rPr lang="en-GB" smtClean="0"/>
              <a:t>03/05/2020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96D65-F565-4E4E-8E49-3991E58286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62003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0ED735-EEED-47AC-9941-4A1377AEBC1F}" type="datetimeFigureOut">
              <a:rPr lang="en-GB" smtClean="0"/>
              <a:t>03/05/2020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96D65-F565-4E4E-8E49-3991E58286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32577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0ED735-EEED-47AC-9941-4A1377AEBC1F}" type="datetimeFigureOut">
              <a:rPr lang="en-GB" smtClean="0"/>
              <a:t>03/05/2020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96D65-F565-4E4E-8E49-3991E58286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25463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0ED735-EEED-47AC-9941-4A1377AEBC1F}" type="datetimeFigureOut">
              <a:rPr lang="en-GB" smtClean="0"/>
              <a:t>03/05/2020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96D65-F565-4E4E-8E49-3991E58286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07147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0ED735-EEED-47AC-9941-4A1377AEBC1F}" type="datetimeFigureOut">
              <a:rPr lang="en-GB" smtClean="0"/>
              <a:t>03/05/2020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96D65-F565-4E4E-8E49-3991E58286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84635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0ED735-EEED-47AC-9941-4A1377AEBC1F}" type="datetimeFigureOut">
              <a:rPr lang="en-GB" smtClean="0"/>
              <a:t>03/05/2020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96D65-F565-4E4E-8E49-3991E58286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42388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0ED735-EEED-47AC-9941-4A1377AEBC1F}" type="datetimeFigureOut">
              <a:rPr lang="en-GB" smtClean="0"/>
              <a:t>03/05/2020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96D65-F565-4E4E-8E49-3991E58286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37687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0ED735-EEED-47AC-9941-4A1377AEBC1F}" type="datetimeFigureOut">
              <a:rPr lang="en-GB" smtClean="0"/>
              <a:t>03/05/2020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96D65-F565-4E4E-8E49-3991E58286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055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0ED735-EEED-47AC-9941-4A1377AEBC1F}" type="datetimeFigureOut">
              <a:rPr lang="en-GB" smtClean="0"/>
              <a:t>03/05/2020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96D65-F565-4E4E-8E49-3991E58286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0243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0ED735-EEED-47AC-9941-4A1377AEBC1F}" type="datetimeFigureOut">
              <a:rPr lang="en-GB" smtClean="0"/>
              <a:t>03/05/2020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D96D65-F565-4E4E-8E49-3991E58286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33649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"/>
            <a:ext cx="7772400" cy="990599"/>
          </a:xfrm>
        </p:spPr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Week 4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0" y="838200"/>
            <a:ext cx="9144000" cy="2743200"/>
          </a:xfrm>
        </p:spPr>
        <p:txBody>
          <a:bodyPr/>
          <a:lstStyle/>
          <a:p>
            <a:r>
              <a:rPr lang="en-GB" b="1" dirty="0" smtClean="0">
                <a:solidFill>
                  <a:schemeClr val="tx1"/>
                </a:solidFill>
              </a:rPr>
              <a:t>Designing QUESTIONNAIRE and Data </a:t>
            </a:r>
            <a:r>
              <a:rPr lang="en-GB" b="1" dirty="0">
                <a:solidFill>
                  <a:schemeClr val="tx1"/>
                </a:solidFill>
              </a:rPr>
              <a:t>A</a:t>
            </a:r>
            <a:r>
              <a:rPr lang="en-GB" b="1" dirty="0" smtClean="0">
                <a:solidFill>
                  <a:schemeClr val="tx1"/>
                </a:solidFill>
              </a:rPr>
              <a:t>nalysis </a:t>
            </a:r>
            <a:endParaRPr lang="en-GB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42592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Questionnaires are simply a list of questions on paper/screen. </a:t>
            </a:r>
            <a:endParaRPr lang="en-GB" dirty="0"/>
          </a:p>
          <a:p>
            <a:r>
              <a:rPr lang="en-GB" dirty="0" smtClean="0"/>
              <a:t>These need MUCH thought before being of use to you in your research</a:t>
            </a:r>
          </a:p>
          <a:p>
            <a:r>
              <a:rPr lang="en-GB" b="1" dirty="0" smtClean="0">
                <a:solidFill>
                  <a:srgbClr val="FF0000"/>
                </a:solidFill>
              </a:rPr>
              <a:t>MUST</a:t>
            </a:r>
            <a:r>
              <a:rPr lang="en-GB" dirty="0" smtClean="0">
                <a:solidFill>
                  <a:srgbClr val="FF0000"/>
                </a:solidFill>
              </a:rPr>
              <a:t>: consider the data you need to collect</a:t>
            </a:r>
          </a:p>
          <a:p>
            <a:r>
              <a:rPr lang="en-GB" b="1" dirty="0" smtClean="0">
                <a:solidFill>
                  <a:srgbClr val="FF0000"/>
                </a:solidFill>
              </a:rPr>
              <a:t>MUST</a:t>
            </a:r>
            <a:r>
              <a:rPr lang="en-GB" dirty="0" smtClean="0">
                <a:solidFill>
                  <a:srgbClr val="FF0000"/>
                </a:solidFill>
              </a:rPr>
              <a:t>: consider the format of that data</a:t>
            </a:r>
          </a:p>
          <a:p>
            <a:r>
              <a:rPr lang="en-GB" b="1" dirty="0" smtClean="0">
                <a:solidFill>
                  <a:srgbClr val="FF0000"/>
                </a:solidFill>
              </a:rPr>
              <a:t>MUST</a:t>
            </a:r>
            <a:r>
              <a:rPr lang="en-GB" dirty="0" smtClean="0">
                <a:solidFill>
                  <a:srgbClr val="FF0000"/>
                </a:solidFill>
              </a:rPr>
              <a:t>: consider </a:t>
            </a:r>
            <a:r>
              <a:rPr lang="en-GB" dirty="0" smtClean="0">
                <a:solidFill>
                  <a:srgbClr val="FF0000"/>
                </a:solidFill>
              </a:rPr>
              <a:t>access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Must consider the language (Design) of question</a:t>
            </a:r>
            <a:endParaRPr lang="en-GB" dirty="0" smtClean="0">
              <a:solidFill>
                <a:srgbClr val="FF0000"/>
              </a:solidFill>
            </a:endParaRPr>
          </a:p>
          <a:p>
            <a:r>
              <a:rPr lang="en-GB" b="1" dirty="0" smtClean="0"/>
              <a:t>MUST</a:t>
            </a:r>
            <a:r>
              <a:rPr lang="en-GB" dirty="0" smtClean="0"/>
              <a:t>: consider analysis of the questionnaire – this comes from…..</a:t>
            </a:r>
          </a:p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Questionnaires in Research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6058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>
                <a:latin typeface="Lucida Sans Unicode" pitchFamily="34" charset="0"/>
                <a:cs typeface="Lucida Sans Unicode" pitchFamily="34" charset="0"/>
              </a:rPr>
              <a:t>You need to be absolutely clear before you design a questionnaire </a:t>
            </a:r>
            <a:r>
              <a:rPr lang="en-GB" b="1" dirty="0">
                <a:latin typeface="Lucida Sans Unicode" pitchFamily="34" charset="0"/>
                <a:cs typeface="Lucida Sans Unicode" pitchFamily="34" charset="0"/>
              </a:rPr>
              <a:t>what it is you want to </a:t>
            </a:r>
            <a:r>
              <a:rPr lang="en-GB" b="1" dirty="0" smtClean="0">
                <a:latin typeface="Lucida Sans Unicode" pitchFamily="34" charset="0"/>
                <a:cs typeface="Lucida Sans Unicode" pitchFamily="34" charset="0"/>
              </a:rPr>
              <a:t>examine</a:t>
            </a:r>
          </a:p>
          <a:p>
            <a:r>
              <a:rPr lang="en-GB" dirty="0" smtClean="0">
                <a:latin typeface="Lucida Sans Unicode" pitchFamily="34" charset="0"/>
                <a:cs typeface="Lucida Sans Unicode" pitchFamily="34" charset="0"/>
              </a:rPr>
              <a:t>Only then can you consider what you need to analyse – we start with analysis, </a:t>
            </a:r>
            <a:r>
              <a:rPr lang="en-GB" b="1" dirty="0" smtClean="0">
                <a:latin typeface="Lucida Sans Unicode" pitchFamily="34" charset="0"/>
                <a:cs typeface="Lucida Sans Unicode" pitchFamily="34" charset="0"/>
              </a:rPr>
              <a:t>NOT</a:t>
            </a:r>
            <a:r>
              <a:rPr lang="en-GB" dirty="0" smtClean="0">
                <a:latin typeface="Lucida Sans Unicode" pitchFamily="34" charset="0"/>
                <a:cs typeface="Lucida Sans Unicode" pitchFamily="34" charset="0"/>
              </a:rPr>
              <a:t> with the questions</a:t>
            </a:r>
          </a:p>
          <a:p>
            <a:r>
              <a:rPr lang="en-GB" dirty="0" smtClean="0">
                <a:latin typeface="Lucida Sans Unicode" pitchFamily="34" charset="0"/>
                <a:cs typeface="Lucida Sans Unicode" pitchFamily="34" charset="0"/>
              </a:rPr>
              <a:t>So, do you need to consider Gender? Age? Education? Marital Status? Length of Service? Postcode? Guest Experience  etc. these are your </a:t>
            </a:r>
            <a:r>
              <a:rPr lang="en-GB" b="1" dirty="0" smtClean="0">
                <a:latin typeface="Lucida Sans Unicode" pitchFamily="34" charset="0"/>
                <a:cs typeface="Lucida Sans Unicode" pitchFamily="34" charset="0"/>
              </a:rPr>
              <a:t>FACTORS</a:t>
            </a:r>
            <a:endParaRPr lang="en-GB" b="1" dirty="0">
              <a:latin typeface="Lucida Sans Unicode" pitchFamily="34" charset="0"/>
              <a:cs typeface="Lucida Sans Unicode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do you need to find out?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562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By Post</a:t>
            </a:r>
          </a:p>
          <a:p>
            <a:r>
              <a:rPr lang="en-GB" dirty="0" smtClean="0"/>
              <a:t>By hand</a:t>
            </a:r>
          </a:p>
          <a:p>
            <a:r>
              <a:rPr lang="en-GB" dirty="0" smtClean="0"/>
              <a:t>Drop and collect</a:t>
            </a:r>
          </a:p>
          <a:p>
            <a:r>
              <a:rPr lang="en-GB" dirty="0" smtClean="0"/>
              <a:t>Interviewee completion</a:t>
            </a:r>
          </a:p>
          <a:p>
            <a:r>
              <a:rPr lang="en-GB" dirty="0" smtClean="0"/>
              <a:t>Telephone</a:t>
            </a:r>
          </a:p>
          <a:p>
            <a:r>
              <a:rPr lang="en-GB" dirty="0" smtClean="0"/>
              <a:t>Electronic</a:t>
            </a:r>
          </a:p>
          <a:p>
            <a:r>
              <a:rPr lang="en-GB" dirty="0" smtClean="0"/>
              <a:t>Google Docs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Practicalities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890765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Where will your factors come from?</a:t>
            </a:r>
          </a:p>
          <a:p>
            <a:r>
              <a:rPr lang="en-GB" dirty="0" smtClean="0"/>
              <a:t>Then, we consider what we need from these FACTORS</a:t>
            </a:r>
          </a:p>
          <a:p>
            <a:r>
              <a:rPr lang="en-GB" dirty="0" smtClean="0"/>
              <a:t>Does </a:t>
            </a:r>
            <a:r>
              <a:rPr lang="en-GB" i="1" dirty="0" smtClean="0"/>
              <a:t>Gender</a:t>
            </a:r>
            <a:r>
              <a:rPr lang="en-GB" dirty="0" smtClean="0"/>
              <a:t> effect buying behaviour? Does </a:t>
            </a:r>
            <a:r>
              <a:rPr lang="en-GB" i="1" dirty="0" smtClean="0"/>
              <a:t>Age</a:t>
            </a:r>
            <a:r>
              <a:rPr lang="en-GB" dirty="0" smtClean="0"/>
              <a:t> effect Service Recovery Strategies? Does </a:t>
            </a:r>
            <a:r>
              <a:rPr lang="en-GB" i="1" dirty="0" smtClean="0"/>
              <a:t>Nationality</a:t>
            </a:r>
            <a:r>
              <a:rPr lang="en-GB" dirty="0" smtClean="0"/>
              <a:t> effect customer expectation?</a:t>
            </a:r>
          </a:p>
          <a:p>
            <a:r>
              <a:rPr lang="en-GB" dirty="0" smtClean="0"/>
              <a:t>The link between the Literature Review and the Methodology should now be clear</a:t>
            </a:r>
          </a:p>
          <a:p>
            <a:r>
              <a:rPr lang="en-GB" dirty="0" smtClean="0"/>
              <a:t>Remember the ‘Construction of the Research Design?’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FACTORS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1275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Essential – marks awarded</a:t>
            </a:r>
          </a:p>
          <a:p>
            <a:r>
              <a:rPr lang="en-GB" b="1" dirty="0" smtClean="0"/>
              <a:t>Link</a:t>
            </a:r>
            <a:r>
              <a:rPr lang="en-GB" dirty="0" smtClean="0"/>
              <a:t> each question to the review using references</a:t>
            </a:r>
          </a:p>
          <a:p>
            <a:r>
              <a:rPr lang="en-GB" b="1" dirty="0" smtClean="0"/>
              <a:t>Link</a:t>
            </a:r>
            <a:r>
              <a:rPr lang="en-GB" dirty="0" smtClean="0"/>
              <a:t> each question to other questions based upon what you wish to examine</a:t>
            </a:r>
          </a:p>
          <a:p>
            <a:r>
              <a:rPr lang="en-GB" b="1" dirty="0" smtClean="0"/>
              <a:t>Link</a:t>
            </a:r>
            <a:r>
              <a:rPr lang="en-GB" dirty="0" smtClean="0"/>
              <a:t> each question to the method of analysis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Justifying each question - mapping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4588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6207648"/>
              </p:ext>
            </p:extLst>
          </p:nvPr>
        </p:nvGraphicFramePr>
        <p:xfrm>
          <a:off x="457200" y="1481138"/>
          <a:ext cx="8229600" cy="3388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QUESTION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REASON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ANALYSIS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Your </a:t>
                      </a:r>
                      <a:r>
                        <a:rPr lang="en-GB" i="1" dirty="0" smtClean="0"/>
                        <a:t>Gender</a:t>
                      </a:r>
                      <a:endParaRPr lang="en-GB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Jones</a:t>
                      </a:r>
                      <a:r>
                        <a:rPr lang="en-GB" baseline="0" dirty="0" smtClean="0"/>
                        <a:t> (2009) argues this to be a key factor in destination choice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Bar Chart and compare this with Q3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i="1" baseline="0" dirty="0" smtClean="0"/>
                        <a:t>Age</a:t>
                      </a:r>
                      <a:endParaRPr lang="en-GB" i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i="1" dirty="0" smtClean="0"/>
                        <a:t>No. of Children</a:t>
                      </a:r>
                      <a:endParaRPr lang="en-GB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Gap</a:t>
                      </a:r>
                      <a:r>
                        <a:rPr lang="en-GB" baseline="0" dirty="0" smtClean="0"/>
                        <a:t> in literature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Bar Chart and compare this with Q5</a:t>
                      </a:r>
                      <a:r>
                        <a:rPr lang="en-GB" i="1" dirty="0" smtClean="0"/>
                        <a:t>holiday duration – </a:t>
                      </a:r>
                      <a:r>
                        <a:rPr lang="en-GB" i="0" dirty="0" smtClean="0"/>
                        <a:t>ANOVA test</a:t>
                      </a:r>
                      <a:endParaRPr lang="en-GB" i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i="1" dirty="0" smtClean="0"/>
                        <a:t>Salary</a:t>
                      </a:r>
                      <a:endParaRPr lang="en-GB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Tian</a:t>
                      </a:r>
                      <a:r>
                        <a:rPr lang="en-GB" baseline="0" dirty="0" smtClean="0"/>
                        <a:t> (2010) says this determines holiday activities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i="0" dirty="0" smtClean="0"/>
                        <a:t>Bar</a:t>
                      </a:r>
                      <a:r>
                        <a:rPr lang="en-GB" i="0" baseline="0" dirty="0" smtClean="0"/>
                        <a:t> Chart and compare this with Q7 </a:t>
                      </a:r>
                      <a:r>
                        <a:rPr lang="en-GB" i="1" baseline="0" dirty="0" smtClean="0"/>
                        <a:t>‘what do you do on holiday’? </a:t>
                      </a:r>
                      <a:r>
                        <a:rPr lang="en-GB" i="0" baseline="0" dirty="0" smtClean="0"/>
                        <a:t>Use clustered Bar Chart</a:t>
                      </a:r>
                      <a:endParaRPr lang="en-GB" i="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Mapping your questionnaire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865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Once we have determined our </a:t>
            </a:r>
            <a:r>
              <a:rPr lang="en-GB" b="1" dirty="0" smtClean="0"/>
              <a:t>FACTORS</a:t>
            </a:r>
            <a:r>
              <a:rPr lang="en-GB" dirty="0" smtClean="0"/>
              <a:t> we now need to consider the information we need to get from each </a:t>
            </a:r>
            <a:r>
              <a:rPr lang="en-GB" b="1" dirty="0" smtClean="0"/>
              <a:t>FACTOR</a:t>
            </a:r>
            <a:r>
              <a:rPr lang="en-GB" dirty="0" smtClean="0"/>
              <a:t>. Back to the Literature Review</a:t>
            </a:r>
          </a:p>
          <a:p>
            <a:r>
              <a:rPr lang="en-GB" dirty="0" smtClean="0"/>
              <a:t>We now consider:</a:t>
            </a:r>
          </a:p>
          <a:p>
            <a:r>
              <a:rPr lang="en-GB" dirty="0" smtClean="0"/>
              <a:t>Understanding</a:t>
            </a:r>
          </a:p>
          <a:p>
            <a:r>
              <a:rPr lang="en-GB" dirty="0" smtClean="0"/>
              <a:t>Agreement</a:t>
            </a:r>
          </a:p>
          <a:p>
            <a:r>
              <a:rPr lang="en-GB" dirty="0" smtClean="0"/>
              <a:t>Belief</a:t>
            </a:r>
          </a:p>
          <a:p>
            <a:r>
              <a:rPr lang="en-GB" dirty="0" smtClean="0"/>
              <a:t>Behaviour </a:t>
            </a:r>
          </a:p>
          <a:p>
            <a:r>
              <a:rPr lang="en-GB" dirty="0" smtClean="0"/>
              <a:t>And so on…..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Responses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9656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Indicate your level of agreement:</a:t>
            </a:r>
          </a:p>
          <a:p>
            <a:r>
              <a:rPr lang="en-GB" dirty="0" smtClean="0"/>
              <a:t>I am respected at work </a:t>
            </a:r>
          </a:p>
          <a:p>
            <a:endParaRPr lang="en-GB" dirty="0"/>
          </a:p>
          <a:p>
            <a:r>
              <a:rPr lang="en-GB" dirty="0" smtClean="0"/>
              <a:t>SA! 	A 	A? 	D? 	D 	SD! </a:t>
            </a:r>
          </a:p>
          <a:p>
            <a:endParaRPr lang="en-GB" dirty="0" smtClean="0"/>
          </a:p>
          <a:p>
            <a:r>
              <a:rPr lang="en-GB" dirty="0" smtClean="0"/>
              <a:t>Yes 		No</a:t>
            </a:r>
          </a:p>
          <a:p>
            <a:endParaRPr lang="en-GB" dirty="0"/>
          </a:p>
          <a:p>
            <a:r>
              <a:rPr lang="en-GB" dirty="0" smtClean="0"/>
              <a:t>1 (high)		5 (low)</a:t>
            </a:r>
          </a:p>
          <a:p>
            <a:endParaRPr lang="en-GB" dirty="0"/>
          </a:p>
          <a:p>
            <a:r>
              <a:rPr lang="en-GB" dirty="0" smtClean="0"/>
              <a:t>1 (high)		7 (low)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Responses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2557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Do you believe money is a motivator?</a:t>
            </a:r>
          </a:p>
          <a:p>
            <a:pPr marL="109728" indent="0">
              <a:buNone/>
            </a:pPr>
            <a:endParaRPr lang="en-GB" dirty="0"/>
          </a:p>
          <a:p>
            <a:r>
              <a:rPr lang="en-GB" dirty="0"/>
              <a:t>Yes 		No</a:t>
            </a:r>
          </a:p>
          <a:p>
            <a:endParaRPr lang="en-GB" dirty="0"/>
          </a:p>
          <a:p>
            <a:r>
              <a:rPr lang="en-GB" dirty="0"/>
              <a:t>1 (high)		5 (low)</a:t>
            </a:r>
          </a:p>
          <a:p>
            <a:endParaRPr lang="en-GB" dirty="0"/>
          </a:p>
          <a:p>
            <a:r>
              <a:rPr lang="en-GB" dirty="0"/>
              <a:t>1 (high)		7 (low)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4491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often do you eat fast food?</a:t>
            </a:r>
          </a:p>
          <a:p>
            <a:endParaRPr lang="en-GB" dirty="0"/>
          </a:p>
          <a:p>
            <a:r>
              <a:rPr lang="en-GB" dirty="0"/>
              <a:t>Yes 		No</a:t>
            </a:r>
          </a:p>
          <a:p>
            <a:endParaRPr lang="en-GB" dirty="0"/>
          </a:p>
          <a:p>
            <a:r>
              <a:rPr lang="en-GB" dirty="0"/>
              <a:t>1 (high)		5 (low)</a:t>
            </a:r>
          </a:p>
          <a:p>
            <a:endParaRPr lang="en-GB" dirty="0"/>
          </a:p>
          <a:p>
            <a:r>
              <a:rPr lang="en-GB" dirty="0"/>
              <a:t>1 (high)		7 (low)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9424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Please seek to use scales wherever possible – they make analysis so much easier</a:t>
            </a:r>
          </a:p>
          <a:p>
            <a:r>
              <a:rPr lang="en-GB" dirty="0" smtClean="0"/>
              <a:t>Ranking questions: why not?</a:t>
            </a:r>
          </a:p>
          <a:p>
            <a:r>
              <a:rPr lang="en-GB" dirty="0" smtClean="0"/>
              <a:t>Open ended questions: why not?</a:t>
            </a:r>
          </a:p>
          <a:p>
            <a:r>
              <a:rPr lang="en-GB" dirty="0" smtClean="0"/>
              <a:t>‘Choose those applicable’: why not?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Scales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7223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Categorical is just that – you categorise</a:t>
            </a:r>
          </a:p>
          <a:p>
            <a:r>
              <a:rPr lang="en-GB" dirty="0" smtClean="0"/>
              <a:t>Continuous – can take any value on a scale</a:t>
            </a:r>
          </a:p>
          <a:p>
            <a:r>
              <a:rPr lang="en-GB" dirty="0" smtClean="0"/>
              <a:t>The type of data you seek will determine the analysis 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Categorical V Continuous data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0887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20%-30% is good</a:t>
            </a:r>
          </a:p>
          <a:p>
            <a:r>
              <a:rPr lang="en-GB" dirty="0" smtClean="0"/>
              <a:t>How to increase a response rate?</a:t>
            </a:r>
          </a:p>
          <a:p>
            <a:r>
              <a:rPr lang="en-GB" dirty="0" smtClean="0"/>
              <a:t>Cover letters</a:t>
            </a:r>
          </a:p>
          <a:p>
            <a:endParaRPr lang="en-GB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Response rates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02922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Always a tricky one…</a:t>
            </a:r>
          </a:p>
          <a:p>
            <a:r>
              <a:rPr lang="en-GB" dirty="0" smtClean="0"/>
              <a:t>Minimum of 30</a:t>
            </a:r>
          </a:p>
          <a:p>
            <a:r>
              <a:rPr lang="en-GB" dirty="0" smtClean="0"/>
              <a:t>Depends on the data you need to collect</a:t>
            </a:r>
          </a:p>
          <a:p>
            <a:r>
              <a:rPr lang="en-GB" dirty="0" smtClean="0"/>
              <a:t>Depends on the analysis you wish to perform </a:t>
            </a:r>
          </a:p>
          <a:p>
            <a:r>
              <a:rPr lang="en-GB" dirty="0" smtClean="0"/>
              <a:t>Depends on the population</a:t>
            </a:r>
          </a:p>
          <a:p>
            <a:r>
              <a:rPr lang="en-GB" dirty="0" smtClean="0"/>
              <a:t>Depends on practicalities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Sample sizes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2579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5334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533400"/>
            <a:ext cx="9144000" cy="6324600"/>
          </a:xfrm>
        </p:spPr>
        <p:txBody>
          <a:bodyPr>
            <a:normAutofit lnSpcReduction="10000"/>
          </a:bodyPr>
          <a:lstStyle/>
          <a:p>
            <a:r>
              <a:rPr lang="en-GB" b="1" dirty="0"/>
              <a:t>Data</a:t>
            </a:r>
            <a:r>
              <a:rPr lang="en-GB" dirty="0"/>
              <a:t> is distinct pieces of information, usually formatted in a special way. ... Since the mid-1900s, people have used the word </a:t>
            </a:r>
            <a:r>
              <a:rPr lang="en-GB" b="1" dirty="0"/>
              <a:t>data</a:t>
            </a:r>
            <a:r>
              <a:rPr lang="en-GB" dirty="0"/>
              <a:t> to </a:t>
            </a:r>
            <a:r>
              <a:rPr lang="en-GB" b="1" dirty="0"/>
              <a:t>mean</a:t>
            </a:r>
            <a:r>
              <a:rPr lang="en-GB" dirty="0"/>
              <a:t> computer information that is transmitted or stored. Strictly speaking, </a:t>
            </a:r>
            <a:r>
              <a:rPr lang="en-GB" b="1" dirty="0"/>
              <a:t>data</a:t>
            </a:r>
            <a:r>
              <a:rPr lang="en-GB" dirty="0"/>
              <a:t> is the plural of datum, a single piece of information</a:t>
            </a:r>
            <a:r>
              <a:rPr lang="en-GB" dirty="0" smtClean="0"/>
              <a:t>.</a:t>
            </a:r>
          </a:p>
          <a:p>
            <a:r>
              <a:rPr lang="en-GB" dirty="0" smtClean="0">
                <a:solidFill>
                  <a:srgbClr val="00B050"/>
                </a:solidFill>
              </a:rPr>
              <a:t>The data can be collected through :</a:t>
            </a:r>
          </a:p>
          <a:p>
            <a:r>
              <a:rPr lang="en-GB" dirty="0" smtClean="0"/>
              <a:t>1) Primary research</a:t>
            </a:r>
          </a:p>
          <a:p>
            <a:r>
              <a:rPr lang="en-GB" dirty="0" smtClean="0"/>
              <a:t>2) Secondary research</a:t>
            </a:r>
          </a:p>
          <a:p>
            <a:r>
              <a:rPr lang="en-GB" dirty="0">
                <a:solidFill>
                  <a:srgbClr val="C00000"/>
                </a:solidFill>
              </a:rPr>
              <a:t>There are 2 types of Data:</a:t>
            </a:r>
          </a:p>
          <a:p>
            <a:r>
              <a:rPr lang="en-GB" dirty="0">
                <a:solidFill>
                  <a:srgbClr val="0070C0"/>
                </a:solidFill>
              </a:rPr>
              <a:t>Qualitative</a:t>
            </a:r>
          </a:p>
          <a:p>
            <a:r>
              <a:rPr lang="en-GB" dirty="0"/>
              <a:t>Quantitative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540994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533400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rgbClr val="0070C0"/>
                </a:solidFill>
              </a:rPr>
              <a:t>Data Analyses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457200"/>
            <a:ext cx="9144000" cy="6400800"/>
          </a:xfrm>
        </p:spPr>
        <p:txBody>
          <a:bodyPr>
            <a:normAutofit/>
          </a:bodyPr>
          <a:lstStyle/>
          <a:p>
            <a:r>
              <a:rPr lang="en-GB" sz="2400" b="1" dirty="0"/>
              <a:t>Data analysis</a:t>
            </a:r>
            <a:r>
              <a:rPr lang="en-GB" sz="2400" dirty="0"/>
              <a:t> is defined as a process of cleaning, transforming, and </a:t>
            </a:r>
            <a:r>
              <a:rPr lang="en-GB" sz="2400" dirty="0" smtClean="0"/>
              <a:t>modelling</a:t>
            </a:r>
            <a:r>
              <a:rPr lang="en-GB" sz="2400" dirty="0"/>
              <a:t> </a:t>
            </a:r>
            <a:r>
              <a:rPr lang="en-GB" sz="2400" b="1" dirty="0"/>
              <a:t>data</a:t>
            </a:r>
            <a:r>
              <a:rPr lang="en-GB" sz="2400" dirty="0"/>
              <a:t> to discover useful information for business decision-making. The purpose of </a:t>
            </a:r>
            <a:r>
              <a:rPr lang="en-GB" sz="2400" b="1" dirty="0"/>
              <a:t>Data Analysis</a:t>
            </a:r>
            <a:r>
              <a:rPr lang="en-GB" sz="2400" dirty="0"/>
              <a:t> is to extract useful information from </a:t>
            </a:r>
            <a:r>
              <a:rPr lang="en-GB" sz="2400" b="1" dirty="0"/>
              <a:t>data</a:t>
            </a:r>
            <a:r>
              <a:rPr lang="en-GB" sz="2400" dirty="0"/>
              <a:t> and taking the decision based upon the </a:t>
            </a:r>
            <a:r>
              <a:rPr lang="en-GB" sz="2400" b="1" dirty="0"/>
              <a:t>data </a:t>
            </a:r>
            <a:r>
              <a:rPr lang="en-GB" sz="2400" b="1" dirty="0" smtClean="0"/>
              <a:t>analysis.</a:t>
            </a:r>
          </a:p>
          <a:p>
            <a:r>
              <a:rPr lang="en-GB" sz="2400" b="1" dirty="0" smtClean="0">
                <a:solidFill>
                  <a:srgbClr val="C00000"/>
                </a:solidFill>
              </a:rPr>
              <a:t>There are many tools available to analyse data for example: </a:t>
            </a:r>
            <a:r>
              <a:rPr lang="en-GB" sz="2400" b="1" dirty="0" err="1" smtClean="0">
                <a:solidFill>
                  <a:srgbClr val="C00000"/>
                </a:solidFill>
              </a:rPr>
              <a:t>Nvivo</a:t>
            </a:r>
            <a:r>
              <a:rPr lang="en-GB" sz="2400" b="1" dirty="0" smtClean="0">
                <a:solidFill>
                  <a:srgbClr val="C00000"/>
                </a:solidFill>
              </a:rPr>
              <a:t>, SPSS, STATA, Thematic analysis, Coding, Narrative, EXCEL etc. etc.</a:t>
            </a:r>
          </a:p>
          <a:p>
            <a:r>
              <a:rPr lang="en-GB" sz="2400" b="1" dirty="0" smtClean="0">
                <a:solidFill>
                  <a:srgbClr val="C00000"/>
                </a:solidFill>
              </a:rPr>
              <a:t> </a:t>
            </a:r>
            <a:r>
              <a:rPr lang="en-GB" sz="2400" b="1" i="1" dirty="0" smtClean="0">
                <a:solidFill>
                  <a:srgbClr val="0070C0"/>
                </a:solidFill>
              </a:rPr>
              <a:t>Excel example: </a:t>
            </a:r>
          </a:p>
          <a:p>
            <a:r>
              <a:rPr lang="en-GB" sz="2400" b="1" dirty="0" smtClean="0">
                <a:solidFill>
                  <a:srgbClr val="92D050"/>
                </a:solidFill>
              </a:rPr>
              <a:t>My company name is Kingfisher PLC. I want to know what was my company’s total Operating Profit performance  from 2014 to 2018</a:t>
            </a:r>
            <a:r>
              <a:rPr lang="en-GB" sz="2400" b="1" dirty="0" smtClean="0">
                <a:solidFill>
                  <a:srgbClr val="C00000"/>
                </a:solidFill>
              </a:rPr>
              <a:t>.</a:t>
            </a:r>
          </a:p>
          <a:p>
            <a:r>
              <a:rPr lang="en-GB" sz="2400" u="sng" dirty="0" smtClean="0">
                <a:solidFill>
                  <a:srgbClr val="0070C0"/>
                </a:solidFill>
              </a:rPr>
              <a:t>Year</a:t>
            </a:r>
            <a:r>
              <a:rPr lang="en-GB" sz="2400" dirty="0" smtClean="0">
                <a:solidFill>
                  <a:srgbClr val="0070C0"/>
                </a:solidFill>
              </a:rPr>
              <a:t>    </a:t>
            </a:r>
            <a:r>
              <a:rPr lang="en-GB" sz="2400" dirty="0" smtClean="0">
                <a:solidFill>
                  <a:srgbClr val="FF0000"/>
                </a:solidFill>
              </a:rPr>
              <a:t>Profits</a:t>
            </a:r>
            <a:r>
              <a:rPr lang="en-GB" sz="2400" dirty="0" smtClean="0">
                <a:solidFill>
                  <a:srgbClr val="0070C0"/>
                </a:solidFill>
              </a:rPr>
              <a:t>   				</a:t>
            </a:r>
          </a:p>
          <a:p>
            <a:endParaRPr lang="en-GB" sz="2400" b="1" dirty="0" smtClean="0">
              <a:solidFill>
                <a:srgbClr val="C00000"/>
              </a:solidFill>
            </a:endParaRPr>
          </a:p>
          <a:p>
            <a:endParaRPr lang="en-GB" sz="2400" b="1" dirty="0" smtClean="0">
              <a:solidFill>
                <a:srgbClr val="C00000"/>
              </a:solidFill>
            </a:endParaRPr>
          </a:p>
          <a:p>
            <a:endParaRPr lang="en-GB" sz="2400" dirty="0" smtClean="0">
              <a:solidFill>
                <a:srgbClr val="C00000"/>
              </a:solidFill>
            </a:endParaRPr>
          </a:p>
          <a:p>
            <a:endParaRPr lang="en-GB" sz="2400" dirty="0">
              <a:solidFill>
                <a:srgbClr val="C0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4495800"/>
            <a:ext cx="1681162" cy="2133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4200" y="4102100"/>
            <a:ext cx="6019800" cy="2755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6669448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 1 HOUR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Now </a:t>
            </a:r>
            <a:r>
              <a:rPr lang="en-GB" dirty="0" smtClean="0"/>
              <a:t>lets</a:t>
            </a:r>
            <a:r>
              <a:rPr lang="en-GB" dirty="0" smtClean="0"/>
              <a:t> </a:t>
            </a:r>
            <a:r>
              <a:rPr lang="en-GB" dirty="0" smtClean="0"/>
              <a:t>open </a:t>
            </a:r>
            <a:r>
              <a:rPr lang="en-GB" dirty="0" smtClean="0"/>
              <a:t>Excel </a:t>
            </a:r>
            <a:r>
              <a:rPr lang="en-GB" dirty="0" smtClean="0"/>
              <a:t>and perform </a:t>
            </a:r>
            <a:r>
              <a:rPr lang="en-GB" dirty="0" smtClean="0"/>
              <a:t>Data </a:t>
            </a:r>
            <a:r>
              <a:rPr lang="en-GB" dirty="0" smtClean="0"/>
              <a:t>analyses.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001982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</TotalTime>
  <Words>544</Words>
  <Application>Microsoft Office PowerPoint</Application>
  <PresentationFormat>On-screen Show (4:3)</PresentationFormat>
  <Paragraphs>117</Paragraphs>
  <Slides>18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Office Theme</vt:lpstr>
      <vt:lpstr>Week 4</vt:lpstr>
      <vt:lpstr>Questionnaires in Research</vt:lpstr>
      <vt:lpstr>What do you need to find out?</vt:lpstr>
      <vt:lpstr>Practicalities</vt:lpstr>
      <vt:lpstr>FACTORS</vt:lpstr>
      <vt:lpstr>Justifying each question - mapping</vt:lpstr>
      <vt:lpstr>Mapping your questionnaire</vt:lpstr>
      <vt:lpstr>Responses</vt:lpstr>
      <vt:lpstr>Responses</vt:lpstr>
      <vt:lpstr>PowerPoint Presentation</vt:lpstr>
      <vt:lpstr>PowerPoint Presentation</vt:lpstr>
      <vt:lpstr>Scales</vt:lpstr>
      <vt:lpstr>Categorical V Continuous data</vt:lpstr>
      <vt:lpstr>Response rates</vt:lpstr>
      <vt:lpstr>Sample sizes</vt:lpstr>
      <vt:lpstr>Data</vt:lpstr>
      <vt:lpstr>Data Analyses</vt:lpstr>
      <vt:lpstr>ACTIVITY 1 HOUR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4</dc:title>
  <dc:creator>Jazz</dc:creator>
  <cp:lastModifiedBy>Jazz</cp:lastModifiedBy>
  <cp:revision>8</cp:revision>
  <dcterms:created xsi:type="dcterms:W3CDTF">2020-05-01T08:58:39Z</dcterms:created>
  <dcterms:modified xsi:type="dcterms:W3CDTF">2020-05-03T13:03:36Z</dcterms:modified>
</cp:coreProperties>
</file>