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notesSlides/notesSlide5.xml" ContentType="application/vnd.openxmlformats-officedocument.presentationml.notesSlide+xml"/>
  <Override PartName="/ppt/charts/chart2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6.xml" ContentType="application/vnd.openxmlformats-officedocument.presentationml.notesSlide+xml"/>
  <Override PartName="/ppt/charts/chart3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7.xml" ContentType="application/vnd.openxmlformats-officedocument.presentationml.notesSlide+xml"/>
  <Override PartName="/ppt/charts/chart4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5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6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charts/chart7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7" r:id="rId2"/>
    <p:sldId id="256" r:id="rId3"/>
    <p:sldId id="273" r:id="rId4"/>
    <p:sldId id="269" r:id="rId5"/>
    <p:sldId id="276" r:id="rId6"/>
    <p:sldId id="275" r:id="rId7"/>
    <p:sldId id="261" r:id="rId8"/>
    <p:sldId id="280" r:id="rId9"/>
    <p:sldId id="263" r:id="rId10"/>
    <p:sldId id="277" r:id="rId11"/>
    <p:sldId id="264" r:id="rId12"/>
    <p:sldId id="278" r:id="rId13"/>
    <p:sldId id="265" r:id="rId14"/>
    <p:sldId id="279" r:id="rId15"/>
    <p:sldId id="270" r:id="rId16"/>
    <p:sldId id="268" r:id="rId17"/>
    <p:sldId id="266" r:id="rId18"/>
    <p:sldId id="271" r:id="rId19"/>
    <p:sldId id="272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3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79" autoAdjust="0"/>
    <p:restoredTop sz="94434" autoAdjust="0"/>
  </p:normalViewPr>
  <p:slideViewPr>
    <p:cSldViewPr snapToGrid="0" showGuides="1">
      <p:cViewPr varScale="1">
        <p:scale>
          <a:sx n="67" d="100"/>
          <a:sy n="67" d="100"/>
        </p:scale>
        <p:origin x="582" y="60"/>
      </p:cViewPr>
      <p:guideLst>
        <p:guide orient="horz" pos="2183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5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6.xlsx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7.xlsx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cap="all" spc="5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 order to help you to deliver program more easily and quickly in a smarter way, would you make use of technology</a:t>
            </a:r>
          </a:p>
        </c:rich>
      </c:tx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0.19887761335867501"/>
          <c:y val="0.16815262008040066"/>
          <c:w val="0.5174747714725314"/>
          <c:h val="0.80719423571723536"/>
        </c:manualLayout>
      </c:layout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In order to help you to deliver program more easily and quickly in a smarter way, would you make use of technology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1-FA6C-45B0-8265-FF4700DDA56B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3-FA6C-45B0-8265-FF4700DDA56B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5-FA6C-45B0-8265-FF4700DDA56B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7-FA6C-45B0-8265-FF4700DDA56B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9-FA6C-45B0-8265-FF4700DDA56B}"/>
              </c:ext>
            </c:extLst>
          </c:dPt>
          <c:dLbls>
            <c:dLbl>
              <c:idx val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spAutoFit/>
                </a:bodyPr>
                <a:lstStyle/>
                <a:p>
                  <a:pPr algn="ctr" rtl="0">
                    <a:defRPr lang="en-GB" sz="2000" b="1" i="0" u="none" strike="noStrike" kern="1200" baseline="0">
                      <a:solidFill>
                        <a:prstClr val="white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inEnd"/>
              <c:showLegendKey val="0"/>
              <c:showVal val="0"/>
              <c:showCatName val="0"/>
              <c:showSerName val="0"/>
              <c:showPercent val="1"/>
              <c:showBubbleSize val="0"/>
            </c:dLbl>
            <c:dLbl>
              <c:idx val="1"/>
              <c:layout>
                <c:manualLayout>
                  <c:x val="1.9882467501317071E-3"/>
                  <c:y val="0.22770236868433949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2000" b="1" i="0" u="none" strike="noStrike" kern="1200" baseline="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bestFit"/>
              <c:showLegendKey val="0"/>
              <c:showVal val="0"/>
              <c:showCatName val="0"/>
              <c:showSerName val="0"/>
              <c:showPercent val="1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3-FA6C-45B0-8265-FF4700DDA56B}"/>
                </c:ext>
                <c:ext xmlns:c15="http://schemas.microsoft.com/office/drawing/2012/chart" uri="{CE6537A1-D6FC-4f65-9D91-7224C49458BB}"/>
              </c:extLst>
            </c:dLbl>
            <c:dLbl>
              <c:idx val="2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spAutoFit/>
                </a:bodyPr>
                <a:lstStyle/>
                <a:p>
                  <a:pPr algn="ctr" rtl="0">
                    <a:defRPr lang="en-GB" sz="2000" b="1" i="0" u="none" strike="noStrike" kern="1200" baseline="0">
                      <a:solidFill>
                        <a:prstClr val="white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inEnd"/>
              <c:showLegendKey val="0"/>
              <c:showVal val="0"/>
              <c:showCatName val="0"/>
              <c:showSerName val="0"/>
              <c:showPercent val="1"/>
              <c:showBubbleSize val="0"/>
            </c:dLbl>
            <c:dLbl>
              <c:idx val="3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noAutofit/>
                </a:bodyPr>
                <a:lstStyle/>
                <a:p>
                  <a:pPr algn="ctr" rtl="0">
                    <a:defRPr lang="en-US" sz="2000" b="1" i="0" u="none" strike="noStrike" kern="1200" baseline="0">
                      <a:solidFill>
                        <a:prstClr val="white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inEnd"/>
              <c:showLegendKey val="0"/>
              <c:showVal val="0"/>
              <c:showCatName val="0"/>
              <c:showSerName val="0"/>
              <c:showPercent val="1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7-FA6C-45B0-8265-FF4700DDA56B}"/>
                </c:ext>
                <c:ext xmlns:c15="http://schemas.microsoft.com/office/drawing/2012/chart" uri="{CE6537A1-D6FC-4f65-9D91-7224C49458BB}">
                  <c15:spPr xmlns:c15="http://schemas.microsoft.com/office/drawing/2012/chart">
                    <a:prstGeom prst="rect">
                      <a:avLst/>
                    </a:prstGeom>
                  </c15:spPr>
                </c:ext>
              </c:extLst>
            </c:dLbl>
            <c:dLbl>
              <c:idx val="4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spAutoFit/>
                </a:bodyPr>
                <a:lstStyle/>
                <a:p>
                  <a:pPr algn="ctr" rtl="0">
                    <a:defRPr lang="en-GB" sz="2000" b="1" i="0" u="none" strike="noStrike" kern="1200" baseline="0">
                      <a:solidFill>
                        <a:prstClr val="white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inEnd"/>
              <c:showLegendKey val="0"/>
              <c:showVal val="0"/>
              <c:showCatName val="0"/>
              <c:showSerName val="0"/>
              <c:showPercent val="1"/>
              <c:showBubbleSize val="0"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 xmlns:c16r2="http://schemas.microsoft.com/office/drawing/2015/06/chart">
              <c:ext xmlns:c15="http://schemas.microsoft.com/office/drawing/2012/chart" uri="{CE6537A1-D6FC-4f65-9D91-7224C49458BB}"/>
            </c:extLst>
          </c:dLbls>
          <c:cat>
            <c:strRef>
              <c:f>Sheet1!$A$2:$A$6</c:f>
              <c:strCache>
                <c:ptCount val="5"/>
                <c:pt idx="0">
                  <c:v>Disagree No</c:v>
                </c:pt>
                <c:pt idx="1">
                  <c:v>Doubt it </c:v>
                </c:pt>
                <c:pt idx="2">
                  <c:v>Maybe</c:v>
                </c:pt>
                <c:pt idx="3">
                  <c:v>Strong possibility</c:v>
                </c:pt>
                <c:pt idx="4">
                  <c:v>Yes absolutely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0</c:v>
                </c:pt>
                <c:pt idx="1">
                  <c:v>0</c:v>
                </c:pt>
                <c:pt idx="2">
                  <c:v>3</c:v>
                </c:pt>
                <c:pt idx="3">
                  <c:v>3</c:v>
                </c:pt>
                <c:pt idx="4">
                  <c:v>14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A-FA6C-45B0-8265-FF4700DDA56B}"/>
            </c:ext>
          </c:extLst>
        </c:ser>
        <c:dLbls>
          <c:dLblPos val="inEnd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0.73609025703683595"/>
          <c:y val="0.3833370150223635"/>
          <c:w val="0.16199773139740753"/>
          <c:h val="0.57119725310253788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 rtl="0">
            <a:defRPr lang="en-GB" sz="1600" b="1" i="0" u="none" strike="noStrike" kern="1200" cap="all" spc="50" baseline="0">
              <a:solidFill>
                <a:prstClr val="black">
                  <a:lumMod val="65000"/>
                  <a:lumOff val="35000"/>
                </a:prst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26723153997243637"/>
          <c:y val="0.25053038018125373"/>
          <c:w val="0.5174747714725314"/>
          <c:h val="0.80719423571723536"/>
        </c:manualLayout>
      </c:layout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If LUX* Came with a mobile application which can help you to tailor training and wellbeing programs, would you use it?
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1-D331-47AE-B780-F4C8E1747E9F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3-D331-47AE-B780-F4C8E1747E9F}"/>
              </c:ext>
            </c:extLst>
          </c:dPt>
          <c:dLbls>
            <c:dLbl>
              <c:idx val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spAutoFit/>
                </a:bodyPr>
                <a:lstStyle/>
                <a:p>
                  <a:pPr algn="ctr" rtl="0">
                    <a:defRPr lang="en-GB" sz="2000" b="1" i="0" u="none" strike="noStrike" kern="1200" baseline="0">
                      <a:solidFill>
                        <a:prstClr val="white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inEnd"/>
              <c:showLegendKey val="0"/>
              <c:showVal val="0"/>
              <c:showCatName val="0"/>
              <c:showSerName val="0"/>
              <c:showPercent val="1"/>
              <c:showBubbleSize val="0"/>
            </c:dLbl>
            <c:dLbl>
              <c:idx val="1"/>
              <c:layout>
                <c:manualLayout>
                  <c:x val="6.8409724259636553E-2"/>
                  <c:y val="0.12075690301926795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2000" b="1" i="0" u="none" strike="noStrike" kern="1200" baseline="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bestFit"/>
              <c:showLegendKey val="0"/>
              <c:showVal val="0"/>
              <c:showCatName val="0"/>
              <c:showSerName val="0"/>
              <c:showPercent val="1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3-D331-47AE-B780-F4C8E1747E9F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 xmlns:c16r2="http://schemas.microsoft.com/office/drawing/2015/06/chart"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Yes</c:v>
                </c:pt>
                <c:pt idx="1">
                  <c:v>No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18</c:v>
                </c:pt>
                <c:pt idx="1">
                  <c:v>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4-D331-47AE-B780-F4C8E1747E9F}"/>
            </c:ext>
          </c:extLst>
        </c:ser>
        <c:dLbls>
          <c:dLblPos val="inEnd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0.76939722527017418"/>
          <c:y val="0.20888145126502297"/>
          <c:w val="0.22559236129966512"/>
          <c:h val="0.73482358090007804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GB" sz="14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>
        <c:manualLayout>
          <c:xMode val="edge"/>
          <c:yMode val="edge"/>
          <c:x val="0.12199263963236305"/>
          <c:y val="3.132458601805315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 rtl="0">
            <a:defRPr lang="en-GB" sz="1600" b="1" i="0" u="none" strike="noStrike" kern="1200" cap="all" spc="50" baseline="0">
              <a:solidFill>
                <a:prstClr val="black">
                  <a:lumMod val="65000"/>
                  <a:lumOff val="35000"/>
                </a:prst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825478752847787"/>
          <c:y val="0.14182111770398187"/>
          <c:w val="0.5174747714725314"/>
          <c:h val="0.80719423571723536"/>
        </c:manualLayout>
      </c:layout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In order to help you to reach your goal and objective in a smarter way, would you be keen to use technology ?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1-D157-4267-9EC5-1B44A6A9B096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3-D157-4267-9EC5-1B44A6A9B096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5-D157-4267-9EC5-1B44A6A9B096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7-D157-4267-9EC5-1B44A6A9B096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9-D157-4267-9EC5-1B44A6A9B096}"/>
              </c:ext>
            </c:extLst>
          </c:dPt>
          <c:dLbls>
            <c:dLbl>
              <c:idx val="0"/>
              <c:layout>
                <c:manualLayout>
                  <c:x val="-0.18377324598727535"/>
                  <c:y val="2.7180696819937969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spAutoFit/>
                </a:bodyPr>
                <a:lstStyle/>
                <a:p>
                  <a:pPr algn="ctr" rtl="0">
                    <a:defRPr lang="en-GB" sz="2000" b="1" i="0" u="none" strike="noStrike" kern="1200" baseline="0">
                      <a:solidFill>
                        <a:prstClr val="white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bestFit"/>
              <c:showLegendKey val="0"/>
              <c:showVal val="0"/>
              <c:showCatName val="0"/>
              <c:showSerName val="0"/>
              <c:showPercent val="1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D157-4267-9EC5-1B44A6A9B096}"/>
                </c:ex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6.4083694661965479E-2"/>
                  <c:y val="-0.14140049675367133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2000" b="1" i="0" u="none" strike="noStrike" kern="1200" baseline="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bestFit"/>
              <c:showLegendKey val="0"/>
              <c:showVal val="0"/>
              <c:showCatName val="0"/>
              <c:showSerName val="0"/>
              <c:showPercent val="1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3-D157-4267-9EC5-1B44A6A9B096}"/>
                </c:ex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0.10520486813764011"/>
                  <c:y val="2.3314864708208604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spAutoFit/>
                </a:bodyPr>
                <a:lstStyle/>
                <a:p>
                  <a:pPr algn="ctr" rtl="0">
                    <a:defRPr lang="en-GB" sz="2000" b="1" i="0" u="none" strike="noStrike" kern="1200" baseline="0">
                      <a:solidFill>
                        <a:prstClr val="white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bestFit"/>
              <c:showLegendKey val="0"/>
              <c:showVal val="0"/>
              <c:showCatName val="0"/>
              <c:showSerName val="0"/>
              <c:showPercent val="1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5-D157-4267-9EC5-1B44A6A9B096}"/>
                </c:ex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5.7347156006320156E-2"/>
                  <c:y val="9.8950996343820624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spAutoFit/>
                </a:bodyPr>
                <a:lstStyle/>
                <a:p>
                  <a:pPr algn="ctr" rtl="0">
                    <a:defRPr lang="en-GB" sz="2000" b="1" i="0" u="none" strike="noStrike" kern="1200" baseline="0">
                      <a:solidFill>
                        <a:prstClr val="white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bestFit"/>
              <c:showLegendKey val="0"/>
              <c:showVal val="0"/>
              <c:showCatName val="0"/>
              <c:showSerName val="0"/>
              <c:showPercent val="1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7-D157-4267-9EC5-1B44A6A9B096}"/>
                </c:ext>
                <c:ext xmlns:c15="http://schemas.microsoft.com/office/drawing/2012/chart" uri="{CE6537A1-D6FC-4f65-9D91-7224C49458BB}"/>
              </c:extLst>
            </c:dLbl>
            <c:dLbl>
              <c:idx val="4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spAutoFit/>
                </a:bodyPr>
                <a:lstStyle/>
                <a:p>
                  <a:pPr algn="ctr" rtl="0">
                    <a:defRPr lang="en-GB" sz="2000" b="1" i="0" u="none" strike="noStrike" kern="1200" baseline="0">
                      <a:solidFill>
                        <a:prstClr val="white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inEnd"/>
              <c:showLegendKey val="0"/>
              <c:showVal val="0"/>
              <c:showCatName val="0"/>
              <c:showSerName val="0"/>
              <c:showPercent val="1"/>
              <c:showBubbleSize val="0"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 xmlns:c16r2="http://schemas.microsoft.com/office/drawing/2015/06/chart">
              <c:ext xmlns:c15="http://schemas.microsoft.com/office/drawing/2012/chart" uri="{CE6537A1-D6FC-4f65-9D91-7224C49458BB}"/>
            </c:extLst>
          </c:dLbls>
          <c:cat>
            <c:strRef>
              <c:f>Sheet1!$A$2:$A$6</c:f>
              <c:strCache>
                <c:ptCount val="5"/>
                <c:pt idx="0">
                  <c:v>Very keen</c:v>
                </c:pt>
                <c:pt idx="1">
                  <c:v>Quite keen</c:v>
                </c:pt>
                <c:pt idx="2">
                  <c:v>Not sure </c:v>
                </c:pt>
                <c:pt idx="3">
                  <c:v>Not very keen</c:v>
                </c:pt>
                <c:pt idx="4">
                  <c:v>Not interested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20</c:v>
                </c:pt>
                <c:pt idx="1">
                  <c:v>8</c:v>
                </c:pt>
                <c:pt idx="2">
                  <c:v>6</c:v>
                </c:pt>
                <c:pt idx="3">
                  <c:v>3</c:v>
                </c:pt>
                <c:pt idx="4">
                  <c:v>3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A-D157-4267-9EC5-1B44A6A9B096}"/>
            </c:ext>
          </c:extLst>
        </c:ser>
        <c:dLbls>
          <c:dLblPos val="inEnd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0.74431765946052397"/>
          <c:y val="0.11528894669640721"/>
          <c:w val="0.22212437019739012"/>
          <c:h val="0.846772424338255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GB" sz="14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1" i="0" u="none" strike="noStrike" kern="1200" cap="all" spc="5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1200" dirty="0"/>
              <a:t>In order to help you to deliver program more easily and quickly in a smarter way, would you make use of technology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1" i="0" u="none" strike="noStrike" kern="1200" cap="all" spc="5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9887761335867501"/>
          <c:y val="0.16815262008040066"/>
          <c:w val="0.5174747714725314"/>
          <c:h val="0.80719423571723536"/>
        </c:manualLayout>
      </c:layout>
      <c:pieChart>
        <c:varyColors val="1"/>
        <c:dLbls>
          <c:dLblPos val="inEnd"/>
          <c:showLegendKey val="0"/>
          <c:showVal val="0"/>
          <c:showCatName val="0"/>
          <c:showSerName val="0"/>
          <c:showPercent val="1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0.73609025703683595"/>
          <c:y val="0.3833370150223635"/>
          <c:w val="0.16199773139740753"/>
          <c:h val="0.57119725310253788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825478752847787"/>
          <c:y val="0.14182111770398187"/>
          <c:w val="0.5174747714725314"/>
          <c:h val="0.80719423571723536"/>
        </c:manualLayout>
      </c:layout>
      <c:pieChart>
        <c:varyColors val="1"/>
        <c:dLbls>
          <c:dLblPos val="inEnd"/>
          <c:showLegendKey val="0"/>
          <c:showVal val="0"/>
          <c:showCatName val="0"/>
          <c:showSerName val="0"/>
          <c:showPercent val="1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0.74431765946052397"/>
          <c:y val="0.11528894669640721"/>
          <c:w val="0.22212437019739012"/>
          <c:h val="0.846772424338255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GB" sz="14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 algn="ctr" rtl="0">
              <a:defRPr lang="en-GB" sz="1600" b="1" i="0" u="none" strike="noStrike" kern="1200" cap="all" spc="50" baseline="0">
                <a:solidFill>
                  <a:prstClr val="black">
                    <a:lumMod val="65000"/>
                    <a:lumOff val="35000"/>
                  </a:prstClr>
                </a:solidFill>
                <a:latin typeface="+mn-lt"/>
                <a:ea typeface="+mn-ea"/>
                <a:cs typeface="+mn-cs"/>
              </a:defRPr>
            </a:pPr>
            <a:r>
              <a:rPr lang="en-GB" sz="1600" b="1" i="0" u="none" strike="noStrike" kern="1200" cap="all" spc="50" baseline="0" dirty="0">
                <a:solidFill>
                  <a:prstClr val="black">
                    <a:lumMod val="65000"/>
                    <a:lumOff val="35000"/>
                  </a:prstClr>
                </a:solidFill>
                <a:latin typeface="+mn-lt"/>
                <a:ea typeface="+mn-ea"/>
                <a:cs typeface="+mn-cs"/>
              </a:rPr>
              <a:t>If LUX* developed a mobile application which can track your progress, tailor your training program and offer you a wellbeing program, would you use it</a:t>
            </a:r>
            <a:r>
              <a:rPr lang="en-GB" sz="1600" b="1" i="0" u="none" strike="noStrike" kern="1200" cap="all" spc="50" baseline="0" dirty="0" smtClean="0">
                <a:solidFill>
                  <a:prstClr val="black">
                    <a:lumMod val="65000"/>
                    <a:lumOff val="35000"/>
                  </a:prstClr>
                </a:solidFill>
                <a:latin typeface="+mn-lt"/>
                <a:ea typeface="+mn-ea"/>
                <a:cs typeface="+mn-cs"/>
              </a:rPr>
              <a:t>? (</a:t>
            </a:r>
            <a:r>
              <a:rPr lang="en-GB" sz="1600" b="1" i="0" u="none" strike="noStrike" kern="1200" cap="all" spc="50" baseline="0" dirty="0">
                <a:solidFill>
                  <a:prstClr val="black">
                    <a:lumMod val="65000"/>
                    <a:lumOff val="35000"/>
                  </a:prstClr>
                </a:solidFill>
                <a:latin typeface="+mn-lt"/>
                <a:ea typeface="+mn-ea"/>
                <a:cs typeface="+mn-cs"/>
              </a:rPr>
              <a:t>Note that all your personal information would be kept confidential.)
</a:t>
            </a:r>
          </a:p>
        </c:rich>
      </c:tx>
      <c:layout>
        <c:manualLayout>
          <c:xMode val="edge"/>
          <c:yMode val="edge"/>
          <c:x val="9.56520054185174E-2"/>
          <c:y val="2.1633792267554196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 rtl="0">
            <a:defRPr lang="en-GB" sz="1600" b="1" i="0" u="none" strike="noStrike" kern="1200" cap="all" spc="50" baseline="0">
              <a:solidFill>
                <a:prstClr val="black">
                  <a:lumMod val="65000"/>
                  <a:lumOff val="35000"/>
                </a:prst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20159919662999484"/>
          <c:y val="0.23275654090802717"/>
          <c:w val="0.5174747714725314"/>
          <c:h val="0.80719423571723536"/>
        </c:manualLayout>
      </c:layout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If LUX* developed a mobile application which can track your progress, tailor your training program and offer you a wellbeing program, would you use it? (Note that all your personal information would be kept confidential.)
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1-D499-4D95-8C70-A76BFAACA2BF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3-D499-4D95-8C70-A76BFAACA2BF}"/>
              </c:ext>
            </c:extLst>
          </c:dPt>
          <c:dLbls>
            <c:dLbl>
              <c:idx val="0"/>
              <c:layout>
                <c:manualLayout>
                  <c:x val="-0.21371103667261493"/>
                  <c:y val="-9.9048745791973564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0">
                  <a:spAutoFit/>
                </a:bodyPr>
                <a:lstStyle/>
                <a:p>
                  <a:pPr algn="ctr" rtl="0">
                    <a:defRPr lang="en-GB" sz="2000" b="1" i="0" u="none" strike="noStrike" kern="1200" baseline="0">
                      <a:solidFill>
                        <a:prstClr val="white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bestFit"/>
              <c:showLegendKey val="0"/>
              <c:showVal val="0"/>
              <c:showCatName val="0"/>
              <c:showSerName val="0"/>
              <c:showPercent val="1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1-D499-4D95-8C70-A76BFAACA2BF}"/>
                </c:ex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0.12395927603264484"/>
                  <c:y val="0.10532076479838369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2000" b="1" i="0" u="none" strike="noStrike" kern="1200" baseline="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bestFit"/>
              <c:showLegendKey val="0"/>
              <c:showVal val="0"/>
              <c:showCatName val="0"/>
              <c:showSerName val="0"/>
              <c:showPercent val="1"/>
              <c:showBubbleSize val="0"/>
              <c:extLst xmlns:c16r2="http://schemas.microsoft.com/office/drawing/2015/06/chart">
                <c:ext xmlns:c16="http://schemas.microsoft.com/office/drawing/2014/chart" uri="{C3380CC4-5D6E-409C-BE32-E72D297353CC}">
                  <c16:uniqueId val="{00000003-D499-4D95-8C70-A76BFAACA2BF}"/>
                </c:ex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 xmlns:c16r2="http://schemas.microsoft.com/office/drawing/2015/06/chart"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Yes</c:v>
                </c:pt>
                <c:pt idx="1">
                  <c:v>No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30</c:v>
                </c:pt>
                <c:pt idx="1">
                  <c:v>10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4-D499-4D95-8C70-A76BFAACA2BF}"/>
            </c:ext>
          </c:extLst>
        </c:ser>
        <c:dLbls>
          <c:dLblPos val="inEnd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0.74431765946052397"/>
          <c:y val="0.11528894669640721"/>
          <c:w val="0.22212437019739012"/>
          <c:h val="0.846772424338255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GB" sz="14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b="0" i="0" u="none" strike="noStrike" kern="1200" cap="none" spc="20" baseline="0">
                <a:solidFill>
                  <a:schemeClr val="dk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2800" kern="1200" dirty="0" smtClean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Overall View Of Positive Response</a:t>
            </a:r>
          </a:p>
          <a:p>
            <a: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/>
            </a:pPr>
            <a:r>
              <a:rPr lang="en-GB" sz="2800" kern="1200" dirty="0" smtClean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From Respondents</a:t>
            </a:r>
          </a:p>
          <a:p>
            <a: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/>
            </a:pPr>
            <a:endParaRPr lang="en-GB" sz="2800" dirty="0"/>
          </a:p>
        </c:rich>
      </c:tx>
      <c:layout>
        <c:manualLayout>
          <c:xMode val="edge"/>
          <c:yMode val="edge"/>
          <c:x val="0.24212087920500322"/>
          <c:y val="2.1072437749198171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 defTabSz="914400" rtl="0" eaLnBrk="1" latinLnBrk="0" hangingPunct="1">
            <a:lnSpc>
              <a:spcPct val="90000"/>
            </a:lnSpc>
            <a:spcBef>
              <a:spcPct val="0"/>
            </a:spcBef>
            <a:buNone/>
            <a:defRPr sz="2800" b="0" i="0" u="none" strike="noStrike" kern="1200" cap="none" spc="20" baseline="0">
              <a:solidFill>
                <a:schemeClr val="dk1">
                  <a:lumMod val="50000"/>
                  <a:lumOff val="50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Coach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lumMod val="110000"/>
                    <a:satMod val="105000"/>
                    <a:tint val="67000"/>
                  </a:schemeClr>
                </a:gs>
                <a:gs pos="50000">
                  <a:schemeClr val="accent1">
                    <a:lumMod val="105000"/>
                    <a:satMod val="103000"/>
                    <a:tint val="73000"/>
                  </a:schemeClr>
                </a:gs>
                <a:gs pos="100000">
                  <a:schemeClr val="accent1">
                    <a:lumMod val="105000"/>
                    <a:satMod val="109000"/>
                    <a:tint val="81000"/>
                  </a:schemeClr>
                </a:gs>
              </a:gsLst>
              <a:lin ang="5400000" scaled="0"/>
            </a:gradFill>
            <a:ln w="9525" cap="flat" cmpd="sng" algn="ctr">
              <a:solidFill>
                <a:schemeClr val="accent1">
                  <a:shade val="95000"/>
                </a:schemeClr>
              </a:solidFill>
              <a:round/>
            </a:ln>
            <a:effectLst/>
          </c:spPr>
          <c:invertIfNegative val="0"/>
          <c:cat>
            <c:strRef>
              <c:f>Sheet1!$A$2:$A$11</c:f>
              <c:strCache>
                <c:ptCount val="10"/>
                <c:pt idx="0">
                  <c:v>Question 1</c:v>
                </c:pt>
                <c:pt idx="1">
                  <c:v>Question 2</c:v>
                </c:pt>
                <c:pt idx="2">
                  <c:v>Question 3</c:v>
                </c:pt>
                <c:pt idx="3">
                  <c:v>Question 4</c:v>
                </c:pt>
                <c:pt idx="4">
                  <c:v>Question 5</c:v>
                </c:pt>
                <c:pt idx="5">
                  <c:v>Question 6</c:v>
                </c:pt>
                <c:pt idx="6">
                  <c:v>Question 7</c:v>
                </c:pt>
                <c:pt idx="7">
                  <c:v>Question 8</c:v>
                </c:pt>
                <c:pt idx="8">
                  <c:v>Question 9</c:v>
                </c:pt>
                <c:pt idx="9">
                  <c:v>Question 10</c:v>
                </c:pt>
              </c:strCache>
            </c:strRef>
          </c:cat>
          <c:val>
            <c:numRef>
              <c:f>Sheet1!$B$2:$B$11</c:f>
              <c:numCache>
                <c:formatCode>General</c:formatCode>
                <c:ptCount val="10"/>
                <c:pt idx="0">
                  <c:v>80</c:v>
                </c:pt>
                <c:pt idx="1">
                  <c:v>85</c:v>
                </c:pt>
                <c:pt idx="2">
                  <c:v>75</c:v>
                </c:pt>
                <c:pt idx="3">
                  <c:v>85</c:v>
                </c:pt>
                <c:pt idx="4">
                  <c:v>75</c:v>
                </c:pt>
                <c:pt idx="5">
                  <c:v>85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A065-4B77-9B2E-A5847B46F2C4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Guest</c:v>
                </c:pt>
              </c:strCache>
            </c:strRef>
          </c:tx>
          <c:spPr>
            <a:gradFill rotWithShape="1">
              <a:gsLst>
                <a:gs pos="0">
                  <a:schemeClr val="accent2">
                    <a:lumMod val="110000"/>
                    <a:satMod val="105000"/>
                    <a:tint val="67000"/>
                  </a:schemeClr>
                </a:gs>
                <a:gs pos="50000">
                  <a:schemeClr val="accent2">
                    <a:lumMod val="105000"/>
                    <a:satMod val="103000"/>
                    <a:tint val="73000"/>
                  </a:schemeClr>
                </a:gs>
                <a:gs pos="100000">
                  <a:schemeClr val="accent2">
                    <a:lumMod val="105000"/>
                    <a:satMod val="109000"/>
                    <a:tint val="81000"/>
                  </a:schemeClr>
                </a:gs>
              </a:gsLst>
              <a:lin ang="5400000" scaled="0"/>
            </a:gradFill>
            <a:ln w="9525" cap="flat" cmpd="sng" algn="ctr">
              <a:solidFill>
                <a:schemeClr val="accent2">
                  <a:shade val="95000"/>
                </a:schemeClr>
              </a:solidFill>
              <a:round/>
            </a:ln>
            <a:effectLst/>
          </c:spPr>
          <c:invertIfNegative val="0"/>
          <c:cat>
            <c:strRef>
              <c:f>Sheet1!$A$2:$A$11</c:f>
              <c:strCache>
                <c:ptCount val="10"/>
                <c:pt idx="0">
                  <c:v>Question 1</c:v>
                </c:pt>
                <c:pt idx="1">
                  <c:v>Question 2</c:v>
                </c:pt>
                <c:pt idx="2">
                  <c:v>Question 3</c:v>
                </c:pt>
                <c:pt idx="3">
                  <c:v>Question 4</c:v>
                </c:pt>
                <c:pt idx="4">
                  <c:v>Question 5</c:v>
                </c:pt>
                <c:pt idx="5">
                  <c:v>Question 6</c:v>
                </c:pt>
                <c:pt idx="6">
                  <c:v>Question 7</c:v>
                </c:pt>
                <c:pt idx="7">
                  <c:v>Question 8</c:v>
                </c:pt>
                <c:pt idx="8">
                  <c:v>Question 9</c:v>
                </c:pt>
                <c:pt idx="9">
                  <c:v>Question 10</c:v>
                </c:pt>
              </c:strCache>
            </c:strRef>
          </c:cat>
          <c:val>
            <c:numRef>
              <c:f>Sheet1!$C$2:$C$11</c:f>
              <c:numCache>
                <c:formatCode>General</c:formatCode>
                <c:ptCount val="10"/>
                <c:pt idx="0">
                  <c:v>63</c:v>
                </c:pt>
                <c:pt idx="1">
                  <c:v>67</c:v>
                </c:pt>
                <c:pt idx="2">
                  <c:v>70</c:v>
                </c:pt>
                <c:pt idx="3">
                  <c:v>73</c:v>
                </c:pt>
                <c:pt idx="4">
                  <c:v>80</c:v>
                </c:pt>
                <c:pt idx="5">
                  <c:v>78</c:v>
                </c:pt>
                <c:pt idx="6">
                  <c:v>78</c:v>
                </c:pt>
                <c:pt idx="7">
                  <c:v>85</c:v>
                </c:pt>
                <c:pt idx="8">
                  <c:v>70</c:v>
                </c:pt>
                <c:pt idx="9">
                  <c:v>75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A065-4B77-9B2E-A5847B46F2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-1230114512"/>
        <c:axId val="-1230113968"/>
      </c:barChart>
      <c:catAx>
        <c:axId val="-1230114512"/>
        <c:scaling>
          <c:orientation val="minMax"/>
        </c:scaling>
        <c:delete val="0"/>
        <c:axPos val="b"/>
        <c:numFmt formatCode="0%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spc="20" baseline="0">
                <a:solidFill>
                  <a:schemeClr val="dk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-1230113968"/>
        <c:crosses val="autoZero"/>
        <c:auto val="0"/>
        <c:lblAlgn val="ctr"/>
        <c:lblOffset val="100"/>
        <c:noMultiLvlLbl val="0"/>
      </c:catAx>
      <c:valAx>
        <c:axId val="-1230113968"/>
        <c:scaling>
          <c:orientation val="minMax"/>
          <c:max val="100"/>
        </c:scaling>
        <c:delete val="0"/>
        <c:axPos val="l"/>
        <c:numFmt formatCode="0%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spc="20" baseline="0">
                <a:solidFill>
                  <a:schemeClr val="dk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-1230114512"/>
        <c:crosses val="autoZero"/>
        <c:crossBetween val="between"/>
        <c:majorUnit val="20"/>
        <c:dispUnits>
          <c:builtInUnit val="hundreds"/>
          <c:dispUnitsLbl>
            <c:spPr>
              <a:noFill/>
              <a:ln>
                <a:noFill/>
              </a:ln>
              <a:effectLst/>
            </c:spPr>
            <c:txPr>
              <a:bodyPr rot="-5400000" spcFirstLastPara="1" vertOverflow="ellipsis" vert="horz" wrap="square" anchor="ctr" anchorCtr="1"/>
              <a:lstStyle/>
              <a:p>
                <a:pPr>
                  <a:defRPr sz="900" b="0" i="0" u="none" strike="noStrike" kern="1200" cap="all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</c:dispUnitsLbl>
        </c:dispUnits>
      </c:valAx>
      <c:dTable>
        <c:showHorzBorder val="1"/>
        <c:showVertBorder val="1"/>
        <c:showOutline val="1"/>
        <c:showKeys val="1"/>
        <c:spPr>
          <a:noFill/>
          <a:ln w="9525">
            <a:solidFill>
              <a:schemeClr val="dk1">
                <a:lumMod val="15000"/>
                <a:lumOff val="85000"/>
              </a:schemeClr>
            </a:solidFill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1400" b="0" i="0" u="none" strike="noStrike" kern="1200" baseline="0">
                <a:solidFill>
                  <a:schemeClr val="dk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dTable>
      <c:spPr>
        <a:gradFill>
          <a:gsLst>
            <a:gs pos="100000">
              <a:schemeClr val="lt1">
                <a:lumMod val="95000"/>
              </a:schemeClr>
            </a:gs>
            <a:gs pos="0">
              <a:schemeClr val="lt1"/>
            </a:gs>
          </a:gsLst>
          <a:lin ang="5400000" scaled="0"/>
        </a:gradFill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dk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lt1"/>
    </a:soli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8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defRPr sz="1197" b="1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scene3d>
        <a:camera prst="orthographicFront"/>
        <a:lightRig rig="brightRoom" dir="t"/>
      </a:scene3d>
      <a:sp3d prstMaterial="flat">
        <a:bevelT w="50800" h="101600" prst="angle"/>
        <a:contourClr>
          <a:srgbClr val="000000"/>
        </a:contourClr>
      </a:sp3d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1" i="0" kern="1200" cap="all" spc="5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8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defRPr sz="1197" b="1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scene3d>
        <a:camera prst="orthographicFront"/>
        <a:lightRig rig="brightRoom" dir="t"/>
      </a:scene3d>
      <a:sp3d prstMaterial="flat">
        <a:bevelT w="50800" h="101600" prst="angle"/>
        <a:contourClr>
          <a:srgbClr val="000000"/>
        </a:contourClr>
      </a:sp3d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1" i="0" kern="1200" cap="all" spc="5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58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defRPr sz="1197" b="1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scene3d>
        <a:camera prst="orthographicFront"/>
        <a:lightRig rig="brightRoom" dir="t"/>
      </a:scene3d>
      <a:sp3d prstMaterial="flat">
        <a:bevelT w="50800" h="101600" prst="angle"/>
        <a:contourClr>
          <a:srgbClr val="000000"/>
        </a:contourClr>
      </a:sp3d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1" i="0" kern="1200" cap="all" spc="5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58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defRPr sz="1197" b="1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scene3d>
        <a:camera prst="orthographicFront"/>
        <a:lightRig rig="brightRoom" dir="t"/>
      </a:scene3d>
      <a:sp3d prstMaterial="flat">
        <a:bevelT w="50800" h="101600" prst="angle"/>
        <a:contourClr>
          <a:srgbClr val="000000"/>
        </a:contourClr>
      </a:sp3d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1" i="0" kern="1200" cap="all" spc="5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58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defRPr sz="1197" b="1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scene3d>
        <a:camera prst="orthographicFront"/>
        <a:lightRig rig="brightRoom" dir="t"/>
      </a:scene3d>
      <a:sp3d prstMaterial="flat">
        <a:bevelT w="50800" h="101600" prst="angle"/>
        <a:contourClr>
          <a:srgbClr val="000000"/>
        </a:contourClr>
      </a:sp3d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1" i="0" kern="1200" cap="all" spc="5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230">
  <cs:axisTitle>
    <cs:lnRef idx="0"/>
    <cs:fillRef idx="0"/>
    <cs:effectRef idx="0"/>
    <cs:fontRef idx="minor">
      <a:schemeClr val="dk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b="0" kern="1200" spc="20" baseline="0"/>
  </cs:categoryAxis>
  <cs:chartArea mods="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 cmpd="sng" algn="ctr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 cap="flat" cmpd="sng" algn="ctr">
        <a:solidFill>
          <a:schemeClr val="phClr"/>
        </a:solidFill>
        <a:round/>
      </a:ln>
    </cs:spPr>
  </cs:dataPointMarker>
  <cs:dataPointMarkerLayout symbol="circle" size="4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65000"/>
        <a:lumOff val="35000"/>
      </a:schemeClr>
    </cs:fontRef>
    <cs:spPr>
      <a:ln w="9525">
        <a:solidFill>
          <a:schemeClr val="dk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  <a:alpha val="33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>
        <a:solidFill>
          <a:schemeClr val="dk1">
            <a:lumMod val="15000"/>
            <a:lumOff val="85000"/>
          </a:schemeClr>
        </a:solidFill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dk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legend>
  <cs:plotArea>
    <cs:lnRef idx="0"/>
    <cs:fillRef idx="0"/>
    <cs:effectRef idx="0"/>
    <cs:fontRef idx="minor">
      <a:schemeClr val="dk1"/>
    </cs:fontRef>
    <cs:spPr>
      <a:gradFill>
        <a:gsLst>
          <a:gs pos="100000">
            <a:schemeClr val="lt1">
              <a:lumMod val="95000"/>
            </a:schemeClr>
          </a:gs>
          <a:gs pos="0">
            <a:schemeClr val="lt1"/>
          </a:gs>
        </a:gsLst>
        <a:lin ang="5400000" scaled="0"/>
      </a:gradFill>
    </cs:spPr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dk1">
        <a:lumMod val="50000"/>
        <a:lumOff val="50000"/>
      </a:schemeClr>
    </cs:fontRef>
    <cs:defRPr sz="1400" kern="1200" cap="none" spc="2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65000"/>
        <a:lumOff val="35000"/>
      </a:schemeClr>
    </cs:fontRef>
    <cs:defRPr sz="900" kern="1200" spc="20" baseline="0"/>
  </cs:valueAxis>
  <cs:wall>
    <cs:lnRef idx="0"/>
    <cs:fillRef idx="0"/>
    <cs:effectRef idx="0"/>
    <cs:fontRef idx="minor">
      <a:schemeClr val="dk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FAC6FD-03F4-4468-BA99-68B59E22989F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227192-A9F8-4128-BB9B-605ED7A1FD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1886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227192-A9F8-4128-BB9B-605ED7A1FD9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4719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227192-A9F8-4128-BB9B-605ED7A1FD9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7608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227192-A9F8-4128-BB9B-605ED7A1FD9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327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227192-A9F8-4128-BB9B-605ED7A1FD9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4364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227192-A9F8-4128-BB9B-605ED7A1FD9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76298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227192-A9F8-4128-BB9B-605ED7A1FD9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8294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227192-A9F8-4128-BB9B-605ED7A1FD9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36994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227192-A9F8-4128-BB9B-605ED7A1FD9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9824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227192-A9F8-4128-BB9B-605ED7A1FD9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4295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AB82C6-B71B-4832-8157-7D7CB226EB40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75281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227192-A9F8-4128-BB9B-605ED7A1FD9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4832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51788-EF30-45FF-83C4-8C80414A4A07}" type="datetimeFigureOut">
              <a:rPr lang="en-GB" smtClean="0"/>
              <a:t>30/04/2019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DA7D1-AC48-4442-80B8-58DCC213326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1506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51788-EF30-45FF-83C4-8C80414A4A07}" type="datetimeFigureOut">
              <a:rPr lang="en-GB" smtClean="0"/>
              <a:t>30/04/2019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DA7D1-AC48-4442-80B8-58DCC213326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52420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51788-EF30-45FF-83C4-8C80414A4A07}" type="datetimeFigureOut">
              <a:rPr lang="en-GB" smtClean="0"/>
              <a:t>30/04/2019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DA7D1-AC48-4442-80B8-58DCC213326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97661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51788-EF30-45FF-83C4-8C80414A4A07}" type="datetimeFigureOut">
              <a:rPr lang="en-GB" smtClean="0"/>
              <a:t>30/04/2019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DA7D1-AC48-4442-80B8-58DCC213326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0159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51788-EF30-45FF-83C4-8C80414A4A07}" type="datetimeFigureOut">
              <a:rPr lang="en-GB" smtClean="0"/>
              <a:t>30/04/2019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DA7D1-AC48-4442-80B8-58DCC213326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381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51788-EF30-45FF-83C4-8C80414A4A07}" type="datetimeFigureOut">
              <a:rPr lang="en-GB" smtClean="0"/>
              <a:t>30/04/2019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DA7D1-AC48-4442-80B8-58DCC213326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76146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51788-EF30-45FF-83C4-8C80414A4A07}" type="datetimeFigureOut">
              <a:rPr lang="en-GB" smtClean="0"/>
              <a:t>30/04/2019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DA7D1-AC48-4442-80B8-58DCC213326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2543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51788-EF30-45FF-83C4-8C80414A4A07}" type="datetimeFigureOut">
              <a:rPr lang="en-GB" smtClean="0"/>
              <a:t>30/04/2019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DA7D1-AC48-4442-80B8-58DCC213326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5885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51788-EF30-45FF-83C4-8C80414A4A07}" type="datetimeFigureOut">
              <a:rPr lang="en-GB" smtClean="0"/>
              <a:t>30/04/2019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DA7D1-AC48-4442-80B8-58DCC213326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079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51788-EF30-45FF-83C4-8C80414A4A07}" type="datetimeFigureOut">
              <a:rPr lang="en-GB" smtClean="0"/>
              <a:t>30/04/2019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DA7D1-AC48-4442-80B8-58DCC213326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1453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51788-EF30-45FF-83C4-8C80414A4A07}" type="datetimeFigureOut">
              <a:rPr lang="en-GB" smtClean="0"/>
              <a:t>30/04/2019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DA7D1-AC48-4442-80B8-58DCC213326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7999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51788-EF30-45FF-83C4-8C80414A4A07}" type="datetimeFigureOut">
              <a:rPr lang="en-GB" smtClean="0"/>
              <a:t>30/04/2019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5DA7D1-AC48-4442-80B8-58DCC213326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22426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chart" Target="../charts/chart6.xml"/><Relationship Id="rId4" Type="http://schemas.openxmlformats.org/officeDocument/2006/relationships/chart" Target="../charts/char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7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1506072" y="1761565"/>
            <a:ext cx="8606116" cy="2864223"/>
          </a:xfrm>
        </p:spPr>
        <p:txBody>
          <a:bodyPr>
            <a:normAutofit fontScale="92500" lnSpcReduction="20000"/>
          </a:bodyPr>
          <a:lstStyle/>
          <a:p>
            <a:pPr fontAlgn="base"/>
            <a:r>
              <a:rPr lang="en-GB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Name : Burwing Caëtan</a:t>
            </a:r>
          </a:p>
          <a:p>
            <a:pPr fontAlgn="base"/>
            <a:r>
              <a:rPr lang="en-GB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Student </a:t>
            </a:r>
            <a:r>
              <a:rPr lang="en-GB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ID : 1715701</a:t>
            </a:r>
          </a:p>
          <a:p>
            <a:pPr fontAlgn="base"/>
            <a:r>
              <a:rPr lang="en-GB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Resort : LUX* Grand </a:t>
            </a:r>
            <a:r>
              <a:rPr lang="en-GB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Gaube</a:t>
            </a:r>
          </a:p>
          <a:p>
            <a:pPr fontAlgn="base"/>
            <a:endParaRPr lang="en-GB" dirty="0" smtClean="0">
              <a:solidFill>
                <a:schemeClr val="tx1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fontAlgn="base"/>
            <a:r>
              <a:rPr lang="en-GB" b="1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Project tittle :</a:t>
            </a:r>
          </a:p>
          <a:p>
            <a:pPr fontAlgn="base">
              <a:lnSpc>
                <a:spcPct val="160000"/>
              </a:lnSpc>
            </a:pPr>
            <a:r>
              <a:rPr lang="en-GB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The Value Of Technology In Enhancing Guest Experience Of The Wellness Services At LUX* Grand Gaube</a:t>
            </a:r>
            <a:endParaRPr lang="en-GB" dirty="0">
              <a:solidFill>
                <a:schemeClr val="tx1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2BEF3-3F01-4746-AF5C-420D130F83D2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8881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53"/>
    </mc:Choice>
    <mc:Fallback xmlns="">
      <p:transition spd="slow" advTm="1853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6"/>
          <p:cNvSpPr txBox="1">
            <a:spLocks/>
          </p:cNvSpPr>
          <p:nvPr/>
        </p:nvSpPr>
        <p:spPr>
          <a:xfrm>
            <a:off x="986118" y="215152"/>
            <a:ext cx="9906000" cy="885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LUX* Grand Gaube 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15001" y="1212202"/>
            <a:ext cx="11103258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Background:</a:t>
            </a:r>
            <a:endParaRPr lang="en-GB" sz="2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A 5 Stars Hotel, completely refurbished in 2017 and can host 400 guests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93 membership customer who live in the vicinity of the resort and use the hotel facilities mainly the GYM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GB" sz="22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hotel in Mauritius to invest in Technology massively across different areas as follows:  </a:t>
            </a:r>
          </a:p>
          <a:p>
            <a:pPr marL="914400" lvl="1" indent="-457200">
              <a:buFont typeface="+mj-lt"/>
              <a:buAutoNum type="alphaLcPeriod"/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A Gym with the latest Fitness equipment all powered by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Technogym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914400" lvl="1" indent="-457200">
              <a:buFont typeface="+mj-lt"/>
              <a:buAutoNum type="alphaLcPeriod"/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Q-sys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control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is a system for all background music over the resort which can be controlled via an administrator IPhone.</a:t>
            </a:r>
          </a:p>
          <a:p>
            <a:pPr marL="914400" lvl="1" indent="-457200">
              <a:buFont typeface="+mj-lt"/>
              <a:buAutoNum type="alphaLcPeriod"/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IPTV’s and IP Telephone in all rooms (Internet Protocol Television &amp; telephone)</a:t>
            </a:r>
          </a:p>
          <a:p>
            <a:pPr marL="914400" lvl="1" indent="-457200">
              <a:buFont typeface="+mj-lt"/>
              <a:buAutoNum type="alphaLcPeriod"/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Energy Monitoring System is an air conditioning system that can monitor and control each air conditioning unit of the resort.</a:t>
            </a:r>
          </a:p>
          <a:p>
            <a:pPr marL="914400" lvl="1" indent="-457200">
              <a:buFont typeface="+mj-lt"/>
              <a:buAutoNum type="alphaLcPeriod"/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LUX* Experience Application – a mobile application through which guests can connect with the hotel before, during and after their stay. </a:t>
            </a:r>
          </a:p>
          <a:p>
            <a:pPr marL="914400" lvl="1" indent="-457200">
              <a:buFont typeface="+mj-lt"/>
              <a:buAutoNum type="alphaLcPeriod"/>
            </a:pPr>
            <a:endParaRPr lang="en-GB" sz="2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5052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282322"/>
            <a:ext cx="116923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The LUX* Experience Mobile Application</a:t>
            </a:r>
            <a:endParaRPr lang="en-GB" sz="40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548605" y="1150368"/>
            <a:ext cx="11269768" cy="3913093"/>
          </a:xfrm>
          <a:prstGeom prst="rect">
            <a:avLst/>
          </a:prstGeom>
          <a:solidFill>
            <a:schemeClr val="bg1"/>
          </a:solidFill>
          <a:effectLst>
            <a:softEdge rad="635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enables the </a:t>
            </a:r>
            <a:r>
              <a:rPr lang="en-GB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user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perform several functions such as:</a:t>
            </a:r>
          </a:p>
          <a:p>
            <a:endParaRPr lang="en-GB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Opening room doors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about daily activities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Menu of all resort services – Food and Beverage Service, Spa and Wellness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24 hour chat services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General information  about the resort</a:t>
            </a:r>
          </a:p>
          <a:p>
            <a:pPr algn="ctr"/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 descr="Image result for lux grand gaube concierge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1470" y="4055784"/>
            <a:ext cx="5456903" cy="2330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2318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11391"/>
          </a:xfrm>
        </p:spPr>
        <p:txBody>
          <a:bodyPr>
            <a:normAutofit/>
          </a:bodyPr>
          <a:lstStyle/>
          <a:p>
            <a:pPr algn="ctr"/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The Technogym Technology At The GYM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108883"/>
            <a:ext cx="10515600" cy="4351338"/>
          </a:xfrm>
        </p:spPr>
        <p:txBody>
          <a:bodyPr>
            <a:norm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Equipped with IPTV’s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Heart Rate sensors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Multi connectivity system such as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Wifi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, Bluetooth, USB ports and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Technogym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smart keys.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Touch screen with a lot of offers such a Social media platform, Netflix and News.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Able to track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progress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of the user by using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“My Wellness”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application reserved for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Technogym only.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7260" y="1097492"/>
            <a:ext cx="4037480" cy="1271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6093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5817" y="323081"/>
            <a:ext cx="11100041" cy="1325563"/>
          </a:xfrm>
        </p:spPr>
        <p:txBody>
          <a:bodyPr>
            <a:noAutofit/>
          </a:bodyPr>
          <a:lstStyle/>
          <a:p>
            <a:pPr algn="ctr"/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Are we using the technology in the gym at it’s full capacity? 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5817" y="1825626"/>
            <a:ext cx="11559989" cy="4351338"/>
          </a:xfrm>
        </p:spPr>
        <p:txBody>
          <a:bodyPr/>
          <a:lstStyle/>
          <a:p>
            <a:pPr marL="0" indent="0" algn="ctr">
              <a:buNone/>
            </a:pPr>
            <a:r>
              <a:rPr lang="en-GB" sz="4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No, only basic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Currently there is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no performance and workout tracker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developed by LUX* Grand Gaube.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Coach takes 3 days to tailor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make and deliver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 training program and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the program is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still on paper whereas this can be done by using the technology.</a:t>
            </a:r>
          </a:p>
          <a:p>
            <a:pPr>
              <a:lnSpc>
                <a:spcPct val="150000"/>
              </a:lnSpc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LUX* Experience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application and the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Technogym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equipment are not linked.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8472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Aims Of This Project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Guests and 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Members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How technology can be used to contribute to gym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users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workout routines.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9800" y="1825625"/>
            <a:ext cx="5979459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Coaches</a:t>
            </a:r>
          </a:p>
          <a:p>
            <a:pPr marL="0" indent="0" algn="ctr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determine if technology can help to improve fitness plans and also take less time to create.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1066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8130" y="722847"/>
            <a:ext cx="11250707" cy="575012"/>
          </a:xfrm>
        </p:spPr>
        <p:txBody>
          <a:bodyPr>
            <a:noAutofit/>
          </a:bodyPr>
          <a:lstStyle/>
          <a:p>
            <a:pPr lvl="6" algn="ctr" rtl="0">
              <a:lnSpc>
                <a:spcPct val="90000"/>
              </a:lnSpc>
              <a:spcBef>
                <a:spcPct val="0"/>
              </a:spcBef>
            </a:pPr>
            <a:r>
              <a:rPr lang="en-GB" sz="3200" b="1" kern="1200" dirty="0" smtClean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Methodology Used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Quantitative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Qualitative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through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survey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questionnaires to Coaches and hotel guests.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Targeted participation for guests was 40</a:t>
            </a:r>
          </a:p>
          <a:p>
            <a:pPr marL="0" indent="0">
              <a:buNone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(100% response rate was achieved)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Targeted participation for coaches was 10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100% response rate was achieved)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6160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274001" y="2846615"/>
            <a:ext cx="11250707" cy="575012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6" algn="ctr" rtl="0">
              <a:lnSpc>
                <a:spcPct val="90000"/>
              </a:lnSpc>
              <a:spcBef>
                <a:spcPct val="0"/>
              </a:spcBef>
            </a:pPr>
            <a:r>
              <a:rPr lang="en-GB" sz="3200" b="1" kern="1200" dirty="0" smtClean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Summary of Findings </a:t>
            </a:r>
            <a:endParaRPr lang="en-GB" sz="3200" b="1" kern="0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309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hart 6"/>
          <p:cNvGraphicFramePr/>
          <p:nvPr>
            <p:extLst>
              <p:ext uri="{D42A27DB-BD31-4B8C-83A1-F6EECF244321}">
                <p14:modId xmlns:p14="http://schemas.microsoft.com/office/powerpoint/2010/main" val="3706950704"/>
              </p:ext>
            </p:extLst>
          </p:nvPr>
        </p:nvGraphicFramePr>
        <p:xfrm>
          <a:off x="1894914" y="1481522"/>
          <a:ext cx="8586273" cy="514541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Coach Survey Analysis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3751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04454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Coach Survey Analysis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hart 3"/>
          <p:cNvGraphicFramePr/>
          <p:nvPr>
            <p:extLst>
              <p:ext uri="{D42A27DB-BD31-4B8C-83A1-F6EECF244321}">
                <p14:modId xmlns:p14="http://schemas.microsoft.com/office/powerpoint/2010/main" val="3610556201"/>
              </p:ext>
            </p:extLst>
          </p:nvPr>
        </p:nvGraphicFramePr>
        <p:xfrm>
          <a:off x="2233972" y="1488141"/>
          <a:ext cx="7724056" cy="516367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314829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Guest Survey Analysis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hart 4"/>
          <p:cNvGraphicFramePr/>
          <p:nvPr>
            <p:extLst>
              <p:ext uri="{D42A27DB-BD31-4B8C-83A1-F6EECF244321}">
                <p14:modId xmlns:p14="http://schemas.microsoft.com/office/powerpoint/2010/main" val="3243442995"/>
              </p:ext>
            </p:extLst>
          </p:nvPr>
        </p:nvGraphicFramePr>
        <p:xfrm>
          <a:off x="2008095" y="1488141"/>
          <a:ext cx="8337176" cy="487679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181596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hart 6"/>
          <p:cNvGraphicFramePr/>
          <p:nvPr>
            <p:extLst>
              <p:ext uri="{D42A27DB-BD31-4B8C-83A1-F6EECF244321}">
                <p14:modId xmlns:p14="http://schemas.microsoft.com/office/powerpoint/2010/main" val="3357941281"/>
              </p:ext>
            </p:extLst>
          </p:nvPr>
        </p:nvGraphicFramePr>
        <p:xfrm>
          <a:off x="-255494" y="2216630"/>
          <a:ext cx="6900049" cy="37301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19778"/>
          </a:xfrm>
        </p:spPr>
        <p:txBody>
          <a:bodyPr>
            <a:noAutofit/>
          </a:bodyPr>
          <a:lstStyle/>
          <a:p>
            <a:pPr algn="ctr"/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Guest Survey Analysis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hart 4"/>
          <p:cNvGraphicFramePr/>
          <p:nvPr>
            <p:extLst>
              <p:ext uri="{D42A27DB-BD31-4B8C-83A1-F6EECF244321}">
                <p14:modId xmlns:p14="http://schemas.microsoft.com/office/powerpoint/2010/main" val="884282127"/>
              </p:ext>
            </p:extLst>
          </p:nvPr>
        </p:nvGraphicFramePr>
        <p:xfrm>
          <a:off x="0" y="2245660"/>
          <a:ext cx="5806996" cy="382452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8" name="Chart 7"/>
          <p:cNvGraphicFramePr/>
          <p:nvPr>
            <p:extLst>
              <p:ext uri="{D42A27DB-BD31-4B8C-83A1-F6EECF244321}">
                <p14:modId xmlns:p14="http://schemas.microsoft.com/office/powerpoint/2010/main" val="1884422898"/>
              </p:ext>
            </p:extLst>
          </p:nvPr>
        </p:nvGraphicFramePr>
        <p:xfrm>
          <a:off x="1406013" y="1022554"/>
          <a:ext cx="9134602" cy="570357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270499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Chart 2"/>
          <p:cNvGraphicFramePr/>
          <p:nvPr>
            <p:extLst>
              <p:ext uri="{D42A27DB-BD31-4B8C-83A1-F6EECF244321}">
                <p14:modId xmlns:p14="http://schemas.microsoft.com/office/powerpoint/2010/main" val="1965659021"/>
              </p:ext>
            </p:extLst>
          </p:nvPr>
        </p:nvGraphicFramePr>
        <p:xfrm>
          <a:off x="1140541" y="739168"/>
          <a:ext cx="10579511" cy="573045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383458" y="6361472"/>
            <a:ext cx="59485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 smtClean="0"/>
              <a:t>Note that questions 7, 8, 9, 10 were only asked to guests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3686660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00062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pc="20" dirty="0" smtClean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en-GB" sz="2400" dirty="0"/>
              <a:t/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Both guests and coaches want to implement technology in their Wellness routines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For Guests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will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be a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considerable tool to help for training and guided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wellbeing.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Coaches it would be a significant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tool to help to develop tailor made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programs more efficiently.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For the Business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it would be a strong marketing asset for the company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5166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00063"/>
            <a:ext cx="10515600" cy="1105454"/>
          </a:xfrm>
        </p:spPr>
        <p:txBody>
          <a:bodyPr>
            <a:noAutofit/>
          </a:bodyPr>
          <a:lstStyle/>
          <a:p>
            <a:pPr algn="ctr"/>
            <a:r>
              <a:rPr lang="en-GB" sz="4000" spc="20" dirty="0">
                <a:latin typeface="Arial" panose="020B0604020202020204" pitchFamily="34" charset="0"/>
                <a:cs typeface="Arial" panose="020B0604020202020204" pitchFamily="34" charset="0"/>
              </a:rPr>
              <a:t>Recommendation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7529" y="1825625"/>
            <a:ext cx="10726271" cy="435133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LUX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* as a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group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should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explore partnership opportunities to offer the ‘My Wellness’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Technogym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application as a feature in the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LUX* Experience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application.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By merging the two applications, it will give more value to the LUX*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Experience application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be also known as a fitness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aid even after the guest has left the hotel as it will allow guests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track their progress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 performance.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coaches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will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allow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them to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create smarter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quicker training programs.</a:t>
            </a:r>
          </a:p>
          <a:p>
            <a:pPr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LUX* can also use the same as an advertising tool by showing the various monthly offers on the application.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4331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9C35878-DB61-4DD3-B6A9-48859A4949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600" spc="20" dirty="0" smtClean="0">
                <a:latin typeface="Arial" panose="020B0604020202020204" pitchFamily="34" charset="0"/>
                <a:cs typeface="Arial" panose="020B0604020202020204" pitchFamily="34" charset="0"/>
              </a:rPr>
              <a:t>Personal And Professional Learning Outcomes</a:t>
            </a:r>
            <a:endParaRPr lang="en-GB" sz="3600" spc="2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EBB58CD-F80C-4A71-A432-FFEFE2857A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165" y="2017059"/>
            <a:ext cx="10887635" cy="4343400"/>
          </a:xfrm>
        </p:spPr>
        <p:txBody>
          <a:bodyPr>
            <a:no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First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time wearing the hat of a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researcher – was a very good learning experience.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Some difficulties were faced in terms of Survey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format, Data collection and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Literature review.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9245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1438940" y="467833"/>
            <a:ext cx="9144000" cy="1116419"/>
          </a:xfrm>
        </p:spPr>
        <p:txBody>
          <a:bodyPr>
            <a:normAutofit/>
          </a:bodyPr>
          <a:lstStyle/>
          <a:p>
            <a:r>
              <a:rPr lang="en-GB" sz="4000" spc="20" dirty="0" smtClean="0">
                <a:latin typeface="Arial" panose="020B0604020202020204" pitchFamily="34" charset="0"/>
                <a:cs typeface="Arial" panose="020B0604020202020204" pitchFamily="34" charset="0"/>
              </a:rPr>
              <a:t>Areas of Improvement </a:t>
            </a:r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30836" y="1233714"/>
            <a:ext cx="1037643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coaches questionnaires should have more questions instead of only six multiple choice questions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as well as some open ended questions to collect more qualitative feedback.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focus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group discussion could have been included as survey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questionnaires were not enough to be able to collect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adequate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data among both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categories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(guests and coaches).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fill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questionnaires, a comfortable and private place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should be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selected.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0203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spc="20" dirty="0" smtClean="0">
                <a:latin typeface="Arial" panose="020B0604020202020204" pitchFamily="34" charset="0"/>
                <a:cs typeface="Arial" panose="020B0604020202020204" pitchFamily="34" charset="0"/>
              </a:rPr>
              <a:t>LUX* Fitness &amp; Wellness Mobile Application </a:t>
            </a:r>
            <a:endParaRPr lang="en-GB" sz="3200" spc="2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Image result for fitness mobile application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2334" y="1690688"/>
            <a:ext cx="5102464" cy="5041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126" y="2520028"/>
            <a:ext cx="5795688" cy="3010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1207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623299"/>
          </a:xfrm>
        </p:spPr>
        <p:txBody>
          <a:bodyPr>
            <a:normAutofit/>
          </a:bodyPr>
          <a:lstStyle/>
          <a:p>
            <a:pPr algn="ctr"/>
            <a:r>
              <a:rPr lang="en-GB" sz="5500" dirty="0" smtClean="0">
                <a:latin typeface="Arial" panose="020B0604020202020204" pitchFamily="34" charset="0"/>
                <a:cs typeface="Arial" panose="020B0604020202020204" pitchFamily="34" charset="0"/>
              </a:rPr>
              <a:t>Let’s create a </a:t>
            </a:r>
            <a:r>
              <a:rPr lang="en-GB" sz="80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80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6600" dirty="0" smtClean="0">
                <a:latin typeface="Arial" panose="020B0604020202020204" pitchFamily="34" charset="0"/>
                <a:cs typeface="Arial" panose="020B0604020202020204" pitchFamily="34" charset="0"/>
              </a:rPr>
              <a:t>LUX* Shining </a:t>
            </a:r>
            <a:r>
              <a:rPr lang="en-GB" sz="80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80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500" dirty="0" smtClean="0">
                <a:latin typeface="Arial" panose="020B0604020202020204" pitchFamily="34" charset="0"/>
                <a:cs typeface="Arial" panose="020B0604020202020204" pitchFamily="34" charset="0"/>
              </a:rPr>
              <a:t>experience for </a:t>
            </a:r>
            <a:r>
              <a:rPr lang="en-GB" sz="5500" smtClean="0">
                <a:latin typeface="Arial" panose="020B0604020202020204" pitchFamily="34" charset="0"/>
                <a:cs typeface="Arial" panose="020B0604020202020204" pitchFamily="34" charset="0"/>
              </a:rPr>
              <a:t>our guests!</a:t>
            </a:r>
            <a:endParaRPr lang="en-GB" sz="5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3267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3362</TotalTime>
  <Words>878</Words>
  <Application>Microsoft Office PowerPoint</Application>
  <PresentationFormat>Widescreen</PresentationFormat>
  <Paragraphs>96</Paragraphs>
  <Slides>19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The Technogym Technology At The GYM</vt:lpstr>
      <vt:lpstr>Are we using the technology in the gym at it’s full capacity? </vt:lpstr>
      <vt:lpstr>Aims Of This Project</vt:lpstr>
      <vt:lpstr>Methodology Used</vt:lpstr>
      <vt:lpstr>PowerPoint Presentation</vt:lpstr>
      <vt:lpstr>Coach Survey Analysis</vt:lpstr>
      <vt:lpstr>Coach Survey Analysis</vt:lpstr>
      <vt:lpstr>Guest Survey Analysis</vt:lpstr>
      <vt:lpstr>Guest Survey Analysis</vt:lpstr>
      <vt:lpstr>PowerPoint Presentation</vt:lpstr>
      <vt:lpstr>Conclusion </vt:lpstr>
      <vt:lpstr>Recommendation</vt:lpstr>
      <vt:lpstr>Personal And Professional Learning Outcomes</vt:lpstr>
      <vt:lpstr>Areas of Improvement  </vt:lpstr>
      <vt:lpstr>LUX* Fitness &amp; Wellness Mobile Application </vt:lpstr>
      <vt:lpstr>Let’s create a  LUX* Shining  experience for our guests!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Burwing Caëtan</dc:creator>
  <cp:lastModifiedBy>Burwing Caëtan</cp:lastModifiedBy>
  <cp:revision>64</cp:revision>
  <dcterms:created xsi:type="dcterms:W3CDTF">2019-04-01T05:30:52Z</dcterms:created>
  <dcterms:modified xsi:type="dcterms:W3CDTF">2019-04-30T07:29:42Z</dcterms:modified>
</cp:coreProperties>
</file>