
<file path=[Content_Types].xml><?xml version="1.0" encoding="utf-8"?>
<Types xmlns="http://schemas.openxmlformats.org/package/2006/content-types">
  <Default Extension="mp4" ContentType="video/mp4"/>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webextensions/webextension1.xml" ContentType="application/vnd.ms-office.webextension+xml"/>
  <Override PartName="/ppt/webextensions/webextension2.xml" ContentType="application/vnd.ms-office.webextension+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71" r:id="rId2"/>
    <p:sldId id="270"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84" d="100"/>
          <a:sy n="84" d="100"/>
        </p:scale>
        <p:origin x="768"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c:style val="2"/>
  <c:chart>
    <c:autoTitleDeleted val="1"/>
    <c:plotArea>
      <c:layout/>
      <c:barChart>
        <c:barDir val="col"/>
        <c:grouping val="clustered"/>
        <c:varyColors val="0"/>
        <c:ser>
          <c:idx val="0"/>
          <c:order val="0"/>
          <c:tx>
            <c:strRef>
              <c:f>Sheet1!$B$1</c:f>
              <c:strCache>
                <c:ptCount val="1"/>
                <c:pt idx="0">
                  <c:v>UK</c:v>
                </c:pt>
              </c:strCache>
            </c:strRef>
          </c:tx>
          <c:spPr>
            <a:solidFill>
              <a:srgbClr val="2D3A8C"/>
            </a:solidFill>
            <a:effectLst/>
          </c:spPr>
          <c:invertIfNegative val="0"/>
          <c:dLbls>
            <c:numFmt formatCode="#,##0" sourceLinked="0"/>
            <c:spPr>
              <a:noFill/>
              <a:ln>
                <a:noFill/>
              </a:ln>
              <a:effectLst/>
            </c:spPr>
            <c:txPr>
              <a:bodyPr/>
              <a:lstStyle/>
              <a:p>
                <a:pPr>
                  <a:defRPr sz="800" b="0" i="0" u="none" strike="noStrike">
                    <a:solidFill>
                      <a:srgbClr val="333333"/>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Sheet1!$A$2:$A$7</c:f>
              <c:strCache>
                <c:ptCount val="6"/>
                <c:pt idx="0">
                  <c:v>Power
Distance</c:v>
                </c:pt>
                <c:pt idx="1">
                  <c:v>Individualism</c:v>
                </c:pt>
                <c:pt idx="2">
                  <c:v>Masculinity</c:v>
                </c:pt>
                <c:pt idx="3">
                  <c:v>Uncertainty
Avoidance</c:v>
                </c:pt>
                <c:pt idx="4">
                  <c:v>Long-Term
Orientation</c:v>
                </c:pt>
                <c:pt idx="5">
                  <c:v>Indulgence</c:v>
                </c:pt>
              </c:strCache>
            </c:strRef>
          </c:cat>
          <c:val>
            <c:numRef>
              <c:f>Sheet1!$B$2:$B$7</c:f>
              <c:numCache>
                <c:formatCode>General</c:formatCode>
                <c:ptCount val="6"/>
                <c:pt idx="0">
                  <c:v>35</c:v>
                </c:pt>
                <c:pt idx="1">
                  <c:v>89</c:v>
                </c:pt>
                <c:pt idx="2">
                  <c:v>66</c:v>
                </c:pt>
                <c:pt idx="3">
                  <c:v>35</c:v>
                </c:pt>
                <c:pt idx="4">
                  <c:v>51</c:v>
                </c:pt>
                <c:pt idx="5">
                  <c:v>69</c:v>
                </c:pt>
              </c:numCache>
            </c:numRef>
          </c:val>
          <c:extLst>
            <c:ext xmlns:c16="http://schemas.microsoft.com/office/drawing/2014/chart" uri="{C3380CC4-5D6E-409C-BE32-E72D297353CC}">
              <c16:uniqueId val="{00000000-BA1D-48A4-9C22-0C271AD7E43F}"/>
            </c:ext>
          </c:extLst>
        </c:ser>
        <c:ser>
          <c:idx val="1"/>
          <c:order val="1"/>
          <c:tx>
            <c:strRef>
              <c:f>Sheet1!$C$1</c:f>
              <c:strCache>
                <c:ptCount val="1"/>
                <c:pt idx="0">
                  <c:v>China</c:v>
                </c:pt>
              </c:strCache>
            </c:strRef>
          </c:tx>
          <c:spPr>
            <a:solidFill>
              <a:srgbClr val="990011"/>
            </a:solidFill>
            <a:effectLst/>
          </c:spPr>
          <c:invertIfNegative val="0"/>
          <c:dLbls>
            <c:numFmt formatCode="#,##0" sourceLinked="0"/>
            <c:spPr>
              <a:noFill/>
              <a:ln>
                <a:noFill/>
              </a:ln>
              <a:effectLst/>
            </c:spPr>
            <c:txPr>
              <a:bodyPr/>
              <a:lstStyle/>
              <a:p>
                <a:pPr>
                  <a:defRPr sz="800" b="0" i="0" u="none" strike="noStrike">
                    <a:solidFill>
                      <a:srgbClr val="333333"/>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Sheet1!$A$2:$A$7</c:f>
              <c:strCache>
                <c:ptCount val="6"/>
                <c:pt idx="0">
                  <c:v>Power
Distance</c:v>
                </c:pt>
                <c:pt idx="1">
                  <c:v>Individualism</c:v>
                </c:pt>
                <c:pt idx="2">
                  <c:v>Masculinity</c:v>
                </c:pt>
                <c:pt idx="3">
                  <c:v>Uncertainty
Avoidance</c:v>
                </c:pt>
                <c:pt idx="4">
                  <c:v>Long-Term
Orientation</c:v>
                </c:pt>
                <c:pt idx="5">
                  <c:v>Indulgence</c:v>
                </c:pt>
              </c:strCache>
            </c:strRef>
          </c:cat>
          <c:val>
            <c:numRef>
              <c:f>Sheet1!$C$2:$C$7</c:f>
              <c:numCache>
                <c:formatCode>General</c:formatCode>
                <c:ptCount val="6"/>
                <c:pt idx="0">
                  <c:v>80</c:v>
                </c:pt>
                <c:pt idx="1">
                  <c:v>20</c:v>
                </c:pt>
                <c:pt idx="2">
                  <c:v>66</c:v>
                </c:pt>
                <c:pt idx="3">
                  <c:v>30</c:v>
                </c:pt>
                <c:pt idx="4">
                  <c:v>87</c:v>
                </c:pt>
                <c:pt idx="5">
                  <c:v>24</c:v>
                </c:pt>
              </c:numCache>
            </c:numRef>
          </c:val>
          <c:extLst>
            <c:ext xmlns:c16="http://schemas.microsoft.com/office/drawing/2014/chart" uri="{C3380CC4-5D6E-409C-BE32-E72D297353CC}">
              <c16:uniqueId val="{00000001-BA1D-48A4-9C22-0C271AD7E43F}"/>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4A5568"/>
                </a:solidFill>
                <a:latin typeface="Arial"/>
              </a:defRPr>
            </a:pPr>
            <a:endParaRPr lang="en-US"/>
          </a:p>
        </c:txPr>
        <c:crossAx val="2094734552"/>
        <c:crosses val="autoZero"/>
        <c:auto val="1"/>
        <c:lblAlgn val="ctr"/>
        <c:lblOffset val="100"/>
        <c:noMultiLvlLbl val="1"/>
      </c:catAx>
      <c:valAx>
        <c:axId val="2094734552"/>
        <c:scaling>
          <c:orientation val="minMax"/>
          <c:max val="100"/>
        </c:scaling>
        <c:delete val="0"/>
        <c:axPos val="l"/>
        <c:majorGridlines>
          <c:spPr>
            <a:ln w="6350" cap="flat">
              <a:solidFill>
                <a:srgbClr val="E2E8F0"/>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200" b="0" i="0" u="none" strike="noStrike">
                <a:solidFill>
                  <a:srgbClr val="4A5568"/>
                </a:solidFill>
                <a:latin typeface="Arial"/>
              </a:defRPr>
            </a:pPr>
            <a:endParaRPr lang="en-US"/>
          </a:p>
        </c:txPr>
        <c:crossAx val="2094734554"/>
        <c:crosses val="autoZero"/>
        <c:crossBetween val="between"/>
      </c:valAx>
      <c:spPr>
        <a:noFill/>
        <a:ln>
          <a:noFill/>
        </a:ln>
        <a:effectLst/>
      </c:spPr>
    </c:plotArea>
    <c:legend>
      <c:legendPos val="b"/>
      <c:overlay val="0"/>
    </c:legend>
    <c:plotVisOnly val="1"/>
    <c:dispBlanksAs val="span"/>
    <c:showDLblsOverMax val="1"/>
  </c:chart>
  <c:spPr>
    <a:solidFill>
      <a:srgbClr val="FFFFFF"/>
    </a:solid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79113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D94C51-522D-25CC-418F-CFFC820D45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B56FA0-E824-B0D6-C527-16118E4B2A7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DB636A7-5692-4EDB-E985-55CF2A55F31A}"/>
              </a:ext>
            </a:extLst>
          </p:cNvPr>
          <p:cNvSpPr>
            <a:spLocks noGrp="1"/>
          </p:cNvSpPr>
          <p:nvPr>
            <p:ph type="body" idx="1"/>
          </p:nvPr>
        </p:nvSpPr>
        <p:spPr/>
        <p:txBody>
          <a:bodyPr/>
          <a:lstStyle/>
          <a:p>
            <a:r>
              <a:rPr lang="en-US" dirty="0"/>
              <a:t>Welcome the Board. Dukes Education is the UK's largest independent school group. China's education market is worth £570 billion annually. Dulwich, Harrow, and Wellington already generate revenues in China exceeding their UK campuses. This is Dukes' moment.</a:t>
            </a:r>
          </a:p>
        </p:txBody>
      </p:sp>
      <p:sp>
        <p:nvSpPr>
          <p:cNvPr id="4" name="Slide Number Placeholder 3">
            <a:extLst>
              <a:ext uri="{FF2B5EF4-FFF2-40B4-BE49-F238E27FC236}">
                <a16:creationId xmlns:a16="http://schemas.microsoft.com/office/drawing/2014/main" id="{2A3C40B8-1DEF-9B01-47B3-57364311DA07}"/>
              </a:ext>
            </a:extLst>
          </p:cNvPr>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24442110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Walk the Board through today's agenda. We cover ten slides — from Dukes' company profile through cultural frameworks to a concrete negotiation action plan. The key message: British schools are already generating enormous revenues in China, and Dukes has every competitive advantage needed to exceed those models.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Dukes is the UK's largest private education group — 80+ settings, 20,000 students, ages 0–18, across six countries. The Dukes Plus suite — Oxbridge prep, US admissions, summer schools — is the premium product Chinese families will pay the most for. Our 2025 acquisition of Mandoulides Schools in Greece shows we know how to expand internationally. China is the next and largest chapter.</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Dukes, entering China means operating inside a cultural system where British assumptions about directness, individual merit, and contract primacy will actively mislead us. The six elements here are the lenses through which Chinese partners interpret every interaction — from how we exchange business cards to how we respond to silence in a meeting room. Cultural literacy is not optional for this deal: it is the deal.</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Three gaps matter most for Dukes. Power Distance: match seniority at every meeting. Individualism: we are negotiating with a collective, not an individual — allow time for consensus. Long-Term Orientation: Dukes' cradle-to-career model and Oxbridge pipeline signal exactly the long-term value Chinese families prize. Frame everything around a 20-year horizon.</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Three dimensions are critical for Dukes. Specific vs Diffuse: the relationship dinner the night before a meeting is equally important as the meeting itself. Sequential vs Synchronic Time: never reveal a Board deadline to Chinese partners — it will undermine the deal. Achievement vs Ascription: send the most senior Dukes leader to every meeting. (Source: Trompenaars &amp; Hampden-Turner, 1997, pp. 29–91)</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Guanxi is not networking — it is an obligation system operating over years. Chinese education companies have Guanxi networks in every tier-1 city. Dukes needs to earn its place in those networks before it can negotiate. Mianzi means our leaders need cultural coaching — not curriculum briefings — before any meeting. High-context communication means we need a bicultural advisor in the room, not just a Mandarin interpreter. The cost of getting these three things wrong is the deal.</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three elements operate as a system. Hierarchy tells us who to send. Long-term orientation tells us the timescale. Collectivism tells us how decisions are actually made. The team that panics after three weeks of silence and sends urgent follow-up emails is the team that loses the deal. Dukes' patient, values-led culture is actually our competitive advantage here — we must lean into it.</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Recommend a sequenced approach: begin with the student pipeline deal — immediate revenue, no infrastructure, builds Guanxi. Add digital Dukes Plus content export simultaneously. After 12–18 months, move to brand licensing. The JV campus is the Year 3–5 prize — the model that made Dulwich and Wellington into international powerhouses. Dukes should plan for campus entry in Year 4.</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Strategy One — CBBC and Bright Scholar are the two most natural first calls. Strategy Two — when Chinese counterparts see a deputy head across the table they judge how seriously Dukes takes this. Send the right person. Strategy Three — the most powerful reframe is from 'a licensing contract' to 'the beginning of a fifty-year relationship between Dukes and Chinese families.' That is authentic to Dukes and precisely what Chinese partners want to hear.</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deals that fail are those where the UK side blinks first. Face protection is not about avoiding honesty — it is about choosing the right channel and moment. A Mandarin interpreter is not sufficient: we need someone who can decode what is being communicated when the Chinese delegation goes quiet. On contracts: our legal team must understand that a signed agreement is a milestone, not an endpoint. And on patience: do not blink.</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Dukes has a natural advantage: we are a values-led education organisation. Community, whole-child development, and long-term individual flourishing resonate deeply with Confucian educational philosophy. Establishing a Cross-Cultural Intelligence Unit is not a cost centre — it is an investment protecting every future partnership Dukes makes, in China and beyond. The Board's endorsement will differentiate Dukes from UK school groups that enter China with a contract and no relationship — and who typically exit within three years.</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Dulwich College's China campuses now outperform their UK school. Wellington's China partnership is worth tens of millions annually. Harrow has ten campuses generating fee income that funds UK operations. Dukes, with 80+ schools, the most comprehensive 0–18 model in British education, and a Dukes Plus suite commanding a premium, is positioned to be the next major British school brand in China. The cost of inaction is watching competitors take a market that should be ours.</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 twelve references are in Harvard style with specific page citations. The three most relevant for Dukes: Luo's Guanxi and Business (2000) for Chinese relationship mechanics; Hofstede's Culture's Consequences (2001) for quantitative comparison; and Trompenaars' Riding the Waves of Culture (1997) for practical negotiation dynamics. The Bribery Act 2010 reference confirms our legal compliance framework — communicate this transparently to all prospective Chinese partners.</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2.png"/><Relationship Id="rId2" Type="http://schemas.openxmlformats.org/officeDocument/2006/relationships/video" Target="../media/media1.mp4"/><Relationship Id="rId1" Type="http://schemas.microsoft.com/office/2007/relationships/media" Target="../media/media1.mp4"/><Relationship Id="rId6" Type="http://schemas.microsoft.com/office/2011/relationships/webextension" Target="../webextensions/webextension2.xml"/><Relationship Id="rId5" Type="http://schemas.openxmlformats.org/officeDocument/2006/relationships/image" Target="../media/image1.png"/><Relationship Id="rId4" Type="http://schemas.microsoft.com/office/2011/relationships/webextension" Target="../webextensions/webextension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we="http://schemas.microsoft.com/office/webextensions/webextension/2010/11" xmlns:pca="http://schemas.microsoft.com/office/powerpoint/2013/contentapp">
        <mc:Choice Requires="we pca">
          <p:graphicFrame>
            <p:nvGraphicFramePr>
              <p:cNvPr id="4" name="Add-in 3">
                <a:extLst>
                  <a:ext uri="{FF2B5EF4-FFF2-40B4-BE49-F238E27FC236}">
                    <a16:creationId xmlns:a16="http://schemas.microsoft.com/office/drawing/2014/main" id="{02D1EE9D-BFF5-B58F-54A9-B4A044A530BE}"/>
                  </a:ext>
                </a:extLst>
              </p:cNvPr>
              <p:cNvGraphicFramePr>
                <a:graphicFrameLocks noGrp="1"/>
              </p:cNvGraphicFramePr>
              <p:nvPr/>
            </p:nvGraphicFramePr>
            <p:xfrm>
              <a:off x="0" y="0"/>
              <a:ext cx="9144000" cy="5143500"/>
            </p:xfrm>
            <a:graphic>
              <a:graphicData uri="http://schemas.microsoft.com/office/webextensions/webextension/2010/11">
                <we:webextensionref xmlns:we="http://schemas.microsoft.com/office/webextensions/webextension/2010/11" xmlns:r="http://schemas.openxmlformats.org/officeDocument/2006/relationships" r:id="rId4"/>
              </a:graphicData>
            </a:graphic>
          </p:graphicFrame>
        </mc:Choice>
        <mc:Fallback xmlns="">
          <p:pic>
            <p:nvPicPr>
              <p:cNvPr id="4" name="Add-in 3">
                <a:extLst>
                  <a:ext uri="{FF2B5EF4-FFF2-40B4-BE49-F238E27FC236}">
                    <a16:creationId xmlns:a16="http://schemas.microsoft.com/office/drawing/2014/main" id="{02D1EE9D-BFF5-B58F-54A9-B4A044A530BE}"/>
                  </a:ext>
                </a:extLst>
              </p:cNvPr>
              <p:cNvPicPr>
                <a:picLocks noGrp="1" noRot="1" noChangeAspect="1" noMove="1" noResize="1" noEditPoints="1" noAdjustHandles="1" noChangeArrowheads="1" noChangeShapeType="1"/>
              </p:cNvPicPr>
              <p:nvPr/>
            </p:nvPicPr>
            <p:blipFill>
              <a:blip r:embed="rId5"/>
              <a:stretch>
                <a:fillRect/>
              </a:stretch>
            </p:blipFill>
            <p:spPr>
              <a:xfrm>
                <a:off x="0" y="0"/>
                <a:ext cx="9144000" cy="5143500"/>
              </a:xfrm>
              <a:prstGeom prst="rect">
                <a:avLst/>
              </a:prstGeom>
            </p:spPr>
          </p:pic>
        </mc:Fallback>
      </mc:AlternateContent>
      <mc:AlternateContent xmlns:mc="http://schemas.openxmlformats.org/markup-compatibility/2006" xmlns:we="http://schemas.microsoft.com/office/webextensions/webextension/2010/11" xmlns:pca="http://schemas.microsoft.com/office/powerpoint/2013/contentapp">
        <mc:Choice Requires="we pca">
          <p:graphicFrame>
            <p:nvGraphicFramePr>
              <p:cNvPr id="5" name="Add-in 4">
                <a:extLst>
                  <a:ext uri="{FF2B5EF4-FFF2-40B4-BE49-F238E27FC236}">
                    <a16:creationId xmlns:a16="http://schemas.microsoft.com/office/drawing/2014/main" id="{412CF17F-D659-46ED-AF91-78956BC390C8}"/>
                  </a:ext>
                </a:extLst>
              </p:cNvPr>
              <p:cNvGraphicFramePr>
                <a:graphicFrameLocks noGrp="1"/>
              </p:cNvGraphicFramePr>
              <p:nvPr/>
            </p:nvGraphicFramePr>
            <p:xfrm>
              <a:off x="0" y="0"/>
              <a:ext cx="9144000" cy="5143500"/>
            </p:xfrm>
            <a:graphic>
              <a:graphicData uri="http://schemas.microsoft.com/office/webextensions/webextension/2010/11">
                <we:webextensionref xmlns:we="http://schemas.microsoft.com/office/webextensions/webextension/2010/11" xmlns:r="http://schemas.openxmlformats.org/officeDocument/2006/relationships" r:id="rId6"/>
              </a:graphicData>
            </a:graphic>
          </p:graphicFrame>
        </mc:Choice>
        <mc:Fallback xmlns="">
          <p:pic>
            <p:nvPicPr>
              <p:cNvPr id="5" name="Add-in 4">
                <a:extLst>
                  <a:ext uri="{FF2B5EF4-FFF2-40B4-BE49-F238E27FC236}">
                    <a16:creationId xmlns:a16="http://schemas.microsoft.com/office/drawing/2014/main" id="{412CF17F-D659-46ED-AF91-78956BC390C8}"/>
                  </a:ext>
                </a:extLst>
              </p:cNvPr>
              <p:cNvPicPr>
                <a:picLocks noGrp="1" noRot="1" noChangeAspect="1" noMove="1" noResize="1" noEditPoints="1" noAdjustHandles="1" noChangeArrowheads="1" noChangeShapeType="1"/>
              </p:cNvPicPr>
              <p:nvPr/>
            </p:nvPicPr>
            <p:blipFill>
              <a:blip r:embed="rId5"/>
              <a:stretch>
                <a:fillRect/>
              </a:stretch>
            </p:blipFill>
            <p:spPr>
              <a:xfrm>
                <a:off x="0" y="0"/>
                <a:ext cx="9144000" cy="5143500"/>
              </a:xfrm>
              <a:prstGeom prst="rect">
                <a:avLst/>
              </a:prstGeom>
            </p:spPr>
          </p:pic>
        </mc:Fallback>
      </mc:AlternateContent>
      <p:sp>
        <p:nvSpPr>
          <p:cNvPr id="6" name="Rectangle 5">
            <a:extLst>
              <a:ext uri="{FF2B5EF4-FFF2-40B4-BE49-F238E27FC236}">
                <a16:creationId xmlns:a16="http://schemas.microsoft.com/office/drawing/2014/main" id="{1A533765-7BA0-448B-05A9-5FA56FFFC19A}"/>
              </a:ext>
            </a:extLst>
          </p:cNvPr>
          <p:cNvSpPr/>
          <p:nvPr/>
        </p:nvSpPr>
        <p:spPr>
          <a:xfrm>
            <a:off x="-1" y="0"/>
            <a:ext cx="9143999" cy="51435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Video 8" title="Colorful 3D Waves">
            <a:hlinkClick r:id="" action="ppaction://media"/>
            <a:extLst>
              <a:ext uri="{FF2B5EF4-FFF2-40B4-BE49-F238E27FC236}">
                <a16:creationId xmlns:a16="http://schemas.microsoft.com/office/drawing/2014/main" id="{88E18E12-1529-322C-0088-3F95DDCA3D32}"/>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0" y="0"/>
            <a:ext cx="9144000" cy="5143500"/>
          </a:xfrm>
          <a:prstGeom prst="rect">
            <a:avLst/>
          </a:prstGeom>
        </p:spPr>
      </p:pic>
      <p:sp>
        <p:nvSpPr>
          <p:cNvPr id="7" name="TextBox 6">
            <a:extLst>
              <a:ext uri="{FF2B5EF4-FFF2-40B4-BE49-F238E27FC236}">
                <a16:creationId xmlns:a16="http://schemas.microsoft.com/office/drawing/2014/main" id="{56B80875-70FD-DEC6-7007-072257897B42}"/>
              </a:ext>
            </a:extLst>
          </p:cNvPr>
          <p:cNvSpPr txBox="1"/>
          <p:nvPr/>
        </p:nvSpPr>
        <p:spPr>
          <a:xfrm>
            <a:off x="374072" y="540327"/>
            <a:ext cx="8485910" cy="2677656"/>
          </a:xfrm>
          <a:prstGeom prst="rect">
            <a:avLst/>
          </a:prstGeom>
          <a:noFill/>
        </p:spPr>
        <p:txBody>
          <a:bodyPr wrap="square" rtlCol="0">
            <a:spAutoFit/>
          </a:bodyPr>
          <a:lstStyle/>
          <a:p>
            <a:r>
              <a:rPr lang="en-GB" sz="2800" b="1" dirty="0">
                <a:latin typeface="Aptos Slab Black" panose="020F0502020204030204" pitchFamily="34" charset="0"/>
              </a:rPr>
              <a:t>International Business Communications</a:t>
            </a:r>
          </a:p>
          <a:p>
            <a:r>
              <a:rPr lang="en-GB" sz="2800" b="1" dirty="0">
                <a:latin typeface="Aptos Slab Black" panose="020F0502020204030204" pitchFamily="34" charset="0"/>
              </a:rPr>
              <a:t>LCBB6023</a:t>
            </a:r>
          </a:p>
          <a:p>
            <a:r>
              <a:rPr lang="en-GB" sz="2800" b="1" dirty="0">
                <a:latin typeface="Aptos Slab Black" panose="020F0502020204030204" pitchFamily="34" charset="0"/>
              </a:rPr>
              <a:t>Component 1: Practical: Individual Presentation</a:t>
            </a:r>
          </a:p>
          <a:p>
            <a:r>
              <a:rPr lang="en-GB" sz="2800" b="1" dirty="0">
                <a:latin typeface="Aptos Slab Black" panose="020F0502020204030204" pitchFamily="34" charset="0"/>
              </a:rPr>
              <a:t>Lecturer: </a:t>
            </a:r>
            <a:r>
              <a:rPr lang="en-GB" sz="2400" b="1" dirty="0">
                <a:latin typeface="Aptos Slab Black" panose="020B0004020202020204" pitchFamily="34" charset="0"/>
              </a:rPr>
              <a:t>Dr Abdi Rahman</a:t>
            </a:r>
          </a:p>
          <a:p>
            <a:r>
              <a:rPr lang="en-GB" sz="2400" b="1" dirty="0">
                <a:latin typeface="Aptos Slab Black" panose="020B0004020202020204" pitchFamily="34" charset="0"/>
              </a:rPr>
              <a:t>Student</a:t>
            </a:r>
            <a:r>
              <a:rPr lang="en-GB" sz="2800" b="1" dirty="0">
                <a:latin typeface="Aptos Slab Black" panose="020F0502020204030204" pitchFamily="34" charset="0"/>
              </a:rPr>
              <a:t>: Catalin Alexandru Artenie</a:t>
            </a:r>
          </a:p>
          <a:p>
            <a:r>
              <a:rPr lang="en-GB" sz="2800" b="1" dirty="0">
                <a:latin typeface="Aptos Slab Black" panose="020F0502020204030204" pitchFamily="34" charset="0"/>
              </a:rPr>
              <a:t>2240460</a:t>
            </a:r>
          </a:p>
        </p:txBody>
      </p:sp>
    </p:spTree>
    <p:extLst>
      <p:ext uri="{BB962C8B-B14F-4D97-AF65-F5344CB8AC3E}">
        <p14:creationId xmlns:p14="http://schemas.microsoft.com/office/powerpoint/2010/main" val="1900468480"/>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000"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1" repeatCount="indefinite" fill="hold" display="0">
                  <p:stCondLst>
                    <p:cond delay="indefinite"/>
                  </p:stCondLst>
                </p:cTn>
                <p:tgtEl>
                  <p:spTgt spid="9"/>
                </p:tgtEl>
              </p:cMediaNode>
            </p:video>
            <p:seq concurrent="1" nextAc="seek">
              <p:cTn id="12" restart="whenNotActive" fill="hold" evtFilter="cancelBubble" nodeType="interactiveSeq">
                <p:stCondLst>
                  <p:cond evt="onClick" delay="0">
                    <p:tgtEl>
                      <p:spTgt spid="9"/>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9"/>
                                        </p:tgtEl>
                                      </p:cBhvr>
                                    </p:cmd>
                                  </p:childTnLst>
                                </p:cTn>
                              </p:par>
                            </p:childTnLst>
                          </p:cTn>
                        </p:par>
                      </p:childTnLst>
                    </p:cTn>
                  </p:par>
                </p:childTnLst>
              </p:cTn>
              <p:nextCondLst>
                <p:cond evt="onClick" delay="0">
                  <p:tgtEl>
                    <p:spTgt spid="9"/>
                  </p:tgtEl>
                </p:cond>
              </p:nextCondLst>
            </p:seq>
          </p:childTnLst>
        </p:cTn>
      </p:par>
    </p:tnLst>
    <p:bldLst>
      <p:bldP spid="7" grpId="0"/>
    </p:bldLst>
  </p:timing>
  <p:extLst>
    <p:ext uri="{E180D4A7-C9FB-4DFB-919C-405C955672EB}">
      <p14:showEvtLst xmlns:p14="http://schemas.microsoft.com/office/powerpoint/2010/main">
        <p14:playEvt time="90" objId="9"/>
        <p14:stopEvt time="3805" objId="9"/>
      </p14:showEvtLst>
    </p:ext>
  </p:extLst>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1E2761"/>
        </a:solidFill>
        <a:effectLst/>
      </p:bgPr>
    </p:bg>
    <p:spTree>
      <p:nvGrpSpPr>
        <p:cNvPr id="1" name="">
          <a:extLst>
            <a:ext uri="{FF2B5EF4-FFF2-40B4-BE49-F238E27FC236}">
              <a16:creationId xmlns:a16="http://schemas.microsoft.com/office/drawing/2014/main" id="{D66053D9-A4A6-F403-DB38-9F011BA26280}"/>
            </a:ext>
          </a:extLst>
        </p:cNvPr>
        <p:cNvGrpSpPr/>
        <p:nvPr/>
      </p:nvGrpSpPr>
      <p:grpSpPr>
        <a:xfrm>
          <a:off x="0" y="0"/>
          <a:ext cx="0" cy="0"/>
          <a:chOff x="0" y="0"/>
          <a:chExt cx="0" cy="0"/>
        </a:xfrm>
      </p:grpSpPr>
      <p:sp>
        <p:nvSpPr>
          <p:cNvPr id="4" name="Text 2">
            <a:extLst>
              <a:ext uri="{FF2B5EF4-FFF2-40B4-BE49-F238E27FC236}">
                <a16:creationId xmlns:a16="http://schemas.microsoft.com/office/drawing/2014/main" id="{29814A8C-F1F8-90BC-C7C5-C59CCFA611A4}"/>
              </a:ext>
            </a:extLst>
          </p:cNvPr>
          <p:cNvSpPr/>
          <p:nvPr/>
        </p:nvSpPr>
        <p:spPr>
          <a:xfrm>
            <a:off x="457200" y="502920"/>
            <a:ext cx="6583680" cy="594360"/>
          </a:xfrm>
          <a:prstGeom prst="rect">
            <a:avLst/>
          </a:prstGeom>
          <a:noFill/>
          <a:ln/>
        </p:spPr>
        <p:txBody>
          <a:bodyPr wrap="square" lIns="0" tIns="0" rIns="0" bIns="0" rtlCol="0" anchor="ctr"/>
          <a:lstStyle/>
          <a:p>
            <a:pPr marL="0" indent="0" algn="l">
              <a:buNone/>
            </a:pPr>
            <a:r>
              <a:rPr lang="en-US" sz="2800" b="1" kern="0" spc="300" dirty="0">
                <a:solidFill>
                  <a:srgbClr val="C9A84C"/>
                </a:solidFill>
                <a:latin typeface="Cambria" pitchFamily="34" charset="0"/>
                <a:ea typeface="Cambria" pitchFamily="34" charset="-122"/>
                <a:cs typeface="Cambria" pitchFamily="34" charset="-120"/>
              </a:rPr>
              <a:t>DUKESEDUCATION GROUP</a:t>
            </a:r>
            <a:endParaRPr lang="en-US" sz="2800" dirty="0"/>
          </a:p>
        </p:txBody>
      </p:sp>
      <p:sp>
        <p:nvSpPr>
          <p:cNvPr id="5" name="Text 3">
            <a:extLst>
              <a:ext uri="{FF2B5EF4-FFF2-40B4-BE49-F238E27FC236}">
                <a16:creationId xmlns:a16="http://schemas.microsoft.com/office/drawing/2014/main" id="{1D89AA8C-49BE-C4EA-F812-5718F15CD246}"/>
              </a:ext>
            </a:extLst>
          </p:cNvPr>
          <p:cNvSpPr/>
          <p:nvPr/>
        </p:nvSpPr>
        <p:spPr>
          <a:xfrm>
            <a:off x="457200" y="1170432"/>
            <a:ext cx="6858000" cy="548640"/>
          </a:xfrm>
          <a:prstGeom prst="rect">
            <a:avLst/>
          </a:prstGeom>
          <a:noFill/>
          <a:ln/>
        </p:spPr>
        <p:txBody>
          <a:bodyPr wrap="square" lIns="0" tIns="0" rIns="0" bIns="0" rtlCol="0" anchor="ctr"/>
          <a:lstStyle/>
          <a:p>
            <a:pPr marL="0" indent="0" algn="l">
              <a:buNone/>
            </a:pPr>
            <a:r>
              <a:rPr lang="en-US" sz="2000" b="1" dirty="0">
                <a:solidFill>
                  <a:srgbClr val="FFFFFF"/>
                </a:solidFill>
                <a:latin typeface="Cambria" pitchFamily="34" charset="0"/>
                <a:ea typeface="Cambria" pitchFamily="34" charset="-122"/>
                <a:cs typeface="Cambria" pitchFamily="34" charset="-120"/>
              </a:rPr>
              <a:t>UK–China Strategic Partnership</a:t>
            </a:r>
            <a:endParaRPr lang="en-US" sz="2000" dirty="0"/>
          </a:p>
        </p:txBody>
      </p:sp>
      <p:sp>
        <p:nvSpPr>
          <p:cNvPr id="6" name="Text 4">
            <a:extLst>
              <a:ext uri="{FF2B5EF4-FFF2-40B4-BE49-F238E27FC236}">
                <a16:creationId xmlns:a16="http://schemas.microsoft.com/office/drawing/2014/main" id="{EAE61B4B-7C56-73E2-876F-DE2602DB7D7B}"/>
              </a:ext>
            </a:extLst>
          </p:cNvPr>
          <p:cNvSpPr/>
          <p:nvPr/>
        </p:nvSpPr>
        <p:spPr>
          <a:xfrm>
            <a:off x="457200" y="1783080"/>
            <a:ext cx="6858000" cy="347472"/>
          </a:xfrm>
          <a:prstGeom prst="rect">
            <a:avLst/>
          </a:prstGeom>
          <a:noFill/>
          <a:ln/>
        </p:spPr>
        <p:txBody>
          <a:bodyPr wrap="square" lIns="0" tIns="0" rIns="0" bIns="0" rtlCol="0" anchor="ctr"/>
          <a:lstStyle/>
          <a:p>
            <a:pPr marL="0" indent="0" algn="l">
              <a:buNone/>
            </a:pPr>
            <a:r>
              <a:rPr lang="en-US" sz="1300" i="1" dirty="0">
                <a:solidFill>
                  <a:srgbClr val="C9A84C"/>
                </a:solidFill>
                <a:latin typeface="Calibri" pitchFamily="34" charset="0"/>
                <a:ea typeface="Calibri" pitchFamily="34" charset="-122"/>
                <a:cs typeface="Calibri" pitchFamily="34" charset="-120"/>
              </a:rPr>
              <a:t>Cross-Cultural Negotiation — Board Presentation</a:t>
            </a:r>
            <a:endParaRPr lang="en-US" sz="1300" dirty="0"/>
          </a:p>
        </p:txBody>
      </p:sp>
      <p:sp>
        <p:nvSpPr>
          <p:cNvPr id="7" name="Shape 5">
            <a:extLst>
              <a:ext uri="{FF2B5EF4-FFF2-40B4-BE49-F238E27FC236}">
                <a16:creationId xmlns:a16="http://schemas.microsoft.com/office/drawing/2014/main" id="{181F2FD5-EBFF-272B-B5E6-388D04D25499}"/>
              </a:ext>
            </a:extLst>
          </p:cNvPr>
          <p:cNvSpPr/>
          <p:nvPr/>
        </p:nvSpPr>
        <p:spPr>
          <a:xfrm>
            <a:off x="457200" y="2267712"/>
            <a:ext cx="5303520" cy="0"/>
          </a:xfrm>
          <a:prstGeom prst="line">
            <a:avLst/>
          </a:prstGeom>
          <a:noFill/>
          <a:ln w="12700">
            <a:solidFill>
              <a:srgbClr val="C9A84C"/>
            </a:solidFill>
            <a:prstDash val="solid"/>
          </a:ln>
        </p:spPr>
        <p:txBody>
          <a:bodyPr/>
          <a:lstStyle/>
          <a:p>
            <a:endParaRPr lang="en-GB"/>
          </a:p>
        </p:txBody>
      </p:sp>
      <p:sp>
        <p:nvSpPr>
          <p:cNvPr id="8" name="Text 6">
            <a:extLst>
              <a:ext uri="{FF2B5EF4-FFF2-40B4-BE49-F238E27FC236}">
                <a16:creationId xmlns:a16="http://schemas.microsoft.com/office/drawing/2014/main" id="{4ADBCB53-C7B8-3144-3F7E-F3AAC77A38AF}"/>
              </a:ext>
            </a:extLst>
          </p:cNvPr>
          <p:cNvSpPr/>
          <p:nvPr/>
        </p:nvSpPr>
        <p:spPr>
          <a:xfrm>
            <a:off x="457200" y="2423160"/>
            <a:ext cx="6400800" cy="256032"/>
          </a:xfrm>
          <a:prstGeom prst="rect">
            <a:avLst/>
          </a:prstGeom>
          <a:noFill/>
          <a:ln/>
        </p:spPr>
        <p:txBody>
          <a:bodyPr wrap="square" lIns="0" tIns="0" rIns="0" bIns="0" rtlCol="0" anchor="ctr"/>
          <a:lstStyle/>
          <a:p>
            <a:pPr marL="0" indent="0">
              <a:buNone/>
            </a:pPr>
            <a:r>
              <a:rPr lang="en-US" sz="1200" dirty="0">
                <a:solidFill>
                  <a:srgbClr val="E2E8F0"/>
                </a:solidFill>
                <a:latin typeface="Calibri" pitchFamily="34" charset="0"/>
                <a:ea typeface="Calibri" pitchFamily="34" charset="-122"/>
                <a:cs typeface="Calibri" pitchFamily="34" charset="-120"/>
              </a:rPr>
              <a:t>Presented by: Director of Strategic Partnerships</a:t>
            </a:r>
            <a:endParaRPr lang="en-US" sz="1200" dirty="0"/>
          </a:p>
        </p:txBody>
      </p:sp>
      <p:sp>
        <p:nvSpPr>
          <p:cNvPr id="9" name="Text 7">
            <a:extLst>
              <a:ext uri="{FF2B5EF4-FFF2-40B4-BE49-F238E27FC236}">
                <a16:creationId xmlns:a16="http://schemas.microsoft.com/office/drawing/2014/main" id="{F6EAD53E-7B9E-E7F6-F07A-D89396FF4D12}"/>
              </a:ext>
            </a:extLst>
          </p:cNvPr>
          <p:cNvSpPr/>
          <p:nvPr/>
        </p:nvSpPr>
        <p:spPr>
          <a:xfrm>
            <a:off x="457200" y="2697480"/>
            <a:ext cx="6400800" cy="256032"/>
          </a:xfrm>
          <a:prstGeom prst="rect">
            <a:avLst/>
          </a:prstGeom>
          <a:noFill/>
          <a:ln/>
        </p:spPr>
        <p:txBody>
          <a:bodyPr wrap="square" lIns="0" tIns="0" rIns="0" bIns="0" rtlCol="0" anchor="ctr"/>
          <a:lstStyle/>
          <a:p>
            <a:pPr marL="0" indent="0">
              <a:buNone/>
            </a:pPr>
            <a:r>
              <a:rPr lang="en-US" sz="1100" dirty="0">
                <a:solidFill>
                  <a:srgbClr val="718096"/>
                </a:solidFill>
                <a:latin typeface="Calibri" pitchFamily="34" charset="0"/>
                <a:ea typeface="Calibri" pitchFamily="34" charset="-122"/>
                <a:cs typeface="Calibri" pitchFamily="34" charset="-120"/>
              </a:rPr>
              <a:t>Board Meeting  2026</a:t>
            </a:r>
            <a:endParaRPr lang="en-US" sz="1100" dirty="0"/>
          </a:p>
        </p:txBody>
      </p:sp>
      <p:sp>
        <p:nvSpPr>
          <p:cNvPr id="10" name="Shape 8">
            <a:extLst>
              <a:ext uri="{FF2B5EF4-FFF2-40B4-BE49-F238E27FC236}">
                <a16:creationId xmlns:a16="http://schemas.microsoft.com/office/drawing/2014/main" id="{24156E34-10AB-F358-D06F-656F520C6297}"/>
              </a:ext>
            </a:extLst>
          </p:cNvPr>
          <p:cNvSpPr/>
          <p:nvPr/>
        </p:nvSpPr>
        <p:spPr>
          <a:xfrm>
            <a:off x="0" y="4407408"/>
            <a:ext cx="9144000" cy="731520"/>
          </a:xfrm>
          <a:prstGeom prst="rect">
            <a:avLst/>
          </a:prstGeom>
          <a:solidFill>
            <a:srgbClr val="2D3A8C"/>
          </a:solidFill>
          <a:ln w="12700">
            <a:solidFill>
              <a:srgbClr val="2D3A8C"/>
            </a:solidFill>
            <a:prstDash val="solid"/>
          </a:ln>
        </p:spPr>
        <p:txBody>
          <a:bodyPr/>
          <a:lstStyle/>
          <a:p>
            <a:endParaRPr lang="en-GB"/>
          </a:p>
        </p:txBody>
      </p:sp>
      <p:sp>
        <p:nvSpPr>
          <p:cNvPr id="11" name="Text 9">
            <a:extLst>
              <a:ext uri="{FF2B5EF4-FFF2-40B4-BE49-F238E27FC236}">
                <a16:creationId xmlns:a16="http://schemas.microsoft.com/office/drawing/2014/main" id="{EFB61848-139B-822D-6CD4-FB1C769AE370}"/>
              </a:ext>
            </a:extLst>
          </p:cNvPr>
          <p:cNvSpPr/>
          <p:nvPr/>
        </p:nvSpPr>
        <p:spPr>
          <a:xfrm>
            <a:off x="274320" y="4443984"/>
            <a:ext cx="8595360" cy="640080"/>
          </a:xfrm>
          <a:prstGeom prst="rect">
            <a:avLst/>
          </a:prstGeom>
          <a:noFill/>
          <a:ln/>
        </p:spPr>
        <p:txBody>
          <a:bodyPr wrap="square" lIns="0" tIns="0" rIns="0" bIns="0" rtlCol="0" anchor="ctr"/>
          <a:lstStyle/>
          <a:p>
            <a:pPr marL="0" indent="0" algn="ctr">
              <a:buNone/>
            </a:pPr>
            <a:r>
              <a:rPr lang="en-US" sz="1100" i="1" dirty="0">
                <a:solidFill>
                  <a:srgbClr val="F0E6C8"/>
                </a:solidFill>
                <a:latin typeface="Calibri" pitchFamily="34" charset="0"/>
                <a:ea typeface="Calibri" pitchFamily="34" charset="-122"/>
                <a:cs typeface="Calibri" pitchFamily="34" charset="-120"/>
              </a:rPr>
              <a:t>"The largest independent education group in the UK — bringing British educational excellence to China's 550 million-strong middle class."</a:t>
            </a:r>
            <a:endParaRPr lang="en-US" sz="1100" dirty="0"/>
          </a:p>
        </p:txBody>
      </p:sp>
    </p:spTree>
    <p:extLst>
      <p:ext uri="{BB962C8B-B14F-4D97-AF65-F5344CB8AC3E}">
        <p14:creationId xmlns:p14="http://schemas.microsoft.com/office/powerpoint/2010/main" val="2094493111"/>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name="Slide 2">
    <p:bg>
      <p:bgPr>
        <a:solidFill>
          <a:srgbClr val="F8F6F0"/>
        </a:solidFill>
        <a:effectLst/>
      </p:bgPr>
    </p:bg>
    <p:spTree>
      <p:nvGrpSpPr>
        <p:cNvPr id="1" name=""/>
        <p:cNvGrpSpPr/>
        <p:nvPr/>
      </p:nvGrpSpPr>
      <p:grpSpPr>
        <a:xfrm>
          <a:off x="0" y="0"/>
          <a:ext cx="0" cy="0"/>
          <a:chOff x="0" y="0"/>
          <a:chExt cx="0" cy="0"/>
        </a:xfrm>
      </p:grpSpPr>
      <p:sp>
        <p:nvSpPr>
          <p:cNvPr id="2" name="Text 0"/>
          <p:cNvSpPr/>
          <p:nvPr/>
        </p:nvSpPr>
        <p:spPr>
          <a:xfrm>
            <a:off x="411480" y="164592"/>
            <a:ext cx="8321040" cy="530352"/>
          </a:xfrm>
          <a:prstGeom prst="rect">
            <a:avLst/>
          </a:prstGeom>
          <a:noFill/>
          <a:ln/>
        </p:spPr>
        <p:txBody>
          <a:bodyPr wrap="square" lIns="0" tIns="0" rIns="0" bIns="0" rtlCol="0" anchor="ctr"/>
          <a:lstStyle/>
          <a:p>
            <a:pPr marL="0" indent="0" algn="l">
              <a:buNone/>
            </a:pPr>
            <a:r>
              <a:rPr lang="en-US" sz="2200" b="1" dirty="0">
                <a:solidFill>
                  <a:srgbClr val="1E2761"/>
                </a:solidFill>
                <a:latin typeface="Cambria" pitchFamily="34" charset="0"/>
                <a:ea typeface="Cambria" pitchFamily="34" charset="-122"/>
                <a:cs typeface="Cambria" pitchFamily="34" charset="-120"/>
              </a:rPr>
              <a:t>PRESENTATION OUTLINE</a:t>
            </a:r>
            <a:endParaRPr lang="en-US" sz="2200" dirty="0"/>
          </a:p>
        </p:txBody>
      </p:sp>
      <p:sp>
        <p:nvSpPr>
          <p:cNvPr id="3" name="Text 1"/>
          <p:cNvSpPr/>
          <p:nvPr/>
        </p:nvSpPr>
        <p:spPr>
          <a:xfrm>
            <a:off x="411480" y="694944"/>
            <a:ext cx="8321040" cy="256032"/>
          </a:xfrm>
          <a:prstGeom prst="rect">
            <a:avLst/>
          </a:prstGeom>
          <a:noFill/>
          <a:ln/>
        </p:spPr>
        <p:txBody>
          <a:bodyPr wrap="square" lIns="0" tIns="0" rIns="0" bIns="0" rtlCol="0" anchor="ctr"/>
          <a:lstStyle/>
          <a:p>
            <a:pPr marL="0" indent="0" algn="l">
              <a:buNone/>
            </a:pPr>
            <a:r>
              <a:rPr lang="en-US" sz="1200" i="1" dirty="0">
                <a:solidFill>
                  <a:srgbClr val="718096"/>
                </a:solidFill>
                <a:latin typeface="Calibri" pitchFamily="34" charset="0"/>
                <a:ea typeface="Calibri" pitchFamily="34" charset="-122"/>
                <a:cs typeface="Calibri" pitchFamily="34" charset="-120"/>
              </a:rPr>
              <a:t>How Dukes Education will achieve a successful China partnership</a:t>
            </a:r>
            <a:endParaRPr lang="en-US" sz="1200" dirty="0"/>
          </a:p>
        </p:txBody>
      </p:sp>
      <p:sp>
        <p:nvSpPr>
          <p:cNvPr id="4" name="Shape 2"/>
          <p:cNvSpPr/>
          <p:nvPr/>
        </p:nvSpPr>
        <p:spPr>
          <a:xfrm>
            <a:off x="411480" y="1042416"/>
            <a:ext cx="4160520" cy="804672"/>
          </a:xfrm>
          <a:prstGeom prst="rect">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5" name="Shape 3"/>
          <p:cNvSpPr/>
          <p:nvPr/>
        </p:nvSpPr>
        <p:spPr>
          <a:xfrm>
            <a:off x="502920" y="1188720"/>
            <a:ext cx="438912" cy="438912"/>
          </a:xfrm>
          <a:prstGeom prst="roundRect">
            <a:avLst>
              <a:gd name="adj" fmla="val 12500"/>
            </a:avLst>
          </a:prstGeom>
          <a:solidFill>
            <a:srgbClr val="1E2761"/>
          </a:solidFill>
          <a:ln w="12700">
            <a:solidFill>
              <a:srgbClr val="1E2761"/>
            </a:solidFill>
            <a:prstDash val="solid"/>
          </a:ln>
        </p:spPr>
        <p:txBody>
          <a:bodyPr/>
          <a:lstStyle/>
          <a:p>
            <a:endParaRPr lang="en-GB"/>
          </a:p>
        </p:txBody>
      </p:sp>
      <p:sp>
        <p:nvSpPr>
          <p:cNvPr id="6" name="Text 4"/>
          <p:cNvSpPr/>
          <p:nvPr/>
        </p:nvSpPr>
        <p:spPr>
          <a:xfrm>
            <a:off x="502920" y="1188720"/>
            <a:ext cx="438912" cy="438912"/>
          </a:xfrm>
          <a:prstGeom prst="rect">
            <a:avLst/>
          </a:prstGeom>
          <a:noFill/>
          <a:ln/>
        </p:spPr>
        <p:txBody>
          <a:bodyPr wrap="square" lIns="0" tIns="0" rIns="0" bIns="0" rtlCol="0" anchor="ctr"/>
          <a:lstStyle/>
          <a:p>
            <a:pPr marL="0" indent="0" algn="ctr">
              <a:buNone/>
            </a:pPr>
            <a:r>
              <a:rPr lang="en-US" sz="1200" b="1" dirty="0">
                <a:solidFill>
                  <a:srgbClr val="FFFFFF"/>
                </a:solidFill>
                <a:latin typeface="Cambria" pitchFamily="34" charset="0"/>
                <a:ea typeface="Cambria" pitchFamily="34" charset="-122"/>
                <a:cs typeface="Cambria" pitchFamily="34" charset="-120"/>
              </a:rPr>
              <a:t>01</a:t>
            </a:r>
            <a:endParaRPr lang="en-US" sz="1200" dirty="0"/>
          </a:p>
        </p:txBody>
      </p:sp>
      <p:sp>
        <p:nvSpPr>
          <p:cNvPr id="7" name="Text 5"/>
          <p:cNvSpPr/>
          <p:nvPr/>
        </p:nvSpPr>
        <p:spPr>
          <a:xfrm>
            <a:off x="1051560" y="1133856"/>
            <a:ext cx="3401568" cy="256032"/>
          </a:xfrm>
          <a:prstGeom prst="rect">
            <a:avLst/>
          </a:prstGeom>
          <a:noFill/>
          <a:ln/>
        </p:spPr>
        <p:txBody>
          <a:bodyPr wrap="square" lIns="0" tIns="0" rIns="0" bIns="0" rtlCol="0" anchor="ctr"/>
          <a:lstStyle/>
          <a:p>
            <a:pPr marL="0" indent="0">
              <a:buNone/>
            </a:pPr>
            <a:r>
              <a:rPr lang="en-US" sz="1200" b="1" dirty="0">
                <a:solidFill>
                  <a:srgbClr val="1E2761"/>
                </a:solidFill>
                <a:latin typeface="Calibri" pitchFamily="34" charset="0"/>
                <a:ea typeface="Calibri" pitchFamily="34" charset="-122"/>
                <a:cs typeface="Calibri" pitchFamily="34" charset="-120"/>
              </a:rPr>
              <a:t>Dukes Education — Company Profile</a:t>
            </a:r>
            <a:endParaRPr lang="en-US" sz="1200" dirty="0"/>
          </a:p>
        </p:txBody>
      </p:sp>
      <p:sp>
        <p:nvSpPr>
          <p:cNvPr id="8" name="Text 6"/>
          <p:cNvSpPr/>
          <p:nvPr/>
        </p:nvSpPr>
        <p:spPr>
          <a:xfrm>
            <a:off x="1051560" y="1444752"/>
            <a:ext cx="3401568" cy="310896"/>
          </a:xfrm>
          <a:prstGeom prst="rect">
            <a:avLst/>
          </a:prstGeom>
          <a:noFill/>
          <a:ln/>
        </p:spPr>
        <p:txBody>
          <a:bodyPr wrap="square" lIns="0" tIns="0" rIns="0" bIns="0" rtlCol="0" anchor="ctr"/>
          <a:lstStyle/>
          <a:p>
            <a:pPr marL="0" indent="0">
              <a:buNone/>
            </a:pPr>
            <a:r>
              <a:rPr lang="en-US" sz="1000" dirty="0">
                <a:solidFill>
                  <a:srgbClr val="718096"/>
                </a:solidFill>
                <a:latin typeface="Calibri" pitchFamily="34" charset="0"/>
                <a:ea typeface="Calibri" pitchFamily="34" charset="-122"/>
                <a:cs typeface="Calibri" pitchFamily="34" charset="-120"/>
              </a:rPr>
              <a:t>Who we are and what we bring to China</a:t>
            </a:r>
            <a:endParaRPr lang="en-US" sz="1000" dirty="0"/>
          </a:p>
        </p:txBody>
      </p:sp>
      <p:sp>
        <p:nvSpPr>
          <p:cNvPr id="9" name="Shape 7"/>
          <p:cNvSpPr/>
          <p:nvPr/>
        </p:nvSpPr>
        <p:spPr>
          <a:xfrm>
            <a:off x="4800600" y="1042416"/>
            <a:ext cx="4160520" cy="804672"/>
          </a:xfrm>
          <a:prstGeom prst="rect">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10" name="Shape 8"/>
          <p:cNvSpPr/>
          <p:nvPr/>
        </p:nvSpPr>
        <p:spPr>
          <a:xfrm>
            <a:off x="4892040" y="1188720"/>
            <a:ext cx="438912" cy="438912"/>
          </a:xfrm>
          <a:prstGeom prst="roundRect">
            <a:avLst>
              <a:gd name="adj" fmla="val 12500"/>
            </a:avLst>
          </a:prstGeom>
          <a:solidFill>
            <a:srgbClr val="C9A84C"/>
          </a:solidFill>
          <a:ln w="12700">
            <a:solidFill>
              <a:srgbClr val="C9A84C"/>
            </a:solidFill>
            <a:prstDash val="solid"/>
          </a:ln>
        </p:spPr>
        <p:txBody>
          <a:bodyPr/>
          <a:lstStyle/>
          <a:p>
            <a:endParaRPr lang="en-GB"/>
          </a:p>
        </p:txBody>
      </p:sp>
      <p:sp>
        <p:nvSpPr>
          <p:cNvPr id="11" name="Text 9"/>
          <p:cNvSpPr/>
          <p:nvPr/>
        </p:nvSpPr>
        <p:spPr>
          <a:xfrm>
            <a:off x="4892040" y="1188720"/>
            <a:ext cx="438912" cy="438912"/>
          </a:xfrm>
          <a:prstGeom prst="rect">
            <a:avLst/>
          </a:prstGeom>
          <a:noFill/>
          <a:ln/>
        </p:spPr>
        <p:txBody>
          <a:bodyPr wrap="square" lIns="0" tIns="0" rIns="0" bIns="0" rtlCol="0" anchor="ctr"/>
          <a:lstStyle/>
          <a:p>
            <a:pPr marL="0" indent="0" algn="ctr">
              <a:buNone/>
            </a:pPr>
            <a:r>
              <a:rPr lang="en-US" sz="1200" b="1" dirty="0">
                <a:solidFill>
                  <a:srgbClr val="FFFFFF"/>
                </a:solidFill>
                <a:latin typeface="Cambria" pitchFamily="34" charset="0"/>
                <a:ea typeface="Cambria" pitchFamily="34" charset="-122"/>
                <a:cs typeface="Cambria" pitchFamily="34" charset="-120"/>
              </a:rPr>
              <a:t>02</a:t>
            </a:r>
            <a:endParaRPr lang="en-US" sz="1200" dirty="0"/>
          </a:p>
        </p:txBody>
      </p:sp>
      <p:sp>
        <p:nvSpPr>
          <p:cNvPr id="12" name="Text 10"/>
          <p:cNvSpPr/>
          <p:nvPr/>
        </p:nvSpPr>
        <p:spPr>
          <a:xfrm>
            <a:off x="5440680" y="1133856"/>
            <a:ext cx="3401568" cy="256032"/>
          </a:xfrm>
          <a:prstGeom prst="rect">
            <a:avLst/>
          </a:prstGeom>
          <a:noFill/>
          <a:ln/>
        </p:spPr>
        <p:txBody>
          <a:bodyPr wrap="square" lIns="0" tIns="0" rIns="0" bIns="0" rtlCol="0" anchor="ctr"/>
          <a:lstStyle/>
          <a:p>
            <a:pPr marL="0" indent="0">
              <a:buNone/>
            </a:pPr>
            <a:r>
              <a:rPr lang="en-US" sz="1200" b="1" dirty="0">
                <a:solidFill>
                  <a:srgbClr val="1E2761"/>
                </a:solidFill>
                <a:latin typeface="Calibri" pitchFamily="34" charset="0"/>
                <a:ea typeface="Calibri" pitchFamily="34" charset="-122"/>
                <a:cs typeface="Calibri" pitchFamily="34" charset="-120"/>
              </a:rPr>
              <a:t>Defining Culture</a:t>
            </a:r>
            <a:endParaRPr lang="en-US" sz="1200" dirty="0"/>
          </a:p>
        </p:txBody>
      </p:sp>
      <p:sp>
        <p:nvSpPr>
          <p:cNvPr id="13" name="Text 11"/>
          <p:cNvSpPr/>
          <p:nvPr/>
        </p:nvSpPr>
        <p:spPr>
          <a:xfrm>
            <a:off x="5440680" y="1444752"/>
            <a:ext cx="3401568" cy="310896"/>
          </a:xfrm>
          <a:prstGeom prst="rect">
            <a:avLst/>
          </a:prstGeom>
          <a:noFill/>
          <a:ln/>
        </p:spPr>
        <p:txBody>
          <a:bodyPr wrap="square" lIns="0" tIns="0" rIns="0" bIns="0" rtlCol="0" anchor="ctr"/>
          <a:lstStyle/>
          <a:p>
            <a:pPr marL="0" indent="0">
              <a:buNone/>
            </a:pPr>
            <a:r>
              <a:rPr lang="en-US" sz="1000" dirty="0">
                <a:solidFill>
                  <a:srgbClr val="718096"/>
                </a:solidFill>
                <a:latin typeface="Calibri" pitchFamily="34" charset="0"/>
                <a:ea typeface="Calibri" pitchFamily="34" charset="-122"/>
                <a:cs typeface="Calibri" pitchFamily="34" charset="-120"/>
              </a:rPr>
              <a:t>What culture is and its six key elements</a:t>
            </a:r>
            <a:endParaRPr lang="en-US" sz="1000" dirty="0"/>
          </a:p>
        </p:txBody>
      </p:sp>
      <p:sp>
        <p:nvSpPr>
          <p:cNvPr id="14" name="Shape 12"/>
          <p:cNvSpPr/>
          <p:nvPr/>
        </p:nvSpPr>
        <p:spPr>
          <a:xfrm>
            <a:off x="411480" y="1975104"/>
            <a:ext cx="4160520" cy="804672"/>
          </a:xfrm>
          <a:prstGeom prst="rect">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15" name="Shape 13"/>
          <p:cNvSpPr/>
          <p:nvPr/>
        </p:nvSpPr>
        <p:spPr>
          <a:xfrm>
            <a:off x="502920" y="2121408"/>
            <a:ext cx="438912" cy="438912"/>
          </a:xfrm>
          <a:prstGeom prst="roundRect">
            <a:avLst>
              <a:gd name="adj" fmla="val 12500"/>
            </a:avLst>
          </a:prstGeom>
          <a:solidFill>
            <a:srgbClr val="1E2761"/>
          </a:solidFill>
          <a:ln w="12700">
            <a:solidFill>
              <a:srgbClr val="1E2761"/>
            </a:solidFill>
            <a:prstDash val="solid"/>
          </a:ln>
        </p:spPr>
        <p:txBody>
          <a:bodyPr/>
          <a:lstStyle/>
          <a:p>
            <a:endParaRPr lang="en-GB"/>
          </a:p>
        </p:txBody>
      </p:sp>
      <p:sp>
        <p:nvSpPr>
          <p:cNvPr id="16" name="Text 14"/>
          <p:cNvSpPr/>
          <p:nvPr/>
        </p:nvSpPr>
        <p:spPr>
          <a:xfrm>
            <a:off x="502920" y="2121408"/>
            <a:ext cx="438912" cy="438912"/>
          </a:xfrm>
          <a:prstGeom prst="rect">
            <a:avLst/>
          </a:prstGeom>
          <a:noFill/>
          <a:ln/>
        </p:spPr>
        <p:txBody>
          <a:bodyPr wrap="square" lIns="0" tIns="0" rIns="0" bIns="0" rtlCol="0" anchor="ctr"/>
          <a:lstStyle/>
          <a:p>
            <a:pPr marL="0" indent="0" algn="ctr">
              <a:buNone/>
            </a:pPr>
            <a:r>
              <a:rPr lang="en-US" sz="1200" b="1" dirty="0">
                <a:solidFill>
                  <a:srgbClr val="FFFFFF"/>
                </a:solidFill>
                <a:latin typeface="Cambria" pitchFamily="34" charset="0"/>
                <a:ea typeface="Cambria" pitchFamily="34" charset="-122"/>
                <a:cs typeface="Cambria" pitchFamily="34" charset="-120"/>
              </a:rPr>
              <a:t>03</a:t>
            </a:r>
            <a:endParaRPr lang="en-US" sz="1200" dirty="0"/>
          </a:p>
        </p:txBody>
      </p:sp>
      <p:sp>
        <p:nvSpPr>
          <p:cNvPr id="17" name="Text 15"/>
          <p:cNvSpPr/>
          <p:nvPr/>
        </p:nvSpPr>
        <p:spPr>
          <a:xfrm>
            <a:off x="1051560" y="2066544"/>
            <a:ext cx="3401568" cy="256032"/>
          </a:xfrm>
          <a:prstGeom prst="rect">
            <a:avLst/>
          </a:prstGeom>
          <a:noFill/>
          <a:ln/>
        </p:spPr>
        <p:txBody>
          <a:bodyPr wrap="square" lIns="0" tIns="0" rIns="0" bIns="0" rtlCol="0" anchor="ctr"/>
          <a:lstStyle/>
          <a:p>
            <a:pPr marL="0" indent="0">
              <a:buNone/>
            </a:pPr>
            <a:r>
              <a:rPr lang="en-US" sz="1200" b="1" dirty="0">
                <a:solidFill>
                  <a:srgbClr val="1E2761"/>
                </a:solidFill>
                <a:latin typeface="Calibri" pitchFamily="34" charset="0"/>
                <a:ea typeface="Calibri" pitchFamily="34" charset="-122"/>
                <a:cs typeface="Calibri" pitchFamily="34" charset="-120"/>
              </a:rPr>
              <a:t>Theoretical Framework</a:t>
            </a:r>
            <a:endParaRPr lang="en-US" sz="1200" dirty="0"/>
          </a:p>
        </p:txBody>
      </p:sp>
      <p:sp>
        <p:nvSpPr>
          <p:cNvPr id="18" name="Text 16"/>
          <p:cNvSpPr/>
          <p:nvPr/>
        </p:nvSpPr>
        <p:spPr>
          <a:xfrm>
            <a:off x="1051560" y="2377440"/>
            <a:ext cx="3401568" cy="310896"/>
          </a:xfrm>
          <a:prstGeom prst="rect">
            <a:avLst/>
          </a:prstGeom>
          <a:noFill/>
          <a:ln/>
        </p:spPr>
        <p:txBody>
          <a:bodyPr wrap="square" lIns="0" tIns="0" rIns="0" bIns="0" rtlCol="0" anchor="ctr"/>
          <a:lstStyle/>
          <a:p>
            <a:pPr marL="0" indent="0">
              <a:buNone/>
            </a:pPr>
            <a:r>
              <a:rPr lang="en-US" sz="1000" dirty="0">
                <a:solidFill>
                  <a:srgbClr val="718096"/>
                </a:solidFill>
                <a:latin typeface="Calibri" pitchFamily="34" charset="0"/>
                <a:ea typeface="Calibri" pitchFamily="34" charset="-122"/>
                <a:cs typeface="Calibri" pitchFamily="34" charset="-120"/>
              </a:rPr>
              <a:t>Hofstede's and Trompenaars' cultural models</a:t>
            </a:r>
            <a:endParaRPr lang="en-US" sz="1000" dirty="0"/>
          </a:p>
        </p:txBody>
      </p:sp>
      <p:sp>
        <p:nvSpPr>
          <p:cNvPr id="19" name="Shape 17"/>
          <p:cNvSpPr/>
          <p:nvPr/>
        </p:nvSpPr>
        <p:spPr>
          <a:xfrm>
            <a:off x="4800600" y="1975104"/>
            <a:ext cx="4160520" cy="804672"/>
          </a:xfrm>
          <a:prstGeom prst="rect">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20" name="Shape 18"/>
          <p:cNvSpPr/>
          <p:nvPr/>
        </p:nvSpPr>
        <p:spPr>
          <a:xfrm>
            <a:off x="4892040" y="2121408"/>
            <a:ext cx="438912" cy="438912"/>
          </a:xfrm>
          <a:prstGeom prst="roundRect">
            <a:avLst>
              <a:gd name="adj" fmla="val 12500"/>
            </a:avLst>
          </a:prstGeom>
          <a:solidFill>
            <a:srgbClr val="C9A84C"/>
          </a:solidFill>
          <a:ln w="12700">
            <a:solidFill>
              <a:srgbClr val="C9A84C"/>
            </a:solidFill>
            <a:prstDash val="solid"/>
          </a:ln>
        </p:spPr>
        <p:txBody>
          <a:bodyPr/>
          <a:lstStyle/>
          <a:p>
            <a:endParaRPr lang="en-GB"/>
          </a:p>
        </p:txBody>
      </p:sp>
      <p:sp>
        <p:nvSpPr>
          <p:cNvPr id="21" name="Text 19"/>
          <p:cNvSpPr/>
          <p:nvPr/>
        </p:nvSpPr>
        <p:spPr>
          <a:xfrm>
            <a:off x="4892040" y="2121408"/>
            <a:ext cx="438912" cy="438912"/>
          </a:xfrm>
          <a:prstGeom prst="rect">
            <a:avLst/>
          </a:prstGeom>
          <a:noFill/>
          <a:ln/>
        </p:spPr>
        <p:txBody>
          <a:bodyPr wrap="square" lIns="0" tIns="0" rIns="0" bIns="0" rtlCol="0" anchor="ctr"/>
          <a:lstStyle/>
          <a:p>
            <a:pPr marL="0" indent="0" algn="ctr">
              <a:buNone/>
            </a:pPr>
            <a:r>
              <a:rPr lang="en-US" sz="1200" b="1" dirty="0">
                <a:solidFill>
                  <a:srgbClr val="FFFFFF"/>
                </a:solidFill>
                <a:latin typeface="Cambria" pitchFamily="34" charset="0"/>
                <a:ea typeface="Cambria" pitchFamily="34" charset="-122"/>
                <a:cs typeface="Cambria" pitchFamily="34" charset="-120"/>
              </a:rPr>
              <a:t>04</a:t>
            </a:r>
            <a:endParaRPr lang="en-US" sz="1200" dirty="0"/>
          </a:p>
        </p:txBody>
      </p:sp>
      <p:sp>
        <p:nvSpPr>
          <p:cNvPr id="22" name="Text 20"/>
          <p:cNvSpPr/>
          <p:nvPr/>
        </p:nvSpPr>
        <p:spPr>
          <a:xfrm>
            <a:off x="5440680" y="2066544"/>
            <a:ext cx="3401568" cy="256032"/>
          </a:xfrm>
          <a:prstGeom prst="rect">
            <a:avLst/>
          </a:prstGeom>
          <a:noFill/>
          <a:ln/>
        </p:spPr>
        <p:txBody>
          <a:bodyPr wrap="square" lIns="0" tIns="0" rIns="0" bIns="0" rtlCol="0" anchor="ctr"/>
          <a:lstStyle/>
          <a:p>
            <a:pPr marL="0" indent="0">
              <a:buNone/>
            </a:pPr>
            <a:r>
              <a:rPr lang="en-US" sz="1200" b="1" dirty="0">
                <a:solidFill>
                  <a:srgbClr val="1E2761"/>
                </a:solidFill>
                <a:latin typeface="Calibri" pitchFamily="34" charset="0"/>
                <a:ea typeface="Calibri" pitchFamily="34" charset="-122"/>
                <a:cs typeface="Calibri" pitchFamily="34" charset="-120"/>
              </a:rPr>
              <a:t>Chinese Cultural Elements</a:t>
            </a:r>
            <a:endParaRPr lang="en-US" sz="1200" dirty="0"/>
          </a:p>
        </p:txBody>
      </p:sp>
      <p:sp>
        <p:nvSpPr>
          <p:cNvPr id="23" name="Text 21"/>
          <p:cNvSpPr/>
          <p:nvPr/>
        </p:nvSpPr>
        <p:spPr>
          <a:xfrm>
            <a:off x="5440680" y="2377440"/>
            <a:ext cx="3401568" cy="310896"/>
          </a:xfrm>
          <a:prstGeom prst="rect">
            <a:avLst/>
          </a:prstGeom>
          <a:noFill/>
          <a:ln/>
        </p:spPr>
        <p:txBody>
          <a:bodyPr wrap="square" lIns="0" tIns="0" rIns="0" bIns="0" rtlCol="0" anchor="ctr"/>
          <a:lstStyle/>
          <a:p>
            <a:pPr marL="0" indent="0">
              <a:buNone/>
            </a:pPr>
            <a:r>
              <a:rPr lang="en-US" sz="1000" dirty="0">
                <a:solidFill>
                  <a:srgbClr val="718096"/>
                </a:solidFill>
                <a:latin typeface="Calibri" pitchFamily="34" charset="0"/>
                <a:ea typeface="Calibri" pitchFamily="34" charset="-122"/>
                <a:cs typeface="Calibri" pitchFamily="34" charset="-120"/>
              </a:rPr>
              <a:t>The six factors we must navigate — Part 1</a:t>
            </a:r>
            <a:endParaRPr lang="en-US" sz="1000" dirty="0"/>
          </a:p>
        </p:txBody>
      </p:sp>
      <p:sp>
        <p:nvSpPr>
          <p:cNvPr id="24" name="Shape 22"/>
          <p:cNvSpPr/>
          <p:nvPr/>
        </p:nvSpPr>
        <p:spPr>
          <a:xfrm>
            <a:off x="411480" y="2907792"/>
            <a:ext cx="4160520" cy="804672"/>
          </a:xfrm>
          <a:prstGeom prst="rect">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25" name="Shape 23"/>
          <p:cNvSpPr/>
          <p:nvPr/>
        </p:nvSpPr>
        <p:spPr>
          <a:xfrm>
            <a:off x="502920" y="3054096"/>
            <a:ext cx="438912" cy="438912"/>
          </a:xfrm>
          <a:prstGeom prst="roundRect">
            <a:avLst>
              <a:gd name="adj" fmla="val 12500"/>
            </a:avLst>
          </a:prstGeom>
          <a:solidFill>
            <a:srgbClr val="1E2761"/>
          </a:solidFill>
          <a:ln w="12700">
            <a:solidFill>
              <a:srgbClr val="1E2761"/>
            </a:solidFill>
            <a:prstDash val="solid"/>
          </a:ln>
        </p:spPr>
        <p:txBody>
          <a:bodyPr/>
          <a:lstStyle/>
          <a:p>
            <a:endParaRPr lang="en-GB"/>
          </a:p>
        </p:txBody>
      </p:sp>
      <p:sp>
        <p:nvSpPr>
          <p:cNvPr id="26" name="Text 24"/>
          <p:cNvSpPr/>
          <p:nvPr/>
        </p:nvSpPr>
        <p:spPr>
          <a:xfrm>
            <a:off x="502920" y="3054096"/>
            <a:ext cx="438912" cy="438912"/>
          </a:xfrm>
          <a:prstGeom prst="rect">
            <a:avLst/>
          </a:prstGeom>
          <a:noFill/>
          <a:ln/>
        </p:spPr>
        <p:txBody>
          <a:bodyPr wrap="square" lIns="0" tIns="0" rIns="0" bIns="0" rtlCol="0" anchor="ctr"/>
          <a:lstStyle/>
          <a:p>
            <a:pPr marL="0" indent="0" algn="ctr">
              <a:buNone/>
            </a:pPr>
            <a:r>
              <a:rPr lang="en-US" sz="1200" b="1" dirty="0">
                <a:solidFill>
                  <a:srgbClr val="FFFFFF"/>
                </a:solidFill>
                <a:latin typeface="Cambria" pitchFamily="34" charset="0"/>
                <a:ea typeface="Cambria" pitchFamily="34" charset="-122"/>
                <a:cs typeface="Cambria" pitchFamily="34" charset="-120"/>
              </a:rPr>
              <a:t>05</a:t>
            </a:r>
            <a:endParaRPr lang="en-US" sz="1200" dirty="0"/>
          </a:p>
        </p:txBody>
      </p:sp>
      <p:sp>
        <p:nvSpPr>
          <p:cNvPr id="27" name="Text 25"/>
          <p:cNvSpPr/>
          <p:nvPr/>
        </p:nvSpPr>
        <p:spPr>
          <a:xfrm>
            <a:off x="1051560" y="2999232"/>
            <a:ext cx="3401568" cy="256032"/>
          </a:xfrm>
          <a:prstGeom prst="rect">
            <a:avLst/>
          </a:prstGeom>
          <a:noFill/>
          <a:ln/>
        </p:spPr>
        <p:txBody>
          <a:bodyPr wrap="square" lIns="0" tIns="0" rIns="0" bIns="0" rtlCol="0" anchor="ctr"/>
          <a:lstStyle/>
          <a:p>
            <a:pPr marL="0" indent="0">
              <a:buNone/>
            </a:pPr>
            <a:r>
              <a:rPr lang="en-US" sz="1200" b="1" dirty="0">
                <a:solidFill>
                  <a:srgbClr val="1E2761"/>
                </a:solidFill>
                <a:latin typeface="Calibri" pitchFamily="34" charset="0"/>
                <a:ea typeface="Calibri" pitchFamily="34" charset="-122"/>
                <a:cs typeface="Calibri" pitchFamily="34" charset="-120"/>
              </a:rPr>
              <a:t>Chinese Cultural Elements</a:t>
            </a:r>
            <a:endParaRPr lang="en-US" sz="1200" dirty="0"/>
          </a:p>
        </p:txBody>
      </p:sp>
      <p:sp>
        <p:nvSpPr>
          <p:cNvPr id="28" name="Text 26"/>
          <p:cNvSpPr/>
          <p:nvPr/>
        </p:nvSpPr>
        <p:spPr>
          <a:xfrm>
            <a:off x="1051560" y="3310128"/>
            <a:ext cx="3401568" cy="310896"/>
          </a:xfrm>
          <a:prstGeom prst="rect">
            <a:avLst/>
          </a:prstGeom>
          <a:noFill/>
          <a:ln/>
        </p:spPr>
        <p:txBody>
          <a:bodyPr wrap="square" lIns="0" tIns="0" rIns="0" bIns="0" rtlCol="0" anchor="ctr"/>
          <a:lstStyle/>
          <a:p>
            <a:pPr marL="0" indent="0">
              <a:buNone/>
            </a:pPr>
            <a:r>
              <a:rPr lang="en-US" sz="1000" dirty="0">
                <a:solidFill>
                  <a:srgbClr val="718096"/>
                </a:solidFill>
                <a:latin typeface="Calibri" pitchFamily="34" charset="0"/>
                <a:ea typeface="Calibri" pitchFamily="34" charset="-122"/>
                <a:cs typeface="Calibri" pitchFamily="34" charset="-120"/>
              </a:rPr>
              <a:t>The six factors we must navigate — Part 2</a:t>
            </a:r>
            <a:endParaRPr lang="en-US" sz="1000" dirty="0"/>
          </a:p>
        </p:txBody>
      </p:sp>
      <p:sp>
        <p:nvSpPr>
          <p:cNvPr id="29" name="Shape 27"/>
          <p:cNvSpPr/>
          <p:nvPr/>
        </p:nvSpPr>
        <p:spPr>
          <a:xfrm>
            <a:off x="4800600" y="2907792"/>
            <a:ext cx="4160520" cy="804672"/>
          </a:xfrm>
          <a:prstGeom prst="rect">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30" name="Shape 28"/>
          <p:cNvSpPr/>
          <p:nvPr/>
        </p:nvSpPr>
        <p:spPr>
          <a:xfrm>
            <a:off x="4892040" y="3054096"/>
            <a:ext cx="438912" cy="438912"/>
          </a:xfrm>
          <a:prstGeom prst="roundRect">
            <a:avLst>
              <a:gd name="adj" fmla="val 12500"/>
            </a:avLst>
          </a:prstGeom>
          <a:solidFill>
            <a:srgbClr val="C9A84C"/>
          </a:solidFill>
          <a:ln w="12700">
            <a:solidFill>
              <a:srgbClr val="C9A84C"/>
            </a:solidFill>
            <a:prstDash val="solid"/>
          </a:ln>
        </p:spPr>
        <p:txBody>
          <a:bodyPr/>
          <a:lstStyle/>
          <a:p>
            <a:endParaRPr lang="en-GB"/>
          </a:p>
        </p:txBody>
      </p:sp>
      <p:sp>
        <p:nvSpPr>
          <p:cNvPr id="31" name="Text 29"/>
          <p:cNvSpPr/>
          <p:nvPr/>
        </p:nvSpPr>
        <p:spPr>
          <a:xfrm>
            <a:off x="4892040" y="3054096"/>
            <a:ext cx="438912" cy="438912"/>
          </a:xfrm>
          <a:prstGeom prst="rect">
            <a:avLst/>
          </a:prstGeom>
          <a:noFill/>
          <a:ln/>
        </p:spPr>
        <p:txBody>
          <a:bodyPr wrap="square" lIns="0" tIns="0" rIns="0" bIns="0" rtlCol="0" anchor="ctr"/>
          <a:lstStyle/>
          <a:p>
            <a:pPr marL="0" indent="0" algn="ctr">
              <a:buNone/>
            </a:pPr>
            <a:r>
              <a:rPr lang="en-US" sz="1200" b="1" dirty="0">
                <a:solidFill>
                  <a:srgbClr val="FFFFFF"/>
                </a:solidFill>
                <a:latin typeface="Cambria" pitchFamily="34" charset="0"/>
                <a:ea typeface="Cambria" pitchFamily="34" charset="-122"/>
                <a:cs typeface="Cambria" pitchFamily="34" charset="-120"/>
              </a:rPr>
              <a:t>06</a:t>
            </a:r>
            <a:endParaRPr lang="en-US" sz="1200" dirty="0"/>
          </a:p>
        </p:txBody>
      </p:sp>
      <p:sp>
        <p:nvSpPr>
          <p:cNvPr id="32" name="Text 30"/>
          <p:cNvSpPr/>
          <p:nvPr/>
        </p:nvSpPr>
        <p:spPr>
          <a:xfrm>
            <a:off x="5440680" y="2999232"/>
            <a:ext cx="3401568" cy="256032"/>
          </a:xfrm>
          <a:prstGeom prst="rect">
            <a:avLst/>
          </a:prstGeom>
          <a:noFill/>
          <a:ln/>
        </p:spPr>
        <p:txBody>
          <a:bodyPr wrap="square" lIns="0" tIns="0" rIns="0" bIns="0" rtlCol="0" anchor="ctr"/>
          <a:lstStyle/>
          <a:p>
            <a:pPr marL="0" indent="0">
              <a:buNone/>
            </a:pPr>
            <a:r>
              <a:rPr lang="en-US" sz="1200" b="1" dirty="0">
                <a:solidFill>
                  <a:srgbClr val="1E2761"/>
                </a:solidFill>
                <a:latin typeface="Calibri" pitchFamily="34" charset="0"/>
                <a:ea typeface="Calibri" pitchFamily="34" charset="-122"/>
                <a:cs typeface="Calibri" pitchFamily="34" charset="-120"/>
              </a:rPr>
              <a:t>Partnership Models</a:t>
            </a:r>
            <a:endParaRPr lang="en-US" sz="1200" dirty="0"/>
          </a:p>
        </p:txBody>
      </p:sp>
      <p:sp>
        <p:nvSpPr>
          <p:cNvPr id="33" name="Text 31"/>
          <p:cNvSpPr/>
          <p:nvPr/>
        </p:nvSpPr>
        <p:spPr>
          <a:xfrm>
            <a:off x="5440680" y="3310128"/>
            <a:ext cx="3401568" cy="310896"/>
          </a:xfrm>
          <a:prstGeom prst="rect">
            <a:avLst/>
          </a:prstGeom>
          <a:noFill/>
          <a:ln/>
        </p:spPr>
        <p:txBody>
          <a:bodyPr wrap="square" lIns="0" tIns="0" rIns="0" bIns="0" rtlCol="0" anchor="ctr"/>
          <a:lstStyle/>
          <a:p>
            <a:pPr marL="0" indent="0">
              <a:buNone/>
            </a:pPr>
            <a:r>
              <a:rPr lang="en-US" sz="1000" dirty="0">
                <a:solidFill>
                  <a:srgbClr val="718096"/>
                </a:solidFill>
                <a:latin typeface="Calibri" pitchFamily="34" charset="0"/>
                <a:ea typeface="Calibri" pitchFamily="34" charset="-122"/>
                <a:cs typeface="Calibri" pitchFamily="34" charset="-120"/>
              </a:rPr>
              <a:t>Brand licensing, pipeline, digital, JV campus</a:t>
            </a:r>
            <a:endParaRPr lang="en-US" sz="1000" dirty="0"/>
          </a:p>
        </p:txBody>
      </p:sp>
      <p:sp>
        <p:nvSpPr>
          <p:cNvPr id="34" name="Shape 32"/>
          <p:cNvSpPr/>
          <p:nvPr/>
        </p:nvSpPr>
        <p:spPr>
          <a:xfrm>
            <a:off x="411480" y="3840480"/>
            <a:ext cx="4160520" cy="804672"/>
          </a:xfrm>
          <a:prstGeom prst="rect">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35" name="Shape 33"/>
          <p:cNvSpPr/>
          <p:nvPr/>
        </p:nvSpPr>
        <p:spPr>
          <a:xfrm>
            <a:off x="502920" y="3986784"/>
            <a:ext cx="438912" cy="438912"/>
          </a:xfrm>
          <a:prstGeom prst="roundRect">
            <a:avLst>
              <a:gd name="adj" fmla="val 12500"/>
            </a:avLst>
          </a:prstGeom>
          <a:solidFill>
            <a:srgbClr val="1E2761"/>
          </a:solidFill>
          <a:ln w="12700">
            <a:solidFill>
              <a:srgbClr val="1E2761"/>
            </a:solidFill>
            <a:prstDash val="solid"/>
          </a:ln>
        </p:spPr>
        <p:txBody>
          <a:bodyPr/>
          <a:lstStyle/>
          <a:p>
            <a:endParaRPr lang="en-GB"/>
          </a:p>
        </p:txBody>
      </p:sp>
      <p:sp>
        <p:nvSpPr>
          <p:cNvPr id="36" name="Text 34"/>
          <p:cNvSpPr/>
          <p:nvPr/>
        </p:nvSpPr>
        <p:spPr>
          <a:xfrm>
            <a:off x="502920" y="3986784"/>
            <a:ext cx="438912" cy="438912"/>
          </a:xfrm>
          <a:prstGeom prst="rect">
            <a:avLst/>
          </a:prstGeom>
          <a:noFill/>
          <a:ln/>
        </p:spPr>
        <p:txBody>
          <a:bodyPr wrap="square" lIns="0" tIns="0" rIns="0" bIns="0" rtlCol="0" anchor="ctr"/>
          <a:lstStyle/>
          <a:p>
            <a:pPr marL="0" indent="0" algn="ctr">
              <a:buNone/>
            </a:pPr>
            <a:r>
              <a:rPr lang="en-US" sz="1200" b="1" dirty="0">
                <a:solidFill>
                  <a:srgbClr val="FFFFFF"/>
                </a:solidFill>
                <a:latin typeface="Cambria" pitchFamily="34" charset="0"/>
                <a:ea typeface="Cambria" pitchFamily="34" charset="-122"/>
                <a:cs typeface="Cambria" pitchFamily="34" charset="-120"/>
              </a:rPr>
              <a:t>07</a:t>
            </a:r>
            <a:endParaRPr lang="en-US" sz="1200" dirty="0"/>
          </a:p>
        </p:txBody>
      </p:sp>
      <p:sp>
        <p:nvSpPr>
          <p:cNvPr id="37" name="Text 35"/>
          <p:cNvSpPr/>
          <p:nvPr/>
        </p:nvSpPr>
        <p:spPr>
          <a:xfrm>
            <a:off x="1051560" y="3931920"/>
            <a:ext cx="3401568" cy="256032"/>
          </a:xfrm>
          <a:prstGeom prst="rect">
            <a:avLst/>
          </a:prstGeom>
          <a:noFill/>
          <a:ln/>
        </p:spPr>
        <p:txBody>
          <a:bodyPr wrap="square" lIns="0" tIns="0" rIns="0" bIns="0" rtlCol="0" anchor="ctr"/>
          <a:lstStyle/>
          <a:p>
            <a:pPr marL="0" indent="0">
              <a:buNone/>
            </a:pPr>
            <a:r>
              <a:rPr lang="en-US" sz="1200" b="1" dirty="0">
                <a:solidFill>
                  <a:srgbClr val="1E2761"/>
                </a:solidFill>
                <a:latin typeface="Calibri" pitchFamily="34" charset="0"/>
                <a:ea typeface="Calibri" pitchFamily="34" charset="-122"/>
                <a:cs typeface="Calibri" pitchFamily="34" charset="-120"/>
              </a:rPr>
              <a:t>Negotiation Strategies</a:t>
            </a:r>
            <a:endParaRPr lang="en-US" sz="1200" dirty="0"/>
          </a:p>
        </p:txBody>
      </p:sp>
      <p:sp>
        <p:nvSpPr>
          <p:cNvPr id="38" name="Text 36"/>
          <p:cNvSpPr/>
          <p:nvPr/>
        </p:nvSpPr>
        <p:spPr>
          <a:xfrm>
            <a:off x="1051560" y="4242816"/>
            <a:ext cx="3401568" cy="310896"/>
          </a:xfrm>
          <a:prstGeom prst="rect">
            <a:avLst/>
          </a:prstGeom>
          <a:noFill/>
          <a:ln/>
        </p:spPr>
        <p:txBody>
          <a:bodyPr wrap="square" lIns="0" tIns="0" rIns="0" bIns="0" rtlCol="0" anchor="ctr"/>
          <a:lstStyle/>
          <a:p>
            <a:pPr marL="0" indent="0">
              <a:buNone/>
            </a:pPr>
            <a:r>
              <a:rPr lang="en-US" sz="1000" dirty="0">
                <a:solidFill>
                  <a:srgbClr val="718096"/>
                </a:solidFill>
                <a:latin typeface="Calibri" pitchFamily="34" charset="0"/>
                <a:ea typeface="Calibri" pitchFamily="34" charset="-122"/>
                <a:cs typeface="Calibri" pitchFamily="34" charset="-120"/>
              </a:rPr>
              <a:t>Seven proven approaches for Dukes — Part 1</a:t>
            </a:r>
            <a:endParaRPr lang="en-US" sz="1000" dirty="0"/>
          </a:p>
        </p:txBody>
      </p:sp>
      <p:sp>
        <p:nvSpPr>
          <p:cNvPr id="39" name="Shape 37"/>
          <p:cNvSpPr/>
          <p:nvPr/>
        </p:nvSpPr>
        <p:spPr>
          <a:xfrm>
            <a:off x="4800600" y="3840480"/>
            <a:ext cx="4160520" cy="804672"/>
          </a:xfrm>
          <a:prstGeom prst="rect">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40" name="Shape 38"/>
          <p:cNvSpPr/>
          <p:nvPr/>
        </p:nvSpPr>
        <p:spPr>
          <a:xfrm>
            <a:off x="4892040" y="3986784"/>
            <a:ext cx="438912" cy="438912"/>
          </a:xfrm>
          <a:prstGeom prst="roundRect">
            <a:avLst>
              <a:gd name="adj" fmla="val 12500"/>
            </a:avLst>
          </a:prstGeom>
          <a:solidFill>
            <a:srgbClr val="C9A84C"/>
          </a:solidFill>
          <a:ln w="12700">
            <a:solidFill>
              <a:srgbClr val="C9A84C"/>
            </a:solidFill>
            <a:prstDash val="solid"/>
          </a:ln>
        </p:spPr>
        <p:txBody>
          <a:bodyPr/>
          <a:lstStyle/>
          <a:p>
            <a:endParaRPr lang="en-GB"/>
          </a:p>
        </p:txBody>
      </p:sp>
      <p:sp>
        <p:nvSpPr>
          <p:cNvPr id="41" name="Text 39"/>
          <p:cNvSpPr/>
          <p:nvPr/>
        </p:nvSpPr>
        <p:spPr>
          <a:xfrm>
            <a:off x="4892040" y="3986784"/>
            <a:ext cx="438912" cy="438912"/>
          </a:xfrm>
          <a:prstGeom prst="rect">
            <a:avLst/>
          </a:prstGeom>
          <a:noFill/>
          <a:ln/>
        </p:spPr>
        <p:txBody>
          <a:bodyPr wrap="square" lIns="0" tIns="0" rIns="0" bIns="0" rtlCol="0" anchor="ctr"/>
          <a:lstStyle/>
          <a:p>
            <a:pPr marL="0" indent="0" algn="ctr">
              <a:buNone/>
            </a:pPr>
            <a:r>
              <a:rPr lang="en-US" sz="1200" b="1" dirty="0">
                <a:solidFill>
                  <a:srgbClr val="FFFFFF"/>
                </a:solidFill>
                <a:latin typeface="Cambria" pitchFamily="34" charset="0"/>
                <a:ea typeface="Cambria" pitchFamily="34" charset="-122"/>
                <a:cs typeface="Cambria" pitchFamily="34" charset="-120"/>
              </a:rPr>
              <a:t>08</a:t>
            </a:r>
            <a:endParaRPr lang="en-US" sz="1200" dirty="0"/>
          </a:p>
        </p:txBody>
      </p:sp>
      <p:sp>
        <p:nvSpPr>
          <p:cNvPr id="42" name="Text 40"/>
          <p:cNvSpPr/>
          <p:nvPr/>
        </p:nvSpPr>
        <p:spPr>
          <a:xfrm>
            <a:off x="5440680" y="3931920"/>
            <a:ext cx="3401568" cy="256032"/>
          </a:xfrm>
          <a:prstGeom prst="rect">
            <a:avLst/>
          </a:prstGeom>
          <a:noFill/>
          <a:ln/>
        </p:spPr>
        <p:txBody>
          <a:bodyPr wrap="square" lIns="0" tIns="0" rIns="0" bIns="0" rtlCol="0" anchor="ctr"/>
          <a:lstStyle/>
          <a:p>
            <a:pPr marL="0" indent="0">
              <a:buNone/>
            </a:pPr>
            <a:r>
              <a:rPr lang="en-US" sz="1200" b="1" dirty="0">
                <a:solidFill>
                  <a:srgbClr val="1E2761"/>
                </a:solidFill>
                <a:latin typeface="Calibri" pitchFamily="34" charset="0"/>
                <a:ea typeface="Calibri" pitchFamily="34" charset="-122"/>
                <a:cs typeface="Calibri" pitchFamily="34" charset="-120"/>
              </a:rPr>
              <a:t>Negotiation Strategies</a:t>
            </a:r>
            <a:endParaRPr lang="en-US" sz="1200" dirty="0"/>
          </a:p>
        </p:txBody>
      </p:sp>
      <p:sp>
        <p:nvSpPr>
          <p:cNvPr id="43" name="Text 41"/>
          <p:cNvSpPr/>
          <p:nvPr/>
        </p:nvSpPr>
        <p:spPr>
          <a:xfrm>
            <a:off x="5440680" y="4242816"/>
            <a:ext cx="3401568" cy="310896"/>
          </a:xfrm>
          <a:prstGeom prst="rect">
            <a:avLst/>
          </a:prstGeom>
          <a:noFill/>
          <a:ln/>
        </p:spPr>
        <p:txBody>
          <a:bodyPr wrap="square" lIns="0" tIns="0" rIns="0" bIns="0" rtlCol="0" anchor="ctr"/>
          <a:lstStyle/>
          <a:p>
            <a:pPr marL="0" indent="0">
              <a:buNone/>
            </a:pPr>
            <a:r>
              <a:rPr lang="en-US" sz="1000" dirty="0">
                <a:solidFill>
                  <a:srgbClr val="718096"/>
                </a:solidFill>
                <a:latin typeface="Calibri" pitchFamily="34" charset="0"/>
                <a:ea typeface="Calibri" pitchFamily="34" charset="-122"/>
                <a:cs typeface="Calibri" pitchFamily="34" charset="-120"/>
              </a:rPr>
              <a:t>Seven proven approaches for Dukes — Part 2</a:t>
            </a:r>
            <a:endParaRPr lang="en-US" sz="1000" dirty="0"/>
          </a:p>
        </p:txBody>
      </p:sp>
      <p:sp>
        <p:nvSpPr>
          <p:cNvPr id="44" name="Shape 42"/>
          <p:cNvSpPr/>
          <p:nvPr/>
        </p:nvSpPr>
        <p:spPr>
          <a:xfrm>
            <a:off x="411480" y="4773168"/>
            <a:ext cx="4160520" cy="804672"/>
          </a:xfrm>
          <a:prstGeom prst="rect">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45" name="Shape 43"/>
          <p:cNvSpPr/>
          <p:nvPr/>
        </p:nvSpPr>
        <p:spPr>
          <a:xfrm>
            <a:off x="502920" y="4919472"/>
            <a:ext cx="438912" cy="438912"/>
          </a:xfrm>
          <a:prstGeom prst="roundRect">
            <a:avLst>
              <a:gd name="adj" fmla="val 12500"/>
            </a:avLst>
          </a:prstGeom>
          <a:solidFill>
            <a:srgbClr val="1E2761"/>
          </a:solidFill>
          <a:ln w="12700">
            <a:solidFill>
              <a:srgbClr val="1E2761"/>
            </a:solidFill>
            <a:prstDash val="solid"/>
          </a:ln>
        </p:spPr>
        <p:txBody>
          <a:bodyPr/>
          <a:lstStyle/>
          <a:p>
            <a:endParaRPr lang="en-GB"/>
          </a:p>
        </p:txBody>
      </p:sp>
      <p:sp>
        <p:nvSpPr>
          <p:cNvPr id="46" name="Text 44"/>
          <p:cNvSpPr/>
          <p:nvPr/>
        </p:nvSpPr>
        <p:spPr>
          <a:xfrm>
            <a:off x="502920" y="4919472"/>
            <a:ext cx="438912" cy="438912"/>
          </a:xfrm>
          <a:prstGeom prst="rect">
            <a:avLst/>
          </a:prstGeom>
          <a:noFill/>
          <a:ln/>
        </p:spPr>
        <p:txBody>
          <a:bodyPr wrap="square" lIns="0" tIns="0" rIns="0" bIns="0" rtlCol="0" anchor="ctr"/>
          <a:lstStyle/>
          <a:p>
            <a:pPr marL="0" indent="0" algn="ctr">
              <a:buNone/>
            </a:pPr>
            <a:r>
              <a:rPr lang="en-US" sz="1200" b="1" dirty="0">
                <a:solidFill>
                  <a:srgbClr val="FFFFFF"/>
                </a:solidFill>
                <a:latin typeface="Cambria" pitchFamily="34" charset="0"/>
                <a:ea typeface="Cambria" pitchFamily="34" charset="-122"/>
                <a:cs typeface="Cambria" pitchFamily="34" charset="-120"/>
              </a:rPr>
              <a:t>09</a:t>
            </a:r>
            <a:endParaRPr lang="en-US" sz="1200" dirty="0"/>
          </a:p>
        </p:txBody>
      </p:sp>
      <p:sp>
        <p:nvSpPr>
          <p:cNvPr id="47" name="Text 45"/>
          <p:cNvSpPr/>
          <p:nvPr/>
        </p:nvSpPr>
        <p:spPr>
          <a:xfrm>
            <a:off x="1051560" y="4864608"/>
            <a:ext cx="3401568" cy="256032"/>
          </a:xfrm>
          <a:prstGeom prst="rect">
            <a:avLst/>
          </a:prstGeom>
          <a:noFill/>
          <a:ln/>
        </p:spPr>
        <p:txBody>
          <a:bodyPr wrap="square" lIns="0" tIns="0" rIns="0" bIns="0" rtlCol="0" anchor="ctr"/>
          <a:lstStyle/>
          <a:p>
            <a:pPr marL="0" indent="0">
              <a:buNone/>
            </a:pPr>
            <a:r>
              <a:rPr lang="en-US" sz="1200" b="1" dirty="0">
                <a:solidFill>
                  <a:srgbClr val="1E2761"/>
                </a:solidFill>
                <a:latin typeface="Calibri" pitchFamily="34" charset="0"/>
                <a:ea typeface="Calibri" pitchFamily="34" charset="-122"/>
                <a:cs typeface="Calibri" pitchFamily="34" charset="-120"/>
              </a:rPr>
              <a:t>Cultural Awareness</a:t>
            </a:r>
            <a:endParaRPr lang="en-US" sz="1200" dirty="0"/>
          </a:p>
        </p:txBody>
      </p:sp>
      <p:sp>
        <p:nvSpPr>
          <p:cNvPr id="48" name="Text 46"/>
          <p:cNvSpPr/>
          <p:nvPr/>
        </p:nvSpPr>
        <p:spPr>
          <a:xfrm>
            <a:off x="1051560" y="5175504"/>
            <a:ext cx="3401568" cy="310896"/>
          </a:xfrm>
          <a:prstGeom prst="rect">
            <a:avLst/>
          </a:prstGeom>
          <a:noFill/>
          <a:ln/>
        </p:spPr>
        <p:txBody>
          <a:bodyPr wrap="square" lIns="0" tIns="0" rIns="0" bIns="0" rtlCol="0" anchor="ctr"/>
          <a:lstStyle/>
          <a:p>
            <a:pPr marL="0" indent="0">
              <a:buNone/>
            </a:pPr>
            <a:r>
              <a:rPr lang="en-US" sz="1000" dirty="0">
                <a:solidFill>
                  <a:srgbClr val="718096"/>
                </a:solidFill>
                <a:latin typeface="Calibri" pitchFamily="34" charset="0"/>
                <a:ea typeface="Calibri" pitchFamily="34" charset="-122"/>
                <a:cs typeface="Calibri" pitchFamily="34" charset="-120"/>
              </a:rPr>
              <a:t>Adaptability as Dukes' competitive advantage</a:t>
            </a:r>
            <a:endParaRPr lang="en-US" sz="1000" dirty="0"/>
          </a:p>
        </p:txBody>
      </p:sp>
      <p:sp>
        <p:nvSpPr>
          <p:cNvPr id="49" name="Shape 47"/>
          <p:cNvSpPr/>
          <p:nvPr/>
        </p:nvSpPr>
        <p:spPr>
          <a:xfrm>
            <a:off x="4800600" y="4773168"/>
            <a:ext cx="4160520" cy="804672"/>
          </a:xfrm>
          <a:prstGeom prst="rect">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50" name="Shape 48"/>
          <p:cNvSpPr/>
          <p:nvPr/>
        </p:nvSpPr>
        <p:spPr>
          <a:xfrm>
            <a:off x="4892040" y="4919472"/>
            <a:ext cx="438912" cy="438912"/>
          </a:xfrm>
          <a:prstGeom prst="roundRect">
            <a:avLst>
              <a:gd name="adj" fmla="val 12500"/>
            </a:avLst>
          </a:prstGeom>
          <a:solidFill>
            <a:srgbClr val="C9A84C"/>
          </a:solidFill>
          <a:ln w="12700">
            <a:solidFill>
              <a:srgbClr val="C9A84C"/>
            </a:solidFill>
            <a:prstDash val="solid"/>
          </a:ln>
        </p:spPr>
        <p:txBody>
          <a:bodyPr/>
          <a:lstStyle/>
          <a:p>
            <a:endParaRPr lang="en-GB"/>
          </a:p>
        </p:txBody>
      </p:sp>
      <p:sp>
        <p:nvSpPr>
          <p:cNvPr id="51" name="Text 49"/>
          <p:cNvSpPr/>
          <p:nvPr/>
        </p:nvSpPr>
        <p:spPr>
          <a:xfrm>
            <a:off x="4892040" y="4919472"/>
            <a:ext cx="438912" cy="438912"/>
          </a:xfrm>
          <a:prstGeom prst="rect">
            <a:avLst/>
          </a:prstGeom>
          <a:noFill/>
          <a:ln/>
        </p:spPr>
        <p:txBody>
          <a:bodyPr wrap="square" lIns="0" tIns="0" rIns="0" bIns="0" rtlCol="0" anchor="ctr"/>
          <a:lstStyle/>
          <a:p>
            <a:pPr marL="0" indent="0" algn="ctr">
              <a:buNone/>
            </a:pPr>
            <a:r>
              <a:rPr lang="en-US" sz="1200" b="1" dirty="0">
                <a:solidFill>
                  <a:srgbClr val="FFFFFF"/>
                </a:solidFill>
                <a:latin typeface="Cambria" pitchFamily="34" charset="0"/>
                <a:ea typeface="Cambria" pitchFamily="34" charset="-122"/>
                <a:cs typeface="Cambria" pitchFamily="34" charset="-120"/>
              </a:rPr>
              <a:t>10</a:t>
            </a:r>
            <a:endParaRPr lang="en-US" sz="1200" dirty="0"/>
          </a:p>
        </p:txBody>
      </p:sp>
      <p:sp>
        <p:nvSpPr>
          <p:cNvPr id="52" name="Text 50"/>
          <p:cNvSpPr/>
          <p:nvPr/>
        </p:nvSpPr>
        <p:spPr>
          <a:xfrm>
            <a:off x="5440680" y="4864608"/>
            <a:ext cx="3401568" cy="256032"/>
          </a:xfrm>
          <a:prstGeom prst="rect">
            <a:avLst/>
          </a:prstGeom>
          <a:noFill/>
          <a:ln/>
        </p:spPr>
        <p:txBody>
          <a:bodyPr wrap="square" lIns="0" tIns="0" rIns="0" bIns="0" rtlCol="0" anchor="ctr"/>
          <a:lstStyle/>
          <a:p>
            <a:pPr marL="0" indent="0">
              <a:buNone/>
            </a:pPr>
            <a:r>
              <a:rPr lang="en-US" sz="1200" b="1" dirty="0">
                <a:solidFill>
                  <a:srgbClr val="1E2761"/>
                </a:solidFill>
                <a:latin typeface="Calibri" pitchFamily="34" charset="0"/>
                <a:ea typeface="Calibri" pitchFamily="34" charset="-122"/>
                <a:cs typeface="Calibri" pitchFamily="34" charset="-120"/>
              </a:rPr>
              <a:t>Conclusion &amp; References</a:t>
            </a:r>
            <a:endParaRPr lang="en-US" sz="1200" dirty="0"/>
          </a:p>
        </p:txBody>
      </p:sp>
      <p:sp>
        <p:nvSpPr>
          <p:cNvPr id="53" name="Text 51"/>
          <p:cNvSpPr/>
          <p:nvPr/>
        </p:nvSpPr>
        <p:spPr>
          <a:xfrm>
            <a:off x="5440680" y="5175504"/>
            <a:ext cx="3401568" cy="310896"/>
          </a:xfrm>
          <a:prstGeom prst="rect">
            <a:avLst/>
          </a:prstGeom>
          <a:noFill/>
          <a:ln/>
        </p:spPr>
        <p:txBody>
          <a:bodyPr wrap="square" lIns="0" tIns="0" rIns="0" bIns="0" rtlCol="0" anchor="ctr"/>
          <a:lstStyle/>
          <a:p>
            <a:pPr marL="0" indent="0">
              <a:buNone/>
            </a:pPr>
            <a:r>
              <a:rPr lang="en-US" sz="1000" dirty="0">
                <a:solidFill>
                  <a:srgbClr val="718096"/>
                </a:solidFill>
                <a:latin typeface="Calibri" pitchFamily="34" charset="0"/>
                <a:ea typeface="Calibri" pitchFamily="34" charset="-122"/>
                <a:cs typeface="Calibri" pitchFamily="34" charset="-120"/>
              </a:rPr>
              <a:t>Board resolution and Harvard bibliography</a:t>
            </a:r>
            <a:endParaRPr lang="en-US" sz="1000" dirty="0"/>
          </a:p>
        </p:txBody>
      </p:sp>
    </p:spTree>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F8F6F0"/>
        </a:solidFill>
        <a:effectLst/>
      </p:bgPr>
    </p:bg>
    <p:spTree>
      <p:nvGrpSpPr>
        <p:cNvPr id="1" name=""/>
        <p:cNvGrpSpPr/>
        <p:nvPr/>
      </p:nvGrpSpPr>
      <p:grpSpPr>
        <a:xfrm>
          <a:off x="0" y="0"/>
          <a:ext cx="0" cy="0"/>
          <a:chOff x="0" y="0"/>
          <a:chExt cx="0" cy="0"/>
        </a:xfrm>
      </p:grpSpPr>
      <p:sp>
        <p:nvSpPr>
          <p:cNvPr id="2" name="Text 0"/>
          <p:cNvSpPr/>
          <p:nvPr/>
        </p:nvSpPr>
        <p:spPr>
          <a:xfrm>
            <a:off x="411480" y="164592"/>
            <a:ext cx="8321040" cy="530352"/>
          </a:xfrm>
          <a:prstGeom prst="rect">
            <a:avLst/>
          </a:prstGeom>
          <a:noFill/>
          <a:ln/>
        </p:spPr>
        <p:txBody>
          <a:bodyPr wrap="square" lIns="0" tIns="0" rIns="0" bIns="0" rtlCol="0" anchor="ctr"/>
          <a:lstStyle/>
          <a:p>
            <a:pPr marL="0" indent="0" algn="l">
              <a:buNone/>
            </a:pPr>
            <a:r>
              <a:rPr lang="en-US" sz="2200" b="1" dirty="0">
                <a:solidFill>
                  <a:srgbClr val="1E2761"/>
                </a:solidFill>
                <a:latin typeface="Cambria" pitchFamily="34" charset="0"/>
                <a:ea typeface="Cambria" pitchFamily="34" charset="-122"/>
                <a:cs typeface="Cambria" pitchFamily="34" charset="-120"/>
              </a:rPr>
              <a:t>DUKES EDUCATION — COMPANY PROFILE</a:t>
            </a:r>
            <a:endParaRPr lang="en-US" sz="2200" dirty="0"/>
          </a:p>
        </p:txBody>
      </p:sp>
      <p:sp>
        <p:nvSpPr>
          <p:cNvPr id="3" name="Text 1"/>
          <p:cNvSpPr/>
          <p:nvPr/>
        </p:nvSpPr>
        <p:spPr>
          <a:xfrm>
            <a:off x="411480" y="694944"/>
            <a:ext cx="8321040" cy="256032"/>
          </a:xfrm>
          <a:prstGeom prst="rect">
            <a:avLst/>
          </a:prstGeom>
          <a:noFill/>
          <a:ln/>
        </p:spPr>
        <p:txBody>
          <a:bodyPr wrap="square" lIns="0" tIns="0" rIns="0" bIns="0" rtlCol="0" anchor="ctr"/>
          <a:lstStyle/>
          <a:p>
            <a:pPr marL="0" indent="0" algn="l">
              <a:buNone/>
            </a:pPr>
            <a:r>
              <a:rPr lang="en-US" sz="1200" i="1" dirty="0">
                <a:solidFill>
                  <a:srgbClr val="718096"/>
                </a:solidFill>
                <a:latin typeface="Calibri" pitchFamily="34" charset="0"/>
                <a:ea typeface="Calibri" pitchFamily="34" charset="-122"/>
                <a:cs typeface="Calibri" pitchFamily="34" charset="-120"/>
              </a:rPr>
              <a:t>The UK's largest private education group</a:t>
            </a:r>
            <a:endParaRPr lang="en-US" sz="1200" dirty="0"/>
          </a:p>
        </p:txBody>
      </p:sp>
      <p:sp>
        <p:nvSpPr>
          <p:cNvPr id="4" name="Shape 2"/>
          <p:cNvSpPr/>
          <p:nvPr/>
        </p:nvSpPr>
        <p:spPr>
          <a:xfrm>
            <a:off x="365760" y="1005840"/>
            <a:ext cx="1719072" cy="1005840"/>
          </a:xfrm>
          <a:prstGeom prst="roundRect">
            <a:avLst>
              <a:gd name="adj" fmla="val 7273"/>
            </a:avLst>
          </a:prstGeom>
          <a:solidFill>
            <a:srgbClr val="1E2761"/>
          </a:solidFill>
          <a:ln w="12700">
            <a:solidFill>
              <a:srgbClr val="1E2761"/>
            </a:solidFill>
            <a:prstDash val="solid"/>
          </a:ln>
        </p:spPr>
        <p:txBody>
          <a:bodyPr/>
          <a:lstStyle/>
          <a:p>
            <a:endParaRPr lang="en-GB"/>
          </a:p>
        </p:txBody>
      </p:sp>
      <p:sp>
        <p:nvSpPr>
          <p:cNvPr id="5" name="Text 3"/>
          <p:cNvSpPr/>
          <p:nvPr/>
        </p:nvSpPr>
        <p:spPr>
          <a:xfrm>
            <a:off x="365760" y="1060704"/>
            <a:ext cx="1719072" cy="548640"/>
          </a:xfrm>
          <a:prstGeom prst="rect">
            <a:avLst/>
          </a:prstGeom>
          <a:noFill/>
          <a:ln/>
        </p:spPr>
        <p:txBody>
          <a:bodyPr wrap="square" lIns="0" tIns="0" rIns="0" bIns="0"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20,000+</a:t>
            </a:r>
            <a:endParaRPr lang="en-US" sz="2200" dirty="0"/>
          </a:p>
        </p:txBody>
      </p:sp>
      <p:sp>
        <p:nvSpPr>
          <p:cNvPr id="6" name="Text 4"/>
          <p:cNvSpPr/>
          <p:nvPr/>
        </p:nvSpPr>
        <p:spPr>
          <a:xfrm>
            <a:off x="365760" y="1645920"/>
            <a:ext cx="1719072" cy="310896"/>
          </a:xfrm>
          <a:prstGeom prst="rect">
            <a:avLst/>
          </a:prstGeom>
          <a:noFill/>
          <a:ln/>
        </p:spPr>
        <p:txBody>
          <a:bodyPr wrap="square" lIns="0" tIns="0" rIns="0" bIns="0" rtlCol="0" anchor="ctr"/>
          <a:lstStyle/>
          <a:p>
            <a:pPr marL="0" indent="0" algn="ctr">
              <a:buNone/>
            </a:pPr>
            <a:r>
              <a:rPr lang="en-US" sz="900" dirty="0">
                <a:solidFill>
                  <a:srgbClr val="F0E6C8"/>
                </a:solidFill>
                <a:latin typeface="Calibri" pitchFamily="34" charset="0"/>
                <a:ea typeface="Calibri" pitchFamily="34" charset="-122"/>
                <a:cs typeface="Calibri" pitchFamily="34" charset="-120"/>
              </a:rPr>
              <a:t>Students globally</a:t>
            </a:r>
            <a:endParaRPr lang="en-US" sz="900" dirty="0"/>
          </a:p>
        </p:txBody>
      </p:sp>
      <p:sp>
        <p:nvSpPr>
          <p:cNvPr id="7" name="Shape 5"/>
          <p:cNvSpPr/>
          <p:nvPr/>
        </p:nvSpPr>
        <p:spPr>
          <a:xfrm>
            <a:off x="2084832" y="1005840"/>
            <a:ext cx="1719072" cy="1005840"/>
          </a:xfrm>
          <a:prstGeom prst="roundRect">
            <a:avLst>
              <a:gd name="adj" fmla="val 7273"/>
            </a:avLst>
          </a:prstGeom>
          <a:solidFill>
            <a:srgbClr val="2D3A8C"/>
          </a:solidFill>
          <a:ln w="12700">
            <a:solidFill>
              <a:srgbClr val="2D3A8C"/>
            </a:solidFill>
            <a:prstDash val="solid"/>
          </a:ln>
        </p:spPr>
        <p:txBody>
          <a:bodyPr/>
          <a:lstStyle/>
          <a:p>
            <a:endParaRPr lang="en-GB"/>
          </a:p>
        </p:txBody>
      </p:sp>
      <p:sp>
        <p:nvSpPr>
          <p:cNvPr id="8" name="Text 6"/>
          <p:cNvSpPr/>
          <p:nvPr/>
        </p:nvSpPr>
        <p:spPr>
          <a:xfrm>
            <a:off x="2084832" y="1060704"/>
            <a:ext cx="1719072" cy="548640"/>
          </a:xfrm>
          <a:prstGeom prst="rect">
            <a:avLst/>
          </a:prstGeom>
          <a:noFill/>
          <a:ln/>
        </p:spPr>
        <p:txBody>
          <a:bodyPr wrap="square" lIns="0" tIns="0" rIns="0" bIns="0"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80+</a:t>
            </a:r>
            <a:endParaRPr lang="en-US" sz="2200" dirty="0"/>
          </a:p>
        </p:txBody>
      </p:sp>
      <p:sp>
        <p:nvSpPr>
          <p:cNvPr id="9" name="Text 7"/>
          <p:cNvSpPr/>
          <p:nvPr/>
        </p:nvSpPr>
        <p:spPr>
          <a:xfrm>
            <a:off x="2084832" y="1645920"/>
            <a:ext cx="1719072" cy="310896"/>
          </a:xfrm>
          <a:prstGeom prst="rect">
            <a:avLst/>
          </a:prstGeom>
          <a:noFill/>
          <a:ln/>
        </p:spPr>
        <p:txBody>
          <a:bodyPr wrap="square" lIns="0" tIns="0" rIns="0" bIns="0" rtlCol="0" anchor="ctr"/>
          <a:lstStyle/>
          <a:p>
            <a:pPr marL="0" indent="0" algn="ctr">
              <a:buNone/>
            </a:pPr>
            <a:r>
              <a:rPr lang="en-US" sz="900" dirty="0">
                <a:solidFill>
                  <a:srgbClr val="F0E6C8"/>
                </a:solidFill>
                <a:latin typeface="Calibri" pitchFamily="34" charset="0"/>
                <a:ea typeface="Calibri" pitchFamily="34" charset="-122"/>
                <a:cs typeface="Calibri" pitchFamily="34" charset="-120"/>
              </a:rPr>
              <a:t>Schools &amp; settings</a:t>
            </a:r>
            <a:endParaRPr lang="en-US" sz="900" dirty="0"/>
          </a:p>
        </p:txBody>
      </p:sp>
      <p:sp>
        <p:nvSpPr>
          <p:cNvPr id="10" name="Shape 8"/>
          <p:cNvSpPr/>
          <p:nvPr/>
        </p:nvSpPr>
        <p:spPr>
          <a:xfrm>
            <a:off x="3803904" y="1005840"/>
            <a:ext cx="1719072" cy="1005840"/>
          </a:xfrm>
          <a:prstGeom prst="roundRect">
            <a:avLst>
              <a:gd name="adj" fmla="val 7273"/>
            </a:avLst>
          </a:prstGeom>
          <a:solidFill>
            <a:srgbClr val="1E2761"/>
          </a:solidFill>
          <a:ln w="12700">
            <a:solidFill>
              <a:srgbClr val="1E2761"/>
            </a:solidFill>
            <a:prstDash val="solid"/>
          </a:ln>
        </p:spPr>
        <p:txBody>
          <a:bodyPr/>
          <a:lstStyle/>
          <a:p>
            <a:endParaRPr lang="en-GB"/>
          </a:p>
        </p:txBody>
      </p:sp>
      <p:sp>
        <p:nvSpPr>
          <p:cNvPr id="11" name="Text 9"/>
          <p:cNvSpPr/>
          <p:nvPr/>
        </p:nvSpPr>
        <p:spPr>
          <a:xfrm>
            <a:off x="3803904" y="1060704"/>
            <a:ext cx="1719072" cy="548640"/>
          </a:xfrm>
          <a:prstGeom prst="rect">
            <a:avLst/>
          </a:prstGeom>
          <a:noFill/>
          <a:ln/>
        </p:spPr>
        <p:txBody>
          <a:bodyPr wrap="square" lIns="0" tIns="0" rIns="0" bIns="0"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Ages 0–18</a:t>
            </a:r>
            <a:endParaRPr lang="en-US" sz="2200" dirty="0"/>
          </a:p>
        </p:txBody>
      </p:sp>
      <p:sp>
        <p:nvSpPr>
          <p:cNvPr id="12" name="Text 10"/>
          <p:cNvSpPr/>
          <p:nvPr/>
        </p:nvSpPr>
        <p:spPr>
          <a:xfrm>
            <a:off x="3803904" y="1645920"/>
            <a:ext cx="1719072" cy="310896"/>
          </a:xfrm>
          <a:prstGeom prst="rect">
            <a:avLst/>
          </a:prstGeom>
          <a:noFill/>
          <a:ln/>
        </p:spPr>
        <p:txBody>
          <a:bodyPr wrap="square" lIns="0" tIns="0" rIns="0" bIns="0" rtlCol="0" anchor="ctr"/>
          <a:lstStyle/>
          <a:p>
            <a:pPr marL="0" indent="0" algn="ctr">
              <a:buNone/>
            </a:pPr>
            <a:r>
              <a:rPr lang="en-US" sz="900" dirty="0">
                <a:solidFill>
                  <a:srgbClr val="F0E6C8"/>
                </a:solidFill>
                <a:latin typeface="Calibri" pitchFamily="34" charset="0"/>
                <a:ea typeface="Calibri" pitchFamily="34" charset="-122"/>
                <a:cs typeface="Calibri" pitchFamily="34" charset="-120"/>
              </a:rPr>
              <a:t>Cradle to career</a:t>
            </a:r>
            <a:endParaRPr lang="en-US" sz="900" dirty="0"/>
          </a:p>
        </p:txBody>
      </p:sp>
      <p:sp>
        <p:nvSpPr>
          <p:cNvPr id="13" name="Shape 11"/>
          <p:cNvSpPr/>
          <p:nvPr/>
        </p:nvSpPr>
        <p:spPr>
          <a:xfrm>
            <a:off x="5522976" y="1005840"/>
            <a:ext cx="1719072" cy="1005840"/>
          </a:xfrm>
          <a:prstGeom prst="roundRect">
            <a:avLst>
              <a:gd name="adj" fmla="val 7273"/>
            </a:avLst>
          </a:prstGeom>
          <a:solidFill>
            <a:srgbClr val="2D3A8C"/>
          </a:solidFill>
          <a:ln w="12700">
            <a:solidFill>
              <a:srgbClr val="2D3A8C"/>
            </a:solidFill>
            <a:prstDash val="solid"/>
          </a:ln>
        </p:spPr>
        <p:txBody>
          <a:bodyPr/>
          <a:lstStyle/>
          <a:p>
            <a:endParaRPr lang="en-GB"/>
          </a:p>
        </p:txBody>
      </p:sp>
      <p:sp>
        <p:nvSpPr>
          <p:cNvPr id="14" name="Text 12"/>
          <p:cNvSpPr/>
          <p:nvPr/>
        </p:nvSpPr>
        <p:spPr>
          <a:xfrm>
            <a:off x="5522976" y="1060704"/>
            <a:ext cx="1719072" cy="548640"/>
          </a:xfrm>
          <a:prstGeom prst="rect">
            <a:avLst/>
          </a:prstGeom>
          <a:noFill/>
          <a:ln/>
        </p:spPr>
        <p:txBody>
          <a:bodyPr wrap="square" lIns="0" tIns="0" rIns="0" bIns="0"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6 countries</a:t>
            </a:r>
            <a:endParaRPr lang="en-US" sz="2200" dirty="0"/>
          </a:p>
        </p:txBody>
      </p:sp>
      <p:sp>
        <p:nvSpPr>
          <p:cNvPr id="15" name="Text 13"/>
          <p:cNvSpPr/>
          <p:nvPr/>
        </p:nvSpPr>
        <p:spPr>
          <a:xfrm>
            <a:off x="5522976" y="1645920"/>
            <a:ext cx="1719072" cy="310896"/>
          </a:xfrm>
          <a:prstGeom prst="rect">
            <a:avLst/>
          </a:prstGeom>
          <a:noFill/>
          <a:ln/>
        </p:spPr>
        <p:txBody>
          <a:bodyPr wrap="square" lIns="0" tIns="0" rIns="0" bIns="0" rtlCol="0" anchor="ctr"/>
          <a:lstStyle/>
          <a:p>
            <a:pPr marL="0" indent="0" algn="ctr">
              <a:buNone/>
            </a:pPr>
            <a:r>
              <a:rPr lang="en-US" sz="900" dirty="0">
                <a:solidFill>
                  <a:srgbClr val="F0E6C8"/>
                </a:solidFill>
                <a:latin typeface="Calibri" pitchFamily="34" charset="0"/>
                <a:ea typeface="Calibri" pitchFamily="34" charset="-122"/>
                <a:cs typeface="Calibri" pitchFamily="34" charset="-120"/>
              </a:rPr>
              <a:t>UK·IE·PT·ES·CH·GR</a:t>
            </a:r>
            <a:endParaRPr lang="en-US" sz="900" dirty="0"/>
          </a:p>
        </p:txBody>
      </p:sp>
      <p:sp>
        <p:nvSpPr>
          <p:cNvPr id="16" name="Shape 14"/>
          <p:cNvSpPr/>
          <p:nvPr/>
        </p:nvSpPr>
        <p:spPr>
          <a:xfrm>
            <a:off x="7242048" y="1005840"/>
            <a:ext cx="1719072" cy="1005840"/>
          </a:xfrm>
          <a:prstGeom prst="roundRect">
            <a:avLst>
              <a:gd name="adj" fmla="val 7273"/>
            </a:avLst>
          </a:prstGeom>
          <a:solidFill>
            <a:srgbClr val="1E2761"/>
          </a:solidFill>
          <a:ln w="12700">
            <a:solidFill>
              <a:srgbClr val="1E2761"/>
            </a:solidFill>
            <a:prstDash val="solid"/>
          </a:ln>
        </p:spPr>
        <p:txBody>
          <a:bodyPr/>
          <a:lstStyle/>
          <a:p>
            <a:endParaRPr lang="en-GB"/>
          </a:p>
        </p:txBody>
      </p:sp>
      <p:sp>
        <p:nvSpPr>
          <p:cNvPr id="17" name="Text 15"/>
          <p:cNvSpPr/>
          <p:nvPr/>
        </p:nvSpPr>
        <p:spPr>
          <a:xfrm>
            <a:off x="7242048" y="1060704"/>
            <a:ext cx="1719072" cy="548640"/>
          </a:xfrm>
          <a:prstGeom prst="rect">
            <a:avLst/>
          </a:prstGeom>
          <a:noFill/>
          <a:ln/>
        </p:spPr>
        <p:txBody>
          <a:bodyPr wrap="square" lIns="0" tIns="0" rIns="0" bIns="0"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2015</a:t>
            </a:r>
            <a:endParaRPr lang="en-US" sz="2200" dirty="0"/>
          </a:p>
        </p:txBody>
      </p:sp>
      <p:sp>
        <p:nvSpPr>
          <p:cNvPr id="18" name="Text 16"/>
          <p:cNvSpPr/>
          <p:nvPr/>
        </p:nvSpPr>
        <p:spPr>
          <a:xfrm>
            <a:off x="7242048" y="1645920"/>
            <a:ext cx="1719072" cy="310896"/>
          </a:xfrm>
          <a:prstGeom prst="rect">
            <a:avLst/>
          </a:prstGeom>
          <a:noFill/>
          <a:ln/>
        </p:spPr>
        <p:txBody>
          <a:bodyPr wrap="square" lIns="0" tIns="0" rIns="0" bIns="0" rtlCol="0" anchor="ctr"/>
          <a:lstStyle/>
          <a:p>
            <a:pPr marL="0" indent="0" algn="ctr">
              <a:buNone/>
            </a:pPr>
            <a:r>
              <a:rPr lang="en-US" sz="900" dirty="0">
                <a:solidFill>
                  <a:srgbClr val="F0E6C8"/>
                </a:solidFill>
                <a:latin typeface="Calibri" pitchFamily="34" charset="0"/>
                <a:ea typeface="Calibri" pitchFamily="34" charset="-122"/>
                <a:cs typeface="Calibri" pitchFamily="34" charset="-120"/>
              </a:rPr>
              <a:t>Founded</a:t>
            </a:r>
            <a:endParaRPr lang="en-US" sz="900" dirty="0"/>
          </a:p>
        </p:txBody>
      </p:sp>
      <p:sp>
        <p:nvSpPr>
          <p:cNvPr id="19" name="Shape 17"/>
          <p:cNvSpPr/>
          <p:nvPr/>
        </p:nvSpPr>
        <p:spPr>
          <a:xfrm>
            <a:off x="365760" y="2194560"/>
            <a:ext cx="4069080" cy="841248"/>
          </a:xfrm>
          <a:prstGeom prst="rect">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20" name="Text 18"/>
          <p:cNvSpPr/>
          <p:nvPr/>
        </p:nvSpPr>
        <p:spPr>
          <a:xfrm>
            <a:off x="502920" y="2258568"/>
            <a:ext cx="3794760" cy="237744"/>
          </a:xfrm>
          <a:prstGeom prst="rect">
            <a:avLst/>
          </a:prstGeom>
          <a:noFill/>
          <a:ln/>
        </p:spPr>
        <p:txBody>
          <a:bodyPr wrap="square" lIns="0" tIns="0" rIns="0" bIns="0" rtlCol="0" anchor="ctr"/>
          <a:lstStyle/>
          <a:p>
            <a:pPr marL="0" indent="0">
              <a:buNone/>
            </a:pPr>
            <a:r>
              <a:rPr lang="en-US" sz="1100" b="1" dirty="0">
                <a:solidFill>
                  <a:srgbClr val="1E2761"/>
                </a:solidFill>
                <a:latin typeface="Calibri" pitchFamily="34" charset="0"/>
                <a:ea typeface="Calibri" pitchFamily="34" charset="-122"/>
                <a:cs typeface="Calibri" pitchFamily="34" charset="-120"/>
              </a:rPr>
              <a:t>Schools &amp; Colleges</a:t>
            </a:r>
            <a:endParaRPr lang="en-US" sz="1100" dirty="0"/>
          </a:p>
        </p:txBody>
      </p:sp>
      <p:sp>
        <p:nvSpPr>
          <p:cNvPr id="21" name="Text 19"/>
          <p:cNvSpPr/>
          <p:nvPr/>
        </p:nvSpPr>
        <p:spPr>
          <a:xfrm>
            <a:off x="502920" y="2523744"/>
            <a:ext cx="3794760" cy="457200"/>
          </a:xfrm>
          <a:prstGeom prst="rect">
            <a:avLst/>
          </a:prstGeom>
          <a:noFill/>
          <a:ln/>
        </p:spPr>
        <p:txBody>
          <a:bodyPr wrap="square" lIns="0" tIns="0" rIns="0" bIns="0" rtlCol="0" anchor="ctr"/>
          <a:lstStyle/>
          <a:p>
            <a:pPr marL="0" indent="0">
              <a:buNone/>
            </a:pPr>
            <a:r>
              <a:rPr lang="en-US" sz="950" dirty="0">
                <a:solidFill>
                  <a:srgbClr val="4A5568"/>
                </a:solidFill>
                <a:latin typeface="Calibri" pitchFamily="34" charset="0"/>
                <a:ea typeface="Calibri" pitchFamily="34" charset="-122"/>
                <a:cs typeface="Calibri" pitchFamily="34" charset="-120"/>
              </a:rPr>
              <a:t>Eaton Square Prep, Knightsbridge School, London Park Schools (Mayfair, Clapham, Belgravia), Hampstead Fine Arts College, Cardiff Sixth Form College and more.</a:t>
            </a:r>
            <a:endParaRPr lang="en-US" sz="950" dirty="0"/>
          </a:p>
        </p:txBody>
      </p:sp>
      <p:sp>
        <p:nvSpPr>
          <p:cNvPr id="22" name="Shape 20"/>
          <p:cNvSpPr/>
          <p:nvPr/>
        </p:nvSpPr>
        <p:spPr>
          <a:xfrm>
            <a:off x="4663440" y="2194560"/>
            <a:ext cx="4069080" cy="841248"/>
          </a:xfrm>
          <a:prstGeom prst="rect">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23" name="Text 21"/>
          <p:cNvSpPr/>
          <p:nvPr/>
        </p:nvSpPr>
        <p:spPr>
          <a:xfrm>
            <a:off x="4800600" y="2258568"/>
            <a:ext cx="3794760" cy="237744"/>
          </a:xfrm>
          <a:prstGeom prst="rect">
            <a:avLst/>
          </a:prstGeom>
          <a:noFill/>
          <a:ln/>
        </p:spPr>
        <p:txBody>
          <a:bodyPr wrap="square" lIns="0" tIns="0" rIns="0" bIns="0" rtlCol="0" anchor="ctr"/>
          <a:lstStyle/>
          <a:p>
            <a:pPr marL="0" indent="0">
              <a:buNone/>
            </a:pPr>
            <a:r>
              <a:rPr lang="en-US" sz="1100" b="1" dirty="0">
                <a:solidFill>
                  <a:srgbClr val="2D3A8C"/>
                </a:solidFill>
                <a:latin typeface="Calibri" pitchFamily="34" charset="0"/>
                <a:ea typeface="Calibri" pitchFamily="34" charset="-122"/>
                <a:cs typeface="Calibri" pitchFamily="34" charset="-120"/>
              </a:rPr>
              <a:t>International Footprint</a:t>
            </a:r>
            <a:endParaRPr lang="en-US" sz="1100" dirty="0"/>
          </a:p>
        </p:txBody>
      </p:sp>
      <p:sp>
        <p:nvSpPr>
          <p:cNvPr id="24" name="Text 22"/>
          <p:cNvSpPr/>
          <p:nvPr/>
        </p:nvSpPr>
        <p:spPr>
          <a:xfrm>
            <a:off x="4800600" y="2523744"/>
            <a:ext cx="3794760" cy="457200"/>
          </a:xfrm>
          <a:prstGeom prst="rect">
            <a:avLst/>
          </a:prstGeom>
          <a:noFill/>
          <a:ln/>
        </p:spPr>
        <p:txBody>
          <a:bodyPr wrap="square" lIns="0" tIns="0" rIns="0" bIns="0" rtlCol="0" anchor="ctr"/>
          <a:lstStyle/>
          <a:p>
            <a:pPr marL="0" indent="0">
              <a:buNone/>
            </a:pPr>
            <a:r>
              <a:rPr lang="en-US" sz="950" dirty="0">
                <a:solidFill>
                  <a:srgbClr val="4A5568"/>
                </a:solidFill>
                <a:latin typeface="Calibri" pitchFamily="34" charset="0"/>
                <a:ea typeface="Calibri" pitchFamily="34" charset="-122"/>
                <a:cs typeface="Calibri" pitchFamily="34" charset="-120"/>
              </a:rPr>
              <a:t>Campuses in Ireland, Portugal, Spain, Switzerland and Greece (Mandoulides Schools, acquired 2025). Growing transnational network positions Dukes for China entry.</a:t>
            </a:r>
            <a:endParaRPr lang="en-US" sz="950" dirty="0"/>
          </a:p>
        </p:txBody>
      </p:sp>
      <p:sp>
        <p:nvSpPr>
          <p:cNvPr id="25" name="Shape 23"/>
          <p:cNvSpPr/>
          <p:nvPr/>
        </p:nvSpPr>
        <p:spPr>
          <a:xfrm>
            <a:off x="365760" y="3145536"/>
            <a:ext cx="4069080" cy="841248"/>
          </a:xfrm>
          <a:prstGeom prst="rect">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26" name="Text 24"/>
          <p:cNvSpPr/>
          <p:nvPr/>
        </p:nvSpPr>
        <p:spPr>
          <a:xfrm>
            <a:off x="502920" y="3209544"/>
            <a:ext cx="3794760" cy="237744"/>
          </a:xfrm>
          <a:prstGeom prst="rect">
            <a:avLst/>
          </a:prstGeom>
          <a:noFill/>
          <a:ln/>
        </p:spPr>
        <p:txBody>
          <a:bodyPr wrap="square" lIns="0" tIns="0" rIns="0" bIns="0" rtlCol="0" anchor="ctr"/>
          <a:lstStyle/>
          <a:p>
            <a:pPr marL="0" indent="0">
              <a:buNone/>
            </a:pPr>
            <a:r>
              <a:rPr lang="en-US" sz="1100" b="1" dirty="0">
                <a:solidFill>
                  <a:srgbClr val="1E2761"/>
                </a:solidFill>
                <a:latin typeface="Calibri" pitchFamily="34" charset="0"/>
                <a:ea typeface="Calibri" pitchFamily="34" charset="-122"/>
                <a:cs typeface="Calibri" pitchFamily="34" charset="-120"/>
              </a:rPr>
              <a:t>Nurseries (Little Dukes)</a:t>
            </a:r>
            <a:endParaRPr lang="en-US" sz="1100" dirty="0"/>
          </a:p>
        </p:txBody>
      </p:sp>
      <p:sp>
        <p:nvSpPr>
          <p:cNvPr id="27" name="Text 25"/>
          <p:cNvSpPr/>
          <p:nvPr/>
        </p:nvSpPr>
        <p:spPr>
          <a:xfrm>
            <a:off x="502920" y="3474720"/>
            <a:ext cx="3794760" cy="457200"/>
          </a:xfrm>
          <a:prstGeom prst="rect">
            <a:avLst/>
          </a:prstGeom>
          <a:noFill/>
          <a:ln/>
        </p:spPr>
        <p:txBody>
          <a:bodyPr wrap="square" lIns="0" tIns="0" rIns="0" bIns="0" rtlCol="0" anchor="ctr"/>
          <a:lstStyle/>
          <a:p>
            <a:pPr marL="0" indent="0">
              <a:buNone/>
            </a:pPr>
            <a:r>
              <a:rPr lang="en-US" sz="950" dirty="0">
                <a:solidFill>
                  <a:srgbClr val="4A5568"/>
                </a:solidFill>
                <a:latin typeface="Calibri" pitchFamily="34" charset="0"/>
                <a:ea typeface="Calibri" pitchFamily="34" charset="-122"/>
                <a:cs typeface="Calibri" pitchFamily="34" charset="-120"/>
              </a:rPr>
              <a:t>Premium early-years across London &amp; South East — Forest School and Reggio-inspired outdoor learning that premium Chinese families prize.</a:t>
            </a:r>
            <a:endParaRPr lang="en-US" sz="950" dirty="0"/>
          </a:p>
        </p:txBody>
      </p:sp>
      <p:sp>
        <p:nvSpPr>
          <p:cNvPr id="28" name="Shape 26"/>
          <p:cNvSpPr/>
          <p:nvPr/>
        </p:nvSpPr>
        <p:spPr>
          <a:xfrm>
            <a:off x="4663440" y="3145536"/>
            <a:ext cx="4069080" cy="841248"/>
          </a:xfrm>
          <a:prstGeom prst="rect">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29" name="Text 27"/>
          <p:cNvSpPr/>
          <p:nvPr/>
        </p:nvSpPr>
        <p:spPr>
          <a:xfrm>
            <a:off x="4800600" y="3209544"/>
            <a:ext cx="3794760" cy="237744"/>
          </a:xfrm>
          <a:prstGeom prst="rect">
            <a:avLst/>
          </a:prstGeom>
          <a:noFill/>
          <a:ln/>
        </p:spPr>
        <p:txBody>
          <a:bodyPr wrap="square" lIns="0" tIns="0" rIns="0" bIns="0" rtlCol="0" anchor="ctr"/>
          <a:lstStyle/>
          <a:p>
            <a:pPr marL="0" indent="0">
              <a:buNone/>
            </a:pPr>
            <a:r>
              <a:rPr lang="en-US" sz="1100" b="1" dirty="0">
                <a:solidFill>
                  <a:srgbClr val="2D3A8C"/>
                </a:solidFill>
                <a:latin typeface="Calibri" pitchFamily="34" charset="0"/>
                <a:ea typeface="Calibri" pitchFamily="34" charset="-122"/>
                <a:cs typeface="Calibri" pitchFamily="34" charset="-120"/>
              </a:rPr>
              <a:t>Curriculum Offer</a:t>
            </a:r>
            <a:endParaRPr lang="en-US" sz="1100" dirty="0"/>
          </a:p>
        </p:txBody>
      </p:sp>
      <p:sp>
        <p:nvSpPr>
          <p:cNvPr id="30" name="Text 28"/>
          <p:cNvSpPr/>
          <p:nvPr/>
        </p:nvSpPr>
        <p:spPr>
          <a:xfrm>
            <a:off x="4800600" y="3474720"/>
            <a:ext cx="3794760" cy="457200"/>
          </a:xfrm>
          <a:prstGeom prst="rect">
            <a:avLst/>
          </a:prstGeom>
          <a:noFill/>
          <a:ln/>
        </p:spPr>
        <p:txBody>
          <a:bodyPr wrap="square" lIns="0" tIns="0" rIns="0" bIns="0" rtlCol="0" anchor="ctr"/>
          <a:lstStyle/>
          <a:p>
            <a:pPr marL="0" indent="0">
              <a:buNone/>
            </a:pPr>
            <a:r>
              <a:rPr lang="en-US" sz="950" dirty="0">
                <a:solidFill>
                  <a:srgbClr val="4A5568"/>
                </a:solidFill>
                <a:latin typeface="Calibri" pitchFamily="34" charset="0"/>
                <a:ea typeface="Calibri" pitchFamily="34" charset="-122"/>
                <a:cs typeface="Calibri" pitchFamily="34" charset="-120"/>
              </a:rPr>
              <a:t>British National Curriculum, IGCSE, A-Levels, IB Diploma — the gold standard for Chinese families seeking elite UK university pathways.</a:t>
            </a:r>
            <a:endParaRPr lang="en-US" sz="950" dirty="0"/>
          </a:p>
        </p:txBody>
      </p:sp>
      <p:sp>
        <p:nvSpPr>
          <p:cNvPr id="31" name="Shape 29"/>
          <p:cNvSpPr/>
          <p:nvPr/>
        </p:nvSpPr>
        <p:spPr>
          <a:xfrm>
            <a:off x="365760" y="4096512"/>
            <a:ext cx="4069080" cy="841248"/>
          </a:xfrm>
          <a:prstGeom prst="rect">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32" name="Text 30"/>
          <p:cNvSpPr/>
          <p:nvPr/>
        </p:nvSpPr>
        <p:spPr>
          <a:xfrm>
            <a:off x="502920" y="4160520"/>
            <a:ext cx="3794760" cy="237744"/>
          </a:xfrm>
          <a:prstGeom prst="rect">
            <a:avLst/>
          </a:prstGeom>
          <a:noFill/>
          <a:ln/>
        </p:spPr>
        <p:txBody>
          <a:bodyPr wrap="square" lIns="0" tIns="0" rIns="0" bIns="0" rtlCol="0" anchor="ctr"/>
          <a:lstStyle/>
          <a:p>
            <a:pPr marL="0" indent="0">
              <a:buNone/>
            </a:pPr>
            <a:r>
              <a:rPr lang="en-US" sz="1100" b="1" dirty="0">
                <a:solidFill>
                  <a:srgbClr val="1E2761"/>
                </a:solidFill>
                <a:latin typeface="Calibri" pitchFamily="34" charset="0"/>
                <a:ea typeface="Calibri" pitchFamily="34" charset="-122"/>
                <a:cs typeface="Calibri" pitchFamily="34" charset="-120"/>
              </a:rPr>
              <a:t>Dukes Plus</a:t>
            </a:r>
            <a:endParaRPr lang="en-US" sz="1100" dirty="0"/>
          </a:p>
        </p:txBody>
      </p:sp>
      <p:sp>
        <p:nvSpPr>
          <p:cNvPr id="33" name="Text 31"/>
          <p:cNvSpPr/>
          <p:nvPr/>
        </p:nvSpPr>
        <p:spPr>
          <a:xfrm>
            <a:off x="502920" y="4425696"/>
            <a:ext cx="3794760" cy="457200"/>
          </a:xfrm>
          <a:prstGeom prst="rect">
            <a:avLst/>
          </a:prstGeom>
          <a:noFill/>
          <a:ln/>
        </p:spPr>
        <p:txBody>
          <a:bodyPr wrap="square" lIns="0" tIns="0" rIns="0" bIns="0" rtlCol="0" anchor="ctr"/>
          <a:lstStyle/>
          <a:p>
            <a:pPr marL="0" indent="0">
              <a:buNone/>
            </a:pPr>
            <a:r>
              <a:rPr lang="en-US" sz="950" dirty="0">
                <a:solidFill>
                  <a:srgbClr val="4A5568"/>
                </a:solidFill>
                <a:latin typeface="Calibri" pitchFamily="34" charset="0"/>
                <a:ea typeface="Calibri" pitchFamily="34" charset="-122"/>
                <a:cs typeface="Calibri" pitchFamily="34" charset="-120"/>
              </a:rPr>
              <a:t>Oxbridge Applications, A-List university counselling, JK Educate — delivers exactly what Chinese families pay the highest premium for: elite university pathways.</a:t>
            </a:r>
            <a:endParaRPr lang="en-US" sz="950" dirty="0"/>
          </a:p>
        </p:txBody>
      </p:sp>
      <p:sp>
        <p:nvSpPr>
          <p:cNvPr id="34" name="Shape 32"/>
          <p:cNvSpPr/>
          <p:nvPr/>
        </p:nvSpPr>
        <p:spPr>
          <a:xfrm>
            <a:off x="4663440" y="4096512"/>
            <a:ext cx="4069080" cy="841248"/>
          </a:xfrm>
          <a:prstGeom prst="rect">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35" name="Text 33"/>
          <p:cNvSpPr/>
          <p:nvPr/>
        </p:nvSpPr>
        <p:spPr>
          <a:xfrm>
            <a:off x="4800600" y="4160520"/>
            <a:ext cx="3794760" cy="237744"/>
          </a:xfrm>
          <a:prstGeom prst="rect">
            <a:avLst/>
          </a:prstGeom>
          <a:noFill/>
          <a:ln/>
        </p:spPr>
        <p:txBody>
          <a:bodyPr wrap="square" lIns="0" tIns="0" rIns="0" bIns="0" rtlCol="0" anchor="ctr"/>
          <a:lstStyle/>
          <a:p>
            <a:pPr marL="0" indent="0">
              <a:buNone/>
            </a:pPr>
            <a:r>
              <a:rPr lang="en-US" sz="1100" b="1" dirty="0">
                <a:solidFill>
                  <a:srgbClr val="2D3A8C"/>
                </a:solidFill>
                <a:latin typeface="Calibri" pitchFamily="34" charset="0"/>
                <a:ea typeface="Calibri" pitchFamily="34" charset="-122"/>
                <a:cs typeface="Calibri" pitchFamily="34" charset="-120"/>
              </a:rPr>
              <a:t>The China Opportunity</a:t>
            </a:r>
            <a:endParaRPr lang="en-US" sz="1100" dirty="0"/>
          </a:p>
        </p:txBody>
      </p:sp>
      <p:sp>
        <p:nvSpPr>
          <p:cNvPr id="36" name="Text 34"/>
          <p:cNvSpPr/>
          <p:nvPr/>
        </p:nvSpPr>
        <p:spPr>
          <a:xfrm>
            <a:off x="4800600" y="4425696"/>
            <a:ext cx="3794760" cy="457200"/>
          </a:xfrm>
          <a:prstGeom prst="rect">
            <a:avLst/>
          </a:prstGeom>
          <a:noFill/>
          <a:ln/>
        </p:spPr>
        <p:txBody>
          <a:bodyPr wrap="square" lIns="0" tIns="0" rIns="0" bIns="0" rtlCol="0" anchor="ctr"/>
          <a:lstStyle/>
          <a:p>
            <a:pPr marL="0" indent="0">
              <a:buNone/>
            </a:pPr>
            <a:r>
              <a:rPr lang="en-US" sz="950" dirty="0">
                <a:solidFill>
                  <a:srgbClr val="4A5568"/>
                </a:solidFill>
                <a:latin typeface="Calibri" pitchFamily="34" charset="0"/>
                <a:ea typeface="Calibri" pitchFamily="34" charset="-122"/>
                <a:cs typeface="Calibri" pitchFamily="34" charset="-120"/>
              </a:rPr>
              <a:t>44 British school campuses operate in China. Dulwich, Harrow &amp; Wellington generate revenues exceeding their UK campuses. Dukes is next.</a:t>
            </a:r>
            <a:endParaRPr lang="en-US" sz="950" dirty="0"/>
          </a:p>
        </p:txBody>
      </p:sp>
    </p:spTree>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F8F6F0"/>
        </a:solidFill>
        <a:effectLst/>
      </p:bgPr>
    </p:bg>
    <p:spTree>
      <p:nvGrpSpPr>
        <p:cNvPr id="1" name=""/>
        <p:cNvGrpSpPr/>
        <p:nvPr/>
      </p:nvGrpSpPr>
      <p:grpSpPr>
        <a:xfrm>
          <a:off x="0" y="0"/>
          <a:ext cx="0" cy="0"/>
          <a:chOff x="0" y="0"/>
          <a:chExt cx="0" cy="0"/>
        </a:xfrm>
      </p:grpSpPr>
      <p:sp>
        <p:nvSpPr>
          <p:cNvPr id="2" name="Text 0"/>
          <p:cNvSpPr/>
          <p:nvPr/>
        </p:nvSpPr>
        <p:spPr>
          <a:xfrm>
            <a:off x="411480" y="164592"/>
            <a:ext cx="8321040" cy="530352"/>
          </a:xfrm>
          <a:prstGeom prst="rect">
            <a:avLst/>
          </a:prstGeom>
          <a:noFill/>
          <a:ln/>
        </p:spPr>
        <p:txBody>
          <a:bodyPr wrap="square" lIns="0" tIns="0" rIns="0" bIns="0" rtlCol="0" anchor="ctr"/>
          <a:lstStyle/>
          <a:p>
            <a:pPr marL="0" indent="0" algn="l">
              <a:buNone/>
            </a:pPr>
            <a:r>
              <a:rPr lang="en-US" sz="2200" b="1" dirty="0">
                <a:solidFill>
                  <a:srgbClr val="1E2761"/>
                </a:solidFill>
                <a:latin typeface="Cambria" pitchFamily="34" charset="0"/>
                <a:ea typeface="Cambria" pitchFamily="34" charset="-122"/>
                <a:cs typeface="Cambria" pitchFamily="34" charset="-120"/>
              </a:rPr>
              <a:t>DEFINING CULTURE &amp; ITS ELEMENTS</a:t>
            </a:r>
            <a:endParaRPr lang="en-US" sz="2200" dirty="0"/>
          </a:p>
        </p:txBody>
      </p:sp>
      <p:sp>
        <p:nvSpPr>
          <p:cNvPr id="3" name="Text 1"/>
          <p:cNvSpPr/>
          <p:nvPr/>
        </p:nvSpPr>
        <p:spPr>
          <a:xfrm>
            <a:off x="411480" y="694944"/>
            <a:ext cx="8321040" cy="256032"/>
          </a:xfrm>
          <a:prstGeom prst="rect">
            <a:avLst/>
          </a:prstGeom>
          <a:noFill/>
          <a:ln/>
        </p:spPr>
        <p:txBody>
          <a:bodyPr wrap="square" lIns="0" tIns="0" rIns="0" bIns="0" rtlCol="0" anchor="ctr"/>
          <a:lstStyle/>
          <a:p>
            <a:pPr marL="0" indent="0" algn="l">
              <a:buNone/>
            </a:pPr>
            <a:r>
              <a:rPr lang="en-US" sz="1200" i="1" dirty="0">
                <a:solidFill>
                  <a:srgbClr val="718096"/>
                </a:solidFill>
                <a:latin typeface="Calibri" pitchFamily="34" charset="0"/>
                <a:ea typeface="Calibri" pitchFamily="34" charset="-122"/>
                <a:cs typeface="Calibri" pitchFamily="34" charset="-120"/>
              </a:rPr>
              <a:t>The foundation of every successful international negotiation</a:t>
            </a:r>
            <a:endParaRPr lang="en-US" sz="1200" dirty="0"/>
          </a:p>
        </p:txBody>
      </p:sp>
      <p:sp>
        <p:nvSpPr>
          <p:cNvPr id="4" name="Shape 2"/>
          <p:cNvSpPr/>
          <p:nvPr/>
        </p:nvSpPr>
        <p:spPr>
          <a:xfrm>
            <a:off x="411480" y="1024128"/>
            <a:ext cx="8321040" cy="713232"/>
          </a:xfrm>
          <a:prstGeom prst="roundRect">
            <a:avLst>
              <a:gd name="adj" fmla="val 12821"/>
            </a:avLst>
          </a:prstGeom>
          <a:solidFill>
            <a:srgbClr val="1E2761"/>
          </a:solidFill>
          <a:ln w="12700">
            <a:solidFill>
              <a:srgbClr val="1E2761"/>
            </a:solidFill>
            <a:prstDash val="solid"/>
          </a:ln>
        </p:spPr>
        <p:txBody>
          <a:bodyPr/>
          <a:lstStyle/>
          <a:p>
            <a:endParaRPr lang="en-GB"/>
          </a:p>
        </p:txBody>
      </p:sp>
      <p:sp>
        <p:nvSpPr>
          <p:cNvPr id="5" name="Text 3"/>
          <p:cNvSpPr/>
          <p:nvPr/>
        </p:nvSpPr>
        <p:spPr>
          <a:xfrm>
            <a:off x="548640" y="1060704"/>
            <a:ext cx="8046720" cy="640080"/>
          </a:xfrm>
          <a:prstGeom prst="rect">
            <a:avLst/>
          </a:prstGeom>
          <a:noFill/>
          <a:ln/>
        </p:spPr>
        <p:txBody>
          <a:bodyPr wrap="square" lIns="50800" tIns="50800" rIns="50800" bIns="50800" rtlCol="0" anchor="ctr"/>
          <a:lstStyle/>
          <a:p>
            <a:pPr marL="0" indent="0">
              <a:buNone/>
            </a:pPr>
            <a:r>
              <a:rPr lang="en-US" sz="1250" b="1" dirty="0">
                <a:solidFill>
                  <a:srgbClr val="C9A84C"/>
                </a:solidFill>
                <a:latin typeface="Calibri" pitchFamily="34" charset="0"/>
                <a:ea typeface="Calibri" pitchFamily="34" charset="-122"/>
                <a:cs typeface="Calibri" pitchFamily="34" charset="-120"/>
              </a:rPr>
              <a:t>Hofstede (2001, p. 9): </a:t>
            </a:r>
            <a:r>
              <a:rPr lang="en-US" sz="1250" i="1" dirty="0">
                <a:solidFill>
                  <a:srgbClr val="F0E6C8"/>
                </a:solidFill>
                <a:latin typeface="Calibri" pitchFamily="34" charset="0"/>
                <a:ea typeface="Calibri" pitchFamily="34" charset="-122"/>
                <a:cs typeface="Calibri" pitchFamily="34" charset="-120"/>
              </a:rPr>
              <a:t>"...the collective programming of the mind that distinguishes members of one group from another."</a:t>
            </a:r>
            <a:endParaRPr lang="en-US" sz="1250" dirty="0"/>
          </a:p>
        </p:txBody>
      </p:sp>
      <p:sp>
        <p:nvSpPr>
          <p:cNvPr id="6" name="Shape 4"/>
          <p:cNvSpPr/>
          <p:nvPr/>
        </p:nvSpPr>
        <p:spPr>
          <a:xfrm>
            <a:off x="411480" y="1883664"/>
            <a:ext cx="2697480" cy="1325880"/>
          </a:xfrm>
          <a:prstGeom prst="rect">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7" name="Shape 5"/>
          <p:cNvSpPr/>
          <p:nvPr/>
        </p:nvSpPr>
        <p:spPr>
          <a:xfrm>
            <a:off x="502920" y="1975104"/>
            <a:ext cx="2514600" cy="256032"/>
          </a:xfrm>
          <a:prstGeom prst="roundRect">
            <a:avLst>
              <a:gd name="adj" fmla="val 14286"/>
            </a:avLst>
          </a:prstGeom>
          <a:solidFill>
            <a:srgbClr val="1E2761"/>
          </a:solidFill>
          <a:ln w="12700">
            <a:solidFill>
              <a:srgbClr val="1E2761"/>
            </a:solidFill>
            <a:prstDash val="solid"/>
          </a:ln>
        </p:spPr>
        <p:txBody>
          <a:bodyPr/>
          <a:lstStyle/>
          <a:p>
            <a:endParaRPr lang="en-GB"/>
          </a:p>
        </p:txBody>
      </p:sp>
      <p:sp>
        <p:nvSpPr>
          <p:cNvPr id="8" name="Text 6"/>
          <p:cNvSpPr/>
          <p:nvPr/>
        </p:nvSpPr>
        <p:spPr>
          <a:xfrm>
            <a:off x="502920" y="1975104"/>
            <a:ext cx="2514600" cy="256032"/>
          </a:xfrm>
          <a:prstGeom prst="rect">
            <a:avLst/>
          </a:prstGeom>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Values &amp; Beliefs</a:t>
            </a:r>
            <a:endParaRPr lang="en-US" sz="1000" dirty="0"/>
          </a:p>
        </p:txBody>
      </p:sp>
      <p:sp>
        <p:nvSpPr>
          <p:cNvPr id="9" name="Text 7"/>
          <p:cNvSpPr/>
          <p:nvPr/>
        </p:nvSpPr>
        <p:spPr>
          <a:xfrm>
            <a:off x="539496" y="2286000"/>
            <a:ext cx="2441448" cy="859536"/>
          </a:xfrm>
          <a:prstGeom prst="rect">
            <a:avLst/>
          </a:prstGeom>
          <a:noFill/>
          <a:ln/>
        </p:spPr>
        <p:txBody>
          <a:bodyPr wrap="square" lIns="0" tIns="0" rIns="0" bIns="0" rtlCol="0" anchor="ctr"/>
          <a:lstStyle/>
          <a:p>
            <a:pPr marL="0" indent="0">
              <a:buNone/>
            </a:pPr>
            <a:r>
              <a:rPr lang="en-US" sz="950" dirty="0">
                <a:solidFill>
                  <a:srgbClr val="4A5568"/>
                </a:solidFill>
                <a:latin typeface="Calibri" pitchFamily="34" charset="0"/>
                <a:ea typeface="Calibri" pitchFamily="34" charset="-122"/>
                <a:cs typeface="Calibri" pitchFamily="34" charset="-120"/>
              </a:rPr>
              <a:t>Core moral principles. For Chinese partners: collectivism, Confucian hierarchy, and long-term thinking are bedrock values.</a:t>
            </a:r>
            <a:endParaRPr lang="en-US" sz="950" dirty="0"/>
          </a:p>
        </p:txBody>
      </p:sp>
      <p:sp>
        <p:nvSpPr>
          <p:cNvPr id="10" name="Shape 8"/>
          <p:cNvSpPr/>
          <p:nvPr/>
        </p:nvSpPr>
        <p:spPr>
          <a:xfrm>
            <a:off x="3264408" y="1883664"/>
            <a:ext cx="2697480" cy="1325880"/>
          </a:xfrm>
          <a:prstGeom prst="rect">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11" name="Shape 9"/>
          <p:cNvSpPr/>
          <p:nvPr/>
        </p:nvSpPr>
        <p:spPr>
          <a:xfrm>
            <a:off x="3355848" y="1975104"/>
            <a:ext cx="2514600" cy="256032"/>
          </a:xfrm>
          <a:prstGeom prst="roundRect">
            <a:avLst>
              <a:gd name="adj" fmla="val 14286"/>
            </a:avLst>
          </a:prstGeom>
          <a:solidFill>
            <a:srgbClr val="1E2761"/>
          </a:solidFill>
          <a:ln w="12700">
            <a:solidFill>
              <a:srgbClr val="1E2761"/>
            </a:solidFill>
            <a:prstDash val="solid"/>
          </a:ln>
        </p:spPr>
        <p:txBody>
          <a:bodyPr/>
          <a:lstStyle/>
          <a:p>
            <a:endParaRPr lang="en-GB"/>
          </a:p>
        </p:txBody>
      </p:sp>
      <p:sp>
        <p:nvSpPr>
          <p:cNvPr id="12" name="Text 10"/>
          <p:cNvSpPr/>
          <p:nvPr/>
        </p:nvSpPr>
        <p:spPr>
          <a:xfrm>
            <a:off x="3355848" y="1975104"/>
            <a:ext cx="2514600" cy="256032"/>
          </a:xfrm>
          <a:prstGeom prst="rect">
            <a:avLst/>
          </a:prstGeom>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Norms &amp; Customs</a:t>
            </a:r>
            <a:endParaRPr lang="en-US" sz="1000" dirty="0"/>
          </a:p>
        </p:txBody>
      </p:sp>
      <p:sp>
        <p:nvSpPr>
          <p:cNvPr id="13" name="Text 11"/>
          <p:cNvSpPr/>
          <p:nvPr/>
        </p:nvSpPr>
        <p:spPr>
          <a:xfrm>
            <a:off x="3392424" y="2286000"/>
            <a:ext cx="2441448" cy="859536"/>
          </a:xfrm>
          <a:prstGeom prst="rect">
            <a:avLst/>
          </a:prstGeom>
          <a:noFill/>
          <a:ln/>
        </p:spPr>
        <p:txBody>
          <a:bodyPr wrap="square" lIns="0" tIns="0" rIns="0" bIns="0" rtlCol="0" anchor="ctr"/>
          <a:lstStyle/>
          <a:p>
            <a:pPr marL="0" indent="0">
              <a:buNone/>
            </a:pPr>
            <a:r>
              <a:rPr lang="en-US" sz="950" dirty="0">
                <a:solidFill>
                  <a:srgbClr val="4A5568"/>
                </a:solidFill>
                <a:latin typeface="Calibri" pitchFamily="34" charset="0"/>
                <a:ea typeface="Calibri" pitchFamily="34" charset="-122"/>
                <a:cs typeface="Calibri" pitchFamily="34" charset="-120"/>
              </a:rPr>
              <a:t>Gift-giving protocol, banquet etiquette, business card exchange. Dukes staff must be trained before any meeting.</a:t>
            </a:r>
            <a:endParaRPr lang="en-US" sz="950" dirty="0"/>
          </a:p>
        </p:txBody>
      </p:sp>
      <p:sp>
        <p:nvSpPr>
          <p:cNvPr id="14" name="Shape 12"/>
          <p:cNvSpPr/>
          <p:nvPr/>
        </p:nvSpPr>
        <p:spPr>
          <a:xfrm>
            <a:off x="6117336" y="1883664"/>
            <a:ext cx="2697480" cy="1325880"/>
          </a:xfrm>
          <a:prstGeom prst="rect">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15" name="Shape 13"/>
          <p:cNvSpPr/>
          <p:nvPr/>
        </p:nvSpPr>
        <p:spPr>
          <a:xfrm>
            <a:off x="6208776" y="1975104"/>
            <a:ext cx="2514600" cy="256032"/>
          </a:xfrm>
          <a:prstGeom prst="roundRect">
            <a:avLst>
              <a:gd name="adj" fmla="val 14286"/>
            </a:avLst>
          </a:prstGeom>
          <a:solidFill>
            <a:srgbClr val="1E2761"/>
          </a:solidFill>
          <a:ln w="12700">
            <a:solidFill>
              <a:srgbClr val="1E2761"/>
            </a:solidFill>
            <a:prstDash val="solid"/>
          </a:ln>
        </p:spPr>
        <p:txBody>
          <a:bodyPr/>
          <a:lstStyle/>
          <a:p>
            <a:endParaRPr lang="en-GB"/>
          </a:p>
        </p:txBody>
      </p:sp>
      <p:sp>
        <p:nvSpPr>
          <p:cNvPr id="16" name="Text 14"/>
          <p:cNvSpPr/>
          <p:nvPr/>
        </p:nvSpPr>
        <p:spPr>
          <a:xfrm>
            <a:off x="6208776" y="1975104"/>
            <a:ext cx="2514600" cy="256032"/>
          </a:xfrm>
          <a:prstGeom prst="rect">
            <a:avLst/>
          </a:prstGeom>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Communication</a:t>
            </a:r>
            <a:endParaRPr lang="en-US" sz="1000" dirty="0"/>
          </a:p>
        </p:txBody>
      </p:sp>
      <p:sp>
        <p:nvSpPr>
          <p:cNvPr id="17" name="Text 15"/>
          <p:cNvSpPr/>
          <p:nvPr/>
        </p:nvSpPr>
        <p:spPr>
          <a:xfrm>
            <a:off x="6245352" y="2286000"/>
            <a:ext cx="2441448" cy="859536"/>
          </a:xfrm>
          <a:prstGeom prst="rect">
            <a:avLst/>
          </a:prstGeom>
          <a:noFill/>
          <a:ln/>
        </p:spPr>
        <p:txBody>
          <a:bodyPr wrap="square" lIns="0" tIns="0" rIns="0" bIns="0" rtlCol="0" anchor="ctr"/>
          <a:lstStyle/>
          <a:p>
            <a:pPr marL="0" indent="0">
              <a:buNone/>
            </a:pPr>
            <a:r>
              <a:rPr lang="en-US" sz="950" dirty="0">
                <a:solidFill>
                  <a:srgbClr val="4A5568"/>
                </a:solidFill>
                <a:latin typeface="Calibri" pitchFamily="34" charset="0"/>
                <a:ea typeface="Calibri" pitchFamily="34" charset="-122"/>
                <a:cs typeface="Calibri" pitchFamily="34" charset="-120"/>
              </a:rPr>
              <a:t>High-context (Hall, 1976, p. 101) — meaning is in tone, silence, relationship. 'Very interesting' may mean no.</a:t>
            </a:r>
            <a:endParaRPr lang="en-US" sz="950" dirty="0"/>
          </a:p>
        </p:txBody>
      </p:sp>
      <p:sp>
        <p:nvSpPr>
          <p:cNvPr id="18" name="Shape 16"/>
          <p:cNvSpPr/>
          <p:nvPr/>
        </p:nvSpPr>
        <p:spPr>
          <a:xfrm>
            <a:off x="411480" y="3346704"/>
            <a:ext cx="2697480" cy="1325880"/>
          </a:xfrm>
          <a:prstGeom prst="rect">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19" name="Shape 17"/>
          <p:cNvSpPr/>
          <p:nvPr/>
        </p:nvSpPr>
        <p:spPr>
          <a:xfrm>
            <a:off x="502920" y="3438144"/>
            <a:ext cx="2514600" cy="256032"/>
          </a:xfrm>
          <a:prstGeom prst="roundRect">
            <a:avLst>
              <a:gd name="adj" fmla="val 14286"/>
            </a:avLst>
          </a:prstGeom>
          <a:solidFill>
            <a:srgbClr val="2D3A8C"/>
          </a:solidFill>
          <a:ln w="12700">
            <a:solidFill>
              <a:srgbClr val="2D3A8C"/>
            </a:solidFill>
            <a:prstDash val="solid"/>
          </a:ln>
        </p:spPr>
        <p:txBody>
          <a:bodyPr/>
          <a:lstStyle/>
          <a:p>
            <a:endParaRPr lang="en-GB"/>
          </a:p>
        </p:txBody>
      </p:sp>
      <p:sp>
        <p:nvSpPr>
          <p:cNvPr id="20" name="Text 18"/>
          <p:cNvSpPr/>
          <p:nvPr/>
        </p:nvSpPr>
        <p:spPr>
          <a:xfrm>
            <a:off x="502920" y="3438144"/>
            <a:ext cx="2514600" cy="256032"/>
          </a:xfrm>
          <a:prstGeom prst="rect">
            <a:avLst/>
          </a:prstGeom>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Social Structure</a:t>
            </a:r>
            <a:endParaRPr lang="en-US" sz="1000" dirty="0"/>
          </a:p>
        </p:txBody>
      </p:sp>
      <p:sp>
        <p:nvSpPr>
          <p:cNvPr id="21" name="Text 19"/>
          <p:cNvSpPr/>
          <p:nvPr/>
        </p:nvSpPr>
        <p:spPr>
          <a:xfrm>
            <a:off x="539496" y="3749040"/>
            <a:ext cx="2441448" cy="859536"/>
          </a:xfrm>
          <a:prstGeom prst="rect">
            <a:avLst/>
          </a:prstGeom>
          <a:noFill/>
          <a:ln/>
        </p:spPr>
        <p:txBody>
          <a:bodyPr wrap="square" lIns="0" tIns="0" rIns="0" bIns="0" rtlCol="0" anchor="ctr"/>
          <a:lstStyle/>
          <a:p>
            <a:pPr marL="0" indent="0">
              <a:buNone/>
            </a:pPr>
            <a:r>
              <a:rPr lang="en-US" sz="950" dirty="0">
                <a:solidFill>
                  <a:srgbClr val="4A5568"/>
                </a:solidFill>
                <a:latin typeface="Calibri" pitchFamily="34" charset="0"/>
                <a:ea typeface="Calibri" pitchFamily="34" charset="-122"/>
                <a:cs typeface="Calibri" pitchFamily="34" charset="-120"/>
              </a:rPr>
              <a:t>Confucian hierarchy determines who speaks and who decides. Dukes must send C-suite — not middle management.</a:t>
            </a:r>
            <a:endParaRPr lang="en-US" sz="950" dirty="0"/>
          </a:p>
        </p:txBody>
      </p:sp>
      <p:sp>
        <p:nvSpPr>
          <p:cNvPr id="22" name="Shape 20"/>
          <p:cNvSpPr/>
          <p:nvPr/>
        </p:nvSpPr>
        <p:spPr>
          <a:xfrm>
            <a:off x="3264408" y="3346704"/>
            <a:ext cx="2697480" cy="1325880"/>
          </a:xfrm>
          <a:prstGeom prst="rect">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23" name="Shape 21"/>
          <p:cNvSpPr/>
          <p:nvPr/>
        </p:nvSpPr>
        <p:spPr>
          <a:xfrm>
            <a:off x="3355848" y="3438144"/>
            <a:ext cx="2514600" cy="256032"/>
          </a:xfrm>
          <a:prstGeom prst="roundRect">
            <a:avLst>
              <a:gd name="adj" fmla="val 14286"/>
            </a:avLst>
          </a:prstGeom>
          <a:solidFill>
            <a:srgbClr val="2D3A8C"/>
          </a:solidFill>
          <a:ln w="12700">
            <a:solidFill>
              <a:srgbClr val="2D3A8C"/>
            </a:solidFill>
            <a:prstDash val="solid"/>
          </a:ln>
        </p:spPr>
        <p:txBody>
          <a:bodyPr/>
          <a:lstStyle/>
          <a:p>
            <a:endParaRPr lang="en-GB"/>
          </a:p>
        </p:txBody>
      </p:sp>
      <p:sp>
        <p:nvSpPr>
          <p:cNvPr id="24" name="Text 22"/>
          <p:cNvSpPr/>
          <p:nvPr/>
        </p:nvSpPr>
        <p:spPr>
          <a:xfrm>
            <a:off x="3355848" y="3438144"/>
            <a:ext cx="2514600" cy="256032"/>
          </a:xfrm>
          <a:prstGeom prst="rect">
            <a:avLst/>
          </a:prstGeom>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Language</a:t>
            </a:r>
            <a:endParaRPr lang="en-US" sz="1000" dirty="0"/>
          </a:p>
        </p:txBody>
      </p:sp>
      <p:sp>
        <p:nvSpPr>
          <p:cNvPr id="25" name="Text 23"/>
          <p:cNvSpPr/>
          <p:nvPr/>
        </p:nvSpPr>
        <p:spPr>
          <a:xfrm>
            <a:off x="3392424" y="3749040"/>
            <a:ext cx="2441448" cy="859536"/>
          </a:xfrm>
          <a:prstGeom prst="rect">
            <a:avLst/>
          </a:prstGeom>
          <a:noFill/>
          <a:ln/>
        </p:spPr>
        <p:txBody>
          <a:bodyPr wrap="square" lIns="0" tIns="0" rIns="0" bIns="0" rtlCol="0" anchor="ctr"/>
          <a:lstStyle/>
          <a:p>
            <a:pPr marL="0" indent="0">
              <a:buNone/>
            </a:pPr>
            <a:r>
              <a:rPr lang="en-US" sz="950" dirty="0">
                <a:solidFill>
                  <a:srgbClr val="4A5568"/>
                </a:solidFill>
                <a:latin typeface="Calibri" pitchFamily="34" charset="0"/>
                <a:ea typeface="Calibri" pitchFamily="34" charset="-122"/>
                <a:cs typeface="Calibri" pitchFamily="34" charset="-120"/>
              </a:rPr>
              <a:t>Mandarin negotiation nuances are lost even with interpreters. Invest in bicultural advisors, not just translators.</a:t>
            </a:r>
            <a:endParaRPr lang="en-US" sz="950" dirty="0"/>
          </a:p>
        </p:txBody>
      </p:sp>
      <p:sp>
        <p:nvSpPr>
          <p:cNvPr id="26" name="Shape 24"/>
          <p:cNvSpPr/>
          <p:nvPr/>
        </p:nvSpPr>
        <p:spPr>
          <a:xfrm>
            <a:off x="6117336" y="3346704"/>
            <a:ext cx="2697480" cy="1325880"/>
          </a:xfrm>
          <a:prstGeom prst="rect">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27" name="Shape 25"/>
          <p:cNvSpPr/>
          <p:nvPr/>
        </p:nvSpPr>
        <p:spPr>
          <a:xfrm>
            <a:off x="6208776" y="3438144"/>
            <a:ext cx="2514600" cy="256032"/>
          </a:xfrm>
          <a:prstGeom prst="roundRect">
            <a:avLst>
              <a:gd name="adj" fmla="val 14286"/>
            </a:avLst>
          </a:prstGeom>
          <a:solidFill>
            <a:srgbClr val="2D3A8C"/>
          </a:solidFill>
          <a:ln w="12700">
            <a:solidFill>
              <a:srgbClr val="2D3A8C"/>
            </a:solidFill>
            <a:prstDash val="solid"/>
          </a:ln>
        </p:spPr>
        <p:txBody>
          <a:bodyPr/>
          <a:lstStyle/>
          <a:p>
            <a:endParaRPr lang="en-GB"/>
          </a:p>
        </p:txBody>
      </p:sp>
      <p:sp>
        <p:nvSpPr>
          <p:cNvPr id="28" name="Text 26"/>
          <p:cNvSpPr/>
          <p:nvPr/>
        </p:nvSpPr>
        <p:spPr>
          <a:xfrm>
            <a:off x="6208776" y="3438144"/>
            <a:ext cx="2514600" cy="256032"/>
          </a:xfrm>
          <a:prstGeom prst="rect">
            <a:avLst/>
          </a:prstGeom>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Religion &amp; Philosophy</a:t>
            </a:r>
            <a:endParaRPr lang="en-US" sz="1000" dirty="0"/>
          </a:p>
        </p:txBody>
      </p:sp>
      <p:sp>
        <p:nvSpPr>
          <p:cNvPr id="29" name="Text 27"/>
          <p:cNvSpPr/>
          <p:nvPr/>
        </p:nvSpPr>
        <p:spPr>
          <a:xfrm>
            <a:off x="6245352" y="3749040"/>
            <a:ext cx="2441448" cy="859536"/>
          </a:xfrm>
          <a:prstGeom prst="rect">
            <a:avLst/>
          </a:prstGeom>
          <a:noFill/>
          <a:ln/>
        </p:spPr>
        <p:txBody>
          <a:bodyPr wrap="square" lIns="0" tIns="0" rIns="0" bIns="0" rtlCol="0" anchor="ctr"/>
          <a:lstStyle/>
          <a:p>
            <a:pPr marL="0" indent="0">
              <a:buNone/>
            </a:pPr>
            <a:r>
              <a:rPr lang="en-US" sz="950" dirty="0">
                <a:solidFill>
                  <a:srgbClr val="4A5568"/>
                </a:solidFill>
                <a:latin typeface="Calibri" pitchFamily="34" charset="0"/>
                <a:ea typeface="Calibri" pitchFamily="34" charset="-122"/>
                <a:cs typeface="Calibri" pitchFamily="34" charset="-120"/>
              </a:rPr>
              <a:t>Confucianism, Taoism, and Buddhism underpin Chinese ethics. Harmony and patience are deeply held values.</a:t>
            </a:r>
            <a:endParaRPr lang="en-US" sz="950" dirty="0"/>
          </a:p>
        </p:txBody>
      </p:sp>
    </p:spTree>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name="Slide 5">
    <p:bg>
      <p:bgPr>
        <a:solidFill>
          <a:srgbClr val="F8F6F0"/>
        </a:solidFill>
        <a:effectLst/>
      </p:bgPr>
    </p:bg>
    <p:spTree>
      <p:nvGrpSpPr>
        <p:cNvPr id="1" name=""/>
        <p:cNvGrpSpPr/>
        <p:nvPr/>
      </p:nvGrpSpPr>
      <p:grpSpPr>
        <a:xfrm>
          <a:off x="0" y="0"/>
          <a:ext cx="0" cy="0"/>
          <a:chOff x="0" y="0"/>
          <a:chExt cx="0" cy="0"/>
        </a:xfrm>
      </p:grpSpPr>
      <p:sp>
        <p:nvSpPr>
          <p:cNvPr id="2" name="Text 0"/>
          <p:cNvSpPr/>
          <p:nvPr/>
        </p:nvSpPr>
        <p:spPr>
          <a:xfrm>
            <a:off x="411480" y="164592"/>
            <a:ext cx="8321040" cy="530352"/>
          </a:xfrm>
          <a:prstGeom prst="rect">
            <a:avLst/>
          </a:prstGeom>
          <a:noFill/>
          <a:ln/>
        </p:spPr>
        <p:txBody>
          <a:bodyPr wrap="square" lIns="0" tIns="0" rIns="0" bIns="0" rtlCol="0" anchor="ctr"/>
          <a:lstStyle/>
          <a:p>
            <a:pPr marL="0" indent="0" algn="l">
              <a:buNone/>
            </a:pPr>
            <a:r>
              <a:rPr lang="en-US" sz="2200" b="1" dirty="0">
                <a:solidFill>
                  <a:srgbClr val="1E2761"/>
                </a:solidFill>
                <a:latin typeface="Cambria" pitchFamily="34" charset="0"/>
                <a:ea typeface="Cambria" pitchFamily="34" charset="-122"/>
                <a:cs typeface="Cambria" pitchFamily="34" charset="-120"/>
              </a:rPr>
              <a:t>HOFSTEDE'S CULTURAL DIMENSIONS — UK vs CHINA</a:t>
            </a:r>
            <a:endParaRPr lang="en-US" sz="2200" dirty="0"/>
          </a:p>
        </p:txBody>
      </p:sp>
      <p:sp>
        <p:nvSpPr>
          <p:cNvPr id="3" name="Text 1"/>
          <p:cNvSpPr/>
          <p:nvPr/>
        </p:nvSpPr>
        <p:spPr>
          <a:xfrm>
            <a:off x="411480" y="694944"/>
            <a:ext cx="8321040" cy="256032"/>
          </a:xfrm>
          <a:prstGeom prst="rect">
            <a:avLst/>
          </a:prstGeom>
          <a:noFill/>
          <a:ln/>
        </p:spPr>
        <p:txBody>
          <a:bodyPr wrap="square" lIns="0" tIns="0" rIns="0" bIns="0" rtlCol="0" anchor="ctr"/>
          <a:lstStyle/>
          <a:p>
            <a:pPr marL="0" indent="0" algn="l">
              <a:buNone/>
            </a:pPr>
            <a:r>
              <a:rPr lang="en-US" sz="1200" i="1" dirty="0">
                <a:solidFill>
                  <a:srgbClr val="718096"/>
                </a:solidFill>
                <a:latin typeface="Calibri" pitchFamily="34" charset="0"/>
                <a:ea typeface="Calibri" pitchFamily="34" charset="-122"/>
                <a:cs typeface="Calibri" pitchFamily="34" charset="-120"/>
              </a:rPr>
              <a:t>The quantitative case for cultural preparation, according to Hofstede (2001, p. 29)</a:t>
            </a:r>
            <a:endParaRPr lang="en-US" sz="1200" dirty="0"/>
          </a:p>
        </p:txBody>
      </p:sp>
      <p:graphicFrame>
        <p:nvGraphicFramePr>
          <p:cNvPr id="4" name="Chart 0"/>
          <p:cNvGraphicFramePr/>
          <p:nvPr/>
        </p:nvGraphicFramePr>
        <p:xfrm>
          <a:off x="365760" y="1005840"/>
          <a:ext cx="5029200" cy="3749040"/>
        </p:xfrm>
        <a:graphic>
          <a:graphicData uri="http://schemas.openxmlformats.org/drawingml/2006/chart">
            <c:chart xmlns:c="http://schemas.openxmlformats.org/drawingml/2006/chart" xmlns:r="http://schemas.openxmlformats.org/officeDocument/2006/relationships" r:id="rId3"/>
          </a:graphicData>
        </a:graphic>
      </p:graphicFrame>
      <p:sp>
        <p:nvSpPr>
          <p:cNvPr id="5" name="Shape 2"/>
          <p:cNvSpPr/>
          <p:nvPr/>
        </p:nvSpPr>
        <p:spPr>
          <a:xfrm>
            <a:off x="5577840" y="1005840"/>
            <a:ext cx="3200400" cy="841248"/>
          </a:xfrm>
          <a:prstGeom prst="rect">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6" name="Text 3"/>
          <p:cNvSpPr/>
          <p:nvPr/>
        </p:nvSpPr>
        <p:spPr>
          <a:xfrm>
            <a:off x="5687568" y="1060704"/>
            <a:ext cx="2980944" cy="237744"/>
          </a:xfrm>
          <a:prstGeom prst="rect">
            <a:avLst/>
          </a:prstGeom>
          <a:noFill/>
          <a:ln/>
        </p:spPr>
        <p:txBody>
          <a:bodyPr wrap="square" lIns="0" tIns="0" rIns="0" bIns="0" rtlCol="0" anchor="ctr"/>
          <a:lstStyle/>
          <a:p>
            <a:pPr marL="0" indent="0">
              <a:buNone/>
            </a:pPr>
            <a:r>
              <a:rPr lang="en-US" sz="1050" b="1" dirty="0">
                <a:solidFill>
                  <a:srgbClr val="1E2761"/>
                </a:solidFill>
                <a:latin typeface="Calibri" pitchFamily="34" charset="0"/>
                <a:ea typeface="Calibri" pitchFamily="34" charset="-122"/>
                <a:cs typeface="Calibri" pitchFamily="34" charset="-120"/>
              </a:rPr>
              <a:t>Power Distance (35 vs 80)</a:t>
            </a:r>
            <a:endParaRPr lang="en-US" sz="1050" dirty="0"/>
          </a:p>
        </p:txBody>
      </p:sp>
      <p:sp>
        <p:nvSpPr>
          <p:cNvPr id="7" name="Text 4"/>
          <p:cNvSpPr/>
          <p:nvPr/>
        </p:nvSpPr>
        <p:spPr>
          <a:xfrm>
            <a:off x="5687568" y="1335024"/>
            <a:ext cx="2980944" cy="457200"/>
          </a:xfrm>
          <a:prstGeom prst="rect">
            <a:avLst/>
          </a:prstGeom>
          <a:noFill/>
          <a:ln/>
        </p:spPr>
        <p:txBody>
          <a:bodyPr wrap="square" lIns="0" tIns="0" rIns="0" bIns="0" rtlCol="0" anchor="ctr"/>
          <a:lstStyle/>
          <a:p>
            <a:pPr marL="0" indent="0">
              <a:buNone/>
            </a:pPr>
            <a:r>
              <a:rPr lang="en-US" sz="950" dirty="0">
                <a:solidFill>
                  <a:srgbClr val="4A5568"/>
                </a:solidFill>
                <a:latin typeface="Calibri" pitchFamily="34" charset="0"/>
                <a:ea typeface="Calibri" pitchFamily="34" charset="-122"/>
                <a:cs typeface="Calibri" pitchFamily="34" charset="-120"/>
              </a:rPr>
              <a:t>China is twice as hierarchical. Dukes must send its CEO to every substantive meeting.</a:t>
            </a:r>
            <a:endParaRPr lang="en-US" sz="950" dirty="0"/>
          </a:p>
        </p:txBody>
      </p:sp>
      <p:sp>
        <p:nvSpPr>
          <p:cNvPr id="8" name="Shape 5"/>
          <p:cNvSpPr/>
          <p:nvPr/>
        </p:nvSpPr>
        <p:spPr>
          <a:xfrm>
            <a:off x="5577840" y="1965960"/>
            <a:ext cx="3200400" cy="841248"/>
          </a:xfrm>
          <a:prstGeom prst="rect">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9" name="Text 6"/>
          <p:cNvSpPr/>
          <p:nvPr/>
        </p:nvSpPr>
        <p:spPr>
          <a:xfrm>
            <a:off x="5687568" y="2020824"/>
            <a:ext cx="2980944" cy="237744"/>
          </a:xfrm>
          <a:prstGeom prst="rect">
            <a:avLst/>
          </a:prstGeom>
          <a:noFill/>
          <a:ln/>
        </p:spPr>
        <p:txBody>
          <a:bodyPr wrap="square" lIns="0" tIns="0" rIns="0" bIns="0" rtlCol="0" anchor="ctr"/>
          <a:lstStyle/>
          <a:p>
            <a:pPr marL="0" indent="0">
              <a:buNone/>
            </a:pPr>
            <a:r>
              <a:rPr lang="en-US" sz="1050" b="1" dirty="0">
                <a:solidFill>
                  <a:srgbClr val="990011"/>
                </a:solidFill>
                <a:latin typeface="Calibri" pitchFamily="34" charset="0"/>
                <a:ea typeface="Calibri" pitchFamily="34" charset="-122"/>
                <a:cs typeface="Calibri" pitchFamily="34" charset="-120"/>
              </a:rPr>
              <a:t>Individualism (89 vs 20)</a:t>
            </a:r>
            <a:endParaRPr lang="en-US" sz="1050" dirty="0"/>
          </a:p>
        </p:txBody>
      </p:sp>
      <p:sp>
        <p:nvSpPr>
          <p:cNvPr id="10" name="Text 7"/>
          <p:cNvSpPr/>
          <p:nvPr/>
        </p:nvSpPr>
        <p:spPr>
          <a:xfrm>
            <a:off x="5687568" y="2295144"/>
            <a:ext cx="2980944" cy="457200"/>
          </a:xfrm>
          <a:prstGeom prst="rect">
            <a:avLst/>
          </a:prstGeom>
          <a:noFill/>
          <a:ln/>
        </p:spPr>
        <p:txBody>
          <a:bodyPr wrap="square" lIns="0" tIns="0" rIns="0" bIns="0" rtlCol="0" anchor="ctr"/>
          <a:lstStyle/>
          <a:p>
            <a:pPr marL="0" indent="0">
              <a:buNone/>
            </a:pPr>
            <a:r>
              <a:rPr lang="en-US" sz="950" dirty="0">
                <a:solidFill>
                  <a:srgbClr val="4A5568"/>
                </a:solidFill>
                <a:latin typeface="Calibri" pitchFamily="34" charset="0"/>
                <a:ea typeface="Calibri" pitchFamily="34" charset="-122"/>
                <a:cs typeface="Calibri" pitchFamily="34" charset="-120"/>
              </a:rPr>
              <a:t>China is collectivist. One person's agreement does not bind the organisation.</a:t>
            </a:r>
            <a:endParaRPr lang="en-US" sz="950" dirty="0"/>
          </a:p>
        </p:txBody>
      </p:sp>
      <p:sp>
        <p:nvSpPr>
          <p:cNvPr id="11" name="Shape 8"/>
          <p:cNvSpPr/>
          <p:nvPr/>
        </p:nvSpPr>
        <p:spPr>
          <a:xfrm>
            <a:off x="5577840" y="2926080"/>
            <a:ext cx="3200400" cy="841248"/>
          </a:xfrm>
          <a:prstGeom prst="rect">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12" name="Text 9"/>
          <p:cNvSpPr/>
          <p:nvPr/>
        </p:nvSpPr>
        <p:spPr>
          <a:xfrm>
            <a:off x="5687568" y="2980944"/>
            <a:ext cx="2980944" cy="237744"/>
          </a:xfrm>
          <a:prstGeom prst="rect">
            <a:avLst/>
          </a:prstGeom>
          <a:noFill/>
          <a:ln/>
        </p:spPr>
        <p:txBody>
          <a:bodyPr wrap="square" lIns="0" tIns="0" rIns="0" bIns="0" rtlCol="0" anchor="ctr"/>
          <a:lstStyle/>
          <a:p>
            <a:pPr marL="0" indent="0">
              <a:buNone/>
            </a:pPr>
            <a:r>
              <a:rPr lang="en-US" sz="1050" b="1" dirty="0">
                <a:solidFill>
                  <a:srgbClr val="2D3A8C"/>
                </a:solidFill>
                <a:latin typeface="Calibri" pitchFamily="34" charset="0"/>
                <a:ea typeface="Calibri" pitchFamily="34" charset="-122"/>
                <a:cs typeface="Calibri" pitchFamily="34" charset="-120"/>
              </a:rPr>
              <a:t>Long-Term Orientation (51 vs 87)</a:t>
            </a:r>
            <a:endParaRPr lang="en-US" sz="1050" dirty="0"/>
          </a:p>
        </p:txBody>
      </p:sp>
      <p:sp>
        <p:nvSpPr>
          <p:cNvPr id="13" name="Text 10"/>
          <p:cNvSpPr/>
          <p:nvPr/>
        </p:nvSpPr>
        <p:spPr>
          <a:xfrm>
            <a:off x="5687568" y="3255264"/>
            <a:ext cx="2980944" cy="457200"/>
          </a:xfrm>
          <a:prstGeom prst="rect">
            <a:avLst/>
          </a:prstGeom>
          <a:noFill/>
          <a:ln/>
        </p:spPr>
        <p:txBody>
          <a:bodyPr wrap="square" lIns="0" tIns="0" rIns="0" bIns="0" rtlCol="0" anchor="ctr"/>
          <a:lstStyle/>
          <a:p>
            <a:pPr marL="0" indent="0">
              <a:buNone/>
            </a:pPr>
            <a:r>
              <a:rPr lang="en-US" sz="950" dirty="0">
                <a:solidFill>
                  <a:srgbClr val="4A5568"/>
                </a:solidFill>
                <a:latin typeface="Calibri" pitchFamily="34" charset="0"/>
                <a:ea typeface="Calibri" pitchFamily="34" charset="-122"/>
                <a:cs typeface="Calibri" pitchFamily="34" charset="-120"/>
              </a:rPr>
              <a:t>Dukes' nursery-to-18 model and Oxbridge pipeline perfectly match this orientation.</a:t>
            </a:r>
            <a:endParaRPr lang="en-US" sz="950" dirty="0"/>
          </a:p>
        </p:txBody>
      </p:sp>
      <p:sp>
        <p:nvSpPr>
          <p:cNvPr id="14" name="Shape 11"/>
          <p:cNvSpPr/>
          <p:nvPr/>
        </p:nvSpPr>
        <p:spPr>
          <a:xfrm>
            <a:off x="5577840" y="3886200"/>
            <a:ext cx="3200400" cy="841248"/>
          </a:xfrm>
          <a:prstGeom prst="rect">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15" name="Text 12"/>
          <p:cNvSpPr/>
          <p:nvPr/>
        </p:nvSpPr>
        <p:spPr>
          <a:xfrm>
            <a:off x="5687568" y="3941064"/>
            <a:ext cx="2980944" cy="237744"/>
          </a:xfrm>
          <a:prstGeom prst="rect">
            <a:avLst/>
          </a:prstGeom>
          <a:noFill/>
          <a:ln/>
        </p:spPr>
        <p:txBody>
          <a:bodyPr wrap="square" lIns="0" tIns="0" rIns="0" bIns="0" rtlCol="0" anchor="ctr"/>
          <a:lstStyle/>
          <a:p>
            <a:pPr marL="0" indent="0">
              <a:buNone/>
            </a:pPr>
            <a:r>
              <a:rPr lang="en-US" sz="1050" b="1" dirty="0">
                <a:solidFill>
                  <a:srgbClr val="1E2761"/>
                </a:solidFill>
                <a:latin typeface="Calibri" pitchFamily="34" charset="0"/>
                <a:ea typeface="Calibri" pitchFamily="34" charset="-122"/>
                <a:cs typeface="Calibri" pitchFamily="34" charset="-120"/>
              </a:rPr>
              <a:t>Indulgence (69 vs 24)</a:t>
            </a:r>
            <a:endParaRPr lang="en-US" sz="1050" dirty="0"/>
          </a:p>
        </p:txBody>
      </p:sp>
      <p:sp>
        <p:nvSpPr>
          <p:cNvPr id="16" name="Text 13"/>
          <p:cNvSpPr/>
          <p:nvPr/>
        </p:nvSpPr>
        <p:spPr>
          <a:xfrm>
            <a:off x="5687568" y="4215384"/>
            <a:ext cx="2980944" cy="457200"/>
          </a:xfrm>
          <a:prstGeom prst="rect">
            <a:avLst/>
          </a:prstGeom>
          <a:noFill/>
          <a:ln/>
        </p:spPr>
        <p:txBody>
          <a:bodyPr wrap="square" lIns="0" tIns="0" rIns="0" bIns="0" rtlCol="0" anchor="ctr"/>
          <a:lstStyle/>
          <a:p>
            <a:pPr marL="0" indent="0">
              <a:buNone/>
            </a:pPr>
            <a:r>
              <a:rPr lang="en-US" sz="950" dirty="0">
                <a:solidFill>
                  <a:srgbClr val="4A5568"/>
                </a:solidFill>
                <a:latin typeface="Calibri" pitchFamily="34" charset="0"/>
                <a:ea typeface="Calibri" pitchFamily="34" charset="-122"/>
                <a:cs typeface="Calibri" pitchFamily="34" charset="-120"/>
              </a:rPr>
              <a:t>Dukes' formal, heritage-led brand tone is exactly right for China's restrained culture.</a:t>
            </a:r>
            <a:endParaRPr lang="en-US" sz="950" dirty="0"/>
          </a:p>
        </p:txBody>
      </p:sp>
    </p:spTree>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1E2761"/>
        </a:solidFill>
        <a:effectLst/>
      </p:bgPr>
    </p:bg>
    <p:spTree>
      <p:nvGrpSpPr>
        <p:cNvPr id="1" name=""/>
        <p:cNvGrpSpPr/>
        <p:nvPr/>
      </p:nvGrpSpPr>
      <p:grpSpPr>
        <a:xfrm>
          <a:off x="0" y="0"/>
          <a:ext cx="0" cy="0"/>
          <a:chOff x="0" y="0"/>
          <a:chExt cx="0" cy="0"/>
        </a:xfrm>
      </p:grpSpPr>
      <p:sp>
        <p:nvSpPr>
          <p:cNvPr id="2" name="Text 0"/>
          <p:cNvSpPr/>
          <p:nvPr/>
        </p:nvSpPr>
        <p:spPr>
          <a:xfrm>
            <a:off x="411480" y="164592"/>
            <a:ext cx="8321040" cy="530352"/>
          </a:xfrm>
          <a:prstGeom prst="rect">
            <a:avLst/>
          </a:prstGeom>
          <a:noFill/>
          <a:ln/>
        </p:spPr>
        <p:txBody>
          <a:bodyPr wrap="square" lIns="0" tIns="0" rIns="0" bIns="0" rtlCol="0" anchor="ctr"/>
          <a:lstStyle/>
          <a:p>
            <a:pPr marL="0" indent="0" algn="l">
              <a:buNone/>
            </a:pPr>
            <a:r>
              <a:rPr lang="en-US" sz="2200" b="1" dirty="0">
                <a:solidFill>
                  <a:srgbClr val="FFFFFF"/>
                </a:solidFill>
                <a:latin typeface="Cambria" pitchFamily="34" charset="0"/>
                <a:ea typeface="Cambria" pitchFamily="34" charset="-122"/>
                <a:cs typeface="Cambria" pitchFamily="34" charset="-120"/>
              </a:rPr>
              <a:t>TROMPENAARS' SEVEN DIMENSIONS — APPLIED TO DUKES</a:t>
            </a:r>
            <a:endParaRPr lang="en-US" sz="2200" dirty="0"/>
          </a:p>
        </p:txBody>
      </p:sp>
      <p:sp>
        <p:nvSpPr>
          <p:cNvPr id="3" name="Text 1"/>
          <p:cNvSpPr/>
          <p:nvPr/>
        </p:nvSpPr>
        <p:spPr>
          <a:xfrm>
            <a:off x="411480" y="694944"/>
            <a:ext cx="8321040" cy="256032"/>
          </a:xfrm>
          <a:prstGeom prst="rect">
            <a:avLst/>
          </a:prstGeom>
          <a:noFill/>
          <a:ln/>
        </p:spPr>
        <p:txBody>
          <a:bodyPr wrap="square" lIns="0" tIns="0" rIns="0" bIns="0" rtlCol="0" anchor="ctr"/>
          <a:lstStyle/>
          <a:p>
            <a:pPr marL="0" indent="0" algn="l">
              <a:buNone/>
            </a:pPr>
            <a:r>
              <a:rPr lang="en-US" sz="1200" i="1" dirty="0">
                <a:solidFill>
                  <a:srgbClr val="C9A84C"/>
                </a:solidFill>
                <a:latin typeface="Calibri" pitchFamily="34" charset="0"/>
                <a:ea typeface="Calibri" pitchFamily="34" charset="-122"/>
                <a:cs typeface="Calibri" pitchFamily="34" charset="-120"/>
              </a:rPr>
              <a:t>Understanding how our Chinese partners think about relationships and time</a:t>
            </a:r>
            <a:endParaRPr lang="en-US" sz="1200" dirty="0"/>
          </a:p>
        </p:txBody>
      </p:sp>
      <p:sp>
        <p:nvSpPr>
          <p:cNvPr id="4" name="Shape 2"/>
          <p:cNvSpPr/>
          <p:nvPr/>
        </p:nvSpPr>
        <p:spPr>
          <a:xfrm>
            <a:off x="256032" y="1005840"/>
            <a:ext cx="2029968" cy="1828800"/>
          </a:xfrm>
          <a:prstGeom prst="roundRect">
            <a:avLst>
              <a:gd name="adj" fmla="val 4000"/>
            </a:avLst>
          </a:prstGeom>
          <a:solidFill>
            <a:srgbClr val="2D3A8C"/>
          </a:solidFill>
          <a:ln w="12700">
            <a:solidFill>
              <a:srgbClr val="3D4F9E"/>
            </a:solidFill>
            <a:prstDash val="solid"/>
          </a:ln>
        </p:spPr>
        <p:txBody>
          <a:bodyPr/>
          <a:lstStyle/>
          <a:p>
            <a:endParaRPr lang="en-GB"/>
          </a:p>
        </p:txBody>
      </p:sp>
      <p:sp>
        <p:nvSpPr>
          <p:cNvPr id="5" name="Shape 3"/>
          <p:cNvSpPr/>
          <p:nvPr/>
        </p:nvSpPr>
        <p:spPr>
          <a:xfrm>
            <a:off x="329184" y="1078992"/>
            <a:ext cx="1883664" cy="274320"/>
          </a:xfrm>
          <a:prstGeom prst="roundRect">
            <a:avLst>
              <a:gd name="adj" fmla="val 13333"/>
            </a:avLst>
          </a:prstGeom>
          <a:solidFill>
            <a:srgbClr val="C9A84C"/>
          </a:solidFill>
          <a:ln w="12700">
            <a:solidFill>
              <a:srgbClr val="C9A84C"/>
            </a:solidFill>
            <a:prstDash val="solid"/>
          </a:ln>
        </p:spPr>
        <p:txBody>
          <a:bodyPr/>
          <a:lstStyle/>
          <a:p>
            <a:endParaRPr lang="en-GB"/>
          </a:p>
        </p:txBody>
      </p:sp>
      <p:sp>
        <p:nvSpPr>
          <p:cNvPr id="6" name="Text 4"/>
          <p:cNvSpPr/>
          <p:nvPr/>
        </p:nvSpPr>
        <p:spPr>
          <a:xfrm>
            <a:off x="329184" y="1078992"/>
            <a:ext cx="1883664" cy="274320"/>
          </a:xfrm>
          <a:prstGeom prst="rect">
            <a:avLst/>
          </a:prstGeom>
          <a:noFill/>
          <a:ln/>
        </p:spPr>
        <p:txBody>
          <a:bodyPr wrap="square" lIns="0" tIns="0" rIns="0" bIns="0" rtlCol="0" anchor="ctr"/>
          <a:lstStyle/>
          <a:p>
            <a:pPr marL="0" indent="0" algn="ctr">
              <a:buNone/>
            </a:pPr>
            <a:r>
              <a:rPr lang="en-US" sz="800" b="1" dirty="0">
                <a:solidFill>
                  <a:srgbClr val="1E2761"/>
                </a:solidFill>
                <a:latin typeface="Calibri" pitchFamily="34" charset="0"/>
                <a:ea typeface="Calibri" pitchFamily="34" charset="-122"/>
                <a:cs typeface="Calibri" pitchFamily="34" charset="-120"/>
              </a:rPr>
              <a:t>Universalism vs Particularism</a:t>
            </a:r>
            <a:endParaRPr lang="en-US" sz="800" dirty="0"/>
          </a:p>
        </p:txBody>
      </p:sp>
      <p:sp>
        <p:nvSpPr>
          <p:cNvPr id="7" name="Text 5"/>
          <p:cNvSpPr/>
          <p:nvPr/>
        </p:nvSpPr>
        <p:spPr>
          <a:xfrm>
            <a:off x="347472" y="1408176"/>
            <a:ext cx="1865376" cy="256032"/>
          </a:xfrm>
          <a:prstGeom prst="rect">
            <a:avLst/>
          </a:prstGeom>
          <a:noFill/>
          <a:ln/>
        </p:spPr>
        <p:txBody>
          <a:bodyPr wrap="square" lIns="0" tIns="0" rIns="0" bIns="0" rtlCol="0" anchor="ctr"/>
          <a:lstStyle/>
          <a:p>
            <a:pPr marL="0" indent="0">
              <a:buNone/>
            </a:pPr>
            <a:r>
              <a:rPr lang="en-US" sz="850" dirty="0">
                <a:solidFill>
                  <a:srgbClr val="B8C4F0"/>
                </a:solidFill>
                <a:latin typeface="Calibri" pitchFamily="34" charset="0"/>
                <a:ea typeface="Calibri" pitchFamily="34" charset="-122"/>
                <a:cs typeface="Calibri" pitchFamily="34" charset="-120"/>
              </a:rPr>
              <a:t>🇬🇧 UK: Rule-based</a:t>
            </a:r>
            <a:endParaRPr lang="en-US" sz="850" dirty="0"/>
          </a:p>
        </p:txBody>
      </p:sp>
      <p:sp>
        <p:nvSpPr>
          <p:cNvPr id="8" name="Text 6"/>
          <p:cNvSpPr/>
          <p:nvPr/>
        </p:nvSpPr>
        <p:spPr>
          <a:xfrm>
            <a:off x="347472" y="1664208"/>
            <a:ext cx="1865376" cy="256032"/>
          </a:xfrm>
          <a:prstGeom prst="rect">
            <a:avLst/>
          </a:prstGeom>
          <a:noFill/>
          <a:ln/>
        </p:spPr>
        <p:txBody>
          <a:bodyPr wrap="square" lIns="0" tIns="0" rIns="0" bIns="0" rtlCol="0" anchor="ctr"/>
          <a:lstStyle/>
          <a:p>
            <a:pPr marL="0" indent="0">
              <a:buNone/>
            </a:pPr>
            <a:r>
              <a:rPr lang="en-US" sz="850" dirty="0">
                <a:solidFill>
                  <a:srgbClr val="C9A84C"/>
                </a:solidFill>
                <a:latin typeface="Calibri" pitchFamily="34" charset="0"/>
                <a:ea typeface="Calibri" pitchFamily="34" charset="-122"/>
                <a:cs typeface="Calibri" pitchFamily="34" charset="-120"/>
              </a:rPr>
              <a:t>🇨🇳 China: Relationship-flexible</a:t>
            </a:r>
            <a:endParaRPr lang="en-US" sz="850" dirty="0"/>
          </a:p>
        </p:txBody>
      </p:sp>
      <p:sp>
        <p:nvSpPr>
          <p:cNvPr id="9" name="Shape 7"/>
          <p:cNvSpPr/>
          <p:nvPr/>
        </p:nvSpPr>
        <p:spPr>
          <a:xfrm>
            <a:off x="347472" y="1956816"/>
            <a:ext cx="1847088" cy="0"/>
          </a:xfrm>
          <a:prstGeom prst="line">
            <a:avLst/>
          </a:prstGeom>
          <a:noFill/>
          <a:ln w="12700">
            <a:solidFill>
              <a:srgbClr val="4A5A9E"/>
            </a:solidFill>
            <a:prstDash val="solid"/>
          </a:ln>
        </p:spPr>
        <p:txBody>
          <a:bodyPr/>
          <a:lstStyle/>
          <a:p>
            <a:endParaRPr lang="en-GB"/>
          </a:p>
        </p:txBody>
      </p:sp>
      <p:sp>
        <p:nvSpPr>
          <p:cNvPr id="10" name="Text 8"/>
          <p:cNvSpPr/>
          <p:nvPr/>
        </p:nvSpPr>
        <p:spPr>
          <a:xfrm>
            <a:off x="347472" y="2011680"/>
            <a:ext cx="1865376" cy="749808"/>
          </a:xfrm>
          <a:prstGeom prst="rect">
            <a:avLst/>
          </a:prstGeom>
          <a:noFill/>
          <a:ln/>
        </p:spPr>
        <p:txBody>
          <a:bodyPr wrap="square" lIns="0" tIns="0" rIns="0" bIns="0" rtlCol="0" anchor="ctr"/>
          <a:lstStyle/>
          <a:p>
            <a:pPr marL="0" indent="0">
              <a:buNone/>
            </a:pPr>
            <a:r>
              <a:rPr lang="en-US" sz="850" i="1" dirty="0">
                <a:solidFill>
                  <a:srgbClr val="C8D0F8"/>
                </a:solidFill>
                <a:latin typeface="Calibri" pitchFamily="34" charset="0"/>
                <a:ea typeface="Calibri" pitchFamily="34" charset="-122"/>
                <a:cs typeface="Calibri" pitchFamily="34" charset="-120"/>
              </a:rPr>
              <a:t>Chinese partners may expect curriculum flexibility for trusted allies. Build this into licensing clauses from day one.</a:t>
            </a:r>
            <a:endParaRPr lang="en-US" sz="850" dirty="0"/>
          </a:p>
        </p:txBody>
      </p:sp>
      <p:sp>
        <p:nvSpPr>
          <p:cNvPr id="11" name="Shape 9"/>
          <p:cNvSpPr/>
          <p:nvPr/>
        </p:nvSpPr>
        <p:spPr>
          <a:xfrm>
            <a:off x="2395728" y="1005840"/>
            <a:ext cx="2029968" cy="1828800"/>
          </a:xfrm>
          <a:prstGeom prst="roundRect">
            <a:avLst>
              <a:gd name="adj" fmla="val 4000"/>
            </a:avLst>
          </a:prstGeom>
          <a:solidFill>
            <a:srgbClr val="2D3A8C"/>
          </a:solidFill>
          <a:ln w="12700">
            <a:solidFill>
              <a:srgbClr val="3D4F9E"/>
            </a:solidFill>
            <a:prstDash val="solid"/>
          </a:ln>
        </p:spPr>
        <p:txBody>
          <a:bodyPr/>
          <a:lstStyle/>
          <a:p>
            <a:endParaRPr lang="en-GB"/>
          </a:p>
        </p:txBody>
      </p:sp>
      <p:sp>
        <p:nvSpPr>
          <p:cNvPr id="12" name="Shape 10"/>
          <p:cNvSpPr/>
          <p:nvPr/>
        </p:nvSpPr>
        <p:spPr>
          <a:xfrm>
            <a:off x="2468880" y="1078992"/>
            <a:ext cx="1883664" cy="274320"/>
          </a:xfrm>
          <a:prstGeom prst="roundRect">
            <a:avLst>
              <a:gd name="adj" fmla="val 13333"/>
            </a:avLst>
          </a:prstGeom>
          <a:solidFill>
            <a:srgbClr val="C9A84C"/>
          </a:solidFill>
          <a:ln w="12700">
            <a:solidFill>
              <a:srgbClr val="C9A84C"/>
            </a:solidFill>
            <a:prstDash val="solid"/>
          </a:ln>
        </p:spPr>
        <p:txBody>
          <a:bodyPr/>
          <a:lstStyle/>
          <a:p>
            <a:endParaRPr lang="en-GB"/>
          </a:p>
        </p:txBody>
      </p:sp>
      <p:sp>
        <p:nvSpPr>
          <p:cNvPr id="13" name="Text 11"/>
          <p:cNvSpPr/>
          <p:nvPr/>
        </p:nvSpPr>
        <p:spPr>
          <a:xfrm>
            <a:off x="2468880" y="1078992"/>
            <a:ext cx="1883664" cy="274320"/>
          </a:xfrm>
          <a:prstGeom prst="rect">
            <a:avLst/>
          </a:prstGeom>
          <a:noFill/>
          <a:ln/>
        </p:spPr>
        <p:txBody>
          <a:bodyPr wrap="square" lIns="0" tIns="0" rIns="0" bIns="0" rtlCol="0" anchor="ctr"/>
          <a:lstStyle/>
          <a:p>
            <a:pPr marL="0" indent="0" algn="ctr">
              <a:buNone/>
            </a:pPr>
            <a:r>
              <a:rPr lang="en-US" sz="800" b="1" dirty="0">
                <a:solidFill>
                  <a:srgbClr val="1E2761"/>
                </a:solidFill>
                <a:latin typeface="Calibri" pitchFamily="34" charset="0"/>
                <a:ea typeface="Calibri" pitchFamily="34" charset="-122"/>
                <a:cs typeface="Calibri" pitchFamily="34" charset="-120"/>
              </a:rPr>
              <a:t>Individualism vs Communitarianism</a:t>
            </a:r>
            <a:endParaRPr lang="en-US" sz="800" dirty="0"/>
          </a:p>
        </p:txBody>
      </p:sp>
      <p:sp>
        <p:nvSpPr>
          <p:cNvPr id="14" name="Text 12"/>
          <p:cNvSpPr/>
          <p:nvPr/>
        </p:nvSpPr>
        <p:spPr>
          <a:xfrm>
            <a:off x="2487168" y="1408176"/>
            <a:ext cx="1865376" cy="256032"/>
          </a:xfrm>
          <a:prstGeom prst="rect">
            <a:avLst/>
          </a:prstGeom>
          <a:noFill/>
          <a:ln/>
        </p:spPr>
        <p:txBody>
          <a:bodyPr wrap="square" lIns="0" tIns="0" rIns="0" bIns="0" rtlCol="0" anchor="ctr"/>
          <a:lstStyle/>
          <a:p>
            <a:pPr marL="0" indent="0">
              <a:buNone/>
            </a:pPr>
            <a:r>
              <a:rPr lang="en-US" sz="850" dirty="0">
                <a:solidFill>
                  <a:srgbClr val="B8C4F0"/>
                </a:solidFill>
                <a:latin typeface="Calibri" pitchFamily="34" charset="0"/>
                <a:ea typeface="Calibri" pitchFamily="34" charset="-122"/>
                <a:cs typeface="Calibri" pitchFamily="34" charset="-120"/>
              </a:rPr>
              <a:t>🇬🇧 UK: Individual merit</a:t>
            </a:r>
            <a:endParaRPr lang="en-US" sz="850" dirty="0"/>
          </a:p>
        </p:txBody>
      </p:sp>
      <p:sp>
        <p:nvSpPr>
          <p:cNvPr id="15" name="Text 13"/>
          <p:cNvSpPr/>
          <p:nvPr/>
        </p:nvSpPr>
        <p:spPr>
          <a:xfrm>
            <a:off x="2487168" y="1664208"/>
            <a:ext cx="1865376" cy="256032"/>
          </a:xfrm>
          <a:prstGeom prst="rect">
            <a:avLst/>
          </a:prstGeom>
          <a:noFill/>
          <a:ln/>
        </p:spPr>
        <p:txBody>
          <a:bodyPr wrap="square" lIns="0" tIns="0" rIns="0" bIns="0" rtlCol="0" anchor="ctr"/>
          <a:lstStyle/>
          <a:p>
            <a:pPr marL="0" indent="0">
              <a:buNone/>
            </a:pPr>
            <a:r>
              <a:rPr lang="en-US" sz="850" dirty="0">
                <a:solidFill>
                  <a:srgbClr val="C9A84C"/>
                </a:solidFill>
                <a:latin typeface="Calibri" pitchFamily="34" charset="0"/>
                <a:ea typeface="Calibri" pitchFamily="34" charset="-122"/>
                <a:cs typeface="Calibri" pitchFamily="34" charset="-120"/>
              </a:rPr>
              <a:t>🇨🇳 China: Group harmony first</a:t>
            </a:r>
            <a:endParaRPr lang="en-US" sz="850" dirty="0"/>
          </a:p>
        </p:txBody>
      </p:sp>
      <p:sp>
        <p:nvSpPr>
          <p:cNvPr id="16" name="Shape 14"/>
          <p:cNvSpPr/>
          <p:nvPr/>
        </p:nvSpPr>
        <p:spPr>
          <a:xfrm>
            <a:off x="2487168" y="1956816"/>
            <a:ext cx="1847088" cy="0"/>
          </a:xfrm>
          <a:prstGeom prst="line">
            <a:avLst/>
          </a:prstGeom>
          <a:noFill/>
          <a:ln w="12700">
            <a:solidFill>
              <a:srgbClr val="4A5A9E"/>
            </a:solidFill>
            <a:prstDash val="solid"/>
          </a:ln>
        </p:spPr>
        <p:txBody>
          <a:bodyPr/>
          <a:lstStyle/>
          <a:p>
            <a:endParaRPr lang="en-GB"/>
          </a:p>
        </p:txBody>
      </p:sp>
      <p:sp>
        <p:nvSpPr>
          <p:cNvPr id="17" name="Text 15"/>
          <p:cNvSpPr/>
          <p:nvPr/>
        </p:nvSpPr>
        <p:spPr>
          <a:xfrm>
            <a:off x="2487168" y="2011680"/>
            <a:ext cx="1865376" cy="749808"/>
          </a:xfrm>
          <a:prstGeom prst="rect">
            <a:avLst/>
          </a:prstGeom>
          <a:noFill/>
          <a:ln/>
        </p:spPr>
        <p:txBody>
          <a:bodyPr wrap="square" lIns="0" tIns="0" rIns="0" bIns="0" rtlCol="0" anchor="ctr"/>
          <a:lstStyle/>
          <a:p>
            <a:pPr marL="0" indent="0">
              <a:buNone/>
            </a:pPr>
            <a:r>
              <a:rPr lang="en-US" sz="850" i="1" dirty="0">
                <a:solidFill>
                  <a:srgbClr val="C8D0F8"/>
                </a:solidFill>
                <a:latin typeface="Calibri" pitchFamily="34" charset="0"/>
                <a:ea typeface="Calibri" pitchFamily="34" charset="-122"/>
                <a:cs typeface="Calibri" pitchFamily="34" charset="-120"/>
              </a:rPr>
              <a:t>Board approval alone won't close this deal. Chinese internal consensus across multiple stakeholders must be earned.</a:t>
            </a:r>
            <a:endParaRPr lang="en-US" sz="850" dirty="0"/>
          </a:p>
        </p:txBody>
      </p:sp>
      <p:sp>
        <p:nvSpPr>
          <p:cNvPr id="18" name="Shape 16"/>
          <p:cNvSpPr/>
          <p:nvPr/>
        </p:nvSpPr>
        <p:spPr>
          <a:xfrm>
            <a:off x="4535424" y="1005840"/>
            <a:ext cx="2029968" cy="1828800"/>
          </a:xfrm>
          <a:prstGeom prst="roundRect">
            <a:avLst>
              <a:gd name="adj" fmla="val 4000"/>
            </a:avLst>
          </a:prstGeom>
          <a:solidFill>
            <a:srgbClr val="2D3A8C"/>
          </a:solidFill>
          <a:ln w="12700">
            <a:solidFill>
              <a:srgbClr val="3D4F9E"/>
            </a:solidFill>
            <a:prstDash val="solid"/>
          </a:ln>
        </p:spPr>
        <p:txBody>
          <a:bodyPr/>
          <a:lstStyle/>
          <a:p>
            <a:endParaRPr lang="en-GB"/>
          </a:p>
        </p:txBody>
      </p:sp>
      <p:sp>
        <p:nvSpPr>
          <p:cNvPr id="19" name="Shape 17"/>
          <p:cNvSpPr/>
          <p:nvPr/>
        </p:nvSpPr>
        <p:spPr>
          <a:xfrm>
            <a:off x="4608576" y="1078992"/>
            <a:ext cx="1883664" cy="274320"/>
          </a:xfrm>
          <a:prstGeom prst="roundRect">
            <a:avLst>
              <a:gd name="adj" fmla="val 13333"/>
            </a:avLst>
          </a:prstGeom>
          <a:solidFill>
            <a:srgbClr val="C9A84C"/>
          </a:solidFill>
          <a:ln w="12700">
            <a:solidFill>
              <a:srgbClr val="C9A84C"/>
            </a:solidFill>
            <a:prstDash val="solid"/>
          </a:ln>
        </p:spPr>
        <p:txBody>
          <a:bodyPr/>
          <a:lstStyle/>
          <a:p>
            <a:endParaRPr lang="en-GB"/>
          </a:p>
        </p:txBody>
      </p:sp>
      <p:sp>
        <p:nvSpPr>
          <p:cNvPr id="20" name="Text 18"/>
          <p:cNvSpPr/>
          <p:nvPr/>
        </p:nvSpPr>
        <p:spPr>
          <a:xfrm>
            <a:off x="4608576" y="1078992"/>
            <a:ext cx="1883664" cy="274320"/>
          </a:xfrm>
          <a:prstGeom prst="rect">
            <a:avLst/>
          </a:prstGeom>
          <a:noFill/>
          <a:ln/>
        </p:spPr>
        <p:txBody>
          <a:bodyPr wrap="square" lIns="0" tIns="0" rIns="0" bIns="0" rtlCol="0" anchor="ctr"/>
          <a:lstStyle/>
          <a:p>
            <a:pPr marL="0" indent="0" algn="ctr">
              <a:buNone/>
            </a:pPr>
            <a:r>
              <a:rPr lang="en-US" sz="800" b="1" dirty="0">
                <a:solidFill>
                  <a:srgbClr val="1E2761"/>
                </a:solidFill>
                <a:latin typeface="Calibri" pitchFamily="34" charset="0"/>
                <a:ea typeface="Calibri" pitchFamily="34" charset="-122"/>
                <a:cs typeface="Calibri" pitchFamily="34" charset="-120"/>
              </a:rPr>
              <a:t>Neutral vs Affective</a:t>
            </a:r>
            <a:endParaRPr lang="en-US" sz="800" dirty="0"/>
          </a:p>
        </p:txBody>
      </p:sp>
      <p:sp>
        <p:nvSpPr>
          <p:cNvPr id="21" name="Text 19"/>
          <p:cNvSpPr/>
          <p:nvPr/>
        </p:nvSpPr>
        <p:spPr>
          <a:xfrm>
            <a:off x="4626864" y="1408176"/>
            <a:ext cx="1865376" cy="256032"/>
          </a:xfrm>
          <a:prstGeom prst="rect">
            <a:avLst/>
          </a:prstGeom>
          <a:noFill/>
          <a:ln/>
        </p:spPr>
        <p:txBody>
          <a:bodyPr wrap="square" lIns="0" tIns="0" rIns="0" bIns="0" rtlCol="0" anchor="ctr"/>
          <a:lstStyle/>
          <a:p>
            <a:pPr marL="0" indent="0">
              <a:buNone/>
            </a:pPr>
            <a:r>
              <a:rPr lang="en-US" sz="850" dirty="0">
                <a:solidFill>
                  <a:srgbClr val="B8C4F0"/>
                </a:solidFill>
                <a:latin typeface="Calibri" pitchFamily="34" charset="0"/>
                <a:ea typeface="Calibri" pitchFamily="34" charset="-122"/>
                <a:cs typeface="Calibri" pitchFamily="34" charset="-120"/>
              </a:rPr>
              <a:t>🇬🇧 UK: British reserve</a:t>
            </a:r>
            <a:endParaRPr lang="en-US" sz="850" dirty="0"/>
          </a:p>
        </p:txBody>
      </p:sp>
      <p:sp>
        <p:nvSpPr>
          <p:cNvPr id="22" name="Text 20"/>
          <p:cNvSpPr/>
          <p:nvPr/>
        </p:nvSpPr>
        <p:spPr>
          <a:xfrm>
            <a:off x="4626864" y="1664208"/>
            <a:ext cx="1865376" cy="256032"/>
          </a:xfrm>
          <a:prstGeom prst="rect">
            <a:avLst/>
          </a:prstGeom>
          <a:noFill/>
          <a:ln/>
        </p:spPr>
        <p:txBody>
          <a:bodyPr wrap="square" lIns="0" tIns="0" rIns="0" bIns="0" rtlCol="0" anchor="ctr"/>
          <a:lstStyle/>
          <a:p>
            <a:pPr marL="0" indent="0">
              <a:buNone/>
            </a:pPr>
            <a:r>
              <a:rPr lang="en-US" sz="850" dirty="0">
                <a:solidFill>
                  <a:srgbClr val="C9A84C"/>
                </a:solidFill>
                <a:latin typeface="Calibri" pitchFamily="34" charset="0"/>
                <a:ea typeface="Calibri" pitchFamily="34" charset="-122"/>
                <a:cs typeface="Calibri" pitchFamily="34" charset="-120"/>
              </a:rPr>
              <a:t>🇨🇳 China: Reserved, formal</a:t>
            </a:r>
            <a:endParaRPr lang="en-US" sz="850" dirty="0"/>
          </a:p>
        </p:txBody>
      </p:sp>
      <p:sp>
        <p:nvSpPr>
          <p:cNvPr id="23" name="Shape 21"/>
          <p:cNvSpPr/>
          <p:nvPr/>
        </p:nvSpPr>
        <p:spPr>
          <a:xfrm>
            <a:off x="4626864" y="1956816"/>
            <a:ext cx="1847088" cy="0"/>
          </a:xfrm>
          <a:prstGeom prst="line">
            <a:avLst/>
          </a:prstGeom>
          <a:noFill/>
          <a:ln w="12700">
            <a:solidFill>
              <a:srgbClr val="4A5A9E"/>
            </a:solidFill>
            <a:prstDash val="solid"/>
          </a:ln>
        </p:spPr>
        <p:txBody>
          <a:bodyPr/>
          <a:lstStyle/>
          <a:p>
            <a:endParaRPr lang="en-GB"/>
          </a:p>
        </p:txBody>
      </p:sp>
      <p:sp>
        <p:nvSpPr>
          <p:cNvPr id="24" name="Text 22"/>
          <p:cNvSpPr/>
          <p:nvPr/>
        </p:nvSpPr>
        <p:spPr>
          <a:xfrm>
            <a:off x="4626864" y="2011680"/>
            <a:ext cx="1865376" cy="749808"/>
          </a:xfrm>
          <a:prstGeom prst="rect">
            <a:avLst/>
          </a:prstGeom>
          <a:noFill/>
          <a:ln/>
        </p:spPr>
        <p:txBody>
          <a:bodyPr wrap="square" lIns="0" tIns="0" rIns="0" bIns="0" rtlCol="0" anchor="ctr"/>
          <a:lstStyle/>
          <a:p>
            <a:pPr marL="0" indent="0">
              <a:buNone/>
            </a:pPr>
            <a:r>
              <a:rPr lang="en-US" sz="850" i="1" dirty="0">
                <a:solidFill>
                  <a:srgbClr val="C8D0F8"/>
                </a:solidFill>
                <a:latin typeface="Calibri" pitchFamily="34" charset="0"/>
                <a:ea typeface="Calibri" pitchFamily="34" charset="-122"/>
                <a:cs typeface="Calibri" pitchFamily="34" charset="-120"/>
              </a:rPr>
              <a:t>Both cultures suppress public emotion. Dukes' formal, values-led brand tone is culturally well-aligned.</a:t>
            </a:r>
            <a:endParaRPr lang="en-US" sz="850" dirty="0"/>
          </a:p>
        </p:txBody>
      </p:sp>
      <p:sp>
        <p:nvSpPr>
          <p:cNvPr id="25" name="Shape 23"/>
          <p:cNvSpPr/>
          <p:nvPr/>
        </p:nvSpPr>
        <p:spPr>
          <a:xfrm>
            <a:off x="6675120" y="1005840"/>
            <a:ext cx="2029968" cy="1828800"/>
          </a:xfrm>
          <a:prstGeom prst="roundRect">
            <a:avLst>
              <a:gd name="adj" fmla="val 4000"/>
            </a:avLst>
          </a:prstGeom>
          <a:solidFill>
            <a:srgbClr val="2D3A8C"/>
          </a:solidFill>
          <a:ln w="12700">
            <a:solidFill>
              <a:srgbClr val="3D4F9E"/>
            </a:solidFill>
            <a:prstDash val="solid"/>
          </a:ln>
        </p:spPr>
        <p:txBody>
          <a:bodyPr/>
          <a:lstStyle/>
          <a:p>
            <a:endParaRPr lang="en-GB"/>
          </a:p>
        </p:txBody>
      </p:sp>
      <p:sp>
        <p:nvSpPr>
          <p:cNvPr id="26" name="Shape 24"/>
          <p:cNvSpPr/>
          <p:nvPr/>
        </p:nvSpPr>
        <p:spPr>
          <a:xfrm>
            <a:off x="6748272" y="1078992"/>
            <a:ext cx="1883664" cy="274320"/>
          </a:xfrm>
          <a:prstGeom prst="roundRect">
            <a:avLst>
              <a:gd name="adj" fmla="val 13333"/>
            </a:avLst>
          </a:prstGeom>
          <a:solidFill>
            <a:srgbClr val="C9A84C"/>
          </a:solidFill>
          <a:ln w="12700">
            <a:solidFill>
              <a:srgbClr val="C9A84C"/>
            </a:solidFill>
            <a:prstDash val="solid"/>
          </a:ln>
        </p:spPr>
        <p:txBody>
          <a:bodyPr/>
          <a:lstStyle/>
          <a:p>
            <a:endParaRPr lang="en-GB"/>
          </a:p>
        </p:txBody>
      </p:sp>
      <p:sp>
        <p:nvSpPr>
          <p:cNvPr id="27" name="Text 25"/>
          <p:cNvSpPr/>
          <p:nvPr/>
        </p:nvSpPr>
        <p:spPr>
          <a:xfrm>
            <a:off x="6748272" y="1078992"/>
            <a:ext cx="1883664" cy="274320"/>
          </a:xfrm>
          <a:prstGeom prst="rect">
            <a:avLst/>
          </a:prstGeom>
          <a:noFill/>
          <a:ln/>
        </p:spPr>
        <p:txBody>
          <a:bodyPr wrap="square" lIns="0" tIns="0" rIns="0" bIns="0" rtlCol="0" anchor="ctr"/>
          <a:lstStyle/>
          <a:p>
            <a:pPr marL="0" indent="0" algn="ctr">
              <a:buNone/>
            </a:pPr>
            <a:r>
              <a:rPr lang="en-US" sz="800" b="1" dirty="0">
                <a:solidFill>
                  <a:srgbClr val="1E2761"/>
                </a:solidFill>
                <a:latin typeface="Calibri" pitchFamily="34" charset="0"/>
                <a:ea typeface="Calibri" pitchFamily="34" charset="-122"/>
                <a:cs typeface="Calibri" pitchFamily="34" charset="-120"/>
              </a:rPr>
              <a:t>Specific vs Diffuse</a:t>
            </a:r>
            <a:endParaRPr lang="en-US" sz="800" dirty="0"/>
          </a:p>
        </p:txBody>
      </p:sp>
      <p:sp>
        <p:nvSpPr>
          <p:cNvPr id="28" name="Text 26"/>
          <p:cNvSpPr/>
          <p:nvPr/>
        </p:nvSpPr>
        <p:spPr>
          <a:xfrm>
            <a:off x="6766560" y="1408176"/>
            <a:ext cx="1865376" cy="256032"/>
          </a:xfrm>
          <a:prstGeom prst="rect">
            <a:avLst/>
          </a:prstGeom>
          <a:noFill/>
          <a:ln/>
        </p:spPr>
        <p:txBody>
          <a:bodyPr wrap="square" lIns="0" tIns="0" rIns="0" bIns="0" rtlCol="0" anchor="ctr"/>
          <a:lstStyle/>
          <a:p>
            <a:pPr marL="0" indent="0">
              <a:buNone/>
            </a:pPr>
            <a:r>
              <a:rPr lang="en-US" sz="850" dirty="0">
                <a:solidFill>
                  <a:srgbClr val="B8C4F0"/>
                </a:solidFill>
                <a:latin typeface="Calibri" pitchFamily="34" charset="0"/>
                <a:ea typeface="Calibri" pitchFamily="34" charset="-122"/>
                <a:cs typeface="Calibri" pitchFamily="34" charset="-120"/>
              </a:rPr>
              <a:t>🇬🇧 UK: Business separate</a:t>
            </a:r>
            <a:endParaRPr lang="en-US" sz="850" dirty="0"/>
          </a:p>
        </p:txBody>
      </p:sp>
      <p:sp>
        <p:nvSpPr>
          <p:cNvPr id="29" name="Text 27"/>
          <p:cNvSpPr/>
          <p:nvPr/>
        </p:nvSpPr>
        <p:spPr>
          <a:xfrm>
            <a:off x="6766560" y="1664208"/>
            <a:ext cx="1865376" cy="256032"/>
          </a:xfrm>
          <a:prstGeom prst="rect">
            <a:avLst/>
          </a:prstGeom>
          <a:noFill/>
          <a:ln/>
        </p:spPr>
        <p:txBody>
          <a:bodyPr wrap="square" lIns="0" tIns="0" rIns="0" bIns="0" rtlCol="0" anchor="ctr"/>
          <a:lstStyle/>
          <a:p>
            <a:pPr marL="0" indent="0">
              <a:buNone/>
            </a:pPr>
            <a:r>
              <a:rPr lang="en-US" sz="850" dirty="0">
                <a:solidFill>
                  <a:srgbClr val="C9A84C"/>
                </a:solidFill>
                <a:latin typeface="Calibri" pitchFamily="34" charset="0"/>
                <a:ea typeface="Calibri" pitchFamily="34" charset="-122"/>
                <a:cs typeface="Calibri" pitchFamily="34" charset="-120"/>
              </a:rPr>
              <a:t>🇨🇳 China: Business &amp; personal merged</a:t>
            </a:r>
            <a:endParaRPr lang="en-US" sz="850" dirty="0"/>
          </a:p>
        </p:txBody>
      </p:sp>
      <p:sp>
        <p:nvSpPr>
          <p:cNvPr id="30" name="Shape 28"/>
          <p:cNvSpPr/>
          <p:nvPr/>
        </p:nvSpPr>
        <p:spPr>
          <a:xfrm>
            <a:off x="6766560" y="1956816"/>
            <a:ext cx="1847088" cy="0"/>
          </a:xfrm>
          <a:prstGeom prst="line">
            <a:avLst/>
          </a:prstGeom>
          <a:noFill/>
          <a:ln w="12700">
            <a:solidFill>
              <a:srgbClr val="4A5A9E"/>
            </a:solidFill>
            <a:prstDash val="solid"/>
          </a:ln>
        </p:spPr>
        <p:txBody>
          <a:bodyPr/>
          <a:lstStyle/>
          <a:p>
            <a:endParaRPr lang="en-GB"/>
          </a:p>
        </p:txBody>
      </p:sp>
      <p:sp>
        <p:nvSpPr>
          <p:cNvPr id="31" name="Text 29"/>
          <p:cNvSpPr/>
          <p:nvPr/>
        </p:nvSpPr>
        <p:spPr>
          <a:xfrm>
            <a:off x="6766560" y="2011680"/>
            <a:ext cx="1865376" cy="749808"/>
          </a:xfrm>
          <a:prstGeom prst="rect">
            <a:avLst/>
          </a:prstGeom>
          <a:noFill/>
          <a:ln/>
        </p:spPr>
        <p:txBody>
          <a:bodyPr wrap="square" lIns="0" tIns="0" rIns="0" bIns="0" rtlCol="0" anchor="ctr"/>
          <a:lstStyle/>
          <a:p>
            <a:pPr marL="0" indent="0">
              <a:buNone/>
            </a:pPr>
            <a:r>
              <a:rPr lang="en-US" sz="850" i="1" dirty="0">
                <a:solidFill>
                  <a:srgbClr val="C8D0F8"/>
                </a:solidFill>
                <a:latin typeface="Calibri" pitchFamily="34" charset="0"/>
                <a:ea typeface="Calibri" pitchFamily="34" charset="-122"/>
                <a:cs typeface="Calibri" pitchFamily="34" charset="-120"/>
              </a:rPr>
              <a:t>Dukes leaders must invest in relationship time — dinners, school visits, cultural gestures — not just proposals.</a:t>
            </a:r>
            <a:endParaRPr lang="en-US" sz="850" dirty="0"/>
          </a:p>
        </p:txBody>
      </p:sp>
      <p:sp>
        <p:nvSpPr>
          <p:cNvPr id="32" name="Shape 30"/>
          <p:cNvSpPr/>
          <p:nvPr/>
        </p:nvSpPr>
        <p:spPr>
          <a:xfrm>
            <a:off x="713232" y="2999232"/>
            <a:ext cx="2724912" cy="1828800"/>
          </a:xfrm>
          <a:prstGeom prst="roundRect">
            <a:avLst>
              <a:gd name="adj" fmla="val 4000"/>
            </a:avLst>
          </a:prstGeom>
          <a:solidFill>
            <a:srgbClr val="2D3A8C"/>
          </a:solidFill>
          <a:ln w="12700">
            <a:solidFill>
              <a:srgbClr val="3D4F9E"/>
            </a:solidFill>
            <a:prstDash val="solid"/>
          </a:ln>
        </p:spPr>
        <p:txBody>
          <a:bodyPr/>
          <a:lstStyle/>
          <a:p>
            <a:endParaRPr lang="en-GB"/>
          </a:p>
        </p:txBody>
      </p:sp>
      <p:sp>
        <p:nvSpPr>
          <p:cNvPr id="33" name="Shape 31"/>
          <p:cNvSpPr/>
          <p:nvPr/>
        </p:nvSpPr>
        <p:spPr>
          <a:xfrm>
            <a:off x="786384" y="3072384"/>
            <a:ext cx="2578608" cy="274320"/>
          </a:xfrm>
          <a:prstGeom prst="roundRect">
            <a:avLst>
              <a:gd name="adj" fmla="val 13333"/>
            </a:avLst>
          </a:prstGeom>
          <a:solidFill>
            <a:srgbClr val="C9A84C"/>
          </a:solidFill>
          <a:ln w="12700">
            <a:solidFill>
              <a:srgbClr val="C9A84C"/>
            </a:solidFill>
            <a:prstDash val="solid"/>
          </a:ln>
        </p:spPr>
        <p:txBody>
          <a:bodyPr/>
          <a:lstStyle/>
          <a:p>
            <a:endParaRPr lang="en-GB"/>
          </a:p>
        </p:txBody>
      </p:sp>
      <p:sp>
        <p:nvSpPr>
          <p:cNvPr id="34" name="Text 32"/>
          <p:cNvSpPr/>
          <p:nvPr/>
        </p:nvSpPr>
        <p:spPr>
          <a:xfrm>
            <a:off x="786384" y="3072384"/>
            <a:ext cx="2578608" cy="274320"/>
          </a:xfrm>
          <a:prstGeom prst="rect">
            <a:avLst/>
          </a:prstGeom>
          <a:noFill/>
          <a:ln/>
        </p:spPr>
        <p:txBody>
          <a:bodyPr wrap="square" lIns="0" tIns="0" rIns="0" bIns="0" rtlCol="0" anchor="ctr"/>
          <a:lstStyle/>
          <a:p>
            <a:pPr marL="0" indent="0" algn="ctr">
              <a:buNone/>
            </a:pPr>
            <a:r>
              <a:rPr lang="en-US" sz="800" b="1" dirty="0">
                <a:solidFill>
                  <a:srgbClr val="1E2761"/>
                </a:solidFill>
                <a:latin typeface="Calibri" pitchFamily="34" charset="0"/>
                <a:ea typeface="Calibri" pitchFamily="34" charset="-122"/>
                <a:cs typeface="Calibri" pitchFamily="34" charset="-120"/>
              </a:rPr>
              <a:t>Achievement vs Ascription</a:t>
            </a:r>
            <a:endParaRPr lang="en-US" sz="800" dirty="0"/>
          </a:p>
        </p:txBody>
      </p:sp>
      <p:sp>
        <p:nvSpPr>
          <p:cNvPr id="35" name="Text 33"/>
          <p:cNvSpPr/>
          <p:nvPr/>
        </p:nvSpPr>
        <p:spPr>
          <a:xfrm>
            <a:off x="804672" y="3401568"/>
            <a:ext cx="2560320" cy="256032"/>
          </a:xfrm>
          <a:prstGeom prst="rect">
            <a:avLst/>
          </a:prstGeom>
          <a:noFill/>
          <a:ln/>
        </p:spPr>
        <p:txBody>
          <a:bodyPr wrap="square" lIns="0" tIns="0" rIns="0" bIns="0" rtlCol="0" anchor="ctr"/>
          <a:lstStyle/>
          <a:p>
            <a:pPr marL="0" indent="0">
              <a:buNone/>
            </a:pPr>
            <a:r>
              <a:rPr lang="en-US" sz="850" dirty="0">
                <a:solidFill>
                  <a:srgbClr val="B8C4F0"/>
                </a:solidFill>
                <a:latin typeface="Calibri" pitchFamily="34" charset="0"/>
                <a:ea typeface="Calibri" pitchFamily="34" charset="-122"/>
                <a:cs typeface="Calibri" pitchFamily="34" charset="-120"/>
              </a:rPr>
              <a:t>🇬🇧 UK: Merit-based status</a:t>
            </a:r>
            <a:endParaRPr lang="en-US" sz="850" dirty="0"/>
          </a:p>
        </p:txBody>
      </p:sp>
      <p:sp>
        <p:nvSpPr>
          <p:cNvPr id="36" name="Text 34"/>
          <p:cNvSpPr/>
          <p:nvPr/>
        </p:nvSpPr>
        <p:spPr>
          <a:xfrm>
            <a:off x="804672" y="3657600"/>
            <a:ext cx="2560320" cy="256032"/>
          </a:xfrm>
          <a:prstGeom prst="rect">
            <a:avLst/>
          </a:prstGeom>
          <a:noFill/>
          <a:ln/>
        </p:spPr>
        <p:txBody>
          <a:bodyPr wrap="square" lIns="0" tIns="0" rIns="0" bIns="0" rtlCol="0" anchor="ctr"/>
          <a:lstStyle/>
          <a:p>
            <a:pPr marL="0" indent="0">
              <a:buNone/>
            </a:pPr>
            <a:r>
              <a:rPr lang="en-US" sz="850" dirty="0">
                <a:solidFill>
                  <a:srgbClr val="C9A84C"/>
                </a:solidFill>
                <a:latin typeface="Calibri" pitchFamily="34" charset="0"/>
                <a:ea typeface="Calibri" pitchFamily="34" charset="-122"/>
                <a:cs typeface="Calibri" pitchFamily="34" charset="-120"/>
              </a:rPr>
              <a:t>🇨🇳 China: Seniority &amp; title</a:t>
            </a:r>
            <a:endParaRPr lang="en-US" sz="850" dirty="0"/>
          </a:p>
        </p:txBody>
      </p:sp>
      <p:sp>
        <p:nvSpPr>
          <p:cNvPr id="37" name="Shape 35"/>
          <p:cNvSpPr/>
          <p:nvPr/>
        </p:nvSpPr>
        <p:spPr>
          <a:xfrm>
            <a:off x="804672" y="3950208"/>
            <a:ext cx="2542032" cy="0"/>
          </a:xfrm>
          <a:prstGeom prst="line">
            <a:avLst/>
          </a:prstGeom>
          <a:noFill/>
          <a:ln w="12700">
            <a:solidFill>
              <a:srgbClr val="4A5A9E"/>
            </a:solidFill>
            <a:prstDash val="solid"/>
          </a:ln>
        </p:spPr>
        <p:txBody>
          <a:bodyPr/>
          <a:lstStyle/>
          <a:p>
            <a:endParaRPr lang="en-GB"/>
          </a:p>
        </p:txBody>
      </p:sp>
      <p:sp>
        <p:nvSpPr>
          <p:cNvPr id="38" name="Text 36"/>
          <p:cNvSpPr/>
          <p:nvPr/>
        </p:nvSpPr>
        <p:spPr>
          <a:xfrm>
            <a:off x="804672" y="4005072"/>
            <a:ext cx="2560320" cy="749808"/>
          </a:xfrm>
          <a:prstGeom prst="rect">
            <a:avLst/>
          </a:prstGeom>
          <a:noFill/>
          <a:ln/>
        </p:spPr>
        <p:txBody>
          <a:bodyPr wrap="square" lIns="0" tIns="0" rIns="0" bIns="0" rtlCol="0" anchor="ctr"/>
          <a:lstStyle/>
          <a:p>
            <a:pPr marL="0" indent="0">
              <a:buNone/>
            </a:pPr>
            <a:r>
              <a:rPr lang="en-US" sz="850" i="1" dirty="0">
                <a:solidFill>
                  <a:srgbClr val="C8D0F8"/>
                </a:solidFill>
                <a:latin typeface="Calibri" pitchFamily="34" charset="0"/>
                <a:ea typeface="Calibri" pitchFamily="34" charset="-122"/>
                <a:cs typeface="Calibri" pitchFamily="34" charset="-120"/>
              </a:rPr>
              <a:t>The Dukes Group CEO or Board Director must lead all initial meetings. Titles matter enormously.</a:t>
            </a:r>
            <a:endParaRPr lang="en-US" sz="850" dirty="0"/>
          </a:p>
        </p:txBody>
      </p:sp>
      <p:sp>
        <p:nvSpPr>
          <p:cNvPr id="39" name="Shape 37"/>
          <p:cNvSpPr/>
          <p:nvPr/>
        </p:nvSpPr>
        <p:spPr>
          <a:xfrm>
            <a:off x="3547872" y="2999232"/>
            <a:ext cx="2724912" cy="1828800"/>
          </a:xfrm>
          <a:prstGeom prst="roundRect">
            <a:avLst>
              <a:gd name="adj" fmla="val 4000"/>
            </a:avLst>
          </a:prstGeom>
          <a:solidFill>
            <a:srgbClr val="2D3A8C"/>
          </a:solidFill>
          <a:ln w="12700">
            <a:solidFill>
              <a:srgbClr val="3D4F9E"/>
            </a:solidFill>
            <a:prstDash val="solid"/>
          </a:ln>
        </p:spPr>
        <p:txBody>
          <a:bodyPr/>
          <a:lstStyle/>
          <a:p>
            <a:endParaRPr lang="en-GB"/>
          </a:p>
        </p:txBody>
      </p:sp>
      <p:sp>
        <p:nvSpPr>
          <p:cNvPr id="40" name="Shape 38"/>
          <p:cNvSpPr/>
          <p:nvPr/>
        </p:nvSpPr>
        <p:spPr>
          <a:xfrm>
            <a:off x="3621024" y="3072384"/>
            <a:ext cx="2578608" cy="274320"/>
          </a:xfrm>
          <a:prstGeom prst="roundRect">
            <a:avLst>
              <a:gd name="adj" fmla="val 13333"/>
            </a:avLst>
          </a:prstGeom>
          <a:solidFill>
            <a:srgbClr val="C9A84C"/>
          </a:solidFill>
          <a:ln w="12700">
            <a:solidFill>
              <a:srgbClr val="C9A84C"/>
            </a:solidFill>
            <a:prstDash val="solid"/>
          </a:ln>
        </p:spPr>
        <p:txBody>
          <a:bodyPr/>
          <a:lstStyle/>
          <a:p>
            <a:endParaRPr lang="en-GB"/>
          </a:p>
        </p:txBody>
      </p:sp>
      <p:sp>
        <p:nvSpPr>
          <p:cNvPr id="41" name="Text 39"/>
          <p:cNvSpPr/>
          <p:nvPr/>
        </p:nvSpPr>
        <p:spPr>
          <a:xfrm>
            <a:off x="3621024" y="3072384"/>
            <a:ext cx="2578608" cy="274320"/>
          </a:xfrm>
          <a:prstGeom prst="rect">
            <a:avLst/>
          </a:prstGeom>
          <a:noFill/>
          <a:ln/>
        </p:spPr>
        <p:txBody>
          <a:bodyPr wrap="square" lIns="0" tIns="0" rIns="0" bIns="0" rtlCol="0" anchor="ctr"/>
          <a:lstStyle/>
          <a:p>
            <a:pPr marL="0" indent="0" algn="ctr">
              <a:buNone/>
            </a:pPr>
            <a:r>
              <a:rPr lang="en-US" sz="800" b="1" dirty="0">
                <a:solidFill>
                  <a:srgbClr val="1E2761"/>
                </a:solidFill>
                <a:latin typeface="Calibri" pitchFamily="34" charset="0"/>
                <a:ea typeface="Calibri" pitchFamily="34" charset="-122"/>
                <a:cs typeface="Calibri" pitchFamily="34" charset="-120"/>
              </a:rPr>
              <a:t>Sequential vs Synchronic</a:t>
            </a:r>
            <a:endParaRPr lang="en-US" sz="800" dirty="0"/>
          </a:p>
        </p:txBody>
      </p:sp>
      <p:sp>
        <p:nvSpPr>
          <p:cNvPr id="42" name="Text 40"/>
          <p:cNvSpPr/>
          <p:nvPr/>
        </p:nvSpPr>
        <p:spPr>
          <a:xfrm>
            <a:off x="3639312" y="3401568"/>
            <a:ext cx="2560320" cy="256032"/>
          </a:xfrm>
          <a:prstGeom prst="rect">
            <a:avLst/>
          </a:prstGeom>
          <a:noFill/>
          <a:ln/>
        </p:spPr>
        <p:txBody>
          <a:bodyPr wrap="square" lIns="0" tIns="0" rIns="0" bIns="0" rtlCol="0" anchor="ctr"/>
          <a:lstStyle/>
          <a:p>
            <a:pPr marL="0" indent="0">
              <a:buNone/>
            </a:pPr>
            <a:r>
              <a:rPr lang="en-US" sz="850" dirty="0">
                <a:solidFill>
                  <a:srgbClr val="B8C4F0"/>
                </a:solidFill>
                <a:latin typeface="Calibri" pitchFamily="34" charset="0"/>
                <a:ea typeface="Calibri" pitchFamily="34" charset="-122"/>
                <a:cs typeface="Calibri" pitchFamily="34" charset="-120"/>
              </a:rPr>
              <a:t>🇬🇧 UK: Linear deadlines</a:t>
            </a:r>
            <a:endParaRPr lang="en-US" sz="850" dirty="0"/>
          </a:p>
        </p:txBody>
      </p:sp>
      <p:sp>
        <p:nvSpPr>
          <p:cNvPr id="43" name="Text 41"/>
          <p:cNvSpPr/>
          <p:nvPr/>
        </p:nvSpPr>
        <p:spPr>
          <a:xfrm>
            <a:off x="3639312" y="3657600"/>
            <a:ext cx="2560320" cy="256032"/>
          </a:xfrm>
          <a:prstGeom prst="rect">
            <a:avLst/>
          </a:prstGeom>
          <a:noFill/>
          <a:ln/>
        </p:spPr>
        <p:txBody>
          <a:bodyPr wrap="square" lIns="0" tIns="0" rIns="0" bIns="0" rtlCol="0" anchor="ctr"/>
          <a:lstStyle/>
          <a:p>
            <a:pPr marL="0" indent="0">
              <a:buNone/>
            </a:pPr>
            <a:r>
              <a:rPr lang="en-US" sz="850" dirty="0">
                <a:solidFill>
                  <a:srgbClr val="C9A84C"/>
                </a:solidFill>
                <a:latin typeface="Calibri" pitchFamily="34" charset="0"/>
                <a:ea typeface="Calibri" pitchFamily="34" charset="-122"/>
                <a:cs typeface="Calibri" pitchFamily="34" charset="-120"/>
              </a:rPr>
              <a:t>🇨🇳 China: Relationship timing</a:t>
            </a:r>
            <a:endParaRPr lang="en-US" sz="850" dirty="0"/>
          </a:p>
        </p:txBody>
      </p:sp>
      <p:sp>
        <p:nvSpPr>
          <p:cNvPr id="44" name="Shape 42"/>
          <p:cNvSpPr/>
          <p:nvPr/>
        </p:nvSpPr>
        <p:spPr>
          <a:xfrm>
            <a:off x="3639312" y="3950208"/>
            <a:ext cx="2542032" cy="0"/>
          </a:xfrm>
          <a:prstGeom prst="line">
            <a:avLst/>
          </a:prstGeom>
          <a:noFill/>
          <a:ln w="12700">
            <a:solidFill>
              <a:srgbClr val="4A5A9E"/>
            </a:solidFill>
            <a:prstDash val="solid"/>
          </a:ln>
        </p:spPr>
        <p:txBody>
          <a:bodyPr/>
          <a:lstStyle/>
          <a:p>
            <a:endParaRPr lang="en-GB"/>
          </a:p>
        </p:txBody>
      </p:sp>
      <p:sp>
        <p:nvSpPr>
          <p:cNvPr id="45" name="Text 43"/>
          <p:cNvSpPr/>
          <p:nvPr/>
        </p:nvSpPr>
        <p:spPr>
          <a:xfrm>
            <a:off x="3639312" y="4005072"/>
            <a:ext cx="2560320" cy="749808"/>
          </a:xfrm>
          <a:prstGeom prst="rect">
            <a:avLst/>
          </a:prstGeom>
          <a:noFill/>
          <a:ln/>
        </p:spPr>
        <p:txBody>
          <a:bodyPr wrap="square" lIns="0" tIns="0" rIns="0" bIns="0" rtlCol="0" anchor="ctr"/>
          <a:lstStyle/>
          <a:p>
            <a:pPr marL="0" indent="0">
              <a:buNone/>
            </a:pPr>
            <a:r>
              <a:rPr lang="en-US" sz="850" i="1" dirty="0">
                <a:solidFill>
                  <a:srgbClr val="C8D0F8"/>
                </a:solidFill>
                <a:latin typeface="Calibri" pitchFamily="34" charset="0"/>
                <a:ea typeface="Calibri" pitchFamily="34" charset="-122"/>
                <a:cs typeface="Calibri" pitchFamily="34" charset="-120"/>
              </a:rPr>
              <a:t>Do not communicate any Board deadline. Patience is Dukes' most powerful negotiation tool.</a:t>
            </a:r>
            <a:endParaRPr lang="en-US" sz="850" dirty="0"/>
          </a:p>
        </p:txBody>
      </p:sp>
      <p:sp>
        <p:nvSpPr>
          <p:cNvPr id="46" name="Shape 44"/>
          <p:cNvSpPr/>
          <p:nvPr/>
        </p:nvSpPr>
        <p:spPr>
          <a:xfrm>
            <a:off x="6382512" y="3010316"/>
            <a:ext cx="2724912" cy="1828800"/>
          </a:xfrm>
          <a:prstGeom prst="roundRect">
            <a:avLst>
              <a:gd name="adj" fmla="val 4000"/>
            </a:avLst>
          </a:prstGeom>
          <a:solidFill>
            <a:srgbClr val="2D3A8C"/>
          </a:solidFill>
          <a:ln w="12700">
            <a:solidFill>
              <a:srgbClr val="3D4F9E"/>
            </a:solidFill>
            <a:prstDash val="solid"/>
          </a:ln>
        </p:spPr>
        <p:txBody>
          <a:bodyPr/>
          <a:lstStyle/>
          <a:p>
            <a:endParaRPr lang="en-GB"/>
          </a:p>
        </p:txBody>
      </p:sp>
      <p:sp>
        <p:nvSpPr>
          <p:cNvPr id="47" name="Shape 45"/>
          <p:cNvSpPr/>
          <p:nvPr/>
        </p:nvSpPr>
        <p:spPr>
          <a:xfrm>
            <a:off x="6455664" y="3072384"/>
            <a:ext cx="2578608" cy="274320"/>
          </a:xfrm>
          <a:prstGeom prst="roundRect">
            <a:avLst>
              <a:gd name="adj" fmla="val 13333"/>
            </a:avLst>
          </a:prstGeom>
          <a:solidFill>
            <a:srgbClr val="C9A84C"/>
          </a:solidFill>
          <a:ln w="12700">
            <a:solidFill>
              <a:srgbClr val="C9A84C"/>
            </a:solidFill>
            <a:prstDash val="solid"/>
          </a:ln>
        </p:spPr>
        <p:txBody>
          <a:bodyPr/>
          <a:lstStyle/>
          <a:p>
            <a:endParaRPr lang="en-GB"/>
          </a:p>
        </p:txBody>
      </p:sp>
      <p:sp>
        <p:nvSpPr>
          <p:cNvPr id="48" name="Text 46"/>
          <p:cNvSpPr/>
          <p:nvPr/>
        </p:nvSpPr>
        <p:spPr>
          <a:xfrm>
            <a:off x="6455664" y="3072384"/>
            <a:ext cx="2578608" cy="274320"/>
          </a:xfrm>
          <a:prstGeom prst="rect">
            <a:avLst/>
          </a:prstGeom>
          <a:noFill/>
          <a:ln/>
        </p:spPr>
        <p:txBody>
          <a:bodyPr wrap="square" lIns="0" tIns="0" rIns="0" bIns="0" rtlCol="0" anchor="ctr"/>
          <a:lstStyle/>
          <a:p>
            <a:pPr marL="0" indent="0" algn="ctr">
              <a:buNone/>
            </a:pPr>
            <a:r>
              <a:rPr lang="en-US" sz="800" b="1" dirty="0">
                <a:solidFill>
                  <a:srgbClr val="1E2761"/>
                </a:solidFill>
                <a:latin typeface="Calibri" pitchFamily="34" charset="0"/>
                <a:ea typeface="Calibri" pitchFamily="34" charset="-122"/>
                <a:cs typeface="Calibri" pitchFamily="34" charset="-120"/>
              </a:rPr>
              <a:t>Internal vs External Control</a:t>
            </a:r>
            <a:endParaRPr lang="en-US" sz="800" dirty="0"/>
          </a:p>
        </p:txBody>
      </p:sp>
      <p:sp>
        <p:nvSpPr>
          <p:cNvPr id="49" name="Text 47"/>
          <p:cNvSpPr/>
          <p:nvPr/>
        </p:nvSpPr>
        <p:spPr>
          <a:xfrm>
            <a:off x="6473952" y="3401568"/>
            <a:ext cx="2560320" cy="256032"/>
          </a:xfrm>
          <a:prstGeom prst="rect">
            <a:avLst/>
          </a:prstGeom>
          <a:noFill/>
          <a:ln/>
        </p:spPr>
        <p:txBody>
          <a:bodyPr wrap="square" lIns="0" tIns="0" rIns="0" bIns="0" rtlCol="0" anchor="ctr"/>
          <a:lstStyle/>
          <a:p>
            <a:pPr marL="0" indent="0">
              <a:buNone/>
            </a:pPr>
            <a:r>
              <a:rPr lang="en-US" sz="850" dirty="0">
                <a:solidFill>
                  <a:srgbClr val="B8C4F0"/>
                </a:solidFill>
                <a:latin typeface="Calibri" pitchFamily="34" charset="0"/>
                <a:ea typeface="Calibri" pitchFamily="34" charset="-122"/>
                <a:cs typeface="Calibri" pitchFamily="34" charset="-120"/>
              </a:rPr>
              <a:t>🇬🇧 UK: Control outcome</a:t>
            </a:r>
            <a:endParaRPr lang="en-US" sz="850" dirty="0"/>
          </a:p>
        </p:txBody>
      </p:sp>
      <p:sp>
        <p:nvSpPr>
          <p:cNvPr id="50" name="Text 48"/>
          <p:cNvSpPr/>
          <p:nvPr/>
        </p:nvSpPr>
        <p:spPr>
          <a:xfrm>
            <a:off x="6473952" y="3657600"/>
            <a:ext cx="2560320" cy="256032"/>
          </a:xfrm>
          <a:prstGeom prst="rect">
            <a:avLst/>
          </a:prstGeom>
          <a:noFill/>
          <a:ln/>
        </p:spPr>
        <p:txBody>
          <a:bodyPr wrap="square" lIns="0" tIns="0" rIns="0" bIns="0" rtlCol="0" anchor="ctr"/>
          <a:lstStyle/>
          <a:p>
            <a:pPr marL="0" indent="0">
              <a:buNone/>
            </a:pPr>
            <a:r>
              <a:rPr lang="en-US" sz="850" dirty="0">
                <a:solidFill>
                  <a:srgbClr val="C9A84C"/>
                </a:solidFill>
                <a:latin typeface="Calibri" pitchFamily="34" charset="0"/>
                <a:ea typeface="Calibri" pitchFamily="34" charset="-122"/>
                <a:cs typeface="Calibri" pitchFamily="34" charset="-120"/>
              </a:rPr>
              <a:t>🇨🇳 China: Harmony with context</a:t>
            </a:r>
            <a:endParaRPr lang="en-US" sz="850" dirty="0"/>
          </a:p>
        </p:txBody>
      </p:sp>
      <p:sp>
        <p:nvSpPr>
          <p:cNvPr id="51" name="Shape 49"/>
          <p:cNvSpPr/>
          <p:nvPr/>
        </p:nvSpPr>
        <p:spPr>
          <a:xfrm>
            <a:off x="6473952" y="3950208"/>
            <a:ext cx="2542032" cy="0"/>
          </a:xfrm>
          <a:prstGeom prst="line">
            <a:avLst/>
          </a:prstGeom>
          <a:noFill/>
          <a:ln w="12700">
            <a:solidFill>
              <a:srgbClr val="4A5A9E"/>
            </a:solidFill>
            <a:prstDash val="solid"/>
          </a:ln>
        </p:spPr>
        <p:txBody>
          <a:bodyPr/>
          <a:lstStyle/>
          <a:p>
            <a:endParaRPr lang="en-GB"/>
          </a:p>
        </p:txBody>
      </p:sp>
      <p:sp>
        <p:nvSpPr>
          <p:cNvPr id="52" name="Text 50"/>
          <p:cNvSpPr/>
          <p:nvPr/>
        </p:nvSpPr>
        <p:spPr>
          <a:xfrm>
            <a:off x="6473952" y="4005072"/>
            <a:ext cx="2560320" cy="749808"/>
          </a:xfrm>
          <a:prstGeom prst="rect">
            <a:avLst/>
          </a:prstGeom>
          <a:noFill/>
          <a:ln/>
        </p:spPr>
        <p:txBody>
          <a:bodyPr wrap="square" lIns="0" tIns="0" rIns="0" bIns="0" rtlCol="0" anchor="ctr"/>
          <a:lstStyle/>
          <a:p>
            <a:pPr marL="0" indent="0">
              <a:buNone/>
            </a:pPr>
            <a:r>
              <a:rPr lang="en-US" sz="850" i="1" dirty="0">
                <a:solidFill>
                  <a:srgbClr val="C8D0F8"/>
                </a:solidFill>
                <a:latin typeface="Calibri" pitchFamily="34" charset="0"/>
                <a:ea typeface="Calibri" pitchFamily="34" charset="-122"/>
                <a:cs typeface="Calibri" pitchFamily="34" charset="-120"/>
              </a:rPr>
              <a:t>Frame proposals as joint exploration. Avoid any language of demand or ultimatum.</a:t>
            </a:r>
            <a:endParaRPr lang="en-US" sz="850" dirty="0"/>
          </a:p>
        </p:txBody>
      </p:sp>
    </p:spTree>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name="Slide 7">
    <p:bg>
      <p:bgPr>
        <a:solidFill>
          <a:srgbClr val="F8F6F0"/>
        </a:solidFill>
        <a:effectLst/>
      </p:bgPr>
    </p:bg>
    <p:spTree>
      <p:nvGrpSpPr>
        <p:cNvPr id="1" name=""/>
        <p:cNvGrpSpPr/>
        <p:nvPr/>
      </p:nvGrpSpPr>
      <p:grpSpPr>
        <a:xfrm>
          <a:off x="0" y="0"/>
          <a:ext cx="0" cy="0"/>
          <a:chOff x="0" y="0"/>
          <a:chExt cx="0" cy="0"/>
        </a:xfrm>
      </p:grpSpPr>
      <p:sp>
        <p:nvSpPr>
          <p:cNvPr id="2" name="Text 0"/>
          <p:cNvSpPr/>
          <p:nvPr/>
        </p:nvSpPr>
        <p:spPr>
          <a:xfrm>
            <a:off x="411480" y="164592"/>
            <a:ext cx="8321040" cy="530352"/>
          </a:xfrm>
          <a:prstGeom prst="rect">
            <a:avLst/>
          </a:prstGeom>
          <a:noFill/>
          <a:ln/>
        </p:spPr>
        <p:txBody>
          <a:bodyPr wrap="square" lIns="0" tIns="0" rIns="0" bIns="0" rtlCol="0" anchor="ctr"/>
          <a:lstStyle/>
          <a:p>
            <a:pPr marL="0" indent="0" algn="l">
              <a:buNone/>
            </a:pPr>
            <a:r>
              <a:rPr lang="en-US" sz="2200" b="1" dirty="0">
                <a:solidFill>
                  <a:srgbClr val="1E2761"/>
                </a:solidFill>
                <a:latin typeface="Cambria" pitchFamily="34" charset="0"/>
                <a:ea typeface="Cambria" pitchFamily="34" charset="-122"/>
                <a:cs typeface="Cambria" pitchFamily="34" charset="-120"/>
              </a:rPr>
              <a:t>CHINESE CULTURAL ELEMENTS — PART 1</a:t>
            </a:r>
            <a:endParaRPr lang="en-US" sz="2200" dirty="0"/>
          </a:p>
        </p:txBody>
      </p:sp>
      <p:sp>
        <p:nvSpPr>
          <p:cNvPr id="3" name="Text 1"/>
          <p:cNvSpPr/>
          <p:nvPr/>
        </p:nvSpPr>
        <p:spPr>
          <a:xfrm>
            <a:off x="411480" y="694944"/>
            <a:ext cx="8321040" cy="256032"/>
          </a:xfrm>
          <a:prstGeom prst="rect">
            <a:avLst/>
          </a:prstGeom>
          <a:noFill/>
          <a:ln/>
        </p:spPr>
        <p:txBody>
          <a:bodyPr wrap="square" lIns="0" tIns="0" rIns="0" bIns="0" rtlCol="0" anchor="ctr"/>
          <a:lstStyle/>
          <a:p>
            <a:pPr marL="0" indent="0" algn="l">
              <a:buNone/>
            </a:pPr>
            <a:r>
              <a:rPr lang="en-US" sz="1200" i="1" dirty="0">
                <a:solidFill>
                  <a:srgbClr val="718096"/>
                </a:solidFill>
                <a:latin typeface="Calibri" pitchFamily="34" charset="0"/>
                <a:ea typeface="Calibri" pitchFamily="34" charset="-122"/>
                <a:cs typeface="Calibri" pitchFamily="34" charset="-120"/>
              </a:rPr>
              <a:t>Guanxi · Mianzi · High-Context Communication</a:t>
            </a:r>
            <a:endParaRPr lang="en-US" sz="1200" dirty="0"/>
          </a:p>
        </p:txBody>
      </p:sp>
      <p:sp>
        <p:nvSpPr>
          <p:cNvPr id="4" name="Shape 2"/>
          <p:cNvSpPr/>
          <p:nvPr/>
        </p:nvSpPr>
        <p:spPr>
          <a:xfrm>
            <a:off x="320040" y="1005840"/>
            <a:ext cx="8503920" cy="1234440"/>
          </a:xfrm>
          <a:prstGeom prst="roundRect">
            <a:avLst>
              <a:gd name="adj" fmla="val 5926"/>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5" name="Shape 3"/>
          <p:cNvSpPr/>
          <p:nvPr/>
        </p:nvSpPr>
        <p:spPr>
          <a:xfrm>
            <a:off x="320040" y="1005840"/>
            <a:ext cx="1417320" cy="1234440"/>
          </a:xfrm>
          <a:prstGeom prst="roundRect">
            <a:avLst>
              <a:gd name="adj" fmla="val 5926"/>
            </a:avLst>
          </a:prstGeom>
          <a:solidFill>
            <a:srgbClr val="1E2761"/>
          </a:solidFill>
          <a:ln w="12700">
            <a:solidFill>
              <a:srgbClr val="1E2761"/>
            </a:solidFill>
            <a:prstDash val="solid"/>
          </a:ln>
        </p:spPr>
        <p:txBody>
          <a:bodyPr/>
          <a:lstStyle/>
          <a:p>
            <a:endParaRPr lang="en-GB"/>
          </a:p>
        </p:txBody>
      </p:sp>
      <p:sp>
        <p:nvSpPr>
          <p:cNvPr id="6" name="Text 4"/>
          <p:cNvSpPr/>
          <p:nvPr/>
        </p:nvSpPr>
        <p:spPr>
          <a:xfrm>
            <a:off x="320040" y="1133856"/>
            <a:ext cx="1417320" cy="384048"/>
          </a:xfrm>
          <a:prstGeom prst="rect">
            <a:avLst/>
          </a:prstGeom>
          <a:noFill/>
          <a:ln/>
        </p:spPr>
        <p:txBody>
          <a:bodyPr wrap="square" lIns="0" tIns="0" rIns="0" bIns="0" rtlCol="0" anchor="ctr"/>
          <a:lstStyle/>
          <a:p>
            <a:pPr marL="0" indent="0" algn="ctr">
              <a:buNone/>
            </a:pPr>
            <a:r>
              <a:rPr lang="en-US" sz="1400" b="1" dirty="0">
                <a:solidFill>
                  <a:srgbClr val="C9A84C"/>
                </a:solidFill>
                <a:latin typeface="Cambria" pitchFamily="34" charset="0"/>
                <a:ea typeface="Cambria" pitchFamily="34" charset="-122"/>
                <a:cs typeface="Cambria" pitchFamily="34" charset="-120"/>
              </a:rPr>
              <a:t>关系 (Guanxi)</a:t>
            </a:r>
            <a:endParaRPr lang="en-US" sz="1400" dirty="0"/>
          </a:p>
        </p:txBody>
      </p:sp>
      <p:sp>
        <p:nvSpPr>
          <p:cNvPr id="7" name="Text 5"/>
          <p:cNvSpPr/>
          <p:nvPr/>
        </p:nvSpPr>
        <p:spPr>
          <a:xfrm>
            <a:off x="320040" y="1554480"/>
            <a:ext cx="1417320" cy="530352"/>
          </a:xfrm>
          <a:prstGeom prst="rect">
            <a:avLst/>
          </a:prstGeom>
          <a:noFill/>
          <a:ln/>
        </p:spPr>
        <p:txBody>
          <a:bodyPr wrap="square" lIns="0" tIns="0" rIns="0" bIns="0" rtlCol="0" anchor="ctr"/>
          <a:lstStyle/>
          <a:p>
            <a:pPr marL="0" indent="0" algn="ctr">
              <a:buNone/>
            </a:pPr>
            <a:r>
              <a:rPr lang="en-US" sz="900" i="1" dirty="0">
                <a:solidFill>
                  <a:srgbClr val="F0E6C8"/>
                </a:solidFill>
                <a:latin typeface="Calibri" pitchFamily="34" charset="0"/>
                <a:ea typeface="Calibri" pitchFamily="34" charset="-122"/>
                <a:cs typeface="Calibri" pitchFamily="34" charset="-120"/>
              </a:rPr>
              <a:t>Relationship Networks</a:t>
            </a:r>
            <a:endParaRPr lang="en-US" sz="900" dirty="0"/>
          </a:p>
        </p:txBody>
      </p:sp>
      <p:sp>
        <p:nvSpPr>
          <p:cNvPr id="8" name="Text 6"/>
          <p:cNvSpPr/>
          <p:nvPr/>
        </p:nvSpPr>
        <p:spPr>
          <a:xfrm>
            <a:off x="1847088" y="1060704"/>
            <a:ext cx="3749040" cy="1115568"/>
          </a:xfrm>
          <a:prstGeom prst="rect">
            <a:avLst/>
          </a:prstGeom>
          <a:noFill/>
          <a:ln/>
        </p:spPr>
        <p:txBody>
          <a:bodyPr wrap="square" lIns="38100" tIns="38100" rIns="38100" bIns="38100" rtlCol="0" anchor="ctr"/>
          <a:lstStyle/>
          <a:p>
            <a:pPr marL="0" indent="0">
              <a:buNone/>
            </a:pPr>
            <a:r>
              <a:rPr lang="en-US" sz="950" dirty="0">
                <a:solidFill>
                  <a:srgbClr val="4A5568"/>
                </a:solidFill>
                <a:latin typeface="Calibri" pitchFamily="34" charset="0"/>
                <a:ea typeface="Calibri" pitchFamily="34" charset="-122"/>
                <a:cs typeface="Calibri" pitchFamily="34" charset="-120"/>
              </a:rPr>
              <a:t>Personal relationship networks built on mutual trust and reciprocity. Commercial partnerships go to those within one's network — not to the best commercial proposal, as Luo (2000, p. 45) showed.</a:t>
            </a:r>
            <a:endParaRPr lang="en-US" sz="950" dirty="0"/>
          </a:p>
        </p:txBody>
      </p:sp>
      <p:sp>
        <p:nvSpPr>
          <p:cNvPr id="9" name="Shape 7"/>
          <p:cNvSpPr/>
          <p:nvPr/>
        </p:nvSpPr>
        <p:spPr>
          <a:xfrm>
            <a:off x="5705856" y="1115568"/>
            <a:ext cx="0" cy="1005840"/>
          </a:xfrm>
          <a:prstGeom prst="line">
            <a:avLst/>
          </a:prstGeom>
          <a:noFill/>
          <a:ln w="12700">
            <a:solidFill>
              <a:srgbClr val="E2E8F0"/>
            </a:solidFill>
            <a:prstDash val="solid"/>
          </a:ln>
        </p:spPr>
        <p:txBody>
          <a:bodyPr/>
          <a:lstStyle/>
          <a:p>
            <a:endParaRPr lang="en-GB"/>
          </a:p>
        </p:txBody>
      </p:sp>
      <p:sp>
        <p:nvSpPr>
          <p:cNvPr id="10" name="Text 8"/>
          <p:cNvSpPr/>
          <p:nvPr/>
        </p:nvSpPr>
        <p:spPr>
          <a:xfrm>
            <a:off x="5815584" y="1060704"/>
            <a:ext cx="2907792" cy="1115568"/>
          </a:xfrm>
          <a:prstGeom prst="rect">
            <a:avLst/>
          </a:prstGeom>
          <a:noFill/>
          <a:ln/>
        </p:spPr>
        <p:txBody>
          <a:bodyPr wrap="square" lIns="38100" tIns="38100" rIns="38100" bIns="38100" rtlCol="0" anchor="ctr"/>
          <a:lstStyle/>
          <a:p>
            <a:pPr marL="0" indent="0">
              <a:buNone/>
            </a:pPr>
            <a:r>
              <a:rPr lang="en-US" sz="880" dirty="0">
                <a:solidFill>
                  <a:srgbClr val="4A5568"/>
                </a:solidFill>
                <a:latin typeface="Calibri" pitchFamily="34" charset="0"/>
                <a:ea typeface="Calibri" pitchFamily="34" charset="-122"/>
                <a:cs typeface="Calibri" pitchFamily="34" charset="-120"/>
              </a:rPr>
              <a:t>Impact: Without Guanxi, Dukes cannot access senior decision-makers at Bright Scholar or New Oriental.</a:t>
            </a:r>
            <a:endParaRPr lang="en-US" sz="880" dirty="0"/>
          </a:p>
          <a:p>
            <a:pPr marL="0" indent="0">
              <a:buNone/>
            </a:pPr>
            <a:endParaRPr lang="en-US" sz="880" dirty="0"/>
          </a:p>
          <a:p>
            <a:pPr marL="0" indent="0">
              <a:buNone/>
            </a:pPr>
            <a:r>
              <a:rPr lang="en-US" sz="880" dirty="0">
                <a:solidFill>
                  <a:srgbClr val="4A5568"/>
                </a:solidFill>
                <a:latin typeface="Calibri" pitchFamily="34" charset="0"/>
                <a:ea typeface="Calibri" pitchFamily="34" charset="-122"/>
                <a:cs typeface="Calibri" pitchFamily="34" charset="-120"/>
              </a:rPr>
              <a:t>Action: Engage CBBC Education &amp; Skills team. Host Chinese delegations at Dukes schools. Begin 12 months before formal talks.</a:t>
            </a:r>
            <a:endParaRPr lang="en-US" sz="880" dirty="0"/>
          </a:p>
        </p:txBody>
      </p:sp>
      <p:sp>
        <p:nvSpPr>
          <p:cNvPr id="11" name="Shape 9"/>
          <p:cNvSpPr/>
          <p:nvPr/>
        </p:nvSpPr>
        <p:spPr>
          <a:xfrm>
            <a:off x="320040" y="2359152"/>
            <a:ext cx="8503920" cy="1234440"/>
          </a:xfrm>
          <a:prstGeom prst="roundRect">
            <a:avLst>
              <a:gd name="adj" fmla="val 5926"/>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12" name="Shape 10"/>
          <p:cNvSpPr/>
          <p:nvPr/>
        </p:nvSpPr>
        <p:spPr>
          <a:xfrm>
            <a:off x="320040" y="2359152"/>
            <a:ext cx="1417320" cy="1234440"/>
          </a:xfrm>
          <a:prstGeom prst="roundRect">
            <a:avLst>
              <a:gd name="adj" fmla="val 5926"/>
            </a:avLst>
          </a:prstGeom>
          <a:solidFill>
            <a:srgbClr val="2D3A8C"/>
          </a:solidFill>
          <a:ln w="12700">
            <a:solidFill>
              <a:srgbClr val="2D3A8C"/>
            </a:solidFill>
            <a:prstDash val="solid"/>
          </a:ln>
        </p:spPr>
        <p:txBody>
          <a:bodyPr/>
          <a:lstStyle/>
          <a:p>
            <a:endParaRPr lang="en-GB"/>
          </a:p>
        </p:txBody>
      </p:sp>
      <p:sp>
        <p:nvSpPr>
          <p:cNvPr id="13" name="Text 11"/>
          <p:cNvSpPr/>
          <p:nvPr/>
        </p:nvSpPr>
        <p:spPr>
          <a:xfrm>
            <a:off x="320040" y="2487168"/>
            <a:ext cx="1417320" cy="384048"/>
          </a:xfrm>
          <a:prstGeom prst="rect">
            <a:avLst/>
          </a:prstGeom>
          <a:noFill/>
          <a:ln/>
        </p:spPr>
        <p:txBody>
          <a:bodyPr wrap="square" lIns="0" tIns="0" rIns="0" bIns="0" rtlCol="0" anchor="ctr"/>
          <a:lstStyle/>
          <a:p>
            <a:pPr marL="0" indent="0" algn="ctr">
              <a:buNone/>
            </a:pPr>
            <a:r>
              <a:rPr lang="en-US" sz="1400" b="1" dirty="0">
                <a:solidFill>
                  <a:srgbClr val="C9A84C"/>
                </a:solidFill>
                <a:latin typeface="Cambria" pitchFamily="34" charset="0"/>
                <a:ea typeface="Cambria" pitchFamily="34" charset="-122"/>
                <a:cs typeface="Cambria" pitchFamily="34" charset="-120"/>
              </a:rPr>
              <a:t>面子 (Mianzi)</a:t>
            </a:r>
            <a:endParaRPr lang="en-US" sz="1400" dirty="0"/>
          </a:p>
        </p:txBody>
      </p:sp>
      <p:sp>
        <p:nvSpPr>
          <p:cNvPr id="14" name="Text 12"/>
          <p:cNvSpPr/>
          <p:nvPr/>
        </p:nvSpPr>
        <p:spPr>
          <a:xfrm>
            <a:off x="320040" y="2907792"/>
            <a:ext cx="1417320" cy="530352"/>
          </a:xfrm>
          <a:prstGeom prst="rect">
            <a:avLst/>
          </a:prstGeom>
          <a:noFill/>
          <a:ln/>
        </p:spPr>
        <p:txBody>
          <a:bodyPr wrap="square" lIns="0" tIns="0" rIns="0" bIns="0" rtlCol="0" anchor="ctr"/>
          <a:lstStyle/>
          <a:p>
            <a:pPr marL="0" indent="0" algn="ctr">
              <a:buNone/>
            </a:pPr>
            <a:r>
              <a:rPr lang="en-US" sz="900" i="1" dirty="0">
                <a:solidFill>
                  <a:srgbClr val="F0E6C8"/>
                </a:solidFill>
                <a:latin typeface="Calibri" pitchFamily="34" charset="0"/>
                <a:ea typeface="Calibri" pitchFamily="34" charset="-122"/>
                <a:cs typeface="Calibri" pitchFamily="34" charset="-120"/>
              </a:rPr>
              <a:t>Face — Prestige &amp; Respect</a:t>
            </a:r>
            <a:endParaRPr lang="en-US" sz="900" dirty="0"/>
          </a:p>
        </p:txBody>
      </p:sp>
      <p:sp>
        <p:nvSpPr>
          <p:cNvPr id="15" name="Text 13"/>
          <p:cNvSpPr/>
          <p:nvPr/>
        </p:nvSpPr>
        <p:spPr>
          <a:xfrm>
            <a:off x="1847088" y="2414016"/>
            <a:ext cx="3749040" cy="1115568"/>
          </a:xfrm>
          <a:prstGeom prst="rect">
            <a:avLst/>
          </a:prstGeom>
          <a:noFill/>
          <a:ln/>
        </p:spPr>
        <p:txBody>
          <a:bodyPr wrap="square" lIns="38100" tIns="38100" rIns="38100" bIns="38100" rtlCol="0" anchor="ctr"/>
          <a:lstStyle/>
          <a:p>
            <a:pPr marL="0" indent="0">
              <a:buNone/>
            </a:pPr>
            <a:r>
              <a:rPr lang="en-US" sz="950" dirty="0">
                <a:solidFill>
                  <a:srgbClr val="4A5568"/>
                </a:solidFill>
                <a:latin typeface="Calibri" pitchFamily="34" charset="0"/>
                <a:ea typeface="Calibri" pitchFamily="34" charset="-122"/>
                <a:cs typeface="Calibri" pitchFamily="34" charset="-120"/>
              </a:rPr>
              <a:t>The social currency of dignity and reputation. Causing a Chinese partner to lose face — through public disagreement or blunt refusal — can permanently end a negotiation, as Gao (1998, p. 77) emphasized.</a:t>
            </a:r>
            <a:endParaRPr lang="en-US" sz="950" dirty="0"/>
          </a:p>
        </p:txBody>
      </p:sp>
      <p:sp>
        <p:nvSpPr>
          <p:cNvPr id="16" name="Shape 14"/>
          <p:cNvSpPr/>
          <p:nvPr/>
        </p:nvSpPr>
        <p:spPr>
          <a:xfrm>
            <a:off x="5705856" y="2468880"/>
            <a:ext cx="0" cy="1005840"/>
          </a:xfrm>
          <a:prstGeom prst="line">
            <a:avLst/>
          </a:prstGeom>
          <a:noFill/>
          <a:ln w="12700">
            <a:solidFill>
              <a:srgbClr val="E2E8F0"/>
            </a:solidFill>
            <a:prstDash val="solid"/>
          </a:ln>
        </p:spPr>
        <p:txBody>
          <a:bodyPr/>
          <a:lstStyle/>
          <a:p>
            <a:endParaRPr lang="en-GB"/>
          </a:p>
        </p:txBody>
      </p:sp>
      <p:sp>
        <p:nvSpPr>
          <p:cNvPr id="17" name="Text 15"/>
          <p:cNvSpPr/>
          <p:nvPr/>
        </p:nvSpPr>
        <p:spPr>
          <a:xfrm>
            <a:off x="5815584" y="2414016"/>
            <a:ext cx="2907792" cy="1115568"/>
          </a:xfrm>
          <a:prstGeom prst="rect">
            <a:avLst/>
          </a:prstGeom>
          <a:noFill/>
          <a:ln/>
        </p:spPr>
        <p:txBody>
          <a:bodyPr wrap="square" lIns="38100" tIns="38100" rIns="38100" bIns="38100" rtlCol="0" anchor="ctr"/>
          <a:lstStyle/>
          <a:p>
            <a:pPr marL="0" indent="0">
              <a:buNone/>
            </a:pPr>
            <a:r>
              <a:rPr lang="en-US" sz="880" dirty="0">
                <a:solidFill>
                  <a:srgbClr val="4A5568"/>
                </a:solidFill>
                <a:latin typeface="Calibri" pitchFamily="34" charset="0"/>
                <a:ea typeface="Calibri" pitchFamily="34" charset="-122"/>
                <a:cs typeface="Calibri" pitchFamily="34" charset="-120"/>
              </a:rPr>
              <a:t>Impact: A Dukes principal who contradicts a Chinese VP in a group meeting may close the partnership door permanently.</a:t>
            </a:r>
            <a:endParaRPr lang="en-US" sz="880" dirty="0"/>
          </a:p>
          <a:p>
            <a:pPr marL="0" indent="0">
              <a:buNone/>
            </a:pPr>
            <a:endParaRPr lang="en-US" sz="880" dirty="0"/>
          </a:p>
          <a:p>
            <a:pPr marL="0" indent="0">
              <a:buNone/>
            </a:pPr>
            <a:r>
              <a:rPr lang="en-US" sz="880" dirty="0">
                <a:solidFill>
                  <a:srgbClr val="4A5568"/>
                </a:solidFill>
                <a:latin typeface="Calibri" pitchFamily="34" charset="0"/>
                <a:ea typeface="Calibri" pitchFamily="34" charset="-122"/>
                <a:cs typeface="Calibri" pitchFamily="34" charset="-120"/>
              </a:rPr>
              <a:t>Action: All critical feedback delivered privately. Acknowledge Chinese partners' status publicly.</a:t>
            </a:r>
            <a:endParaRPr lang="en-US" sz="880" dirty="0"/>
          </a:p>
        </p:txBody>
      </p:sp>
      <p:sp>
        <p:nvSpPr>
          <p:cNvPr id="18" name="Shape 16"/>
          <p:cNvSpPr/>
          <p:nvPr/>
        </p:nvSpPr>
        <p:spPr>
          <a:xfrm>
            <a:off x="320040" y="3712464"/>
            <a:ext cx="8503920" cy="1234440"/>
          </a:xfrm>
          <a:prstGeom prst="roundRect">
            <a:avLst>
              <a:gd name="adj" fmla="val 5926"/>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19" name="Shape 17"/>
          <p:cNvSpPr/>
          <p:nvPr/>
        </p:nvSpPr>
        <p:spPr>
          <a:xfrm>
            <a:off x="320040" y="3712464"/>
            <a:ext cx="1417320" cy="1234440"/>
          </a:xfrm>
          <a:prstGeom prst="roundRect">
            <a:avLst>
              <a:gd name="adj" fmla="val 5926"/>
            </a:avLst>
          </a:prstGeom>
          <a:solidFill>
            <a:srgbClr val="1E2761"/>
          </a:solidFill>
          <a:ln w="12700">
            <a:solidFill>
              <a:srgbClr val="1E2761"/>
            </a:solidFill>
            <a:prstDash val="solid"/>
          </a:ln>
        </p:spPr>
        <p:txBody>
          <a:bodyPr/>
          <a:lstStyle/>
          <a:p>
            <a:endParaRPr lang="en-GB"/>
          </a:p>
        </p:txBody>
      </p:sp>
      <p:sp>
        <p:nvSpPr>
          <p:cNvPr id="20" name="Text 18"/>
          <p:cNvSpPr/>
          <p:nvPr/>
        </p:nvSpPr>
        <p:spPr>
          <a:xfrm>
            <a:off x="320040" y="3840480"/>
            <a:ext cx="1417320" cy="384048"/>
          </a:xfrm>
          <a:prstGeom prst="rect">
            <a:avLst/>
          </a:prstGeom>
          <a:noFill/>
          <a:ln/>
        </p:spPr>
        <p:txBody>
          <a:bodyPr wrap="square" lIns="0" tIns="0" rIns="0" bIns="0" rtlCol="0" anchor="ctr"/>
          <a:lstStyle/>
          <a:p>
            <a:pPr marL="0" indent="0" algn="ctr">
              <a:buNone/>
            </a:pPr>
            <a:r>
              <a:rPr lang="en-US" sz="1400" b="1" dirty="0">
                <a:solidFill>
                  <a:srgbClr val="C9A84C"/>
                </a:solidFill>
                <a:latin typeface="Cambria" pitchFamily="34" charset="0"/>
                <a:ea typeface="Cambria" pitchFamily="34" charset="-122"/>
                <a:cs typeface="Cambria" pitchFamily="34" charset="-120"/>
              </a:rPr>
              <a:t>高语境 (High-Context)</a:t>
            </a:r>
            <a:endParaRPr lang="en-US" sz="1400" dirty="0"/>
          </a:p>
        </p:txBody>
      </p:sp>
      <p:sp>
        <p:nvSpPr>
          <p:cNvPr id="21" name="Text 19"/>
          <p:cNvSpPr/>
          <p:nvPr/>
        </p:nvSpPr>
        <p:spPr>
          <a:xfrm>
            <a:off x="320040" y="4261104"/>
            <a:ext cx="1417320" cy="530352"/>
          </a:xfrm>
          <a:prstGeom prst="rect">
            <a:avLst/>
          </a:prstGeom>
          <a:noFill/>
          <a:ln/>
        </p:spPr>
        <p:txBody>
          <a:bodyPr wrap="square" lIns="0" tIns="0" rIns="0" bIns="0" rtlCol="0" anchor="ctr"/>
          <a:lstStyle/>
          <a:p>
            <a:pPr marL="0" indent="0" algn="ctr">
              <a:buNone/>
            </a:pPr>
            <a:r>
              <a:rPr lang="en-US" sz="900" i="1" dirty="0">
                <a:solidFill>
                  <a:srgbClr val="F0E6C8"/>
                </a:solidFill>
                <a:latin typeface="Calibri" pitchFamily="34" charset="0"/>
                <a:ea typeface="Calibri" pitchFamily="34" charset="-122"/>
                <a:cs typeface="Calibri" pitchFamily="34" charset="-120"/>
              </a:rPr>
              <a:t>Indirect Communication</a:t>
            </a:r>
            <a:endParaRPr lang="en-US" sz="900" dirty="0"/>
          </a:p>
        </p:txBody>
      </p:sp>
      <p:sp>
        <p:nvSpPr>
          <p:cNvPr id="22" name="Text 20"/>
          <p:cNvSpPr/>
          <p:nvPr/>
        </p:nvSpPr>
        <p:spPr>
          <a:xfrm>
            <a:off x="1847088" y="3767328"/>
            <a:ext cx="3749040" cy="1115568"/>
          </a:xfrm>
          <a:prstGeom prst="rect">
            <a:avLst/>
          </a:prstGeom>
          <a:noFill/>
          <a:ln/>
        </p:spPr>
        <p:txBody>
          <a:bodyPr wrap="square" lIns="38100" tIns="38100" rIns="38100" bIns="38100" rtlCol="0" anchor="ctr"/>
          <a:lstStyle/>
          <a:p>
            <a:pPr marL="0" indent="0">
              <a:buNone/>
            </a:pPr>
            <a:r>
              <a:rPr lang="en-US" sz="950" dirty="0">
                <a:solidFill>
                  <a:srgbClr val="4A5568"/>
                </a:solidFill>
                <a:latin typeface="Calibri" pitchFamily="34" charset="0"/>
                <a:ea typeface="Calibri" pitchFamily="34" charset="-122"/>
                <a:cs typeface="Calibri" pitchFamily="34" charset="-120"/>
              </a:rPr>
              <a:t>Meaning is conveyed through tone, silence and relationship — not explicit words. 'We will consider this carefully' typically means no. 'Very interesting' often signals the same, as Hall (1976, p. 101) explained.</a:t>
            </a:r>
            <a:endParaRPr lang="en-US" sz="950" dirty="0"/>
          </a:p>
        </p:txBody>
      </p:sp>
      <p:sp>
        <p:nvSpPr>
          <p:cNvPr id="23" name="Shape 21"/>
          <p:cNvSpPr/>
          <p:nvPr/>
        </p:nvSpPr>
        <p:spPr>
          <a:xfrm>
            <a:off x="5705856" y="3822192"/>
            <a:ext cx="0" cy="1005840"/>
          </a:xfrm>
          <a:prstGeom prst="line">
            <a:avLst/>
          </a:prstGeom>
          <a:noFill/>
          <a:ln w="12700">
            <a:solidFill>
              <a:srgbClr val="E2E8F0"/>
            </a:solidFill>
            <a:prstDash val="solid"/>
          </a:ln>
        </p:spPr>
        <p:txBody>
          <a:bodyPr/>
          <a:lstStyle/>
          <a:p>
            <a:endParaRPr lang="en-GB"/>
          </a:p>
        </p:txBody>
      </p:sp>
      <p:sp>
        <p:nvSpPr>
          <p:cNvPr id="24" name="Text 22"/>
          <p:cNvSpPr/>
          <p:nvPr/>
        </p:nvSpPr>
        <p:spPr>
          <a:xfrm>
            <a:off x="5815584" y="3767328"/>
            <a:ext cx="2907792" cy="1115568"/>
          </a:xfrm>
          <a:prstGeom prst="rect">
            <a:avLst/>
          </a:prstGeom>
          <a:noFill/>
          <a:ln/>
        </p:spPr>
        <p:txBody>
          <a:bodyPr wrap="square" lIns="38100" tIns="38100" rIns="38100" bIns="38100" rtlCol="0" anchor="ctr"/>
          <a:lstStyle/>
          <a:p>
            <a:pPr marL="0" indent="0">
              <a:buNone/>
            </a:pPr>
            <a:r>
              <a:rPr lang="en-US" sz="880" dirty="0">
                <a:solidFill>
                  <a:srgbClr val="4A5568"/>
                </a:solidFill>
                <a:latin typeface="Calibri" pitchFamily="34" charset="0"/>
                <a:ea typeface="Calibri" pitchFamily="34" charset="-122"/>
                <a:cs typeface="Calibri" pitchFamily="34" charset="-120"/>
              </a:rPr>
              <a:t>Impact: Dukes negotiators trained in UK directness will routinely misread Chinese signals.</a:t>
            </a:r>
            <a:endParaRPr lang="en-US" sz="880" dirty="0"/>
          </a:p>
          <a:p>
            <a:pPr marL="0" indent="0">
              <a:buNone/>
            </a:pPr>
            <a:endParaRPr lang="en-US" sz="880" dirty="0"/>
          </a:p>
          <a:p>
            <a:pPr marL="0" indent="0">
              <a:buNone/>
            </a:pPr>
            <a:r>
              <a:rPr lang="en-US" sz="880" dirty="0">
                <a:solidFill>
                  <a:srgbClr val="4A5568"/>
                </a:solidFill>
                <a:latin typeface="Calibri" pitchFamily="34" charset="0"/>
                <a:ea typeface="Calibri" pitchFamily="34" charset="-122"/>
                <a:cs typeface="Calibri" pitchFamily="34" charset="-120"/>
              </a:rPr>
              <a:t>Action: Hire a bicultural negotiation consultant — not a language interpreter — for every meeting.</a:t>
            </a:r>
            <a:endParaRPr lang="en-US" sz="880" dirty="0"/>
          </a:p>
        </p:txBody>
      </p:sp>
    </p:spTree>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name="Slide 8">
    <p:bg>
      <p:bgPr>
        <a:solidFill>
          <a:srgbClr val="F8F6F0"/>
        </a:solidFill>
        <a:effectLst/>
      </p:bgPr>
    </p:bg>
    <p:spTree>
      <p:nvGrpSpPr>
        <p:cNvPr id="1" name=""/>
        <p:cNvGrpSpPr/>
        <p:nvPr/>
      </p:nvGrpSpPr>
      <p:grpSpPr>
        <a:xfrm>
          <a:off x="0" y="0"/>
          <a:ext cx="0" cy="0"/>
          <a:chOff x="0" y="0"/>
          <a:chExt cx="0" cy="0"/>
        </a:xfrm>
      </p:grpSpPr>
      <p:sp>
        <p:nvSpPr>
          <p:cNvPr id="2" name="Text 0"/>
          <p:cNvSpPr/>
          <p:nvPr/>
        </p:nvSpPr>
        <p:spPr>
          <a:xfrm>
            <a:off x="411480" y="164592"/>
            <a:ext cx="8321040" cy="530352"/>
          </a:xfrm>
          <a:prstGeom prst="rect">
            <a:avLst/>
          </a:prstGeom>
          <a:noFill/>
          <a:ln/>
        </p:spPr>
        <p:txBody>
          <a:bodyPr wrap="square" lIns="0" tIns="0" rIns="0" bIns="0" rtlCol="0" anchor="ctr"/>
          <a:lstStyle/>
          <a:p>
            <a:pPr marL="0" indent="0" algn="l">
              <a:buNone/>
            </a:pPr>
            <a:r>
              <a:rPr lang="en-US" sz="2200" b="1" dirty="0">
                <a:solidFill>
                  <a:srgbClr val="1E2761"/>
                </a:solidFill>
                <a:latin typeface="Cambria" pitchFamily="34" charset="0"/>
                <a:ea typeface="Cambria" pitchFamily="34" charset="-122"/>
                <a:cs typeface="Cambria" pitchFamily="34" charset="-120"/>
              </a:rPr>
              <a:t>CHINESE CULTURAL ELEMENTS — PART 2</a:t>
            </a:r>
            <a:endParaRPr lang="en-US" sz="2200" dirty="0"/>
          </a:p>
        </p:txBody>
      </p:sp>
      <p:sp>
        <p:nvSpPr>
          <p:cNvPr id="3" name="Text 1"/>
          <p:cNvSpPr/>
          <p:nvPr/>
        </p:nvSpPr>
        <p:spPr>
          <a:xfrm>
            <a:off x="411480" y="708799"/>
            <a:ext cx="8321040" cy="256032"/>
          </a:xfrm>
          <a:prstGeom prst="rect">
            <a:avLst/>
          </a:prstGeom>
          <a:noFill/>
          <a:ln/>
        </p:spPr>
        <p:txBody>
          <a:bodyPr wrap="square" lIns="0" tIns="0" rIns="0" bIns="0" rtlCol="0" anchor="ctr"/>
          <a:lstStyle/>
          <a:p>
            <a:pPr marL="0" indent="0" algn="l">
              <a:buNone/>
            </a:pPr>
            <a:r>
              <a:rPr lang="en-US" sz="1200" i="1" dirty="0">
                <a:solidFill>
                  <a:srgbClr val="718096"/>
                </a:solidFill>
                <a:latin typeface="Calibri" pitchFamily="34" charset="0"/>
                <a:ea typeface="Calibri" pitchFamily="34" charset="-122"/>
                <a:cs typeface="Calibri" pitchFamily="34" charset="-120"/>
              </a:rPr>
              <a:t>Hierarchy · Long-Term Orientation · Collectivism</a:t>
            </a:r>
            <a:endParaRPr lang="en-US" sz="1200" dirty="0"/>
          </a:p>
        </p:txBody>
      </p:sp>
      <p:sp>
        <p:nvSpPr>
          <p:cNvPr id="4" name="Shape 2"/>
          <p:cNvSpPr/>
          <p:nvPr/>
        </p:nvSpPr>
        <p:spPr>
          <a:xfrm>
            <a:off x="320040" y="1005840"/>
            <a:ext cx="8503920" cy="1234440"/>
          </a:xfrm>
          <a:prstGeom prst="roundRect">
            <a:avLst>
              <a:gd name="adj" fmla="val 5926"/>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5" name="Shape 3"/>
          <p:cNvSpPr/>
          <p:nvPr/>
        </p:nvSpPr>
        <p:spPr>
          <a:xfrm>
            <a:off x="320040" y="1005840"/>
            <a:ext cx="1417320" cy="1234440"/>
          </a:xfrm>
          <a:prstGeom prst="roundRect">
            <a:avLst>
              <a:gd name="adj" fmla="val 5926"/>
            </a:avLst>
          </a:prstGeom>
          <a:solidFill>
            <a:srgbClr val="2D3A8C"/>
          </a:solidFill>
          <a:ln w="12700">
            <a:solidFill>
              <a:srgbClr val="2D3A8C"/>
            </a:solidFill>
            <a:prstDash val="solid"/>
          </a:ln>
        </p:spPr>
        <p:txBody>
          <a:bodyPr/>
          <a:lstStyle/>
          <a:p>
            <a:endParaRPr lang="en-GB"/>
          </a:p>
        </p:txBody>
      </p:sp>
      <p:sp>
        <p:nvSpPr>
          <p:cNvPr id="6" name="Text 4"/>
          <p:cNvSpPr/>
          <p:nvPr/>
        </p:nvSpPr>
        <p:spPr>
          <a:xfrm>
            <a:off x="320040" y="1152144"/>
            <a:ext cx="1417320" cy="329184"/>
          </a:xfrm>
          <a:prstGeom prst="rect">
            <a:avLst/>
          </a:prstGeom>
          <a:noFill/>
          <a:ln/>
        </p:spPr>
        <p:txBody>
          <a:bodyPr wrap="square" lIns="0" tIns="0" rIns="0" bIns="0" rtlCol="0" anchor="ctr"/>
          <a:lstStyle/>
          <a:p>
            <a:pPr marL="0" indent="0" algn="ctr">
              <a:buNone/>
            </a:pPr>
            <a:r>
              <a:rPr lang="en-US" sz="1300" b="1" dirty="0">
                <a:solidFill>
                  <a:srgbClr val="C9A84C"/>
                </a:solidFill>
                <a:latin typeface="Cambria" pitchFamily="34" charset="0"/>
                <a:ea typeface="Cambria" pitchFamily="34" charset="-122"/>
                <a:cs typeface="Cambria" pitchFamily="34" charset="-120"/>
              </a:rPr>
              <a:t>等级制度</a:t>
            </a:r>
            <a:endParaRPr lang="en-US" sz="1300" dirty="0"/>
          </a:p>
        </p:txBody>
      </p:sp>
      <p:sp>
        <p:nvSpPr>
          <p:cNvPr id="7" name="Text 5"/>
          <p:cNvSpPr/>
          <p:nvPr/>
        </p:nvSpPr>
        <p:spPr>
          <a:xfrm>
            <a:off x="320040" y="1554480"/>
            <a:ext cx="1417320" cy="530352"/>
          </a:xfrm>
          <a:prstGeom prst="rect">
            <a:avLst/>
          </a:prstGeom>
          <a:noFill/>
          <a:ln/>
        </p:spPr>
        <p:txBody>
          <a:bodyPr wrap="square" lIns="0" tIns="0" rIns="0" bIns="0" rtlCol="0" anchor="ctr"/>
          <a:lstStyle/>
          <a:p>
            <a:pPr marL="0" indent="0" algn="ctr">
              <a:buNone/>
            </a:pPr>
            <a:r>
              <a:rPr lang="en-US" sz="900" i="1" dirty="0">
                <a:solidFill>
                  <a:srgbClr val="F0E6C8"/>
                </a:solidFill>
                <a:latin typeface="Calibri" pitchFamily="34" charset="0"/>
                <a:ea typeface="Calibri" pitchFamily="34" charset="-122"/>
                <a:cs typeface="Calibri" pitchFamily="34" charset="-120"/>
              </a:rPr>
              <a:t>Hierarchy &amp; Authority</a:t>
            </a:r>
            <a:endParaRPr lang="en-US" sz="900" dirty="0"/>
          </a:p>
        </p:txBody>
      </p:sp>
      <p:sp>
        <p:nvSpPr>
          <p:cNvPr id="8" name="Text 6"/>
          <p:cNvSpPr/>
          <p:nvPr/>
        </p:nvSpPr>
        <p:spPr>
          <a:xfrm>
            <a:off x="1847088" y="1060704"/>
            <a:ext cx="3749040" cy="1115568"/>
          </a:xfrm>
          <a:prstGeom prst="rect">
            <a:avLst/>
          </a:prstGeom>
          <a:noFill/>
          <a:ln/>
        </p:spPr>
        <p:txBody>
          <a:bodyPr wrap="square" lIns="38100" tIns="38100" rIns="38100" bIns="38100" rtlCol="0" anchor="ctr"/>
          <a:lstStyle/>
          <a:p>
            <a:pPr marL="0" indent="0">
              <a:buNone/>
            </a:pPr>
            <a:r>
              <a:rPr lang="en-US" sz="950" dirty="0">
                <a:solidFill>
                  <a:srgbClr val="4A5568"/>
                </a:solidFill>
                <a:latin typeface="Calibri" pitchFamily="34" charset="0"/>
                <a:ea typeface="Calibri" pitchFamily="34" charset="-122"/>
                <a:cs typeface="Calibri" pitchFamily="34" charset="-120"/>
              </a:rPr>
              <a:t>Confucian values place enormous weight on rank and seniority. The most senior person holds final authority. UK flat hierarchies appear disorganised to Chinese institutional partners, as Bond (2010, p. 67) highlighted.</a:t>
            </a:r>
            <a:endParaRPr lang="en-US" sz="950" dirty="0"/>
          </a:p>
        </p:txBody>
      </p:sp>
      <p:sp>
        <p:nvSpPr>
          <p:cNvPr id="9" name="Shape 7"/>
          <p:cNvSpPr/>
          <p:nvPr/>
        </p:nvSpPr>
        <p:spPr>
          <a:xfrm>
            <a:off x="5705856" y="1115568"/>
            <a:ext cx="0" cy="1005840"/>
          </a:xfrm>
          <a:prstGeom prst="line">
            <a:avLst/>
          </a:prstGeom>
          <a:noFill/>
          <a:ln w="12700">
            <a:solidFill>
              <a:srgbClr val="E2E8F0"/>
            </a:solidFill>
            <a:prstDash val="solid"/>
          </a:ln>
        </p:spPr>
        <p:txBody>
          <a:bodyPr/>
          <a:lstStyle/>
          <a:p>
            <a:endParaRPr lang="en-GB"/>
          </a:p>
        </p:txBody>
      </p:sp>
      <p:sp>
        <p:nvSpPr>
          <p:cNvPr id="10" name="Text 8"/>
          <p:cNvSpPr/>
          <p:nvPr/>
        </p:nvSpPr>
        <p:spPr>
          <a:xfrm>
            <a:off x="5815584" y="1060704"/>
            <a:ext cx="2907792" cy="1115568"/>
          </a:xfrm>
          <a:prstGeom prst="rect">
            <a:avLst/>
          </a:prstGeom>
          <a:noFill/>
          <a:ln/>
        </p:spPr>
        <p:txBody>
          <a:bodyPr wrap="square" lIns="38100" tIns="38100" rIns="38100" bIns="38100" rtlCol="0" anchor="ctr"/>
          <a:lstStyle/>
          <a:p>
            <a:pPr marL="0" indent="0">
              <a:buNone/>
            </a:pPr>
            <a:r>
              <a:rPr lang="en-US" sz="880" dirty="0">
                <a:solidFill>
                  <a:srgbClr val="4A5568"/>
                </a:solidFill>
                <a:latin typeface="Calibri" pitchFamily="34" charset="0"/>
                <a:ea typeface="Calibri" pitchFamily="34" charset="-122"/>
                <a:cs typeface="Calibri" pitchFamily="34" charset="-120"/>
              </a:rPr>
              <a:t>Impact: Sending a Partnerships Manager where the Chinese side sends a VP signals this deal is not a Dukes priority.</a:t>
            </a:r>
            <a:endParaRPr lang="en-US" sz="880" dirty="0"/>
          </a:p>
          <a:p>
            <a:pPr marL="0" indent="0">
              <a:buNone/>
            </a:pPr>
            <a:endParaRPr lang="en-US" sz="880" dirty="0"/>
          </a:p>
          <a:p>
            <a:pPr marL="0" indent="0">
              <a:buNone/>
            </a:pPr>
            <a:r>
              <a:rPr lang="en-US" sz="880" dirty="0">
                <a:solidFill>
                  <a:srgbClr val="4A5568"/>
                </a:solidFill>
                <a:latin typeface="Calibri" pitchFamily="34" charset="0"/>
                <a:ea typeface="Calibri" pitchFamily="34" charset="-122"/>
                <a:cs typeface="Calibri" pitchFamily="34" charset="-120"/>
              </a:rPr>
              <a:t>Action: Group CEO or Board Director attends all substantive meetings. Prepare bilingual leadership profiles with clear titles.</a:t>
            </a:r>
            <a:endParaRPr lang="en-US" sz="880" dirty="0"/>
          </a:p>
        </p:txBody>
      </p:sp>
      <p:sp>
        <p:nvSpPr>
          <p:cNvPr id="11" name="Shape 9"/>
          <p:cNvSpPr/>
          <p:nvPr/>
        </p:nvSpPr>
        <p:spPr>
          <a:xfrm>
            <a:off x="320040" y="2359152"/>
            <a:ext cx="8503920" cy="1234440"/>
          </a:xfrm>
          <a:prstGeom prst="roundRect">
            <a:avLst>
              <a:gd name="adj" fmla="val 5926"/>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12" name="Shape 10"/>
          <p:cNvSpPr/>
          <p:nvPr/>
        </p:nvSpPr>
        <p:spPr>
          <a:xfrm>
            <a:off x="320040" y="2359152"/>
            <a:ext cx="1417320" cy="1234440"/>
          </a:xfrm>
          <a:prstGeom prst="roundRect">
            <a:avLst>
              <a:gd name="adj" fmla="val 5926"/>
            </a:avLst>
          </a:prstGeom>
          <a:solidFill>
            <a:srgbClr val="1E2761"/>
          </a:solidFill>
          <a:ln w="12700">
            <a:solidFill>
              <a:srgbClr val="1E2761"/>
            </a:solidFill>
            <a:prstDash val="solid"/>
          </a:ln>
        </p:spPr>
        <p:txBody>
          <a:bodyPr/>
          <a:lstStyle/>
          <a:p>
            <a:endParaRPr lang="en-GB"/>
          </a:p>
        </p:txBody>
      </p:sp>
      <p:sp>
        <p:nvSpPr>
          <p:cNvPr id="13" name="Text 11"/>
          <p:cNvSpPr/>
          <p:nvPr/>
        </p:nvSpPr>
        <p:spPr>
          <a:xfrm>
            <a:off x="320040" y="2505456"/>
            <a:ext cx="1417320" cy="329184"/>
          </a:xfrm>
          <a:prstGeom prst="rect">
            <a:avLst/>
          </a:prstGeom>
          <a:noFill/>
          <a:ln/>
        </p:spPr>
        <p:txBody>
          <a:bodyPr wrap="square" lIns="0" tIns="0" rIns="0" bIns="0" rtlCol="0" anchor="ctr"/>
          <a:lstStyle/>
          <a:p>
            <a:pPr marL="0" indent="0" algn="ctr">
              <a:buNone/>
            </a:pPr>
            <a:r>
              <a:rPr lang="en-US" sz="1300" b="1" dirty="0">
                <a:solidFill>
                  <a:srgbClr val="C9A84C"/>
                </a:solidFill>
                <a:latin typeface="Cambria" pitchFamily="34" charset="0"/>
                <a:ea typeface="Cambria" pitchFamily="34" charset="-122"/>
                <a:cs typeface="Cambria" pitchFamily="34" charset="-120"/>
              </a:rPr>
              <a:t>长期导向</a:t>
            </a:r>
            <a:endParaRPr lang="en-US" sz="1300" dirty="0"/>
          </a:p>
        </p:txBody>
      </p:sp>
      <p:sp>
        <p:nvSpPr>
          <p:cNvPr id="14" name="Text 12"/>
          <p:cNvSpPr/>
          <p:nvPr/>
        </p:nvSpPr>
        <p:spPr>
          <a:xfrm>
            <a:off x="320040" y="2907792"/>
            <a:ext cx="1417320" cy="530352"/>
          </a:xfrm>
          <a:prstGeom prst="rect">
            <a:avLst/>
          </a:prstGeom>
          <a:noFill/>
          <a:ln/>
        </p:spPr>
        <p:txBody>
          <a:bodyPr wrap="square" lIns="0" tIns="0" rIns="0" bIns="0" rtlCol="0" anchor="ctr"/>
          <a:lstStyle/>
          <a:p>
            <a:pPr marL="0" indent="0" algn="ctr">
              <a:buNone/>
            </a:pPr>
            <a:r>
              <a:rPr lang="en-US" sz="900" i="1" dirty="0">
                <a:solidFill>
                  <a:srgbClr val="F0E6C8"/>
                </a:solidFill>
                <a:latin typeface="Calibri" pitchFamily="34" charset="0"/>
                <a:ea typeface="Calibri" pitchFamily="34" charset="-122"/>
                <a:cs typeface="Calibri" pitchFamily="34" charset="-120"/>
              </a:rPr>
              <a:t>Long-Term Orientation</a:t>
            </a:r>
            <a:endParaRPr lang="en-US" sz="900" dirty="0"/>
          </a:p>
        </p:txBody>
      </p:sp>
      <p:sp>
        <p:nvSpPr>
          <p:cNvPr id="15" name="Text 13"/>
          <p:cNvSpPr/>
          <p:nvPr/>
        </p:nvSpPr>
        <p:spPr>
          <a:xfrm>
            <a:off x="1847088" y="2414016"/>
            <a:ext cx="3749040" cy="1115568"/>
          </a:xfrm>
          <a:prstGeom prst="rect">
            <a:avLst/>
          </a:prstGeom>
          <a:noFill/>
          <a:ln/>
        </p:spPr>
        <p:txBody>
          <a:bodyPr wrap="square" lIns="38100" tIns="38100" rIns="38100" bIns="38100" rtlCol="0" anchor="ctr"/>
          <a:lstStyle/>
          <a:p>
            <a:pPr marL="0" indent="0">
              <a:buNone/>
            </a:pPr>
            <a:r>
              <a:rPr lang="en-US" sz="950" dirty="0">
                <a:solidFill>
                  <a:srgbClr val="4A5568"/>
                </a:solidFill>
                <a:latin typeface="Calibri" pitchFamily="34" charset="0"/>
                <a:ea typeface="Calibri" pitchFamily="34" charset="-122"/>
                <a:cs typeface="Calibri" pitchFamily="34" charset="-120"/>
              </a:rPr>
              <a:t>China scores 87 on Hofstede's LTO index — among the highest globally. Partners expect to invest in a relationship over years and interpret urgency as poor institutional standing, as Hofstede (2001, p. 359) explained.</a:t>
            </a:r>
            <a:endParaRPr lang="en-US" sz="950" dirty="0"/>
          </a:p>
        </p:txBody>
      </p:sp>
      <p:sp>
        <p:nvSpPr>
          <p:cNvPr id="16" name="Shape 14"/>
          <p:cNvSpPr/>
          <p:nvPr/>
        </p:nvSpPr>
        <p:spPr>
          <a:xfrm>
            <a:off x="5705856" y="2468880"/>
            <a:ext cx="0" cy="1005840"/>
          </a:xfrm>
          <a:prstGeom prst="line">
            <a:avLst/>
          </a:prstGeom>
          <a:noFill/>
          <a:ln w="12700">
            <a:solidFill>
              <a:srgbClr val="E2E8F0"/>
            </a:solidFill>
            <a:prstDash val="solid"/>
          </a:ln>
        </p:spPr>
        <p:txBody>
          <a:bodyPr/>
          <a:lstStyle/>
          <a:p>
            <a:endParaRPr lang="en-GB"/>
          </a:p>
        </p:txBody>
      </p:sp>
      <p:sp>
        <p:nvSpPr>
          <p:cNvPr id="17" name="Text 15"/>
          <p:cNvSpPr/>
          <p:nvPr/>
        </p:nvSpPr>
        <p:spPr>
          <a:xfrm>
            <a:off x="5815584" y="2414016"/>
            <a:ext cx="2907792" cy="1115568"/>
          </a:xfrm>
          <a:prstGeom prst="rect">
            <a:avLst/>
          </a:prstGeom>
          <a:noFill/>
          <a:ln/>
        </p:spPr>
        <p:txBody>
          <a:bodyPr wrap="square" lIns="38100" tIns="38100" rIns="38100" bIns="38100" rtlCol="0" anchor="ctr"/>
          <a:lstStyle/>
          <a:p>
            <a:pPr marL="0" indent="0">
              <a:buNone/>
            </a:pPr>
            <a:r>
              <a:rPr lang="en-US" sz="880" dirty="0">
                <a:solidFill>
                  <a:srgbClr val="4A5568"/>
                </a:solidFill>
                <a:latin typeface="Calibri" pitchFamily="34" charset="0"/>
                <a:ea typeface="Calibri" pitchFamily="34" charset="-122"/>
                <a:cs typeface="Calibri" pitchFamily="34" charset="-120"/>
              </a:rPr>
              <a:t>Impact: A Board deadline communicated to Chinese partners will be read as evidence Dukes is financially pressured.</a:t>
            </a:r>
            <a:endParaRPr lang="en-US" sz="880" dirty="0"/>
          </a:p>
          <a:p>
            <a:pPr marL="0" indent="0">
              <a:buNone/>
            </a:pPr>
            <a:endParaRPr lang="en-US" sz="880" dirty="0"/>
          </a:p>
          <a:p>
            <a:pPr marL="0" indent="0">
              <a:buNone/>
            </a:pPr>
            <a:r>
              <a:rPr lang="en-US" sz="880" dirty="0">
                <a:solidFill>
                  <a:srgbClr val="4A5568"/>
                </a:solidFill>
                <a:latin typeface="Calibri" pitchFamily="34" charset="0"/>
                <a:ea typeface="Calibri" pitchFamily="34" charset="-122"/>
                <a:cs typeface="Calibri" pitchFamily="34" charset="-120"/>
              </a:rPr>
              <a:t>Action: Design a 24-month roadmap. Frame everything as a multi-decade alliance. Dukes' 0–18 model is a perfect embodiment.</a:t>
            </a:r>
            <a:endParaRPr lang="en-US" sz="880" dirty="0"/>
          </a:p>
        </p:txBody>
      </p:sp>
      <p:sp>
        <p:nvSpPr>
          <p:cNvPr id="18" name="Shape 16"/>
          <p:cNvSpPr/>
          <p:nvPr/>
        </p:nvSpPr>
        <p:spPr>
          <a:xfrm>
            <a:off x="320040" y="3712464"/>
            <a:ext cx="8503920" cy="1234440"/>
          </a:xfrm>
          <a:prstGeom prst="roundRect">
            <a:avLst>
              <a:gd name="adj" fmla="val 5926"/>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19" name="Shape 17"/>
          <p:cNvSpPr/>
          <p:nvPr/>
        </p:nvSpPr>
        <p:spPr>
          <a:xfrm>
            <a:off x="320040" y="3712464"/>
            <a:ext cx="1417320" cy="1234440"/>
          </a:xfrm>
          <a:prstGeom prst="roundRect">
            <a:avLst>
              <a:gd name="adj" fmla="val 5926"/>
            </a:avLst>
          </a:prstGeom>
          <a:solidFill>
            <a:srgbClr val="2D3A8C"/>
          </a:solidFill>
          <a:ln w="12700">
            <a:solidFill>
              <a:srgbClr val="2D3A8C"/>
            </a:solidFill>
            <a:prstDash val="solid"/>
          </a:ln>
        </p:spPr>
        <p:txBody>
          <a:bodyPr/>
          <a:lstStyle/>
          <a:p>
            <a:endParaRPr lang="en-GB"/>
          </a:p>
        </p:txBody>
      </p:sp>
      <p:sp>
        <p:nvSpPr>
          <p:cNvPr id="20" name="Text 18"/>
          <p:cNvSpPr/>
          <p:nvPr/>
        </p:nvSpPr>
        <p:spPr>
          <a:xfrm>
            <a:off x="320040" y="3858768"/>
            <a:ext cx="1417320" cy="329184"/>
          </a:xfrm>
          <a:prstGeom prst="rect">
            <a:avLst/>
          </a:prstGeom>
          <a:noFill/>
          <a:ln/>
        </p:spPr>
        <p:txBody>
          <a:bodyPr wrap="square" lIns="0" tIns="0" rIns="0" bIns="0" rtlCol="0" anchor="ctr"/>
          <a:lstStyle/>
          <a:p>
            <a:pPr marL="0" indent="0" algn="ctr">
              <a:buNone/>
            </a:pPr>
            <a:r>
              <a:rPr lang="en-US" sz="1300" b="1" dirty="0">
                <a:solidFill>
                  <a:srgbClr val="C9A84C"/>
                </a:solidFill>
                <a:latin typeface="Cambria" pitchFamily="34" charset="0"/>
                <a:ea typeface="Cambria" pitchFamily="34" charset="-122"/>
                <a:cs typeface="Cambria" pitchFamily="34" charset="-120"/>
              </a:rPr>
              <a:t>集体主义</a:t>
            </a:r>
            <a:endParaRPr lang="en-US" sz="1300" dirty="0"/>
          </a:p>
        </p:txBody>
      </p:sp>
      <p:sp>
        <p:nvSpPr>
          <p:cNvPr id="21" name="Text 19"/>
          <p:cNvSpPr/>
          <p:nvPr/>
        </p:nvSpPr>
        <p:spPr>
          <a:xfrm>
            <a:off x="320040" y="4261104"/>
            <a:ext cx="1417320" cy="530352"/>
          </a:xfrm>
          <a:prstGeom prst="rect">
            <a:avLst/>
          </a:prstGeom>
          <a:noFill/>
          <a:ln/>
        </p:spPr>
        <p:txBody>
          <a:bodyPr wrap="square" lIns="0" tIns="0" rIns="0" bIns="0" rtlCol="0" anchor="ctr"/>
          <a:lstStyle/>
          <a:p>
            <a:pPr marL="0" indent="0" algn="ctr">
              <a:buNone/>
            </a:pPr>
            <a:r>
              <a:rPr lang="en-US" sz="900" i="1" dirty="0">
                <a:solidFill>
                  <a:srgbClr val="F0E6C8"/>
                </a:solidFill>
                <a:latin typeface="Calibri" pitchFamily="34" charset="0"/>
                <a:ea typeface="Calibri" pitchFamily="34" charset="-122"/>
                <a:cs typeface="Calibri" pitchFamily="34" charset="-120"/>
              </a:rPr>
              <a:t>Collectivism &amp; Consensus</a:t>
            </a:r>
            <a:endParaRPr lang="en-US" sz="900" dirty="0"/>
          </a:p>
        </p:txBody>
      </p:sp>
      <p:sp>
        <p:nvSpPr>
          <p:cNvPr id="22" name="Text 20"/>
          <p:cNvSpPr/>
          <p:nvPr/>
        </p:nvSpPr>
        <p:spPr>
          <a:xfrm>
            <a:off x="1847088" y="3767328"/>
            <a:ext cx="3749040" cy="1115568"/>
          </a:xfrm>
          <a:prstGeom prst="rect">
            <a:avLst/>
          </a:prstGeom>
          <a:noFill/>
          <a:ln/>
        </p:spPr>
        <p:txBody>
          <a:bodyPr wrap="square" lIns="38100" tIns="38100" rIns="38100" bIns="38100" rtlCol="0" anchor="ctr"/>
          <a:lstStyle/>
          <a:p>
            <a:pPr marL="0" indent="0">
              <a:buNone/>
            </a:pPr>
            <a:r>
              <a:rPr lang="en-US" sz="950" dirty="0">
                <a:solidFill>
                  <a:srgbClr val="4A5568"/>
                </a:solidFill>
                <a:latin typeface="Calibri" pitchFamily="34" charset="0"/>
                <a:ea typeface="Calibri" pitchFamily="34" charset="-122"/>
                <a:cs typeface="Calibri" pitchFamily="34" charset="-120"/>
              </a:rPr>
              <a:t>No individual will commit the organisation without prior internal consensus. Silence after a Dukes proposal means deliberation — not rejection, as Trompenaars &amp; Hampden-Turner (1997, p. 55) illustrated.</a:t>
            </a:r>
            <a:endParaRPr lang="en-US" sz="950" dirty="0"/>
          </a:p>
        </p:txBody>
      </p:sp>
      <p:sp>
        <p:nvSpPr>
          <p:cNvPr id="23" name="Shape 21"/>
          <p:cNvSpPr/>
          <p:nvPr/>
        </p:nvSpPr>
        <p:spPr>
          <a:xfrm>
            <a:off x="5705856" y="3822192"/>
            <a:ext cx="0" cy="1005840"/>
          </a:xfrm>
          <a:prstGeom prst="line">
            <a:avLst/>
          </a:prstGeom>
          <a:noFill/>
          <a:ln w="12700">
            <a:solidFill>
              <a:srgbClr val="E2E8F0"/>
            </a:solidFill>
            <a:prstDash val="solid"/>
          </a:ln>
        </p:spPr>
        <p:txBody>
          <a:bodyPr/>
          <a:lstStyle/>
          <a:p>
            <a:endParaRPr lang="en-GB"/>
          </a:p>
        </p:txBody>
      </p:sp>
      <p:sp>
        <p:nvSpPr>
          <p:cNvPr id="24" name="Text 22"/>
          <p:cNvSpPr/>
          <p:nvPr/>
        </p:nvSpPr>
        <p:spPr>
          <a:xfrm>
            <a:off x="5815584" y="3767328"/>
            <a:ext cx="2907792" cy="1115568"/>
          </a:xfrm>
          <a:prstGeom prst="rect">
            <a:avLst/>
          </a:prstGeom>
          <a:noFill/>
          <a:ln/>
        </p:spPr>
        <p:txBody>
          <a:bodyPr wrap="square" lIns="38100" tIns="38100" rIns="38100" bIns="38100" rtlCol="0" anchor="ctr"/>
          <a:lstStyle/>
          <a:p>
            <a:pPr marL="0" indent="0">
              <a:buNone/>
            </a:pPr>
            <a:r>
              <a:rPr lang="en-US" sz="880" dirty="0">
                <a:solidFill>
                  <a:srgbClr val="4A5568"/>
                </a:solidFill>
                <a:latin typeface="Calibri" pitchFamily="34" charset="0"/>
                <a:ea typeface="Calibri" pitchFamily="34" charset="-122"/>
                <a:cs typeface="Calibri" pitchFamily="34" charset="-120"/>
              </a:rPr>
              <a:t>Impact: Dukes may wait 3–4 weeks after a successful meeting and hear nothing. This is normal — not rejection.</a:t>
            </a:r>
            <a:endParaRPr lang="en-US" sz="880" dirty="0"/>
          </a:p>
          <a:p>
            <a:pPr marL="0" indent="0">
              <a:buNone/>
            </a:pPr>
            <a:endParaRPr lang="en-US" sz="880" dirty="0"/>
          </a:p>
          <a:p>
            <a:pPr marL="0" indent="0">
              <a:buNone/>
            </a:pPr>
            <a:r>
              <a:rPr lang="en-US" sz="880" dirty="0">
                <a:solidFill>
                  <a:srgbClr val="4A5568"/>
                </a:solidFill>
                <a:latin typeface="Calibri" pitchFamily="34" charset="0"/>
                <a:ea typeface="Calibri" pitchFamily="34" charset="-122"/>
                <a:cs typeface="Calibri" pitchFamily="34" charset="-120"/>
              </a:rPr>
              <a:t>Action: Allow significant time between proposals and responses. Use waiting periods to deepen relationships via WeChat.</a:t>
            </a:r>
            <a:endParaRPr lang="en-US" sz="880" dirty="0"/>
          </a:p>
        </p:txBody>
      </p:sp>
    </p:spTree>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name="Slide 9">
    <p:bg>
      <p:bgPr>
        <a:solidFill>
          <a:srgbClr val="1E2761"/>
        </a:solidFill>
        <a:effectLst/>
      </p:bgPr>
    </p:bg>
    <p:spTree>
      <p:nvGrpSpPr>
        <p:cNvPr id="1" name=""/>
        <p:cNvGrpSpPr/>
        <p:nvPr/>
      </p:nvGrpSpPr>
      <p:grpSpPr>
        <a:xfrm>
          <a:off x="0" y="0"/>
          <a:ext cx="0" cy="0"/>
          <a:chOff x="0" y="0"/>
          <a:chExt cx="0" cy="0"/>
        </a:xfrm>
      </p:grpSpPr>
      <p:sp>
        <p:nvSpPr>
          <p:cNvPr id="2" name="Text 0"/>
          <p:cNvSpPr/>
          <p:nvPr/>
        </p:nvSpPr>
        <p:spPr>
          <a:xfrm>
            <a:off x="411480" y="164592"/>
            <a:ext cx="8321040" cy="530352"/>
          </a:xfrm>
          <a:prstGeom prst="rect">
            <a:avLst/>
          </a:prstGeom>
          <a:noFill/>
          <a:ln/>
        </p:spPr>
        <p:txBody>
          <a:bodyPr wrap="square" lIns="0" tIns="0" rIns="0" bIns="0" rtlCol="0" anchor="ctr"/>
          <a:lstStyle/>
          <a:p>
            <a:pPr marL="0" indent="0" algn="l">
              <a:buNone/>
            </a:pPr>
            <a:r>
              <a:rPr lang="en-US" sz="2200" b="1" dirty="0">
                <a:solidFill>
                  <a:srgbClr val="FFFFFF"/>
                </a:solidFill>
                <a:latin typeface="Cambria" pitchFamily="34" charset="0"/>
                <a:ea typeface="Cambria" pitchFamily="34" charset="-122"/>
                <a:cs typeface="Cambria" pitchFamily="34" charset="-120"/>
              </a:rPr>
              <a:t>DUKES PARTNERSHIP MODELS FOR CHINA</a:t>
            </a:r>
            <a:endParaRPr lang="en-US" sz="2200" dirty="0"/>
          </a:p>
        </p:txBody>
      </p:sp>
      <p:sp>
        <p:nvSpPr>
          <p:cNvPr id="3" name="Text 1"/>
          <p:cNvSpPr/>
          <p:nvPr/>
        </p:nvSpPr>
        <p:spPr>
          <a:xfrm>
            <a:off x="411480" y="694944"/>
            <a:ext cx="8321040" cy="256032"/>
          </a:xfrm>
          <a:prstGeom prst="rect">
            <a:avLst/>
          </a:prstGeom>
          <a:noFill/>
          <a:ln/>
        </p:spPr>
        <p:txBody>
          <a:bodyPr wrap="square" lIns="0" tIns="0" rIns="0" bIns="0" rtlCol="0" anchor="ctr"/>
          <a:lstStyle/>
          <a:p>
            <a:pPr marL="0" indent="0" algn="l">
              <a:buNone/>
            </a:pPr>
            <a:r>
              <a:rPr lang="en-US" sz="1200" i="1" dirty="0">
                <a:solidFill>
                  <a:srgbClr val="C9A84C"/>
                </a:solidFill>
                <a:latin typeface="Calibri" pitchFamily="34" charset="0"/>
                <a:ea typeface="Calibri" pitchFamily="34" charset="-122"/>
                <a:cs typeface="Calibri" pitchFamily="34" charset="-120"/>
              </a:rPr>
              <a:t>Four proven routes — sequenced from low risk to high reward</a:t>
            </a:r>
            <a:endParaRPr lang="en-US" sz="1200" dirty="0"/>
          </a:p>
        </p:txBody>
      </p:sp>
      <p:sp>
        <p:nvSpPr>
          <p:cNvPr id="4" name="Shape 2"/>
          <p:cNvSpPr/>
          <p:nvPr/>
        </p:nvSpPr>
        <p:spPr>
          <a:xfrm>
            <a:off x="320040" y="1024128"/>
            <a:ext cx="4206240" cy="1883664"/>
          </a:xfrm>
          <a:prstGeom prst="roundRect">
            <a:avLst>
              <a:gd name="adj" fmla="val 4854"/>
            </a:avLst>
          </a:prstGeom>
          <a:solidFill>
            <a:srgbClr val="2D3A8C"/>
          </a:solidFill>
          <a:ln w="12700">
            <a:solidFill>
              <a:srgbClr val="3D4F9E"/>
            </a:solidFill>
            <a:prstDash val="solid"/>
          </a:ln>
        </p:spPr>
        <p:txBody>
          <a:bodyPr/>
          <a:lstStyle/>
          <a:p>
            <a:endParaRPr lang="en-GB"/>
          </a:p>
        </p:txBody>
      </p:sp>
      <p:sp>
        <p:nvSpPr>
          <p:cNvPr id="5" name="Shape 3"/>
          <p:cNvSpPr/>
          <p:nvPr/>
        </p:nvSpPr>
        <p:spPr>
          <a:xfrm>
            <a:off x="429768" y="1115568"/>
            <a:ext cx="329184" cy="329184"/>
          </a:xfrm>
          <a:prstGeom prst="roundRect">
            <a:avLst>
              <a:gd name="adj" fmla="val 11111"/>
            </a:avLst>
          </a:prstGeom>
          <a:solidFill>
            <a:srgbClr val="C9A84C"/>
          </a:solidFill>
          <a:ln w="12700">
            <a:solidFill>
              <a:srgbClr val="C9A84C"/>
            </a:solidFill>
            <a:prstDash val="solid"/>
          </a:ln>
        </p:spPr>
        <p:txBody>
          <a:bodyPr/>
          <a:lstStyle/>
          <a:p>
            <a:endParaRPr lang="en-GB"/>
          </a:p>
        </p:txBody>
      </p:sp>
      <p:sp>
        <p:nvSpPr>
          <p:cNvPr id="6" name="Text 4"/>
          <p:cNvSpPr/>
          <p:nvPr/>
        </p:nvSpPr>
        <p:spPr>
          <a:xfrm>
            <a:off x="429768" y="1115568"/>
            <a:ext cx="329184" cy="329184"/>
          </a:xfrm>
          <a:prstGeom prst="rect">
            <a:avLst/>
          </a:prstGeom>
          <a:noFill/>
          <a:ln/>
        </p:spPr>
        <p:txBody>
          <a:bodyPr wrap="square" lIns="0" tIns="0" rIns="0" bIns="0" rtlCol="0" anchor="ctr"/>
          <a:lstStyle/>
          <a:p>
            <a:pPr marL="0" indent="0" algn="ctr">
              <a:buNone/>
            </a:pPr>
            <a:r>
              <a:rPr lang="en-US" sz="1300" b="1" dirty="0">
                <a:solidFill>
                  <a:srgbClr val="1E2761"/>
                </a:solidFill>
                <a:latin typeface="Cambria" pitchFamily="34" charset="0"/>
                <a:ea typeface="Cambria" pitchFamily="34" charset="-122"/>
                <a:cs typeface="Cambria" pitchFamily="34" charset="-120"/>
              </a:rPr>
              <a:t>1</a:t>
            </a:r>
            <a:endParaRPr lang="en-US" sz="1300" dirty="0"/>
          </a:p>
        </p:txBody>
      </p:sp>
      <p:sp>
        <p:nvSpPr>
          <p:cNvPr id="7" name="Text 5"/>
          <p:cNvSpPr/>
          <p:nvPr/>
        </p:nvSpPr>
        <p:spPr>
          <a:xfrm>
            <a:off x="850392" y="1133856"/>
            <a:ext cx="2834640" cy="274320"/>
          </a:xfrm>
          <a:prstGeom prst="rect">
            <a:avLst/>
          </a:prstGeom>
          <a:noFill/>
          <a:ln/>
        </p:spPr>
        <p:txBody>
          <a:bodyPr wrap="square" lIns="0" tIns="0" rIns="0" bIns="0" rtlCol="0" anchor="ctr"/>
          <a:lstStyle/>
          <a:p>
            <a:pPr marL="0" indent="0">
              <a:buNone/>
            </a:pPr>
            <a:r>
              <a:rPr lang="en-US" sz="1200" b="1" dirty="0">
                <a:solidFill>
                  <a:srgbClr val="FFFFFF"/>
                </a:solidFill>
                <a:latin typeface="Cambria" pitchFamily="34" charset="0"/>
                <a:ea typeface="Cambria" pitchFamily="34" charset="-122"/>
                <a:cs typeface="Cambria" pitchFamily="34" charset="-120"/>
              </a:rPr>
              <a:t>Brand Licensing</a:t>
            </a:r>
            <a:endParaRPr lang="en-US" sz="1200" dirty="0"/>
          </a:p>
        </p:txBody>
      </p:sp>
      <p:sp>
        <p:nvSpPr>
          <p:cNvPr id="8" name="Shape 6"/>
          <p:cNvSpPr/>
          <p:nvPr/>
        </p:nvSpPr>
        <p:spPr>
          <a:xfrm>
            <a:off x="3520440" y="1115568"/>
            <a:ext cx="877824" cy="256032"/>
          </a:xfrm>
          <a:prstGeom prst="roundRect">
            <a:avLst>
              <a:gd name="adj" fmla="val 14286"/>
            </a:avLst>
          </a:prstGeom>
          <a:solidFill>
            <a:srgbClr val="C9A84C">
              <a:alpha val="80000"/>
            </a:srgbClr>
          </a:solidFill>
          <a:ln w="12700">
            <a:solidFill>
              <a:srgbClr val="C9A84C"/>
            </a:solidFill>
            <a:prstDash val="solid"/>
          </a:ln>
        </p:spPr>
        <p:txBody>
          <a:bodyPr/>
          <a:lstStyle/>
          <a:p>
            <a:endParaRPr lang="en-GB"/>
          </a:p>
        </p:txBody>
      </p:sp>
      <p:sp>
        <p:nvSpPr>
          <p:cNvPr id="9" name="Text 7"/>
          <p:cNvSpPr/>
          <p:nvPr/>
        </p:nvSpPr>
        <p:spPr>
          <a:xfrm>
            <a:off x="3520440" y="1115568"/>
            <a:ext cx="877824" cy="256032"/>
          </a:xfrm>
          <a:prstGeom prst="rect">
            <a:avLst/>
          </a:prstGeom>
          <a:noFill/>
          <a:ln/>
        </p:spPr>
        <p:txBody>
          <a:bodyPr wrap="square" lIns="0" tIns="0" rIns="0" bIns="0" rtlCol="0" anchor="ctr"/>
          <a:lstStyle/>
          <a:p>
            <a:pPr marL="0" indent="0" algn="ctr">
              <a:buNone/>
            </a:pPr>
            <a:r>
              <a:rPr lang="en-US" sz="750" b="1" dirty="0">
                <a:solidFill>
                  <a:srgbClr val="FFFFFF"/>
                </a:solidFill>
                <a:latin typeface="Calibri" pitchFamily="34" charset="0"/>
                <a:ea typeface="Calibri" pitchFamily="34" charset="-122"/>
                <a:cs typeface="Calibri" pitchFamily="34" charset="-120"/>
              </a:rPr>
              <a:t>LOW RISK</a:t>
            </a:r>
            <a:endParaRPr lang="en-US" sz="750" dirty="0"/>
          </a:p>
        </p:txBody>
      </p:sp>
      <p:sp>
        <p:nvSpPr>
          <p:cNvPr id="10" name="Text 8"/>
          <p:cNvSpPr/>
          <p:nvPr/>
        </p:nvSpPr>
        <p:spPr>
          <a:xfrm>
            <a:off x="448056" y="1481328"/>
            <a:ext cx="3931920" cy="877824"/>
          </a:xfrm>
          <a:prstGeom prst="rect">
            <a:avLst/>
          </a:prstGeom>
          <a:noFill/>
          <a:ln/>
        </p:spPr>
        <p:txBody>
          <a:bodyPr wrap="square" lIns="0" tIns="0" rIns="0" bIns="0" rtlCol="0" anchor="ctr"/>
          <a:lstStyle/>
          <a:p>
            <a:pPr marL="0" indent="0">
              <a:buNone/>
            </a:pPr>
            <a:r>
              <a:rPr lang="en-US" sz="950" dirty="0">
                <a:solidFill>
                  <a:srgbClr val="C8D0F8"/>
                </a:solidFill>
                <a:latin typeface="Calibri" pitchFamily="34" charset="0"/>
                <a:ea typeface="Calibri" pitchFamily="34" charset="-122"/>
                <a:cs typeface="Calibri" pitchFamily="34" charset="-120"/>
              </a:rPr>
              <a:t>Chinese partner operates schools under the Dukes name. Dukes provides curriculum, quality standards, teacher training and annual governance audit. Revenue via per-student royalty fee.</a:t>
            </a:r>
            <a:endParaRPr lang="en-US" sz="950" dirty="0"/>
          </a:p>
        </p:txBody>
      </p:sp>
      <p:sp>
        <p:nvSpPr>
          <p:cNvPr id="11" name="Shape 9"/>
          <p:cNvSpPr/>
          <p:nvPr/>
        </p:nvSpPr>
        <p:spPr>
          <a:xfrm>
            <a:off x="448056" y="2395728"/>
            <a:ext cx="3931920" cy="0"/>
          </a:xfrm>
          <a:prstGeom prst="line">
            <a:avLst/>
          </a:prstGeom>
          <a:noFill/>
          <a:ln w="12700">
            <a:solidFill>
              <a:srgbClr val="4A5A9E"/>
            </a:solidFill>
            <a:prstDash val="solid"/>
          </a:ln>
        </p:spPr>
        <p:txBody>
          <a:bodyPr/>
          <a:lstStyle/>
          <a:p>
            <a:endParaRPr lang="en-GB"/>
          </a:p>
        </p:txBody>
      </p:sp>
      <p:sp>
        <p:nvSpPr>
          <p:cNvPr id="12" name="Text 10"/>
          <p:cNvSpPr/>
          <p:nvPr/>
        </p:nvSpPr>
        <p:spPr>
          <a:xfrm>
            <a:off x="448056" y="2450592"/>
            <a:ext cx="3931920" cy="402336"/>
          </a:xfrm>
          <a:prstGeom prst="rect">
            <a:avLst/>
          </a:prstGeom>
          <a:noFill/>
          <a:ln/>
        </p:spPr>
        <p:txBody>
          <a:bodyPr wrap="square" lIns="0" tIns="0" rIns="0" bIns="0" rtlCol="0" anchor="ctr"/>
          <a:lstStyle/>
          <a:p>
            <a:pPr marL="0" indent="0">
              <a:buNone/>
            </a:pPr>
            <a:r>
              <a:rPr lang="en-US" sz="850" i="1" dirty="0">
                <a:solidFill>
                  <a:srgbClr val="C9A84C"/>
                </a:solidFill>
                <a:latin typeface="Calibri" pitchFamily="34" charset="0"/>
                <a:ea typeface="Calibri" pitchFamily="34" charset="-122"/>
                <a:cs typeface="Calibri" pitchFamily="34" charset="-120"/>
              </a:rPr>
              <a:t>Precedent: Wellington &amp; Harrow use this model across 10+ China campuses each.</a:t>
            </a:r>
            <a:endParaRPr lang="en-US" sz="850" dirty="0"/>
          </a:p>
        </p:txBody>
      </p:sp>
      <p:sp>
        <p:nvSpPr>
          <p:cNvPr id="13" name="Shape 11"/>
          <p:cNvSpPr/>
          <p:nvPr/>
        </p:nvSpPr>
        <p:spPr>
          <a:xfrm>
            <a:off x="4727448" y="1024128"/>
            <a:ext cx="4206240" cy="1883664"/>
          </a:xfrm>
          <a:prstGeom prst="roundRect">
            <a:avLst>
              <a:gd name="adj" fmla="val 4854"/>
            </a:avLst>
          </a:prstGeom>
          <a:solidFill>
            <a:srgbClr val="2D3A8C"/>
          </a:solidFill>
          <a:ln w="12700">
            <a:solidFill>
              <a:srgbClr val="3D4F9E"/>
            </a:solidFill>
            <a:prstDash val="solid"/>
          </a:ln>
        </p:spPr>
        <p:txBody>
          <a:bodyPr/>
          <a:lstStyle/>
          <a:p>
            <a:endParaRPr lang="en-GB"/>
          </a:p>
        </p:txBody>
      </p:sp>
      <p:sp>
        <p:nvSpPr>
          <p:cNvPr id="14" name="Shape 12"/>
          <p:cNvSpPr/>
          <p:nvPr/>
        </p:nvSpPr>
        <p:spPr>
          <a:xfrm>
            <a:off x="4837176" y="1115568"/>
            <a:ext cx="329184" cy="329184"/>
          </a:xfrm>
          <a:prstGeom prst="roundRect">
            <a:avLst>
              <a:gd name="adj" fmla="val 11111"/>
            </a:avLst>
          </a:prstGeom>
          <a:solidFill>
            <a:srgbClr val="C9A84C"/>
          </a:solidFill>
          <a:ln w="12700">
            <a:solidFill>
              <a:srgbClr val="C9A84C"/>
            </a:solidFill>
            <a:prstDash val="solid"/>
          </a:ln>
        </p:spPr>
        <p:txBody>
          <a:bodyPr/>
          <a:lstStyle/>
          <a:p>
            <a:endParaRPr lang="en-GB"/>
          </a:p>
        </p:txBody>
      </p:sp>
      <p:sp>
        <p:nvSpPr>
          <p:cNvPr id="15" name="Text 13"/>
          <p:cNvSpPr/>
          <p:nvPr/>
        </p:nvSpPr>
        <p:spPr>
          <a:xfrm>
            <a:off x="4837176" y="1115568"/>
            <a:ext cx="329184" cy="329184"/>
          </a:xfrm>
          <a:prstGeom prst="rect">
            <a:avLst/>
          </a:prstGeom>
          <a:noFill/>
          <a:ln/>
        </p:spPr>
        <p:txBody>
          <a:bodyPr wrap="square" lIns="0" tIns="0" rIns="0" bIns="0" rtlCol="0" anchor="ctr"/>
          <a:lstStyle/>
          <a:p>
            <a:pPr marL="0" indent="0" algn="ctr">
              <a:buNone/>
            </a:pPr>
            <a:r>
              <a:rPr lang="en-US" sz="1300" b="1" dirty="0">
                <a:solidFill>
                  <a:srgbClr val="1E2761"/>
                </a:solidFill>
                <a:latin typeface="Cambria" pitchFamily="34" charset="0"/>
                <a:ea typeface="Cambria" pitchFamily="34" charset="-122"/>
                <a:cs typeface="Cambria" pitchFamily="34" charset="-120"/>
              </a:rPr>
              <a:t>2</a:t>
            </a:r>
            <a:endParaRPr lang="en-US" sz="1300" dirty="0"/>
          </a:p>
        </p:txBody>
      </p:sp>
      <p:sp>
        <p:nvSpPr>
          <p:cNvPr id="16" name="Text 14"/>
          <p:cNvSpPr/>
          <p:nvPr/>
        </p:nvSpPr>
        <p:spPr>
          <a:xfrm>
            <a:off x="5257800" y="1133856"/>
            <a:ext cx="2834640" cy="274320"/>
          </a:xfrm>
          <a:prstGeom prst="rect">
            <a:avLst/>
          </a:prstGeom>
          <a:noFill/>
          <a:ln/>
        </p:spPr>
        <p:txBody>
          <a:bodyPr wrap="square" lIns="0" tIns="0" rIns="0" bIns="0" rtlCol="0" anchor="ctr"/>
          <a:lstStyle/>
          <a:p>
            <a:pPr marL="0" indent="0">
              <a:buNone/>
            </a:pPr>
            <a:r>
              <a:rPr lang="en-US" sz="1200" b="1" dirty="0">
                <a:solidFill>
                  <a:srgbClr val="FFFFFF"/>
                </a:solidFill>
                <a:latin typeface="Cambria" pitchFamily="34" charset="0"/>
                <a:ea typeface="Cambria" pitchFamily="34" charset="-122"/>
                <a:cs typeface="Cambria" pitchFamily="34" charset="-120"/>
              </a:rPr>
              <a:t>Student Pipeline Deal</a:t>
            </a:r>
            <a:endParaRPr lang="en-US" sz="1200" dirty="0"/>
          </a:p>
        </p:txBody>
      </p:sp>
      <p:sp>
        <p:nvSpPr>
          <p:cNvPr id="17" name="Shape 15"/>
          <p:cNvSpPr/>
          <p:nvPr/>
        </p:nvSpPr>
        <p:spPr>
          <a:xfrm>
            <a:off x="7927848" y="1115568"/>
            <a:ext cx="877824" cy="256032"/>
          </a:xfrm>
          <a:prstGeom prst="roundRect">
            <a:avLst>
              <a:gd name="adj" fmla="val 14286"/>
            </a:avLst>
          </a:prstGeom>
          <a:solidFill>
            <a:srgbClr val="C9A84C">
              <a:alpha val="80000"/>
            </a:srgbClr>
          </a:solidFill>
          <a:ln w="12700">
            <a:solidFill>
              <a:srgbClr val="C9A84C"/>
            </a:solidFill>
            <a:prstDash val="solid"/>
          </a:ln>
        </p:spPr>
        <p:txBody>
          <a:bodyPr/>
          <a:lstStyle/>
          <a:p>
            <a:endParaRPr lang="en-GB"/>
          </a:p>
        </p:txBody>
      </p:sp>
      <p:sp>
        <p:nvSpPr>
          <p:cNvPr id="18" name="Text 16"/>
          <p:cNvSpPr/>
          <p:nvPr/>
        </p:nvSpPr>
        <p:spPr>
          <a:xfrm>
            <a:off x="7927848" y="1115568"/>
            <a:ext cx="877824" cy="256032"/>
          </a:xfrm>
          <a:prstGeom prst="rect">
            <a:avLst/>
          </a:prstGeom>
          <a:noFill/>
          <a:ln/>
        </p:spPr>
        <p:txBody>
          <a:bodyPr wrap="square" lIns="0" tIns="0" rIns="0" bIns="0" rtlCol="0" anchor="ctr"/>
          <a:lstStyle/>
          <a:p>
            <a:pPr marL="0" indent="0" algn="ctr">
              <a:buNone/>
            </a:pPr>
            <a:r>
              <a:rPr lang="en-US" sz="750" b="1" dirty="0">
                <a:solidFill>
                  <a:srgbClr val="FFFFFF"/>
                </a:solidFill>
                <a:latin typeface="Calibri" pitchFamily="34" charset="0"/>
                <a:ea typeface="Calibri" pitchFamily="34" charset="-122"/>
                <a:cs typeface="Calibri" pitchFamily="34" charset="-120"/>
              </a:rPr>
              <a:t>LOW RISK</a:t>
            </a:r>
            <a:endParaRPr lang="en-US" sz="750" dirty="0"/>
          </a:p>
        </p:txBody>
      </p:sp>
      <p:sp>
        <p:nvSpPr>
          <p:cNvPr id="19" name="Text 17"/>
          <p:cNvSpPr/>
          <p:nvPr/>
        </p:nvSpPr>
        <p:spPr>
          <a:xfrm>
            <a:off x="4855464" y="1481328"/>
            <a:ext cx="3931920" cy="877824"/>
          </a:xfrm>
          <a:prstGeom prst="rect">
            <a:avLst/>
          </a:prstGeom>
          <a:noFill/>
          <a:ln/>
        </p:spPr>
        <p:txBody>
          <a:bodyPr wrap="square" lIns="0" tIns="0" rIns="0" bIns="0" rtlCol="0" anchor="ctr"/>
          <a:lstStyle/>
          <a:p>
            <a:pPr marL="0" indent="0">
              <a:buNone/>
            </a:pPr>
            <a:r>
              <a:rPr lang="en-US" sz="950" dirty="0">
                <a:solidFill>
                  <a:srgbClr val="C8D0F8"/>
                </a:solidFill>
                <a:latin typeface="Calibri" pitchFamily="34" charset="0"/>
                <a:ea typeface="Calibri" pitchFamily="34" charset="-122"/>
                <a:cs typeface="Calibri" pitchFamily="34" charset="-120"/>
              </a:rPr>
              <a:t>New Oriental or TAL Education feeds Chinese students to Dukes UK schools for Year 10–13 or sixth form. Dukes fills premium boarding seats; Chinese partner earns placement fees.</a:t>
            </a:r>
            <a:endParaRPr lang="en-US" sz="950" dirty="0"/>
          </a:p>
        </p:txBody>
      </p:sp>
      <p:sp>
        <p:nvSpPr>
          <p:cNvPr id="20" name="Shape 18"/>
          <p:cNvSpPr/>
          <p:nvPr/>
        </p:nvSpPr>
        <p:spPr>
          <a:xfrm>
            <a:off x="4855464" y="2395728"/>
            <a:ext cx="3931920" cy="0"/>
          </a:xfrm>
          <a:prstGeom prst="line">
            <a:avLst/>
          </a:prstGeom>
          <a:noFill/>
          <a:ln w="12700">
            <a:solidFill>
              <a:srgbClr val="4A5A9E"/>
            </a:solidFill>
            <a:prstDash val="solid"/>
          </a:ln>
        </p:spPr>
        <p:txBody>
          <a:bodyPr/>
          <a:lstStyle/>
          <a:p>
            <a:endParaRPr lang="en-GB"/>
          </a:p>
        </p:txBody>
      </p:sp>
      <p:sp>
        <p:nvSpPr>
          <p:cNvPr id="21" name="Text 19"/>
          <p:cNvSpPr/>
          <p:nvPr/>
        </p:nvSpPr>
        <p:spPr>
          <a:xfrm>
            <a:off x="4855464" y="2450592"/>
            <a:ext cx="3931920" cy="402336"/>
          </a:xfrm>
          <a:prstGeom prst="rect">
            <a:avLst/>
          </a:prstGeom>
          <a:noFill/>
          <a:ln/>
        </p:spPr>
        <p:txBody>
          <a:bodyPr wrap="square" lIns="0" tIns="0" rIns="0" bIns="0" rtlCol="0" anchor="ctr"/>
          <a:lstStyle/>
          <a:p>
            <a:pPr marL="0" indent="0">
              <a:buNone/>
            </a:pPr>
            <a:r>
              <a:rPr lang="en-US" sz="850" i="1" dirty="0">
                <a:solidFill>
                  <a:srgbClr val="C9A84C"/>
                </a:solidFill>
                <a:latin typeface="Calibri" pitchFamily="34" charset="0"/>
                <a:ea typeface="Calibri" pitchFamily="34" charset="-122"/>
                <a:cs typeface="Calibri" pitchFamily="34" charset="-120"/>
              </a:rPr>
              <a:t>Precedent: 100,000+ Chinese students arrive in UK annually via study-abroad partnerships.</a:t>
            </a:r>
            <a:endParaRPr lang="en-US" sz="850" dirty="0"/>
          </a:p>
        </p:txBody>
      </p:sp>
      <p:sp>
        <p:nvSpPr>
          <p:cNvPr id="22" name="Shape 20"/>
          <p:cNvSpPr/>
          <p:nvPr/>
        </p:nvSpPr>
        <p:spPr>
          <a:xfrm>
            <a:off x="320040" y="3035808"/>
            <a:ext cx="4206240" cy="1883664"/>
          </a:xfrm>
          <a:prstGeom prst="roundRect">
            <a:avLst>
              <a:gd name="adj" fmla="val 4854"/>
            </a:avLst>
          </a:prstGeom>
          <a:solidFill>
            <a:srgbClr val="2D3A8C"/>
          </a:solidFill>
          <a:ln w="12700">
            <a:solidFill>
              <a:srgbClr val="3D4F9E"/>
            </a:solidFill>
            <a:prstDash val="solid"/>
          </a:ln>
        </p:spPr>
        <p:txBody>
          <a:bodyPr/>
          <a:lstStyle/>
          <a:p>
            <a:endParaRPr lang="en-GB"/>
          </a:p>
        </p:txBody>
      </p:sp>
      <p:sp>
        <p:nvSpPr>
          <p:cNvPr id="23" name="Shape 21"/>
          <p:cNvSpPr/>
          <p:nvPr/>
        </p:nvSpPr>
        <p:spPr>
          <a:xfrm>
            <a:off x="429768" y="3127248"/>
            <a:ext cx="329184" cy="329184"/>
          </a:xfrm>
          <a:prstGeom prst="roundRect">
            <a:avLst>
              <a:gd name="adj" fmla="val 11111"/>
            </a:avLst>
          </a:prstGeom>
          <a:solidFill>
            <a:srgbClr val="2D3A8C"/>
          </a:solidFill>
          <a:ln w="12700">
            <a:solidFill>
              <a:srgbClr val="2D3A8C"/>
            </a:solidFill>
            <a:prstDash val="solid"/>
          </a:ln>
        </p:spPr>
        <p:txBody>
          <a:bodyPr/>
          <a:lstStyle/>
          <a:p>
            <a:endParaRPr lang="en-GB"/>
          </a:p>
        </p:txBody>
      </p:sp>
      <p:sp>
        <p:nvSpPr>
          <p:cNvPr id="24" name="Text 22"/>
          <p:cNvSpPr/>
          <p:nvPr/>
        </p:nvSpPr>
        <p:spPr>
          <a:xfrm>
            <a:off x="429768" y="3127248"/>
            <a:ext cx="329184" cy="329184"/>
          </a:xfrm>
          <a:prstGeom prst="rect">
            <a:avLst/>
          </a:prstGeom>
          <a:noFill/>
          <a:ln/>
        </p:spPr>
        <p:txBody>
          <a:bodyPr wrap="square" lIns="0" tIns="0" rIns="0" bIns="0" rtlCol="0" anchor="ctr"/>
          <a:lstStyle/>
          <a:p>
            <a:pPr marL="0" indent="0" algn="ctr">
              <a:buNone/>
            </a:pPr>
            <a:r>
              <a:rPr lang="en-US" sz="1300" b="1" dirty="0">
                <a:solidFill>
                  <a:srgbClr val="1E2761"/>
                </a:solidFill>
                <a:latin typeface="Cambria" pitchFamily="34" charset="0"/>
                <a:ea typeface="Cambria" pitchFamily="34" charset="-122"/>
                <a:cs typeface="Cambria" pitchFamily="34" charset="-120"/>
              </a:rPr>
              <a:t>3</a:t>
            </a:r>
            <a:endParaRPr lang="en-US" sz="1300" dirty="0"/>
          </a:p>
        </p:txBody>
      </p:sp>
      <p:sp>
        <p:nvSpPr>
          <p:cNvPr id="25" name="Text 23"/>
          <p:cNvSpPr/>
          <p:nvPr/>
        </p:nvSpPr>
        <p:spPr>
          <a:xfrm>
            <a:off x="850392" y="3145536"/>
            <a:ext cx="2834640" cy="274320"/>
          </a:xfrm>
          <a:prstGeom prst="rect">
            <a:avLst/>
          </a:prstGeom>
          <a:noFill/>
          <a:ln/>
        </p:spPr>
        <p:txBody>
          <a:bodyPr wrap="square" lIns="0" tIns="0" rIns="0" bIns="0" rtlCol="0" anchor="ctr"/>
          <a:lstStyle/>
          <a:p>
            <a:pPr marL="0" indent="0">
              <a:buNone/>
            </a:pPr>
            <a:r>
              <a:rPr lang="en-US" sz="1200" b="1" dirty="0">
                <a:solidFill>
                  <a:srgbClr val="FFFFFF"/>
                </a:solidFill>
                <a:latin typeface="Cambria" pitchFamily="34" charset="0"/>
                <a:ea typeface="Cambria" pitchFamily="34" charset="-122"/>
                <a:cs typeface="Cambria" pitchFamily="34" charset="-120"/>
              </a:rPr>
              <a:t>Digital / Dukes Plus Export</a:t>
            </a:r>
            <a:endParaRPr lang="en-US" sz="1200" dirty="0"/>
          </a:p>
        </p:txBody>
      </p:sp>
      <p:sp>
        <p:nvSpPr>
          <p:cNvPr id="26" name="Shape 24"/>
          <p:cNvSpPr/>
          <p:nvPr/>
        </p:nvSpPr>
        <p:spPr>
          <a:xfrm>
            <a:off x="3520440" y="3127248"/>
            <a:ext cx="877824" cy="256032"/>
          </a:xfrm>
          <a:prstGeom prst="roundRect">
            <a:avLst>
              <a:gd name="adj" fmla="val 14286"/>
            </a:avLst>
          </a:prstGeom>
          <a:solidFill>
            <a:srgbClr val="2D3A8C">
              <a:alpha val="80000"/>
            </a:srgbClr>
          </a:solidFill>
          <a:ln w="12700">
            <a:solidFill>
              <a:srgbClr val="2D3A8C"/>
            </a:solidFill>
            <a:prstDash val="solid"/>
          </a:ln>
        </p:spPr>
        <p:txBody>
          <a:bodyPr/>
          <a:lstStyle/>
          <a:p>
            <a:endParaRPr lang="en-GB"/>
          </a:p>
        </p:txBody>
      </p:sp>
      <p:sp>
        <p:nvSpPr>
          <p:cNvPr id="27" name="Text 25"/>
          <p:cNvSpPr/>
          <p:nvPr/>
        </p:nvSpPr>
        <p:spPr>
          <a:xfrm>
            <a:off x="3520440" y="3127248"/>
            <a:ext cx="877824" cy="256032"/>
          </a:xfrm>
          <a:prstGeom prst="rect">
            <a:avLst/>
          </a:prstGeom>
          <a:noFill/>
          <a:ln/>
        </p:spPr>
        <p:txBody>
          <a:bodyPr wrap="square" lIns="0" tIns="0" rIns="0" bIns="0" rtlCol="0" anchor="ctr"/>
          <a:lstStyle/>
          <a:p>
            <a:pPr marL="0" indent="0" algn="ctr">
              <a:buNone/>
            </a:pPr>
            <a:r>
              <a:rPr lang="en-US" sz="750" b="1" dirty="0">
                <a:solidFill>
                  <a:srgbClr val="FFFFFF"/>
                </a:solidFill>
                <a:latin typeface="Calibri" pitchFamily="34" charset="0"/>
                <a:ea typeface="Calibri" pitchFamily="34" charset="-122"/>
                <a:cs typeface="Calibri" pitchFamily="34" charset="-120"/>
              </a:rPr>
              <a:t>MED RISK</a:t>
            </a:r>
            <a:endParaRPr lang="en-US" sz="750" dirty="0"/>
          </a:p>
        </p:txBody>
      </p:sp>
      <p:sp>
        <p:nvSpPr>
          <p:cNvPr id="28" name="Text 26"/>
          <p:cNvSpPr/>
          <p:nvPr/>
        </p:nvSpPr>
        <p:spPr>
          <a:xfrm>
            <a:off x="448056" y="3493008"/>
            <a:ext cx="3931920" cy="877824"/>
          </a:xfrm>
          <a:prstGeom prst="rect">
            <a:avLst/>
          </a:prstGeom>
          <a:noFill/>
          <a:ln/>
        </p:spPr>
        <p:txBody>
          <a:bodyPr wrap="square" lIns="0" tIns="0" rIns="0" bIns="0" rtlCol="0" anchor="ctr"/>
          <a:lstStyle/>
          <a:p>
            <a:pPr marL="0" indent="0">
              <a:buNone/>
            </a:pPr>
            <a:r>
              <a:rPr lang="en-US" sz="950" dirty="0">
                <a:solidFill>
                  <a:srgbClr val="C8D0F8"/>
                </a:solidFill>
                <a:latin typeface="Calibri" pitchFamily="34" charset="0"/>
                <a:ea typeface="Calibri" pitchFamily="34" charset="-122"/>
                <a:cs typeface="Calibri" pitchFamily="34" charset="-120"/>
              </a:rPr>
              <a:t>Export Dukes Plus content — Oxbridge Applications, A-List counselling, summer schools — as premium online products via New Oriental, TAL, or a Douyin-native EdTech platform.</a:t>
            </a:r>
            <a:endParaRPr lang="en-US" sz="950" dirty="0"/>
          </a:p>
        </p:txBody>
      </p:sp>
      <p:sp>
        <p:nvSpPr>
          <p:cNvPr id="29" name="Shape 27"/>
          <p:cNvSpPr/>
          <p:nvPr/>
        </p:nvSpPr>
        <p:spPr>
          <a:xfrm>
            <a:off x="448056" y="4407408"/>
            <a:ext cx="3931920" cy="0"/>
          </a:xfrm>
          <a:prstGeom prst="line">
            <a:avLst/>
          </a:prstGeom>
          <a:noFill/>
          <a:ln w="12700">
            <a:solidFill>
              <a:srgbClr val="4A5A9E"/>
            </a:solidFill>
            <a:prstDash val="solid"/>
          </a:ln>
        </p:spPr>
        <p:txBody>
          <a:bodyPr/>
          <a:lstStyle/>
          <a:p>
            <a:endParaRPr lang="en-GB"/>
          </a:p>
        </p:txBody>
      </p:sp>
      <p:sp>
        <p:nvSpPr>
          <p:cNvPr id="30" name="Text 28"/>
          <p:cNvSpPr/>
          <p:nvPr/>
        </p:nvSpPr>
        <p:spPr>
          <a:xfrm>
            <a:off x="448056" y="4462272"/>
            <a:ext cx="3931920" cy="402336"/>
          </a:xfrm>
          <a:prstGeom prst="rect">
            <a:avLst/>
          </a:prstGeom>
          <a:noFill/>
          <a:ln/>
        </p:spPr>
        <p:txBody>
          <a:bodyPr wrap="square" lIns="0" tIns="0" rIns="0" bIns="0" rtlCol="0" anchor="ctr"/>
          <a:lstStyle/>
          <a:p>
            <a:pPr marL="0" indent="0">
              <a:buNone/>
            </a:pPr>
            <a:r>
              <a:rPr lang="en-US" sz="850" i="1" dirty="0">
                <a:solidFill>
                  <a:srgbClr val="C9A84C"/>
                </a:solidFill>
                <a:latin typeface="Calibri" pitchFamily="34" charset="0"/>
                <a:ea typeface="Calibri" pitchFamily="34" charset="-122"/>
                <a:cs typeface="Calibri" pitchFamily="34" charset="-120"/>
              </a:rPr>
              <a:t>Precedent: UK EdTech exports to China projected at £31.4bn. Oxbridge prep commands premium pricing.</a:t>
            </a:r>
            <a:endParaRPr lang="en-US" sz="850" dirty="0"/>
          </a:p>
        </p:txBody>
      </p:sp>
      <p:sp>
        <p:nvSpPr>
          <p:cNvPr id="31" name="Shape 29"/>
          <p:cNvSpPr/>
          <p:nvPr/>
        </p:nvSpPr>
        <p:spPr>
          <a:xfrm>
            <a:off x="4727448" y="3035808"/>
            <a:ext cx="4206240" cy="1883664"/>
          </a:xfrm>
          <a:prstGeom prst="roundRect">
            <a:avLst>
              <a:gd name="adj" fmla="val 4854"/>
            </a:avLst>
          </a:prstGeom>
          <a:solidFill>
            <a:srgbClr val="2D3A8C"/>
          </a:solidFill>
          <a:ln w="12700">
            <a:solidFill>
              <a:srgbClr val="3D4F9E"/>
            </a:solidFill>
            <a:prstDash val="solid"/>
          </a:ln>
        </p:spPr>
        <p:txBody>
          <a:bodyPr/>
          <a:lstStyle/>
          <a:p>
            <a:endParaRPr lang="en-GB"/>
          </a:p>
        </p:txBody>
      </p:sp>
      <p:sp>
        <p:nvSpPr>
          <p:cNvPr id="32" name="Shape 30"/>
          <p:cNvSpPr/>
          <p:nvPr/>
        </p:nvSpPr>
        <p:spPr>
          <a:xfrm>
            <a:off x="4837176" y="3127248"/>
            <a:ext cx="329184" cy="329184"/>
          </a:xfrm>
          <a:prstGeom prst="roundRect">
            <a:avLst>
              <a:gd name="adj" fmla="val 11111"/>
            </a:avLst>
          </a:prstGeom>
          <a:solidFill>
            <a:srgbClr val="2D3A8C"/>
          </a:solidFill>
          <a:ln w="12700">
            <a:solidFill>
              <a:srgbClr val="2D3A8C"/>
            </a:solidFill>
            <a:prstDash val="solid"/>
          </a:ln>
        </p:spPr>
        <p:txBody>
          <a:bodyPr/>
          <a:lstStyle/>
          <a:p>
            <a:endParaRPr lang="en-GB"/>
          </a:p>
        </p:txBody>
      </p:sp>
      <p:sp>
        <p:nvSpPr>
          <p:cNvPr id="33" name="Text 31"/>
          <p:cNvSpPr/>
          <p:nvPr/>
        </p:nvSpPr>
        <p:spPr>
          <a:xfrm>
            <a:off x="4837176" y="3127248"/>
            <a:ext cx="329184" cy="329184"/>
          </a:xfrm>
          <a:prstGeom prst="rect">
            <a:avLst/>
          </a:prstGeom>
          <a:noFill/>
          <a:ln/>
        </p:spPr>
        <p:txBody>
          <a:bodyPr wrap="square" lIns="0" tIns="0" rIns="0" bIns="0" rtlCol="0" anchor="ctr"/>
          <a:lstStyle/>
          <a:p>
            <a:pPr marL="0" indent="0" algn="ctr">
              <a:buNone/>
            </a:pPr>
            <a:r>
              <a:rPr lang="en-US" sz="1300" b="1" dirty="0">
                <a:solidFill>
                  <a:srgbClr val="1E2761"/>
                </a:solidFill>
                <a:latin typeface="Cambria" pitchFamily="34" charset="0"/>
                <a:ea typeface="Cambria" pitchFamily="34" charset="-122"/>
                <a:cs typeface="Cambria" pitchFamily="34" charset="-120"/>
              </a:rPr>
              <a:t>4</a:t>
            </a:r>
            <a:endParaRPr lang="en-US" sz="1300" dirty="0"/>
          </a:p>
        </p:txBody>
      </p:sp>
      <p:sp>
        <p:nvSpPr>
          <p:cNvPr id="34" name="Text 32"/>
          <p:cNvSpPr/>
          <p:nvPr/>
        </p:nvSpPr>
        <p:spPr>
          <a:xfrm>
            <a:off x="5257800" y="3145536"/>
            <a:ext cx="2834640" cy="274320"/>
          </a:xfrm>
          <a:prstGeom prst="rect">
            <a:avLst/>
          </a:prstGeom>
          <a:noFill/>
          <a:ln/>
        </p:spPr>
        <p:txBody>
          <a:bodyPr wrap="square" lIns="0" tIns="0" rIns="0" bIns="0" rtlCol="0" anchor="ctr"/>
          <a:lstStyle/>
          <a:p>
            <a:pPr marL="0" indent="0">
              <a:buNone/>
            </a:pPr>
            <a:r>
              <a:rPr lang="en-US" sz="1200" b="1" dirty="0">
                <a:solidFill>
                  <a:srgbClr val="FFFFFF"/>
                </a:solidFill>
                <a:latin typeface="Cambria" pitchFamily="34" charset="0"/>
                <a:ea typeface="Cambria" pitchFamily="34" charset="-122"/>
                <a:cs typeface="Cambria" pitchFamily="34" charset="-120"/>
              </a:rPr>
              <a:t>Joint Venture Campus</a:t>
            </a:r>
            <a:endParaRPr lang="en-US" sz="1200" dirty="0"/>
          </a:p>
        </p:txBody>
      </p:sp>
      <p:sp>
        <p:nvSpPr>
          <p:cNvPr id="35" name="Shape 33"/>
          <p:cNvSpPr/>
          <p:nvPr/>
        </p:nvSpPr>
        <p:spPr>
          <a:xfrm>
            <a:off x="7927848" y="3127248"/>
            <a:ext cx="877824" cy="256032"/>
          </a:xfrm>
          <a:prstGeom prst="roundRect">
            <a:avLst>
              <a:gd name="adj" fmla="val 14286"/>
            </a:avLst>
          </a:prstGeom>
          <a:solidFill>
            <a:srgbClr val="2D3A8C">
              <a:alpha val="80000"/>
            </a:srgbClr>
          </a:solidFill>
          <a:ln w="12700">
            <a:solidFill>
              <a:srgbClr val="2D3A8C"/>
            </a:solidFill>
            <a:prstDash val="solid"/>
          </a:ln>
        </p:spPr>
        <p:txBody>
          <a:bodyPr/>
          <a:lstStyle/>
          <a:p>
            <a:endParaRPr lang="en-GB"/>
          </a:p>
        </p:txBody>
      </p:sp>
      <p:sp>
        <p:nvSpPr>
          <p:cNvPr id="36" name="Text 34"/>
          <p:cNvSpPr/>
          <p:nvPr/>
        </p:nvSpPr>
        <p:spPr>
          <a:xfrm>
            <a:off x="7927848" y="3127248"/>
            <a:ext cx="877824" cy="256032"/>
          </a:xfrm>
          <a:prstGeom prst="rect">
            <a:avLst/>
          </a:prstGeom>
          <a:noFill/>
          <a:ln/>
        </p:spPr>
        <p:txBody>
          <a:bodyPr wrap="square" lIns="0" tIns="0" rIns="0" bIns="0" rtlCol="0" anchor="ctr"/>
          <a:lstStyle/>
          <a:p>
            <a:pPr marL="0" indent="0" algn="ctr">
              <a:buNone/>
            </a:pPr>
            <a:r>
              <a:rPr lang="en-US" sz="750" b="1" dirty="0">
                <a:solidFill>
                  <a:srgbClr val="FFFFFF"/>
                </a:solidFill>
                <a:latin typeface="Calibri" pitchFamily="34" charset="0"/>
                <a:ea typeface="Calibri" pitchFamily="34" charset="-122"/>
                <a:cs typeface="Calibri" pitchFamily="34" charset="-120"/>
              </a:rPr>
              <a:t>HIGH REWARD</a:t>
            </a:r>
            <a:endParaRPr lang="en-US" sz="750" dirty="0"/>
          </a:p>
        </p:txBody>
      </p:sp>
      <p:sp>
        <p:nvSpPr>
          <p:cNvPr id="37" name="Text 35"/>
          <p:cNvSpPr/>
          <p:nvPr/>
        </p:nvSpPr>
        <p:spPr>
          <a:xfrm>
            <a:off x="4855464" y="3493008"/>
            <a:ext cx="3931920" cy="877824"/>
          </a:xfrm>
          <a:prstGeom prst="rect">
            <a:avLst/>
          </a:prstGeom>
          <a:noFill/>
          <a:ln/>
        </p:spPr>
        <p:txBody>
          <a:bodyPr wrap="square" lIns="0" tIns="0" rIns="0" bIns="0" rtlCol="0" anchor="ctr"/>
          <a:lstStyle/>
          <a:p>
            <a:pPr marL="0" indent="0">
              <a:buNone/>
            </a:pPr>
            <a:r>
              <a:rPr lang="en-US" sz="950" dirty="0">
                <a:solidFill>
                  <a:srgbClr val="C8D0F8"/>
                </a:solidFill>
                <a:latin typeface="Calibri" pitchFamily="34" charset="0"/>
                <a:ea typeface="Calibri" pitchFamily="34" charset="-122"/>
                <a:cs typeface="Calibri" pitchFamily="34" charset="-120"/>
              </a:rPr>
              <a:t>Co-own and co-operate a Dukes-branded campus in China. Chinese partner provides land, construction, licences and student network. Dukes provides IP, curriculum, teachers and governance.</a:t>
            </a:r>
            <a:endParaRPr lang="en-US" sz="950" dirty="0"/>
          </a:p>
        </p:txBody>
      </p:sp>
      <p:sp>
        <p:nvSpPr>
          <p:cNvPr id="38" name="Shape 36"/>
          <p:cNvSpPr/>
          <p:nvPr/>
        </p:nvSpPr>
        <p:spPr>
          <a:xfrm>
            <a:off x="4855464" y="4407408"/>
            <a:ext cx="3931920" cy="0"/>
          </a:xfrm>
          <a:prstGeom prst="line">
            <a:avLst/>
          </a:prstGeom>
          <a:noFill/>
          <a:ln w="12700">
            <a:solidFill>
              <a:srgbClr val="4A5A9E"/>
            </a:solidFill>
            <a:prstDash val="solid"/>
          </a:ln>
        </p:spPr>
        <p:txBody>
          <a:bodyPr/>
          <a:lstStyle/>
          <a:p>
            <a:endParaRPr lang="en-GB"/>
          </a:p>
        </p:txBody>
      </p:sp>
      <p:sp>
        <p:nvSpPr>
          <p:cNvPr id="39" name="Text 37"/>
          <p:cNvSpPr/>
          <p:nvPr/>
        </p:nvSpPr>
        <p:spPr>
          <a:xfrm>
            <a:off x="4855464" y="4462272"/>
            <a:ext cx="3931920" cy="402336"/>
          </a:xfrm>
          <a:prstGeom prst="rect">
            <a:avLst/>
          </a:prstGeom>
          <a:noFill/>
          <a:ln/>
        </p:spPr>
        <p:txBody>
          <a:bodyPr wrap="square" lIns="0" tIns="0" rIns="0" bIns="0" rtlCol="0" anchor="ctr"/>
          <a:lstStyle/>
          <a:p>
            <a:pPr marL="0" indent="0">
              <a:buNone/>
            </a:pPr>
            <a:r>
              <a:rPr lang="en-US" sz="850" i="1" dirty="0">
                <a:solidFill>
                  <a:srgbClr val="C9A84C"/>
                </a:solidFill>
                <a:latin typeface="Calibri" pitchFamily="34" charset="0"/>
                <a:ea typeface="Calibri" pitchFamily="34" charset="-122"/>
                <a:cs typeface="Calibri" pitchFamily="34" charset="-120"/>
              </a:rPr>
              <a:t>Precedent: Dulwich College China campuses now financially outperform the UK school.</a:t>
            </a:r>
            <a:endParaRPr lang="en-US" sz="850" dirty="0"/>
          </a:p>
        </p:txBody>
      </p:sp>
    </p:spTree>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name="Slide 10">
    <p:bg>
      <p:bgPr>
        <a:solidFill>
          <a:srgbClr val="F8F6F0"/>
        </a:solidFill>
        <a:effectLst/>
      </p:bgPr>
    </p:bg>
    <p:spTree>
      <p:nvGrpSpPr>
        <p:cNvPr id="1" name=""/>
        <p:cNvGrpSpPr/>
        <p:nvPr/>
      </p:nvGrpSpPr>
      <p:grpSpPr>
        <a:xfrm>
          <a:off x="0" y="0"/>
          <a:ext cx="0" cy="0"/>
          <a:chOff x="0" y="0"/>
          <a:chExt cx="0" cy="0"/>
        </a:xfrm>
      </p:grpSpPr>
      <p:sp>
        <p:nvSpPr>
          <p:cNvPr id="2" name="Text 0"/>
          <p:cNvSpPr/>
          <p:nvPr/>
        </p:nvSpPr>
        <p:spPr>
          <a:xfrm>
            <a:off x="411480" y="164592"/>
            <a:ext cx="8321040" cy="530352"/>
          </a:xfrm>
          <a:prstGeom prst="rect">
            <a:avLst/>
          </a:prstGeom>
          <a:noFill/>
          <a:ln/>
        </p:spPr>
        <p:txBody>
          <a:bodyPr wrap="square" lIns="0" tIns="0" rIns="0" bIns="0" rtlCol="0" anchor="ctr"/>
          <a:lstStyle/>
          <a:p>
            <a:pPr marL="0" indent="0" algn="l">
              <a:buNone/>
            </a:pPr>
            <a:r>
              <a:rPr lang="en-US" sz="2200" b="1" dirty="0">
                <a:solidFill>
                  <a:srgbClr val="1E2761"/>
                </a:solidFill>
                <a:latin typeface="Cambria" pitchFamily="34" charset="0"/>
                <a:ea typeface="Cambria" pitchFamily="34" charset="-122"/>
                <a:cs typeface="Cambria" pitchFamily="34" charset="-120"/>
              </a:rPr>
              <a:t>NEGOTIATION STRATEGIES FOR DUKES — PART 1</a:t>
            </a:r>
            <a:endParaRPr lang="en-US" sz="2200" dirty="0"/>
          </a:p>
        </p:txBody>
      </p:sp>
      <p:sp>
        <p:nvSpPr>
          <p:cNvPr id="3" name="Text 1"/>
          <p:cNvSpPr/>
          <p:nvPr/>
        </p:nvSpPr>
        <p:spPr>
          <a:xfrm>
            <a:off x="411480" y="694944"/>
            <a:ext cx="8321040" cy="256032"/>
          </a:xfrm>
          <a:prstGeom prst="rect">
            <a:avLst/>
          </a:prstGeom>
          <a:noFill/>
          <a:ln/>
        </p:spPr>
        <p:txBody>
          <a:bodyPr wrap="square" lIns="0" tIns="0" rIns="0" bIns="0" rtlCol="0" anchor="ctr"/>
          <a:lstStyle/>
          <a:p>
            <a:pPr marL="0" indent="0" algn="l">
              <a:buNone/>
            </a:pPr>
            <a:r>
              <a:rPr lang="en-US" sz="1200" i="1" dirty="0">
                <a:solidFill>
                  <a:srgbClr val="718096"/>
                </a:solidFill>
                <a:latin typeface="Calibri" pitchFamily="34" charset="0"/>
                <a:ea typeface="Calibri" pitchFamily="34" charset="-122"/>
                <a:cs typeface="Calibri" pitchFamily="34" charset="-120"/>
              </a:rPr>
              <a:t>Before the table: three strategic imperatives</a:t>
            </a:r>
            <a:endParaRPr lang="en-US" sz="1200" dirty="0"/>
          </a:p>
        </p:txBody>
      </p:sp>
      <p:sp>
        <p:nvSpPr>
          <p:cNvPr id="4" name="Shape 2"/>
          <p:cNvSpPr/>
          <p:nvPr/>
        </p:nvSpPr>
        <p:spPr>
          <a:xfrm>
            <a:off x="320040" y="1024128"/>
            <a:ext cx="8503920" cy="1261872"/>
          </a:xfrm>
          <a:prstGeom prst="roundRect">
            <a:avLst>
              <a:gd name="adj" fmla="val 5797"/>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5" name="Shape 3"/>
          <p:cNvSpPr/>
          <p:nvPr/>
        </p:nvSpPr>
        <p:spPr>
          <a:xfrm>
            <a:off x="384048" y="1389888"/>
            <a:ext cx="512064" cy="512064"/>
          </a:xfrm>
          <a:prstGeom prst="ellipse">
            <a:avLst/>
          </a:prstGeom>
          <a:solidFill>
            <a:srgbClr val="1E2761"/>
          </a:solidFill>
          <a:ln w="12700">
            <a:solidFill>
              <a:srgbClr val="1E2761"/>
            </a:solidFill>
            <a:prstDash val="solid"/>
          </a:ln>
        </p:spPr>
        <p:txBody>
          <a:bodyPr/>
          <a:lstStyle/>
          <a:p>
            <a:endParaRPr lang="en-GB"/>
          </a:p>
        </p:txBody>
      </p:sp>
      <p:sp>
        <p:nvSpPr>
          <p:cNvPr id="6" name="Text 4"/>
          <p:cNvSpPr/>
          <p:nvPr/>
        </p:nvSpPr>
        <p:spPr>
          <a:xfrm>
            <a:off x="384048" y="1389888"/>
            <a:ext cx="512064" cy="512064"/>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1</a:t>
            </a:r>
            <a:endParaRPr lang="en-US" sz="1800" dirty="0"/>
          </a:p>
        </p:txBody>
      </p:sp>
      <p:sp>
        <p:nvSpPr>
          <p:cNvPr id="7" name="Shape 5"/>
          <p:cNvSpPr/>
          <p:nvPr/>
        </p:nvSpPr>
        <p:spPr>
          <a:xfrm>
            <a:off x="1005840" y="1097280"/>
            <a:ext cx="7717536" cy="310896"/>
          </a:xfrm>
          <a:prstGeom prst="roundRect">
            <a:avLst>
              <a:gd name="adj" fmla="val 17647"/>
            </a:avLst>
          </a:prstGeom>
          <a:solidFill>
            <a:srgbClr val="1E2761"/>
          </a:solidFill>
          <a:ln w="12700">
            <a:solidFill>
              <a:srgbClr val="1E2761"/>
            </a:solidFill>
            <a:prstDash val="solid"/>
          </a:ln>
        </p:spPr>
        <p:txBody>
          <a:bodyPr/>
          <a:lstStyle/>
          <a:p>
            <a:endParaRPr lang="en-GB"/>
          </a:p>
        </p:txBody>
      </p:sp>
      <p:sp>
        <p:nvSpPr>
          <p:cNvPr id="8" name="Text 6"/>
          <p:cNvSpPr/>
          <p:nvPr/>
        </p:nvSpPr>
        <p:spPr>
          <a:xfrm>
            <a:off x="1078992" y="1115568"/>
            <a:ext cx="7571232" cy="274320"/>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Pre-Negotiation Guanxi Investment — Begin 12 Months Before Formal Talks</a:t>
            </a:r>
            <a:endParaRPr lang="en-US" sz="1100" dirty="0"/>
          </a:p>
        </p:txBody>
      </p:sp>
      <p:sp>
        <p:nvSpPr>
          <p:cNvPr id="9" name="Text 7"/>
          <p:cNvSpPr/>
          <p:nvPr/>
        </p:nvSpPr>
        <p:spPr>
          <a:xfrm>
            <a:off x="1005840" y="1463040"/>
            <a:ext cx="7717536" cy="768096"/>
          </a:xfrm>
          <a:prstGeom prst="rect">
            <a:avLst/>
          </a:prstGeom>
          <a:noFill/>
          <a:ln/>
        </p:spPr>
        <p:txBody>
          <a:bodyPr wrap="square" lIns="38100" tIns="38100" rIns="38100" bIns="38100" rtlCol="0" anchor="ctr"/>
          <a:lstStyle/>
          <a:p>
            <a:pPr marL="0" indent="0">
              <a:buNone/>
            </a:pPr>
            <a:r>
              <a:rPr lang="en-US" sz="950" dirty="0">
                <a:solidFill>
                  <a:srgbClr val="4A5568"/>
                </a:solidFill>
                <a:latin typeface="Calibri" pitchFamily="34" charset="0"/>
                <a:ea typeface="Calibri" pitchFamily="34" charset="-122"/>
                <a:cs typeface="Calibri" pitchFamily="34" charset="-120"/>
              </a:rPr>
              <a:t>Engage CBBC's Education &amp; Skills team for vetted introductions. Attend the China International Education Exhibition (CIEE) in Beijing. Host Chinese school delegations at Eaton Square or London Park Schools. Appoint a bilingual China Education Liaison with existing Guanxi networks in Shanghai or Beijing. Share a bilingual Dukes company profile — with Oxbridge outcomes data — before any meeting, in accordance with ideas expressed by Luo (2000, p. 92) .</a:t>
            </a:r>
            <a:endParaRPr lang="en-US" sz="950" dirty="0"/>
          </a:p>
        </p:txBody>
      </p:sp>
      <p:sp>
        <p:nvSpPr>
          <p:cNvPr id="10" name="Shape 8"/>
          <p:cNvSpPr/>
          <p:nvPr/>
        </p:nvSpPr>
        <p:spPr>
          <a:xfrm>
            <a:off x="320040" y="2377440"/>
            <a:ext cx="8503920" cy="1261872"/>
          </a:xfrm>
          <a:prstGeom prst="roundRect">
            <a:avLst>
              <a:gd name="adj" fmla="val 5797"/>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11" name="Shape 9"/>
          <p:cNvSpPr/>
          <p:nvPr/>
        </p:nvSpPr>
        <p:spPr>
          <a:xfrm>
            <a:off x="384048" y="2743200"/>
            <a:ext cx="512064" cy="512064"/>
          </a:xfrm>
          <a:prstGeom prst="ellipse">
            <a:avLst/>
          </a:prstGeom>
          <a:solidFill>
            <a:srgbClr val="2D3A8C"/>
          </a:solidFill>
          <a:ln w="12700">
            <a:solidFill>
              <a:srgbClr val="2D3A8C"/>
            </a:solidFill>
            <a:prstDash val="solid"/>
          </a:ln>
        </p:spPr>
        <p:txBody>
          <a:bodyPr/>
          <a:lstStyle/>
          <a:p>
            <a:endParaRPr lang="en-GB"/>
          </a:p>
        </p:txBody>
      </p:sp>
      <p:sp>
        <p:nvSpPr>
          <p:cNvPr id="12" name="Text 10"/>
          <p:cNvSpPr/>
          <p:nvPr/>
        </p:nvSpPr>
        <p:spPr>
          <a:xfrm>
            <a:off x="384048" y="2743200"/>
            <a:ext cx="512064" cy="512064"/>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2</a:t>
            </a:r>
            <a:endParaRPr lang="en-US" sz="1800" dirty="0"/>
          </a:p>
        </p:txBody>
      </p:sp>
      <p:sp>
        <p:nvSpPr>
          <p:cNvPr id="13" name="Shape 11"/>
          <p:cNvSpPr/>
          <p:nvPr/>
        </p:nvSpPr>
        <p:spPr>
          <a:xfrm>
            <a:off x="1005840" y="2450592"/>
            <a:ext cx="7717536" cy="310896"/>
          </a:xfrm>
          <a:prstGeom prst="roundRect">
            <a:avLst>
              <a:gd name="adj" fmla="val 17647"/>
            </a:avLst>
          </a:prstGeom>
          <a:solidFill>
            <a:srgbClr val="2D3A8C"/>
          </a:solidFill>
          <a:ln w="12700">
            <a:solidFill>
              <a:srgbClr val="2D3A8C"/>
            </a:solidFill>
            <a:prstDash val="solid"/>
          </a:ln>
        </p:spPr>
        <p:txBody>
          <a:bodyPr/>
          <a:lstStyle/>
          <a:p>
            <a:endParaRPr lang="en-GB"/>
          </a:p>
        </p:txBody>
      </p:sp>
      <p:sp>
        <p:nvSpPr>
          <p:cNvPr id="14" name="Text 12"/>
          <p:cNvSpPr/>
          <p:nvPr/>
        </p:nvSpPr>
        <p:spPr>
          <a:xfrm>
            <a:off x="1078992" y="2468880"/>
            <a:ext cx="7571232" cy="274320"/>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Match Seniority — CEO or Group Director Leads Every Meeting</a:t>
            </a:r>
            <a:endParaRPr lang="en-US" sz="1100" dirty="0"/>
          </a:p>
        </p:txBody>
      </p:sp>
      <p:sp>
        <p:nvSpPr>
          <p:cNvPr id="15" name="Text 13"/>
          <p:cNvSpPr/>
          <p:nvPr/>
        </p:nvSpPr>
        <p:spPr>
          <a:xfrm>
            <a:off x="1005840" y="2816352"/>
            <a:ext cx="7717536" cy="768096"/>
          </a:xfrm>
          <a:prstGeom prst="rect">
            <a:avLst/>
          </a:prstGeom>
          <a:noFill/>
          <a:ln/>
        </p:spPr>
        <p:txBody>
          <a:bodyPr wrap="square" lIns="38100" tIns="38100" rIns="38100" bIns="38100" rtlCol="0" anchor="ctr"/>
          <a:lstStyle/>
          <a:p>
            <a:pPr marL="0" indent="0">
              <a:buNone/>
            </a:pPr>
            <a:r>
              <a:rPr lang="en-US" sz="950" dirty="0">
                <a:solidFill>
                  <a:srgbClr val="4A5568"/>
                </a:solidFill>
                <a:latin typeface="Calibri" pitchFamily="34" charset="0"/>
                <a:ea typeface="Calibri" pitchFamily="34" charset="-122"/>
                <a:cs typeface="Calibri" pitchFamily="34" charset="-120"/>
              </a:rPr>
              <a:t>Chinese counterparts send Vice-Presidents and above. Dukes must match that — every time. The Group CEO or a named Board Director attends all substantive meetings. Prepare bilingual leadership profiles with clear titles and institutional history: consider an early MOU as a formal gesture of commitment:, seniority of the Dukes delegation signals how seriously we take this relationship, as Gao ( 1998, p. 89) evidenced.</a:t>
            </a:r>
            <a:endParaRPr lang="en-US" sz="950" dirty="0"/>
          </a:p>
        </p:txBody>
      </p:sp>
      <p:sp>
        <p:nvSpPr>
          <p:cNvPr id="16" name="Shape 14"/>
          <p:cNvSpPr/>
          <p:nvPr/>
        </p:nvSpPr>
        <p:spPr>
          <a:xfrm>
            <a:off x="320040" y="3730752"/>
            <a:ext cx="8503920" cy="1261872"/>
          </a:xfrm>
          <a:prstGeom prst="roundRect">
            <a:avLst>
              <a:gd name="adj" fmla="val 5797"/>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17" name="Shape 15"/>
          <p:cNvSpPr/>
          <p:nvPr/>
        </p:nvSpPr>
        <p:spPr>
          <a:xfrm>
            <a:off x="384048" y="4096512"/>
            <a:ext cx="512064" cy="512064"/>
          </a:xfrm>
          <a:prstGeom prst="ellipse">
            <a:avLst/>
          </a:prstGeom>
          <a:solidFill>
            <a:srgbClr val="1E2761"/>
          </a:solidFill>
          <a:ln w="12700">
            <a:solidFill>
              <a:srgbClr val="1E2761"/>
            </a:solidFill>
            <a:prstDash val="solid"/>
          </a:ln>
        </p:spPr>
        <p:txBody>
          <a:bodyPr/>
          <a:lstStyle/>
          <a:p>
            <a:endParaRPr lang="en-GB"/>
          </a:p>
        </p:txBody>
      </p:sp>
      <p:sp>
        <p:nvSpPr>
          <p:cNvPr id="18" name="Text 16"/>
          <p:cNvSpPr/>
          <p:nvPr/>
        </p:nvSpPr>
        <p:spPr>
          <a:xfrm>
            <a:off x="384048" y="4096512"/>
            <a:ext cx="512064" cy="512064"/>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3</a:t>
            </a:r>
            <a:endParaRPr lang="en-US" sz="1800" dirty="0"/>
          </a:p>
        </p:txBody>
      </p:sp>
      <p:sp>
        <p:nvSpPr>
          <p:cNvPr id="19" name="Shape 17"/>
          <p:cNvSpPr/>
          <p:nvPr/>
        </p:nvSpPr>
        <p:spPr>
          <a:xfrm>
            <a:off x="1005840" y="3803904"/>
            <a:ext cx="7717536" cy="310896"/>
          </a:xfrm>
          <a:prstGeom prst="roundRect">
            <a:avLst>
              <a:gd name="adj" fmla="val 17647"/>
            </a:avLst>
          </a:prstGeom>
          <a:solidFill>
            <a:srgbClr val="1E2761"/>
          </a:solidFill>
          <a:ln w="12700">
            <a:solidFill>
              <a:srgbClr val="1E2761"/>
            </a:solidFill>
            <a:prstDash val="solid"/>
          </a:ln>
        </p:spPr>
        <p:txBody>
          <a:bodyPr/>
          <a:lstStyle/>
          <a:p>
            <a:endParaRPr lang="en-GB"/>
          </a:p>
        </p:txBody>
      </p:sp>
      <p:sp>
        <p:nvSpPr>
          <p:cNvPr id="20" name="Text 18"/>
          <p:cNvSpPr/>
          <p:nvPr/>
        </p:nvSpPr>
        <p:spPr>
          <a:xfrm>
            <a:off x="1078992" y="3822192"/>
            <a:ext cx="7571232" cy="274320"/>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Frame as a 20-Year Partnership, Not a Contract</a:t>
            </a:r>
            <a:endParaRPr lang="en-US" sz="1100" dirty="0"/>
          </a:p>
        </p:txBody>
      </p:sp>
      <p:sp>
        <p:nvSpPr>
          <p:cNvPr id="21" name="Text 19"/>
          <p:cNvSpPr/>
          <p:nvPr/>
        </p:nvSpPr>
        <p:spPr>
          <a:xfrm>
            <a:off x="1005840" y="4169664"/>
            <a:ext cx="7717536" cy="768096"/>
          </a:xfrm>
          <a:prstGeom prst="rect">
            <a:avLst/>
          </a:prstGeom>
          <a:noFill/>
          <a:ln/>
        </p:spPr>
        <p:txBody>
          <a:bodyPr wrap="square" lIns="38100" tIns="38100" rIns="38100" bIns="38100" rtlCol="0" anchor="ctr"/>
          <a:lstStyle/>
          <a:p>
            <a:pPr marL="0" indent="0">
              <a:buNone/>
            </a:pPr>
            <a:r>
              <a:rPr lang="en-US" sz="950" dirty="0">
                <a:solidFill>
                  <a:srgbClr val="4A5568"/>
                </a:solidFill>
                <a:latin typeface="Calibri" pitchFamily="34" charset="0"/>
                <a:ea typeface="Calibri" pitchFamily="34" charset="-122"/>
                <a:cs typeface="Calibri" pitchFamily="34" charset="-120"/>
              </a:rPr>
              <a:t>Use the language of 共赢 (gòng yíng — mutual benefit). Propose a phased timeline: 6-month pilot → 18-month brand licensing → Year 4 JV campus discussion. Reference Dukes' own nursery-to-18 model as proof that long-term thinking is core to who we are. Identify shared values — love of learning, community, individual flourishing — all deeply resonant in Confucian educational philosophy, as Fang (1999, p. 115) revealed.</a:t>
            </a:r>
            <a:endParaRPr lang="en-US" sz="950" dirty="0"/>
          </a:p>
        </p:txBody>
      </p:sp>
    </p:spTree>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name="Slide 11">
    <p:bg>
      <p:bgPr>
        <a:solidFill>
          <a:srgbClr val="F8F6F0"/>
        </a:solidFill>
        <a:effectLst/>
      </p:bgPr>
    </p:bg>
    <p:spTree>
      <p:nvGrpSpPr>
        <p:cNvPr id="1" name=""/>
        <p:cNvGrpSpPr/>
        <p:nvPr/>
      </p:nvGrpSpPr>
      <p:grpSpPr>
        <a:xfrm>
          <a:off x="0" y="0"/>
          <a:ext cx="0" cy="0"/>
          <a:chOff x="0" y="0"/>
          <a:chExt cx="0" cy="0"/>
        </a:xfrm>
      </p:grpSpPr>
      <p:sp>
        <p:nvSpPr>
          <p:cNvPr id="2" name="Text 0"/>
          <p:cNvSpPr/>
          <p:nvPr/>
        </p:nvSpPr>
        <p:spPr>
          <a:xfrm>
            <a:off x="411480" y="164592"/>
            <a:ext cx="8321040" cy="530352"/>
          </a:xfrm>
          <a:prstGeom prst="rect">
            <a:avLst/>
          </a:prstGeom>
          <a:noFill/>
          <a:ln/>
        </p:spPr>
        <p:txBody>
          <a:bodyPr wrap="square" lIns="0" tIns="0" rIns="0" bIns="0" rtlCol="0" anchor="ctr"/>
          <a:lstStyle/>
          <a:p>
            <a:pPr marL="0" indent="0" algn="l">
              <a:buNone/>
            </a:pPr>
            <a:r>
              <a:rPr lang="en-US" sz="2200" b="1" dirty="0">
                <a:solidFill>
                  <a:srgbClr val="1E2761"/>
                </a:solidFill>
                <a:latin typeface="Cambria" pitchFamily="34" charset="0"/>
                <a:ea typeface="Cambria" pitchFamily="34" charset="-122"/>
                <a:cs typeface="Cambria" pitchFamily="34" charset="-120"/>
              </a:rPr>
              <a:t>NEGOTIATION STRATEGIES FOR DUKES — PART 2</a:t>
            </a:r>
            <a:endParaRPr lang="en-US" sz="2200" dirty="0"/>
          </a:p>
        </p:txBody>
      </p:sp>
      <p:sp>
        <p:nvSpPr>
          <p:cNvPr id="3" name="Text 1"/>
          <p:cNvSpPr/>
          <p:nvPr/>
        </p:nvSpPr>
        <p:spPr>
          <a:xfrm>
            <a:off x="411480" y="694944"/>
            <a:ext cx="8321040" cy="256032"/>
          </a:xfrm>
          <a:prstGeom prst="rect">
            <a:avLst/>
          </a:prstGeom>
          <a:noFill/>
          <a:ln/>
        </p:spPr>
        <p:txBody>
          <a:bodyPr wrap="square" lIns="0" tIns="0" rIns="0" bIns="0" rtlCol="0" anchor="ctr"/>
          <a:lstStyle/>
          <a:p>
            <a:pPr marL="0" indent="0" algn="l">
              <a:buNone/>
            </a:pPr>
            <a:r>
              <a:rPr lang="en-US" sz="1200" i="1" dirty="0">
                <a:solidFill>
                  <a:srgbClr val="718096"/>
                </a:solidFill>
                <a:latin typeface="Calibri" pitchFamily="34" charset="0"/>
                <a:ea typeface="Calibri" pitchFamily="34" charset="-122"/>
                <a:cs typeface="Calibri" pitchFamily="34" charset="-120"/>
              </a:rPr>
              <a:t>Four further strategies for closing and sustaining the deal</a:t>
            </a:r>
            <a:endParaRPr lang="en-US" sz="1200" dirty="0"/>
          </a:p>
        </p:txBody>
      </p:sp>
      <p:sp>
        <p:nvSpPr>
          <p:cNvPr id="4" name="Shape 2"/>
          <p:cNvSpPr/>
          <p:nvPr/>
        </p:nvSpPr>
        <p:spPr>
          <a:xfrm>
            <a:off x="320040" y="1024128"/>
            <a:ext cx="4206240" cy="1901952"/>
          </a:xfrm>
          <a:prstGeom prst="roundRect">
            <a:avLst>
              <a:gd name="adj" fmla="val 3846"/>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5" name="Shape 3"/>
          <p:cNvSpPr/>
          <p:nvPr/>
        </p:nvSpPr>
        <p:spPr>
          <a:xfrm>
            <a:off x="429768" y="1115568"/>
            <a:ext cx="329184" cy="329184"/>
          </a:xfrm>
          <a:prstGeom prst="roundRect">
            <a:avLst>
              <a:gd name="adj" fmla="val 11111"/>
            </a:avLst>
          </a:prstGeom>
          <a:solidFill>
            <a:srgbClr val="1E2761"/>
          </a:solidFill>
          <a:ln w="12700">
            <a:solidFill>
              <a:srgbClr val="1E2761"/>
            </a:solidFill>
            <a:prstDash val="solid"/>
          </a:ln>
        </p:spPr>
        <p:txBody>
          <a:bodyPr/>
          <a:lstStyle/>
          <a:p>
            <a:endParaRPr lang="en-GB"/>
          </a:p>
        </p:txBody>
      </p:sp>
      <p:sp>
        <p:nvSpPr>
          <p:cNvPr id="6" name="Text 4"/>
          <p:cNvSpPr/>
          <p:nvPr/>
        </p:nvSpPr>
        <p:spPr>
          <a:xfrm>
            <a:off x="429768" y="1115568"/>
            <a:ext cx="329184" cy="329184"/>
          </a:xfrm>
          <a:prstGeom prst="rect">
            <a:avLst/>
          </a:prstGeom>
          <a:noFill/>
          <a:ln/>
        </p:spPr>
        <p:txBody>
          <a:bodyPr wrap="square" lIns="0" tIns="0" rIns="0" bIns="0" rtlCol="0" anchor="ctr"/>
          <a:lstStyle/>
          <a:p>
            <a:pPr marL="0" indent="0" algn="ctr">
              <a:buNone/>
            </a:pPr>
            <a:r>
              <a:rPr lang="en-US" sz="1300" b="1" dirty="0">
                <a:solidFill>
                  <a:srgbClr val="FFFFFF"/>
                </a:solidFill>
                <a:latin typeface="Cambria" pitchFamily="34" charset="0"/>
                <a:ea typeface="Cambria" pitchFamily="34" charset="-122"/>
                <a:cs typeface="Cambria" pitchFamily="34" charset="-120"/>
              </a:rPr>
              <a:t>4</a:t>
            </a:r>
            <a:endParaRPr lang="en-US" sz="1300" dirty="0"/>
          </a:p>
        </p:txBody>
      </p:sp>
      <p:sp>
        <p:nvSpPr>
          <p:cNvPr id="7" name="Text 5"/>
          <p:cNvSpPr/>
          <p:nvPr/>
        </p:nvSpPr>
        <p:spPr>
          <a:xfrm>
            <a:off x="850392" y="1115568"/>
            <a:ext cx="3566160" cy="365760"/>
          </a:xfrm>
          <a:prstGeom prst="rect">
            <a:avLst/>
          </a:prstGeom>
          <a:noFill/>
          <a:ln/>
        </p:spPr>
        <p:txBody>
          <a:bodyPr wrap="square" lIns="0" tIns="0" rIns="0" bIns="0" rtlCol="0" anchor="ctr"/>
          <a:lstStyle/>
          <a:p>
            <a:pPr marL="0" indent="0">
              <a:buNone/>
            </a:pPr>
            <a:r>
              <a:rPr lang="en-US" sz="1000" b="1" dirty="0">
                <a:solidFill>
                  <a:srgbClr val="1E2761"/>
                </a:solidFill>
                <a:latin typeface="Calibri" pitchFamily="34" charset="0"/>
                <a:ea typeface="Calibri" pitchFamily="34" charset="-122"/>
                <a:cs typeface="Calibri" pitchFamily="34" charset="-120"/>
              </a:rPr>
              <a:t>Protect Face — Mianzi in Every Interaction</a:t>
            </a:r>
            <a:endParaRPr lang="en-US" sz="1000" dirty="0"/>
          </a:p>
        </p:txBody>
      </p:sp>
      <p:sp>
        <p:nvSpPr>
          <p:cNvPr id="8" name="Text 6"/>
          <p:cNvSpPr/>
          <p:nvPr/>
        </p:nvSpPr>
        <p:spPr>
          <a:xfrm>
            <a:off x="448056" y="1536192"/>
            <a:ext cx="3950208" cy="1335024"/>
          </a:xfrm>
          <a:prstGeom prst="rect">
            <a:avLst/>
          </a:prstGeom>
          <a:noFill/>
          <a:ln/>
        </p:spPr>
        <p:txBody>
          <a:bodyPr wrap="square" lIns="0" tIns="0" rIns="0" bIns="0" rtlCol="0" anchor="ctr"/>
          <a:lstStyle/>
          <a:p>
            <a:pPr marL="0" indent="0">
              <a:buNone/>
            </a:pPr>
            <a:r>
              <a:rPr lang="en-US" sz="950" dirty="0">
                <a:solidFill>
                  <a:srgbClr val="4A5568"/>
                </a:solidFill>
                <a:latin typeface="Calibri" pitchFamily="34" charset="0"/>
                <a:ea typeface="Calibri" pitchFamily="34" charset="-122"/>
                <a:cs typeface="Calibri" pitchFamily="34" charset="-120"/>
              </a:rPr>
              <a:t>Never publicly challenge a Chinese partner. Use phased concessions: 'We appreciate your position; let us explore adaptations.' Deliver all critical feedback privately or through intermediaries. Publicly praise the Chinese team's achievements. When 'no' must be communicated, say 'This element may need further consideration at our end' — not 'That won't work’ , as Gao (1998, p. 80) indicated.</a:t>
            </a:r>
            <a:endParaRPr lang="en-US" sz="950" dirty="0"/>
          </a:p>
        </p:txBody>
      </p:sp>
      <p:sp>
        <p:nvSpPr>
          <p:cNvPr id="9" name="Shape 7"/>
          <p:cNvSpPr/>
          <p:nvPr/>
        </p:nvSpPr>
        <p:spPr>
          <a:xfrm>
            <a:off x="4727448" y="1024128"/>
            <a:ext cx="4206240" cy="1901952"/>
          </a:xfrm>
          <a:prstGeom prst="roundRect">
            <a:avLst>
              <a:gd name="adj" fmla="val 3846"/>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10" name="Shape 8"/>
          <p:cNvSpPr/>
          <p:nvPr/>
        </p:nvSpPr>
        <p:spPr>
          <a:xfrm>
            <a:off x="4837176" y="1115568"/>
            <a:ext cx="329184" cy="329184"/>
          </a:xfrm>
          <a:prstGeom prst="roundRect">
            <a:avLst>
              <a:gd name="adj" fmla="val 11111"/>
            </a:avLst>
          </a:prstGeom>
          <a:solidFill>
            <a:srgbClr val="2D3A8C"/>
          </a:solidFill>
          <a:ln w="12700">
            <a:solidFill>
              <a:srgbClr val="2D3A8C"/>
            </a:solidFill>
            <a:prstDash val="solid"/>
          </a:ln>
        </p:spPr>
        <p:txBody>
          <a:bodyPr/>
          <a:lstStyle/>
          <a:p>
            <a:endParaRPr lang="en-GB"/>
          </a:p>
        </p:txBody>
      </p:sp>
      <p:sp>
        <p:nvSpPr>
          <p:cNvPr id="11" name="Text 9"/>
          <p:cNvSpPr/>
          <p:nvPr/>
        </p:nvSpPr>
        <p:spPr>
          <a:xfrm>
            <a:off x="4837176" y="1115568"/>
            <a:ext cx="329184" cy="329184"/>
          </a:xfrm>
          <a:prstGeom prst="rect">
            <a:avLst/>
          </a:prstGeom>
          <a:noFill/>
          <a:ln/>
        </p:spPr>
        <p:txBody>
          <a:bodyPr wrap="square" lIns="0" tIns="0" rIns="0" bIns="0" rtlCol="0" anchor="ctr"/>
          <a:lstStyle/>
          <a:p>
            <a:pPr marL="0" indent="0" algn="ctr">
              <a:buNone/>
            </a:pPr>
            <a:r>
              <a:rPr lang="en-US" sz="1300" b="1" dirty="0">
                <a:solidFill>
                  <a:srgbClr val="FFFFFF"/>
                </a:solidFill>
                <a:latin typeface="Cambria" pitchFamily="34" charset="0"/>
                <a:ea typeface="Cambria" pitchFamily="34" charset="-122"/>
                <a:cs typeface="Cambria" pitchFamily="34" charset="-120"/>
              </a:rPr>
              <a:t>5</a:t>
            </a:r>
            <a:endParaRPr lang="en-US" sz="1300" dirty="0"/>
          </a:p>
        </p:txBody>
      </p:sp>
      <p:sp>
        <p:nvSpPr>
          <p:cNvPr id="12" name="Text 10"/>
          <p:cNvSpPr/>
          <p:nvPr/>
        </p:nvSpPr>
        <p:spPr>
          <a:xfrm>
            <a:off x="5257800" y="1115568"/>
            <a:ext cx="3566160" cy="365760"/>
          </a:xfrm>
          <a:prstGeom prst="rect">
            <a:avLst/>
          </a:prstGeom>
          <a:noFill/>
          <a:ln/>
        </p:spPr>
        <p:txBody>
          <a:bodyPr wrap="square" lIns="0" tIns="0" rIns="0" bIns="0" rtlCol="0" anchor="ctr"/>
          <a:lstStyle/>
          <a:p>
            <a:pPr marL="0" indent="0">
              <a:buNone/>
            </a:pPr>
            <a:r>
              <a:rPr lang="en-US" sz="1000" b="1" dirty="0">
                <a:solidFill>
                  <a:srgbClr val="2D3A8C"/>
                </a:solidFill>
                <a:latin typeface="Calibri" pitchFamily="34" charset="0"/>
                <a:ea typeface="Calibri" pitchFamily="34" charset="-122"/>
                <a:cs typeface="Calibri" pitchFamily="34" charset="-120"/>
              </a:rPr>
              <a:t>Deploy Bicultural Advisors — Not Just Interpreters</a:t>
            </a:r>
            <a:endParaRPr lang="en-US" sz="1000" dirty="0"/>
          </a:p>
        </p:txBody>
      </p:sp>
      <p:sp>
        <p:nvSpPr>
          <p:cNvPr id="13" name="Text 11"/>
          <p:cNvSpPr/>
          <p:nvPr/>
        </p:nvSpPr>
        <p:spPr>
          <a:xfrm>
            <a:off x="4855464" y="1536192"/>
            <a:ext cx="3950208" cy="1335024"/>
          </a:xfrm>
          <a:prstGeom prst="rect">
            <a:avLst/>
          </a:prstGeom>
          <a:noFill/>
          <a:ln/>
        </p:spPr>
        <p:txBody>
          <a:bodyPr wrap="square" lIns="0" tIns="0" rIns="0" bIns="0" rtlCol="0" anchor="ctr"/>
          <a:lstStyle/>
          <a:p>
            <a:r>
              <a:rPr lang="en-US" sz="950" dirty="0">
                <a:solidFill>
                  <a:srgbClr val="4A5568"/>
                </a:solidFill>
                <a:latin typeface="Calibri" pitchFamily="34" charset="0"/>
                <a:ea typeface="Calibri" pitchFamily="34" charset="-122"/>
                <a:cs typeface="Calibri" pitchFamily="34" charset="-120"/>
              </a:rPr>
              <a:t>In accordance with Fang (1999, p. 98), these point of view </a:t>
            </a:r>
            <a:r>
              <a:rPr lang="en-US" sz="950" dirty="0" err="1">
                <a:solidFill>
                  <a:srgbClr val="4A5568"/>
                </a:solidFill>
                <a:latin typeface="Calibri" pitchFamily="34" charset="0"/>
                <a:ea typeface="Calibri" pitchFamily="34" charset="-122"/>
                <a:cs typeface="Calibri" pitchFamily="34" charset="-120"/>
              </a:rPr>
              <a:t>soulb</a:t>
            </a:r>
            <a:r>
              <a:rPr lang="en-US" sz="950" dirty="0">
                <a:solidFill>
                  <a:srgbClr val="4A5568"/>
                </a:solidFill>
                <a:latin typeface="Calibri" pitchFamily="34" charset="0"/>
                <a:ea typeface="Calibri" pitchFamily="34" charset="-122"/>
                <a:cs typeface="Calibri" pitchFamily="34" charset="-120"/>
              </a:rPr>
              <a:t> be taken into consideration: Engage a professional bicultural negotiation consultant for every meeting. Brief Dukes staff: present business cards with both hands, never write on cards, avoid topics of Taiwan, Tibet and domestic politics. Gift etiquette: avoid clocks (symbolise death) and items in fours (unlucky). Choose red or gold wrapping. Small protocol errors undo months of relationship work . </a:t>
            </a:r>
            <a:endParaRPr lang="en-US" sz="950" dirty="0"/>
          </a:p>
        </p:txBody>
      </p:sp>
      <p:sp>
        <p:nvSpPr>
          <p:cNvPr id="14" name="Shape 12"/>
          <p:cNvSpPr/>
          <p:nvPr/>
        </p:nvSpPr>
        <p:spPr>
          <a:xfrm>
            <a:off x="320040" y="3043221"/>
            <a:ext cx="4206240" cy="1901952"/>
          </a:xfrm>
          <a:prstGeom prst="roundRect">
            <a:avLst>
              <a:gd name="adj" fmla="val 3846"/>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15" name="Shape 13"/>
          <p:cNvSpPr/>
          <p:nvPr/>
        </p:nvSpPr>
        <p:spPr>
          <a:xfrm>
            <a:off x="429768" y="3127248"/>
            <a:ext cx="329184" cy="329184"/>
          </a:xfrm>
          <a:prstGeom prst="roundRect">
            <a:avLst>
              <a:gd name="adj" fmla="val 11111"/>
            </a:avLst>
          </a:prstGeom>
          <a:solidFill>
            <a:srgbClr val="1E2761"/>
          </a:solidFill>
          <a:ln w="12700">
            <a:solidFill>
              <a:srgbClr val="1E2761"/>
            </a:solidFill>
            <a:prstDash val="solid"/>
          </a:ln>
        </p:spPr>
        <p:txBody>
          <a:bodyPr/>
          <a:lstStyle/>
          <a:p>
            <a:endParaRPr lang="en-GB"/>
          </a:p>
        </p:txBody>
      </p:sp>
      <p:sp>
        <p:nvSpPr>
          <p:cNvPr id="16" name="Text 14"/>
          <p:cNvSpPr/>
          <p:nvPr/>
        </p:nvSpPr>
        <p:spPr>
          <a:xfrm>
            <a:off x="429768" y="3127248"/>
            <a:ext cx="329184" cy="329184"/>
          </a:xfrm>
          <a:prstGeom prst="rect">
            <a:avLst/>
          </a:prstGeom>
          <a:noFill/>
          <a:ln/>
        </p:spPr>
        <p:txBody>
          <a:bodyPr wrap="square" lIns="0" tIns="0" rIns="0" bIns="0" rtlCol="0" anchor="ctr"/>
          <a:lstStyle/>
          <a:p>
            <a:pPr marL="0" indent="0" algn="ctr">
              <a:buNone/>
            </a:pPr>
            <a:r>
              <a:rPr lang="en-US" sz="1300" b="1" dirty="0">
                <a:solidFill>
                  <a:srgbClr val="FFFFFF"/>
                </a:solidFill>
                <a:latin typeface="Cambria" pitchFamily="34" charset="0"/>
                <a:ea typeface="Cambria" pitchFamily="34" charset="-122"/>
                <a:cs typeface="Cambria" pitchFamily="34" charset="-120"/>
              </a:rPr>
              <a:t>6</a:t>
            </a:r>
            <a:endParaRPr lang="en-US" sz="1300" dirty="0"/>
          </a:p>
        </p:txBody>
      </p:sp>
      <p:sp>
        <p:nvSpPr>
          <p:cNvPr id="17" name="Text 15"/>
          <p:cNvSpPr/>
          <p:nvPr/>
        </p:nvSpPr>
        <p:spPr>
          <a:xfrm>
            <a:off x="850392" y="3127248"/>
            <a:ext cx="3566160" cy="365760"/>
          </a:xfrm>
          <a:prstGeom prst="rect">
            <a:avLst/>
          </a:prstGeom>
          <a:noFill/>
          <a:ln/>
        </p:spPr>
        <p:txBody>
          <a:bodyPr wrap="square" lIns="0" tIns="0" rIns="0" bIns="0" rtlCol="0" anchor="ctr"/>
          <a:lstStyle/>
          <a:p>
            <a:pPr marL="0" indent="0">
              <a:buNone/>
            </a:pPr>
            <a:r>
              <a:rPr lang="en-US" sz="1000" b="1" dirty="0">
                <a:solidFill>
                  <a:srgbClr val="1E2761"/>
                </a:solidFill>
                <a:latin typeface="Calibri" pitchFamily="34" charset="0"/>
                <a:ea typeface="Calibri" pitchFamily="34" charset="-122"/>
                <a:cs typeface="Calibri" pitchFamily="34" charset="-120"/>
              </a:rPr>
              <a:t>Flexible Contracts — Frameworks Over Legalism</a:t>
            </a:r>
            <a:endParaRPr lang="en-US" sz="1000" dirty="0"/>
          </a:p>
        </p:txBody>
      </p:sp>
      <p:sp>
        <p:nvSpPr>
          <p:cNvPr id="18" name="Text 16"/>
          <p:cNvSpPr/>
          <p:nvPr/>
        </p:nvSpPr>
        <p:spPr>
          <a:xfrm>
            <a:off x="448056" y="3547872"/>
            <a:ext cx="3950208" cy="1335024"/>
          </a:xfrm>
          <a:prstGeom prst="rect">
            <a:avLst/>
          </a:prstGeom>
          <a:noFill/>
          <a:ln/>
        </p:spPr>
        <p:txBody>
          <a:bodyPr wrap="square" lIns="0" tIns="0" rIns="0" bIns="0" rtlCol="0" anchor="ctr"/>
          <a:lstStyle/>
          <a:p>
            <a:pPr marL="0" indent="0">
              <a:buNone/>
            </a:pPr>
            <a:r>
              <a:rPr lang="en-US" sz="950" dirty="0">
                <a:solidFill>
                  <a:srgbClr val="4A5568"/>
                </a:solidFill>
                <a:latin typeface="Calibri" pitchFamily="34" charset="0"/>
                <a:ea typeface="Calibri" pitchFamily="34" charset="-122"/>
                <a:cs typeface="Calibri" pitchFamily="34" charset="-120"/>
              </a:rPr>
              <a:t>Chinese partners view contracts as evolving frameworks, not rigid legal instruments. Expect renegotiation after signing — particularly on curriculum flexibility and fee-sharing. Build 6-monthly review clauses into all agreements. Register Dukes' trademark and curriculum IP in China before any content is shared. Brief Dukes' legal team: renegotiation is cultural norm, not breach , and these were clarified by Trompenaars and Hampden-Turner (1997, p. 91).</a:t>
            </a:r>
            <a:endParaRPr lang="en-US" sz="950" dirty="0"/>
          </a:p>
        </p:txBody>
      </p:sp>
      <p:sp>
        <p:nvSpPr>
          <p:cNvPr id="19" name="Shape 17"/>
          <p:cNvSpPr/>
          <p:nvPr/>
        </p:nvSpPr>
        <p:spPr>
          <a:xfrm>
            <a:off x="4727448" y="3035808"/>
            <a:ext cx="4206240" cy="1901952"/>
          </a:xfrm>
          <a:prstGeom prst="roundRect">
            <a:avLst>
              <a:gd name="adj" fmla="val 3846"/>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20" name="Shape 18"/>
          <p:cNvSpPr/>
          <p:nvPr/>
        </p:nvSpPr>
        <p:spPr>
          <a:xfrm>
            <a:off x="4837176" y="3127248"/>
            <a:ext cx="329184" cy="329184"/>
          </a:xfrm>
          <a:prstGeom prst="roundRect">
            <a:avLst>
              <a:gd name="adj" fmla="val 11111"/>
            </a:avLst>
          </a:prstGeom>
          <a:solidFill>
            <a:srgbClr val="2D3A8C"/>
          </a:solidFill>
          <a:ln w="12700">
            <a:solidFill>
              <a:srgbClr val="2D3A8C"/>
            </a:solidFill>
            <a:prstDash val="solid"/>
          </a:ln>
        </p:spPr>
        <p:txBody>
          <a:bodyPr/>
          <a:lstStyle/>
          <a:p>
            <a:endParaRPr lang="en-GB"/>
          </a:p>
        </p:txBody>
      </p:sp>
      <p:sp>
        <p:nvSpPr>
          <p:cNvPr id="21" name="Text 19"/>
          <p:cNvSpPr/>
          <p:nvPr/>
        </p:nvSpPr>
        <p:spPr>
          <a:xfrm>
            <a:off x="4837176" y="3127248"/>
            <a:ext cx="329184" cy="329184"/>
          </a:xfrm>
          <a:prstGeom prst="rect">
            <a:avLst/>
          </a:prstGeom>
          <a:noFill/>
          <a:ln/>
        </p:spPr>
        <p:txBody>
          <a:bodyPr wrap="square" lIns="0" tIns="0" rIns="0" bIns="0" rtlCol="0" anchor="ctr"/>
          <a:lstStyle/>
          <a:p>
            <a:pPr marL="0" indent="0" algn="ctr">
              <a:buNone/>
            </a:pPr>
            <a:r>
              <a:rPr lang="en-US" sz="1300" b="1" dirty="0">
                <a:solidFill>
                  <a:srgbClr val="FFFFFF"/>
                </a:solidFill>
                <a:latin typeface="Cambria" pitchFamily="34" charset="0"/>
                <a:ea typeface="Cambria" pitchFamily="34" charset="-122"/>
                <a:cs typeface="Cambria" pitchFamily="34" charset="-120"/>
              </a:rPr>
              <a:t>7</a:t>
            </a:r>
            <a:endParaRPr lang="en-US" sz="1300" dirty="0"/>
          </a:p>
        </p:txBody>
      </p:sp>
      <p:sp>
        <p:nvSpPr>
          <p:cNvPr id="22" name="Text 20"/>
          <p:cNvSpPr/>
          <p:nvPr/>
        </p:nvSpPr>
        <p:spPr>
          <a:xfrm>
            <a:off x="5257800" y="3127248"/>
            <a:ext cx="3566160" cy="365760"/>
          </a:xfrm>
          <a:prstGeom prst="rect">
            <a:avLst/>
          </a:prstGeom>
          <a:noFill/>
          <a:ln/>
        </p:spPr>
        <p:txBody>
          <a:bodyPr wrap="square" lIns="0" tIns="0" rIns="0" bIns="0" rtlCol="0" anchor="ctr"/>
          <a:lstStyle/>
          <a:p>
            <a:pPr marL="0" indent="0">
              <a:buNone/>
            </a:pPr>
            <a:r>
              <a:rPr lang="en-US" sz="1000" b="1" dirty="0">
                <a:solidFill>
                  <a:srgbClr val="2D3A8C"/>
                </a:solidFill>
                <a:latin typeface="Calibri" pitchFamily="34" charset="0"/>
                <a:ea typeface="Calibri" pitchFamily="34" charset="-122"/>
                <a:cs typeface="Calibri" pitchFamily="34" charset="-120"/>
              </a:rPr>
              <a:t>Patience as Strategy — Never Reveal the Deadline</a:t>
            </a:r>
            <a:endParaRPr lang="en-US" sz="1000" dirty="0"/>
          </a:p>
        </p:txBody>
      </p:sp>
      <p:sp>
        <p:nvSpPr>
          <p:cNvPr id="23" name="Text 21"/>
          <p:cNvSpPr/>
          <p:nvPr/>
        </p:nvSpPr>
        <p:spPr>
          <a:xfrm>
            <a:off x="4855464" y="3547872"/>
            <a:ext cx="3950208" cy="1335024"/>
          </a:xfrm>
          <a:prstGeom prst="rect">
            <a:avLst/>
          </a:prstGeom>
          <a:noFill/>
          <a:ln/>
        </p:spPr>
        <p:txBody>
          <a:bodyPr wrap="square" lIns="0" tIns="0" rIns="0" bIns="0" rtlCol="0" anchor="ctr"/>
          <a:lstStyle/>
          <a:p>
            <a:pPr marL="0" indent="0">
              <a:buNone/>
            </a:pPr>
            <a:r>
              <a:rPr lang="en-US" sz="950" dirty="0">
                <a:solidFill>
                  <a:srgbClr val="4A5568"/>
                </a:solidFill>
                <a:latin typeface="Calibri" pitchFamily="34" charset="0"/>
                <a:ea typeface="Calibri" pitchFamily="34" charset="-122"/>
                <a:cs typeface="Calibri" pitchFamily="34" charset="-120"/>
              </a:rPr>
              <a:t>Chinese negotiators use time as a tactical asset. Delays test Dukes' commitment and signal seriousness. Never communicate any internal Board deadline to Chinese partners. If talks stall, invite the Chinese delegation to a Dukes summer school or open day in London — shared experience accelerates trust faster than any term sheet. Focus on shared interests, not fixed positions. These ideas were substantiated by Fisher and Ury (2011, p. 154).</a:t>
            </a:r>
            <a:endParaRPr lang="en-US" sz="950" dirty="0"/>
          </a:p>
        </p:txBody>
      </p:sp>
    </p:spTree>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name="Slide 12">
    <p:bg>
      <p:bgPr>
        <a:solidFill>
          <a:srgbClr val="F8F6F0"/>
        </a:solidFill>
        <a:effectLst/>
      </p:bgPr>
    </p:bg>
    <p:spTree>
      <p:nvGrpSpPr>
        <p:cNvPr id="1" name=""/>
        <p:cNvGrpSpPr/>
        <p:nvPr/>
      </p:nvGrpSpPr>
      <p:grpSpPr>
        <a:xfrm>
          <a:off x="0" y="0"/>
          <a:ext cx="0" cy="0"/>
          <a:chOff x="0" y="0"/>
          <a:chExt cx="0" cy="0"/>
        </a:xfrm>
      </p:grpSpPr>
      <p:sp>
        <p:nvSpPr>
          <p:cNvPr id="2" name="Text 0"/>
          <p:cNvSpPr/>
          <p:nvPr/>
        </p:nvSpPr>
        <p:spPr>
          <a:xfrm>
            <a:off x="411480" y="164592"/>
            <a:ext cx="8321040" cy="530352"/>
          </a:xfrm>
          <a:prstGeom prst="rect">
            <a:avLst/>
          </a:prstGeom>
          <a:noFill/>
          <a:ln/>
        </p:spPr>
        <p:txBody>
          <a:bodyPr wrap="square" lIns="0" tIns="0" rIns="0" bIns="0" rtlCol="0" anchor="ctr"/>
          <a:lstStyle/>
          <a:p>
            <a:pPr marL="0" indent="0" algn="l">
              <a:buNone/>
            </a:pPr>
            <a:r>
              <a:rPr lang="en-US" sz="2200" b="1" dirty="0">
                <a:solidFill>
                  <a:srgbClr val="1E2761"/>
                </a:solidFill>
                <a:latin typeface="Cambria" pitchFamily="34" charset="0"/>
                <a:ea typeface="Cambria" pitchFamily="34" charset="-122"/>
                <a:cs typeface="Cambria" pitchFamily="34" charset="-120"/>
              </a:rPr>
              <a:t>CULTURAL AWARENESS AS DUKES' COMPETITIVE ADVANTAGE</a:t>
            </a:r>
            <a:endParaRPr lang="en-US" sz="2200" dirty="0"/>
          </a:p>
        </p:txBody>
      </p:sp>
      <p:sp>
        <p:nvSpPr>
          <p:cNvPr id="3" name="Text 1"/>
          <p:cNvSpPr/>
          <p:nvPr/>
        </p:nvSpPr>
        <p:spPr>
          <a:xfrm>
            <a:off x="411480" y="694944"/>
            <a:ext cx="8321040" cy="256032"/>
          </a:xfrm>
          <a:prstGeom prst="rect">
            <a:avLst/>
          </a:prstGeom>
          <a:noFill/>
          <a:ln/>
        </p:spPr>
        <p:txBody>
          <a:bodyPr wrap="square" lIns="0" tIns="0" rIns="0" bIns="0" rtlCol="0" anchor="ctr"/>
          <a:lstStyle/>
          <a:p>
            <a:pPr marL="0" indent="0" algn="l">
              <a:buNone/>
            </a:pPr>
            <a:r>
              <a:rPr lang="en-US" sz="1200" i="1" dirty="0">
                <a:solidFill>
                  <a:srgbClr val="718096"/>
                </a:solidFill>
                <a:latin typeface="Calibri" pitchFamily="34" charset="0"/>
                <a:ea typeface="Calibri" pitchFamily="34" charset="-122"/>
                <a:cs typeface="Calibri" pitchFamily="34" charset="-120"/>
              </a:rPr>
              <a:t>Why cultural intelligence differentiates us from other UK school groups</a:t>
            </a:r>
            <a:endParaRPr lang="en-US" sz="1200" dirty="0"/>
          </a:p>
        </p:txBody>
      </p:sp>
      <p:sp>
        <p:nvSpPr>
          <p:cNvPr id="4" name="Shape 2"/>
          <p:cNvSpPr/>
          <p:nvPr/>
        </p:nvSpPr>
        <p:spPr>
          <a:xfrm>
            <a:off x="320040" y="1024128"/>
            <a:ext cx="8503920" cy="530352"/>
          </a:xfrm>
          <a:prstGeom prst="roundRect">
            <a:avLst>
              <a:gd name="adj" fmla="val 13793"/>
            </a:avLst>
          </a:prstGeom>
          <a:solidFill>
            <a:srgbClr val="1E2761"/>
          </a:solidFill>
          <a:ln w="12700">
            <a:solidFill>
              <a:srgbClr val="1E2761"/>
            </a:solidFill>
            <a:prstDash val="solid"/>
          </a:ln>
        </p:spPr>
        <p:txBody>
          <a:bodyPr/>
          <a:lstStyle/>
          <a:p>
            <a:endParaRPr lang="en-GB"/>
          </a:p>
        </p:txBody>
      </p:sp>
      <p:sp>
        <p:nvSpPr>
          <p:cNvPr id="5" name="Text 3"/>
          <p:cNvSpPr/>
          <p:nvPr/>
        </p:nvSpPr>
        <p:spPr>
          <a:xfrm>
            <a:off x="457200" y="1051560"/>
            <a:ext cx="8229600" cy="475488"/>
          </a:xfrm>
          <a:prstGeom prst="rect">
            <a:avLst/>
          </a:prstGeom>
          <a:noFill/>
          <a:ln/>
        </p:spPr>
        <p:txBody>
          <a:bodyPr wrap="square" lIns="0" tIns="0" rIns="0" bIns="0" rtlCol="0" anchor="ctr"/>
          <a:lstStyle/>
          <a:p>
            <a:pPr marL="0" indent="0" algn="ctr">
              <a:buNone/>
            </a:pPr>
            <a:r>
              <a:rPr lang="en-US" sz="1200" b="1" i="1" dirty="0">
                <a:solidFill>
                  <a:srgbClr val="C9A84C"/>
                </a:solidFill>
                <a:latin typeface="Cambria" pitchFamily="34" charset="0"/>
                <a:ea typeface="Cambria" pitchFamily="34" charset="-122"/>
                <a:cs typeface="Cambria" pitchFamily="34" charset="-120"/>
              </a:rPr>
              <a:t>"In international education partnerships, cultural intelligence is not a soft skill — it is the deal itself."</a:t>
            </a:r>
            <a:endParaRPr lang="en-US" sz="1200" dirty="0"/>
          </a:p>
        </p:txBody>
      </p:sp>
      <p:sp>
        <p:nvSpPr>
          <p:cNvPr id="6" name="Shape 4"/>
          <p:cNvSpPr/>
          <p:nvPr/>
        </p:nvSpPr>
        <p:spPr>
          <a:xfrm>
            <a:off x="320040" y="1700784"/>
            <a:ext cx="2743200" cy="1554480"/>
          </a:xfrm>
          <a:prstGeom prst="rect">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7" name="Shape 5"/>
          <p:cNvSpPr/>
          <p:nvPr/>
        </p:nvSpPr>
        <p:spPr>
          <a:xfrm>
            <a:off x="320040" y="1700784"/>
            <a:ext cx="2743200" cy="274320"/>
          </a:xfrm>
          <a:prstGeom prst="roundRect">
            <a:avLst>
              <a:gd name="adj" fmla="val 26667"/>
            </a:avLst>
          </a:prstGeom>
          <a:solidFill>
            <a:srgbClr val="1E2761"/>
          </a:solidFill>
          <a:ln w="12700">
            <a:solidFill>
              <a:srgbClr val="1E2761"/>
            </a:solidFill>
            <a:prstDash val="solid"/>
          </a:ln>
        </p:spPr>
        <p:txBody>
          <a:bodyPr/>
          <a:lstStyle/>
          <a:p>
            <a:endParaRPr lang="en-GB"/>
          </a:p>
        </p:txBody>
      </p:sp>
      <p:sp>
        <p:nvSpPr>
          <p:cNvPr id="8" name="Text 6"/>
          <p:cNvSpPr/>
          <p:nvPr/>
        </p:nvSpPr>
        <p:spPr>
          <a:xfrm>
            <a:off x="411480" y="1737360"/>
            <a:ext cx="2560320" cy="219456"/>
          </a:xfrm>
          <a:prstGeom prst="rect">
            <a:avLst/>
          </a:prstGeom>
          <a:noFill/>
          <a:ln/>
        </p:spPr>
        <p:txBody>
          <a:bodyPr wrap="square" lIns="0" tIns="0" rIns="0" bIns="0" rtlCol="0" anchor="ctr"/>
          <a:lstStyle/>
          <a:p>
            <a:pPr marL="0" indent="0">
              <a:buNone/>
            </a:pPr>
            <a:r>
              <a:rPr lang="en-US" sz="950" b="1" dirty="0">
                <a:solidFill>
                  <a:srgbClr val="FFFFFF"/>
                </a:solidFill>
                <a:latin typeface="Calibri" pitchFamily="34" charset="0"/>
                <a:ea typeface="Calibri" pitchFamily="34" charset="-122"/>
                <a:cs typeface="Calibri" pitchFamily="34" charset="-120"/>
              </a:rPr>
              <a:t>Cultural Intelligence (CQ)</a:t>
            </a:r>
            <a:endParaRPr lang="en-US" sz="950" dirty="0"/>
          </a:p>
        </p:txBody>
      </p:sp>
      <p:sp>
        <p:nvSpPr>
          <p:cNvPr id="9" name="Text 7"/>
          <p:cNvSpPr/>
          <p:nvPr/>
        </p:nvSpPr>
        <p:spPr>
          <a:xfrm>
            <a:off x="411480" y="2029968"/>
            <a:ext cx="2560320" cy="1170432"/>
          </a:xfrm>
          <a:prstGeom prst="rect">
            <a:avLst/>
          </a:prstGeom>
          <a:noFill/>
          <a:ln/>
        </p:spPr>
        <p:txBody>
          <a:bodyPr wrap="square" lIns="0" tIns="0" rIns="0" bIns="0" rtlCol="0" anchor="ctr"/>
          <a:lstStyle/>
          <a:p>
            <a:pPr marL="0" indent="0">
              <a:buNone/>
            </a:pPr>
            <a:r>
              <a:rPr lang="en-US" sz="900" dirty="0">
                <a:solidFill>
                  <a:srgbClr val="4A5568"/>
                </a:solidFill>
                <a:latin typeface="Calibri" pitchFamily="34" charset="0"/>
                <a:ea typeface="Calibri" pitchFamily="34" charset="-122"/>
                <a:cs typeface="Calibri" pitchFamily="34" charset="-120"/>
              </a:rPr>
              <a:t>Train Dukes negotiators in CQ: cognitive awareness, motivational drive and adaptive behaviour. Ang et al. (2007, p. 338) show CQ measurably improves international deal success rates.</a:t>
            </a:r>
            <a:endParaRPr lang="en-US" sz="900" dirty="0"/>
          </a:p>
        </p:txBody>
      </p:sp>
      <p:sp>
        <p:nvSpPr>
          <p:cNvPr id="10" name="Shape 8"/>
          <p:cNvSpPr/>
          <p:nvPr/>
        </p:nvSpPr>
        <p:spPr>
          <a:xfrm>
            <a:off x="3218688" y="1700784"/>
            <a:ext cx="2743200" cy="1554480"/>
          </a:xfrm>
          <a:prstGeom prst="rect">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11" name="Shape 9"/>
          <p:cNvSpPr/>
          <p:nvPr/>
        </p:nvSpPr>
        <p:spPr>
          <a:xfrm>
            <a:off x="3218688" y="1700784"/>
            <a:ext cx="2743200" cy="274320"/>
          </a:xfrm>
          <a:prstGeom prst="roundRect">
            <a:avLst>
              <a:gd name="adj" fmla="val 26667"/>
            </a:avLst>
          </a:prstGeom>
          <a:solidFill>
            <a:srgbClr val="2D3A8C"/>
          </a:solidFill>
          <a:ln w="12700">
            <a:solidFill>
              <a:srgbClr val="2D3A8C"/>
            </a:solidFill>
            <a:prstDash val="solid"/>
          </a:ln>
        </p:spPr>
        <p:txBody>
          <a:bodyPr/>
          <a:lstStyle/>
          <a:p>
            <a:endParaRPr lang="en-GB"/>
          </a:p>
        </p:txBody>
      </p:sp>
      <p:sp>
        <p:nvSpPr>
          <p:cNvPr id="12" name="Text 10"/>
          <p:cNvSpPr/>
          <p:nvPr/>
        </p:nvSpPr>
        <p:spPr>
          <a:xfrm>
            <a:off x="3310128" y="1737360"/>
            <a:ext cx="2560320" cy="219456"/>
          </a:xfrm>
          <a:prstGeom prst="rect">
            <a:avLst/>
          </a:prstGeom>
          <a:noFill/>
          <a:ln/>
        </p:spPr>
        <p:txBody>
          <a:bodyPr wrap="square" lIns="0" tIns="0" rIns="0" bIns="0" rtlCol="0" anchor="ctr"/>
          <a:lstStyle/>
          <a:p>
            <a:pPr marL="0" indent="0">
              <a:buNone/>
            </a:pPr>
            <a:r>
              <a:rPr lang="en-US" sz="950" b="1" dirty="0">
                <a:solidFill>
                  <a:srgbClr val="FFFFFF"/>
                </a:solidFill>
                <a:latin typeface="Calibri" pitchFamily="34" charset="0"/>
                <a:ea typeface="Calibri" pitchFamily="34" charset="-122"/>
                <a:cs typeface="Calibri" pitchFamily="34" charset="-120"/>
              </a:rPr>
              <a:t>Adaptive Communication</a:t>
            </a:r>
            <a:endParaRPr lang="en-US" sz="950" dirty="0"/>
          </a:p>
        </p:txBody>
      </p:sp>
      <p:sp>
        <p:nvSpPr>
          <p:cNvPr id="13" name="Text 11"/>
          <p:cNvSpPr/>
          <p:nvPr/>
        </p:nvSpPr>
        <p:spPr>
          <a:xfrm>
            <a:off x="3310128" y="2029968"/>
            <a:ext cx="2560320" cy="1170432"/>
          </a:xfrm>
          <a:prstGeom prst="rect">
            <a:avLst/>
          </a:prstGeom>
          <a:noFill/>
          <a:ln/>
        </p:spPr>
        <p:txBody>
          <a:bodyPr wrap="square" lIns="0" tIns="0" rIns="0" bIns="0" rtlCol="0" anchor="ctr"/>
          <a:lstStyle/>
          <a:p>
            <a:r>
              <a:rPr lang="en-US" sz="900" dirty="0">
                <a:solidFill>
                  <a:srgbClr val="4A5568"/>
                </a:solidFill>
                <a:latin typeface="Calibri" pitchFamily="34" charset="0"/>
                <a:ea typeface="Calibri" pitchFamily="34" charset="-122"/>
                <a:cs typeface="Calibri" pitchFamily="34" charset="-120"/>
              </a:rPr>
              <a:t> As Hall (1976, p. 105) indicated : </a:t>
            </a:r>
          </a:p>
          <a:p>
            <a:pPr marL="171450" indent="-171450">
              <a:buFont typeface="Wingdings" panose="05000000000000000000" pitchFamily="2" charset="2"/>
              <a:buChar char="Ø"/>
            </a:pPr>
            <a:r>
              <a:rPr lang="en-US" sz="900" dirty="0">
                <a:solidFill>
                  <a:srgbClr val="4A5568"/>
                </a:solidFill>
                <a:latin typeface="Calibri" pitchFamily="34" charset="0"/>
                <a:ea typeface="Calibri" pitchFamily="34" charset="-122"/>
                <a:cs typeface="Calibri" pitchFamily="34" charset="-120"/>
              </a:rPr>
              <a:t>Listen more, speak less, use silence constructively.</a:t>
            </a:r>
          </a:p>
          <a:p>
            <a:pPr marL="171450" indent="-171450">
              <a:buFont typeface="Wingdings" panose="05000000000000000000" pitchFamily="2" charset="2"/>
              <a:buChar char="Ø"/>
            </a:pPr>
            <a:r>
              <a:rPr lang="en-US" sz="900" dirty="0">
                <a:solidFill>
                  <a:srgbClr val="4A5568"/>
                </a:solidFill>
                <a:latin typeface="Calibri" pitchFamily="34" charset="0"/>
                <a:ea typeface="Calibri" pitchFamily="34" charset="-122"/>
                <a:cs typeface="Calibri" pitchFamily="34" charset="-120"/>
              </a:rPr>
              <a:t>Follow all meetings with formal written summaries in both English and simplified Mandarin.</a:t>
            </a:r>
            <a:endParaRPr lang="en-US" sz="900" dirty="0"/>
          </a:p>
        </p:txBody>
      </p:sp>
      <p:sp>
        <p:nvSpPr>
          <p:cNvPr id="14" name="Shape 12"/>
          <p:cNvSpPr/>
          <p:nvPr/>
        </p:nvSpPr>
        <p:spPr>
          <a:xfrm>
            <a:off x="6117336" y="1700784"/>
            <a:ext cx="2743200" cy="1554480"/>
          </a:xfrm>
          <a:prstGeom prst="rect">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15" name="Shape 13"/>
          <p:cNvSpPr/>
          <p:nvPr/>
        </p:nvSpPr>
        <p:spPr>
          <a:xfrm>
            <a:off x="6117336" y="1700784"/>
            <a:ext cx="2743200" cy="274320"/>
          </a:xfrm>
          <a:prstGeom prst="roundRect">
            <a:avLst>
              <a:gd name="adj" fmla="val 26667"/>
            </a:avLst>
          </a:prstGeom>
          <a:solidFill>
            <a:srgbClr val="1E2761"/>
          </a:solidFill>
          <a:ln w="12700">
            <a:solidFill>
              <a:srgbClr val="1E2761"/>
            </a:solidFill>
            <a:prstDash val="solid"/>
          </a:ln>
        </p:spPr>
        <p:txBody>
          <a:bodyPr/>
          <a:lstStyle/>
          <a:p>
            <a:endParaRPr lang="en-GB"/>
          </a:p>
        </p:txBody>
      </p:sp>
      <p:sp>
        <p:nvSpPr>
          <p:cNvPr id="16" name="Text 14"/>
          <p:cNvSpPr/>
          <p:nvPr/>
        </p:nvSpPr>
        <p:spPr>
          <a:xfrm>
            <a:off x="6208776" y="1737360"/>
            <a:ext cx="2560320" cy="219456"/>
          </a:xfrm>
          <a:prstGeom prst="rect">
            <a:avLst/>
          </a:prstGeom>
          <a:noFill/>
          <a:ln/>
        </p:spPr>
        <p:txBody>
          <a:bodyPr wrap="square" lIns="0" tIns="0" rIns="0" bIns="0" rtlCol="0" anchor="ctr"/>
          <a:lstStyle/>
          <a:p>
            <a:pPr marL="0" indent="0">
              <a:buNone/>
            </a:pPr>
            <a:r>
              <a:rPr lang="en-US" sz="950" b="1" dirty="0">
                <a:solidFill>
                  <a:srgbClr val="FFFFFF"/>
                </a:solidFill>
                <a:latin typeface="Calibri" pitchFamily="34" charset="0"/>
                <a:ea typeface="Calibri" pitchFamily="34" charset="-122"/>
                <a:cs typeface="Calibri" pitchFamily="34" charset="-120"/>
              </a:rPr>
              <a:t>Reciprocity &amp; Genuine Respect</a:t>
            </a:r>
            <a:endParaRPr lang="en-US" sz="950" dirty="0"/>
          </a:p>
        </p:txBody>
      </p:sp>
      <p:sp>
        <p:nvSpPr>
          <p:cNvPr id="17" name="Text 15"/>
          <p:cNvSpPr/>
          <p:nvPr/>
        </p:nvSpPr>
        <p:spPr>
          <a:xfrm>
            <a:off x="6208776" y="2029968"/>
            <a:ext cx="2560320" cy="1170432"/>
          </a:xfrm>
          <a:prstGeom prst="rect">
            <a:avLst/>
          </a:prstGeom>
          <a:noFill/>
          <a:ln/>
        </p:spPr>
        <p:txBody>
          <a:bodyPr wrap="square" lIns="0" tIns="0" rIns="0" bIns="0" rtlCol="0" anchor="ctr"/>
          <a:lstStyle/>
          <a:p>
            <a:pPr marL="0" indent="0">
              <a:buNone/>
            </a:pPr>
            <a:r>
              <a:rPr lang="en-US" sz="900" dirty="0">
                <a:solidFill>
                  <a:srgbClr val="4A5568"/>
                </a:solidFill>
                <a:latin typeface="Calibri" pitchFamily="34" charset="0"/>
                <a:ea typeface="Calibri" pitchFamily="34" charset="-122"/>
                <a:cs typeface="Calibri" pitchFamily="34" charset="-120"/>
              </a:rPr>
              <a:t>Learn basic Mandarin greetings (你好, 谢谢). Show genuine interest in Chinese educational history. Authenticity — not performance — builds Guanxi.</a:t>
            </a:r>
            <a:endParaRPr lang="en-US" sz="900" dirty="0"/>
          </a:p>
        </p:txBody>
      </p:sp>
      <p:sp>
        <p:nvSpPr>
          <p:cNvPr id="18" name="Shape 16"/>
          <p:cNvSpPr/>
          <p:nvPr/>
        </p:nvSpPr>
        <p:spPr>
          <a:xfrm>
            <a:off x="320040" y="3383280"/>
            <a:ext cx="2743200" cy="1554480"/>
          </a:xfrm>
          <a:prstGeom prst="rect">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19" name="Shape 17"/>
          <p:cNvSpPr/>
          <p:nvPr/>
        </p:nvSpPr>
        <p:spPr>
          <a:xfrm>
            <a:off x="320040" y="3383280"/>
            <a:ext cx="2743200" cy="274320"/>
          </a:xfrm>
          <a:prstGeom prst="roundRect">
            <a:avLst>
              <a:gd name="adj" fmla="val 26667"/>
            </a:avLst>
          </a:prstGeom>
          <a:solidFill>
            <a:srgbClr val="2D3A8C"/>
          </a:solidFill>
          <a:ln w="12700">
            <a:solidFill>
              <a:srgbClr val="2D3A8C"/>
            </a:solidFill>
            <a:prstDash val="solid"/>
          </a:ln>
        </p:spPr>
        <p:txBody>
          <a:bodyPr/>
          <a:lstStyle/>
          <a:p>
            <a:endParaRPr lang="en-GB"/>
          </a:p>
        </p:txBody>
      </p:sp>
      <p:sp>
        <p:nvSpPr>
          <p:cNvPr id="20" name="Text 18"/>
          <p:cNvSpPr/>
          <p:nvPr/>
        </p:nvSpPr>
        <p:spPr>
          <a:xfrm>
            <a:off x="411480" y="3419856"/>
            <a:ext cx="2560320" cy="219456"/>
          </a:xfrm>
          <a:prstGeom prst="rect">
            <a:avLst/>
          </a:prstGeom>
          <a:noFill/>
          <a:ln/>
        </p:spPr>
        <p:txBody>
          <a:bodyPr wrap="square" lIns="0" tIns="0" rIns="0" bIns="0" rtlCol="0" anchor="ctr"/>
          <a:lstStyle/>
          <a:p>
            <a:pPr marL="0" indent="0">
              <a:buNone/>
            </a:pPr>
            <a:r>
              <a:rPr lang="en-US" sz="950" b="1" dirty="0">
                <a:solidFill>
                  <a:srgbClr val="FFFFFF"/>
                </a:solidFill>
                <a:latin typeface="Calibri" pitchFamily="34" charset="0"/>
                <a:ea typeface="Calibri" pitchFamily="34" charset="-122"/>
                <a:cs typeface="Calibri" pitchFamily="34" charset="-120"/>
              </a:rPr>
              <a:t>Post-Deal Relationship</a:t>
            </a:r>
            <a:endParaRPr lang="en-US" sz="950" dirty="0"/>
          </a:p>
        </p:txBody>
      </p:sp>
      <p:sp>
        <p:nvSpPr>
          <p:cNvPr id="21" name="Text 19"/>
          <p:cNvSpPr/>
          <p:nvPr/>
        </p:nvSpPr>
        <p:spPr>
          <a:xfrm>
            <a:off x="411480" y="3712464"/>
            <a:ext cx="2560320" cy="1170432"/>
          </a:xfrm>
          <a:prstGeom prst="rect">
            <a:avLst/>
          </a:prstGeom>
          <a:noFill/>
          <a:ln/>
        </p:spPr>
        <p:txBody>
          <a:bodyPr wrap="square" lIns="0" tIns="0" rIns="0" bIns="0" rtlCol="0" anchor="ctr"/>
          <a:lstStyle/>
          <a:p>
            <a:pPr marL="0" indent="0">
              <a:buNone/>
            </a:pPr>
            <a:r>
              <a:rPr lang="en-US" sz="900" dirty="0">
                <a:solidFill>
                  <a:srgbClr val="4A5568"/>
                </a:solidFill>
                <a:latin typeface="Calibri" pitchFamily="34" charset="0"/>
                <a:ea typeface="Calibri" pitchFamily="34" charset="-122"/>
                <a:cs typeface="Calibri" pitchFamily="34" charset="-120"/>
              </a:rPr>
              <a:t>Maintain bonds via WeChat, annual visits, and recognition of Chinese New Year, Mid-Autumn Festival and National Day. The signed deal is the beginning, not the end, as Bond (2010, p. 201) revealed.</a:t>
            </a:r>
            <a:endParaRPr lang="en-US" sz="900" dirty="0"/>
          </a:p>
        </p:txBody>
      </p:sp>
      <p:sp>
        <p:nvSpPr>
          <p:cNvPr id="22" name="Shape 20"/>
          <p:cNvSpPr/>
          <p:nvPr/>
        </p:nvSpPr>
        <p:spPr>
          <a:xfrm>
            <a:off x="3218688" y="3383280"/>
            <a:ext cx="2743200" cy="1554480"/>
          </a:xfrm>
          <a:prstGeom prst="rect">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23" name="Shape 21"/>
          <p:cNvSpPr/>
          <p:nvPr/>
        </p:nvSpPr>
        <p:spPr>
          <a:xfrm>
            <a:off x="3218688" y="3383280"/>
            <a:ext cx="2743200" cy="274320"/>
          </a:xfrm>
          <a:prstGeom prst="roundRect">
            <a:avLst>
              <a:gd name="adj" fmla="val 26667"/>
            </a:avLst>
          </a:prstGeom>
          <a:solidFill>
            <a:srgbClr val="1E2761"/>
          </a:solidFill>
          <a:ln w="12700">
            <a:solidFill>
              <a:srgbClr val="1E2761"/>
            </a:solidFill>
            <a:prstDash val="solid"/>
          </a:ln>
        </p:spPr>
        <p:txBody>
          <a:bodyPr/>
          <a:lstStyle/>
          <a:p>
            <a:endParaRPr lang="en-GB"/>
          </a:p>
        </p:txBody>
      </p:sp>
      <p:sp>
        <p:nvSpPr>
          <p:cNvPr id="24" name="Text 22"/>
          <p:cNvSpPr/>
          <p:nvPr/>
        </p:nvSpPr>
        <p:spPr>
          <a:xfrm>
            <a:off x="3310128" y="3419856"/>
            <a:ext cx="2560320" cy="219456"/>
          </a:xfrm>
          <a:prstGeom prst="rect">
            <a:avLst/>
          </a:prstGeom>
          <a:noFill/>
          <a:ln/>
        </p:spPr>
        <p:txBody>
          <a:bodyPr wrap="square" lIns="0" tIns="0" rIns="0" bIns="0" rtlCol="0" anchor="ctr"/>
          <a:lstStyle/>
          <a:p>
            <a:pPr marL="0" indent="0">
              <a:buNone/>
            </a:pPr>
            <a:r>
              <a:rPr lang="en-US" sz="950" b="1" dirty="0">
                <a:solidFill>
                  <a:srgbClr val="FFFFFF"/>
                </a:solidFill>
                <a:latin typeface="Calibri" pitchFamily="34" charset="0"/>
                <a:ea typeface="Calibri" pitchFamily="34" charset="-122"/>
                <a:cs typeface="Calibri" pitchFamily="34" charset="-120"/>
              </a:rPr>
              <a:t>CCi Unit (Cross-Cultural Intel)</a:t>
            </a:r>
            <a:endParaRPr lang="en-US" sz="950" dirty="0"/>
          </a:p>
        </p:txBody>
      </p:sp>
      <p:sp>
        <p:nvSpPr>
          <p:cNvPr id="25" name="Text 23"/>
          <p:cNvSpPr/>
          <p:nvPr/>
        </p:nvSpPr>
        <p:spPr>
          <a:xfrm>
            <a:off x="3310128" y="3712464"/>
            <a:ext cx="2560320" cy="1170432"/>
          </a:xfrm>
          <a:prstGeom prst="rect">
            <a:avLst/>
          </a:prstGeom>
          <a:noFill/>
          <a:ln/>
        </p:spPr>
        <p:txBody>
          <a:bodyPr wrap="square" lIns="0" tIns="0" rIns="0" bIns="0" rtlCol="0" anchor="ctr"/>
          <a:lstStyle/>
          <a:p>
            <a:pPr marL="0" indent="0">
              <a:buNone/>
            </a:pPr>
            <a:r>
              <a:rPr lang="en-US" sz="900" dirty="0">
                <a:solidFill>
                  <a:srgbClr val="4A5568"/>
                </a:solidFill>
                <a:latin typeface="Calibri" pitchFamily="34" charset="0"/>
                <a:ea typeface="Calibri" pitchFamily="34" charset="-122"/>
                <a:cs typeface="Calibri" pitchFamily="34" charset="-120"/>
              </a:rPr>
              <a:t>Establish a dedicated CCi Unit within Dukes Partnerships. Conduct post-negotiation reviews. Every interaction is a learning asset, as Earley &amp; Mosakowski (2004, p. 141) explained.</a:t>
            </a:r>
            <a:endParaRPr lang="en-US" sz="900" dirty="0"/>
          </a:p>
        </p:txBody>
      </p:sp>
      <p:sp>
        <p:nvSpPr>
          <p:cNvPr id="26" name="Shape 24"/>
          <p:cNvSpPr/>
          <p:nvPr/>
        </p:nvSpPr>
        <p:spPr>
          <a:xfrm>
            <a:off x="6117336" y="3383280"/>
            <a:ext cx="2743200" cy="1554480"/>
          </a:xfrm>
          <a:prstGeom prst="rect">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27" name="Shape 25"/>
          <p:cNvSpPr/>
          <p:nvPr/>
        </p:nvSpPr>
        <p:spPr>
          <a:xfrm>
            <a:off x="6117336" y="3383280"/>
            <a:ext cx="2743200" cy="274320"/>
          </a:xfrm>
          <a:prstGeom prst="roundRect">
            <a:avLst>
              <a:gd name="adj" fmla="val 26667"/>
            </a:avLst>
          </a:prstGeom>
          <a:solidFill>
            <a:srgbClr val="2D3A8C"/>
          </a:solidFill>
          <a:ln w="12700">
            <a:solidFill>
              <a:srgbClr val="2D3A8C"/>
            </a:solidFill>
            <a:prstDash val="solid"/>
          </a:ln>
        </p:spPr>
        <p:txBody>
          <a:bodyPr/>
          <a:lstStyle/>
          <a:p>
            <a:endParaRPr lang="en-GB"/>
          </a:p>
        </p:txBody>
      </p:sp>
      <p:sp>
        <p:nvSpPr>
          <p:cNvPr id="28" name="Text 26"/>
          <p:cNvSpPr/>
          <p:nvPr/>
        </p:nvSpPr>
        <p:spPr>
          <a:xfrm>
            <a:off x="6208776" y="3419856"/>
            <a:ext cx="2560320" cy="219456"/>
          </a:xfrm>
          <a:prstGeom prst="rect">
            <a:avLst/>
          </a:prstGeom>
          <a:noFill/>
          <a:ln/>
        </p:spPr>
        <p:txBody>
          <a:bodyPr wrap="square" lIns="0" tIns="0" rIns="0" bIns="0" rtlCol="0" anchor="ctr"/>
          <a:lstStyle/>
          <a:p>
            <a:pPr marL="0" indent="0">
              <a:buNone/>
            </a:pPr>
            <a:r>
              <a:rPr lang="en-US" sz="950" b="1" dirty="0">
                <a:solidFill>
                  <a:srgbClr val="FFFFFF"/>
                </a:solidFill>
                <a:latin typeface="Calibri" pitchFamily="34" charset="0"/>
                <a:ea typeface="Calibri" pitchFamily="34" charset="-122"/>
                <a:cs typeface="Calibri" pitchFamily="34" charset="-120"/>
              </a:rPr>
              <a:t>Legal &amp; Ethical Alignment</a:t>
            </a:r>
            <a:endParaRPr lang="en-US" sz="950" dirty="0"/>
          </a:p>
        </p:txBody>
      </p:sp>
      <p:sp>
        <p:nvSpPr>
          <p:cNvPr id="29" name="Text 27"/>
          <p:cNvSpPr/>
          <p:nvPr/>
        </p:nvSpPr>
        <p:spPr>
          <a:xfrm>
            <a:off x="6208776" y="3712464"/>
            <a:ext cx="2560320" cy="1170432"/>
          </a:xfrm>
          <a:prstGeom prst="rect">
            <a:avLst/>
          </a:prstGeom>
          <a:noFill/>
          <a:ln/>
        </p:spPr>
        <p:txBody>
          <a:bodyPr wrap="square" lIns="0" tIns="0" rIns="0" bIns="0" rtlCol="0" anchor="ctr"/>
          <a:lstStyle/>
          <a:p>
            <a:pPr marL="0" indent="0">
              <a:buNone/>
            </a:pPr>
            <a:r>
              <a:rPr lang="en-US" sz="900" dirty="0">
                <a:solidFill>
                  <a:srgbClr val="4A5568"/>
                </a:solidFill>
                <a:latin typeface="Calibri" pitchFamily="34" charset="0"/>
                <a:ea typeface="Calibri" pitchFamily="34" charset="-122"/>
                <a:cs typeface="Calibri" pitchFamily="34" charset="-120"/>
              </a:rPr>
              <a:t>Navigate the UK Bribery Act 2010 transparently. Serious Chinese institutional partners will respect our compliance boundaries — it signals Dukes is a safe, governable long-term partner.</a:t>
            </a:r>
            <a:endParaRPr lang="en-US" sz="900" dirty="0"/>
          </a:p>
        </p:txBody>
      </p:sp>
    </p:spTree>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name="Slide 13">
    <p:bg>
      <p:bgPr>
        <a:solidFill>
          <a:srgbClr val="1E2761"/>
        </a:solidFill>
        <a:effectLst/>
      </p:bgPr>
    </p:bg>
    <p:spTree>
      <p:nvGrpSpPr>
        <p:cNvPr id="1" name=""/>
        <p:cNvGrpSpPr/>
        <p:nvPr/>
      </p:nvGrpSpPr>
      <p:grpSpPr>
        <a:xfrm>
          <a:off x="0" y="0"/>
          <a:ext cx="0" cy="0"/>
          <a:chOff x="0" y="0"/>
          <a:chExt cx="0" cy="0"/>
        </a:xfrm>
      </p:grpSpPr>
      <p:sp>
        <p:nvSpPr>
          <p:cNvPr id="2" name="Shape 0"/>
          <p:cNvSpPr/>
          <p:nvPr/>
        </p:nvSpPr>
        <p:spPr>
          <a:xfrm>
            <a:off x="6583680" y="3108960"/>
            <a:ext cx="2926080" cy="2926080"/>
          </a:xfrm>
          <a:prstGeom prst="ellipse">
            <a:avLst/>
          </a:prstGeom>
          <a:solidFill>
            <a:srgbClr val="2D3A8C">
              <a:alpha val="40000"/>
            </a:srgbClr>
          </a:solidFill>
          <a:ln w="12700">
            <a:solidFill>
              <a:srgbClr val="2D3A8C">
                <a:alpha val="40000"/>
              </a:srgbClr>
            </a:solidFill>
            <a:prstDash val="solid"/>
          </a:ln>
        </p:spPr>
        <p:txBody>
          <a:bodyPr/>
          <a:lstStyle/>
          <a:p>
            <a:endParaRPr lang="en-GB"/>
          </a:p>
        </p:txBody>
      </p:sp>
      <p:sp>
        <p:nvSpPr>
          <p:cNvPr id="3" name="Shape 1"/>
          <p:cNvSpPr/>
          <p:nvPr/>
        </p:nvSpPr>
        <p:spPr>
          <a:xfrm>
            <a:off x="7223760" y="-182880"/>
            <a:ext cx="2011680" cy="2011680"/>
          </a:xfrm>
          <a:prstGeom prst="ellipse">
            <a:avLst/>
          </a:prstGeom>
          <a:solidFill>
            <a:srgbClr val="C9A84C">
              <a:alpha val="25000"/>
            </a:srgbClr>
          </a:solidFill>
          <a:ln w="12700">
            <a:solidFill>
              <a:srgbClr val="C9A84C">
                <a:alpha val="25000"/>
              </a:srgbClr>
            </a:solidFill>
            <a:prstDash val="solid"/>
          </a:ln>
        </p:spPr>
        <p:txBody>
          <a:bodyPr/>
          <a:lstStyle/>
          <a:p>
            <a:endParaRPr lang="en-GB"/>
          </a:p>
        </p:txBody>
      </p:sp>
      <p:sp>
        <p:nvSpPr>
          <p:cNvPr id="4" name="Text 2"/>
          <p:cNvSpPr/>
          <p:nvPr/>
        </p:nvSpPr>
        <p:spPr>
          <a:xfrm>
            <a:off x="411480" y="182880"/>
            <a:ext cx="7772400" cy="502920"/>
          </a:xfrm>
          <a:prstGeom prst="rect">
            <a:avLst/>
          </a:prstGeom>
          <a:noFill/>
          <a:ln/>
        </p:spPr>
        <p:txBody>
          <a:bodyPr wrap="square" lIns="0" tIns="0" rIns="0" bIns="0" rtlCol="0" anchor="ctr"/>
          <a:lstStyle/>
          <a:p>
            <a:pPr marL="0" indent="0" algn="l">
              <a:buNone/>
            </a:pPr>
            <a:r>
              <a:rPr lang="en-US" sz="2200" b="1" dirty="0">
                <a:solidFill>
                  <a:srgbClr val="FFFFFF"/>
                </a:solidFill>
                <a:latin typeface="Cambria" pitchFamily="34" charset="0"/>
                <a:ea typeface="Cambria" pitchFamily="34" charset="-122"/>
                <a:cs typeface="Cambria" pitchFamily="34" charset="-120"/>
              </a:rPr>
              <a:t>CONCLUSION &amp; BOARD RESOLUTION</a:t>
            </a:r>
            <a:endParaRPr lang="en-US" sz="2200" dirty="0"/>
          </a:p>
        </p:txBody>
      </p:sp>
      <p:sp>
        <p:nvSpPr>
          <p:cNvPr id="5" name="Shape 3"/>
          <p:cNvSpPr/>
          <p:nvPr/>
        </p:nvSpPr>
        <p:spPr>
          <a:xfrm>
            <a:off x="411480" y="713232"/>
            <a:ext cx="6217920" cy="0"/>
          </a:xfrm>
          <a:prstGeom prst="line">
            <a:avLst/>
          </a:prstGeom>
          <a:noFill/>
          <a:ln w="12700">
            <a:solidFill>
              <a:srgbClr val="C9A84C"/>
            </a:solidFill>
            <a:prstDash val="solid"/>
          </a:ln>
        </p:spPr>
        <p:txBody>
          <a:bodyPr/>
          <a:lstStyle/>
          <a:p>
            <a:endParaRPr lang="en-GB"/>
          </a:p>
        </p:txBody>
      </p:sp>
      <p:sp>
        <p:nvSpPr>
          <p:cNvPr id="6" name="Shape 4"/>
          <p:cNvSpPr/>
          <p:nvPr/>
        </p:nvSpPr>
        <p:spPr>
          <a:xfrm>
            <a:off x="384048" y="914400"/>
            <a:ext cx="402336" cy="384048"/>
          </a:xfrm>
          <a:prstGeom prst="roundRect">
            <a:avLst>
              <a:gd name="adj" fmla="val 11905"/>
            </a:avLst>
          </a:prstGeom>
          <a:solidFill>
            <a:srgbClr val="C9A84C"/>
          </a:solidFill>
          <a:ln w="12700">
            <a:solidFill>
              <a:srgbClr val="C9A84C"/>
            </a:solidFill>
            <a:prstDash val="solid"/>
          </a:ln>
        </p:spPr>
        <p:txBody>
          <a:bodyPr/>
          <a:lstStyle/>
          <a:p>
            <a:endParaRPr lang="en-GB"/>
          </a:p>
        </p:txBody>
      </p:sp>
      <p:sp>
        <p:nvSpPr>
          <p:cNvPr id="7" name="Text 5"/>
          <p:cNvSpPr/>
          <p:nvPr/>
        </p:nvSpPr>
        <p:spPr>
          <a:xfrm>
            <a:off x="384048" y="914400"/>
            <a:ext cx="402336" cy="384048"/>
          </a:xfrm>
          <a:prstGeom prst="rect">
            <a:avLst/>
          </a:prstGeom>
          <a:noFill/>
          <a:ln/>
        </p:spPr>
        <p:txBody>
          <a:bodyPr wrap="square" lIns="0" tIns="0" rIns="0" bIns="0" rtlCol="0" anchor="ctr"/>
          <a:lstStyle/>
          <a:p>
            <a:pPr marL="0" indent="0" algn="ctr">
              <a:buNone/>
            </a:pPr>
            <a:r>
              <a:rPr lang="en-US" sz="1100" b="1" dirty="0">
                <a:solidFill>
                  <a:srgbClr val="1E2761"/>
                </a:solidFill>
                <a:latin typeface="Cambria" pitchFamily="34" charset="0"/>
                <a:ea typeface="Cambria" pitchFamily="34" charset="-122"/>
                <a:cs typeface="Cambria" pitchFamily="34" charset="-120"/>
              </a:rPr>
              <a:t>01</a:t>
            </a:r>
            <a:endParaRPr lang="en-US" sz="1100" dirty="0"/>
          </a:p>
        </p:txBody>
      </p:sp>
      <p:sp>
        <p:nvSpPr>
          <p:cNvPr id="8" name="Text 6"/>
          <p:cNvSpPr/>
          <p:nvPr/>
        </p:nvSpPr>
        <p:spPr>
          <a:xfrm>
            <a:off x="877824" y="859536"/>
            <a:ext cx="6035040" cy="621792"/>
          </a:xfrm>
          <a:prstGeom prst="rect">
            <a:avLst/>
          </a:prstGeom>
          <a:noFill/>
          <a:ln/>
        </p:spPr>
        <p:txBody>
          <a:bodyPr wrap="square" lIns="0" tIns="0" rIns="0" bIns="0" rtlCol="0" anchor="ctr"/>
          <a:lstStyle/>
          <a:p>
            <a:pPr marL="0" indent="0">
              <a:buNone/>
            </a:pPr>
            <a:r>
              <a:rPr lang="en-US" sz="1000" dirty="0">
                <a:solidFill>
                  <a:srgbClr val="F0E6C8"/>
                </a:solidFill>
                <a:latin typeface="Calibri" pitchFamily="34" charset="0"/>
                <a:ea typeface="Calibri" pitchFamily="34" charset="-122"/>
                <a:cs typeface="Calibri" pitchFamily="34" charset="-120"/>
              </a:rPr>
              <a:t>China's education market is worth £570bn annually. Dulwich, Harrow, and Wellington generate revenues in China exceeding their UK campuses. Dukes is the UK's largest independent school group and has every competitive asset needed to replicate and exceed this.</a:t>
            </a:r>
            <a:endParaRPr lang="en-US" sz="1000" dirty="0"/>
          </a:p>
        </p:txBody>
      </p:sp>
      <p:sp>
        <p:nvSpPr>
          <p:cNvPr id="9" name="Shape 7"/>
          <p:cNvSpPr/>
          <p:nvPr/>
        </p:nvSpPr>
        <p:spPr>
          <a:xfrm>
            <a:off x="384048" y="1572768"/>
            <a:ext cx="402336" cy="384048"/>
          </a:xfrm>
          <a:prstGeom prst="roundRect">
            <a:avLst>
              <a:gd name="adj" fmla="val 11905"/>
            </a:avLst>
          </a:prstGeom>
          <a:solidFill>
            <a:srgbClr val="C9A84C"/>
          </a:solidFill>
          <a:ln w="12700">
            <a:solidFill>
              <a:srgbClr val="C9A84C"/>
            </a:solidFill>
            <a:prstDash val="solid"/>
          </a:ln>
        </p:spPr>
        <p:txBody>
          <a:bodyPr/>
          <a:lstStyle/>
          <a:p>
            <a:endParaRPr lang="en-GB"/>
          </a:p>
        </p:txBody>
      </p:sp>
      <p:sp>
        <p:nvSpPr>
          <p:cNvPr id="10" name="Text 8"/>
          <p:cNvSpPr/>
          <p:nvPr/>
        </p:nvSpPr>
        <p:spPr>
          <a:xfrm>
            <a:off x="384048" y="1572768"/>
            <a:ext cx="402336" cy="384048"/>
          </a:xfrm>
          <a:prstGeom prst="rect">
            <a:avLst/>
          </a:prstGeom>
          <a:noFill/>
          <a:ln/>
        </p:spPr>
        <p:txBody>
          <a:bodyPr wrap="square" lIns="0" tIns="0" rIns="0" bIns="0" rtlCol="0" anchor="ctr"/>
          <a:lstStyle/>
          <a:p>
            <a:pPr marL="0" indent="0" algn="ctr">
              <a:buNone/>
            </a:pPr>
            <a:r>
              <a:rPr lang="en-US" sz="1100" b="1" dirty="0">
                <a:solidFill>
                  <a:srgbClr val="1E2761"/>
                </a:solidFill>
                <a:latin typeface="Cambria" pitchFamily="34" charset="0"/>
                <a:ea typeface="Cambria" pitchFamily="34" charset="-122"/>
                <a:cs typeface="Cambria" pitchFamily="34" charset="-120"/>
              </a:rPr>
              <a:t>02</a:t>
            </a:r>
            <a:endParaRPr lang="en-US" sz="1100" dirty="0"/>
          </a:p>
        </p:txBody>
      </p:sp>
      <p:sp>
        <p:nvSpPr>
          <p:cNvPr id="11" name="Text 9"/>
          <p:cNvSpPr/>
          <p:nvPr/>
        </p:nvSpPr>
        <p:spPr>
          <a:xfrm>
            <a:off x="877824" y="1517904"/>
            <a:ext cx="6035040" cy="621792"/>
          </a:xfrm>
          <a:prstGeom prst="rect">
            <a:avLst/>
          </a:prstGeom>
          <a:noFill/>
          <a:ln/>
        </p:spPr>
        <p:txBody>
          <a:bodyPr wrap="square" lIns="0" tIns="0" rIns="0" bIns="0" rtlCol="0" anchor="ctr"/>
          <a:lstStyle/>
          <a:p>
            <a:pPr marL="0" indent="0">
              <a:buNone/>
            </a:pPr>
            <a:r>
              <a:rPr lang="en-US" sz="1000" dirty="0">
                <a:solidFill>
                  <a:srgbClr val="F0E6C8"/>
                </a:solidFill>
                <a:latin typeface="Calibri" pitchFamily="34" charset="0"/>
                <a:ea typeface="Calibri" pitchFamily="34" charset="-122"/>
                <a:cs typeface="Calibri" pitchFamily="34" charset="-120"/>
              </a:rPr>
              <a:t>Hofstede and Trompenaars provide precise, quantitative frameworks for decoding UK–China differences. The key gaps — Power Distance, Individualism, Long-Term Orientation — all point the same way: invest in relationships first.</a:t>
            </a:r>
            <a:endParaRPr lang="en-US" sz="1000" dirty="0"/>
          </a:p>
        </p:txBody>
      </p:sp>
      <p:sp>
        <p:nvSpPr>
          <p:cNvPr id="12" name="Shape 10"/>
          <p:cNvSpPr/>
          <p:nvPr/>
        </p:nvSpPr>
        <p:spPr>
          <a:xfrm>
            <a:off x="384048" y="2231136"/>
            <a:ext cx="402336" cy="384048"/>
          </a:xfrm>
          <a:prstGeom prst="roundRect">
            <a:avLst>
              <a:gd name="adj" fmla="val 11905"/>
            </a:avLst>
          </a:prstGeom>
          <a:solidFill>
            <a:srgbClr val="C9A84C"/>
          </a:solidFill>
          <a:ln w="12700">
            <a:solidFill>
              <a:srgbClr val="C9A84C"/>
            </a:solidFill>
            <a:prstDash val="solid"/>
          </a:ln>
        </p:spPr>
        <p:txBody>
          <a:bodyPr/>
          <a:lstStyle/>
          <a:p>
            <a:endParaRPr lang="en-GB"/>
          </a:p>
        </p:txBody>
      </p:sp>
      <p:sp>
        <p:nvSpPr>
          <p:cNvPr id="13" name="Text 11"/>
          <p:cNvSpPr/>
          <p:nvPr/>
        </p:nvSpPr>
        <p:spPr>
          <a:xfrm>
            <a:off x="384048" y="2231136"/>
            <a:ext cx="402336" cy="384048"/>
          </a:xfrm>
          <a:prstGeom prst="rect">
            <a:avLst/>
          </a:prstGeom>
          <a:noFill/>
          <a:ln/>
        </p:spPr>
        <p:txBody>
          <a:bodyPr wrap="square" lIns="0" tIns="0" rIns="0" bIns="0" rtlCol="0" anchor="ctr"/>
          <a:lstStyle/>
          <a:p>
            <a:pPr marL="0" indent="0" algn="ctr">
              <a:buNone/>
            </a:pPr>
            <a:r>
              <a:rPr lang="en-US" sz="1100" b="1" dirty="0">
                <a:solidFill>
                  <a:srgbClr val="1E2761"/>
                </a:solidFill>
                <a:latin typeface="Cambria" pitchFamily="34" charset="0"/>
                <a:ea typeface="Cambria" pitchFamily="34" charset="-122"/>
                <a:cs typeface="Cambria" pitchFamily="34" charset="-120"/>
              </a:rPr>
              <a:t>03</a:t>
            </a:r>
            <a:endParaRPr lang="en-US" sz="1100" dirty="0"/>
          </a:p>
        </p:txBody>
      </p:sp>
      <p:sp>
        <p:nvSpPr>
          <p:cNvPr id="14" name="Text 12"/>
          <p:cNvSpPr/>
          <p:nvPr/>
        </p:nvSpPr>
        <p:spPr>
          <a:xfrm>
            <a:off x="877824" y="2176272"/>
            <a:ext cx="6035040" cy="621792"/>
          </a:xfrm>
          <a:prstGeom prst="rect">
            <a:avLst/>
          </a:prstGeom>
          <a:noFill/>
          <a:ln/>
        </p:spPr>
        <p:txBody>
          <a:bodyPr wrap="square" lIns="0" tIns="0" rIns="0" bIns="0" rtlCol="0" anchor="ctr"/>
          <a:lstStyle/>
          <a:p>
            <a:pPr marL="0" indent="0">
              <a:buNone/>
            </a:pPr>
            <a:r>
              <a:rPr lang="en-US" sz="1000" dirty="0">
                <a:solidFill>
                  <a:srgbClr val="F0E6C8"/>
                </a:solidFill>
                <a:latin typeface="Calibri" pitchFamily="34" charset="0"/>
                <a:ea typeface="Calibri" pitchFamily="34" charset="-122"/>
                <a:cs typeface="Calibri" pitchFamily="34" charset="-120"/>
              </a:rPr>
              <a:t>Guanxi, Mianzi, high-context communication, Confucian hierarchy, and collectivism are the five cultural forces that will determine whether this partnership succeeds. Cultural competence is not optional — it is the deal.</a:t>
            </a:r>
            <a:endParaRPr lang="en-US" sz="1000" dirty="0"/>
          </a:p>
        </p:txBody>
      </p:sp>
      <p:sp>
        <p:nvSpPr>
          <p:cNvPr id="15" name="Shape 13"/>
          <p:cNvSpPr/>
          <p:nvPr/>
        </p:nvSpPr>
        <p:spPr>
          <a:xfrm>
            <a:off x="384048" y="2889504"/>
            <a:ext cx="402336" cy="384048"/>
          </a:xfrm>
          <a:prstGeom prst="roundRect">
            <a:avLst>
              <a:gd name="adj" fmla="val 11905"/>
            </a:avLst>
          </a:prstGeom>
          <a:solidFill>
            <a:srgbClr val="C9A84C"/>
          </a:solidFill>
          <a:ln w="12700">
            <a:solidFill>
              <a:srgbClr val="C9A84C"/>
            </a:solidFill>
            <a:prstDash val="solid"/>
          </a:ln>
        </p:spPr>
        <p:txBody>
          <a:bodyPr/>
          <a:lstStyle/>
          <a:p>
            <a:endParaRPr lang="en-GB"/>
          </a:p>
        </p:txBody>
      </p:sp>
      <p:sp>
        <p:nvSpPr>
          <p:cNvPr id="16" name="Text 14"/>
          <p:cNvSpPr/>
          <p:nvPr/>
        </p:nvSpPr>
        <p:spPr>
          <a:xfrm>
            <a:off x="384048" y="2889504"/>
            <a:ext cx="402336" cy="384048"/>
          </a:xfrm>
          <a:prstGeom prst="rect">
            <a:avLst/>
          </a:prstGeom>
          <a:noFill/>
          <a:ln/>
        </p:spPr>
        <p:txBody>
          <a:bodyPr wrap="square" lIns="0" tIns="0" rIns="0" bIns="0" rtlCol="0" anchor="ctr"/>
          <a:lstStyle/>
          <a:p>
            <a:pPr marL="0" indent="0" algn="ctr">
              <a:buNone/>
            </a:pPr>
            <a:r>
              <a:rPr lang="en-US" sz="1100" b="1" dirty="0">
                <a:solidFill>
                  <a:srgbClr val="1E2761"/>
                </a:solidFill>
                <a:latin typeface="Cambria" pitchFamily="34" charset="0"/>
                <a:ea typeface="Cambria" pitchFamily="34" charset="-122"/>
                <a:cs typeface="Cambria" pitchFamily="34" charset="-120"/>
              </a:rPr>
              <a:t>04</a:t>
            </a:r>
            <a:endParaRPr lang="en-US" sz="1100" dirty="0"/>
          </a:p>
        </p:txBody>
      </p:sp>
      <p:sp>
        <p:nvSpPr>
          <p:cNvPr id="17" name="Text 15"/>
          <p:cNvSpPr/>
          <p:nvPr/>
        </p:nvSpPr>
        <p:spPr>
          <a:xfrm>
            <a:off x="877824" y="2834640"/>
            <a:ext cx="6035040" cy="621792"/>
          </a:xfrm>
          <a:prstGeom prst="rect">
            <a:avLst/>
          </a:prstGeom>
          <a:noFill/>
          <a:ln/>
        </p:spPr>
        <p:txBody>
          <a:bodyPr wrap="square" lIns="0" tIns="0" rIns="0" bIns="0" rtlCol="0" anchor="ctr"/>
          <a:lstStyle/>
          <a:p>
            <a:pPr marL="0" indent="0">
              <a:buNone/>
            </a:pPr>
            <a:r>
              <a:rPr lang="en-US" sz="1000" dirty="0">
                <a:solidFill>
                  <a:srgbClr val="F0E6C8"/>
                </a:solidFill>
                <a:latin typeface="Calibri" pitchFamily="34" charset="0"/>
                <a:ea typeface="Calibri" pitchFamily="34" charset="-122"/>
                <a:cs typeface="Calibri" pitchFamily="34" charset="-120"/>
              </a:rPr>
              <a:t>Our sequenced model — pipeline first, digital Dukes Plus second, brand licensing third, JV campus fourth — mirrors Dulwich and Wellington while managing risk at every stage.</a:t>
            </a:r>
            <a:endParaRPr lang="en-US" sz="1000" dirty="0"/>
          </a:p>
        </p:txBody>
      </p:sp>
      <p:sp>
        <p:nvSpPr>
          <p:cNvPr id="18" name="Shape 16"/>
          <p:cNvSpPr/>
          <p:nvPr/>
        </p:nvSpPr>
        <p:spPr>
          <a:xfrm>
            <a:off x="384048" y="3547872"/>
            <a:ext cx="402336" cy="384048"/>
          </a:xfrm>
          <a:prstGeom prst="roundRect">
            <a:avLst>
              <a:gd name="adj" fmla="val 11905"/>
            </a:avLst>
          </a:prstGeom>
          <a:solidFill>
            <a:srgbClr val="C9A84C"/>
          </a:solidFill>
          <a:ln w="12700">
            <a:solidFill>
              <a:srgbClr val="C9A84C"/>
            </a:solidFill>
            <a:prstDash val="solid"/>
          </a:ln>
        </p:spPr>
        <p:txBody>
          <a:bodyPr/>
          <a:lstStyle/>
          <a:p>
            <a:endParaRPr lang="en-GB"/>
          </a:p>
        </p:txBody>
      </p:sp>
      <p:sp>
        <p:nvSpPr>
          <p:cNvPr id="19" name="Text 17"/>
          <p:cNvSpPr/>
          <p:nvPr/>
        </p:nvSpPr>
        <p:spPr>
          <a:xfrm>
            <a:off x="384048" y="3547872"/>
            <a:ext cx="402336" cy="384048"/>
          </a:xfrm>
          <a:prstGeom prst="rect">
            <a:avLst/>
          </a:prstGeom>
          <a:noFill/>
          <a:ln/>
        </p:spPr>
        <p:txBody>
          <a:bodyPr wrap="square" lIns="0" tIns="0" rIns="0" bIns="0" rtlCol="0" anchor="ctr"/>
          <a:lstStyle/>
          <a:p>
            <a:pPr marL="0" indent="0" algn="ctr">
              <a:buNone/>
            </a:pPr>
            <a:r>
              <a:rPr lang="en-US" sz="1100" b="1" dirty="0">
                <a:solidFill>
                  <a:srgbClr val="1E2761"/>
                </a:solidFill>
                <a:latin typeface="Cambria" pitchFamily="34" charset="0"/>
                <a:ea typeface="Cambria" pitchFamily="34" charset="-122"/>
                <a:cs typeface="Cambria" pitchFamily="34" charset="-120"/>
              </a:rPr>
              <a:t>05</a:t>
            </a:r>
            <a:endParaRPr lang="en-US" sz="1100" dirty="0"/>
          </a:p>
        </p:txBody>
      </p:sp>
      <p:sp>
        <p:nvSpPr>
          <p:cNvPr id="20" name="Text 18"/>
          <p:cNvSpPr/>
          <p:nvPr/>
        </p:nvSpPr>
        <p:spPr>
          <a:xfrm>
            <a:off x="877824" y="3493008"/>
            <a:ext cx="6035040" cy="621792"/>
          </a:xfrm>
          <a:prstGeom prst="rect">
            <a:avLst/>
          </a:prstGeom>
          <a:noFill/>
          <a:ln/>
        </p:spPr>
        <p:txBody>
          <a:bodyPr wrap="square" lIns="0" tIns="0" rIns="0" bIns="0" rtlCol="0" anchor="ctr"/>
          <a:lstStyle/>
          <a:p>
            <a:pPr marL="0" indent="0">
              <a:buNone/>
            </a:pPr>
            <a:r>
              <a:rPr lang="en-US" sz="1000" dirty="0">
                <a:solidFill>
                  <a:srgbClr val="F0E6C8"/>
                </a:solidFill>
                <a:latin typeface="Calibri" pitchFamily="34" charset="0"/>
                <a:ea typeface="Calibri" pitchFamily="34" charset="-122"/>
                <a:cs typeface="Calibri" pitchFamily="34" charset="-120"/>
              </a:rPr>
              <a:t>Seven negotiation strategies give Dukes a comprehensive, evidence-based playbook. Board approval today authorises us to begin executing immediately.</a:t>
            </a:r>
            <a:endParaRPr lang="en-US" sz="1000" dirty="0"/>
          </a:p>
        </p:txBody>
      </p:sp>
      <p:sp>
        <p:nvSpPr>
          <p:cNvPr id="21" name="Shape 19"/>
          <p:cNvSpPr/>
          <p:nvPr/>
        </p:nvSpPr>
        <p:spPr>
          <a:xfrm>
            <a:off x="384048" y="4206240"/>
            <a:ext cx="402336" cy="384048"/>
          </a:xfrm>
          <a:prstGeom prst="roundRect">
            <a:avLst>
              <a:gd name="adj" fmla="val 11905"/>
            </a:avLst>
          </a:prstGeom>
          <a:solidFill>
            <a:srgbClr val="C9A84C"/>
          </a:solidFill>
          <a:ln w="12700">
            <a:solidFill>
              <a:srgbClr val="C9A84C"/>
            </a:solidFill>
            <a:prstDash val="solid"/>
          </a:ln>
        </p:spPr>
        <p:txBody>
          <a:bodyPr/>
          <a:lstStyle/>
          <a:p>
            <a:endParaRPr lang="en-GB"/>
          </a:p>
        </p:txBody>
      </p:sp>
      <p:sp>
        <p:nvSpPr>
          <p:cNvPr id="22" name="Text 20"/>
          <p:cNvSpPr/>
          <p:nvPr/>
        </p:nvSpPr>
        <p:spPr>
          <a:xfrm>
            <a:off x="384048" y="4206240"/>
            <a:ext cx="402336" cy="384048"/>
          </a:xfrm>
          <a:prstGeom prst="rect">
            <a:avLst/>
          </a:prstGeom>
          <a:noFill/>
          <a:ln/>
        </p:spPr>
        <p:txBody>
          <a:bodyPr wrap="square" lIns="0" tIns="0" rIns="0" bIns="0" rtlCol="0" anchor="ctr"/>
          <a:lstStyle/>
          <a:p>
            <a:pPr marL="0" indent="0" algn="ctr">
              <a:buNone/>
            </a:pPr>
            <a:r>
              <a:rPr lang="en-US" sz="1100" b="1" dirty="0">
                <a:solidFill>
                  <a:srgbClr val="1E2761"/>
                </a:solidFill>
                <a:latin typeface="Cambria" pitchFamily="34" charset="0"/>
                <a:ea typeface="Cambria" pitchFamily="34" charset="-122"/>
                <a:cs typeface="Cambria" pitchFamily="34" charset="-120"/>
              </a:rPr>
              <a:t>06</a:t>
            </a:r>
            <a:endParaRPr lang="en-US" sz="1100" dirty="0"/>
          </a:p>
        </p:txBody>
      </p:sp>
      <p:sp>
        <p:nvSpPr>
          <p:cNvPr id="23" name="Text 21"/>
          <p:cNvSpPr/>
          <p:nvPr/>
        </p:nvSpPr>
        <p:spPr>
          <a:xfrm>
            <a:off x="877824" y="4151376"/>
            <a:ext cx="6035040" cy="621792"/>
          </a:xfrm>
          <a:prstGeom prst="rect">
            <a:avLst/>
          </a:prstGeom>
          <a:noFill/>
          <a:ln/>
        </p:spPr>
        <p:txBody>
          <a:bodyPr wrap="square" lIns="0" tIns="0" rIns="0" bIns="0" rtlCol="0" anchor="ctr"/>
          <a:lstStyle/>
          <a:p>
            <a:pPr marL="0" indent="0">
              <a:buNone/>
            </a:pPr>
            <a:r>
              <a:rPr lang="en-US" sz="1000" dirty="0">
                <a:solidFill>
                  <a:srgbClr val="F0E6C8"/>
                </a:solidFill>
                <a:latin typeface="Calibri" pitchFamily="34" charset="0"/>
                <a:ea typeface="Calibri" pitchFamily="34" charset="-122"/>
                <a:cs typeface="Calibri" pitchFamily="34" charset="-120"/>
              </a:rPr>
              <a:t>New Oriental and Bright Scholar are actively seeking British school brand partners in 2026. Dukes must move decisively or cede this market to competitors with inferior educational credentials.</a:t>
            </a:r>
            <a:endParaRPr lang="en-US" sz="1000" dirty="0"/>
          </a:p>
        </p:txBody>
      </p:sp>
      <p:sp>
        <p:nvSpPr>
          <p:cNvPr id="24" name="Shape 22"/>
          <p:cNvSpPr/>
          <p:nvPr/>
        </p:nvSpPr>
        <p:spPr>
          <a:xfrm>
            <a:off x="320040" y="4645152"/>
            <a:ext cx="8503920" cy="420624"/>
          </a:xfrm>
          <a:prstGeom prst="roundRect">
            <a:avLst>
              <a:gd name="adj" fmla="val 13043"/>
            </a:avLst>
          </a:prstGeom>
          <a:solidFill>
            <a:srgbClr val="C9A84C"/>
          </a:solidFill>
          <a:ln w="12700">
            <a:solidFill>
              <a:srgbClr val="C9A84C"/>
            </a:solidFill>
            <a:prstDash val="solid"/>
          </a:ln>
        </p:spPr>
        <p:txBody>
          <a:bodyPr/>
          <a:lstStyle/>
          <a:p>
            <a:endParaRPr lang="en-GB"/>
          </a:p>
        </p:txBody>
      </p:sp>
      <p:sp>
        <p:nvSpPr>
          <p:cNvPr id="25" name="Text 23"/>
          <p:cNvSpPr/>
          <p:nvPr/>
        </p:nvSpPr>
        <p:spPr>
          <a:xfrm>
            <a:off x="457200" y="4663440"/>
            <a:ext cx="8229600" cy="384048"/>
          </a:xfrm>
          <a:prstGeom prst="rect">
            <a:avLst/>
          </a:prstGeom>
          <a:noFill/>
          <a:ln/>
        </p:spPr>
        <p:txBody>
          <a:bodyPr wrap="square" lIns="0" tIns="0" rIns="0" bIns="0" rtlCol="0" anchor="ctr"/>
          <a:lstStyle/>
          <a:p>
            <a:pPr marL="0" indent="0" algn="ctr">
              <a:buNone/>
            </a:pPr>
            <a:r>
              <a:rPr lang="en-US" sz="950" b="1" dirty="0">
                <a:solidFill>
                  <a:srgbClr val="1E2761"/>
                </a:solidFill>
                <a:latin typeface="Calibri" pitchFamily="34" charset="0"/>
                <a:ea typeface="Calibri" pitchFamily="34" charset="-122"/>
                <a:cs typeface="Calibri" pitchFamily="34" charset="-120"/>
              </a:rPr>
              <a:t>BOARD RESOLUTION REQUESTED: Approve the Dukes Education China Partnership Strategy and authorise a dedicated 2026/27 budget for Guanxi investment, cultural advisory, IP registration in China, and a bilingual China Education Liaison appointment.</a:t>
            </a:r>
            <a:endParaRPr lang="en-US" sz="950" dirty="0"/>
          </a:p>
        </p:txBody>
      </p:sp>
    </p:spTree>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name="Slide 14">
    <p:bg>
      <p:bgPr>
        <a:solidFill>
          <a:srgbClr val="F8F6F0"/>
        </a:solidFill>
        <a:effectLst/>
      </p:bgPr>
    </p:bg>
    <p:spTree>
      <p:nvGrpSpPr>
        <p:cNvPr id="1" name=""/>
        <p:cNvGrpSpPr/>
        <p:nvPr/>
      </p:nvGrpSpPr>
      <p:grpSpPr>
        <a:xfrm>
          <a:off x="0" y="0"/>
          <a:ext cx="0" cy="0"/>
          <a:chOff x="0" y="0"/>
          <a:chExt cx="0" cy="0"/>
        </a:xfrm>
      </p:grpSpPr>
      <p:sp>
        <p:nvSpPr>
          <p:cNvPr id="2" name="Text 0"/>
          <p:cNvSpPr/>
          <p:nvPr/>
        </p:nvSpPr>
        <p:spPr>
          <a:xfrm>
            <a:off x="411480" y="164592"/>
            <a:ext cx="8321040" cy="530352"/>
          </a:xfrm>
          <a:prstGeom prst="rect">
            <a:avLst/>
          </a:prstGeom>
          <a:noFill/>
          <a:ln/>
        </p:spPr>
        <p:txBody>
          <a:bodyPr wrap="square" lIns="0" tIns="0" rIns="0" bIns="0" rtlCol="0" anchor="ctr"/>
          <a:lstStyle/>
          <a:p>
            <a:pPr marL="0" indent="0" algn="l">
              <a:buNone/>
            </a:pPr>
            <a:r>
              <a:rPr lang="en-US" sz="2200" b="1" dirty="0">
                <a:solidFill>
                  <a:srgbClr val="1E2761"/>
                </a:solidFill>
                <a:latin typeface="Cambria" pitchFamily="34" charset="0"/>
                <a:ea typeface="Cambria" pitchFamily="34" charset="-122"/>
                <a:cs typeface="Cambria" pitchFamily="34" charset="-120"/>
              </a:rPr>
              <a:t>REFERENCES</a:t>
            </a:r>
            <a:endParaRPr lang="en-US" sz="2200" dirty="0"/>
          </a:p>
        </p:txBody>
      </p:sp>
      <p:sp>
        <p:nvSpPr>
          <p:cNvPr id="3" name="Text 1"/>
          <p:cNvSpPr/>
          <p:nvPr/>
        </p:nvSpPr>
        <p:spPr>
          <a:xfrm>
            <a:off x="411480" y="694944"/>
            <a:ext cx="8321040" cy="256032"/>
          </a:xfrm>
          <a:prstGeom prst="rect">
            <a:avLst/>
          </a:prstGeom>
          <a:noFill/>
          <a:ln/>
        </p:spPr>
        <p:txBody>
          <a:bodyPr wrap="square" lIns="0" tIns="0" rIns="0" bIns="0" rtlCol="0" anchor="ctr"/>
          <a:lstStyle/>
          <a:p>
            <a:pPr marL="0" indent="0" algn="l">
              <a:buNone/>
            </a:pPr>
            <a:r>
              <a:rPr lang="en-US" sz="1200" i="1" dirty="0">
                <a:solidFill>
                  <a:srgbClr val="718096"/>
                </a:solidFill>
                <a:latin typeface="Calibri" pitchFamily="34" charset="0"/>
                <a:ea typeface="Calibri" pitchFamily="34" charset="-122"/>
                <a:cs typeface="Calibri" pitchFamily="34" charset="-120"/>
              </a:rPr>
              <a:t>Harvard Referencing Style — 12 sources with page numbers</a:t>
            </a:r>
            <a:endParaRPr lang="en-US" sz="1200" dirty="0"/>
          </a:p>
        </p:txBody>
      </p:sp>
      <p:sp>
        <p:nvSpPr>
          <p:cNvPr id="4" name="Shape 2"/>
          <p:cNvSpPr/>
          <p:nvPr/>
        </p:nvSpPr>
        <p:spPr>
          <a:xfrm>
            <a:off x="365760" y="1024128"/>
            <a:ext cx="4160520" cy="585216"/>
          </a:xfrm>
          <a:prstGeom prst="rect">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5" name="Shape 3"/>
          <p:cNvSpPr/>
          <p:nvPr/>
        </p:nvSpPr>
        <p:spPr>
          <a:xfrm>
            <a:off x="420624" y="1133856"/>
            <a:ext cx="256032" cy="256032"/>
          </a:xfrm>
          <a:prstGeom prst="roundRect">
            <a:avLst>
              <a:gd name="adj" fmla="val 14286"/>
            </a:avLst>
          </a:prstGeom>
          <a:solidFill>
            <a:srgbClr val="1E2761"/>
          </a:solidFill>
          <a:ln w="12700">
            <a:solidFill>
              <a:srgbClr val="1E2761"/>
            </a:solidFill>
            <a:prstDash val="solid"/>
          </a:ln>
        </p:spPr>
        <p:txBody>
          <a:bodyPr/>
          <a:lstStyle/>
          <a:p>
            <a:endParaRPr lang="en-GB"/>
          </a:p>
        </p:txBody>
      </p:sp>
      <p:sp>
        <p:nvSpPr>
          <p:cNvPr id="6" name="Text 4"/>
          <p:cNvSpPr/>
          <p:nvPr/>
        </p:nvSpPr>
        <p:spPr>
          <a:xfrm>
            <a:off x="420624" y="1133856"/>
            <a:ext cx="256032" cy="256032"/>
          </a:xfrm>
          <a:prstGeom prst="rect">
            <a:avLst/>
          </a:prstGeom>
          <a:noFill/>
          <a:ln/>
        </p:spPr>
        <p:txBody>
          <a:bodyPr wrap="square" lIns="0" tIns="0" rIns="0" bIns="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1</a:t>
            </a:r>
            <a:endParaRPr lang="en-US" sz="800" dirty="0"/>
          </a:p>
        </p:txBody>
      </p:sp>
      <p:sp>
        <p:nvSpPr>
          <p:cNvPr id="7" name="Text 5"/>
          <p:cNvSpPr/>
          <p:nvPr/>
        </p:nvSpPr>
        <p:spPr>
          <a:xfrm>
            <a:off x="749808" y="1078992"/>
            <a:ext cx="3703320" cy="493776"/>
          </a:xfrm>
          <a:prstGeom prst="rect">
            <a:avLst/>
          </a:prstGeom>
          <a:noFill/>
          <a:ln/>
        </p:spPr>
        <p:txBody>
          <a:bodyPr wrap="square" lIns="0" tIns="0" rIns="0" bIns="0" rtlCol="0" anchor="ctr"/>
          <a:lstStyle/>
          <a:p>
            <a:pPr marL="0" indent="0">
              <a:buNone/>
            </a:pPr>
            <a:r>
              <a:rPr lang="en-US" sz="850" dirty="0">
                <a:solidFill>
                  <a:srgbClr val="4A5568"/>
                </a:solidFill>
                <a:latin typeface="Calibri" pitchFamily="34" charset="0"/>
                <a:ea typeface="Calibri" pitchFamily="34" charset="-122"/>
                <a:cs typeface="Calibri" pitchFamily="34" charset="-120"/>
              </a:rPr>
              <a:t>Ang, S., Van Dyne, L. and Koh, C. (2007) 'Personality correlates of the four-factor model of cultural intelligence', </a:t>
            </a:r>
            <a:r>
              <a:rPr lang="en-US" sz="850" i="1" dirty="0">
                <a:solidFill>
                  <a:srgbClr val="4A5568"/>
                </a:solidFill>
                <a:latin typeface="Calibri" pitchFamily="34" charset="0"/>
                <a:ea typeface="Calibri" pitchFamily="34" charset="-122"/>
                <a:cs typeface="Calibri" pitchFamily="34" charset="-120"/>
              </a:rPr>
              <a:t>Group &amp; Organization Management</a:t>
            </a:r>
            <a:r>
              <a:rPr lang="en-US" sz="850" dirty="0">
                <a:solidFill>
                  <a:srgbClr val="4A5568"/>
                </a:solidFill>
                <a:latin typeface="Calibri" pitchFamily="34" charset="0"/>
                <a:ea typeface="Calibri" pitchFamily="34" charset="-122"/>
                <a:cs typeface="Calibri" pitchFamily="34" charset="-120"/>
              </a:rPr>
              <a:t>, 31(1), pp. 100–123.</a:t>
            </a:r>
            <a:endParaRPr lang="en-US" sz="850" dirty="0"/>
          </a:p>
        </p:txBody>
      </p:sp>
      <p:sp>
        <p:nvSpPr>
          <p:cNvPr id="8" name="Shape 6"/>
          <p:cNvSpPr/>
          <p:nvPr/>
        </p:nvSpPr>
        <p:spPr>
          <a:xfrm>
            <a:off x="365760" y="1682496"/>
            <a:ext cx="4160520" cy="585216"/>
          </a:xfrm>
          <a:prstGeom prst="rect">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9" name="Shape 7"/>
          <p:cNvSpPr/>
          <p:nvPr/>
        </p:nvSpPr>
        <p:spPr>
          <a:xfrm>
            <a:off x="420624" y="1792224"/>
            <a:ext cx="256032" cy="256032"/>
          </a:xfrm>
          <a:prstGeom prst="roundRect">
            <a:avLst>
              <a:gd name="adj" fmla="val 14286"/>
            </a:avLst>
          </a:prstGeom>
          <a:solidFill>
            <a:srgbClr val="2D3A8C"/>
          </a:solidFill>
          <a:ln w="12700">
            <a:solidFill>
              <a:srgbClr val="2D3A8C"/>
            </a:solidFill>
            <a:prstDash val="solid"/>
          </a:ln>
        </p:spPr>
        <p:txBody>
          <a:bodyPr/>
          <a:lstStyle/>
          <a:p>
            <a:endParaRPr lang="en-GB"/>
          </a:p>
        </p:txBody>
      </p:sp>
      <p:sp>
        <p:nvSpPr>
          <p:cNvPr id="10" name="Text 8"/>
          <p:cNvSpPr/>
          <p:nvPr/>
        </p:nvSpPr>
        <p:spPr>
          <a:xfrm>
            <a:off x="420624" y="1792224"/>
            <a:ext cx="256032" cy="256032"/>
          </a:xfrm>
          <a:prstGeom prst="rect">
            <a:avLst/>
          </a:prstGeom>
          <a:noFill/>
          <a:ln/>
        </p:spPr>
        <p:txBody>
          <a:bodyPr wrap="square" lIns="0" tIns="0" rIns="0" bIns="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2</a:t>
            </a:r>
            <a:endParaRPr lang="en-US" sz="800" dirty="0"/>
          </a:p>
        </p:txBody>
      </p:sp>
      <p:sp>
        <p:nvSpPr>
          <p:cNvPr id="11" name="Text 9"/>
          <p:cNvSpPr/>
          <p:nvPr/>
        </p:nvSpPr>
        <p:spPr>
          <a:xfrm>
            <a:off x="749808" y="1737360"/>
            <a:ext cx="3703320" cy="493776"/>
          </a:xfrm>
          <a:prstGeom prst="rect">
            <a:avLst/>
          </a:prstGeom>
          <a:noFill/>
          <a:ln/>
        </p:spPr>
        <p:txBody>
          <a:bodyPr wrap="square" lIns="0" tIns="0" rIns="0" bIns="0" rtlCol="0" anchor="ctr"/>
          <a:lstStyle/>
          <a:p>
            <a:pPr marL="0" indent="0">
              <a:buNone/>
            </a:pPr>
            <a:r>
              <a:rPr lang="en-US" sz="850" dirty="0">
                <a:solidFill>
                  <a:srgbClr val="4A5568"/>
                </a:solidFill>
                <a:latin typeface="Calibri" pitchFamily="34" charset="0"/>
                <a:ea typeface="Calibri" pitchFamily="34" charset="-122"/>
                <a:cs typeface="Calibri" pitchFamily="34" charset="-120"/>
              </a:rPr>
              <a:t>Bond, M.H. (ed.) (2010) </a:t>
            </a:r>
            <a:r>
              <a:rPr lang="en-US" sz="850" i="1" dirty="0">
                <a:solidFill>
                  <a:srgbClr val="4A5568"/>
                </a:solidFill>
                <a:latin typeface="Calibri" pitchFamily="34" charset="0"/>
                <a:ea typeface="Calibri" pitchFamily="34" charset="-122"/>
                <a:cs typeface="Calibri" pitchFamily="34" charset="-120"/>
              </a:rPr>
              <a:t>The Oxford Handbook of Chinese Psychology</a:t>
            </a:r>
            <a:r>
              <a:rPr lang="en-US" sz="850" dirty="0">
                <a:solidFill>
                  <a:srgbClr val="4A5568"/>
                </a:solidFill>
                <a:latin typeface="Calibri" pitchFamily="34" charset="0"/>
                <a:ea typeface="Calibri" pitchFamily="34" charset="-122"/>
                <a:cs typeface="Calibri" pitchFamily="34" charset="-120"/>
              </a:rPr>
              <a:t>. Oxford: Oxford University Press.</a:t>
            </a:r>
            <a:endParaRPr lang="en-US" sz="850" dirty="0"/>
          </a:p>
        </p:txBody>
      </p:sp>
      <p:sp>
        <p:nvSpPr>
          <p:cNvPr id="12" name="Shape 10"/>
          <p:cNvSpPr/>
          <p:nvPr/>
        </p:nvSpPr>
        <p:spPr>
          <a:xfrm>
            <a:off x="365760" y="2340864"/>
            <a:ext cx="4160520" cy="585216"/>
          </a:xfrm>
          <a:prstGeom prst="rect">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13" name="Shape 11"/>
          <p:cNvSpPr/>
          <p:nvPr/>
        </p:nvSpPr>
        <p:spPr>
          <a:xfrm>
            <a:off x="420624" y="2450592"/>
            <a:ext cx="256032" cy="256032"/>
          </a:xfrm>
          <a:prstGeom prst="roundRect">
            <a:avLst>
              <a:gd name="adj" fmla="val 14286"/>
            </a:avLst>
          </a:prstGeom>
          <a:solidFill>
            <a:srgbClr val="1E2761"/>
          </a:solidFill>
          <a:ln w="12700">
            <a:solidFill>
              <a:srgbClr val="1E2761"/>
            </a:solidFill>
            <a:prstDash val="solid"/>
          </a:ln>
        </p:spPr>
        <p:txBody>
          <a:bodyPr/>
          <a:lstStyle/>
          <a:p>
            <a:endParaRPr lang="en-GB"/>
          </a:p>
        </p:txBody>
      </p:sp>
      <p:sp>
        <p:nvSpPr>
          <p:cNvPr id="14" name="Text 12"/>
          <p:cNvSpPr/>
          <p:nvPr/>
        </p:nvSpPr>
        <p:spPr>
          <a:xfrm>
            <a:off x="420624" y="2450592"/>
            <a:ext cx="256032" cy="256032"/>
          </a:xfrm>
          <a:prstGeom prst="rect">
            <a:avLst/>
          </a:prstGeom>
          <a:noFill/>
          <a:ln/>
        </p:spPr>
        <p:txBody>
          <a:bodyPr wrap="square" lIns="0" tIns="0" rIns="0" bIns="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3</a:t>
            </a:r>
            <a:endParaRPr lang="en-US" sz="800" dirty="0"/>
          </a:p>
        </p:txBody>
      </p:sp>
      <p:sp>
        <p:nvSpPr>
          <p:cNvPr id="15" name="Text 13"/>
          <p:cNvSpPr/>
          <p:nvPr/>
        </p:nvSpPr>
        <p:spPr>
          <a:xfrm>
            <a:off x="749808" y="2395728"/>
            <a:ext cx="3703320" cy="493776"/>
          </a:xfrm>
          <a:prstGeom prst="rect">
            <a:avLst/>
          </a:prstGeom>
          <a:noFill/>
          <a:ln/>
        </p:spPr>
        <p:txBody>
          <a:bodyPr wrap="square" lIns="0" tIns="0" rIns="0" bIns="0" rtlCol="0" anchor="ctr"/>
          <a:lstStyle/>
          <a:p>
            <a:pPr marL="0" indent="0">
              <a:buNone/>
            </a:pPr>
            <a:r>
              <a:rPr lang="en-US" sz="850" dirty="0">
                <a:solidFill>
                  <a:srgbClr val="4A5568"/>
                </a:solidFill>
                <a:latin typeface="Calibri" pitchFamily="34" charset="0"/>
                <a:ea typeface="Calibri" pitchFamily="34" charset="-122"/>
                <a:cs typeface="Calibri" pitchFamily="34" charset="-120"/>
              </a:rPr>
              <a:t>Earley, P.C. and Mosakowski, E. (2004) 'Cultural intelligence', Harvard Business Review, 82(10), pp. 139–146.</a:t>
            </a:r>
            <a:endParaRPr lang="en-US" sz="850" dirty="0"/>
          </a:p>
        </p:txBody>
      </p:sp>
      <p:sp>
        <p:nvSpPr>
          <p:cNvPr id="16" name="Shape 14"/>
          <p:cNvSpPr/>
          <p:nvPr/>
        </p:nvSpPr>
        <p:spPr>
          <a:xfrm>
            <a:off x="365760" y="2999232"/>
            <a:ext cx="4160520" cy="585216"/>
          </a:xfrm>
          <a:prstGeom prst="rect">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17" name="Shape 15"/>
          <p:cNvSpPr/>
          <p:nvPr/>
        </p:nvSpPr>
        <p:spPr>
          <a:xfrm>
            <a:off x="420624" y="3108960"/>
            <a:ext cx="256032" cy="256032"/>
          </a:xfrm>
          <a:prstGeom prst="roundRect">
            <a:avLst>
              <a:gd name="adj" fmla="val 14286"/>
            </a:avLst>
          </a:prstGeom>
          <a:solidFill>
            <a:srgbClr val="2D3A8C"/>
          </a:solidFill>
          <a:ln w="12700">
            <a:solidFill>
              <a:srgbClr val="2D3A8C"/>
            </a:solidFill>
            <a:prstDash val="solid"/>
          </a:ln>
        </p:spPr>
        <p:txBody>
          <a:bodyPr/>
          <a:lstStyle/>
          <a:p>
            <a:endParaRPr lang="en-GB"/>
          </a:p>
        </p:txBody>
      </p:sp>
      <p:sp>
        <p:nvSpPr>
          <p:cNvPr id="18" name="Text 16"/>
          <p:cNvSpPr/>
          <p:nvPr/>
        </p:nvSpPr>
        <p:spPr>
          <a:xfrm>
            <a:off x="420624" y="3108960"/>
            <a:ext cx="256032" cy="256032"/>
          </a:xfrm>
          <a:prstGeom prst="rect">
            <a:avLst/>
          </a:prstGeom>
          <a:noFill/>
          <a:ln/>
        </p:spPr>
        <p:txBody>
          <a:bodyPr wrap="square" lIns="0" tIns="0" rIns="0" bIns="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4</a:t>
            </a:r>
            <a:endParaRPr lang="en-US" sz="800" dirty="0"/>
          </a:p>
        </p:txBody>
      </p:sp>
      <p:sp>
        <p:nvSpPr>
          <p:cNvPr id="19" name="Text 17"/>
          <p:cNvSpPr/>
          <p:nvPr/>
        </p:nvSpPr>
        <p:spPr>
          <a:xfrm>
            <a:off x="749808" y="3054096"/>
            <a:ext cx="3703320" cy="493776"/>
          </a:xfrm>
          <a:prstGeom prst="rect">
            <a:avLst/>
          </a:prstGeom>
          <a:noFill/>
          <a:ln/>
        </p:spPr>
        <p:txBody>
          <a:bodyPr wrap="square" lIns="0" tIns="0" rIns="0" bIns="0" rtlCol="0" anchor="ctr"/>
          <a:lstStyle/>
          <a:p>
            <a:pPr marL="0" indent="0">
              <a:buNone/>
            </a:pPr>
            <a:r>
              <a:rPr lang="en-US" sz="850" dirty="0">
                <a:solidFill>
                  <a:srgbClr val="4A5568"/>
                </a:solidFill>
                <a:latin typeface="Calibri" pitchFamily="34" charset="0"/>
                <a:ea typeface="Calibri" pitchFamily="34" charset="-122"/>
                <a:cs typeface="Calibri" pitchFamily="34" charset="-120"/>
              </a:rPr>
              <a:t>Fang, T. (1999) </a:t>
            </a:r>
            <a:r>
              <a:rPr lang="en-US" sz="850" i="1" dirty="0">
                <a:solidFill>
                  <a:srgbClr val="4A5568"/>
                </a:solidFill>
                <a:latin typeface="Calibri" pitchFamily="34" charset="0"/>
                <a:ea typeface="Calibri" pitchFamily="34" charset="-122"/>
                <a:cs typeface="Calibri" pitchFamily="34" charset="-120"/>
              </a:rPr>
              <a:t>Chinese Business Negotiating Style</a:t>
            </a:r>
            <a:r>
              <a:rPr lang="en-US" sz="850" dirty="0">
                <a:solidFill>
                  <a:srgbClr val="4A5568"/>
                </a:solidFill>
                <a:latin typeface="Calibri" pitchFamily="34" charset="0"/>
                <a:ea typeface="Calibri" pitchFamily="34" charset="-122"/>
                <a:cs typeface="Calibri" pitchFamily="34" charset="-120"/>
              </a:rPr>
              <a:t>. Thousand Oaks, CA: SAGE Publications.</a:t>
            </a:r>
            <a:endParaRPr lang="en-US" sz="850" dirty="0"/>
          </a:p>
        </p:txBody>
      </p:sp>
      <p:sp>
        <p:nvSpPr>
          <p:cNvPr id="20" name="Shape 18"/>
          <p:cNvSpPr/>
          <p:nvPr/>
        </p:nvSpPr>
        <p:spPr>
          <a:xfrm>
            <a:off x="365760" y="3652158"/>
            <a:ext cx="4160520" cy="585216"/>
          </a:xfrm>
          <a:prstGeom prst="rect">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21" name="Shape 19"/>
          <p:cNvSpPr/>
          <p:nvPr/>
        </p:nvSpPr>
        <p:spPr>
          <a:xfrm>
            <a:off x="420624" y="3767328"/>
            <a:ext cx="256032" cy="256032"/>
          </a:xfrm>
          <a:prstGeom prst="roundRect">
            <a:avLst>
              <a:gd name="adj" fmla="val 14286"/>
            </a:avLst>
          </a:prstGeom>
          <a:solidFill>
            <a:srgbClr val="1E2761"/>
          </a:solidFill>
          <a:ln w="12700">
            <a:solidFill>
              <a:srgbClr val="1E2761"/>
            </a:solidFill>
            <a:prstDash val="solid"/>
          </a:ln>
        </p:spPr>
        <p:txBody>
          <a:bodyPr/>
          <a:lstStyle/>
          <a:p>
            <a:endParaRPr lang="en-GB"/>
          </a:p>
        </p:txBody>
      </p:sp>
      <p:sp>
        <p:nvSpPr>
          <p:cNvPr id="22" name="Text 20"/>
          <p:cNvSpPr/>
          <p:nvPr/>
        </p:nvSpPr>
        <p:spPr>
          <a:xfrm>
            <a:off x="420624" y="3767328"/>
            <a:ext cx="256032" cy="256032"/>
          </a:xfrm>
          <a:prstGeom prst="rect">
            <a:avLst/>
          </a:prstGeom>
          <a:noFill/>
          <a:ln/>
        </p:spPr>
        <p:txBody>
          <a:bodyPr wrap="square" lIns="0" tIns="0" rIns="0" bIns="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5</a:t>
            </a:r>
            <a:endParaRPr lang="en-US" sz="800" dirty="0"/>
          </a:p>
        </p:txBody>
      </p:sp>
      <p:sp>
        <p:nvSpPr>
          <p:cNvPr id="23" name="Text 21"/>
          <p:cNvSpPr/>
          <p:nvPr/>
        </p:nvSpPr>
        <p:spPr>
          <a:xfrm>
            <a:off x="749808" y="3712464"/>
            <a:ext cx="3703320" cy="493776"/>
          </a:xfrm>
          <a:prstGeom prst="rect">
            <a:avLst/>
          </a:prstGeom>
          <a:noFill/>
          <a:ln/>
        </p:spPr>
        <p:txBody>
          <a:bodyPr wrap="square" lIns="0" tIns="0" rIns="0" bIns="0" rtlCol="0" anchor="ctr"/>
          <a:lstStyle/>
          <a:p>
            <a:pPr marL="0" indent="0">
              <a:buNone/>
            </a:pPr>
            <a:r>
              <a:rPr lang="en-US" sz="850" dirty="0">
                <a:solidFill>
                  <a:srgbClr val="4A5568"/>
                </a:solidFill>
                <a:latin typeface="Calibri" pitchFamily="34" charset="0"/>
                <a:ea typeface="Calibri" pitchFamily="34" charset="-122"/>
                <a:cs typeface="Calibri" pitchFamily="34" charset="-120"/>
              </a:rPr>
              <a:t>Fisher, R. and Ury, W. (2011) </a:t>
            </a:r>
            <a:r>
              <a:rPr lang="en-US" sz="850" i="1" dirty="0">
                <a:solidFill>
                  <a:srgbClr val="4A5568"/>
                </a:solidFill>
                <a:latin typeface="Calibri" pitchFamily="34" charset="0"/>
                <a:ea typeface="Calibri" pitchFamily="34" charset="-122"/>
                <a:cs typeface="Calibri" pitchFamily="34" charset="-120"/>
              </a:rPr>
              <a:t>Getting to Yes: Negotiating Agreement Without Giving In</a:t>
            </a:r>
            <a:r>
              <a:rPr lang="en-US" sz="850" dirty="0">
                <a:solidFill>
                  <a:srgbClr val="4A5568"/>
                </a:solidFill>
                <a:latin typeface="Calibri" pitchFamily="34" charset="0"/>
                <a:ea typeface="Calibri" pitchFamily="34" charset="-122"/>
                <a:cs typeface="Calibri" pitchFamily="34" charset="-120"/>
              </a:rPr>
              <a:t>. 3rd edn. New York: Penguin Books.</a:t>
            </a:r>
            <a:endParaRPr lang="en-US" sz="850" dirty="0"/>
          </a:p>
        </p:txBody>
      </p:sp>
      <p:sp>
        <p:nvSpPr>
          <p:cNvPr id="24" name="Shape 22"/>
          <p:cNvSpPr/>
          <p:nvPr/>
        </p:nvSpPr>
        <p:spPr>
          <a:xfrm>
            <a:off x="365760" y="4315968"/>
            <a:ext cx="4160520" cy="585216"/>
          </a:xfrm>
          <a:prstGeom prst="rect">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25" name="Shape 23"/>
          <p:cNvSpPr/>
          <p:nvPr/>
        </p:nvSpPr>
        <p:spPr>
          <a:xfrm>
            <a:off x="420624" y="4425696"/>
            <a:ext cx="256032" cy="256032"/>
          </a:xfrm>
          <a:prstGeom prst="roundRect">
            <a:avLst>
              <a:gd name="adj" fmla="val 14286"/>
            </a:avLst>
          </a:prstGeom>
          <a:solidFill>
            <a:srgbClr val="2D3A8C"/>
          </a:solidFill>
          <a:ln w="12700">
            <a:solidFill>
              <a:srgbClr val="2D3A8C"/>
            </a:solidFill>
            <a:prstDash val="solid"/>
          </a:ln>
        </p:spPr>
        <p:txBody>
          <a:bodyPr/>
          <a:lstStyle/>
          <a:p>
            <a:endParaRPr lang="en-GB"/>
          </a:p>
        </p:txBody>
      </p:sp>
      <p:sp>
        <p:nvSpPr>
          <p:cNvPr id="26" name="Text 24"/>
          <p:cNvSpPr/>
          <p:nvPr/>
        </p:nvSpPr>
        <p:spPr>
          <a:xfrm>
            <a:off x="420624" y="4425696"/>
            <a:ext cx="256032" cy="256032"/>
          </a:xfrm>
          <a:prstGeom prst="rect">
            <a:avLst/>
          </a:prstGeom>
          <a:noFill/>
          <a:ln/>
        </p:spPr>
        <p:txBody>
          <a:bodyPr wrap="square" lIns="0" tIns="0" rIns="0" bIns="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6</a:t>
            </a:r>
            <a:endParaRPr lang="en-US" sz="800" dirty="0"/>
          </a:p>
        </p:txBody>
      </p:sp>
      <p:sp>
        <p:nvSpPr>
          <p:cNvPr id="27" name="Text 25"/>
          <p:cNvSpPr/>
          <p:nvPr/>
        </p:nvSpPr>
        <p:spPr>
          <a:xfrm>
            <a:off x="749808" y="4370832"/>
            <a:ext cx="3703320" cy="493776"/>
          </a:xfrm>
          <a:prstGeom prst="rect">
            <a:avLst/>
          </a:prstGeom>
          <a:noFill/>
          <a:ln/>
        </p:spPr>
        <p:txBody>
          <a:bodyPr wrap="square" lIns="0" tIns="0" rIns="0" bIns="0" rtlCol="0" anchor="ctr"/>
          <a:lstStyle/>
          <a:p>
            <a:pPr marL="0" indent="0">
              <a:buNone/>
            </a:pPr>
            <a:r>
              <a:rPr lang="en-US" sz="850" dirty="0">
                <a:solidFill>
                  <a:srgbClr val="4A5568"/>
                </a:solidFill>
                <a:latin typeface="Calibri" pitchFamily="34" charset="0"/>
                <a:ea typeface="Calibri" pitchFamily="34" charset="-122"/>
                <a:cs typeface="Calibri" pitchFamily="34" charset="-120"/>
              </a:rPr>
              <a:t>Gao, G. (1998) 'An initial analysis of the effects of face in Chinese interpersonal communication', </a:t>
            </a:r>
            <a:r>
              <a:rPr lang="en-US" sz="850" i="1" dirty="0">
                <a:solidFill>
                  <a:srgbClr val="4A5568"/>
                </a:solidFill>
                <a:latin typeface="Calibri" pitchFamily="34" charset="0"/>
                <a:ea typeface="Calibri" pitchFamily="34" charset="-122"/>
                <a:cs typeface="Calibri" pitchFamily="34" charset="-120"/>
              </a:rPr>
              <a:t>International Journal of Intercultural Relations</a:t>
            </a:r>
            <a:r>
              <a:rPr lang="en-US" sz="850" dirty="0">
                <a:solidFill>
                  <a:srgbClr val="4A5568"/>
                </a:solidFill>
                <a:latin typeface="Calibri" pitchFamily="34" charset="0"/>
                <a:ea typeface="Calibri" pitchFamily="34" charset="-122"/>
                <a:cs typeface="Calibri" pitchFamily="34" charset="-120"/>
              </a:rPr>
              <a:t>, 22(4), pp. 467–482.</a:t>
            </a:r>
            <a:endParaRPr lang="en-US" sz="850" dirty="0"/>
          </a:p>
        </p:txBody>
      </p:sp>
      <p:sp>
        <p:nvSpPr>
          <p:cNvPr id="28" name="Shape 26"/>
          <p:cNvSpPr/>
          <p:nvPr/>
        </p:nvSpPr>
        <p:spPr>
          <a:xfrm>
            <a:off x="4663440" y="1024128"/>
            <a:ext cx="4160520" cy="585216"/>
          </a:xfrm>
          <a:prstGeom prst="rect">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29" name="Shape 27"/>
          <p:cNvSpPr/>
          <p:nvPr/>
        </p:nvSpPr>
        <p:spPr>
          <a:xfrm>
            <a:off x="4718304" y="1133856"/>
            <a:ext cx="256032" cy="256032"/>
          </a:xfrm>
          <a:prstGeom prst="roundRect">
            <a:avLst>
              <a:gd name="adj" fmla="val 14286"/>
            </a:avLst>
          </a:prstGeom>
          <a:solidFill>
            <a:srgbClr val="1E2761"/>
          </a:solidFill>
          <a:ln w="12700">
            <a:solidFill>
              <a:srgbClr val="1E2761"/>
            </a:solidFill>
            <a:prstDash val="solid"/>
          </a:ln>
        </p:spPr>
        <p:txBody>
          <a:bodyPr/>
          <a:lstStyle/>
          <a:p>
            <a:endParaRPr lang="en-GB"/>
          </a:p>
        </p:txBody>
      </p:sp>
      <p:sp>
        <p:nvSpPr>
          <p:cNvPr id="30" name="Text 28"/>
          <p:cNvSpPr/>
          <p:nvPr/>
        </p:nvSpPr>
        <p:spPr>
          <a:xfrm>
            <a:off x="4718304" y="1133856"/>
            <a:ext cx="256032" cy="256032"/>
          </a:xfrm>
          <a:prstGeom prst="rect">
            <a:avLst/>
          </a:prstGeom>
          <a:noFill/>
          <a:ln/>
        </p:spPr>
        <p:txBody>
          <a:bodyPr wrap="square" lIns="0" tIns="0" rIns="0" bIns="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7</a:t>
            </a:r>
            <a:endParaRPr lang="en-US" sz="800" dirty="0"/>
          </a:p>
        </p:txBody>
      </p:sp>
      <p:sp>
        <p:nvSpPr>
          <p:cNvPr id="31" name="Text 29"/>
          <p:cNvSpPr/>
          <p:nvPr/>
        </p:nvSpPr>
        <p:spPr>
          <a:xfrm>
            <a:off x="5047488" y="1078992"/>
            <a:ext cx="3703320" cy="493776"/>
          </a:xfrm>
          <a:prstGeom prst="rect">
            <a:avLst/>
          </a:prstGeom>
          <a:noFill/>
          <a:ln/>
        </p:spPr>
        <p:txBody>
          <a:bodyPr wrap="square" lIns="0" tIns="0" rIns="0" bIns="0" rtlCol="0" anchor="ctr"/>
          <a:lstStyle/>
          <a:p>
            <a:pPr marL="0" indent="0">
              <a:buNone/>
            </a:pPr>
            <a:r>
              <a:rPr lang="en-US" sz="850" dirty="0">
                <a:solidFill>
                  <a:srgbClr val="4A5568"/>
                </a:solidFill>
                <a:latin typeface="Calibri" pitchFamily="34" charset="0"/>
                <a:ea typeface="Calibri" pitchFamily="34" charset="-122"/>
                <a:cs typeface="Calibri" pitchFamily="34" charset="-120"/>
              </a:rPr>
              <a:t>Hall, E.T. (1976) </a:t>
            </a:r>
            <a:r>
              <a:rPr lang="en-US" sz="850" i="1" dirty="0">
                <a:solidFill>
                  <a:srgbClr val="4A5568"/>
                </a:solidFill>
                <a:latin typeface="Calibri" pitchFamily="34" charset="0"/>
                <a:ea typeface="Calibri" pitchFamily="34" charset="-122"/>
                <a:cs typeface="Calibri" pitchFamily="34" charset="-120"/>
              </a:rPr>
              <a:t>Beyond Culture. </a:t>
            </a:r>
            <a:r>
              <a:rPr lang="en-US" sz="850" dirty="0">
                <a:solidFill>
                  <a:srgbClr val="4A5568"/>
                </a:solidFill>
                <a:latin typeface="Calibri" pitchFamily="34" charset="0"/>
                <a:ea typeface="Calibri" pitchFamily="34" charset="-122"/>
                <a:cs typeface="Calibri" pitchFamily="34" charset="-120"/>
              </a:rPr>
              <a:t>New York: Anchor Press/Doubleday.</a:t>
            </a:r>
            <a:endParaRPr lang="en-US" sz="850" dirty="0"/>
          </a:p>
        </p:txBody>
      </p:sp>
      <p:sp>
        <p:nvSpPr>
          <p:cNvPr id="32" name="Shape 30"/>
          <p:cNvSpPr/>
          <p:nvPr/>
        </p:nvSpPr>
        <p:spPr>
          <a:xfrm>
            <a:off x="4663440" y="1682496"/>
            <a:ext cx="4160520" cy="585216"/>
          </a:xfrm>
          <a:prstGeom prst="rect">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33" name="Shape 31"/>
          <p:cNvSpPr/>
          <p:nvPr/>
        </p:nvSpPr>
        <p:spPr>
          <a:xfrm>
            <a:off x="4718304" y="1792224"/>
            <a:ext cx="256032" cy="256032"/>
          </a:xfrm>
          <a:prstGeom prst="roundRect">
            <a:avLst>
              <a:gd name="adj" fmla="val 14286"/>
            </a:avLst>
          </a:prstGeom>
          <a:solidFill>
            <a:srgbClr val="2D3A8C"/>
          </a:solidFill>
          <a:ln w="12700">
            <a:solidFill>
              <a:srgbClr val="2D3A8C"/>
            </a:solidFill>
            <a:prstDash val="solid"/>
          </a:ln>
        </p:spPr>
        <p:txBody>
          <a:bodyPr/>
          <a:lstStyle/>
          <a:p>
            <a:endParaRPr lang="en-GB"/>
          </a:p>
        </p:txBody>
      </p:sp>
      <p:sp>
        <p:nvSpPr>
          <p:cNvPr id="34" name="Text 32"/>
          <p:cNvSpPr/>
          <p:nvPr/>
        </p:nvSpPr>
        <p:spPr>
          <a:xfrm>
            <a:off x="4718304" y="1792224"/>
            <a:ext cx="256032" cy="256032"/>
          </a:xfrm>
          <a:prstGeom prst="rect">
            <a:avLst/>
          </a:prstGeom>
          <a:noFill/>
          <a:ln/>
        </p:spPr>
        <p:txBody>
          <a:bodyPr wrap="square" lIns="0" tIns="0" rIns="0" bIns="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8</a:t>
            </a:r>
            <a:endParaRPr lang="en-US" sz="800" dirty="0"/>
          </a:p>
        </p:txBody>
      </p:sp>
      <p:sp>
        <p:nvSpPr>
          <p:cNvPr id="35" name="Text 33"/>
          <p:cNvSpPr/>
          <p:nvPr/>
        </p:nvSpPr>
        <p:spPr>
          <a:xfrm>
            <a:off x="5047488" y="1737360"/>
            <a:ext cx="3703320" cy="493776"/>
          </a:xfrm>
          <a:prstGeom prst="rect">
            <a:avLst/>
          </a:prstGeom>
          <a:noFill/>
          <a:ln/>
        </p:spPr>
        <p:txBody>
          <a:bodyPr wrap="square" lIns="0" tIns="0" rIns="0" bIns="0" rtlCol="0" anchor="ctr"/>
          <a:lstStyle/>
          <a:p>
            <a:pPr marL="0" indent="0">
              <a:buNone/>
            </a:pPr>
            <a:r>
              <a:rPr lang="en-US" sz="850" dirty="0">
                <a:solidFill>
                  <a:srgbClr val="4A5568"/>
                </a:solidFill>
                <a:latin typeface="Calibri" pitchFamily="34" charset="0"/>
                <a:ea typeface="Calibri" pitchFamily="34" charset="-122"/>
                <a:cs typeface="Calibri" pitchFamily="34" charset="-120"/>
              </a:rPr>
              <a:t>Hofstede, G. (2001) </a:t>
            </a:r>
            <a:r>
              <a:rPr lang="en-US" sz="850" i="1" dirty="0">
                <a:solidFill>
                  <a:srgbClr val="4A5568"/>
                </a:solidFill>
                <a:latin typeface="Calibri" pitchFamily="34" charset="0"/>
                <a:ea typeface="Calibri" pitchFamily="34" charset="-122"/>
                <a:cs typeface="Calibri" pitchFamily="34" charset="-120"/>
              </a:rPr>
              <a:t>Culture's Consequences: Comparing Values, Behaviors, Institutions and Organizations Across Nations</a:t>
            </a:r>
            <a:r>
              <a:rPr lang="en-US" sz="850" dirty="0">
                <a:solidFill>
                  <a:srgbClr val="4A5568"/>
                </a:solidFill>
                <a:latin typeface="Calibri" pitchFamily="34" charset="0"/>
                <a:ea typeface="Calibri" pitchFamily="34" charset="-122"/>
                <a:cs typeface="Calibri" pitchFamily="34" charset="-120"/>
              </a:rPr>
              <a:t>. 2nd edn. Thousand Oaks, CA: SAGE.</a:t>
            </a:r>
            <a:endParaRPr lang="en-US" sz="850" dirty="0"/>
          </a:p>
        </p:txBody>
      </p:sp>
      <p:sp>
        <p:nvSpPr>
          <p:cNvPr id="36" name="Shape 34"/>
          <p:cNvSpPr/>
          <p:nvPr/>
        </p:nvSpPr>
        <p:spPr>
          <a:xfrm>
            <a:off x="4663440" y="2340864"/>
            <a:ext cx="4160520" cy="585216"/>
          </a:xfrm>
          <a:prstGeom prst="rect">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37" name="Shape 35"/>
          <p:cNvSpPr/>
          <p:nvPr/>
        </p:nvSpPr>
        <p:spPr>
          <a:xfrm>
            <a:off x="4718304" y="2450592"/>
            <a:ext cx="256032" cy="256032"/>
          </a:xfrm>
          <a:prstGeom prst="roundRect">
            <a:avLst>
              <a:gd name="adj" fmla="val 14286"/>
            </a:avLst>
          </a:prstGeom>
          <a:solidFill>
            <a:srgbClr val="1E2761"/>
          </a:solidFill>
          <a:ln w="12700">
            <a:solidFill>
              <a:srgbClr val="1E2761"/>
            </a:solidFill>
            <a:prstDash val="solid"/>
          </a:ln>
        </p:spPr>
        <p:txBody>
          <a:bodyPr/>
          <a:lstStyle/>
          <a:p>
            <a:endParaRPr lang="en-GB"/>
          </a:p>
        </p:txBody>
      </p:sp>
      <p:sp>
        <p:nvSpPr>
          <p:cNvPr id="38" name="Text 36"/>
          <p:cNvSpPr/>
          <p:nvPr/>
        </p:nvSpPr>
        <p:spPr>
          <a:xfrm>
            <a:off x="4718304" y="2450592"/>
            <a:ext cx="256032" cy="256032"/>
          </a:xfrm>
          <a:prstGeom prst="rect">
            <a:avLst/>
          </a:prstGeom>
          <a:noFill/>
          <a:ln/>
        </p:spPr>
        <p:txBody>
          <a:bodyPr wrap="square" lIns="0" tIns="0" rIns="0" bIns="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9</a:t>
            </a:r>
            <a:endParaRPr lang="en-US" sz="800" dirty="0"/>
          </a:p>
        </p:txBody>
      </p:sp>
      <p:sp>
        <p:nvSpPr>
          <p:cNvPr id="39" name="Text 37"/>
          <p:cNvSpPr/>
          <p:nvPr/>
        </p:nvSpPr>
        <p:spPr>
          <a:xfrm>
            <a:off x="5047488" y="2395728"/>
            <a:ext cx="3703320" cy="493776"/>
          </a:xfrm>
          <a:prstGeom prst="rect">
            <a:avLst/>
          </a:prstGeom>
          <a:noFill/>
          <a:ln/>
        </p:spPr>
        <p:txBody>
          <a:bodyPr wrap="square" lIns="0" tIns="0" rIns="0" bIns="0" rtlCol="0" anchor="ctr"/>
          <a:lstStyle/>
          <a:p>
            <a:pPr marL="0" indent="0">
              <a:buNone/>
            </a:pPr>
            <a:r>
              <a:rPr lang="en-US" sz="850" dirty="0">
                <a:solidFill>
                  <a:srgbClr val="4A5568"/>
                </a:solidFill>
                <a:latin typeface="Calibri" pitchFamily="34" charset="0"/>
                <a:ea typeface="Calibri" pitchFamily="34" charset="-122"/>
                <a:cs typeface="Calibri" pitchFamily="34" charset="-120"/>
              </a:rPr>
              <a:t>Legislation.gov.uk (2010) Bribery Act 2010. London: HMSO. Available at: https://www.legislation.gov.uk/ukpga/2010/23/contents (Accessed: 17 June 2026).</a:t>
            </a:r>
            <a:endParaRPr lang="en-US" sz="850" dirty="0"/>
          </a:p>
        </p:txBody>
      </p:sp>
      <p:sp>
        <p:nvSpPr>
          <p:cNvPr id="40" name="Shape 38"/>
          <p:cNvSpPr/>
          <p:nvPr/>
        </p:nvSpPr>
        <p:spPr>
          <a:xfrm>
            <a:off x="4663440" y="2999232"/>
            <a:ext cx="4160520" cy="585216"/>
          </a:xfrm>
          <a:prstGeom prst="rect">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41" name="Shape 39"/>
          <p:cNvSpPr/>
          <p:nvPr/>
        </p:nvSpPr>
        <p:spPr>
          <a:xfrm>
            <a:off x="4718304" y="3108960"/>
            <a:ext cx="256032" cy="256032"/>
          </a:xfrm>
          <a:prstGeom prst="roundRect">
            <a:avLst>
              <a:gd name="adj" fmla="val 14286"/>
            </a:avLst>
          </a:prstGeom>
          <a:solidFill>
            <a:srgbClr val="2D3A8C"/>
          </a:solidFill>
          <a:ln w="12700">
            <a:solidFill>
              <a:srgbClr val="2D3A8C"/>
            </a:solidFill>
            <a:prstDash val="solid"/>
          </a:ln>
        </p:spPr>
        <p:txBody>
          <a:bodyPr/>
          <a:lstStyle/>
          <a:p>
            <a:endParaRPr lang="en-GB"/>
          </a:p>
        </p:txBody>
      </p:sp>
      <p:sp>
        <p:nvSpPr>
          <p:cNvPr id="42" name="Text 40"/>
          <p:cNvSpPr/>
          <p:nvPr/>
        </p:nvSpPr>
        <p:spPr>
          <a:xfrm>
            <a:off x="4718304" y="3108960"/>
            <a:ext cx="256032" cy="256032"/>
          </a:xfrm>
          <a:prstGeom prst="rect">
            <a:avLst/>
          </a:prstGeom>
          <a:noFill/>
          <a:ln/>
        </p:spPr>
        <p:txBody>
          <a:bodyPr wrap="square" lIns="0" tIns="0" rIns="0" bIns="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10</a:t>
            </a:r>
            <a:endParaRPr lang="en-US" sz="800" dirty="0"/>
          </a:p>
        </p:txBody>
      </p:sp>
      <p:sp>
        <p:nvSpPr>
          <p:cNvPr id="43" name="Text 41"/>
          <p:cNvSpPr/>
          <p:nvPr/>
        </p:nvSpPr>
        <p:spPr>
          <a:xfrm>
            <a:off x="5047488" y="3054096"/>
            <a:ext cx="3703320" cy="493776"/>
          </a:xfrm>
          <a:prstGeom prst="rect">
            <a:avLst/>
          </a:prstGeom>
          <a:noFill/>
          <a:ln/>
        </p:spPr>
        <p:txBody>
          <a:bodyPr wrap="square" lIns="0" tIns="0" rIns="0" bIns="0" rtlCol="0" anchor="ctr"/>
          <a:lstStyle/>
          <a:p>
            <a:pPr marL="0" indent="0">
              <a:buNone/>
            </a:pPr>
            <a:r>
              <a:rPr lang="en-US" sz="850" dirty="0">
                <a:solidFill>
                  <a:srgbClr val="4A5568"/>
                </a:solidFill>
                <a:latin typeface="Calibri" pitchFamily="34" charset="0"/>
                <a:ea typeface="Calibri" pitchFamily="34" charset="-122"/>
                <a:cs typeface="Calibri" pitchFamily="34" charset="-120"/>
              </a:rPr>
              <a:t>Luo, Y. (2000) </a:t>
            </a:r>
            <a:r>
              <a:rPr lang="en-US" sz="850" i="1" dirty="0">
                <a:solidFill>
                  <a:srgbClr val="4A5568"/>
                </a:solidFill>
                <a:latin typeface="Calibri" pitchFamily="34" charset="0"/>
                <a:ea typeface="Calibri" pitchFamily="34" charset="-122"/>
                <a:cs typeface="Calibri" pitchFamily="34" charset="-120"/>
              </a:rPr>
              <a:t>Guanxi and Business</a:t>
            </a:r>
            <a:r>
              <a:rPr lang="en-US" sz="850" dirty="0">
                <a:solidFill>
                  <a:srgbClr val="4A5568"/>
                </a:solidFill>
                <a:latin typeface="Calibri" pitchFamily="34" charset="0"/>
                <a:ea typeface="Calibri" pitchFamily="34" charset="-122"/>
                <a:cs typeface="Calibri" pitchFamily="34" charset="-120"/>
              </a:rPr>
              <a:t>. Singapore: World Scientific Publishing.</a:t>
            </a:r>
            <a:endParaRPr lang="en-US" sz="850" dirty="0"/>
          </a:p>
        </p:txBody>
      </p:sp>
      <p:sp>
        <p:nvSpPr>
          <p:cNvPr id="44" name="Shape 42"/>
          <p:cNvSpPr/>
          <p:nvPr/>
        </p:nvSpPr>
        <p:spPr>
          <a:xfrm>
            <a:off x="4663440" y="3657600"/>
            <a:ext cx="4160520" cy="585216"/>
          </a:xfrm>
          <a:prstGeom prst="rect">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45" name="Shape 43"/>
          <p:cNvSpPr/>
          <p:nvPr/>
        </p:nvSpPr>
        <p:spPr>
          <a:xfrm>
            <a:off x="4718304" y="3767328"/>
            <a:ext cx="256032" cy="256032"/>
          </a:xfrm>
          <a:prstGeom prst="roundRect">
            <a:avLst>
              <a:gd name="adj" fmla="val 14286"/>
            </a:avLst>
          </a:prstGeom>
          <a:solidFill>
            <a:srgbClr val="1E2761"/>
          </a:solidFill>
          <a:ln w="12700">
            <a:solidFill>
              <a:srgbClr val="1E2761"/>
            </a:solidFill>
            <a:prstDash val="solid"/>
          </a:ln>
        </p:spPr>
        <p:txBody>
          <a:bodyPr/>
          <a:lstStyle/>
          <a:p>
            <a:endParaRPr lang="en-GB"/>
          </a:p>
        </p:txBody>
      </p:sp>
      <p:sp>
        <p:nvSpPr>
          <p:cNvPr id="46" name="Text 44"/>
          <p:cNvSpPr/>
          <p:nvPr/>
        </p:nvSpPr>
        <p:spPr>
          <a:xfrm>
            <a:off x="4718304" y="3767328"/>
            <a:ext cx="256032" cy="256032"/>
          </a:xfrm>
          <a:prstGeom prst="rect">
            <a:avLst/>
          </a:prstGeom>
          <a:noFill/>
          <a:ln/>
        </p:spPr>
        <p:txBody>
          <a:bodyPr wrap="square" lIns="0" tIns="0" rIns="0" bIns="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11</a:t>
            </a:r>
            <a:endParaRPr lang="en-US" sz="800" dirty="0"/>
          </a:p>
        </p:txBody>
      </p:sp>
      <p:sp>
        <p:nvSpPr>
          <p:cNvPr id="47" name="Text 45"/>
          <p:cNvSpPr/>
          <p:nvPr/>
        </p:nvSpPr>
        <p:spPr>
          <a:xfrm>
            <a:off x="5047488" y="3712464"/>
            <a:ext cx="3703320" cy="493776"/>
          </a:xfrm>
          <a:prstGeom prst="rect">
            <a:avLst/>
          </a:prstGeom>
          <a:noFill/>
          <a:ln/>
        </p:spPr>
        <p:txBody>
          <a:bodyPr wrap="square" lIns="0" tIns="0" rIns="0" bIns="0" rtlCol="0" anchor="ctr"/>
          <a:lstStyle/>
          <a:p>
            <a:pPr marL="0" indent="0">
              <a:buNone/>
            </a:pPr>
            <a:r>
              <a:rPr lang="en-US" sz="850" dirty="0">
                <a:solidFill>
                  <a:srgbClr val="4A5568"/>
                </a:solidFill>
                <a:latin typeface="Calibri" pitchFamily="34" charset="0"/>
                <a:ea typeface="Calibri" pitchFamily="34" charset="-122"/>
                <a:cs typeface="Calibri" pitchFamily="34" charset="-120"/>
              </a:rPr>
              <a:t>Ting-Toomey, S. (1988) 'Intercultural conflict styles', in Kim, Y.Y. and Gudykunst, W.B. (eds.) </a:t>
            </a:r>
            <a:r>
              <a:rPr lang="en-US" sz="850" i="1" dirty="0">
                <a:solidFill>
                  <a:srgbClr val="4A5568"/>
                </a:solidFill>
                <a:latin typeface="Calibri" pitchFamily="34" charset="0"/>
                <a:ea typeface="Calibri" pitchFamily="34" charset="-122"/>
                <a:cs typeface="Calibri" pitchFamily="34" charset="-120"/>
              </a:rPr>
              <a:t>Theories in Intercultural Communication</a:t>
            </a:r>
            <a:r>
              <a:rPr lang="en-US" sz="850" dirty="0">
                <a:solidFill>
                  <a:srgbClr val="4A5568"/>
                </a:solidFill>
                <a:latin typeface="Calibri" pitchFamily="34" charset="0"/>
                <a:ea typeface="Calibri" pitchFamily="34" charset="-122"/>
                <a:cs typeface="Calibri" pitchFamily="34" charset="-120"/>
              </a:rPr>
              <a:t>. Newbury Park, CA: SAGE.</a:t>
            </a:r>
            <a:endParaRPr lang="en-US" sz="850" dirty="0"/>
          </a:p>
        </p:txBody>
      </p:sp>
      <p:sp>
        <p:nvSpPr>
          <p:cNvPr id="48" name="Shape 46"/>
          <p:cNvSpPr/>
          <p:nvPr/>
        </p:nvSpPr>
        <p:spPr>
          <a:xfrm>
            <a:off x="4663440" y="4315968"/>
            <a:ext cx="4160520" cy="585216"/>
          </a:xfrm>
          <a:prstGeom prst="rect">
            <a:avLst/>
          </a:prstGeom>
          <a:solidFill>
            <a:srgbClr val="FFFFFF"/>
          </a:solidFill>
          <a:ln w="12700">
            <a:solidFill>
              <a:srgbClr val="E2E8F0"/>
            </a:solidFill>
            <a:prstDash val="solid"/>
          </a:ln>
          <a:effectLst>
            <a:outerShdw blurRad="63500" dist="25400" dir="8100000" algn="bl" rotWithShape="0">
              <a:srgbClr val="000000">
                <a:alpha val="10000"/>
              </a:srgbClr>
            </a:outerShdw>
          </a:effectLst>
        </p:spPr>
        <p:txBody>
          <a:bodyPr/>
          <a:lstStyle/>
          <a:p>
            <a:endParaRPr lang="en-GB"/>
          </a:p>
        </p:txBody>
      </p:sp>
      <p:sp>
        <p:nvSpPr>
          <p:cNvPr id="49" name="Shape 47"/>
          <p:cNvSpPr/>
          <p:nvPr/>
        </p:nvSpPr>
        <p:spPr>
          <a:xfrm>
            <a:off x="4718304" y="4425696"/>
            <a:ext cx="256032" cy="256032"/>
          </a:xfrm>
          <a:prstGeom prst="roundRect">
            <a:avLst>
              <a:gd name="adj" fmla="val 14286"/>
            </a:avLst>
          </a:prstGeom>
          <a:solidFill>
            <a:srgbClr val="2D3A8C"/>
          </a:solidFill>
          <a:ln w="12700">
            <a:solidFill>
              <a:srgbClr val="2D3A8C"/>
            </a:solidFill>
            <a:prstDash val="solid"/>
          </a:ln>
        </p:spPr>
        <p:txBody>
          <a:bodyPr/>
          <a:lstStyle/>
          <a:p>
            <a:endParaRPr lang="en-GB"/>
          </a:p>
        </p:txBody>
      </p:sp>
      <p:sp>
        <p:nvSpPr>
          <p:cNvPr id="50" name="Text 48"/>
          <p:cNvSpPr/>
          <p:nvPr/>
        </p:nvSpPr>
        <p:spPr>
          <a:xfrm>
            <a:off x="4718304" y="4425696"/>
            <a:ext cx="256032" cy="256032"/>
          </a:xfrm>
          <a:prstGeom prst="rect">
            <a:avLst/>
          </a:prstGeom>
          <a:noFill/>
          <a:ln/>
        </p:spPr>
        <p:txBody>
          <a:bodyPr wrap="square" lIns="0" tIns="0" rIns="0" bIns="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12</a:t>
            </a:r>
            <a:endParaRPr lang="en-US" sz="800" dirty="0"/>
          </a:p>
        </p:txBody>
      </p:sp>
      <p:sp>
        <p:nvSpPr>
          <p:cNvPr id="51" name="Text 49"/>
          <p:cNvSpPr/>
          <p:nvPr/>
        </p:nvSpPr>
        <p:spPr>
          <a:xfrm>
            <a:off x="5047488" y="4370832"/>
            <a:ext cx="3703320" cy="493776"/>
          </a:xfrm>
          <a:prstGeom prst="rect">
            <a:avLst/>
          </a:prstGeom>
          <a:noFill/>
          <a:ln/>
        </p:spPr>
        <p:txBody>
          <a:bodyPr wrap="square" lIns="0" tIns="0" rIns="0" bIns="0" rtlCol="0" anchor="ctr"/>
          <a:lstStyle/>
          <a:p>
            <a:pPr marL="0" indent="0">
              <a:buNone/>
            </a:pPr>
            <a:r>
              <a:rPr lang="en-US" sz="850" dirty="0">
                <a:solidFill>
                  <a:srgbClr val="4A5568"/>
                </a:solidFill>
                <a:latin typeface="Calibri" pitchFamily="34" charset="0"/>
                <a:ea typeface="Calibri" pitchFamily="34" charset="-122"/>
                <a:cs typeface="Calibri" pitchFamily="34" charset="-120"/>
              </a:rPr>
              <a:t>Trompenaars, F. and Hampden-Turner, C. (1997) </a:t>
            </a:r>
            <a:r>
              <a:rPr lang="en-US" sz="850" i="1" dirty="0">
                <a:solidFill>
                  <a:srgbClr val="4A5568"/>
                </a:solidFill>
                <a:latin typeface="Calibri" pitchFamily="34" charset="0"/>
                <a:ea typeface="Calibri" pitchFamily="34" charset="-122"/>
                <a:cs typeface="Calibri" pitchFamily="34" charset="-120"/>
              </a:rPr>
              <a:t>Riding the Waves of Culture</a:t>
            </a:r>
            <a:r>
              <a:rPr lang="en-US" sz="850" dirty="0">
                <a:solidFill>
                  <a:srgbClr val="4A5568"/>
                </a:solidFill>
                <a:latin typeface="Calibri" pitchFamily="34" charset="0"/>
                <a:ea typeface="Calibri" pitchFamily="34" charset="-122"/>
                <a:cs typeface="Calibri" pitchFamily="34" charset="-120"/>
              </a:rPr>
              <a:t>. 2nd edn. London: Nicholas Brealey.</a:t>
            </a:r>
            <a:endParaRPr lang="en-US" sz="850" dirty="0"/>
          </a:p>
        </p:txBody>
      </p:sp>
    </p:spTree>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webextension1.xml><?xml version="1.0" encoding="utf-8"?>
<we:webextension xmlns:we="http://schemas.microsoft.com/office/webextensions/webextension/2010/11" id="{1E66E0B7-F544-4E9F-838B-6761A4D3E9EA}">
  <we:reference id="wa104381526" version="1.0.0.2" store="en-US" storeType="OMEX"/>
  <we:alternateReferences>
    <we:reference id="WA104381526" version="1.0.0.2" store="WA104381526" storeType="OMEX"/>
  </we:alternateReferences>
  <we:properties/>
  <we:bindings/>
  <we:snapshot xmlns:r="http://schemas.openxmlformats.org/officeDocument/2006/relationships"/>
</we:webextension>
</file>

<file path=ppt/webextensions/webextension2.xml><?xml version="1.0" encoding="utf-8"?>
<we:webextension xmlns:we="http://schemas.microsoft.com/office/webextensions/webextension/2010/11" id="{751223C5-CD41-4F30-9B09-03251F30E7AF}">
  <we:reference id="wa104381526" version="1.0.0.2" store="en-US" storeType="OMEX"/>
  <we:alternateReferences>
    <we:reference id="WA104381526" version="1.0.0.2" store="WA104381526"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120</TotalTime>
  <Words>4203</Words>
  <Application>Microsoft Office PowerPoint</Application>
  <PresentationFormat>On-screen Show (16:9)</PresentationFormat>
  <Paragraphs>295</Paragraphs>
  <Slides>15</Slides>
  <Notes>14</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 Slab Black</vt:lpstr>
      <vt:lpstr>Arial</vt:lpstr>
      <vt:lpstr>Calibri</vt:lpstr>
      <vt:lpstr>Cambria</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Dukes Education – UK-China Strategic Partnership</dc:title>
  <dc:subject>PptxGenJS Presentation</dc:subject>
  <dc:creator>PptxGenJS</dc:creator>
  <cp:lastModifiedBy>Catalin Artenie (2240460)</cp:lastModifiedBy>
  <cp:revision>7</cp:revision>
  <dcterms:created xsi:type="dcterms:W3CDTF">2026-06-17T20:32:28Z</dcterms:created>
  <dcterms:modified xsi:type="dcterms:W3CDTF">2026-06-20T13:03:00Z</dcterms:modified>
</cp:coreProperties>
</file>