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64" r:id="rId3"/>
    <p:sldId id="259" r:id="rId4"/>
    <p:sldId id="260" r:id="rId5"/>
    <p:sldId id="265" r:id="rId6"/>
    <p:sldId id="266" r:id="rId7"/>
    <p:sldId id="267" r:id="rId8"/>
    <p:sldId id="272" r:id="rId9"/>
    <p:sldId id="274" r:id="rId10"/>
    <p:sldId id="256" r:id="rId11"/>
    <p:sldId id="257" r:id="rId12"/>
    <p:sldId id="25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50" d="100"/>
          <a:sy n="50" d="100"/>
        </p:scale>
        <p:origin x="-1267"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A0A354C-1F5B-447B-A0A8-79D9C3DBD48A}"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2643956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0A354C-1F5B-447B-A0A8-79D9C3DBD48A}"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41871022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A0A354C-1F5B-447B-A0A8-79D9C3DBD48A}"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3530870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A0A354C-1F5B-447B-A0A8-79D9C3DBD48A}"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3866291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A0A354C-1F5B-447B-A0A8-79D9C3DBD48A}"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114899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A0A354C-1F5B-447B-A0A8-79D9C3DBD48A}"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2000388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0A354C-1F5B-447B-A0A8-79D9C3DBD48A}"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2274913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A0A354C-1F5B-447B-A0A8-79D9C3DBD48A}"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3962012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A0A354C-1F5B-447B-A0A8-79D9C3DBD48A}"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1880793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0A354C-1F5B-447B-A0A8-79D9C3DBD48A}"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64110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A0A354C-1F5B-447B-A0A8-79D9C3DBD48A}"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B2FF28F-FBCE-46D5-A453-8E7DDD12F753}" type="slidenum">
              <a:rPr lang="en-GB" smtClean="0"/>
              <a:t>‹#›</a:t>
            </a:fld>
            <a:endParaRPr lang="en-GB"/>
          </a:p>
        </p:txBody>
      </p:sp>
    </p:spTree>
    <p:extLst>
      <p:ext uri="{BB962C8B-B14F-4D97-AF65-F5344CB8AC3E}">
        <p14:creationId xmlns:p14="http://schemas.microsoft.com/office/powerpoint/2010/main" val="14569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0A354C-1F5B-447B-A0A8-79D9C3DBD48A}" type="datetimeFigureOut">
              <a:rPr lang="en-GB" smtClean="0"/>
              <a:t>01/03/2021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2FF28F-FBCE-46D5-A453-8E7DDD12F753}" type="slidenum">
              <a:rPr lang="en-GB" smtClean="0"/>
              <a:t>‹#›</a:t>
            </a:fld>
            <a:endParaRPr lang="en-GB"/>
          </a:p>
        </p:txBody>
      </p:sp>
    </p:spTree>
    <p:extLst>
      <p:ext uri="{BB962C8B-B14F-4D97-AF65-F5344CB8AC3E}">
        <p14:creationId xmlns:p14="http://schemas.microsoft.com/office/powerpoint/2010/main" val="3886002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 Id="rId9"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my ref ideas\foliage\SDC10438.JPG"/>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LineDrawing/>
                    </a14:imgEffect>
                    <a14:imgEffect>
                      <a14:sharpenSoften amount="-50000"/>
                    </a14:imgEffect>
                  </a14:imgLayer>
                </a14:imgProps>
              </a:ext>
              <a:ext uri="{28A0092B-C50C-407E-A947-70E740481C1C}">
                <a14:useLocalDpi xmlns:a14="http://schemas.microsoft.com/office/drawing/2010/main" val="0"/>
              </a:ext>
            </a:extLst>
          </a:blip>
          <a:srcRect l="5737"/>
          <a:stretch/>
        </p:blipFill>
        <p:spPr bwMode="auto">
          <a:xfrm>
            <a:off x="0" y="19472"/>
            <a:ext cx="9158104" cy="683852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93052" y="1443256"/>
            <a:ext cx="4572000" cy="2492990"/>
          </a:xfrm>
          <a:prstGeom prst="rect">
            <a:avLst/>
          </a:prstGeom>
        </p:spPr>
        <p:txBody>
          <a:bodyPr>
            <a:spAutoFit/>
          </a:bodyPr>
          <a:lstStyle/>
          <a:p>
            <a:pPr algn="ctr"/>
            <a:r>
              <a:rPr lang="en-GB" dirty="0" smtClean="0">
                <a:solidFill>
                  <a:schemeClr val="tx1">
                    <a:lumMod val="75000"/>
                    <a:lumOff val="25000"/>
                  </a:schemeClr>
                </a:solidFill>
              </a:rPr>
              <a:t>Melanie Watkins-Patel</a:t>
            </a:r>
            <a:br>
              <a:rPr lang="en-GB" dirty="0" smtClean="0">
                <a:solidFill>
                  <a:schemeClr val="tx1">
                    <a:lumMod val="75000"/>
                    <a:lumOff val="25000"/>
                  </a:schemeClr>
                </a:solidFill>
              </a:rPr>
            </a:br>
            <a:r>
              <a:rPr lang="en-GB" dirty="0" smtClean="0">
                <a:solidFill>
                  <a:schemeClr val="tx1">
                    <a:lumMod val="75000"/>
                    <a:lumOff val="25000"/>
                  </a:schemeClr>
                </a:solidFill>
              </a:rPr>
              <a:t>2004509</a:t>
            </a:r>
            <a:br>
              <a:rPr lang="en-GB" dirty="0" smtClean="0">
                <a:solidFill>
                  <a:schemeClr val="tx1">
                    <a:lumMod val="75000"/>
                    <a:lumOff val="25000"/>
                  </a:schemeClr>
                </a:solidFill>
              </a:rPr>
            </a:br>
            <a:endParaRPr lang="en-GB" dirty="0" smtClean="0">
              <a:solidFill>
                <a:schemeClr val="tx1">
                  <a:lumMod val="75000"/>
                  <a:lumOff val="25000"/>
                </a:schemeClr>
              </a:solidFill>
            </a:endParaRPr>
          </a:p>
          <a:p>
            <a:pPr algn="ctr"/>
            <a:endParaRPr lang="en-GB" dirty="0">
              <a:solidFill>
                <a:schemeClr val="tx1">
                  <a:lumMod val="75000"/>
                  <a:lumOff val="25000"/>
                </a:schemeClr>
              </a:solidFill>
            </a:endParaRPr>
          </a:p>
          <a:p>
            <a:pPr algn="ctr"/>
            <a:endParaRPr lang="en-GB" sz="2800" dirty="0" smtClean="0">
              <a:solidFill>
                <a:schemeClr val="tx1">
                  <a:lumMod val="75000"/>
                  <a:lumOff val="25000"/>
                </a:schemeClr>
              </a:solidFill>
            </a:endParaRPr>
          </a:p>
          <a:p>
            <a:pPr algn="ctr"/>
            <a:endParaRPr lang="en-GB" sz="2800" dirty="0" smtClean="0">
              <a:solidFill>
                <a:schemeClr val="tx1">
                  <a:lumMod val="75000"/>
                  <a:lumOff val="25000"/>
                </a:schemeClr>
              </a:solidFill>
            </a:endParaRPr>
          </a:p>
          <a:p>
            <a:pPr algn="ctr"/>
            <a:r>
              <a:rPr lang="en-GB" sz="2800" dirty="0" smtClean="0">
                <a:solidFill>
                  <a:schemeClr val="tx1">
                    <a:lumMod val="75000"/>
                    <a:lumOff val="25000"/>
                  </a:schemeClr>
                </a:solidFill>
              </a:rPr>
              <a:t>Foliage Reference</a:t>
            </a:r>
            <a:endParaRPr lang="en-GB" sz="2800" dirty="0"/>
          </a:p>
        </p:txBody>
      </p:sp>
      <p:sp>
        <p:nvSpPr>
          <p:cNvPr id="4" name="Rectangle 3"/>
          <p:cNvSpPr/>
          <p:nvPr/>
        </p:nvSpPr>
        <p:spPr>
          <a:xfrm>
            <a:off x="2258576" y="2181919"/>
            <a:ext cx="4572000" cy="1015663"/>
          </a:xfrm>
          <a:prstGeom prst="rect">
            <a:avLst/>
          </a:prstGeom>
        </p:spPr>
        <p:txBody>
          <a:bodyPr>
            <a:spAutoFit/>
          </a:bodyPr>
          <a:lstStyle/>
          <a:p>
            <a:pPr algn="ctr"/>
            <a:r>
              <a:rPr lang="en-GB" dirty="0">
                <a:solidFill>
                  <a:schemeClr val="tx1">
                    <a:lumMod val="75000"/>
                    <a:lumOff val="25000"/>
                  </a:schemeClr>
                </a:solidFill>
              </a:rPr>
              <a:t>M4X01603</a:t>
            </a:r>
          </a:p>
          <a:p>
            <a:pPr algn="ctr"/>
            <a:r>
              <a:rPr lang="en-GB" dirty="0">
                <a:solidFill>
                  <a:schemeClr val="tx1">
                    <a:lumMod val="75000"/>
                    <a:lumOff val="25000"/>
                  </a:schemeClr>
                </a:solidFill>
              </a:rPr>
              <a:t>Visual studies  2</a:t>
            </a:r>
          </a:p>
          <a:p>
            <a:pPr algn="ctr"/>
            <a:r>
              <a:rPr lang="en-GB" sz="2400" dirty="0">
                <a:solidFill>
                  <a:schemeClr val="tx1">
                    <a:lumMod val="75000"/>
                    <a:lumOff val="25000"/>
                  </a:schemeClr>
                </a:solidFill>
              </a:rPr>
              <a:t>A Sense of Abstraction</a:t>
            </a:r>
          </a:p>
        </p:txBody>
      </p:sp>
    </p:spTree>
    <p:extLst>
      <p:ext uri="{BB962C8B-B14F-4D97-AF65-F5344CB8AC3E}">
        <p14:creationId xmlns:p14="http://schemas.microsoft.com/office/powerpoint/2010/main" val="4086315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my ref ideas\foliage\SDC10438.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737"/>
          <a:stretch/>
        </p:blipFill>
        <p:spPr bwMode="auto">
          <a:xfrm>
            <a:off x="0" y="0"/>
            <a:ext cx="9158104"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9512" y="836712"/>
            <a:ext cx="1866986" cy="1077218"/>
          </a:xfrm>
          <a:prstGeom prst="rect">
            <a:avLst/>
          </a:prstGeom>
          <a:noFill/>
        </p:spPr>
        <p:txBody>
          <a:bodyPr wrap="none" rtlCol="0">
            <a:spAutoFit/>
          </a:bodyPr>
          <a:lstStyle/>
          <a:p>
            <a:pPr algn="ctr"/>
            <a:r>
              <a:rPr lang="en-GB" sz="3200" dirty="0" smtClean="0">
                <a:solidFill>
                  <a:schemeClr val="bg1"/>
                </a:solidFill>
              </a:rPr>
              <a:t>Photos of </a:t>
            </a:r>
          </a:p>
          <a:p>
            <a:pPr algn="ctr"/>
            <a:r>
              <a:rPr lang="en-GB" sz="3200" dirty="0" smtClean="0">
                <a:solidFill>
                  <a:schemeClr val="bg1"/>
                </a:solidFill>
              </a:rPr>
              <a:t>foliage</a:t>
            </a:r>
            <a:endParaRPr lang="en-GB" sz="3200" dirty="0">
              <a:solidFill>
                <a:schemeClr val="bg1"/>
              </a:solidFill>
            </a:endParaRPr>
          </a:p>
        </p:txBody>
      </p:sp>
    </p:spTree>
    <p:extLst>
      <p:ext uri="{BB962C8B-B14F-4D97-AF65-F5344CB8AC3E}">
        <p14:creationId xmlns:p14="http://schemas.microsoft.com/office/powerpoint/2010/main" val="1026346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my ref ideas\foliage\SDC1069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 y="-1"/>
            <a:ext cx="4644010"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D:\my ref ideas\foliage\SDC1011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4009" y="0"/>
            <a:ext cx="457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103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D:\my ref ideas\foliage\SDC10143.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2000" t="9288" r="61833" b="13750"/>
          <a:stretch/>
        </p:blipFill>
        <p:spPr bwMode="auto">
          <a:xfrm>
            <a:off x="-1" y="-1"/>
            <a:ext cx="3756699"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my ref ideas\foliage\SDC10159.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6000"/>
          <a:stretch/>
        </p:blipFill>
        <p:spPr bwMode="auto">
          <a:xfrm rot="16200000">
            <a:off x="3029558" y="743556"/>
            <a:ext cx="6841583" cy="538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248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D:\my ref ideas\foliage\SDC10439.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167" r="1499"/>
          <a:stretch/>
        </p:blipFill>
        <p:spPr bwMode="auto">
          <a:xfrm rot="16200000">
            <a:off x="-1103407" y="1103405"/>
            <a:ext cx="6850823" cy="464400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descr="D:\my ref ideas\foliage\SDC1047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6200000">
            <a:off x="3465003" y="1179001"/>
            <a:ext cx="6858004" cy="4499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872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D:\my ref ideas\foliage\SDC1051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6200000">
            <a:off x="-1159930" y="1115306"/>
            <a:ext cx="6902626" cy="4582762"/>
          </a:xfrm>
          <a:prstGeom prst="rect">
            <a:avLst/>
          </a:prstGeom>
          <a:noFill/>
          <a:extLst>
            <a:ext uri="{909E8E84-426E-40DD-AFC4-6F175D3DCCD1}">
              <a14:hiddenFill xmlns:a14="http://schemas.microsoft.com/office/drawing/2010/main">
                <a:solidFill>
                  <a:srgbClr val="FFFFFF"/>
                </a:solidFill>
              </a14:hiddenFill>
            </a:ext>
          </a:extLst>
        </p:spPr>
      </p:pic>
      <p:pic>
        <p:nvPicPr>
          <p:cNvPr id="11267" name="Picture 3" descr="D:\my ref ideas\foliage\SDC1046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3997" y="-44626"/>
            <a:ext cx="4620003" cy="6902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549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D:\my ref ideas\foliage\SDC104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4572000" cy="68789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Reference photos\woodland\SDC1794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0"/>
            <a:ext cx="4572000" cy="6885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790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D:\Reference photos\autumn things\DSC_1494.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5064"/>
          <a:stretch/>
        </p:blipFill>
        <p:spPr bwMode="auto">
          <a:xfrm>
            <a:off x="0" y="-1"/>
            <a:ext cx="409226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D:\Reference photos\autumn things\DSC_1500.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6087" b="7576"/>
          <a:stretch/>
        </p:blipFill>
        <p:spPr bwMode="auto">
          <a:xfrm>
            <a:off x="4092262" y="-1"/>
            <a:ext cx="5051738" cy="6858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5675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2" name="Picture 12" descr="https://i.pinimg.com/564x/07/48/2d/07482dd57ec2469328a02a5f4ab070b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1355" y="2396554"/>
            <a:ext cx="2631271" cy="26312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327746" y="2228906"/>
            <a:ext cx="1290225" cy="523220"/>
          </a:xfrm>
          <a:prstGeom prst="rect">
            <a:avLst/>
          </a:prstGeom>
          <a:noFill/>
        </p:spPr>
        <p:txBody>
          <a:bodyPr wrap="none" rtlCol="0">
            <a:spAutoFit/>
          </a:bodyPr>
          <a:lstStyle/>
          <a:p>
            <a:r>
              <a:rPr lang="en-GB" sz="2800" dirty="0" smtClean="0">
                <a:solidFill>
                  <a:schemeClr val="bg2">
                    <a:lumMod val="25000"/>
                  </a:schemeClr>
                </a:solidFill>
              </a:rPr>
              <a:t>Leaf art</a:t>
            </a:r>
            <a:endParaRPr lang="en-GB" sz="2800" dirty="0">
              <a:solidFill>
                <a:schemeClr val="bg2">
                  <a:lumMod val="25000"/>
                </a:schemeClr>
              </a:solidFill>
            </a:endParaRPr>
          </a:p>
        </p:txBody>
      </p:sp>
      <p:pic>
        <p:nvPicPr>
          <p:cNvPr id="10244" name="Picture 4" descr="https://i.pinimg.com/564x/26/72/7a/26727a84f879024a8ac0518ff2df412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6137"/>
            <a:ext cx="3168352" cy="2874564"/>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areforthecrafters  With Craft shows being cancelled, due to Covid-19 - our posts are supporting the amazing artist/makers. www.styleandco.co.uk/careforthecrafters I was mesmerised when I first saw Susanna Bauer’s leaf sculptures.  With leaves so small and fragile the work she produces seems beyond belief.  #embroidery #crochet #contemporarysculpture #sculpture #leaves #botanical #art #crochet #embroidery #styleandco #susannabauer #craf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00" y="1332422"/>
            <a:ext cx="2247900" cy="2247901"/>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Amazing leaf cut-outs by Spanish artist Lorenzo Duran.  He uses leaves as the canvas for his cutaway art.  After washing and drying the leaf, he carefully cuts away segments to create beautifully detailed art."/>
          <p:cNvPicPr>
            <a:picLocks noChangeAspect="1" noChangeArrowheads="1"/>
          </p:cNvPicPr>
          <p:nvPr/>
        </p:nvPicPr>
        <p:blipFill rotWithShape="1">
          <a:blip r:embed="rId5">
            <a:extLst>
              <a:ext uri="{28A0092B-C50C-407E-A947-70E740481C1C}">
                <a14:useLocalDpi xmlns:a14="http://schemas.microsoft.com/office/drawing/2010/main" val="0"/>
              </a:ext>
            </a:extLst>
          </a:blip>
          <a:srcRect t="881"/>
          <a:stretch/>
        </p:blipFill>
        <p:spPr bwMode="auto">
          <a:xfrm>
            <a:off x="5953399" y="4976"/>
            <a:ext cx="3190601" cy="4288120"/>
          </a:xfrm>
          <a:prstGeom prst="rect">
            <a:avLst/>
          </a:prstGeom>
          <a:noFill/>
          <a:extLst>
            <a:ext uri="{909E8E84-426E-40DD-AFC4-6F175D3DCCD1}">
              <a14:hiddenFill xmlns:a14="http://schemas.microsoft.com/office/drawing/2010/main">
                <a:solidFill>
                  <a:srgbClr val="FFFFFF"/>
                </a:solidFill>
              </a14:hiddenFill>
            </a:ext>
          </a:extLst>
        </p:spPr>
      </p:pic>
      <p:pic>
        <p:nvPicPr>
          <p:cNvPr id="10250" name="Picture 10" descr="What I have seen, liked, loved, what amazed me, what I want to see again, with at times, work from my studio.... PS: I block all sexual profiles that follow me !"/>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55233" y="4319813"/>
            <a:ext cx="2681263" cy="2420889"/>
          </a:xfrm>
          <a:prstGeom prst="rect">
            <a:avLst/>
          </a:prstGeom>
          <a:noFill/>
          <a:extLst>
            <a:ext uri="{909E8E84-426E-40DD-AFC4-6F175D3DCCD1}">
              <a14:hiddenFill xmlns:a14="http://schemas.microsoft.com/office/drawing/2010/main">
                <a:solidFill>
                  <a:srgbClr val="FFFFFF"/>
                </a:solidFill>
              </a14:hiddenFill>
            </a:ext>
          </a:extLst>
        </p:spPr>
      </p:pic>
      <p:pic>
        <p:nvPicPr>
          <p:cNvPr id="10254" name="Picture 14" descr="."/>
          <p:cNvPicPr>
            <a:picLocks noChangeAspect="1" noChangeArrowheads="1"/>
          </p:cNvPicPr>
          <p:nvPr/>
        </p:nvPicPr>
        <p:blipFill rotWithShape="1">
          <a:blip r:embed="rId7">
            <a:extLst>
              <a:ext uri="{28A0092B-C50C-407E-A947-70E740481C1C}">
                <a14:useLocalDpi xmlns:a14="http://schemas.microsoft.com/office/drawing/2010/main" val="0"/>
              </a:ext>
            </a:extLst>
          </a:blip>
          <a:srcRect t="3555" b="6029"/>
          <a:stretch/>
        </p:blipFill>
        <p:spPr bwMode="auto">
          <a:xfrm>
            <a:off x="3683041" y="4976"/>
            <a:ext cx="2247900" cy="2712796"/>
          </a:xfrm>
          <a:prstGeom prst="rect">
            <a:avLst/>
          </a:prstGeom>
          <a:noFill/>
          <a:extLst>
            <a:ext uri="{909E8E84-426E-40DD-AFC4-6F175D3DCCD1}">
              <a14:hiddenFill xmlns:a14="http://schemas.microsoft.com/office/drawing/2010/main">
                <a:solidFill>
                  <a:srgbClr val="FFFFFF"/>
                </a:solidFill>
              </a14:hiddenFill>
            </a:ext>
          </a:extLst>
        </p:spPr>
      </p:pic>
      <p:pic>
        <p:nvPicPr>
          <p:cNvPr id="10256" name="Picture 16" descr="Working with the rigid edges of large dried magnolia leaves artist Susanna Bauer (previously) adds tiny crocheted embellishments of cotton yarn to create fascinating sculptures that marry the natural and artificial world. The fragility of the medium alone—dry leaves—is enough to cause a double tak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15997" y="217246"/>
            <a:ext cx="1555569" cy="1555570"/>
          </a:xfrm>
          <a:prstGeom prst="rect">
            <a:avLst/>
          </a:prstGeom>
          <a:noFill/>
          <a:extLst>
            <a:ext uri="{909E8E84-426E-40DD-AFC4-6F175D3DCCD1}">
              <a14:hiddenFill xmlns:a14="http://schemas.microsoft.com/office/drawing/2010/main">
                <a:solidFill>
                  <a:srgbClr val="FFFFFF"/>
                </a:solidFill>
              </a14:hiddenFill>
            </a:ext>
          </a:extLst>
        </p:spPr>
      </p:pic>
      <p:pic>
        <p:nvPicPr>
          <p:cNvPr id="10260" name="Picture 20" descr="https://i.pinimg.com/564x/aa/a2/95/aaa295f62d2c37d6052a676dcd3bfb79.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64240" y="4860758"/>
            <a:ext cx="2908931" cy="1879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41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i.pinimg.com/564x/06/80/54/068054cdfb1e0708bc5c3aa1f39be2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4312"/>
            <a:ext cx="4048141" cy="609470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8304" y="333516"/>
            <a:ext cx="4885696" cy="610712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3923928" y="1772816"/>
            <a:ext cx="3168352" cy="1035546"/>
          </a:xfrm>
        </p:spPr>
        <p:txBody>
          <a:bodyPr>
            <a:normAutofit/>
          </a:bodyPr>
          <a:lstStyle/>
          <a:p>
            <a:r>
              <a:rPr lang="en-GB" sz="2800" dirty="0" smtClean="0">
                <a:solidFill>
                  <a:schemeClr val="bg1"/>
                </a:solidFill>
              </a:rPr>
              <a:t>Rustic cafe</a:t>
            </a:r>
            <a:endParaRPr lang="en-GB" sz="2800" dirty="0">
              <a:solidFill>
                <a:schemeClr val="bg1"/>
              </a:solidFill>
            </a:endParaRPr>
          </a:p>
        </p:txBody>
      </p:sp>
    </p:spTree>
    <p:extLst>
      <p:ext uri="{BB962C8B-B14F-4D97-AF65-F5344CB8AC3E}">
        <p14:creationId xmlns:p14="http://schemas.microsoft.com/office/powerpoint/2010/main" val="32780006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 "/>
          <p:cNvPicPr>
            <a:picLocks noChangeAspect="1" noChangeArrowheads="1"/>
          </p:cNvPicPr>
          <p:nvPr/>
        </p:nvPicPr>
        <p:blipFill rotWithShape="1">
          <a:blip r:embed="rId2">
            <a:extLst>
              <a:ext uri="{28A0092B-C50C-407E-A947-70E740481C1C}">
                <a14:useLocalDpi xmlns:a14="http://schemas.microsoft.com/office/drawing/2010/main" val="0"/>
              </a:ext>
            </a:extLst>
          </a:blip>
          <a:srcRect t="5464" r="15384"/>
          <a:stretch/>
        </p:blipFill>
        <p:spPr bwMode="auto">
          <a:xfrm>
            <a:off x="1403648" y="2492896"/>
            <a:ext cx="2465058" cy="413109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ttps://i.pinimg.com/564x/90/15/8b/90158bd335bd0a9f78102f88a03b3fd9.jpg"/>
          <p:cNvPicPr>
            <a:picLocks noChangeAspect="1" noChangeArrowheads="1"/>
          </p:cNvPicPr>
          <p:nvPr/>
        </p:nvPicPr>
        <p:blipFill rotWithShape="1">
          <a:blip r:embed="rId3">
            <a:extLst>
              <a:ext uri="{28A0092B-C50C-407E-A947-70E740481C1C}">
                <a14:useLocalDpi xmlns:a14="http://schemas.microsoft.com/office/drawing/2010/main" val="0"/>
              </a:ext>
            </a:extLst>
          </a:blip>
          <a:srcRect l="16575" r="5687"/>
          <a:stretch/>
        </p:blipFill>
        <p:spPr bwMode="auto">
          <a:xfrm>
            <a:off x="196996" y="188640"/>
            <a:ext cx="2910840" cy="374441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s://cdn.trendir.com/wp-content/uploads/old/house-design/2015/12/21/3a-homes-built-existing-trees-10-creative-examp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88752" y="0"/>
            <a:ext cx="4432928"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17312" y="6439322"/>
            <a:ext cx="2591287" cy="369332"/>
          </a:xfrm>
          <a:prstGeom prst="rect">
            <a:avLst/>
          </a:prstGeom>
          <a:noFill/>
        </p:spPr>
        <p:txBody>
          <a:bodyPr wrap="none" rtlCol="0">
            <a:spAutoFit/>
          </a:bodyPr>
          <a:lstStyle/>
          <a:p>
            <a:r>
              <a:rPr lang="en-GB" dirty="0" smtClean="0">
                <a:solidFill>
                  <a:schemeClr val="bg1">
                    <a:lumMod val="95000"/>
                  </a:schemeClr>
                </a:solidFill>
              </a:rPr>
              <a:t>Tree planted inside house</a:t>
            </a:r>
            <a:endParaRPr lang="en-GB" dirty="0">
              <a:solidFill>
                <a:schemeClr val="bg1">
                  <a:lumMod val="95000"/>
                </a:schemeClr>
              </a:solidFill>
            </a:endParaRPr>
          </a:p>
        </p:txBody>
      </p:sp>
    </p:spTree>
    <p:extLst>
      <p:ext uri="{BB962C8B-B14F-4D97-AF65-F5344CB8AC3E}">
        <p14:creationId xmlns:p14="http://schemas.microsoft.com/office/powerpoint/2010/main" val="2988673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i.pinimg.com/564x/35/60/60/356060c1a8d9c70ece4bf9e8b22ddd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0" y="260646"/>
            <a:ext cx="4032449" cy="6048674"/>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D:\my ref ideas\Forest Wedding Reception Fairy Lights.jpg"/>
          <p:cNvPicPr>
            <a:picLocks noChangeAspect="1" noChangeArrowheads="1"/>
          </p:cNvPicPr>
          <p:nvPr/>
        </p:nvPicPr>
        <p:blipFill rotWithShape="1">
          <a:blip r:embed="rId3">
            <a:extLst>
              <a:ext uri="{28A0092B-C50C-407E-A947-70E740481C1C}">
                <a14:useLocalDpi xmlns:a14="http://schemas.microsoft.com/office/drawing/2010/main" val="0"/>
              </a:ext>
            </a:extLst>
          </a:blip>
          <a:srcRect l="4446"/>
          <a:stretch/>
        </p:blipFill>
        <p:spPr bwMode="auto">
          <a:xfrm>
            <a:off x="4355976" y="260646"/>
            <a:ext cx="4623804" cy="6048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401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11020</TotalTime>
  <Words>21</Words>
  <Application>Microsoft Office PowerPoint</Application>
  <PresentationFormat>On-screen Show (4:3)</PresentationFormat>
  <Paragraphs>13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Rustic cafe</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30</cp:revision>
  <dcterms:created xsi:type="dcterms:W3CDTF">2021-01-23T13:36:14Z</dcterms:created>
  <dcterms:modified xsi:type="dcterms:W3CDTF">2021-03-03T13:17:38Z</dcterms:modified>
</cp:coreProperties>
</file>