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314" r:id="rId3"/>
    <p:sldId id="395" r:id="rId4"/>
    <p:sldId id="396" r:id="rId5"/>
    <p:sldId id="2451" r:id="rId6"/>
    <p:sldId id="397" r:id="rId7"/>
    <p:sldId id="391" r:id="rId8"/>
    <p:sldId id="37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02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1E2BE-189D-417C-AE09-37A0E7C1443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D8C456-481E-45C7-8653-3E52B4066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6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04F0-D950-9A02-E93D-8E2C0C18C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CD010-DB41-12E9-D8BB-3386049AD3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FE7E6-9D00-67E3-DAE4-E2E6753C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2B62B-9661-6D41-765E-20CD63819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5822-77AE-7EB1-4BBD-980AFBD4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7EAF-617E-A22A-30B7-AD2C6D0D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8B982-B0DE-3CEB-816D-E758BD248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B0C9C-5FCB-446E-0F85-541EB740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290CE-B08D-8CFF-68CE-7BB879FA2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1A2AB-B380-EF49-E891-5FBAEF7EA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09CE-1856-FE4B-2FD4-956F596D7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AB8AE-40BB-E3E9-D445-464F3860E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27604-252A-F1EA-0A0F-B573EAF6D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2A553-E4AB-E425-FB7C-71A45968C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A280D-9EF8-1495-F35A-BCFA2777F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8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90E2-DE2B-727E-6813-74A41541B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6EC9-8880-4915-B487-560BC68ED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F777E-CA71-BD12-EE91-EA1FCBDAC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63E9A-9A6A-2547-2356-C03391FD2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57CE0-B61A-7EDD-89BD-2E3680085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5DB2D-4CED-4372-23D1-66935E776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5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439D-F900-E65D-DD4B-F33824130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800228-CA94-654A-ED2A-1961D23FF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D7E31-AE3A-8AFA-A3F2-02BA92241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698EE-01E7-BE10-24FE-AC4D290D1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7A4920-CF06-C77B-56DE-8347F37E9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7AFAD-A33D-A6F0-220D-69CEAAA4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BFA63-7D2B-1BF5-97EC-B52461D8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B67E4-4A2F-B30B-F6ED-704BA1346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5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3A03-5C61-14F0-4097-F7AA28D1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C55ED-14D1-D660-700B-E6CA75CAF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20D5B7-33AA-DFFD-5875-A3B38CE9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DB6F5-9834-2D16-844B-4C8D494B5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65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98771B-A570-E5F9-D6F1-C0A048E9B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C06A7B-3AA2-DCDA-181F-E0A0D382E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A567D-B4D1-547F-CA54-D71E4967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95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DC8A-5BC9-0AD6-41E2-B3F9EA8C7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A7FDF-0B29-1D1E-BFCD-F8042102B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63C53-01D7-DABB-876F-8CB2E6EBB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A1DE6-35B6-2634-B0C1-3758978A3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0301B-B471-4498-A39A-801F87E21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C3497-9E6F-F639-64F5-C5F0E16B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1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7F74-4860-CC30-C159-576761C0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EB209-3F99-890C-4484-3ECB773DD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A1318-7FAD-7F76-63D3-FC3F17E2A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7C810-1D63-BFF3-EFCD-3D5ECF5AF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63D8C-349C-FA83-2ECE-94940C49A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984CE-9512-B8C1-4C9D-EA08A2188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B5DC-BBA7-E1CF-F2BA-08CCB611A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5C720-6C86-F475-BB72-2817C195E6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5B3E6-8AD9-07B7-F2B3-2F0A38E22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6EF4D-ED1E-9242-1922-FEAB5539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10BFC-36F4-8231-F3BA-D24C7F122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25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0B0CAC-A3A6-070B-3ACF-1311E1822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66D51-4602-7C3D-95E5-4543A043B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C0FF4-B3ED-E782-9484-3C109EA90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A0947-4E76-13AE-8523-6391BA6B4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66659-77F7-CE45-76EF-425AE837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59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663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>
          <p15:clr>
            <a:srgbClr val="FBAE40"/>
          </p15:clr>
        </p15:guide>
        <p15:guide id="4" pos="4560">
          <p15:clr>
            <a:srgbClr val="FBAE40"/>
          </p15:clr>
        </p15:guide>
        <p15:guide id="8" orient="horz" pos="1848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23D93-9050-9E1B-5D3E-9C6A91C3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73620-924C-F6C4-2592-93C979DC8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A2BD6-3259-0172-E5EE-775CA65B6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C347D-3EA7-48FD-8CBB-1DE3E43F7D73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1A30E-37C4-AE7B-CD33-26AC22498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D8AF-C1D8-7ACE-035B-CC32F82F9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69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isceo-global.com/resources/management-guides" TargetMode="External"/><Relationship Id="rId2" Type="http://schemas.openxmlformats.org/officeDocument/2006/relationships/hyperlink" Target="https://www.commisceo-global.com/resources/country-guide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F1FC2047-E230-DF9B-5667-CD9FA260F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49D11-6254-B170-9726-BE5F95AA1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5100" dirty="0">
                <a:solidFill>
                  <a:schemeClr val="bg1"/>
                </a:solidFill>
              </a:rPr>
              <a:t>Lecture 9</a:t>
            </a:r>
            <a:br>
              <a:rPr lang="en-GB" sz="5100" dirty="0">
                <a:solidFill>
                  <a:schemeClr val="bg1"/>
                </a:solidFill>
              </a:rPr>
            </a:br>
            <a:br>
              <a:rPr lang="en-GB" sz="5100" dirty="0">
                <a:solidFill>
                  <a:schemeClr val="bg1"/>
                </a:solidFill>
              </a:rPr>
            </a:br>
            <a:r>
              <a:rPr lang="en-GB" sz="5100" dirty="0">
                <a:solidFill>
                  <a:schemeClr val="bg1"/>
                </a:solidFill>
              </a:rPr>
              <a:t>Assignment 1 Guidance</a:t>
            </a:r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C8C34-0AF6-A90A-DC39-EAE01C2C5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BMBM6021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08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9" y="1683757"/>
            <a:ext cx="2970638" cy="1642248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This week, we will: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32261"/>
              </p:ext>
            </p:extLst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2" y="984738"/>
            <a:ext cx="698145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Review Assignment 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18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endParaRPr lang="en-GB" sz="26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Reflective essay – 2,500 words.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/>
            <a:r>
              <a:rPr lang="en-GB" sz="2400" dirty="0"/>
              <a:t>Select a country but not your home country and not the same as assignment 1. You will be discussing business communications between your chosen country and the UK.</a:t>
            </a:r>
          </a:p>
          <a:p>
            <a:pPr marL="457200" indent="-457200"/>
            <a:endParaRPr lang="en-GB" sz="2400" dirty="0"/>
          </a:p>
          <a:p>
            <a:pPr marL="457200" indent="-457200"/>
            <a:r>
              <a:rPr lang="en-GB" sz="2400" dirty="0"/>
              <a:t>Y</a:t>
            </a: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ou must reflect on different international business communication situations, discuss how communication breakdowns could occur and offer solutions to avoid these communication failures. </a:t>
            </a:r>
            <a:endParaRPr lang="en-GB" sz="36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88147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Essay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Give an introduction to your essay and the country you have selected.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Identify different situations where effective communication needs to occur in international business.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Discuss c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ommunication failures that could occur, what causes them to fail and how these could 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ffect the business relationship.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Structure of business in your country, level of technology, government restriction etc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Cultural business customs – refer to Hofstede,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Trompenaar</a:t>
            </a:r>
            <a:r>
              <a:rPr lang="en-GB" sz="2000" kern="100" dirty="0" err="1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’s</a:t>
            </a: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cultural dimensions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Communication styles – Hall’s high and low context.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 research data on your  country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identify and discuss specific communication situations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Strategies to overcome these failures.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Short conclusion and any recommendations.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28254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5AD3D9-7DFB-469C-A8BB-5A8085F90B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DBD677-56EC-404F-844F-8B1CAF1E2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Models of reflection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2E560-BD82-4AF5-8E60-B37844826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32" y="1420584"/>
            <a:ext cx="4013242" cy="24965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252620-2051-4C2E-9A53-BB40E89E21B2}"/>
              </a:ext>
            </a:extLst>
          </p:cNvPr>
          <p:cNvSpPr txBox="1"/>
          <p:nvPr/>
        </p:nvSpPr>
        <p:spPr>
          <a:xfrm>
            <a:off x="954965" y="3917116"/>
            <a:ext cx="2717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Gibbs Model of Reflection </a:t>
            </a:r>
          </a:p>
        </p:txBody>
      </p:sp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9685BEBC-7556-4E5C-80A7-27DC6EC8D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3400" y="546725"/>
            <a:ext cx="3575068" cy="29580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44F58C-AD0B-4AA9-B81C-1E43E555EB19}"/>
              </a:ext>
            </a:extLst>
          </p:cNvPr>
          <p:cNvSpPr txBox="1"/>
          <p:nvPr/>
        </p:nvSpPr>
        <p:spPr>
          <a:xfrm>
            <a:off x="8443103" y="3804639"/>
            <a:ext cx="342753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Boud’s</a:t>
            </a:r>
            <a:r>
              <a:rPr lang="en-GB" b="1" dirty="0"/>
              <a:t> Triangle Representation</a:t>
            </a:r>
          </a:p>
        </p:txBody>
      </p:sp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A6C617-CD43-4FAD-8719-D03B701D8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611"/>
          <a:stretch/>
        </p:blipFill>
        <p:spPr>
          <a:xfrm>
            <a:off x="4192621" y="3917116"/>
            <a:ext cx="4194695" cy="2525807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2932062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Select a Country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lvl="0"/>
            <a:r>
              <a:rPr lang="en-GB" sz="2000" dirty="0">
                <a:hlinkClick r:id="rId2"/>
              </a:rPr>
              <a:t>Guides to Culture, Customs and Etiquette for 80+ Countries (commisceo-global.com)</a:t>
            </a:r>
            <a:endParaRPr lang="en-GB" sz="2000" dirty="0"/>
          </a:p>
          <a:p>
            <a:pPr lvl="0"/>
            <a:endParaRPr lang="en-GB" sz="2000" dirty="0"/>
          </a:p>
          <a:p>
            <a:pPr lvl="0"/>
            <a:r>
              <a:rPr lang="en-GB" sz="2000" dirty="0">
                <a:hlinkClick r:id="rId3"/>
              </a:rPr>
              <a:t>Cross-Cultural Management Guides for Expats (commisceo-global.com)</a:t>
            </a:r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73019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949" y="294538"/>
            <a:ext cx="1065460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Business Communication Situations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611" y="1999622"/>
            <a:ext cx="11193864" cy="4371033"/>
          </a:xfrm>
        </p:spPr>
        <p:txBody>
          <a:bodyPr anchor="ctr">
            <a:normAutofit/>
          </a:bodyPr>
          <a:lstStyle/>
          <a:p>
            <a:pPr lvl="0"/>
            <a:r>
              <a:rPr lang="en-GB" sz="3200" dirty="0"/>
              <a:t>Think of some business communications you could discuss</a:t>
            </a:r>
          </a:p>
        </p:txBody>
      </p:sp>
    </p:spTree>
    <p:extLst>
      <p:ext uri="{BB962C8B-B14F-4D97-AF65-F5344CB8AC3E}">
        <p14:creationId xmlns:p14="http://schemas.microsoft.com/office/powerpoint/2010/main" val="812410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9B447FE-DDA9-4B30-828A-59FC56912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84" y="-1"/>
            <a:ext cx="6096002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884" y="609601"/>
            <a:ext cx="6858003" cy="5638801"/>
          </a:xfrm>
          <a:prstGeom prst="rect">
            <a:avLst/>
          </a:prstGeom>
          <a:gradFill>
            <a:gsLst>
              <a:gs pos="0">
                <a:schemeClr val="accent1">
                  <a:alpha val="23000"/>
                </a:schemeClr>
              </a:gs>
              <a:gs pos="71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7518" y="2217950"/>
            <a:ext cx="6103518" cy="464004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1">
                  <a:alpha val="0"/>
                </a:schemeClr>
              </a:gs>
              <a:gs pos="100000">
                <a:schemeClr val="accent1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4384FE-1C88-4CAA-8FB8-2313A3AE7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7519" y="0"/>
            <a:ext cx="6103519" cy="6870700"/>
          </a:xfrm>
          <a:prstGeom prst="rect">
            <a:avLst/>
          </a:prstGeom>
          <a:gradFill>
            <a:gsLst>
              <a:gs pos="24000">
                <a:schemeClr val="accent1">
                  <a:alpha val="0"/>
                </a:schemeClr>
              </a:gs>
              <a:gs pos="100000">
                <a:srgbClr val="000000">
                  <a:alpha val="71000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2BE641-75C4-4E46-8941-FF881DEBF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788" y="2654490"/>
            <a:ext cx="4567686" cy="3220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5" name="Picture Placeholder 4" descr="Quizzical burrowing owl looking forward">
            <a:extLst>
              <a:ext uri="{FF2B5EF4-FFF2-40B4-BE49-F238E27FC236}">
                <a16:creationId xmlns:a16="http://schemas.microsoft.com/office/drawing/2014/main" id="{DA2DF4EC-645E-4BA6-8628-BDC3F018980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" r="38730" b="1"/>
          <a:stretch/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0404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242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Lecture 9  Assignment 1 Guidance</vt:lpstr>
      <vt:lpstr>This week, we will:</vt:lpstr>
      <vt:lpstr>Assignment 2</vt:lpstr>
      <vt:lpstr>Essay Structure</vt:lpstr>
      <vt:lpstr>Models of reflection </vt:lpstr>
      <vt:lpstr>Select a Country</vt:lpstr>
      <vt:lpstr>Business Communication Situations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Lisa Knight</dc:creator>
  <cp:lastModifiedBy>Gwyneth Jones</cp:lastModifiedBy>
  <cp:revision>84</cp:revision>
  <dcterms:created xsi:type="dcterms:W3CDTF">2022-10-03T13:55:11Z</dcterms:created>
  <dcterms:modified xsi:type="dcterms:W3CDTF">2023-12-12T01:27:46Z</dcterms:modified>
</cp:coreProperties>
</file>