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60" r:id="rId5"/>
    <p:sldId id="262" r:id="rId6"/>
    <p:sldId id="263" r:id="rId7"/>
    <p:sldId id="264"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72171" autoAdjust="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19BFBD-341E-4C46-B584-4E4116AA969D}" type="datetimeFigureOut">
              <a:rPr lang="en-GB" smtClean="0"/>
              <a:t>15/10/2019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7A5B61-DCA7-4BEC-90A1-21721BC5E801}" type="slidenum">
              <a:rPr lang="en-GB" smtClean="0"/>
              <a:t>‹#›</a:t>
            </a:fld>
            <a:endParaRPr lang="en-GB"/>
          </a:p>
        </p:txBody>
      </p:sp>
    </p:spTree>
    <p:extLst>
      <p:ext uri="{BB962C8B-B14F-4D97-AF65-F5344CB8AC3E}">
        <p14:creationId xmlns:p14="http://schemas.microsoft.com/office/powerpoint/2010/main" val="1788029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doing research into fields of study that interest me, the job that I will be discussing today is a SEN teaching Assistant situated in Carmarthenshire.</a:t>
            </a:r>
          </a:p>
          <a:p>
            <a:r>
              <a:rPr lang="en-GB" dirty="0"/>
              <a:t>This job interests me because for the past two years I have been studying primary education with </a:t>
            </a:r>
            <a:r>
              <a:rPr lang="en-GB" dirty="0" err="1"/>
              <a:t>QTS</a:t>
            </a:r>
            <a:r>
              <a:rPr lang="en-GB" dirty="0"/>
              <a:t>. Which, through placement, has allowed me to experience many different situations and scenarios in regards to primary education. </a:t>
            </a:r>
          </a:p>
          <a:p>
            <a:r>
              <a:rPr lang="en-GB" dirty="0"/>
              <a:t>However, the most enjoyable and fulfilling time I have ever spend teaching in a school was in 2015-2016 I spend time working as a voluntary TA in a resource base in </a:t>
            </a:r>
            <a:r>
              <a:rPr lang="en-GB" dirty="0" err="1"/>
              <a:t>Pentrebane</a:t>
            </a:r>
            <a:r>
              <a:rPr lang="en-GB" dirty="0"/>
              <a:t> primary school, Cardiff. </a:t>
            </a:r>
          </a:p>
          <a:p>
            <a:r>
              <a:rPr lang="en-GB" dirty="0"/>
              <a:t>The resource base was a whole unit for children with Additional Learning Needs and Special educational needs that was not always met by the mainstream classrooms and environments.</a:t>
            </a:r>
          </a:p>
          <a:p>
            <a:r>
              <a:rPr lang="en-GB" dirty="0"/>
              <a:t> As you can see, I already meet the first 2 points made in the ‘what we are looking for’ section. ‘Experience working in an Additional Learning Needs environment’ and ‘recent experience in the classroom’ my classroom experience is as recent as June, where I was on professional teaching practise in </a:t>
            </a:r>
            <a:r>
              <a:rPr lang="en-GB" dirty="0" err="1"/>
              <a:t>Cadle</a:t>
            </a:r>
            <a:r>
              <a:rPr lang="en-GB" dirty="0"/>
              <a:t> Primary school, Swansea. </a:t>
            </a:r>
          </a:p>
          <a:p>
            <a:endParaRPr lang="en-GB" dirty="0"/>
          </a:p>
        </p:txBody>
      </p:sp>
      <p:sp>
        <p:nvSpPr>
          <p:cNvPr id="4" name="Slide Number Placeholder 3"/>
          <p:cNvSpPr>
            <a:spLocks noGrp="1"/>
          </p:cNvSpPr>
          <p:nvPr>
            <p:ph type="sldNum" sz="quarter" idx="5"/>
          </p:nvPr>
        </p:nvSpPr>
        <p:spPr/>
        <p:txBody>
          <a:bodyPr/>
          <a:lstStyle/>
          <a:p>
            <a:fld id="{207A5B61-DCA7-4BEC-90A1-21721BC5E801}" type="slidenum">
              <a:rPr lang="en-GB" smtClean="0"/>
              <a:t>2</a:t>
            </a:fld>
            <a:endParaRPr lang="en-GB"/>
          </a:p>
        </p:txBody>
      </p:sp>
    </p:spTree>
    <p:extLst>
      <p:ext uri="{BB962C8B-B14F-4D97-AF65-F5344CB8AC3E}">
        <p14:creationId xmlns:p14="http://schemas.microsoft.com/office/powerpoint/2010/main" val="2688169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From the information provided by the online advert for this job. The skills that are most relevant to this career are communication skills, interpersonal skill, people management skills, and, like with any Teaching job, leadership skills.</a:t>
            </a:r>
          </a:p>
          <a:p>
            <a:endParaRPr lang="en-GB" dirty="0"/>
          </a:p>
        </p:txBody>
      </p:sp>
      <p:sp>
        <p:nvSpPr>
          <p:cNvPr id="4" name="Slide Number Placeholder 3"/>
          <p:cNvSpPr>
            <a:spLocks noGrp="1"/>
          </p:cNvSpPr>
          <p:nvPr>
            <p:ph type="sldNum" sz="quarter" idx="5"/>
          </p:nvPr>
        </p:nvSpPr>
        <p:spPr/>
        <p:txBody>
          <a:bodyPr/>
          <a:lstStyle/>
          <a:p>
            <a:fld id="{207A5B61-DCA7-4BEC-90A1-21721BC5E801}" type="slidenum">
              <a:rPr lang="en-GB" smtClean="0"/>
              <a:t>3</a:t>
            </a:fld>
            <a:endParaRPr lang="en-GB"/>
          </a:p>
        </p:txBody>
      </p:sp>
    </p:spTree>
    <p:extLst>
      <p:ext uri="{BB962C8B-B14F-4D97-AF65-F5344CB8AC3E}">
        <p14:creationId xmlns:p14="http://schemas.microsoft.com/office/powerpoint/2010/main" val="2906237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definition of interpersonal is ‘the ability to communicate or interact well with other people.’ therefore I have categorised interpersonal skills and communication skills together.</a:t>
            </a:r>
          </a:p>
          <a:p>
            <a:r>
              <a:rPr lang="en-GB" dirty="0"/>
              <a:t>As this is predominantly going to be a one-to-one learning environment, good communication skills are needed. </a:t>
            </a:r>
          </a:p>
          <a:p>
            <a:r>
              <a:rPr lang="en-GB" dirty="0"/>
              <a:t>There are many different attributes when it comes to communication skills. Simonson discusses many of these, some of which being symbols, gestures, speaking, and body language. </a:t>
            </a:r>
          </a:p>
          <a:p>
            <a:r>
              <a:rPr lang="en-GB" dirty="0"/>
              <a:t>When communicating with someone, especially someone with </a:t>
            </a:r>
            <a:r>
              <a:rPr lang="en-GB" dirty="0" err="1"/>
              <a:t>ALN</a:t>
            </a:r>
            <a:r>
              <a:rPr lang="en-GB" dirty="0"/>
              <a:t>, it is important to keep a wide </a:t>
            </a:r>
            <a:r>
              <a:rPr lang="en-GB" dirty="0" err="1"/>
              <a:t>varity</a:t>
            </a:r>
            <a:r>
              <a:rPr lang="en-GB" dirty="0"/>
              <a:t> of forms of communication in mind.</a:t>
            </a:r>
          </a:p>
          <a:p>
            <a:r>
              <a:rPr lang="en-GB" dirty="0"/>
              <a:t>It is stated in The National Assembly for Wales 2016 research paper, ‘Additional Learning Needs (</a:t>
            </a:r>
            <a:r>
              <a:rPr lang="en-GB" dirty="0" err="1"/>
              <a:t>ALN</a:t>
            </a:r>
            <a:r>
              <a:rPr lang="en-GB" dirty="0"/>
              <a:t>) in Wales’ that most children with </a:t>
            </a:r>
            <a:r>
              <a:rPr lang="en-GB" dirty="0" err="1"/>
              <a:t>ALN</a:t>
            </a:r>
            <a:r>
              <a:rPr lang="en-GB" dirty="0"/>
              <a:t> struggle with not only their own communication skills, but the communicational skills of others. One way to combat this, although it is not a traditional method of communication is to develop an Individual Education Plan. </a:t>
            </a:r>
          </a:p>
          <a:p>
            <a:r>
              <a:rPr lang="en-GB" dirty="0"/>
              <a:t>In regards to my own experience with communication skills. I have been in many situations where I’ve had to adjust the way I am communicating. This has just allowed me to further develop my own communication skills. Some of which being; my voluntary work at the resource base in </a:t>
            </a:r>
            <a:r>
              <a:rPr lang="en-GB" dirty="0" err="1"/>
              <a:t>pentrebane</a:t>
            </a:r>
            <a:r>
              <a:rPr lang="en-GB" dirty="0"/>
              <a:t> primary, my experience in multiple schools on professional teacher practise, and also working as a qualified health care assistant in a pharmacy. </a:t>
            </a:r>
          </a:p>
          <a:p>
            <a:endParaRPr lang="en-GB" dirty="0"/>
          </a:p>
        </p:txBody>
      </p:sp>
      <p:sp>
        <p:nvSpPr>
          <p:cNvPr id="4" name="Slide Number Placeholder 3"/>
          <p:cNvSpPr>
            <a:spLocks noGrp="1"/>
          </p:cNvSpPr>
          <p:nvPr>
            <p:ph type="sldNum" sz="quarter" idx="5"/>
          </p:nvPr>
        </p:nvSpPr>
        <p:spPr/>
        <p:txBody>
          <a:bodyPr/>
          <a:lstStyle/>
          <a:p>
            <a:fld id="{207A5B61-DCA7-4BEC-90A1-21721BC5E801}" type="slidenum">
              <a:rPr lang="en-GB" smtClean="0"/>
              <a:t>4</a:t>
            </a:fld>
            <a:endParaRPr lang="en-GB"/>
          </a:p>
        </p:txBody>
      </p:sp>
    </p:spTree>
    <p:extLst>
      <p:ext uri="{BB962C8B-B14F-4D97-AF65-F5344CB8AC3E}">
        <p14:creationId xmlns:p14="http://schemas.microsoft.com/office/powerpoint/2010/main" val="8159972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skill that this job requires is people management skills. </a:t>
            </a:r>
          </a:p>
          <a:p>
            <a:r>
              <a:rPr lang="en-GB" dirty="0"/>
              <a:t>Steve Isaacs and Jack McAlister said in 2010 that management skills take time, dedication, and self discipline. I feel that I have done this because for the past year I have a part time job in </a:t>
            </a:r>
            <a:r>
              <a:rPr lang="en-GB" dirty="0" err="1"/>
              <a:t>H&amp;M</a:t>
            </a:r>
            <a:r>
              <a:rPr lang="en-GB" dirty="0"/>
              <a:t>. Within this I work in the cash office sales. This mean my role is in admin and management, so for 16 hours a week I am managing 9-11 staff members, varying from ages 17-39. </a:t>
            </a:r>
          </a:p>
          <a:p>
            <a:r>
              <a:rPr lang="en-GB" dirty="0"/>
              <a:t>People management falls under leadership. </a:t>
            </a:r>
          </a:p>
          <a:p>
            <a:r>
              <a:rPr lang="en-GB" dirty="0"/>
              <a:t>The definition of management is ‘the process of dealing with or controlling things or people.’ </a:t>
            </a:r>
          </a:p>
          <a:p>
            <a:endParaRPr lang="en-GB" dirty="0"/>
          </a:p>
        </p:txBody>
      </p:sp>
      <p:sp>
        <p:nvSpPr>
          <p:cNvPr id="4" name="Slide Number Placeholder 3"/>
          <p:cNvSpPr>
            <a:spLocks noGrp="1"/>
          </p:cNvSpPr>
          <p:nvPr>
            <p:ph type="sldNum" sz="quarter" idx="5"/>
          </p:nvPr>
        </p:nvSpPr>
        <p:spPr/>
        <p:txBody>
          <a:bodyPr/>
          <a:lstStyle/>
          <a:p>
            <a:fld id="{207A5B61-DCA7-4BEC-90A1-21721BC5E801}" type="slidenum">
              <a:rPr lang="en-GB" smtClean="0"/>
              <a:t>5</a:t>
            </a:fld>
            <a:endParaRPr lang="en-GB"/>
          </a:p>
        </p:txBody>
      </p:sp>
    </p:spTree>
    <p:extLst>
      <p:ext uri="{BB962C8B-B14F-4D97-AF65-F5344CB8AC3E}">
        <p14:creationId xmlns:p14="http://schemas.microsoft.com/office/powerpoint/2010/main" val="2061827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definition of leadership is to lead a group of people or an organisation. To be a good leader you must do more than just lead a group</a:t>
            </a:r>
          </a:p>
          <a:p>
            <a:r>
              <a:rPr lang="en-GB" dirty="0"/>
              <a:t>It is apparent from my past jobs and my current ne that I have the skills to be a leader. According to Suji some characteristics that a leader should have are ‘enthusiasm, aspiring, decisiveness, empowerment, responsible, supportive, humble, and inspiring’. I show that I have these characteristics in my day-to-day work that I do in </a:t>
            </a:r>
            <a:r>
              <a:rPr lang="en-GB" dirty="0" err="1"/>
              <a:t>H&amp;M</a:t>
            </a:r>
            <a:r>
              <a:rPr lang="en-GB" dirty="0"/>
              <a:t>, and engaging in lectures. </a:t>
            </a:r>
          </a:p>
          <a:p>
            <a:endParaRPr lang="en-GB" dirty="0"/>
          </a:p>
        </p:txBody>
      </p:sp>
      <p:sp>
        <p:nvSpPr>
          <p:cNvPr id="4" name="Slide Number Placeholder 3"/>
          <p:cNvSpPr>
            <a:spLocks noGrp="1"/>
          </p:cNvSpPr>
          <p:nvPr>
            <p:ph type="sldNum" sz="quarter" idx="5"/>
          </p:nvPr>
        </p:nvSpPr>
        <p:spPr/>
        <p:txBody>
          <a:bodyPr/>
          <a:lstStyle/>
          <a:p>
            <a:fld id="{207A5B61-DCA7-4BEC-90A1-21721BC5E801}" type="slidenum">
              <a:rPr lang="en-GB" smtClean="0"/>
              <a:t>6</a:t>
            </a:fld>
            <a:endParaRPr lang="en-GB"/>
          </a:p>
        </p:txBody>
      </p:sp>
    </p:spTree>
    <p:extLst>
      <p:ext uri="{BB962C8B-B14F-4D97-AF65-F5344CB8AC3E}">
        <p14:creationId xmlns:p14="http://schemas.microsoft.com/office/powerpoint/2010/main" val="3255945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spoken on why I would be a good fit for this job, but I’ve yet to mention extra skills that I could bring to it. I want to discuss my own interests and skills, and how I believe they would help me in this role.</a:t>
            </a:r>
          </a:p>
          <a:p>
            <a:r>
              <a:rPr lang="en-GB" dirty="0"/>
              <a:t>Art. I love art, making art, appreciating art, everything to do with art. I studied Art and Fashion all throughout college, which has left me with a great knowledge and love for creativity. </a:t>
            </a:r>
          </a:p>
          <a:p>
            <a:r>
              <a:rPr lang="en-GB" dirty="0"/>
              <a:t>This creative skill that I have developed over the years has already proven to be a great help whilst working with children on professional teaching practise. It allows me to think outside the box and to create lessons for children that engage them and excite them much more than just sitting down with a pencil and paper. </a:t>
            </a:r>
          </a:p>
          <a:p>
            <a:r>
              <a:rPr lang="en-GB" dirty="0"/>
              <a:t>I found a journal article about the importance of creativity within education, although I couldn’t find the </a:t>
            </a:r>
            <a:r>
              <a:rPr lang="en-GB" dirty="0" err="1"/>
              <a:t>auther</a:t>
            </a:r>
            <a:r>
              <a:rPr lang="en-GB" dirty="0"/>
              <a:t>, it states that creativity stimulates the learning process, it is a higher and better target for student motivation, enhanced stimulation.</a:t>
            </a:r>
          </a:p>
          <a:p>
            <a:r>
              <a:rPr lang="en-GB" dirty="0"/>
              <a:t>Another one of my hobbies is dance, which relates strongly to creativity. I did Irish dancing for over 10 years, as well as teaching it to the younger members of my school of dance. Although dancing wont exactly benefit me as a SEN TA, the creativity and enjoyment of it will. </a:t>
            </a:r>
          </a:p>
          <a:p>
            <a:r>
              <a:rPr lang="en-GB" dirty="0"/>
              <a:t>It has been proven to me, whilst observing other classroom teachers and their classes on placement, that pupils are much more likely to do something ‘fun’, ‘wacky’ or even something they think might be potentially embarrassing, if the teacher joins in too. By a teacher/staff member being able to get up in PE, for example, and join in with the movements or dances, it can allow for the pupil for feel more at ease or more likely to join in. </a:t>
            </a:r>
          </a:p>
          <a:p>
            <a:r>
              <a:rPr lang="en-GB" dirty="0"/>
              <a:t>The last key element/skill that I feel makes me beneficial for a school is my enjoyment and knowledge of healthy living. Over the past year and a half I have completely changed my life around and started living a much healthier life in terms of diet and exercise. I have recently joined the </a:t>
            </a:r>
            <a:r>
              <a:rPr lang="en-GB" dirty="0" err="1"/>
              <a:t>UWTSD</a:t>
            </a:r>
            <a:r>
              <a:rPr lang="en-GB" dirty="0"/>
              <a:t> rugby team, and the </a:t>
            </a:r>
            <a:r>
              <a:rPr lang="en-GB" dirty="0" err="1"/>
              <a:t>UWTSD</a:t>
            </a:r>
            <a:r>
              <a:rPr lang="en-GB" dirty="0"/>
              <a:t> dance society. I have also done a lot of my own research into lots of different dietary options. I have a strong knowledge of how to cater for people with celiac disease (someone who is gluten free), Vegans, Pescatarian's, vegetarians, etc. I take pride in my knowledge and ability to live a more healthier lifestyle, mentally and physically. </a:t>
            </a:r>
          </a:p>
          <a:p>
            <a:r>
              <a:rPr lang="en-GB" dirty="0"/>
              <a:t>I know that it is not a typical skill to have, and I know that it is not mentioned anywhere in the application. However, I believe this skill can only benefit me in this job opportunity. </a:t>
            </a:r>
          </a:p>
          <a:p>
            <a:endParaRPr lang="en-GB" dirty="0"/>
          </a:p>
        </p:txBody>
      </p:sp>
      <p:sp>
        <p:nvSpPr>
          <p:cNvPr id="4" name="Slide Number Placeholder 3"/>
          <p:cNvSpPr>
            <a:spLocks noGrp="1"/>
          </p:cNvSpPr>
          <p:nvPr>
            <p:ph type="sldNum" sz="quarter" idx="5"/>
          </p:nvPr>
        </p:nvSpPr>
        <p:spPr/>
        <p:txBody>
          <a:bodyPr/>
          <a:lstStyle/>
          <a:p>
            <a:fld id="{207A5B61-DCA7-4BEC-90A1-21721BC5E801}" type="slidenum">
              <a:rPr lang="en-GB" smtClean="0"/>
              <a:t>7</a:t>
            </a:fld>
            <a:endParaRPr lang="en-GB"/>
          </a:p>
        </p:txBody>
      </p:sp>
    </p:spTree>
    <p:extLst>
      <p:ext uri="{BB962C8B-B14F-4D97-AF65-F5344CB8AC3E}">
        <p14:creationId xmlns:p14="http://schemas.microsoft.com/office/powerpoint/2010/main" val="3396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B2FDD-5B16-45EA-B5B7-2FA91B685F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2A5CF7D-2493-4E5F-B8A7-D9316E2894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49DA1F-338A-4ABF-B00A-3F4279AA941C}"/>
              </a:ext>
            </a:extLst>
          </p:cNvPr>
          <p:cNvSpPr>
            <a:spLocks noGrp="1"/>
          </p:cNvSpPr>
          <p:nvPr>
            <p:ph type="dt" sz="half" idx="10"/>
          </p:nvPr>
        </p:nvSpPr>
        <p:spPr/>
        <p:txBody>
          <a:bodyPr/>
          <a:lstStyle/>
          <a:p>
            <a:fld id="{A5D3DFE8-6C48-48C7-AC36-DAA8931B4161}" type="datetimeFigureOut">
              <a:rPr lang="en-GB" smtClean="0"/>
              <a:t>14/10/2019</a:t>
            </a:fld>
            <a:endParaRPr lang="en-GB"/>
          </a:p>
        </p:txBody>
      </p:sp>
      <p:sp>
        <p:nvSpPr>
          <p:cNvPr id="5" name="Footer Placeholder 4">
            <a:extLst>
              <a:ext uri="{FF2B5EF4-FFF2-40B4-BE49-F238E27FC236}">
                <a16:creationId xmlns:a16="http://schemas.microsoft.com/office/drawing/2014/main" id="{908C30C7-08D2-49A9-A22D-E5F64B68C8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04C43E-EDD4-4C09-A568-456B53D590F0}"/>
              </a:ext>
            </a:extLst>
          </p:cNvPr>
          <p:cNvSpPr>
            <a:spLocks noGrp="1"/>
          </p:cNvSpPr>
          <p:nvPr>
            <p:ph type="sldNum" sz="quarter" idx="12"/>
          </p:nvPr>
        </p:nvSpPr>
        <p:spPr/>
        <p:txBody>
          <a:bodyPr/>
          <a:lstStyle/>
          <a:p>
            <a:fld id="{E1889FC5-EDF8-4745-A170-92CD9C18E498}" type="slidenum">
              <a:rPr lang="en-GB" smtClean="0"/>
              <a:t>‹#›</a:t>
            </a:fld>
            <a:endParaRPr lang="en-GB"/>
          </a:p>
        </p:txBody>
      </p:sp>
    </p:spTree>
    <p:extLst>
      <p:ext uri="{BB962C8B-B14F-4D97-AF65-F5344CB8AC3E}">
        <p14:creationId xmlns:p14="http://schemas.microsoft.com/office/powerpoint/2010/main" val="353906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93FB0-8ED6-416C-A1C0-CEA3E79D7F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88CBFD-9134-442B-972D-4731D71638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3E686E-53A0-418C-853A-D86BA0CC855E}"/>
              </a:ext>
            </a:extLst>
          </p:cNvPr>
          <p:cNvSpPr>
            <a:spLocks noGrp="1"/>
          </p:cNvSpPr>
          <p:nvPr>
            <p:ph type="dt" sz="half" idx="10"/>
          </p:nvPr>
        </p:nvSpPr>
        <p:spPr/>
        <p:txBody>
          <a:bodyPr/>
          <a:lstStyle/>
          <a:p>
            <a:fld id="{A5D3DFE8-6C48-48C7-AC36-DAA8931B4161}" type="datetimeFigureOut">
              <a:rPr lang="en-GB" smtClean="0"/>
              <a:t>14/10/2019</a:t>
            </a:fld>
            <a:endParaRPr lang="en-GB"/>
          </a:p>
        </p:txBody>
      </p:sp>
      <p:sp>
        <p:nvSpPr>
          <p:cNvPr id="5" name="Footer Placeholder 4">
            <a:extLst>
              <a:ext uri="{FF2B5EF4-FFF2-40B4-BE49-F238E27FC236}">
                <a16:creationId xmlns:a16="http://schemas.microsoft.com/office/drawing/2014/main" id="{F5EAE73E-4B1A-4E76-8967-DFDAB7112B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AC23DA-9C57-4F38-B32C-726875AA68A2}"/>
              </a:ext>
            </a:extLst>
          </p:cNvPr>
          <p:cNvSpPr>
            <a:spLocks noGrp="1"/>
          </p:cNvSpPr>
          <p:nvPr>
            <p:ph type="sldNum" sz="quarter" idx="12"/>
          </p:nvPr>
        </p:nvSpPr>
        <p:spPr/>
        <p:txBody>
          <a:bodyPr/>
          <a:lstStyle/>
          <a:p>
            <a:fld id="{E1889FC5-EDF8-4745-A170-92CD9C18E498}" type="slidenum">
              <a:rPr lang="en-GB" smtClean="0"/>
              <a:t>‹#›</a:t>
            </a:fld>
            <a:endParaRPr lang="en-GB"/>
          </a:p>
        </p:txBody>
      </p:sp>
    </p:spTree>
    <p:extLst>
      <p:ext uri="{BB962C8B-B14F-4D97-AF65-F5344CB8AC3E}">
        <p14:creationId xmlns:p14="http://schemas.microsoft.com/office/powerpoint/2010/main" val="204584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D3021-78E7-447E-88E3-FD1D89D698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A65CBE2-BD42-40DC-8329-550B9D39E3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93544E-2520-4404-807F-C3FD9097ABA4}"/>
              </a:ext>
            </a:extLst>
          </p:cNvPr>
          <p:cNvSpPr>
            <a:spLocks noGrp="1"/>
          </p:cNvSpPr>
          <p:nvPr>
            <p:ph type="dt" sz="half" idx="10"/>
          </p:nvPr>
        </p:nvSpPr>
        <p:spPr/>
        <p:txBody>
          <a:bodyPr/>
          <a:lstStyle/>
          <a:p>
            <a:fld id="{A5D3DFE8-6C48-48C7-AC36-DAA8931B4161}" type="datetimeFigureOut">
              <a:rPr lang="en-GB" smtClean="0"/>
              <a:t>14/10/2019</a:t>
            </a:fld>
            <a:endParaRPr lang="en-GB"/>
          </a:p>
        </p:txBody>
      </p:sp>
      <p:sp>
        <p:nvSpPr>
          <p:cNvPr id="5" name="Footer Placeholder 4">
            <a:extLst>
              <a:ext uri="{FF2B5EF4-FFF2-40B4-BE49-F238E27FC236}">
                <a16:creationId xmlns:a16="http://schemas.microsoft.com/office/drawing/2014/main" id="{F9F0F25A-382B-453D-8B04-B74342F393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17E4C3-7D57-4958-BEFA-744F172F8634}"/>
              </a:ext>
            </a:extLst>
          </p:cNvPr>
          <p:cNvSpPr>
            <a:spLocks noGrp="1"/>
          </p:cNvSpPr>
          <p:nvPr>
            <p:ph type="sldNum" sz="quarter" idx="12"/>
          </p:nvPr>
        </p:nvSpPr>
        <p:spPr/>
        <p:txBody>
          <a:bodyPr/>
          <a:lstStyle/>
          <a:p>
            <a:fld id="{E1889FC5-EDF8-4745-A170-92CD9C18E498}" type="slidenum">
              <a:rPr lang="en-GB" smtClean="0"/>
              <a:t>‹#›</a:t>
            </a:fld>
            <a:endParaRPr lang="en-GB"/>
          </a:p>
        </p:txBody>
      </p:sp>
    </p:spTree>
    <p:extLst>
      <p:ext uri="{BB962C8B-B14F-4D97-AF65-F5344CB8AC3E}">
        <p14:creationId xmlns:p14="http://schemas.microsoft.com/office/powerpoint/2010/main" val="2144730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441EE-52AF-45E5-8C17-4A810AAA30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2563F3-7CA8-402F-B62B-CA7FC7813A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7CD208-02DC-4E9F-AF7F-605632226C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616BE0-CE2A-402C-8D4D-75033AC6BF8D}"/>
              </a:ext>
            </a:extLst>
          </p:cNvPr>
          <p:cNvSpPr>
            <a:spLocks noGrp="1"/>
          </p:cNvSpPr>
          <p:nvPr>
            <p:ph type="dt" sz="half" idx="10"/>
          </p:nvPr>
        </p:nvSpPr>
        <p:spPr/>
        <p:txBody>
          <a:bodyPr/>
          <a:lstStyle/>
          <a:p>
            <a:fld id="{A5D3DFE8-6C48-48C7-AC36-DAA8931B4161}" type="datetimeFigureOut">
              <a:rPr lang="en-GB" smtClean="0"/>
              <a:t>14/10/2019</a:t>
            </a:fld>
            <a:endParaRPr lang="en-GB"/>
          </a:p>
        </p:txBody>
      </p:sp>
      <p:sp>
        <p:nvSpPr>
          <p:cNvPr id="6" name="Footer Placeholder 5">
            <a:extLst>
              <a:ext uri="{FF2B5EF4-FFF2-40B4-BE49-F238E27FC236}">
                <a16:creationId xmlns:a16="http://schemas.microsoft.com/office/drawing/2014/main" id="{5FF06C39-CC9B-4856-A01D-E764285D7A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505F4E-D3E3-4395-A393-E56BA176B066}"/>
              </a:ext>
            </a:extLst>
          </p:cNvPr>
          <p:cNvSpPr>
            <a:spLocks noGrp="1"/>
          </p:cNvSpPr>
          <p:nvPr>
            <p:ph type="sldNum" sz="quarter" idx="12"/>
          </p:nvPr>
        </p:nvSpPr>
        <p:spPr/>
        <p:txBody>
          <a:bodyPr/>
          <a:lstStyle/>
          <a:p>
            <a:fld id="{E1889FC5-EDF8-4745-A170-92CD9C18E498}" type="slidenum">
              <a:rPr lang="en-GB" smtClean="0"/>
              <a:t>‹#›</a:t>
            </a:fld>
            <a:endParaRPr lang="en-GB"/>
          </a:p>
        </p:txBody>
      </p:sp>
    </p:spTree>
    <p:extLst>
      <p:ext uri="{BB962C8B-B14F-4D97-AF65-F5344CB8AC3E}">
        <p14:creationId xmlns:p14="http://schemas.microsoft.com/office/powerpoint/2010/main" val="4080110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E8C3E-9E2A-4E0A-BC43-CAE78B83A48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1CD59A-CCDA-4E37-953F-3D6CF5E384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03D222-C18B-41AA-A7C6-65255E873D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D711F8-CC52-4E65-BB8C-C47AB23C53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0089B6-3317-4135-8DD3-5C7475C915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80791D2-07E4-49A8-8F51-15E60022C6C4}"/>
              </a:ext>
            </a:extLst>
          </p:cNvPr>
          <p:cNvSpPr>
            <a:spLocks noGrp="1"/>
          </p:cNvSpPr>
          <p:nvPr>
            <p:ph type="dt" sz="half" idx="10"/>
          </p:nvPr>
        </p:nvSpPr>
        <p:spPr/>
        <p:txBody>
          <a:bodyPr/>
          <a:lstStyle/>
          <a:p>
            <a:fld id="{A5D3DFE8-6C48-48C7-AC36-DAA8931B4161}" type="datetimeFigureOut">
              <a:rPr lang="en-GB" smtClean="0"/>
              <a:t>14/10/2019</a:t>
            </a:fld>
            <a:endParaRPr lang="en-GB"/>
          </a:p>
        </p:txBody>
      </p:sp>
      <p:sp>
        <p:nvSpPr>
          <p:cNvPr id="8" name="Footer Placeholder 7">
            <a:extLst>
              <a:ext uri="{FF2B5EF4-FFF2-40B4-BE49-F238E27FC236}">
                <a16:creationId xmlns:a16="http://schemas.microsoft.com/office/drawing/2014/main" id="{D4AE9F90-2F6A-4B21-BE2F-40401B8DD6C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1E056F-6AAE-4B15-911C-E27264B960D3}"/>
              </a:ext>
            </a:extLst>
          </p:cNvPr>
          <p:cNvSpPr>
            <a:spLocks noGrp="1"/>
          </p:cNvSpPr>
          <p:nvPr>
            <p:ph type="sldNum" sz="quarter" idx="12"/>
          </p:nvPr>
        </p:nvSpPr>
        <p:spPr/>
        <p:txBody>
          <a:bodyPr/>
          <a:lstStyle/>
          <a:p>
            <a:fld id="{E1889FC5-EDF8-4745-A170-92CD9C18E498}" type="slidenum">
              <a:rPr lang="en-GB" smtClean="0"/>
              <a:t>‹#›</a:t>
            </a:fld>
            <a:endParaRPr lang="en-GB"/>
          </a:p>
        </p:txBody>
      </p:sp>
    </p:spTree>
    <p:extLst>
      <p:ext uri="{BB962C8B-B14F-4D97-AF65-F5344CB8AC3E}">
        <p14:creationId xmlns:p14="http://schemas.microsoft.com/office/powerpoint/2010/main" val="2484867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D45B9-22EE-42A9-9C66-59E8A1C7E6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ED06BC-59B0-4F0D-9536-09B17480094F}"/>
              </a:ext>
            </a:extLst>
          </p:cNvPr>
          <p:cNvSpPr>
            <a:spLocks noGrp="1"/>
          </p:cNvSpPr>
          <p:nvPr>
            <p:ph type="dt" sz="half" idx="10"/>
          </p:nvPr>
        </p:nvSpPr>
        <p:spPr/>
        <p:txBody>
          <a:bodyPr/>
          <a:lstStyle/>
          <a:p>
            <a:fld id="{A5D3DFE8-6C48-48C7-AC36-DAA8931B4161}" type="datetimeFigureOut">
              <a:rPr lang="en-GB" smtClean="0"/>
              <a:t>14/10/2019</a:t>
            </a:fld>
            <a:endParaRPr lang="en-GB"/>
          </a:p>
        </p:txBody>
      </p:sp>
      <p:sp>
        <p:nvSpPr>
          <p:cNvPr id="4" name="Footer Placeholder 3">
            <a:extLst>
              <a:ext uri="{FF2B5EF4-FFF2-40B4-BE49-F238E27FC236}">
                <a16:creationId xmlns:a16="http://schemas.microsoft.com/office/drawing/2014/main" id="{0B87167E-1ABB-47A8-A828-FFC0E94C10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43E1C2-7712-4A02-8981-6D0BF895185C}"/>
              </a:ext>
            </a:extLst>
          </p:cNvPr>
          <p:cNvSpPr>
            <a:spLocks noGrp="1"/>
          </p:cNvSpPr>
          <p:nvPr>
            <p:ph type="sldNum" sz="quarter" idx="12"/>
          </p:nvPr>
        </p:nvSpPr>
        <p:spPr/>
        <p:txBody>
          <a:bodyPr/>
          <a:lstStyle/>
          <a:p>
            <a:fld id="{E1889FC5-EDF8-4745-A170-92CD9C18E498}" type="slidenum">
              <a:rPr lang="en-GB" smtClean="0"/>
              <a:t>‹#›</a:t>
            </a:fld>
            <a:endParaRPr lang="en-GB"/>
          </a:p>
        </p:txBody>
      </p:sp>
    </p:spTree>
    <p:extLst>
      <p:ext uri="{BB962C8B-B14F-4D97-AF65-F5344CB8AC3E}">
        <p14:creationId xmlns:p14="http://schemas.microsoft.com/office/powerpoint/2010/main" val="2996413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F73F65-DA72-4516-B721-909A89363158}"/>
              </a:ext>
            </a:extLst>
          </p:cNvPr>
          <p:cNvSpPr>
            <a:spLocks noGrp="1"/>
          </p:cNvSpPr>
          <p:nvPr>
            <p:ph type="dt" sz="half" idx="10"/>
          </p:nvPr>
        </p:nvSpPr>
        <p:spPr/>
        <p:txBody>
          <a:bodyPr/>
          <a:lstStyle/>
          <a:p>
            <a:fld id="{A5D3DFE8-6C48-48C7-AC36-DAA8931B4161}" type="datetimeFigureOut">
              <a:rPr lang="en-GB" smtClean="0"/>
              <a:t>14/10/2019</a:t>
            </a:fld>
            <a:endParaRPr lang="en-GB"/>
          </a:p>
        </p:txBody>
      </p:sp>
      <p:sp>
        <p:nvSpPr>
          <p:cNvPr id="3" name="Footer Placeholder 2">
            <a:extLst>
              <a:ext uri="{FF2B5EF4-FFF2-40B4-BE49-F238E27FC236}">
                <a16:creationId xmlns:a16="http://schemas.microsoft.com/office/drawing/2014/main" id="{E68447A3-574E-42ED-9C65-98B3C6C792C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DAF4C2-127C-4D1B-B07A-1F4B317EA851}"/>
              </a:ext>
            </a:extLst>
          </p:cNvPr>
          <p:cNvSpPr>
            <a:spLocks noGrp="1"/>
          </p:cNvSpPr>
          <p:nvPr>
            <p:ph type="sldNum" sz="quarter" idx="12"/>
          </p:nvPr>
        </p:nvSpPr>
        <p:spPr/>
        <p:txBody>
          <a:bodyPr/>
          <a:lstStyle/>
          <a:p>
            <a:fld id="{E1889FC5-EDF8-4745-A170-92CD9C18E498}" type="slidenum">
              <a:rPr lang="en-GB" smtClean="0"/>
              <a:t>‹#›</a:t>
            </a:fld>
            <a:endParaRPr lang="en-GB"/>
          </a:p>
        </p:txBody>
      </p:sp>
    </p:spTree>
    <p:extLst>
      <p:ext uri="{BB962C8B-B14F-4D97-AF65-F5344CB8AC3E}">
        <p14:creationId xmlns:p14="http://schemas.microsoft.com/office/powerpoint/2010/main" val="2311996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4E10B-3490-44D3-A02F-0313B0751B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F3A6DD-1D77-421B-950C-1A9AA6A02C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7F0BED-28F0-46CB-B408-3083EA6015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F7EF9D-31F0-4652-B91B-3689650C3C03}"/>
              </a:ext>
            </a:extLst>
          </p:cNvPr>
          <p:cNvSpPr>
            <a:spLocks noGrp="1"/>
          </p:cNvSpPr>
          <p:nvPr>
            <p:ph type="dt" sz="half" idx="10"/>
          </p:nvPr>
        </p:nvSpPr>
        <p:spPr/>
        <p:txBody>
          <a:bodyPr/>
          <a:lstStyle/>
          <a:p>
            <a:fld id="{A5D3DFE8-6C48-48C7-AC36-DAA8931B4161}" type="datetimeFigureOut">
              <a:rPr lang="en-GB" smtClean="0"/>
              <a:t>14/10/2019</a:t>
            </a:fld>
            <a:endParaRPr lang="en-GB"/>
          </a:p>
        </p:txBody>
      </p:sp>
      <p:sp>
        <p:nvSpPr>
          <p:cNvPr id="6" name="Footer Placeholder 5">
            <a:extLst>
              <a:ext uri="{FF2B5EF4-FFF2-40B4-BE49-F238E27FC236}">
                <a16:creationId xmlns:a16="http://schemas.microsoft.com/office/drawing/2014/main" id="{E50DD4B2-E271-49BB-A5FC-B985430C49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3B57B2-66D3-4F1F-B6D0-09C30BBF156C}"/>
              </a:ext>
            </a:extLst>
          </p:cNvPr>
          <p:cNvSpPr>
            <a:spLocks noGrp="1"/>
          </p:cNvSpPr>
          <p:nvPr>
            <p:ph type="sldNum" sz="quarter" idx="12"/>
          </p:nvPr>
        </p:nvSpPr>
        <p:spPr/>
        <p:txBody>
          <a:bodyPr/>
          <a:lstStyle/>
          <a:p>
            <a:fld id="{E1889FC5-EDF8-4745-A170-92CD9C18E498}" type="slidenum">
              <a:rPr lang="en-GB" smtClean="0"/>
              <a:t>‹#›</a:t>
            </a:fld>
            <a:endParaRPr lang="en-GB"/>
          </a:p>
        </p:txBody>
      </p:sp>
    </p:spTree>
    <p:extLst>
      <p:ext uri="{BB962C8B-B14F-4D97-AF65-F5344CB8AC3E}">
        <p14:creationId xmlns:p14="http://schemas.microsoft.com/office/powerpoint/2010/main" val="3366512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BCC32-9F27-4D93-BE0E-A8A85E7EAD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5213CC-D9FA-48BD-8549-AA36E5F453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564B72-AECF-4A0C-89FD-4E18D77B3D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AD235B-299D-477D-A6D5-949751BBB463}"/>
              </a:ext>
            </a:extLst>
          </p:cNvPr>
          <p:cNvSpPr>
            <a:spLocks noGrp="1"/>
          </p:cNvSpPr>
          <p:nvPr>
            <p:ph type="dt" sz="half" idx="10"/>
          </p:nvPr>
        </p:nvSpPr>
        <p:spPr/>
        <p:txBody>
          <a:bodyPr/>
          <a:lstStyle/>
          <a:p>
            <a:fld id="{A5D3DFE8-6C48-48C7-AC36-DAA8931B4161}" type="datetimeFigureOut">
              <a:rPr lang="en-GB" smtClean="0"/>
              <a:t>14/10/2019</a:t>
            </a:fld>
            <a:endParaRPr lang="en-GB"/>
          </a:p>
        </p:txBody>
      </p:sp>
      <p:sp>
        <p:nvSpPr>
          <p:cNvPr id="6" name="Footer Placeholder 5">
            <a:extLst>
              <a:ext uri="{FF2B5EF4-FFF2-40B4-BE49-F238E27FC236}">
                <a16:creationId xmlns:a16="http://schemas.microsoft.com/office/drawing/2014/main" id="{A10B916E-8D59-452D-939C-727CFFF899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8D8EB1-270A-411B-BDA3-B9409119ADA3}"/>
              </a:ext>
            </a:extLst>
          </p:cNvPr>
          <p:cNvSpPr>
            <a:spLocks noGrp="1"/>
          </p:cNvSpPr>
          <p:nvPr>
            <p:ph type="sldNum" sz="quarter" idx="12"/>
          </p:nvPr>
        </p:nvSpPr>
        <p:spPr/>
        <p:txBody>
          <a:bodyPr/>
          <a:lstStyle/>
          <a:p>
            <a:fld id="{E1889FC5-EDF8-4745-A170-92CD9C18E498}" type="slidenum">
              <a:rPr lang="en-GB" smtClean="0"/>
              <a:t>‹#›</a:t>
            </a:fld>
            <a:endParaRPr lang="en-GB"/>
          </a:p>
        </p:txBody>
      </p:sp>
    </p:spTree>
    <p:extLst>
      <p:ext uri="{BB962C8B-B14F-4D97-AF65-F5344CB8AC3E}">
        <p14:creationId xmlns:p14="http://schemas.microsoft.com/office/powerpoint/2010/main" val="731386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6C2DB-A7DC-4BE7-A25A-3017CF5CCB6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1577D5-0C81-4FA2-B2BD-7B80CD6F51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E98144-CD26-4469-BAAA-1676BED76FC2}"/>
              </a:ext>
            </a:extLst>
          </p:cNvPr>
          <p:cNvSpPr>
            <a:spLocks noGrp="1"/>
          </p:cNvSpPr>
          <p:nvPr>
            <p:ph type="dt" sz="half" idx="10"/>
          </p:nvPr>
        </p:nvSpPr>
        <p:spPr/>
        <p:txBody>
          <a:bodyPr/>
          <a:lstStyle/>
          <a:p>
            <a:fld id="{A5D3DFE8-6C48-48C7-AC36-DAA8931B4161}" type="datetimeFigureOut">
              <a:rPr lang="en-GB" smtClean="0"/>
              <a:t>14/10/2019</a:t>
            </a:fld>
            <a:endParaRPr lang="en-GB"/>
          </a:p>
        </p:txBody>
      </p:sp>
      <p:sp>
        <p:nvSpPr>
          <p:cNvPr id="5" name="Footer Placeholder 4">
            <a:extLst>
              <a:ext uri="{FF2B5EF4-FFF2-40B4-BE49-F238E27FC236}">
                <a16:creationId xmlns:a16="http://schemas.microsoft.com/office/drawing/2014/main" id="{E87D78AD-2B02-4A31-9D1D-3F11904EF5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B12E92-0B45-4722-A49C-9806267D8104}"/>
              </a:ext>
            </a:extLst>
          </p:cNvPr>
          <p:cNvSpPr>
            <a:spLocks noGrp="1"/>
          </p:cNvSpPr>
          <p:nvPr>
            <p:ph type="sldNum" sz="quarter" idx="12"/>
          </p:nvPr>
        </p:nvSpPr>
        <p:spPr/>
        <p:txBody>
          <a:bodyPr/>
          <a:lstStyle/>
          <a:p>
            <a:fld id="{E1889FC5-EDF8-4745-A170-92CD9C18E498}" type="slidenum">
              <a:rPr lang="en-GB" smtClean="0"/>
              <a:t>‹#›</a:t>
            </a:fld>
            <a:endParaRPr lang="en-GB"/>
          </a:p>
        </p:txBody>
      </p:sp>
    </p:spTree>
    <p:extLst>
      <p:ext uri="{BB962C8B-B14F-4D97-AF65-F5344CB8AC3E}">
        <p14:creationId xmlns:p14="http://schemas.microsoft.com/office/powerpoint/2010/main" val="1698562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242E69-9F62-49E4-B2F9-EAE70998F70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B52BFD-A11F-41B2-A8F4-CA0269A29B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BEEDA0-7E4E-4CF8-86C5-E3973C1CCC61}"/>
              </a:ext>
            </a:extLst>
          </p:cNvPr>
          <p:cNvSpPr>
            <a:spLocks noGrp="1"/>
          </p:cNvSpPr>
          <p:nvPr>
            <p:ph type="dt" sz="half" idx="10"/>
          </p:nvPr>
        </p:nvSpPr>
        <p:spPr/>
        <p:txBody>
          <a:bodyPr/>
          <a:lstStyle/>
          <a:p>
            <a:fld id="{A5D3DFE8-6C48-48C7-AC36-DAA8931B4161}" type="datetimeFigureOut">
              <a:rPr lang="en-GB" smtClean="0"/>
              <a:t>14/10/2019</a:t>
            </a:fld>
            <a:endParaRPr lang="en-GB"/>
          </a:p>
        </p:txBody>
      </p:sp>
      <p:sp>
        <p:nvSpPr>
          <p:cNvPr id="5" name="Footer Placeholder 4">
            <a:extLst>
              <a:ext uri="{FF2B5EF4-FFF2-40B4-BE49-F238E27FC236}">
                <a16:creationId xmlns:a16="http://schemas.microsoft.com/office/drawing/2014/main" id="{CCD013F8-2468-413E-A599-F0B40CEEA4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8349A3-D8F0-48D6-BC82-390D0FAE8EBD}"/>
              </a:ext>
            </a:extLst>
          </p:cNvPr>
          <p:cNvSpPr>
            <a:spLocks noGrp="1"/>
          </p:cNvSpPr>
          <p:nvPr>
            <p:ph type="sldNum" sz="quarter" idx="12"/>
          </p:nvPr>
        </p:nvSpPr>
        <p:spPr/>
        <p:txBody>
          <a:bodyPr/>
          <a:lstStyle/>
          <a:p>
            <a:fld id="{E1889FC5-EDF8-4745-A170-92CD9C18E498}" type="slidenum">
              <a:rPr lang="en-GB" smtClean="0"/>
              <a:t>‹#›</a:t>
            </a:fld>
            <a:endParaRPr lang="en-GB"/>
          </a:p>
        </p:txBody>
      </p:sp>
    </p:spTree>
    <p:extLst>
      <p:ext uri="{BB962C8B-B14F-4D97-AF65-F5344CB8AC3E}">
        <p14:creationId xmlns:p14="http://schemas.microsoft.com/office/powerpoint/2010/main" val="2271490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99E74E-0530-4461-AFD1-01478DB8C2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0AD5F1-3E93-441E-A14A-50843D8E4B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D31DF6-4AB5-4CE0-8421-F30756F82E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D3DFE8-6C48-48C7-AC36-DAA8931B4161}" type="datetimeFigureOut">
              <a:rPr lang="en-GB" smtClean="0"/>
              <a:t>14/10/2019</a:t>
            </a:fld>
            <a:endParaRPr lang="en-GB"/>
          </a:p>
        </p:txBody>
      </p:sp>
      <p:sp>
        <p:nvSpPr>
          <p:cNvPr id="5" name="Footer Placeholder 4">
            <a:extLst>
              <a:ext uri="{FF2B5EF4-FFF2-40B4-BE49-F238E27FC236}">
                <a16:creationId xmlns:a16="http://schemas.microsoft.com/office/drawing/2014/main" id="{BE14DE2F-CF43-4031-B424-F7B1DF83DB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D1DC3DE-F904-425F-8F38-4BDBED48BD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889FC5-EDF8-4745-A170-92CD9C18E498}" type="slidenum">
              <a:rPr lang="en-GB" smtClean="0"/>
              <a:t>‹#›</a:t>
            </a:fld>
            <a:endParaRPr lang="en-GB"/>
          </a:p>
        </p:txBody>
      </p:sp>
    </p:spTree>
    <p:extLst>
      <p:ext uri="{BB962C8B-B14F-4D97-AF65-F5344CB8AC3E}">
        <p14:creationId xmlns:p14="http://schemas.microsoft.com/office/powerpoint/2010/main" val="18892773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2.ca.uky.edu/agcomm/pubs/id/id108/10.pdf" TargetMode="External"/><Relationship Id="rId2" Type="http://schemas.openxmlformats.org/officeDocument/2006/relationships/hyperlink" Target="http://www.assembly.wales/Research%20Documents/16-059%20SEN/16-059-Web-%20English.pdf" TargetMode="External"/><Relationship Id="rId1" Type="http://schemas.openxmlformats.org/officeDocument/2006/relationships/slideLayout" Target="../slideLayouts/slideLayout2.xml"/><Relationship Id="rId5" Type="http://schemas.openxmlformats.org/officeDocument/2006/relationships/hyperlink" Target="https://www.researchgate.net/publication/312309357_Communication_History" TargetMode="External"/><Relationship Id="rId4" Type="http://schemas.openxmlformats.org/officeDocument/2006/relationships/hyperlink" Target="http://webbut.unitbv.ro/BU2014/Series%20V/BULETIN%20V/III-09_SUCIU.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63548-FAE7-4DB9-8C98-F78F279DFE76}"/>
              </a:ext>
            </a:extLst>
          </p:cNvPr>
          <p:cNvSpPr>
            <a:spLocks noGrp="1"/>
          </p:cNvSpPr>
          <p:nvPr>
            <p:ph type="ctrTitle"/>
          </p:nvPr>
        </p:nvSpPr>
        <p:spPr/>
        <p:txBody>
          <a:bodyPr>
            <a:normAutofit fontScale="90000"/>
          </a:bodyPr>
          <a:lstStyle/>
          <a:p>
            <a:r>
              <a:rPr lang="en-GB" i="1" dirty="0"/>
              <a:t>ECGE6001 </a:t>
            </a:r>
            <a:r>
              <a:rPr lang="en-GB" dirty="0"/>
              <a:t>Skills for life: employability and future pathways</a:t>
            </a:r>
          </a:p>
        </p:txBody>
      </p:sp>
      <p:sp>
        <p:nvSpPr>
          <p:cNvPr id="3" name="Subtitle 2">
            <a:extLst>
              <a:ext uri="{FF2B5EF4-FFF2-40B4-BE49-F238E27FC236}">
                <a16:creationId xmlns:a16="http://schemas.microsoft.com/office/drawing/2014/main" id="{4858929C-9E8A-4D84-883A-0EC9EAEBD9FA}"/>
              </a:ext>
            </a:extLst>
          </p:cNvPr>
          <p:cNvSpPr>
            <a:spLocks noGrp="1"/>
          </p:cNvSpPr>
          <p:nvPr>
            <p:ph type="subTitle" idx="1"/>
          </p:nvPr>
        </p:nvSpPr>
        <p:spPr/>
        <p:txBody>
          <a:bodyPr/>
          <a:lstStyle/>
          <a:p>
            <a:r>
              <a:rPr lang="en-GB" dirty="0"/>
              <a:t>Etain Adams 1701972</a:t>
            </a:r>
          </a:p>
        </p:txBody>
      </p:sp>
    </p:spTree>
    <p:extLst>
      <p:ext uri="{BB962C8B-B14F-4D97-AF65-F5344CB8AC3E}">
        <p14:creationId xmlns:p14="http://schemas.microsoft.com/office/powerpoint/2010/main" val="741797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0FECE09-9D94-4315-A365-D339B66B4B52}"/>
              </a:ext>
            </a:extLst>
          </p:cNvPr>
          <p:cNvPicPr>
            <a:picLocks noChangeAspect="1"/>
          </p:cNvPicPr>
          <p:nvPr/>
        </p:nvPicPr>
        <p:blipFill rotWithShape="1">
          <a:blip r:embed="rId3"/>
          <a:srcRect l="57812" t="14377" r="5240" b="18459"/>
          <a:stretch/>
        </p:blipFill>
        <p:spPr>
          <a:xfrm>
            <a:off x="108930" y="265044"/>
            <a:ext cx="5873778" cy="6003234"/>
          </a:xfrm>
          <a:prstGeom prst="rect">
            <a:avLst/>
          </a:prstGeom>
        </p:spPr>
      </p:pic>
      <p:pic>
        <p:nvPicPr>
          <p:cNvPr id="8" name="Picture 7">
            <a:extLst>
              <a:ext uri="{FF2B5EF4-FFF2-40B4-BE49-F238E27FC236}">
                <a16:creationId xmlns:a16="http://schemas.microsoft.com/office/drawing/2014/main" id="{D6C73CE3-15EE-4CEC-99E0-3D2F1285D8E8}"/>
              </a:ext>
            </a:extLst>
          </p:cNvPr>
          <p:cNvPicPr>
            <a:picLocks noChangeAspect="1"/>
          </p:cNvPicPr>
          <p:nvPr/>
        </p:nvPicPr>
        <p:blipFill rotWithShape="1">
          <a:blip r:embed="rId4"/>
          <a:srcRect l="59239" t="30715" r="5435" b="6838"/>
          <a:stretch/>
        </p:blipFill>
        <p:spPr>
          <a:xfrm>
            <a:off x="5982708" y="453887"/>
            <a:ext cx="5987070" cy="5950226"/>
          </a:xfrm>
          <a:prstGeom prst="rect">
            <a:avLst/>
          </a:prstGeom>
        </p:spPr>
      </p:pic>
    </p:spTree>
    <p:extLst>
      <p:ext uri="{BB962C8B-B14F-4D97-AF65-F5344CB8AC3E}">
        <p14:creationId xmlns:p14="http://schemas.microsoft.com/office/powerpoint/2010/main" val="797962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108685-74A1-416A-B687-28AD988E8AD6}"/>
              </a:ext>
            </a:extLst>
          </p:cNvPr>
          <p:cNvSpPr/>
          <p:nvPr/>
        </p:nvSpPr>
        <p:spPr>
          <a:xfrm>
            <a:off x="0" y="877814"/>
            <a:ext cx="6322834" cy="646331"/>
          </a:xfrm>
          <a:prstGeom prst="rect">
            <a:avLst/>
          </a:prstGeom>
          <a:noFill/>
        </p:spPr>
        <p:txBody>
          <a:bodyPr wrap="square" lIns="91440" tIns="45720" rIns="91440" bIns="45720">
            <a:spAutoFit/>
          </a:bodyPr>
          <a:lstStyle/>
          <a:p>
            <a:pPr algn="ctr"/>
            <a:r>
              <a:rPr lang="en-US" sz="3600" b="0" cap="none" spc="0" dirty="0">
                <a:ln w="0"/>
                <a:solidFill>
                  <a:schemeClr val="tx1"/>
                </a:solidFill>
                <a:effectLst>
                  <a:outerShdw blurRad="38100" dist="19050" dir="2700000" algn="tl" rotWithShape="0">
                    <a:schemeClr val="dk1">
                      <a:alpha val="40000"/>
                    </a:schemeClr>
                  </a:outerShdw>
                </a:effectLst>
              </a:rPr>
              <a:t>Communication Skills </a:t>
            </a:r>
          </a:p>
        </p:txBody>
      </p:sp>
      <p:sp>
        <p:nvSpPr>
          <p:cNvPr id="7" name="Rectangle 6">
            <a:extLst>
              <a:ext uri="{FF2B5EF4-FFF2-40B4-BE49-F238E27FC236}">
                <a16:creationId xmlns:a16="http://schemas.microsoft.com/office/drawing/2014/main" id="{AA5A8CCD-C81F-4583-A037-30A6ACA1AED1}"/>
              </a:ext>
            </a:extLst>
          </p:cNvPr>
          <p:cNvSpPr/>
          <p:nvPr/>
        </p:nvSpPr>
        <p:spPr>
          <a:xfrm>
            <a:off x="4823055" y="2459504"/>
            <a:ext cx="2545889" cy="1938992"/>
          </a:xfrm>
          <a:prstGeom prst="rect">
            <a:avLst/>
          </a:prstGeom>
          <a:noFill/>
        </p:spPr>
        <p:txBody>
          <a:bodyPr wrap="none" lIns="91440" tIns="45720" rIns="91440" bIns="45720">
            <a:spAutoFit/>
          </a:bodyPr>
          <a:lstStyle/>
          <a:p>
            <a:pPr algn="ctr"/>
            <a:r>
              <a:rPr lang="en-US" sz="6000" dirty="0">
                <a:ln w="0"/>
                <a:effectLst>
                  <a:outerShdw blurRad="38100" dist="19050" dir="2700000" algn="tl" rotWithShape="0">
                    <a:schemeClr val="dk1">
                      <a:alpha val="40000"/>
                    </a:schemeClr>
                  </a:outerShdw>
                </a:effectLst>
              </a:rPr>
              <a:t>Skills </a:t>
            </a:r>
          </a:p>
          <a:p>
            <a:pPr algn="ctr"/>
            <a:r>
              <a:rPr lang="en-US" sz="6000" dirty="0">
                <a:ln w="0"/>
                <a:effectLst>
                  <a:outerShdw blurRad="38100" dist="19050" dir="2700000" algn="tl" rotWithShape="0">
                    <a:schemeClr val="dk1">
                      <a:alpha val="40000"/>
                    </a:schemeClr>
                  </a:outerShdw>
                </a:effectLst>
              </a:rPr>
              <a:t>needed</a:t>
            </a:r>
            <a:endParaRPr lang="en-US" sz="6000" b="0" cap="none" spc="0" dirty="0">
              <a:ln w="0"/>
              <a:solidFill>
                <a:schemeClr val="tx1"/>
              </a:solidFill>
              <a:effectLst>
                <a:outerShdw blurRad="38100" dist="19050" dir="2700000" algn="tl" rotWithShape="0">
                  <a:schemeClr val="dk1">
                    <a:alpha val="40000"/>
                  </a:schemeClr>
                </a:outerShdw>
              </a:effectLst>
            </a:endParaRPr>
          </a:p>
        </p:txBody>
      </p:sp>
      <p:sp>
        <p:nvSpPr>
          <p:cNvPr id="8" name="Rectangle 7">
            <a:extLst>
              <a:ext uri="{FF2B5EF4-FFF2-40B4-BE49-F238E27FC236}">
                <a16:creationId xmlns:a16="http://schemas.microsoft.com/office/drawing/2014/main" id="{5BB3F983-6A32-4DBB-8F78-729D6538C95B}"/>
              </a:ext>
            </a:extLst>
          </p:cNvPr>
          <p:cNvSpPr/>
          <p:nvPr/>
        </p:nvSpPr>
        <p:spPr>
          <a:xfrm>
            <a:off x="2210618" y="1227628"/>
            <a:ext cx="4112216" cy="707886"/>
          </a:xfrm>
          <a:prstGeom prst="rect">
            <a:avLst/>
          </a:prstGeom>
          <a:noFill/>
        </p:spPr>
        <p:txBody>
          <a:bodyPr wrap="none" lIns="91440" tIns="45720" rIns="91440" bIns="45720">
            <a:spAutoFit/>
          </a:bodyPr>
          <a:lstStyle/>
          <a:p>
            <a:pPr algn="ctr"/>
            <a:r>
              <a:rPr lang="en-US" sz="4000" dirty="0">
                <a:ln w="0"/>
                <a:effectLst>
                  <a:outerShdw blurRad="38100" dist="19050" dir="2700000" algn="tl" rotWithShape="0">
                    <a:schemeClr val="dk1">
                      <a:alpha val="40000"/>
                    </a:schemeClr>
                  </a:outerShdw>
                </a:effectLst>
              </a:rPr>
              <a:t>Interpersonal Skills</a:t>
            </a:r>
            <a:endParaRPr lang="en-US" sz="4000" b="0" cap="none" spc="0" dirty="0">
              <a:ln w="0"/>
              <a:solidFill>
                <a:schemeClr val="tx1"/>
              </a:solidFill>
              <a:effectLst>
                <a:outerShdw blurRad="38100" dist="19050" dir="2700000" algn="tl" rotWithShape="0">
                  <a:schemeClr val="dk1">
                    <a:alpha val="40000"/>
                  </a:schemeClr>
                </a:outerShdw>
              </a:effectLst>
            </a:endParaRPr>
          </a:p>
        </p:txBody>
      </p:sp>
      <p:sp>
        <p:nvSpPr>
          <p:cNvPr id="9" name="Rectangle 8">
            <a:extLst>
              <a:ext uri="{FF2B5EF4-FFF2-40B4-BE49-F238E27FC236}">
                <a16:creationId xmlns:a16="http://schemas.microsoft.com/office/drawing/2014/main" id="{48525E30-1FD6-48B2-8A4D-452E0BC0D5AD}"/>
              </a:ext>
            </a:extLst>
          </p:cNvPr>
          <p:cNvSpPr/>
          <p:nvPr/>
        </p:nvSpPr>
        <p:spPr>
          <a:xfrm>
            <a:off x="5811357" y="5010689"/>
            <a:ext cx="5074082" cy="646331"/>
          </a:xfrm>
          <a:prstGeom prst="rect">
            <a:avLst/>
          </a:prstGeom>
          <a:noFill/>
        </p:spPr>
        <p:txBody>
          <a:bodyPr wrap="none" lIns="91440" tIns="45720" rIns="91440" bIns="45720">
            <a:spAutoFit/>
          </a:bodyPr>
          <a:lstStyle/>
          <a:p>
            <a:pPr algn="ctr"/>
            <a:r>
              <a:rPr lang="en-US" sz="3600" b="0" cap="none" spc="0" dirty="0">
                <a:ln w="0"/>
                <a:solidFill>
                  <a:schemeClr val="tx1"/>
                </a:solidFill>
                <a:effectLst>
                  <a:outerShdw blurRad="38100" dist="19050" dir="2700000" algn="tl" rotWithShape="0">
                    <a:schemeClr val="dk1">
                      <a:alpha val="40000"/>
                    </a:schemeClr>
                  </a:outerShdw>
                </a:effectLst>
              </a:rPr>
              <a:t>People Management skills</a:t>
            </a:r>
          </a:p>
        </p:txBody>
      </p:sp>
      <p:sp>
        <p:nvSpPr>
          <p:cNvPr id="10" name="Rectangle 9">
            <a:extLst>
              <a:ext uri="{FF2B5EF4-FFF2-40B4-BE49-F238E27FC236}">
                <a16:creationId xmlns:a16="http://schemas.microsoft.com/office/drawing/2014/main" id="{FCA44258-94DF-4D41-BE17-6EC4B06F23FC}"/>
              </a:ext>
            </a:extLst>
          </p:cNvPr>
          <p:cNvSpPr/>
          <p:nvPr/>
        </p:nvSpPr>
        <p:spPr>
          <a:xfrm>
            <a:off x="1271250" y="4302803"/>
            <a:ext cx="3551805" cy="707886"/>
          </a:xfrm>
          <a:prstGeom prst="rect">
            <a:avLst/>
          </a:prstGeom>
          <a:noFill/>
        </p:spPr>
        <p:txBody>
          <a:bodyPr wrap="none" lIns="91440" tIns="45720" rIns="91440" bIns="45720">
            <a:spAutoFit/>
          </a:bodyPr>
          <a:lstStyle/>
          <a:p>
            <a:pPr algn="ctr"/>
            <a:r>
              <a:rPr lang="en-US" sz="4000" b="0" cap="none" spc="0" dirty="0">
                <a:ln w="0"/>
                <a:solidFill>
                  <a:schemeClr val="tx1"/>
                </a:solidFill>
                <a:effectLst>
                  <a:outerShdw blurRad="38100" dist="19050" dir="2700000" algn="tl" rotWithShape="0">
                    <a:schemeClr val="dk1">
                      <a:alpha val="40000"/>
                    </a:schemeClr>
                  </a:outerShdw>
                </a:effectLst>
              </a:rPr>
              <a:t>Leadership skills</a:t>
            </a:r>
          </a:p>
        </p:txBody>
      </p:sp>
    </p:spTree>
    <p:extLst>
      <p:ext uri="{BB962C8B-B14F-4D97-AF65-F5344CB8AC3E}">
        <p14:creationId xmlns:p14="http://schemas.microsoft.com/office/powerpoint/2010/main" val="428283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74990-DAD1-48A7-9CF9-8AA9849678D7}"/>
              </a:ext>
            </a:extLst>
          </p:cNvPr>
          <p:cNvSpPr>
            <a:spLocks noGrp="1"/>
          </p:cNvSpPr>
          <p:nvPr>
            <p:ph type="title"/>
          </p:nvPr>
        </p:nvSpPr>
        <p:spPr/>
        <p:txBody>
          <a:bodyPr/>
          <a:lstStyle/>
          <a:p>
            <a:r>
              <a:rPr lang="en-GB" dirty="0"/>
              <a:t>Interpersonal Skills/ Communication Skills</a:t>
            </a:r>
          </a:p>
        </p:txBody>
      </p:sp>
      <p:sp>
        <p:nvSpPr>
          <p:cNvPr id="3" name="Content Placeholder 2">
            <a:extLst>
              <a:ext uri="{FF2B5EF4-FFF2-40B4-BE49-F238E27FC236}">
                <a16:creationId xmlns:a16="http://schemas.microsoft.com/office/drawing/2014/main" id="{9590FAF2-3ECE-4711-890B-A3833A3A3BAF}"/>
              </a:ext>
            </a:extLst>
          </p:cNvPr>
          <p:cNvSpPr>
            <a:spLocks noGrp="1"/>
          </p:cNvSpPr>
          <p:nvPr>
            <p:ph idx="1"/>
          </p:nvPr>
        </p:nvSpPr>
        <p:spPr/>
        <p:txBody>
          <a:bodyPr/>
          <a:lstStyle/>
          <a:p>
            <a:r>
              <a:rPr lang="en-GB" dirty="0"/>
              <a:t>Various communication methods, discussed by Peter Simonson in ‘Communication History’.</a:t>
            </a:r>
          </a:p>
          <a:p>
            <a:r>
              <a:rPr lang="en-GB" dirty="0"/>
              <a:t>Individual Education Plan (</a:t>
            </a:r>
            <a:r>
              <a:rPr lang="en-GB" dirty="0" err="1"/>
              <a:t>IEP</a:t>
            </a:r>
            <a:r>
              <a:rPr lang="en-GB" dirty="0"/>
              <a:t>) </a:t>
            </a:r>
          </a:p>
          <a:p>
            <a:r>
              <a:rPr lang="en-GB" dirty="0"/>
              <a:t> My personal experience </a:t>
            </a:r>
          </a:p>
          <a:p>
            <a:endParaRPr lang="en-GB" dirty="0"/>
          </a:p>
        </p:txBody>
      </p:sp>
    </p:spTree>
    <p:extLst>
      <p:ext uri="{BB962C8B-B14F-4D97-AF65-F5344CB8AC3E}">
        <p14:creationId xmlns:p14="http://schemas.microsoft.com/office/powerpoint/2010/main" val="1538699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C587-33C6-46E2-A822-9B093CDB8596}"/>
              </a:ext>
            </a:extLst>
          </p:cNvPr>
          <p:cNvSpPr>
            <a:spLocks noGrp="1"/>
          </p:cNvSpPr>
          <p:nvPr>
            <p:ph type="title"/>
          </p:nvPr>
        </p:nvSpPr>
        <p:spPr/>
        <p:txBody>
          <a:bodyPr/>
          <a:lstStyle/>
          <a:p>
            <a:r>
              <a:rPr lang="en-GB" dirty="0"/>
              <a:t>People Management Skills</a:t>
            </a:r>
          </a:p>
        </p:txBody>
      </p:sp>
      <p:sp>
        <p:nvSpPr>
          <p:cNvPr id="3" name="Content Placeholder 2">
            <a:extLst>
              <a:ext uri="{FF2B5EF4-FFF2-40B4-BE49-F238E27FC236}">
                <a16:creationId xmlns:a16="http://schemas.microsoft.com/office/drawing/2014/main" id="{8BAD87A0-8A11-42DE-858F-92BE217DD6C8}"/>
              </a:ext>
            </a:extLst>
          </p:cNvPr>
          <p:cNvSpPr>
            <a:spLocks noGrp="1"/>
          </p:cNvSpPr>
          <p:nvPr>
            <p:ph idx="1"/>
          </p:nvPr>
        </p:nvSpPr>
        <p:spPr/>
        <p:txBody>
          <a:bodyPr/>
          <a:lstStyle/>
          <a:p>
            <a:r>
              <a:rPr lang="en-GB" dirty="0"/>
              <a:t>My personal experience </a:t>
            </a:r>
          </a:p>
          <a:p>
            <a:r>
              <a:rPr lang="en-GB" dirty="0"/>
              <a:t>‘It takes time, dedication, and self-discipline.’ (Isaacs and McAllister, 2010, p 134)</a:t>
            </a:r>
          </a:p>
          <a:p>
            <a:r>
              <a:rPr lang="en-GB" dirty="0"/>
              <a:t>Definition of management- ‘the process of dealing with or controlling things or people’ </a:t>
            </a:r>
          </a:p>
        </p:txBody>
      </p:sp>
    </p:spTree>
    <p:extLst>
      <p:ext uri="{BB962C8B-B14F-4D97-AF65-F5344CB8AC3E}">
        <p14:creationId xmlns:p14="http://schemas.microsoft.com/office/powerpoint/2010/main" val="3806205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0676A-6200-418A-8A65-A42687F1445A}"/>
              </a:ext>
            </a:extLst>
          </p:cNvPr>
          <p:cNvSpPr>
            <a:spLocks noGrp="1"/>
          </p:cNvSpPr>
          <p:nvPr>
            <p:ph type="title"/>
          </p:nvPr>
        </p:nvSpPr>
        <p:spPr>
          <a:xfrm>
            <a:off x="402102" y="252583"/>
            <a:ext cx="10515600" cy="1325563"/>
          </a:xfrm>
        </p:spPr>
        <p:txBody>
          <a:bodyPr/>
          <a:lstStyle/>
          <a:p>
            <a:r>
              <a:rPr lang="en-GB" dirty="0"/>
              <a:t>Leadership Skills</a:t>
            </a:r>
          </a:p>
        </p:txBody>
      </p:sp>
      <p:sp>
        <p:nvSpPr>
          <p:cNvPr id="3" name="Content Placeholder 2">
            <a:extLst>
              <a:ext uri="{FF2B5EF4-FFF2-40B4-BE49-F238E27FC236}">
                <a16:creationId xmlns:a16="http://schemas.microsoft.com/office/drawing/2014/main" id="{0CD8D274-B880-4E98-B7B0-0EE4CB6B28F4}"/>
              </a:ext>
            </a:extLst>
          </p:cNvPr>
          <p:cNvSpPr>
            <a:spLocks noGrp="1"/>
          </p:cNvSpPr>
          <p:nvPr>
            <p:ph idx="1"/>
          </p:nvPr>
        </p:nvSpPr>
        <p:spPr/>
        <p:txBody>
          <a:bodyPr/>
          <a:lstStyle/>
          <a:p>
            <a:r>
              <a:rPr lang="en-GB" dirty="0"/>
              <a:t>Definition of leadership – ‘the action of leading a group of people or an organization.’ </a:t>
            </a:r>
          </a:p>
          <a:p>
            <a:r>
              <a:rPr lang="en-GB" dirty="0"/>
              <a:t>The characteristics that a good leader should show ‘enthusiasm, aspiring, decisiveness, empowerment, responsible, supportive, humble, and inspiring’ (Suji, 2015, p 154)</a:t>
            </a:r>
          </a:p>
        </p:txBody>
      </p:sp>
    </p:spTree>
    <p:extLst>
      <p:ext uri="{BB962C8B-B14F-4D97-AF65-F5344CB8AC3E}">
        <p14:creationId xmlns:p14="http://schemas.microsoft.com/office/powerpoint/2010/main" val="907683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37057-79C7-46F3-9AB3-5698E17A6FA1}"/>
              </a:ext>
            </a:extLst>
          </p:cNvPr>
          <p:cNvSpPr>
            <a:spLocks noGrp="1"/>
          </p:cNvSpPr>
          <p:nvPr>
            <p:ph type="title"/>
          </p:nvPr>
        </p:nvSpPr>
        <p:spPr/>
        <p:txBody>
          <a:bodyPr/>
          <a:lstStyle/>
          <a:p>
            <a:r>
              <a:rPr lang="en-GB" dirty="0"/>
              <a:t>My own skills and hobbies</a:t>
            </a:r>
          </a:p>
        </p:txBody>
      </p:sp>
      <p:sp>
        <p:nvSpPr>
          <p:cNvPr id="3" name="Content Placeholder 2">
            <a:extLst>
              <a:ext uri="{FF2B5EF4-FFF2-40B4-BE49-F238E27FC236}">
                <a16:creationId xmlns:a16="http://schemas.microsoft.com/office/drawing/2014/main" id="{42EDB9E2-74A5-4583-94CF-39FFBD2E33A5}"/>
              </a:ext>
            </a:extLst>
          </p:cNvPr>
          <p:cNvSpPr>
            <a:spLocks noGrp="1"/>
          </p:cNvSpPr>
          <p:nvPr>
            <p:ph idx="1"/>
          </p:nvPr>
        </p:nvSpPr>
        <p:spPr/>
        <p:txBody>
          <a:bodyPr/>
          <a:lstStyle/>
          <a:p>
            <a:r>
              <a:rPr lang="en-GB" dirty="0"/>
              <a:t>Art- Creativity is a ‘stimulation of the learning processes, higher and better targeted student motivation, enhanced stimulation’ (The Importance of Creativity in Education, 2014, p. 157) </a:t>
            </a:r>
          </a:p>
          <a:p>
            <a:r>
              <a:rPr lang="en-GB" dirty="0"/>
              <a:t>Dancing</a:t>
            </a:r>
          </a:p>
          <a:p>
            <a:r>
              <a:rPr lang="en-GB" dirty="0"/>
              <a:t>Healthy Living</a:t>
            </a:r>
          </a:p>
        </p:txBody>
      </p:sp>
    </p:spTree>
    <p:extLst>
      <p:ext uri="{BB962C8B-B14F-4D97-AF65-F5344CB8AC3E}">
        <p14:creationId xmlns:p14="http://schemas.microsoft.com/office/powerpoint/2010/main" val="1619933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71AB-B612-4E3B-909D-1EC7FB642498}"/>
              </a:ext>
            </a:extLst>
          </p:cNvPr>
          <p:cNvSpPr>
            <a:spLocks noGrp="1"/>
          </p:cNvSpPr>
          <p:nvPr>
            <p:ph type="title"/>
          </p:nvPr>
        </p:nvSpPr>
        <p:spPr/>
        <p:txBody>
          <a:bodyPr>
            <a:normAutofit/>
          </a:bodyPr>
          <a:lstStyle/>
          <a:p>
            <a:r>
              <a:rPr lang="en-GB" sz="2800" dirty="0"/>
              <a:t>References </a:t>
            </a:r>
          </a:p>
        </p:txBody>
      </p:sp>
      <p:sp>
        <p:nvSpPr>
          <p:cNvPr id="3" name="Content Placeholder 2">
            <a:extLst>
              <a:ext uri="{FF2B5EF4-FFF2-40B4-BE49-F238E27FC236}">
                <a16:creationId xmlns:a16="http://schemas.microsoft.com/office/drawing/2014/main" id="{4B74E06C-A318-436C-93F0-3C61F74E8978}"/>
              </a:ext>
            </a:extLst>
          </p:cNvPr>
          <p:cNvSpPr>
            <a:spLocks noGrp="1"/>
          </p:cNvSpPr>
          <p:nvPr>
            <p:ph idx="1"/>
          </p:nvPr>
        </p:nvSpPr>
        <p:spPr>
          <a:xfrm>
            <a:off x="732183" y="1348547"/>
            <a:ext cx="10515600" cy="4351338"/>
          </a:xfrm>
        </p:spPr>
        <p:txBody>
          <a:bodyPr>
            <a:normAutofit/>
          </a:bodyPr>
          <a:lstStyle/>
          <a:p>
            <a:r>
              <a:rPr lang="en-GB" sz="1400" dirty="0"/>
              <a:t>Dauncey, M. (2016). </a:t>
            </a:r>
            <a:r>
              <a:rPr lang="en-GB" sz="1400" i="1" dirty="0"/>
              <a:t>Additional Learning Needs (</a:t>
            </a:r>
            <a:r>
              <a:rPr lang="en-GB" sz="1400" i="1" dirty="0" err="1"/>
              <a:t>ALN</a:t>
            </a:r>
            <a:r>
              <a:rPr lang="en-GB" sz="1400" i="1" dirty="0"/>
              <a:t>) in Wales</a:t>
            </a:r>
            <a:r>
              <a:rPr lang="en-GB" sz="1400" dirty="0"/>
              <a:t>. National Assembly for Wales. Available at: </a:t>
            </a:r>
            <a:r>
              <a:rPr lang="en-GB" sz="1400" dirty="0">
                <a:hlinkClick r:id="rId2"/>
              </a:rPr>
              <a:t>http://www.assembly.wales/Research%20Documents/16-059%20SEN/16-059-Web-%20English.pdf</a:t>
            </a:r>
            <a:r>
              <a:rPr lang="en-GB" sz="1400" dirty="0"/>
              <a:t>  (Accessed: 6</a:t>
            </a:r>
            <a:r>
              <a:rPr lang="en-GB" sz="1400" baseline="30000" dirty="0"/>
              <a:t>th</a:t>
            </a:r>
            <a:r>
              <a:rPr lang="en-GB" sz="1400" dirty="0"/>
              <a:t> October 2019)</a:t>
            </a:r>
          </a:p>
          <a:p>
            <a:r>
              <a:rPr lang="en-GB" sz="1400" dirty="0"/>
              <a:t>Isaacs, S. and McAllister, J. (2010). </a:t>
            </a:r>
            <a:r>
              <a:rPr lang="en-GB" sz="1400" i="1" dirty="0"/>
              <a:t>Management Skills</a:t>
            </a:r>
            <a:r>
              <a:rPr lang="en-GB" sz="1400" dirty="0"/>
              <a:t>. Available at: </a:t>
            </a:r>
            <a:r>
              <a:rPr lang="en-GB" sz="1400" dirty="0">
                <a:hlinkClick r:id="rId3"/>
              </a:rPr>
              <a:t>http://www2.ca.uky.edu/agcomm/pubs/id/id108/10.pdf</a:t>
            </a:r>
            <a:r>
              <a:rPr lang="en-GB" sz="1400" dirty="0"/>
              <a:t>  (Accessed: 11</a:t>
            </a:r>
            <a:r>
              <a:rPr lang="en-GB" sz="1400" baseline="30000" dirty="0"/>
              <a:t>th</a:t>
            </a:r>
            <a:r>
              <a:rPr lang="en-GB" sz="1400" dirty="0"/>
              <a:t> October 2019)</a:t>
            </a:r>
          </a:p>
          <a:p>
            <a:r>
              <a:rPr lang="en-GB" sz="1400" dirty="0"/>
              <a:t>No Author Found. (2014) ‘The Importance of Creativity in Education’, </a:t>
            </a:r>
            <a:r>
              <a:rPr lang="en-GB" sz="1400" i="1" dirty="0"/>
              <a:t>Bulletin of the </a:t>
            </a:r>
            <a:r>
              <a:rPr lang="en-GB" sz="1400" i="1" dirty="0" err="1"/>
              <a:t>Transilvania</a:t>
            </a:r>
            <a:r>
              <a:rPr lang="en-GB" sz="1400" i="1" dirty="0"/>
              <a:t> University of </a:t>
            </a:r>
            <a:r>
              <a:rPr lang="en-GB" sz="1400" i="1" dirty="0" err="1"/>
              <a:t>Braşov</a:t>
            </a:r>
            <a:r>
              <a:rPr lang="en-GB" sz="1400" i="1" dirty="0"/>
              <a:t>, </a:t>
            </a:r>
            <a:r>
              <a:rPr lang="en-GB" sz="1400" dirty="0"/>
              <a:t>7(56) No.-2 pp 152-158. </a:t>
            </a:r>
            <a:r>
              <a:rPr lang="en-GB" sz="1400"/>
              <a:t>Available at: </a:t>
            </a:r>
            <a:r>
              <a:rPr lang="en-GB" sz="1400">
                <a:hlinkClick r:id="rId4"/>
              </a:rPr>
              <a:t>http://webbut.unitbv.ro/BU2014/Series%20V/BULETIN%20V/III-09_SUCIU.pdf</a:t>
            </a:r>
            <a:r>
              <a:rPr lang="en-GB" sz="1400"/>
              <a:t> (Accessed: 13</a:t>
            </a:r>
            <a:r>
              <a:rPr lang="en-GB" sz="1400" baseline="30000"/>
              <a:t>th</a:t>
            </a:r>
            <a:r>
              <a:rPr lang="en-GB" sz="1400"/>
              <a:t> October 2019)</a:t>
            </a:r>
            <a:endParaRPr lang="en-GB" sz="1400" dirty="0"/>
          </a:p>
          <a:p>
            <a:r>
              <a:rPr lang="en-GB" sz="1400" dirty="0"/>
              <a:t>Simonson, P. (2016). </a:t>
            </a:r>
            <a:r>
              <a:rPr lang="en-GB" sz="1400" i="1" dirty="0"/>
              <a:t>Communication History</a:t>
            </a:r>
            <a:r>
              <a:rPr lang="en-GB" sz="1400" dirty="0"/>
              <a:t>. Available at: </a:t>
            </a:r>
            <a:r>
              <a:rPr lang="en-GB" sz="1400" dirty="0">
                <a:hlinkClick r:id="rId5"/>
              </a:rPr>
              <a:t>https://www.researchgate.net/publication/312309357_Communication_History</a:t>
            </a:r>
            <a:r>
              <a:rPr lang="en-GB" sz="1400" dirty="0"/>
              <a:t>  (Accessed: 8</a:t>
            </a:r>
            <a:r>
              <a:rPr lang="en-GB" sz="1400" baseline="30000" dirty="0"/>
              <a:t>th</a:t>
            </a:r>
            <a:r>
              <a:rPr lang="en-GB" sz="1400" dirty="0"/>
              <a:t> October 2019)</a:t>
            </a:r>
          </a:p>
          <a:p>
            <a:r>
              <a:rPr lang="en-GB" sz="1400" dirty="0" err="1"/>
              <a:t>Surji</a:t>
            </a:r>
            <a:r>
              <a:rPr lang="en-GB" sz="1400" dirty="0"/>
              <a:t>, K. M. (2015) ‘Understanding Leadership and Factors that Influence Leaders’ Effectiveness’, </a:t>
            </a:r>
            <a:r>
              <a:rPr lang="en-GB" sz="1400" i="1" dirty="0"/>
              <a:t>European Journal of Business and Management, </a:t>
            </a:r>
            <a:r>
              <a:rPr lang="en-GB" sz="1400" dirty="0"/>
              <a:t>7(33), pp 154-167.</a:t>
            </a:r>
          </a:p>
          <a:p>
            <a:endParaRPr lang="en-GB" sz="400" dirty="0"/>
          </a:p>
        </p:txBody>
      </p:sp>
    </p:spTree>
    <p:extLst>
      <p:ext uri="{BB962C8B-B14F-4D97-AF65-F5344CB8AC3E}">
        <p14:creationId xmlns:p14="http://schemas.microsoft.com/office/powerpoint/2010/main" val="3518935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3330</TotalTime>
  <Words>1429</Words>
  <Application>Microsoft Office PowerPoint</Application>
  <PresentationFormat>Widescreen</PresentationFormat>
  <Paragraphs>61</Paragraphs>
  <Slides>8</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ECGE6001 Skills for life: employability and future pathways</vt:lpstr>
      <vt:lpstr>PowerPoint Presentation</vt:lpstr>
      <vt:lpstr>PowerPoint Presentation</vt:lpstr>
      <vt:lpstr>Interpersonal Skills/ Communication Skills</vt:lpstr>
      <vt:lpstr>People Management Skills</vt:lpstr>
      <vt:lpstr>Leadership Skills</vt:lpstr>
      <vt:lpstr>My own skills and hobbies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ECGE6001 Skills for life: employability and future pathways</dc:title>
  <dc:creator>etain adams</dc:creator>
  <cp:lastModifiedBy>etain adams</cp:lastModifiedBy>
  <cp:revision>35</cp:revision>
  <dcterms:created xsi:type="dcterms:W3CDTF">2019-10-14T11:20:54Z</dcterms:created>
  <dcterms:modified xsi:type="dcterms:W3CDTF">2019-10-16T18:51:52Z</dcterms:modified>
</cp:coreProperties>
</file>