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7" r:id="rId3"/>
    <p:sldId id="258" r:id="rId4"/>
    <p:sldId id="259" r:id="rId5"/>
    <p:sldId id="256" r:id="rId6"/>
    <p:sldId id="260" r:id="rId7"/>
    <p:sldId id="261" r:id="rId8"/>
    <p:sldId id="266" r:id="rId9"/>
    <p:sldId id="267" r:id="rId10"/>
    <p:sldId id="268" r:id="rId11"/>
    <p:sldId id="269" r:id="rId12"/>
    <p:sldId id="270" r:id="rId13"/>
    <p:sldId id="272" r:id="rId14"/>
    <p:sldId id="264" r:id="rId15"/>
    <p:sldId id="262" r:id="rId16"/>
    <p:sldId id="263" r:id="rId17"/>
    <p:sldId id="271"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2FFB260-8878-4EEB-BD65-892AE1F48E2A}">
          <p14:sldIdLst>
            <p14:sldId id="273"/>
            <p14:sldId id="257"/>
            <p14:sldId id="258"/>
            <p14:sldId id="259"/>
            <p14:sldId id="256"/>
            <p14:sldId id="260"/>
            <p14:sldId id="261"/>
            <p14:sldId id="266"/>
            <p14:sldId id="267"/>
            <p14:sldId id="268"/>
            <p14:sldId id="269"/>
            <p14:sldId id="270"/>
            <p14:sldId id="272"/>
            <p14:sldId id="264"/>
            <p14:sldId id="262"/>
            <p14:sldId id="263"/>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4" autoAdjust="0"/>
    <p:restoredTop sz="94660"/>
  </p:normalViewPr>
  <p:slideViewPr>
    <p:cSldViewPr snapToGrid="0">
      <p:cViewPr varScale="1">
        <p:scale>
          <a:sx n="80" d="100"/>
          <a:sy n="80" d="100"/>
        </p:scale>
        <p:origin x="91"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EF478-4475-403E-8D87-79E014180B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17327A-3F74-4F27-AC91-A401106B1E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2A0F775-FFBB-4553-9F97-DAAAC79F771F}"/>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ABF0B904-1608-4FEF-9F07-7D4CB5A662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DEB91-3BA8-42CC-A806-705D54758692}"/>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43827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8E2F3-A01B-4C2C-8F51-E3AD4B3E67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4B3D0E-7F31-4477-9371-E80A0812C4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B36598-A286-4BBF-90FE-3DF68479216F}"/>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F5B5F260-563D-4E5B-A485-537BA9B99C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BC1FC8-41DB-4081-81E5-CA799801FA39}"/>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053895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6E91-2519-41D2-99E2-DA178DD653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E9A5EA4-8F4C-4841-938D-788C30914E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ECD5A6-F27F-4B31-918D-F00D86117916}"/>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65C26926-1427-4E10-817B-DD87F281D7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2F27E-8F32-4C43-BDCC-D8473BFDE156}"/>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715264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FA38-0EAA-4634-9BC0-298BCE9426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59F1CA-05C2-4E74-A5D0-914F6AC140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9AC9E6A-06FC-4C2A-A49E-232C2AB238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0907C0-1777-4A35-9B87-BC7C914DD44A}"/>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6" name="Footer Placeholder 5">
            <a:extLst>
              <a:ext uri="{FF2B5EF4-FFF2-40B4-BE49-F238E27FC236}">
                <a16:creationId xmlns:a16="http://schemas.microsoft.com/office/drawing/2014/main" id="{49E699CE-7490-4894-8BEC-232412600C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F1C2D1-AF2C-4F88-9517-B952E63CE1EC}"/>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85437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6A015-5777-475C-B6FD-FBC57D9583E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038C371-63B5-4CB1-9D22-6A3F19A405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286595-8805-48D1-87A0-9216EB3C84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D78EE4-EF9A-4BDC-8696-4E5EFC5A67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28EFC4-4210-43C8-A250-37E096C719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95CDB40-BA84-49E5-9255-E043803BAEBD}"/>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8" name="Footer Placeholder 7">
            <a:extLst>
              <a:ext uri="{FF2B5EF4-FFF2-40B4-BE49-F238E27FC236}">
                <a16:creationId xmlns:a16="http://schemas.microsoft.com/office/drawing/2014/main" id="{C8ACA791-7982-4202-9782-F838A3A5B8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110839A-5986-4772-96BD-DAA8DCC8AC41}"/>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354598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D71D0-49F1-4F73-99EB-95A42B42E6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D87CC0-CFC4-4B8B-917F-7736DD5BDDB6}"/>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4" name="Footer Placeholder 3">
            <a:extLst>
              <a:ext uri="{FF2B5EF4-FFF2-40B4-BE49-F238E27FC236}">
                <a16:creationId xmlns:a16="http://schemas.microsoft.com/office/drawing/2014/main" id="{9C48AE7C-5313-4C79-AFB9-4BA7E9B628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18D053-32D9-40E3-9A51-DB987A686A0B}"/>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647724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29358-7852-42D1-986A-ED070AD55E0F}"/>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3" name="Footer Placeholder 2">
            <a:extLst>
              <a:ext uri="{FF2B5EF4-FFF2-40B4-BE49-F238E27FC236}">
                <a16:creationId xmlns:a16="http://schemas.microsoft.com/office/drawing/2014/main" id="{B80A62AA-FC69-4E06-9B08-4C309D8D4D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968D24-ABA7-47ED-817F-485EE9BEC9EE}"/>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3432884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99AE-BCAC-4B37-9ADC-0711FDC482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B130BE0-4D5E-4475-81A7-B77DAF8846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D66F77F-0752-44A3-ACF9-0CD2A026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347A13-B413-45D3-9E1D-CF5C06A74A19}"/>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6" name="Footer Placeholder 5">
            <a:extLst>
              <a:ext uri="{FF2B5EF4-FFF2-40B4-BE49-F238E27FC236}">
                <a16:creationId xmlns:a16="http://schemas.microsoft.com/office/drawing/2014/main" id="{64DFEF5D-F2DB-4280-AA36-58A3DF82FD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578CB8-FE8B-418A-AD8E-8D6A71277913}"/>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2102990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99449-CBA5-4D73-A7F8-1C99CFCB9A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AD773D2-7A68-4C58-A595-DA1BAA0120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E2FDD8-2880-4BE6-947E-20A4D04CC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C443F8-5E39-482D-82BB-C85AFE4E5EDE}"/>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6" name="Footer Placeholder 5">
            <a:extLst>
              <a:ext uri="{FF2B5EF4-FFF2-40B4-BE49-F238E27FC236}">
                <a16:creationId xmlns:a16="http://schemas.microsoft.com/office/drawing/2014/main" id="{4903544B-ECB0-48B4-8357-79C5E74F2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9241B-D059-4BCD-84E0-691930AA8CF3}"/>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2732768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A4871-516E-449C-B5D6-DBA641DD8F6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6E287C-2FB8-4EEE-A05C-A9DE980B23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6183D6-9271-43E1-8ED6-EE3EDA81CB07}"/>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B8E34C0E-B7FB-4D57-83BB-A517091380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EC42A-EE9F-45C2-853D-89B3D89E3A31}"/>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080388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03A3A9-AF1B-4DF3-A019-999CE8441A7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D71F6D-49ED-48AC-8500-D92F621922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C95A6A-F161-4CC6-826F-8A3091DD3504}"/>
              </a:ext>
            </a:extLst>
          </p:cNvPr>
          <p:cNvSpPr>
            <a:spLocks noGrp="1"/>
          </p:cNvSpPr>
          <p:nvPr>
            <p:ph type="dt" sz="half" idx="10"/>
          </p:nvPr>
        </p:nvSpPr>
        <p:spPr/>
        <p:txBody>
          <a:body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967B9A62-E4D5-4502-8A5D-4A9F902E77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2B13FF-6F08-4D73-9330-0998B899CAB5}"/>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64272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A8D04C-C5AE-49C2-8022-C0ED0BF080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8F6D53-D7B2-46E8-9936-061992DB93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D32C08-C45F-4141-9A0F-EBA9C4B203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EEEDB7-4CAA-44B6-A4AE-55DA9720415A}" type="datetimeFigureOut">
              <a:rPr lang="en-US" smtClean="0"/>
              <a:t>7/13/2020</a:t>
            </a:fld>
            <a:endParaRPr lang="en-US"/>
          </a:p>
        </p:txBody>
      </p:sp>
      <p:sp>
        <p:nvSpPr>
          <p:cNvPr id="5" name="Footer Placeholder 4">
            <a:extLst>
              <a:ext uri="{FF2B5EF4-FFF2-40B4-BE49-F238E27FC236}">
                <a16:creationId xmlns:a16="http://schemas.microsoft.com/office/drawing/2014/main" id="{10BD8B79-B15A-4E1C-B158-0676BC0C1E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359969-90A1-4015-BC2B-EBB22F9B14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BAC73-2D63-44BE-914B-9E60EDE2137A}" type="slidenum">
              <a:rPr lang="en-US" smtClean="0"/>
              <a:t>‹#›</a:t>
            </a:fld>
            <a:endParaRPr lang="en-US"/>
          </a:p>
        </p:txBody>
      </p:sp>
    </p:spTree>
    <p:extLst>
      <p:ext uri="{BB962C8B-B14F-4D97-AF65-F5344CB8AC3E}">
        <p14:creationId xmlns:p14="http://schemas.microsoft.com/office/powerpoint/2010/main" val="25058105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thereaderwiki.com/en/Ray_Kroc#cite_note-Snyder2010-1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24998-627F-4274-BA13-960B76C40A65}"/>
              </a:ext>
            </a:extLst>
          </p:cNvPr>
          <p:cNvSpPr>
            <a:spLocks noGrp="1"/>
          </p:cNvSpPr>
          <p:nvPr>
            <p:ph type="ctrTitle"/>
          </p:nvPr>
        </p:nvSpPr>
        <p:spPr>
          <a:xfrm>
            <a:off x="85725" y="122238"/>
            <a:ext cx="9144000" cy="582612"/>
          </a:xfrm>
        </p:spPr>
        <p:txBody>
          <a:bodyPr>
            <a:normAutofit fontScale="90000"/>
          </a:bodyPr>
          <a:lstStyle/>
          <a:p>
            <a:pPr algn="l"/>
            <a:r>
              <a:rPr lang="en-US" sz="1100" dirty="0">
                <a:latin typeface="Arial" panose="020B0604020202020204" pitchFamily="34" charset="0"/>
                <a:cs typeface="Arial" panose="020B0604020202020204" pitchFamily="34" charset="0"/>
              </a:rPr>
              <a:t>University of Wales Trinity Saint David</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Modern Workplace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LCBB4003</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Module Lecture: </a:t>
            </a:r>
            <a:r>
              <a:rPr lang="en-US" sz="1100" dirty="0" err="1">
                <a:latin typeface="Arial" panose="020B0604020202020204" pitchFamily="34" charset="0"/>
                <a:cs typeface="Arial" panose="020B0604020202020204" pitchFamily="34" charset="0"/>
              </a:rPr>
              <a:t>Uju</a:t>
            </a:r>
            <a:r>
              <a:rPr lang="en-US" sz="1100" dirty="0">
                <a:latin typeface="Arial" panose="020B0604020202020204" pitchFamily="34" charset="0"/>
                <a:cs typeface="Arial" panose="020B0604020202020204" pitchFamily="34" charset="0"/>
              </a:rPr>
              <a:t> Ugochukwu</a:t>
            </a:r>
          </a:p>
        </p:txBody>
      </p:sp>
      <p:sp>
        <p:nvSpPr>
          <p:cNvPr id="3" name="Subtitle 2">
            <a:extLst>
              <a:ext uri="{FF2B5EF4-FFF2-40B4-BE49-F238E27FC236}">
                <a16:creationId xmlns:a16="http://schemas.microsoft.com/office/drawing/2014/main" id="{927321C8-46DF-4A6C-9392-4E936F032995}"/>
              </a:ext>
            </a:extLst>
          </p:cNvPr>
          <p:cNvSpPr>
            <a:spLocks noGrp="1"/>
          </p:cNvSpPr>
          <p:nvPr>
            <p:ph type="subTitle" idx="1"/>
          </p:nvPr>
        </p:nvSpPr>
        <p:spPr>
          <a:xfrm>
            <a:off x="1142999" y="1277938"/>
            <a:ext cx="9963151" cy="5332412"/>
          </a:xfrm>
        </p:spPr>
        <p:txBody>
          <a:bodyPr/>
          <a:lstStyle/>
          <a:p>
            <a:endParaRPr lang="en-US" dirty="0"/>
          </a:p>
          <a:p>
            <a:endParaRPr lang="en-US" dirty="0"/>
          </a:p>
          <a:p>
            <a:endParaRPr lang="en-US" dirty="0"/>
          </a:p>
          <a:p>
            <a:endParaRPr lang="en-US" dirty="0"/>
          </a:p>
          <a:p>
            <a:r>
              <a:rPr lang="en-US" dirty="0">
                <a:latin typeface="Arial" panose="020B0604020202020204" pitchFamily="34" charset="0"/>
                <a:cs typeface="Arial" panose="020B0604020202020204" pitchFamily="34" charset="0"/>
              </a:rPr>
              <a:t>McDonalds of Ray </a:t>
            </a:r>
            <a:r>
              <a:rPr lang="en-US" dirty="0" err="1">
                <a:latin typeface="Arial" panose="020B0604020202020204" pitchFamily="34" charset="0"/>
                <a:cs typeface="Arial" panose="020B0604020202020204" pitchFamily="34" charset="0"/>
              </a:rPr>
              <a:t>Krock</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lgn="l"/>
            <a:r>
              <a:rPr lang="en-US" sz="1800" dirty="0">
                <a:latin typeface="Arial" panose="020B0604020202020204" pitchFamily="34" charset="0"/>
                <a:cs typeface="Arial" panose="020B0604020202020204" pitchFamily="34" charset="0"/>
              </a:rPr>
              <a:t>Submitted by:</a:t>
            </a:r>
          </a:p>
          <a:p>
            <a:pPr algn="l"/>
            <a:r>
              <a:rPr lang="en-US" sz="1800" dirty="0">
                <a:latin typeface="Arial" panose="020B0604020202020204" pitchFamily="34" charset="0"/>
                <a:cs typeface="Arial" panose="020B0604020202020204" pitchFamily="34" charset="0"/>
              </a:rPr>
              <a:t>Lucescu Francesca</a:t>
            </a:r>
          </a:p>
          <a:p>
            <a:pPr algn="l"/>
            <a:r>
              <a:rPr lang="en-US" sz="1800" dirty="0" err="1">
                <a:latin typeface="Arial" panose="020B0604020202020204" pitchFamily="34" charset="0"/>
                <a:cs typeface="Arial" panose="020B0604020202020204" pitchFamily="34" charset="0"/>
              </a:rPr>
              <a:t>Denisa</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Neagu</a:t>
            </a:r>
            <a:endParaRPr lang="en-US" sz="1800" dirty="0">
              <a:latin typeface="Arial" panose="020B0604020202020204" pitchFamily="34" charset="0"/>
              <a:cs typeface="Arial" panose="020B0604020202020204" pitchFamily="34" charset="0"/>
            </a:endParaRPr>
          </a:p>
          <a:p>
            <a:pPr algn="l"/>
            <a:r>
              <a:rPr lang="en-US" sz="1800" dirty="0" err="1">
                <a:latin typeface="Arial" panose="020B0604020202020204" pitchFamily="34" charset="0"/>
                <a:cs typeface="Arial" panose="020B0604020202020204" pitchFamily="34" charset="0"/>
              </a:rPr>
              <a:t>Catalin</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Iordache</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8037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8F79-2190-48D1-9929-CE82D73F3B66}"/>
              </a:ext>
            </a:extLst>
          </p:cNvPr>
          <p:cNvSpPr>
            <a:spLocks noGrp="1"/>
          </p:cNvSpPr>
          <p:nvPr>
            <p:ph type="title" idx="4294967295"/>
          </p:nvPr>
        </p:nvSpPr>
        <p:spPr>
          <a:xfrm>
            <a:off x="0" y="365125"/>
            <a:ext cx="10515600" cy="1325563"/>
          </a:xfrm>
        </p:spPr>
        <p:txBody>
          <a:bodyPr/>
          <a:lstStyle/>
          <a:p>
            <a:pPr algn="ctr"/>
            <a:r>
              <a:rPr lang="en-US" b="1" dirty="0">
                <a:ln w="22225">
                  <a:solidFill>
                    <a:schemeClr val="accent2"/>
                  </a:solidFill>
                  <a:prstDash val="solid"/>
                </a:ln>
                <a:latin typeface="Arial" panose="020B0604020202020204" pitchFamily="34" charset="0"/>
                <a:cs typeface="Arial" panose="020B0604020202020204" pitchFamily="34" charset="0"/>
              </a:rPr>
              <a:t>Description of company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967380-17D1-4903-8ABA-0BFB1F9A0C9E}"/>
              </a:ext>
            </a:extLst>
          </p:cNvPr>
          <p:cNvSpPr>
            <a:spLocks noGrp="1"/>
          </p:cNvSpPr>
          <p:nvPr>
            <p:ph idx="4294967295"/>
          </p:nvPr>
        </p:nvSpPr>
        <p:spPr>
          <a:xfrm>
            <a:off x="0" y="1928813"/>
            <a:ext cx="5962650" cy="2365375"/>
          </a:xfrm>
        </p:spPr>
        <p:txBody>
          <a:bodyPr>
            <a:normAutofit fontScale="92500"/>
          </a:bodyPr>
          <a:lstStyle/>
          <a:p>
            <a:r>
              <a:rPr lang="en-US" i="0" dirty="0">
                <a:effectLst/>
                <a:latin typeface="Comic Sans MS" panose="030F0702030302020204" pitchFamily="66" charset="0"/>
              </a:rPr>
              <a:t>McDonald’s, in full McDonald’s Corporation, American </a:t>
            </a:r>
            <a:r>
              <a:rPr lang="en-US" i="0" u="none" strike="noStrike" dirty="0">
                <a:effectLst/>
                <a:latin typeface="Comic Sans MS" panose="030F0702030302020204" pitchFamily="66" charset="0"/>
              </a:rPr>
              <a:t>fast-food</a:t>
            </a:r>
            <a:r>
              <a:rPr lang="en-US" i="0" dirty="0">
                <a:effectLst/>
                <a:latin typeface="Comic Sans MS" panose="030F0702030302020204" pitchFamily="66" charset="0"/>
              </a:rPr>
              <a:t> chain that is one of the largest in the world, known for its </a:t>
            </a:r>
            <a:r>
              <a:rPr lang="en-US" i="0" u="none" strike="noStrike" dirty="0">
                <a:effectLst/>
                <a:latin typeface="Comic Sans MS" panose="030F0702030302020204" pitchFamily="66" charset="0"/>
              </a:rPr>
              <a:t>hamburgers</a:t>
            </a:r>
            <a:r>
              <a:rPr lang="en-US" i="0" dirty="0">
                <a:effectLst/>
                <a:latin typeface="Comic Sans MS" panose="030F0702030302020204" pitchFamily="66" charset="0"/>
              </a:rPr>
              <a:t>. Its headquarters are in Oak Brook, </a:t>
            </a:r>
            <a:r>
              <a:rPr lang="en-US" i="0" u="none" strike="noStrike" dirty="0">
                <a:effectLst/>
                <a:latin typeface="Comic Sans MS" panose="030F0702030302020204" pitchFamily="66" charset="0"/>
              </a:rPr>
              <a:t>Illinois</a:t>
            </a:r>
            <a:r>
              <a:rPr lang="en-US" i="0" dirty="0">
                <a:effectLst/>
                <a:latin typeface="Comic Sans MS" panose="030F0702030302020204" pitchFamily="66" charset="0"/>
              </a:rPr>
              <a:t>.</a:t>
            </a:r>
            <a:endParaRPr lang="en-US" dirty="0">
              <a:latin typeface="Comic Sans MS" panose="030F0702030302020204" pitchFamily="66" charset="0"/>
            </a:endParaRPr>
          </a:p>
        </p:txBody>
      </p:sp>
      <p:pic>
        <p:nvPicPr>
          <p:cNvPr id="6" name="Picture 5">
            <a:extLst>
              <a:ext uri="{FF2B5EF4-FFF2-40B4-BE49-F238E27FC236}">
                <a16:creationId xmlns:a16="http://schemas.microsoft.com/office/drawing/2014/main" id="{BD8E1C1C-D1BC-4572-A588-2432A61A77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393825"/>
            <a:ext cx="3867150" cy="2900363"/>
          </a:xfrm>
          <a:prstGeom prst="rect">
            <a:avLst/>
          </a:prstGeom>
        </p:spPr>
      </p:pic>
    </p:spTree>
    <p:extLst>
      <p:ext uri="{BB962C8B-B14F-4D97-AF65-F5344CB8AC3E}">
        <p14:creationId xmlns:p14="http://schemas.microsoft.com/office/powerpoint/2010/main" val="2056390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1D69A-A722-4060-A3F7-8BA333F9D56B}"/>
              </a:ext>
            </a:extLst>
          </p:cNvPr>
          <p:cNvSpPr>
            <a:spLocks noGrp="1"/>
          </p:cNvSpPr>
          <p:nvPr>
            <p:ph type="title" idx="4294967295"/>
          </p:nvPr>
        </p:nvSpPr>
        <p:spPr>
          <a:xfrm>
            <a:off x="0" y="365125"/>
            <a:ext cx="10515600" cy="1325563"/>
          </a:xfrm>
        </p:spPr>
        <p:txBody>
          <a:bodyPr>
            <a:scene3d>
              <a:camera prst="orthographicFront"/>
              <a:lightRig rig="soft" dir="t">
                <a:rot lat="0" lon="0" rev="15600000"/>
              </a:lightRig>
            </a:scene3d>
            <a:sp3d extrusionH="57150" prstMaterial="softEdge">
              <a:bevelT w="25400" h="38100"/>
            </a:sp3d>
          </a:bodyPr>
          <a:lstStyle/>
          <a:p>
            <a:pPr algn="ctr"/>
            <a:r>
              <a:rPr lang="en-US" b="1" dirty="0">
                <a:ln/>
                <a:latin typeface="Arial" panose="020B0604020202020204" pitchFamily="34" charset="0"/>
                <a:cs typeface="Arial" panose="020B0604020202020204" pitchFamily="34" charset="0"/>
              </a:rPr>
              <a:t>History</a:t>
            </a:r>
          </a:p>
        </p:txBody>
      </p:sp>
      <p:sp>
        <p:nvSpPr>
          <p:cNvPr id="3" name="Content Placeholder 2">
            <a:extLst>
              <a:ext uri="{FF2B5EF4-FFF2-40B4-BE49-F238E27FC236}">
                <a16:creationId xmlns:a16="http://schemas.microsoft.com/office/drawing/2014/main" id="{184DCD61-00EF-4355-A4DC-C54508929071}"/>
              </a:ext>
            </a:extLst>
          </p:cNvPr>
          <p:cNvSpPr>
            <a:spLocks noGrp="1"/>
          </p:cNvSpPr>
          <p:nvPr>
            <p:ph idx="4294967295"/>
          </p:nvPr>
        </p:nvSpPr>
        <p:spPr>
          <a:xfrm>
            <a:off x="0" y="1690688"/>
            <a:ext cx="5448300" cy="4956175"/>
          </a:xfrm>
          <a:solidFill>
            <a:schemeClr val="bg1"/>
          </a:solidFill>
          <a:effectLst/>
        </p:spPr>
        <p:txBody>
          <a:bodyPr>
            <a:noAutofit/>
          </a:bodyPr>
          <a:lstStyle/>
          <a:p>
            <a:r>
              <a:rPr lang="en-US" sz="1800" b="0" i="0" dirty="0">
                <a:effectLst/>
                <a:latin typeface="Arial" panose="020B0604020202020204" pitchFamily="34" charset="0"/>
                <a:cs typeface="Arial" panose="020B0604020202020204" pitchFamily="34" charset="0"/>
              </a:rPr>
              <a:t>The first McDonald’s </a:t>
            </a:r>
            <a:r>
              <a:rPr lang="en-US" sz="1800" b="0" i="0" u="none" strike="noStrike" dirty="0">
                <a:effectLst/>
                <a:latin typeface="Arial" panose="020B0604020202020204" pitchFamily="34" charset="0"/>
                <a:cs typeface="Arial" panose="020B0604020202020204" pitchFamily="34" charset="0"/>
              </a:rPr>
              <a:t>restaurant</a:t>
            </a:r>
            <a:r>
              <a:rPr lang="en-US" sz="1800" b="0" i="0" dirty="0">
                <a:effectLst/>
                <a:latin typeface="Arial" panose="020B0604020202020204" pitchFamily="34" charset="0"/>
                <a:cs typeface="Arial" panose="020B0604020202020204" pitchFamily="34" charset="0"/>
              </a:rPr>
              <a:t> was started in 1948 by brothers </a:t>
            </a:r>
            <a:r>
              <a:rPr lang="en-US" sz="1800" b="0" i="0" u="none" strike="noStrike" dirty="0">
                <a:effectLst/>
                <a:latin typeface="Arial" panose="020B0604020202020204" pitchFamily="34" charset="0"/>
                <a:cs typeface="Arial" panose="020B0604020202020204" pitchFamily="34" charset="0"/>
              </a:rPr>
              <a:t>Maurice</a:t>
            </a:r>
            <a:r>
              <a:rPr lang="en-US" sz="1800" b="0" i="0" dirty="0">
                <a:effectLst/>
                <a:latin typeface="Arial" panose="020B0604020202020204" pitchFamily="34" charset="0"/>
                <a:cs typeface="Arial" panose="020B0604020202020204" pitchFamily="34" charset="0"/>
              </a:rPr>
              <a:t> (“Mac”) and </a:t>
            </a:r>
            <a:r>
              <a:rPr lang="en-US" sz="1800" b="0" i="0" u="none" strike="noStrike" dirty="0">
                <a:effectLst/>
                <a:latin typeface="Arial" panose="020B0604020202020204" pitchFamily="34" charset="0"/>
                <a:cs typeface="Arial" panose="020B0604020202020204" pitchFamily="34" charset="0"/>
              </a:rPr>
              <a:t>Richard McDonald</a:t>
            </a:r>
            <a:r>
              <a:rPr lang="en-US" sz="1800" b="0" i="0" dirty="0">
                <a:effectLst/>
                <a:latin typeface="Arial" panose="020B0604020202020204" pitchFamily="34" charset="0"/>
                <a:cs typeface="Arial" panose="020B0604020202020204" pitchFamily="34" charset="0"/>
              </a:rPr>
              <a:t> in </a:t>
            </a:r>
            <a:r>
              <a:rPr lang="en-US" sz="1800" b="0" i="0" u="none" strike="noStrike" dirty="0">
                <a:effectLst/>
                <a:latin typeface="Arial" panose="020B0604020202020204" pitchFamily="34" charset="0"/>
                <a:cs typeface="Arial" panose="020B0604020202020204" pitchFamily="34" charset="0"/>
              </a:rPr>
              <a:t>San Bernardino</a:t>
            </a:r>
            <a:r>
              <a:rPr lang="en-US" sz="1800" b="0" i="0" dirty="0">
                <a:effectLst/>
                <a:latin typeface="Arial" panose="020B0604020202020204" pitchFamily="34" charset="0"/>
                <a:cs typeface="Arial" panose="020B0604020202020204" pitchFamily="34" charset="0"/>
              </a:rPr>
              <a:t>, </a:t>
            </a:r>
            <a:r>
              <a:rPr lang="en-US" sz="1800" b="0" i="0" u="none" strike="noStrike" dirty="0">
                <a:effectLst/>
                <a:latin typeface="Arial" panose="020B0604020202020204" pitchFamily="34" charset="0"/>
                <a:cs typeface="Arial" panose="020B0604020202020204" pitchFamily="34" charset="0"/>
              </a:rPr>
              <a:t>California</a:t>
            </a:r>
            <a:r>
              <a:rPr lang="en-US" sz="1800" b="0" i="0" dirty="0">
                <a:effectLst/>
                <a:latin typeface="Arial" panose="020B0604020202020204" pitchFamily="34" charset="0"/>
                <a:cs typeface="Arial" panose="020B0604020202020204" pitchFamily="34" charset="0"/>
              </a:rPr>
              <a:t>. They bought appliances for their small </a:t>
            </a:r>
            <a:r>
              <a:rPr lang="en-US" sz="1800" b="0" i="0" u="none" strike="noStrike" dirty="0">
                <a:effectLst/>
                <a:latin typeface="Arial" panose="020B0604020202020204" pitchFamily="34" charset="0"/>
                <a:cs typeface="Arial" panose="020B0604020202020204" pitchFamily="34" charset="0"/>
              </a:rPr>
              <a:t>hamburger</a:t>
            </a:r>
            <a:r>
              <a:rPr lang="en-US" sz="1800" b="0" i="0" dirty="0">
                <a:effectLst/>
                <a:latin typeface="Arial" panose="020B0604020202020204" pitchFamily="34" charset="0"/>
                <a:cs typeface="Arial" panose="020B0604020202020204" pitchFamily="34" charset="0"/>
              </a:rPr>
              <a:t> restaurant from salesman </a:t>
            </a:r>
            <a:r>
              <a:rPr lang="en-US" sz="1800" b="0" i="0" u="none" strike="noStrike" dirty="0">
                <a:effectLst/>
                <a:latin typeface="Arial" panose="020B0604020202020204" pitchFamily="34" charset="0"/>
                <a:cs typeface="Arial" panose="020B0604020202020204" pitchFamily="34" charset="0"/>
              </a:rPr>
              <a:t>Ray Kroc</a:t>
            </a:r>
            <a:r>
              <a:rPr lang="en-US" sz="1800" b="0" i="0" dirty="0">
                <a:effectLst/>
                <a:latin typeface="Arial" panose="020B0604020202020204" pitchFamily="34" charset="0"/>
                <a:cs typeface="Arial" panose="020B0604020202020204" pitchFamily="34" charset="0"/>
              </a:rPr>
              <a:t>, who was intrigued by their need for eight malt and shake mixers. When Kroc visited the brothers in 1954 to see how a small shop could sell so many </a:t>
            </a:r>
            <a:r>
              <a:rPr lang="en-US" sz="1800" b="0" i="0" u="none" strike="noStrike" dirty="0">
                <a:effectLst/>
                <a:latin typeface="Arial" panose="020B0604020202020204" pitchFamily="34" charset="0"/>
                <a:cs typeface="Arial" panose="020B0604020202020204" pitchFamily="34" charset="0"/>
              </a:rPr>
              <a:t>milk</a:t>
            </a:r>
            <a:r>
              <a:rPr lang="en-US" sz="1800" b="0" i="0" dirty="0">
                <a:effectLst/>
                <a:latin typeface="Arial" panose="020B0604020202020204" pitchFamily="34" charset="0"/>
                <a:cs typeface="Arial" panose="020B0604020202020204" pitchFamily="34" charset="0"/>
              </a:rPr>
              <a:t> shakes, he discovered a simple, efficient format that permitted the brothers to produce huge quantities of food at low prices. A basic hamburger cost 15 cents, about half the price charged by competing restaurants. The self-service counter eliminated the need for waiters and waitresses; customers received their food quickly because hamburgers were cooked ahead of time, wrapped, and warmed under heat lamps.</a:t>
            </a:r>
            <a:endParaRPr lang="en-US"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B05586F-FF05-455D-8793-E0A7EBDFA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9406" y="2466975"/>
            <a:ext cx="4714394" cy="2667000"/>
          </a:xfrm>
          <a:prstGeom prst="rect">
            <a:avLst/>
          </a:prstGeom>
          <a:solidFill>
            <a:srgbClr val="FF0000"/>
          </a:solidFill>
        </p:spPr>
      </p:pic>
    </p:spTree>
    <p:extLst>
      <p:ext uri="{BB962C8B-B14F-4D97-AF65-F5344CB8AC3E}">
        <p14:creationId xmlns:p14="http://schemas.microsoft.com/office/powerpoint/2010/main" val="152037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3289BAA-1B20-4FDC-AE25-482403323B8E}"/>
              </a:ext>
            </a:extLst>
          </p:cNvPr>
          <p:cNvSpPr/>
          <p:nvPr/>
        </p:nvSpPr>
        <p:spPr>
          <a:xfrm>
            <a:off x="-533400" y="-80963"/>
            <a:ext cx="5781676" cy="534828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i="0" dirty="0">
                <a:solidFill>
                  <a:schemeClr val="tx1"/>
                </a:solidFill>
                <a:effectLst/>
                <a:latin typeface="Comic Sans MS" panose="030F0702030302020204" pitchFamily="66" charset="0"/>
              </a:rPr>
              <a:t>Seeing great promise in their restaurant concept, Kroc offered to begin a franchise program for the McDonald brothers. On April 15, 1955, he opened the first McDonald’s franchise in </a:t>
            </a:r>
            <a:r>
              <a:rPr lang="en-US" i="0" u="none" strike="noStrike" dirty="0">
                <a:solidFill>
                  <a:schemeClr val="tx1"/>
                </a:solidFill>
                <a:effectLst/>
                <a:latin typeface="Comic Sans MS" panose="030F0702030302020204" pitchFamily="66" charset="0"/>
              </a:rPr>
              <a:t>Des Plaines</a:t>
            </a:r>
            <a:r>
              <a:rPr lang="en-US" i="0" dirty="0">
                <a:solidFill>
                  <a:schemeClr val="tx1"/>
                </a:solidFill>
                <a:effectLst/>
                <a:latin typeface="Comic Sans MS" panose="030F0702030302020204" pitchFamily="66" charset="0"/>
              </a:rPr>
              <a:t>, Illinois, and in the same year launched the McDonald’s Corporation, eventually buying out the McDonald brothers in 1961. The number of McDonald’s outlets would top 1,000 before the end of the decade. Boosted by steady growth, the company’s stock began trading publicly in 1965.</a:t>
            </a:r>
          </a:p>
          <a:p>
            <a:br>
              <a:rPr lang="en-US" b="0" i="0" dirty="0">
                <a:solidFill>
                  <a:srgbClr val="1A1A1A"/>
                </a:solidFill>
                <a:effectLst/>
                <a:latin typeface="-apple-system"/>
              </a:rPr>
            </a:br>
            <a:endParaRPr lang="en-US" dirty="0"/>
          </a:p>
        </p:txBody>
      </p:sp>
      <p:pic>
        <p:nvPicPr>
          <p:cNvPr id="3" name="Picture 2">
            <a:extLst>
              <a:ext uri="{FF2B5EF4-FFF2-40B4-BE49-F238E27FC236}">
                <a16:creationId xmlns:a16="http://schemas.microsoft.com/office/drawing/2014/main" id="{85DA5612-E71C-40FA-92A2-D3CA9672CD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7275" y="228600"/>
            <a:ext cx="6667500" cy="3771900"/>
          </a:xfrm>
          <a:prstGeom prst="rect">
            <a:avLst/>
          </a:prstGeom>
        </p:spPr>
      </p:pic>
    </p:spTree>
    <p:extLst>
      <p:ext uri="{BB962C8B-B14F-4D97-AF65-F5344CB8AC3E}">
        <p14:creationId xmlns:p14="http://schemas.microsoft.com/office/powerpoint/2010/main" val="3129672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849237-5170-4BD6-AC55-88B947D51B64}"/>
              </a:ext>
            </a:extLst>
          </p:cNvPr>
          <p:cNvSpPr/>
          <p:nvPr/>
        </p:nvSpPr>
        <p:spPr>
          <a:xfrm>
            <a:off x="5753100" y="714375"/>
            <a:ext cx="3743325" cy="52768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i="0" dirty="0">
                <a:solidFill>
                  <a:schemeClr val="tx1"/>
                </a:solidFill>
                <a:effectLst/>
                <a:latin typeface="Arial" panose="020B0604020202020204" pitchFamily="34" charset="0"/>
                <a:cs typeface="Arial" panose="020B0604020202020204" pitchFamily="34" charset="0"/>
              </a:rPr>
              <a:t>The public face of McDonald’s was created in 1963 with the introduction of a clown named Ronald McDonald, while the double-arch “m” symbol became McDonald’s most enduring logo in 1962, lasting far longer than the tall yellow arches that had once dominated the earlier restaurant rooftops. </a:t>
            </a:r>
            <a:endParaRPr lang="en-US" sz="20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54CB07D-BD0C-4487-B916-F802377E01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850" y="95249"/>
            <a:ext cx="4286250" cy="6667501"/>
          </a:xfrm>
          <a:prstGeom prst="rect">
            <a:avLst/>
          </a:prstGeom>
        </p:spPr>
      </p:pic>
    </p:spTree>
    <p:extLst>
      <p:ext uri="{BB962C8B-B14F-4D97-AF65-F5344CB8AC3E}">
        <p14:creationId xmlns:p14="http://schemas.microsoft.com/office/powerpoint/2010/main" val="232536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7FA7E9-787B-4487-958D-0ED0427CCD7F}"/>
              </a:ext>
            </a:extLst>
          </p:cNvPr>
          <p:cNvSpPr/>
          <p:nvPr/>
        </p:nvSpPr>
        <p:spPr>
          <a:xfrm>
            <a:off x="4352925" y="0"/>
            <a:ext cx="3276600" cy="6857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1A1A1A"/>
                </a:solidFill>
                <a:effectLst/>
                <a:latin typeface="Arial" panose="020B0604020202020204" pitchFamily="34" charset="0"/>
                <a:cs typeface="Arial" panose="020B0604020202020204" pitchFamily="34" charset="0"/>
              </a:rPr>
              <a:t>The chain continued to expand domestically and internationally, extending to Canada in 1967, reaching a total of 10,000 restaurants by 1988, and operating more than 35,000 outlets in more than 100 countries in the early 21st century. Growth was so swift in the 1990s that it was said a new McDonald’s opened somewhere in the world every five hours. It effectively became the most popular family restaurant, emphasizing affordable food, fun, and </a:t>
            </a:r>
            <a:r>
              <a:rPr lang="en-US" b="0" i="0" dirty="0" err="1">
                <a:solidFill>
                  <a:srgbClr val="1A1A1A"/>
                </a:solidFill>
                <a:effectLst/>
                <a:latin typeface="Arial" panose="020B0604020202020204" pitchFamily="34" charset="0"/>
                <a:cs typeface="Arial" panose="020B0604020202020204" pitchFamily="34" charset="0"/>
              </a:rPr>
              <a:t>flavours</a:t>
            </a:r>
            <a:r>
              <a:rPr lang="en-US" b="0" i="0" dirty="0">
                <a:solidFill>
                  <a:srgbClr val="1A1A1A"/>
                </a:solidFill>
                <a:effectLst/>
                <a:latin typeface="Arial" panose="020B0604020202020204" pitchFamily="34" charset="0"/>
                <a:cs typeface="Arial" panose="020B0604020202020204" pitchFamily="34" charset="0"/>
              </a:rPr>
              <a:t> that appealed to children and adults alike.</a:t>
            </a:r>
            <a:endParaRPr lang="en-US" dirty="0">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B8CD7F61-42D5-403D-B0EF-0385219FFECE}"/>
              </a:ext>
            </a:extLst>
          </p:cNvPr>
          <p:cNvSpPr/>
          <p:nvPr/>
        </p:nvSpPr>
        <p:spPr>
          <a:xfrm>
            <a:off x="542924" y="590549"/>
            <a:ext cx="3581399" cy="2383155"/>
          </a:xfrm>
          <a:prstGeom prst="ellipse">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6DA7582-A8CD-4C13-8925-B5F08973661E}"/>
              </a:ext>
            </a:extLst>
          </p:cNvPr>
          <p:cNvSpPr/>
          <p:nvPr/>
        </p:nvSpPr>
        <p:spPr>
          <a:xfrm>
            <a:off x="438149" y="3638550"/>
            <a:ext cx="3562350" cy="222885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491094AB-06B3-4AC6-B243-1FB0E34A7E5F}"/>
              </a:ext>
            </a:extLst>
          </p:cNvPr>
          <p:cNvSpPr/>
          <p:nvPr/>
        </p:nvSpPr>
        <p:spPr>
          <a:xfrm>
            <a:off x="7981951" y="238125"/>
            <a:ext cx="3933824" cy="2638425"/>
          </a:xfrm>
          <a:prstGeom prst="round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410EDBA-FCFD-4104-BFC8-FBFC9C60A566}"/>
              </a:ext>
            </a:extLst>
          </p:cNvPr>
          <p:cNvSpPr/>
          <p:nvPr/>
        </p:nvSpPr>
        <p:spPr>
          <a:xfrm>
            <a:off x="2152650" y="-295275"/>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2BA8611-F9C4-48B8-A2D7-113D9ACE8E17}"/>
              </a:ext>
            </a:extLst>
          </p:cNvPr>
          <p:cNvSpPr/>
          <p:nvPr/>
        </p:nvSpPr>
        <p:spPr>
          <a:xfrm>
            <a:off x="7858126" y="3019425"/>
            <a:ext cx="3933824" cy="3752850"/>
          </a:xfrm>
          <a:prstGeom prst="ellipse">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155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5B75779-FBCA-4A00-84B1-B9F17B6732BF}"/>
              </a:ext>
            </a:extLst>
          </p:cNvPr>
          <p:cNvSpPr>
            <a:spLocks noGrp="1"/>
          </p:cNvSpPr>
          <p:nvPr>
            <p:ph type="subTitle" idx="1"/>
          </p:nvPr>
        </p:nvSpPr>
        <p:spPr>
          <a:xfrm>
            <a:off x="66674" y="258764"/>
            <a:ext cx="5086351" cy="2208212"/>
          </a:xfrm>
        </p:spPr>
        <p:txBody>
          <a:bodyPr>
            <a:normAutofit fontScale="92500" lnSpcReduction="20000"/>
          </a:bodyPr>
          <a:lstStyle/>
          <a:p>
            <a:pPr algn="l"/>
            <a:r>
              <a:rPr lang="en-US" dirty="0">
                <a:latin typeface="Arial" panose="020B0604020202020204" pitchFamily="34" charset="0"/>
                <a:cs typeface="Arial" panose="020B0604020202020204" pitchFamily="34" charset="0"/>
              </a:rPr>
              <a:t>The tasty McDonald’s menu starts from breakfast (cheese, toast, bacon and egg toast) to burgers (big MC, cheeseburger, chicken burger), chicken nuggets, salads(Caesar crispy chicken, Caesar grilled chicken) to desserts( ice cream, pies), milkshakes and the well known fries.</a:t>
            </a:r>
          </a:p>
        </p:txBody>
      </p:sp>
      <p:pic>
        <p:nvPicPr>
          <p:cNvPr id="4" name="Picture 3">
            <a:extLst>
              <a:ext uri="{FF2B5EF4-FFF2-40B4-BE49-F238E27FC236}">
                <a16:creationId xmlns:a16="http://schemas.microsoft.com/office/drawing/2014/main" id="{C72047E5-8B2D-43E7-A1B7-7A1C886024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1877" y="2295525"/>
            <a:ext cx="6934200" cy="3905250"/>
          </a:xfrm>
          <a:prstGeom prst="rect">
            <a:avLst/>
          </a:prstGeom>
        </p:spPr>
      </p:pic>
    </p:spTree>
    <p:extLst>
      <p:ext uri="{BB962C8B-B14F-4D97-AF65-F5344CB8AC3E}">
        <p14:creationId xmlns:p14="http://schemas.microsoft.com/office/powerpoint/2010/main" val="182418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452E-F10F-41EA-B0B6-F256B6AD5D41}"/>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Ray Kroc</a:t>
            </a:r>
          </a:p>
        </p:txBody>
      </p:sp>
      <p:sp>
        <p:nvSpPr>
          <p:cNvPr id="3" name="Content Placeholder 2">
            <a:extLst>
              <a:ext uri="{FF2B5EF4-FFF2-40B4-BE49-F238E27FC236}">
                <a16:creationId xmlns:a16="http://schemas.microsoft.com/office/drawing/2014/main" id="{9E9E197A-AE2A-4D2A-A620-561C5788FC0C}"/>
              </a:ext>
            </a:extLst>
          </p:cNvPr>
          <p:cNvSpPr>
            <a:spLocks noGrp="1"/>
          </p:cNvSpPr>
          <p:nvPr>
            <p:ph idx="1"/>
          </p:nvPr>
        </p:nvSpPr>
        <p:spPr/>
        <p:txBody>
          <a:bodyPr>
            <a:normAutofit lnSpcReduction="10000"/>
          </a:bodyPr>
          <a:lstStyle/>
          <a:p>
            <a:r>
              <a:rPr lang="en-US" i="0" dirty="0">
                <a:effectLst/>
                <a:latin typeface="Arial" panose="020B0604020202020204" pitchFamily="34" charset="0"/>
                <a:cs typeface="Arial" panose="020B0604020202020204" pitchFamily="34" charset="0"/>
              </a:rPr>
              <a:t>Raymond Albert Kroc (October 5, 1902 – January 14, 1984) was an American fast-food tycoon</a:t>
            </a:r>
          </a:p>
          <a:p>
            <a:endParaRPr lang="en-US" i="0" dirty="0">
              <a:effectLst/>
              <a:latin typeface="Arial" panose="020B0604020202020204" pitchFamily="34" charset="0"/>
              <a:cs typeface="Arial" panose="020B0604020202020204" pitchFamily="34" charset="0"/>
            </a:endParaRPr>
          </a:p>
          <a:p>
            <a:r>
              <a:rPr lang="en-US" i="0" dirty="0">
                <a:effectLst/>
                <a:latin typeface="Arial" panose="020B0604020202020204" pitchFamily="34" charset="0"/>
                <a:cs typeface="Arial" panose="020B0604020202020204" pitchFamily="34" charset="0"/>
              </a:rPr>
              <a:t>Kroc was born on October 5, 1902 in </a:t>
            </a:r>
            <a:r>
              <a:rPr lang="en-US" i="0" u="none" strike="noStrike" dirty="0">
                <a:effectLst/>
                <a:latin typeface="Arial" panose="020B0604020202020204" pitchFamily="34" charset="0"/>
                <a:cs typeface="Arial" panose="020B0604020202020204" pitchFamily="34" charset="0"/>
              </a:rPr>
              <a:t>Oak Park, Illinois</a:t>
            </a:r>
            <a:r>
              <a:rPr lang="en-US" i="0" dirty="0">
                <a:effectLst/>
                <a:latin typeface="Arial" panose="020B0604020202020204" pitchFamily="34" charset="0"/>
                <a:cs typeface="Arial" panose="020B0604020202020204" pitchFamily="34" charset="0"/>
              </a:rPr>
              <a:t>, near </a:t>
            </a:r>
            <a:r>
              <a:rPr lang="en-US" i="0" u="none" strike="noStrike" dirty="0">
                <a:effectLst/>
                <a:latin typeface="Arial" panose="020B0604020202020204" pitchFamily="34" charset="0"/>
                <a:cs typeface="Arial" panose="020B0604020202020204" pitchFamily="34" charset="0"/>
              </a:rPr>
              <a:t>Chicago</a:t>
            </a:r>
            <a:r>
              <a:rPr lang="en-US" u="none" strike="noStrike" dirty="0">
                <a:latin typeface="Arial" panose="020B0604020202020204" pitchFamily="34" charset="0"/>
                <a:cs typeface="Arial" panose="020B0604020202020204" pitchFamily="34" charset="0"/>
              </a:rPr>
              <a:t>, </a:t>
            </a:r>
            <a:r>
              <a:rPr lang="en-US" i="0" dirty="0">
                <a:effectLst/>
                <a:latin typeface="Arial" panose="020B0604020202020204" pitchFamily="34" charset="0"/>
                <a:cs typeface="Arial" panose="020B0604020202020204" pitchFamily="34" charset="0"/>
              </a:rPr>
              <a:t>Ray Kroc grew up and spent most of his life in Oak Park.  </a:t>
            </a:r>
          </a:p>
          <a:p>
            <a:endParaRPr lang="en-US" dirty="0">
              <a:latin typeface="Arial" panose="020B0604020202020204" pitchFamily="34" charset="0"/>
              <a:cs typeface="Arial" panose="020B0604020202020204" pitchFamily="34" charset="0"/>
            </a:endParaRPr>
          </a:p>
          <a:p>
            <a:r>
              <a:rPr lang="en-US" i="0" dirty="0">
                <a:effectLst/>
                <a:latin typeface="Arial" panose="020B0604020202020204" pitchFamily="34" charset="0"/>
                <a:cs typeface="Arial" panose="020B0604020202020204" pitchFamily="34" charset="0"/>
              </a:rPr>
              <a:t>Kroc worked a variety of jobs selling paper cups, as a real estate agent in Florida, and sometimes playing the piano in bands</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A66DFA6-5BAA-4EB1-BBD7-2822F45CB4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401" y="365124"/>
            <a:ext cx="1325564" cy="1325564"/>
          </a:xfrm>
          <a:prstGeom prst="rect">
            <a:avLst/>
          </a:prstGeom>
        </p:spPr>
      </p:pic>
    </p:spTree>
    <p:extLst>
      <p:ext uri="{BB962C8B-B14F-4D97-AF65-F5344CB8AC3E}">
        <p14:creationId xmlns:p14="http://schemas.microsoft.com/office/powerpoint/2010/main" val="3202781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BA2D-3DEE-4302-8E35-823F315AF1B7}"/>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Starting McDonalds </a:t>
            </a:r>
          </a:p>
        </p:txBody>
      </p:sp>
      <p:sp>
        <p:nvSpPr>
          <p:cNvPr id="3" name="Content Placeholder 2">
            <a:extLst>
              <a:ext uri="{FF2B5EF4-FFF2-40B4-BE49-F238E27FC236}">
                <a16:creationId xmlns:a16="http://schemas.microsoft.com/office/drawing/2014/main" id="{19733A61-54E2-4825-9C04-6A818F83B210}"/>
              </a:ext>
            </a:extLst>
          </p:cNvPr>
          <p:cNvSpPr>
            <a:spLocks noGrp="1"/>
          </p:cNvSpPr>
          <p:nvPr>
            <p:ph idx="1"/>
          </p:nvPr>
        </p:nvSpPr>
        <p:spPr/>
        <p:txBody>
          <a:bodyPr/>
          <a:lstStyle/>
          <a:p>
            <a:r>
              <a:rPr lang="en-US" b="0" i="0" dirty="0">
                <a:effectLst/>
                <a:latin typeface="Arial" panose="020B0604020202020204" pitchFamily="34" charset="0"/>
                <a:cs typeface="Arial" panose="020B0604020202020204" pitchFamily="34" charset="0"/>
              </a:rPr>
              <a:t>After World War II, Kroc found employment as a </a:t>
            </a:r>
            <a:r>
              <a:rPr lang="en-US" b="0" i="0" u="none" strike="noStrike" dirty="0">
                <a:effectLst/>
                <a:latin typeface="Arial" panose="020B0604020202020204" pitchFamily="34" charset="0"/>
                <a:cs typeface="Arial" panose="020B0604020202020204" pitchFamily="34" charset="0"/>
              </a:rPr>
              <a:t>milkshake mixer</a:t>
            </a:r>
            <a:r>
              <a:rPr lang="en-US" b="0" i="0" dirty="0">
                <a:effectLst/>
                <a:latin typeface="Arial" panose="020B0604020202020204" pitchFamily="34" charset="0"/>
                <a:cs typeface="Arial" panose="020B0604020202020204" pitchFamily="34" charset="0"/>
              </a:rPr>
              <a:t> salesman for the foodservice equipment manufacturer Prince Castle.</a:t>
            </a:r>
            <a:r>
              <a:rPr lang="en-US" b="0" i="0" u="none" strike="noStrike" baseline="3000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[14]</a:t>
            </a:r>
            <a:r>
              <a:rPr lang="en-US" b="0" i="0" dirty="0">
                <a:effectLst/>
                <a:latin typeface="Arial" panose="020B0604020202020204" pitchFamily="34" charset="0"/>
                <a:cs typeface="Arial" panose="020B0604020202020204" pitchFamily="34" charset="0"/>
              </a:rPr>
              <a:t> When Prince Castle Multi-Mixer sales plummeted because of competition from lower-priced </a:t>
            </a:r>
            <a:r>
              <a:rPr lang="en-US" b="0" i="0" u="none" strike="noStrike" dirty="0">
                <a:effectLst/>
                <a:latin typeface="Arial" panose="020B0604020202020204" pitchFamily="34" charset="0"/>
                <a:cs typeface="Arial" panose="020B0604020202020204" pitchFamily="34" charset="0"/>
              </a:rPr>
              <a:t>Hamilton Beach</a:t>
            </a:r>
            <a:r>
              <a:rPr lang="en-US" b="0" i="0" dirty="0">
                <a:effectLst/>
                <a:latin typeface="Arial" panose="020B0604020202020204" pitchFamily="34" charset="0"/>
                <a:cs typeface="Arial" panose="020B0604020202020204" pitchFamily="34" charset="0"/>
              </a:rPr>
              <a:t> products, Kroc was impressed by </a:t>
            </a:r>
            <a:r>
              <a:rPr lang="en-US" b="0" i="0" u="none" strike="noStrike" dirty="0">
                <a:effectLst/>
                <a:latin typeface="Arial" panose="020B0604020202020204" pitchFamily="34" charset="0"/>
                <a:cs typeface="Arial" panose="020B0604020202020204" pitchFamily="34" charset="0"/>
              </a:rPr>
              <a:t>Richard and Maurice McDonald</a:t>
            </a:r>
            <a:r>
              <a:rPr lang="en-US" b="0" i="0" dirty="0">
                <a:effectLst/>
                <a:latin typeface="Arial" panose="020B0604020202020204" pitchFamily="34" charset="0"/>
                <a:cs typeface="Arial" panose="020B0604020202020204" pitchFamily="34" charset="0"/>
              </a:rPr>
              <a:t> who had purchased eight of his Multi-Mixers for their </a:t>
            </a:r>
            <a:r>
              <a:rPr lang="en-US" b="0" i="0" u="none" strike="noStrike" dirty="0">
                <a:effectLst/>
                <a:latin typeface="Arial" panose="020B0604020202020204" pitchFamily="34" charset="0"/>
                <a:cs typeface="Arial" panose="020B0604020202020204" pitchFamily="34" charset="0"/>
              </a:rPr>
              <a:t>San Bernardino, California</a:t>
            </a:r>
            <a:r>
              <a:rPr lang="en-US" b="0" i="0" dirty="0">
                <a:effectLst/>
                <a:latin typeface="Arial" panose="020B0604020202020204" pitchFamily="34" charset="0"/>
                <a:cs typeface="Arial" panose="020B0604020202020204" pitchFamily="34" charset="0"/>
              </a:rPr>
              <a:t> restaurant, and visited them in 1954. Kroc became convinced that the concept and design of this small chain had the potential to expand across the nation.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8410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D335D5-B0C1-4B6D-9CB9-34A84058E20A}"/>
              </a:ext>
            </a:extLst>
          </p:cNvPr>
          <p:cNvSpPr>
            <a:spLocks noGrp="1"/>
          </p:cNvSpPr>
          <p:nvPr>
            <p:ph idx="1"/>
          </p:nvPr>
        </p:nvSpPr>
        <p:spPr>
          <a:xfrm>
            <a:off x="561974" y="815975"/>
            <a:ext cx="10772775" cy="5346700"/>
          </a:xfrm>
        </p:spPr>
        <p:txBody>
          <a:bodyPr/>
          <a:lstStyle/>
          <a:p>
            <a:r>
              <a:rPr lang="en-US" b="0" i="0" dirty="0">
                <a:solidFill>
                  <a:srgbClr val="080000"/>
                </a:solidFill>
                <a:effectLst/>
                <a:latin typeface="Arial" panose="020B0604020202020204" pitchFamily="34" charset="0"/>
                <a:cs typeface="Arial" panose="020B0604020202020204" pitchFamily="34" charset="0"/>
              </a:rPr>
              <a:t>Having been in approximately one thousand kitchens, Kroc believed the McDonald brothers had the best-run operation he had ever seen. The restaurant was clean, modern, mechanized, and the staff professional and well-groomed. Roadside hamburger restaurants were more often than not hangouts for motorcycle gangs and rebellious teenagers, and Kroc saw in McDonald's a better vision for a restaurant. He once said "In my experience, hamburger joints are nothing but jukeboxes, pay phones, smoking rooms, and guys in leather jackets. I wouldn't take my wife to such a place and you wouldn't take your wife either”.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7852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9AC99B-A686-4D8B-B228-97D99B704345}"/>
              </a:ext>
            </a:extLst>
          </p:cNvPr>
          <p:cNvSpPr>
            <a:spLocks noGrp="1"/>
          </p:cNvSpPr>
          <p:nvPr>
            <p:ph idx="1"/>
          </p:nvPr>
        </p:nvSpPr>
        <p:spPr>
          <a:xfrm>
            <a:off x="914400" y="920750"/>
            <a:ext cx="10515600" cy="4351338"/>
          </a:xfrm>
        </p:spPr>
        <p:txBody>
          <a:bodyPr/>
          <a:lstStyle/>
          <a:p>
            <a:r>
              <a:rPr lang="en-US" b="0" i="0" dirty="0">
                <a:effectLst/>
                <a:latin typeface="Arial" panose="020B0604020202020204" pitchFamily="34" charset="0"/>
                <a:cs typeface="Arial" panose="020B0604020202020204" pitchFamily="34" charset="0"/>
              </a:rPr>
              <a:t>In 1955, Kroc opened the first McDonald's franchised under his partnership with the McDonald brothers in </a:t>
            </a:r>
            <a:r>
              <a:rPr lang="en-US" b="0" i="0" u="none" strike="noStrike" dirty="0">
                <a:effectLst/>
                <a:latin typeface="Arial" panose="020B0604020202020204" pitchFamily="34" charset="0"/>
                <a:cs typeface="Arial" panose="020B0604020202020204" pitchFamily="34" charset="0"/>
              </a:rPr>
              <a:t>Des Plaines, Illinois</a:t>
            </a:r>
            <a:r>
              <a:rPr lang="en-US" b="0" i="0" dirty="0">
                <a:effectLst/>
                <a:latin typeface="Arial" panose="020B0604020202020204" pitchFamily="34" charset="0"/>
                <a:cs typeface="Arial" panose="020B0604020202020204" pitchFamily="34" charset="0"/>
              </a:rPr>
              <a:t>. The restaurant was demolished in 1985. Recognizing its historic and nostalgic value, in 1990 the McDonald's Corporation acquired the stand and rehabilitated it to a modern but nearly original condition, and then built an adjacent museum and gift shop to commemorate the site now called </a:t>
            </a:r>
            <a:r>
              <a:rPr lang="en-US" b="0" i="0" u="none" strike="noStrike" dirty="0">
                <a:effectLst/>
                <a:latin typeface="Arial" panose="020B0604020202020204" pitchFamily="34" charset="0"/>
                <a:cs typeface="Arial" panose="020B0604020202020204" pitchFamily="34" charset="0"/>
              </a:rPr>
              <a:t>McDonald's #1 Store Museum</a:t>
            </a:r>
            <a:r>
              <a:rPr lang="en-US" b="0" i="0" dirty="0">
                <a:effectLst/>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6441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7A792-A942-4C4A-BD4F-183DC657067F}"/>
              </a:ext>
            </a:extLst>
          </p:cNvPr>
          <p:cNvSpPr>
            <a:spLocks noGrp="1"/>
          </p:cNvSpPr>
          <p:nvPr>
            <p:ph type="title"/>
          </p:nvPr>
        </p:nvSpPr>
        <p:spPr/>
        <p:txBody>
          <a:bodyPr/>
          <a:lstStyle/>
          <a:p>
            <a:pPr algn="ctr"/>
            <a:r>
              <a:rPr lang="en-US" b="0" i="0" dirty="0">
                <a:solidFill>
                  <a:srgbClr val="080000"/>
                </a:solidFill>
                <a:effectLst/>
                <a:latin typeface="Arial" panose="020B0604020202020204" pitchFamily="34" charset="0"/>
                <a:cs typeface="Arial" panose="020B0604020202020204" pitchFamily="34" charset="0"/>
              </a:rPr>
              <a:t>Kroc's policies for McDonald's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88A233-ABEA-4F5D-90D6-306B49EB2A04}"/>
              </a:ext>
            </a:extLst>
          </p:cNvPr>
          <p:cNvSpPr>
            <a:spLocks noGrp="1"/>
          </p:cNvSpPr>
          <p:nvPr>
            <p:ph idx="1"/>
          </p:nvPr>
        </p:nvSpPr>
        <p:spPr/>
        <p:txBody>
          <a:bodyPr/>
          <a:lstStyle/>
          <a:p>
            <a:r>
              <a:rPr lang="en-US" dirty="0">
                <a:solidFill>
                  <a:srgbClr val="080000"/>
                </a:solidFill>
                <a:latin typeface="Arial" panose="020B0604020202020204" pitchFamily="34" charset="0"/>
                <a:cs typeface="Arial" panose="020B0604020202020204" pitchFamily="34" charset="0"/>
              </a:rPr>
              <a:t>I</a:t>
            </a:r>
            <a:r>
              <a:rPr lang="en-US" b="0" i="0" dirty="0">
                <a:solidFill>
                  <a:srgbClr val="080000"/>
                </a:solidFill>
                <a:effectLst/>
                <a:latin typeface="Arial" panose="020B0604020202020204" pitchFamily="34" charset="0"/>
                <a:cs typeface="Arial" panose="020B0604020202020204" pitchFamily="34" charset="0"/>
              </a:rPr>
              <a:t>ncluded establishing locations only in suburban areas, not in downtowns since poor people might eat in them after the main business hours were over. Restaurants were to be kept properly sanitized at all times, and the staff must be clean, properly groomed and polite to children. The food was to be of a strictly fixed, standardized content and restaurants were not allowed to deviate from specifications in any way. There was to be no waste of anything, Kroc insisted; every condiment container was to be scraped completely clean. No cigarette machines or pinball games were allowed in any McDonald's.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4713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2D40-BE12-4517-B01A-D1E2FFF7619D}"/>
              </a:ext>
            </a:extLst>
          </p:cNvPr>
          <p:cNvSpPr>
            <a:spLocks noGrp="1"/>
          </p:cNvSpPr>
          <p:nvPr>
            <p:ph type="title"/>
          </p:nvPr>
        </p:nvSpPr>
        <p:spPr/>
        <p:txBody>
          <a:bodyPr/>
          <a:lstStyle/>
          <a:p>
            <a:pPr algn="ctr"/>
            <a:r>
              <a:rPr lang="en-US" dirty="0"/>
              <a:t>What made Kroc successful</a:t>
            </a:r>
          </a:p>
        </p:txBody>
      </p:sp>
      <p:sp>
        <p:nvSpPr>
          <p:cNvPr id="3" name="Content Placeholder 2">
            <a:extLst>
              <a:ext uri="{FF2B5EF4-FFF2-40B4-BE49-F238E27FC236}">
                <a16:creationId xmlns:a16="http://schemas.microsoft.com/office/drawing/2014/main" id="{BCEBF994-2501-4E68-A787-1594BDFDD9C7}"/>
              </a:ext>
            </a:extLst>
          </p:cNvPr>
          <p:cNvSpPr>
            <a:spLocks noGrp="1"/>
          </p:cNvSpPr>
          <p:nvPr>
            <p:ph idx="1"/>
          </p:nvPr>
        </p:nvSpPr>
        <p:spPr/>
        <p:txBody>
          <a:bodyPr/>
          <a:lstStyle/>
          <a:p>
            <a:r>
              <a:rPr lang="en-US" dirty="0"/>
              <a:t>Kroc was an active character since he was young. He lied about his aged in WW II to be able to enroll in ambulance services. After he was discovered  he return to school but not for long, because he started to look for a job and find it as a milkshake </a:t>
            </a:r>
            <a:r>
              <a:rPr lang="en-US" dirty="0" err="1"/>
              <a:t>saleman</a:t>
            </a:r>
            <a:r>
              <a:rPr lang="en-US" dirty="0"/>
              <a:t>.</a:t>
            </a:r>
          </a:p>
          <a:p>
            <a:r>
              <a:rPr lang="en-US" dirty="0"/>
              <a:t>The vision for his own brand of Fast Food was new. He wanted all his restaurants to look clean, tidy and modern. </a:t>
            </a:r>
          </a:p>
          <a:p>
            <a:r>
              <a:rPr lang="en-US" dirty="0"/>
              <a:t>The staff was required to have a nice and clean appearance </a:t>
            </a:r>
          </a:p>
          <a:p>
            <a:r>
              <a:rPr lang="en-US" dirty="0"/>
              <a:t>the result of his vision lead to a nearly everlasting business because  it’s the best known Fast Food all over the world.</a:t>
            </a:r>
          </a:p>
        </p:txBody>
      </p:sp>
    </p:spTree>
    <p:extLst>
      <p:ext uri="{BB962C8B-B14F-4D97-AF65-F5344CB8AC3E}">
        <p14:creationId xmlns:p14="http://schemas.microsoft.com/office/powerpoint/2010/main" val="160633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A899AC-C144-4B88-85A0-CE269E09108D}"/>
              </a:ext>
            </a:extLst>
          </p:cNvPr>
          <p:cNvSpPr>
            <a:spLocks noGrp="1"/>
          </p:cNvSpPr>
          <p:nvPr>
            <p:ph idx="1"/>
          </p:nvPr>
        </p:nvSpPr>
        <p:spPr>
          <a:xfrm>
            <a:off x="619125" y="1120775"/>
            <a:ext cx="10515600" cy="4351338"/>
          </a:xfrm>
        </p:spPr>
        <p:txBody>
          <a:bodyPr>
            <a:normAutofit fontScale="77500" lnSpcReduction="20000"/>
          </a:bodyPr>
          <a:lstStyle/>
          <a:p>
            <a:pPr marL="0" marR="0">
              <a:lnSpc>
                <a:spcPct val="107000"/>
              </a:lnSpc>
              <a:spcBef>
                <a:spcPts val="0"/>
              </a:spcBef>
              <a:spcAft>
                <a:spcPts val="800"/>
              </a:spcAft>
            </a:pPr>
            <a:r>
              <a:rPr lang="en-US" sz="2800" dirty="0">
                <a:effectLst/>
                <a:latin typeface="Arial" panose="020B0604020202020204" pitchFamily="34" charset="0"/>
                <a:ea typeface="Calibri" panose="020F0502020204030204" pitchFamily="34" charset="0"/>
                <a:cs typeface="Arial" panose="020B0604020202020204" pitchFamily="34" charset="0"/>
              </a:rPr>
              <a:t>Ray Kroc was a strongly believer in innovation, he developed the quality service, cleanliness and implement them into the Mc Donald’s system of values. </a:t>
            </a:r>
          </a:p>
          <a:p>
            <a:pPr marL="0" marR="0">
              <a:lnSpc>
                <a:spcPct val="107000"/>
              </a:lnSpc>
              <a:spcBef>
                <a:spcPts val="0"/>
              </a:spcBef>
              <a:spcAft>
                <a:spcPts val="800"/>
              </a:spcAft>
            </a:pPr>
            <a:r>
              <a:rPr lang="en-US" sz="2800" dirty="0">
                <a:effectLst/>
                <a:latin typeface="Arial" panose="020B0604020202020204" pitchFamily="34" charset="0"/>
                <a:ea typeface="Calibri" panose="020F0502020204030204" pitchFamily="34" charset="0"/>
                <a:cs typeface="Arial" panose="020B0604020202020204" pitchFamily="34" charset="0"/>
              </a:rPr>
              <a:t>He was a true visionary ; he was able to turn  a small time fast-food restaurant to the biggest in the world .An amazing fact was all the work he has done for the fast-food chain is done by him in his fifties .</a:t>
            </a:r>
          </a:p>
          <a:p>
            <a:pPr marL="0" marR="0">
              <a:lnSpc>
                <a:spcPct val="107000"/>
              </a:lnSpc>
              <a:spcBef>
                <a:spcPts val="0"/>
              </a:spcBef>
              <a:spcAft>
                <a:spcPts val="800"/>
              </a:spcAft>
            </a:pPr>
            <a:r>
              <a:rPr lang="en-US" sz="2800" dirty="0">
                <a:effectLst/>
                <a:latin typeface="Arial" panose="020B0604020202020204" pitchFamily="34" charset="0"/>
                <a:ea typeface="Calibri" panose="020F0502020204030204" pitchFamily="34" charset="0"/>
                <a:cs typeface="Arial" panose="020B0604020202020204" pitchFamily="34" charset="0"/>
              </a:rPr>
              <a:t>He was not just an owner he was a leader because he was respectfully with everyone in the business and he gave all the dedication not just from the office but inside the field working and innovating with the people in order to maximize the potential of the chain . </a:t>
            </a:r>
          </a:p>
          <a:p>
            <a:r>
              <a:rPr lang="en-US" sz="2800" dirty="0">
                <a:effectLst/>
                <a:latin typeface="Arial" panose="020B0604020202020204" pitchFamily="34" charset="0"/>
                <a:ea typeface="Calibri" panose="020F0502020204030204" pitchFamily="34" charset="0"/>
                <a:cs typeface="Arial" panose="020B0604020202020204" pitchFamily="34" charset="0"/>
              </a:rPr>
              <a:t>With his charisma he was able to build a strong relationship with employees and suppliers, he dared to exploit opportunities, was able to lead his organization and anticipate change in the best ways towards his objectives.</a:t>
            </a:r>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47475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0D0E2-0871-4E54-BD9C-0A67045128D9}"/>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Marketing strategy</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BB03FB5-7294-4085-ADFB-7F79599178BE}"/>
              </a:ext>
            </a:extLst>
          </p:cNvPr>
          <p:cNvSpPr>
            <a:spLocks noGrp="1"/>
          </p:cNvSpPr>
          <p:nvPr>
            <p:ph idx="1"/>
          </p:nvPr>
        </p:nvSpPr>
        <p:spPr>
          <a:xfrm>
            <a:off x="523875" y="1077033"/>
            <a:ext cx="10829925" cy="5415842"/>
          </a:xfrm>
          <a:prstGeom prst="rect">
            <a:avLst/>
          </a:prstGeom>
          <a:noFill/>
        </p:spPr>
        <p:txBody>
          <a:bodyPr wrap="square" lIns="91440" tIns="45720" rIns="91440" bIns="45720">
            <a:spAutoFit/>
          </a:bodyPr>
          <a:lstStyle/>
          <a:p>
            <a:endParaRPr lang="en-US" dirty="0"/>
          </a:p>
          <a:p>
            <a:pPr marL="0" indent="0">
              <a:buNone/>
            </a:pPr>
            <a:r>
              <a:rPr lang="en-US" sz="1600" dirty="0">
                <a:latin typeface="Arial" panose="020B0604020202020204" pitchFamily="34" charset="0"/>
                <a:cs typeface="Arial" panose="020B0604020202020204" pitchFamily="34" charset="0"/>
              </a:rPr>
              <a:t>       McDonald’s had followed the 5P’s marketing strategy that follows product, place, price, promotion and people.</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Product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Product includes how the company ought to design, manufactures the products which enhance the experience of</a:t>
            </a:r>
          </a:p>
          <a:p>
            <a:pPr marL="0" indent="0">
              <a:buNone/>
            </a:pPr>
            <a:r>
              <a:rPr lang="en-US" sz="1600" dirty="0">
                <a:latin typeface="Arial" panose="020B0604020202020204" pitchFamily="34" charset="0"/>
                <a:cs typeface="Arial" panose="020B0604020202020204" pitchFamily="34" charset="0"/>
              </a:rPr>
              <a:t>      each customer</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Place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In the most part the location contains the company’s sales sources and site. It is very essential because at the right time ,</a:t>
            </a:r>
          </a:p>
          <a:p>
            <a:pPr marL="0" indent="0">
              <a:buNone/>
            </a:pPr>
            <a:r>
              <a:rPr lang="en-US" sz="1600" dirty="0">
                <a:latin typeface="Arial" panose="020B0604020202020204" pitchFamily="34" charset="0"/>
                <a:cs typeface="Arial" panose="020B0604020202020204" pitchFamily="34" charset="0"/>
              </a:rPr>
              <a:t> right place and right quantity the service or the product should be accessible to the consumers.</a:t>
            </a:r>
          </a:p>
          <a:p>
            <a:endParaRPr lang="en-US" dirty="0"/>
          </a:p>
        </p:txBody>
      </p:sp>
    </p:spTree>
    <p:extLst>
      <p:ext uri="{BB962C8B-B14F-4D97-AF65-F5344CB8AC3E}">
        <p14:creationId xmlns:p14="http://schemas.microsoft.com/office/powerpoint/2010/main" val="3681174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867F-E776-4D39-9399-B79C2E010940}"/>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Promotion</a:t>
            </a:r>
            <a:br>
              <a:rPr lang="en-US" dirty="0"/>
            </a:br>
            <a:endParaRPr lang="en-US" dirty="0"/>
          </a:p>
        </p:txBody>
      </p:sp>
      <p:sp>
        <p:nvSpPr>
          <p:cNvPr id="3" name="Content Placeholder 2">
            <a:extLst>
              <a:ext uri="{FF2B5EF4-FFF2-40B4-BE49-F238E27FC236}">
                <a16:creationId xmlns:a16="http://schemas.microsoft.com/office/drawing/2014/main" id="{999DE924-77FB-4EEB-8F0E-60C73A16C31A}"/>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 Company’s support activities are effectively communicating with potential consumers. Ad aimed at catching the attention of the individuals who hit large amounts of consumers at a time .</a:t>
            </a:r>
          </a:p>
          <a:p>
            <a:pPr algn="l"/>
            <a:endParaRPr lang="en-US" sz="2000" dirty="0">
              <a:solidFill>
                <a:srgbClr val="252525"/>
              </a:solidFill>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People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McDonalds recognizes the importance of workers and customers alike. This acknowledges the fact that happier staff can be better server and lead in happy clients.</a:t>
            </a:r>
          </a:p>
          <a:p>
            <a:pPr marL="0" indent="0">
              <a:buNone/>
            </a:pPr>
            <a:endParaRPr lang="en-US" dirty="0"/>
          </a:p>
        </p:txBody>
      </p:sp>
    </p:spTree>
    <p:extLst>
      <p:ext uri="{BB962C8B-B14F-4D97-AF65-F5344CB8AC3E}">
        <p14:creationId xmlns:p14="http://schemas.microsoft.com/office/powerpoint/2010/main" val="2207593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CDF4E-BE01-4769-B67E-A4F64D746F03}"/>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AC25BD29-BB78-4B09-BED0-75490448E937}"/>
              </a:ext>
            </a:extLst>
          </p:cNvPr>
          <p:cNvSpPr>
            <a:spLocks noGrp="1"/>
          </p:cNvSpPr>
          <p:nvPr>
            <p:ph idx="1"/>
          </p:nvPr>
        </p:nvSpPr>
        <p:spPr/>
        <p:txBody>
          <a:bodyPr/>
          <a:lstStyle/>
          <a:p>
            <a:r>
              <a:rPr lang="pl-PL" b="0" i="0" dirty="0">
                <a:solidFill>
                  <a:srgbClr val="222222"/>
                </a:solidFill>
                <a:effectLst/>
                <a:latin typeface="Arial" panose="020B0604020202020204" pitchFamily="34" charset="0"/>
              </a:rPr>
              <a:t>Kroc, R., 1989. Ray Kroc. </a:t>
            </a:r>
            <a:r>
              <a:rPr lang="pl-PL" b="0" i="1" dirty="0">
                <a:solidFill>
                  <a:srgbClr val="222222"/>
                </a:solidFill>
                <a:effectLst/>
                <a:latin typeface="Arial" panose="020B0604020202020204" pitchFamily="34" charset="0"/>
              </a:rPr>
              <a:t>Notes</a:t>
            </a:r>
            <a:r>
              <a:rPr lang="pl-PL" b="0" i="0" dirty="0">
                <a:solidFill>
                  <a:srgbClr val="222222"/>
                </a:solidFill>
                <a:effectLst/>
                <a:latin typeface="Arial" panose="020B0604020202020204" pitchFamily="34" charset="0"/>
              </a:rPr>
              <a:t>, </a:t>
            </a:r>
            <a:r>
              <a:rPr lang="pl-PL" b="0" i="1" dirty="0">
                <a:solidFill>
                  <a:srgbClr val="222222"/>
                </a:solidFill>
                <a:effectLst/>
                <a:latin typeface="Arial" panose="020B0604020202020204" pitchFamily="34" charset="0"/>
              </a:rPr>
              <a:t>1</a:t>
            </a:r>
            <a:r>
              <a:rPr lang="pl-PL" b="0" i="0" dirty="0">
                <a:solidFill>
                  <a:srgbClr val="222222"/>
                </a:solidFill>
                <a:effectLst/>
                <a:latin typeface="Arial" panose="020B0604020202020204" pitchFamily="34" charset="0"/>
              </a:rPr>
              <a:t>(2), p.3.</a:t>
            </a:r>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Goldstucker</a:t>
            </a:r>
            <a:r>
              <a:rPr lang="en-US" b="0" i="0" dirty="0">
                <a:solidFill>
                  <a:srgbClr val="222222"/>
                </a:solidFill>
                <a:effectLst/>
                <a:latin typeface="Arial" panose="020B0604020202020204" pitchFamily="34" charset="0"/>
              </a:rPr>
              <a:t>, J.L., 1970. Leaders in Marketing: Ray A. Kroc. </a:t>
            </a:r>
            <a:r>
              <a:rPr lang="en-US" b="0" i="1" dirty="0">
                <a:solidFill>
                  <a:srgbClr val="222222"/>
                </a:solidFill>
                <a:effectLst/>
                <a:latin typeface="Arial" panose="020B0604020202020204" pitchFamily="34" charset="0"/>
              </a:rPr>
              <a:t>Journal of Marketing</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34</a:t>
            </a:r>
            <a:r>
              <a:rPr lang="en-US" b="0" i="0" dirty="0">
                <a:solidFill>
                  <a:srgbClr val="222222"/>
                </a:solidFill>
                <a:effectLst/>
                <a:latin typeface="Arial" panose="020B0604020202020204" pitchFamily="34" charset="0"/>
              </a:rPr>
              <a:t>(2), p.59.</a:t>
            </a:r>
            <a:endParaRPr lang="en-US" dirty="0">
              <a:solidFill>
                <a:srgbClr val="222222"/>
              </a:solidFill>
              <a:latin typeface="Arial" panose="020B0604020202020204" pitchFamily="34" charset="0"/>
            </a:endParaRPr>
          </a:p>
          <a:p>
            <a:r>
              <a:rPr lang="en-US" b="0" i="0" dirty="0">
                <a:solidFill>
                  <a:srgbClr val="222222"/>
                </a:solidFill>
                <a:effectLst/>
                <a:latin typeface="Arial" panose="020B0604020202020204" pitchFamily="34" charset="0"/>
              </a:rPr>
              <a:t>.www.mcdonalds.com</a:t>
            </a:r>
          </a:p>
          <a:p>
            <a:endParaRPr lang="en-US" dirty="0"/>
          </a:p>
        </p:txBody>
      </p:sp>
    </p:spTree>
    <p:extLst>
      <p:ext uri="{BB962C8B-B14F-4D97-AF65-F5344CB8AC3E}">
        <p14:creationId xmlns:p14="http://schemas.microsoft.com/office/powerpoint/2010/main" val="3071819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375F4-01F7-42B9-9023-05BCA16773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631C9E-C7F8-41CE-9035-047191BCFDD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181746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1434</Words>
  <Application>Microsoft Office PowerPoint</Application>
  <PresentationFormat>Widescreen</PresentationFormat>
  <Paragraphs>68</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-apple-system</vt:lpstr>
      <vt:lpstr>Arial</vt:lpstr>
      <vt:lpstr>Calibri</vt:lpstr>
      <vt:lpstr>Calibri Light</vt:lpstr>
      <vt:lpstr>Comic Sans MS</vt:lpstr>
      <vt:lpstr>Office Theme</vt:lpstr>
      <vt:lpstr>University of Wales Trinity Saint David Modern Workplace LCBB4003 Module Lecture: Uju Ugochukwu</vt:lpstr>
      <vt:lpstr>Description of company</vt:lpstr>
      <vt:lpstr>History</vt:lpstr>
      <vt:lpstr>PowerPoint Presentation</vt:lpstr>
      <vt:lpstr>PowerPoint Presentation</vt:lpstr>
      <vt:lpstr>PowerPoint Presentation</vt:lpstr>
      <vt:lpstr>PowerPoint Presentation</vt:lpstr>
      <vt:lpstr>Ray Kroc</vt:lpstr>
      <vt:lpstr>Starting McDonalds </vt:lpstr>
      <vt:lpstr>PowerPoint Presentation</vt:lpstr>
      <vt:lpstr>PowerPoint Presentation</vt:lpstr>
      <vt:lpstr>Kroc's policies for McDonald's</vt:lpstr>
      <vt:lpstr>What made Kroc successful</vt:lpstr>
      <vt:lpstr>PowerPoint Presentation</vt:lpstr>
      <vt:lpstr>Marketing strategy </vt:lpstr>
      <vt:lpstr>Promotion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Laurentiu</dc:creator>
  <cp:lastModifiedBy>Francesca Lucescu (1918862)</cp:lastModifiedBy>
  <cp:revision>13</cp:revision>
  <dcterms:created xsi:type="dcterms:W3CDTF">2020-07-06T04:22:56Z</dcterms:created>
  <dcterms:modified xsi:type="dcterms:W3CDTF">2020-07-13T13:29:30Z</dcterms:modified>
</cp:coreProperties>
</file>