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theme/theme7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8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9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0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1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2.xml" ContentType="application/vnd.openxmlformats-officedocument.theme+xml"/>
  <Override PartName="/ppt/slideLayouts/slideLayout34.xml" ContentType="application/vnd.openxmlformats-officedocument.presentationml.slideLayout+xml"/>
  <Override PartName="/ppt/theme/theme1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theme/theme15.xml" ContentType="application/vnd.openxmlformats-officedocument.theme+xml"/>
  <Override PartName="/ppt/slideLayouts/slideLayout44.xml" ContentType="application/vnd.openxmlformats-officedocument.presentationml.slideLayout+xml"/>
  <Override PartName="/ppt/theme/theme16.xml" ContentType="application/vnd.openxmlformats-officedocument.theme+xml"/>
  <Override PartName="/ppt/slideLayouts/slideLayout45.xml" ContentType="application/vnd.openxmlformats-officedocument.presentationml.slideLayout+xml"/>
  <Override PartName="/ppt/theme/theme17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18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theme/theme19.xml" ContentType="application/vnd.openxmlformats-officedocument.theme+xml"/>
  <Override PartName="/ppt/slideLayouts/slideLayout80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6" r:id="rId10"/>
    <p:sldMasterId id="2147483658" r:id="rId11"/>
    <p:sldMasterId id="2147483659" r:id="rId12"/>
    <p:sldMasterId id="2147483758" r:id="rId13"/>
    <p:sldMasterId id="2147483750" r:id="rId14"/>
    <p:sldMasterId id="2147483664" r:id="rId15"/>
    <p:sldMasterId id="2147483762" r:id="rId16"/>
    <p:sldMasterId id="2147483666" r:id="rId17"/>
    <p:sldMasterId id="2147483673" r:id="rId18"/>
    <p:sldMasterId id="2147483670" r:id="rId19"/>
    <p:sldMasterId id="2147483671" r:id="rId20"/>
    <p:sldMasterId id="2147483680" r:id="rId21"/>
    <p:sldMasterId id="2147483749" r:id="rId22"/>
    <p:sldMasterId id="2147483760" r:id="rId23"/>
  </p:sldMasterIdLst>
  <p:notesMasterIdLst>
    <p:notesMasterId r:id="rId50"/>
  </p:notesMasterIdLst>
  <p:sldIdLst>
    <p:sldId id="673" r:id="rId24"/>
    <p:sldId id="677" r:id="rId25"/>
    <p:sldId id="618" r:id="rId26"/>
    <p:sldId id="619" r:id="rId27"/>
    <p:sldId id="620" r:id="rId28"/>
    <p:sldId id="621" r:id="rId29"/>
    <p:sldId id="615" r:id="rId30"/>
    <p:sldId id="574" r:id="rId31"/>
    <p:sldId id="584" r:id="rId32"/>
    <p:sldId id="612" r:id="rId33"/>
    <p:sldId id="613" r:id="rId34"/>
    <p:sldId id="610" r:id="rId35"/>
    <p:sldId id="614" r:id="rId36"/>
    <p:sldId id="672" r:id="rId37"/>
    <p:sldId id="622" r:id="rId38"/>
    <p:sldId id="623" r:id="rId39"/>
    <p:sldId id="662" r:id="rId40"/>
    <p:sldId id="626" r:id="rId41"/>
    <p:sldId id="571" r:id="rId42"/>
    <p:sldId id="629" r:id="rId43"/>
    <p:sldId id="630" r:id="rId44"/>
    <p:sldId id="631" r:id="rId45"/>
    <p:sldId id="632" r:id="rId46"/>
    <p:sldId id="678" r:id="rId47"/>
    <p:sldId id="636" r:id="rId48"/>
    <p:sldId id="633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6487873-C578-AD48-47BB-53C029B459C4}" name="Laurence Thomas" initials="LT" userId="S::laurence.thomas@uwtsd.ac.uk::c79bbd7f-f93a-4619-8652-1aa89ca46a2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D85C"/>
    <a:srgbClr val="FFFFFF"/>
    <a:srgbClr val="33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74B0E7-15C8-4DBA-9A73-421E7DCED19C}" v="1" dt="2024-06-09T16:44:03.830"/>
    <p1510:client id="{5D2809B4-1FF2-F5C8-F6C9-FF5A9981A5E3}" v="8" dt="2024-06-09T16:28:13.9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notesMaster" Target="notesMasters/notesMaster1.xml"/><Relationship Id="rId55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microsoft.com/office/2018/10/relationships/authors" Target="authors.xml"/><Relationship Id="rId8" Type="http://schemas.openxmlformats.org/officeDocument/2006/relationships/slideMaster" Target="slideMasters/slideMaster5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82E977-C5FC-4435-B99C-BE2E3A7B8206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4A50C23-7BEE-4A99-82AE-AF17010A18CA}">
      <dgm:prSet phldr="0"/>
      <dgm:spPr/>
      <dgm:t>
        <a:bodyPr/>
        <a:lstStyle/>
        <a:p>
          <a:pPr rtl="0"/>
          <a:r>
            <a:rPr lang="en-US" b="1" dirty="0" err="1">
              <a:latin typeface="Calibri"/>
              <a:cs typeface="Calibri"/>
            </a:rPr>
            <a:t>Byddwch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yn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cwblhau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eich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Cynllun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Gweithredu</a:t>
          </a:r>
          <a:r>
            <a:rPr lang="en-US" b="1" dirty="0">
              <a:latin typeface="Calibri"/>
              <a:cs typeface="Calibri"/>
            </a:rPr>
            <a:t> </a:t>
          </a:r>
          <a:r>
            <a:rPr lang="en-US" b="1" dirty="0" err="1">
              <a:latin typeface="Calibri"/>
              <a:cs typeface="Calibri"/>
            </a:rPr>
            <a:t>ar</a:t>
          </a:r>
          <a:r>
            <a:rPr lang="en-US" b="1" dirty="0">
              <a:latin typeface="Calibri"/>
              <a:cs typeface="Calibri"/>
            </a:rPr>
            <a:t> Tab 3 ac </a:t>
          </a:r>
          <a:r>
            <a:rPr lang="en-US" b="1" dirty="0" err="1">
              <a:latin typeface="Calibri"/>
              <a:cs typeface="Calibri"/>
            </a:rPr>
            <a:t>yn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cyfeirio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nol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ato</a:t>
          </a:r>
          <a:r>
            <a:rPr lang="en-US" b="1" dirty="0">
              <a:latin typeface="Calibri"/>
              <a:cs typeface="Calibri"/>
            </a:rPr>
            <a:t> </a:t>
          </a:r>
          <a:r>
            <a:rPr lang="en-US" b="1" dirty="0" err="1">
              <a:latin typeface="Calibri"/>
              <a:cs typeface="Calibri"/>
            </a:rPr>
            <a:t>ar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ddechrau</a:t>
          </a:r>
          <a:r>
            <a:rPr lang="en-US" b="1" dirty="0">
              <a:latin typeface="Calibri"/>
              <a:cs typeface="Calibri"/>
            </a:rPr>
            <a:t> PAP2.</a:t>
          </a:r>
        </a:p>
      </dgm:t>
    </dgm:pt>
    <dgm:pt modelId="{14957C2A-EBAC-4737-B55B-BAF41BFF4352}" type="parTrans" cxnId="{7E9A0477-2DE2-4F69-A847-2E01E11502BD}">
      <dgm:prSet/>
      <dgm:spPr/>
    </dgm:pt>
    <dgm:pt modelId="{E1EA3A93-88FF-4C1A-8C81-C80BF3BF93FA}" type="sibTrans" cxnId="{7E9A0477-2DE2-4F69-A847-2E01E11502BD}">
      <dgm:prSet/>
      <dgm:spPr/>
      <dgm:t>
        <a:bodyPr/>
        <a:lstStyle/>
        <a:p>
          <a:endParaRPr lang="en-GB"/>
        </a:p>
      </dgm:t>
    </dgm:pt>
    <dgm:pt modelId="{0E456918-6ED3-41C3-9F2B-5B89623A7ABC}">
      <dgm:prSet phldr="0"/>
      <dgm:spPr/>
      <dgm:t>
        <a:bodyPr/>
        <a:lstStyle/>
        <a:p>
          <a:pPr rtl="0"/>
          <a:r>
            <a:rPr lang="en-US" b="1" dirty="0" err="1">
              <a:latin typeface="Calibri"/>
              <a:cs typeface="Calibri"/>
            </a:rPr>
            <a:t>Bydd</a:t>
          </a:r>
          <a:r>
            <a:rPr lang="en-US" b="1" dirty="0">
              <a:latin typeface="Calibri"/>
              <a:cs typeface="Calibri"/>
            </a:rPr>
            <a:t> </a:t>
          </a:r>
          <a:r>
            <a:rPr lang="en-US" b="1" dirty="0" err="1">
              <a:latin typeface="Calibri"/>
              <a:cs typeface="Calibri"/>
            </a:rPr>
            <a:t>eich</a:t>
          </a:r>
          <a:r>
            <a:rPr lang="en-US" b="1" dirty="0">
              <a:latin typeface="Calibri"/>
              <a:cs typeface="Calibri"/>
            </a:rPr>
            <a:t> </a:t>
          </a:r>
          <a:r>
            <a:rPr lang="en-US" b="1" dirty="0" err="1">
              <a:latin typeface="Calibri"/>
              <a:cs typeface="Calibri"/>
            </a:rPr>
            <a:t>Meysydd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Datblygu</a:t>
          </a:r>
          <a:r>
            <a:rPr lang="en-US" b="1" dirty="0">
              <a:latin typeface="Calibri"/>
              <a:cs typeface="Calibri"/>
            </a:rPr>
            <a:t> </a:t>
          </a:r>
          <a:r>
            <a:rPr lang="en-US" b="1" dirty="0" err="1">
              <a:latin typeface="Calibri"/>
              <a:cs typeface="Calibri"/>
            </a:rPr>
            <a:t>yn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darparu'r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targedau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cychwynol</a:t>
          </a:r>
          <a:r>
            <a:rPr lang="en-US" b="1" dirty="0">
              <a:latin typeface="Calibri"/>
              <a:cs typeface="Calibri"/>
            </a:rPr>
            <a:t> </a:t>
          </a:r>
          <a:r>
            <a:rPr lang="en-US" b="1" dirty="0" err="1">
              <a:latin typeface="Calibri"/>
              <a:cs typeface="Calibri"/>
            </a:rPr>
            <a:t>ar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gyfer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eich</a:t>
          </a:r>
          <a:r>
            <a:rPr lang="en-US" b="1" dirty="0">
              <a:latin typeface="Calibri"/>
              <a:cs typeface="Calibri"/>
            </a:rPr>
            <a:t> </a:t>
          </a:r>
          <a:r>
            <a:rPr lang="en-US" b="1" dirty="0" err="1">
              <a:latin typeface="Calibri"/>
              <a:cs typeface="Calibri"/>
            </a:rPr>
            <a:t>Adfyfyrio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Wythnosol</a:t>
          </a:r>
          <a:r>
            <a:rPr lang="en-US" b="1" dirty="0">
              <a:latin typeface="Calibri"/>
              <a:cs typeface="Calibri"/>
            </a:rPr>
            <a:t> </a:t>
          </a:r>
          <a:r>
            <a:rPr lang="en-US" b="1" dirty="0" err="1">
              <a:latin typeface="Calibri"/>
              <a:cs typeface="Calibri"/>
            </a:rPr>
            <a:t>ar</a:t>
          </a:r>
          <a:r>
            <a:rPr lang="en-US" b="1" dirty="0">
              <a:latin typeface="Calibri"/>
              <a:cs typeface="Calibri"/>
            </a:rPr>
            <a:t> PAP 2.</a:t>
          </a:r>
        </a:p>
      </dgm:t>
    </dgm:pt>
    <dgm:pt modelId="{184DA59E-4B12-4A20-8DAB-96196C06ED6F}" type="parTrans" cxnId="{D0D451AB-9A79-4824-B35D-4C31594E488C}">
      <dgm:prSet/>
      <dgm:spPr/>
    </dgm:pt>
    <dgm:pt modelId="{8B3019BF-E9C0-4311-BFF5-995E3A061FF8}" type="sibTrans" cxnId="{D0D451AB-9A79-4824-B35D-4C31594E488C}">
      <dgm:prSet/>
      <dgm:spPr/>
      <dgm:t>
        <a:bodyPr/>
        <a:lstStyle/>
        <a:p>
          <a:endParaRPr lang="en-GB"/>
        </a:p>
      </dgm:t>
    </dgm:pt>
    <dgm:pt modelId="{6FF31256-B706-4301-972D-DA39033806CA}">
      <dgm:prSet phldr="0"/>
      <dgm:spPr/>
      <dgm:t>
        <a:bodyPr/>
        <a:lstStyle/>
        <a:p>
          <a:r>
            <a:rPr lang="en-US" b="1" dirty="0" err="1">
              <a:latin typeface="Calibri"/>
              <a:cs typeface="Calibri"/>
            </a:rPr>
            <a:t>Byddwch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yn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rannu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eich</a:t>
          </a:r>
          <a:r>
            <a:rPr lang="en-US" b="1" dirty="0">
              <a:latin typeface="Calibri"/>
              <a:cs typeface="Calibri"/>
            </a:rPr>
            <a:t> </a:t>
          </a:r>
          <a:r>
            <a:rPr lang="en-US" b="1" dirty="0" err="1">
              <a:latin typeface="Calibri"/>
              <a:cs typeface="Calibri"/>
            </a:rPr>
            <a:t>Cynllun</a:t>
          </a:r>
          <a:r>
            <a:rPr lang="en-US" b="1" dirty="0">
              <a:latin typeface="Calibri"/>
              <a:cs typeface="Calibri"/>
            </a:rPr>
            <a:t> </a:t>
          </a:r>
          <a:r>
            <a:rPr lang="en-US" b="1" dirty="0" err="1">
              <a:latin typeface="Calibri"/>
              <a:cs typeface="Calibri"/>
            </a:rPr>
            <a:t>Gweithredu</a:t>
          </a:r>
          <a:r>
            <a:rPr lang="en-US" b="1" dirty="0">
              <a:latin typeface="Calibri"/>
              <a:cs typeface="Calibri"/>
            </a:rPr>
            <a:t> </a:t>
          </a:r>
          <a:r>
            <a:rPr lang="en-US" b="1" dirty="0" err="1">
              <a:latin typeface="Calibri"/>
              <a:cs typeface="Calibri"/>
            </a:rPr>
            <a:t>gyda'ch</a:t>
          </a:r>
          <a:r>
            <a:rPr lang="en-US" b="1" dirty="0">
              <a:latin typeface="Calibri"/>
              <a:cs typeface="Calibri"/>
            </a:rPr>
            <a:t> mentor </a:t>
          </a:r>
          <a:r>
            <a:rPr lang="en-US" b="1" dirty="0" err="1">
              <a:latin typeface="Calibri"/>
              <a:cs typeface="Calibri"/>
            </a:rPr>
            <a:t>newydd</a:t>
          </a:r>
          <a:r>
            <a:rPr lang="en-US" b="1" dirty="0">
              <a:latin typeface="Calibri"/>
              <a:cs typeface="Calibri"/>
            </a:rPr>
            <a:t> </a:t>
          </a:r>
          <a:r>
            <a:rPr lang="en-US" b="1" dirty="0" err="1">
              <a:latin typeface="Calibri"/>
              <a:cs typeface="Calibri"/>
            </a:rPr>
            <a:t>ar</a:t>
          </a:r>
          <a:r>
            <a:rPr lang="en-US" b="1" dirty="0">
              <a:latin typeface="Calibri"/>
              <a:cs typeface="Calibri"/>
            </a:rPr>
            <a:t> </a:t>
          </a:r>
          <a:r>
            <a:rPr lang="en-US" b="1" dirty="0" err="1">
              <a:latin typeface="Calibri"/>
              <a:cs typeface="Calibri"/>
            </a:rPr>
            <a:t>ddechrau</a:t>
          </a:r>
          <a:r>
            <a:rPr lang="en-US" b="1" dirty="0">
              <a:latin typeface="Calibri"/>
              <a:cs typeface="Calibri"/>
            </a:rPr>
            <a:t> PAP 2.</a:t>
          </a:r>
          <a:endParaRPr lang="en-GB" dirty="0"/>
        </a:p>
      </dgm:t>
    </dgm:pt>
    <dgm:pt modelId="{A9C01D80-D2D2-49B2-A6B8-50B22A4F0CC7}" type="parTrans" cxnId="{562F199A-7966-4BE6-92D7-F5FB573BBFEC}">
      <dgm:prSet/>
      <dgm:spPr/>
    </dgm:pt>
    <dgm:pt modelId="{A46A3AF8-5F57-4A22-9A98-23C9BBEF2E70}" type="sibTrans" cxnId="{562F199A-7966-4BE6-92D7-F5FB573BBFEC}">
      <dgm:prSet/>
      <dgm:spPr/>
      <dgm:t>
        <a:bodyPr/>
        <a:lstStyle/>
        <a:p>
          <a:endParaRPr lang="en-GB"/>
        </a:p>
      </dgm:t>
    </dgm:pt>
    <dgm:pt modelId="{5AD1B389-FCCC-4941-BAEC-3DA8269D3BA0}" type="pres">
      <dgm:prSet presAssocID="{7F82E977-C5FC-4435-B99C-BE2E3A7B8206}" presName="Name0" presStyleCnt="0">
        <dgm:presLayoutVars>
          <dgm:dir/>
          <dgm:resizeHandles val="exact"/>
        </dgm:presLayoutVars>
      </dgm:prSet>
      <dgm:spPr/>
    </dgm:pt>
    <dgm:pt modelId="{E3E345AE-FE65-4AB2-B493-32D646BA17F5}" type="pres">
      <dgm:prSet presAssocID="{24A50C23-7BEE-4A99-82AE-AF17010A18CA}" presName="node" presStyleLbl="node1" presStyleIdx="0" presStyleCnt="3">
        <dgm:presLayoutVars>
          <dgm:bulletEnabled val="1"/>
        </dgm:presLayoutVars>
      </dgm:prSet>
      <dgm:spPr/>
    </dgm:pt>
    <dgm:pt modelId="{ABB38B84-874E-470F-8911-6D19DF19126C}" type="pres">
      <dgm:prSet presAssocID="{E1EA3A93-88FF-4C1A-8C81-C80BF3BF93FA}" presName="sibTrans" presStyleLbl="sibTrans2D1" presStyleIdx="0" presStyleCnt="3"/>
      <dgm:spPr/>
    </dgm:pt>
    <dgm:pt modelId="{516C3C26-CE3A-4182-96C8-602182C68316}" type="pres">
      <dgm:prSet presAssocID="{E1EA3A93-88FF-4C1A-8C81-C80BF3BF93FA}" presName="connectorText" presStyleLbl="sibTrans2D1" presStyleIdx="0" presStyleCnt="3"/>
      <dgm:spPr/>
    </dgm:pt>
    <dgm:pt modelId="{03C1645C-E3D3-4F1E-BB8E-799971F4C86F}" type="pres">
      <dgm:prSet presAssocID="{6FF31256-B706-4301-972D-DA39033806CA}" presName="node" presStyleLbl="node1" presStyleIdx="1" presStyleCnt="3">
        <dgm:presLayoutVars>
          <dgm:bulletEnabled val="1"/>
        </dgm:presLayoutVars>
      </dgm:prSet>
      <dgm:spPr/>
    </dgm:pt>
    <dgm:pt modelId="{5F0CC99F-97A6-457E-81C1-C390616CDE39}" type="pres">
      <dgm:prSet presAssocID="{A46A3AF8-5F57-4A22-9A98-23C9BBEF2E70}" presName="sibTrans" presStyleLbl="sibTrans2D1" presStyleIdx="1" presStyleCnt="3"/>
      <dgm:spPr/>
    </dgm:pt>
    <dgm:pt modelId="{625F108F-0C34-44F5-8703-D10280E41BCE}" type="pres">
      <dgm:prSet presAssocID="{A46A3AF8-5F57-4A22-9A98-23C9BBEF2E70}" presName="connectorText" presStyleLbl="sibTrans2D1" presStyleIdx="1" presStyleCnt="3"/>
      <dgm:spPr/>
    </dgm:pt>
    <dgm:pt modelId="{08B63A7E-85D1-45A1-9A82-749B04C2328D}" type="pres">
      <dgm:prSet presAssocID="{0E456918-6ED3-41C3-9F2B-5B89623A7ABC}" presName="node" presStyleLbl="node1" presStyleIdx="2" presStyleCnt="3">
        <dgm:presLayoutVars>
          <dgm:bulletEnabled val="1"/>
        </dgm:presLayoutVars>
      </dgm:prSet>
      <dgm:spPr/>
    </dgm:pt>
    <dgm:pt modelId="{59BF55D5-3340-4BB6-9CB9-15FEB3C92182}" type="pres">
      <dgm:prSet presAssocID="{8B3019BF-E9C0-4311-BFF5-995E3A061FF8}" presName="sibTrans" presStyleLbl="sibTrans2D1" presStyleIdx="2" presStyleCnt="3"/>
      <dgm:spPr/>
    </dgm:pt>
    <dgm:pt modelId="{4BD8771F-F91B-4541-B5B7-16116F90AA95}" type="pres">
      <dgm:prSet presAssocID="{8B3019BF-E9C0-4311-BFF5-995E3A061FF8}" presName="connectorText" presStyleLbl="sibTrans2D1" presStyleIdx="2" presStyleCnt="3"/>
      <dgm:spPr/>
    </dgm:pt>
  </dgm:ptLst>
  <dgm:cxnLst>
    <dgm:cxn modelId="{D246C106-88D8-40BD-A41A-48611D6734BC}" type="presOf" srcId="{E1EA3A93-88FF-4C1A-8C81-C80BF3BF93FA}" destId="{ABB38B84-874E-470F-8911-6D19DF19126C}" srcOrd="0" destOrd="0" presId="urn:microsoft.com/office/officeart/2005/8/layout/cycle7"/>
    <dgm:cxn modelId="{225F1408-BA74-45D6-A67A-C142DA6A8040}" type="presOf" srcId="{8B3019BF-E9C0-4311-BFF5-995E3A061FF8}" destId="{4BD8771F-F91B-4541-B5B7-16116F90AA95}" srcOrd="1" destOrd="0" presId="urn:microsoft.com/office/officeart/2005/8/layout/cycle7"/>
    <dgm:cxn modelId="{906EB04F-A2F6-4380-844C-E4FD866070B9}" type="presOf" srcId="{A46A3AF8-5F57-4A22-9A98-23C9BBEF2E70}" destId="{625F108F-0C34-44F5-8703-D10280E41BCE}" srcOrd="1" destOrd="0" presId="urn:microsoft.com/office/officeart/2005/8/layout/cycle7"/>
    <dgm:cxn modelId="{11126354-FC71-463A-8F2A-AC0AE013425C}" type="presOf" srcId="{A46A3AF8-5F57-4A22-9A98-23C9BBEF2E70}" destId="{5F0CC99F-97A6-457E-81C1-C390616CDE39}" srcOrd="0" destOrd="0" presId="urn:microsoft.com/office/officeart/2005/8/layout/cycle7"/>
    <dgm:cxn modelId="{7E9A0477-2DE2-4F69-A847-2E01E11502BD}" srcId="{7F82E977-C5FC-4435-B99C-BE2E3A7B8206}" destId="{24A50C23-7BEE-4A99-82AE-AF17010A18CA}" srcOrd="0" destOrd="0" parTransId="{14957C2A-EBAC-4737-B55B-BAF41BFF4352}" sibTransId="{E1EA3A93-88FF-4C1A-8C81-C80BF3BF93FA}"/>
    <dgm:cxn modelId="{99903998-53C1-49C1-8BC4-81D900CA7AC1}" type="presOf" srcId="{24A50C23-7BEE-4A99-82AE-AF17010A18CA}" destId="{E3E345AE-FE65-4AB2-B493-32D646BA17F5}" srcOrd="0" destOrd="0" presId="urn:microsoft.com/office/officeart/2005/8/layout/cycle7"/>
    <dgm:cxn modelId="{562F199A-7966-4BE6-92D7-F5FB573BBFEC}" srcId="{7F82E977-C5FC-4435-B99C-BE2E3A7B8206}" destId="{6FF31256-B706-4301-972D-DA39033806CA}" srcOrd="1" destOrd="0" parTransId="{A9C01D80-D2D2-49B2-A6B8-50B22A4F0CC7}" sibTransId="{A46A3AF8-5F57-4A22-9A98-23C9BBEF2E70}"/>
    <dgm:cxn modelId="{D0D451AB-9A79-4824-B35D-4C31594E488C}" srcId="{7F82E977-C5FC-4435-B99C-BE2E3A7B8206}" destId="{0E456918-6ED3-41C3-9F2B-5B89623A7ABC}" srcOrd="2" destOrd="0" parTransId="{184DA59E-4B12-4A20-8DAB-96196C06ED6F}" sibTransId="{8B3019BF-E9C0-4311-BFF5-995E3A061FF8}"/>
    <dgm:cxn modelId="{CFE21CB5-23FE-4F22-B5C3-CDAB5FE91E30}" type="presOf" srcId="{6FF31256-B706-4301-972D-DA39033806CA}" destId="{03C1645C-E3D3-4F1E-BB8E-799971F4C86F}" srcOrd="0" destOrd="0" presId="urn:microsoft.com/office/officeart/2005/8/layout/cycle7"/>
    <dgm:cxn modelId="{60836DC3-2382-411C-9CF7-4554E8E12D7B}" type="presOf" srcId="{E1EA3A93-88FF-4C1A-8C81-C80BF3BF93FA}" destId="{516C3C26-CE3A-4182-96C8-602182C68316}" srcOrd="1" destOrd="0" presId="urn:microsoft.com/office/officeart/2005/8/layout/cycle7"/>
    <dgm:cxn modelId="{E489E9E1-C3AB-4A58-A8E2-EC8D9A294753}" type="presOf" srcId="{0E456918-6ED3-41C3-9F2B-5B89623A7ABC}" destId="{08B63A7E-85D1-45A1-9A82-749B04C2328D}" srcOrd="0" destOrd="0" presId="urn:microsoft.com/office/officeart/2005/8/layout/cycle7"/>
    <dgm:cxn modelId="{4D1728E4-7D3B-43C2-8BFD-572A2EF7E357}" type="presOf" srcId="{8B3019BF-E9C0-4311-BFF5-995E3A061FF8}" destId="{59BF55D5-3340-4BB6-9CB9-15FEB3C92182}" srcOrd="0" destOrd="0" presId="urn:microsoft.com/office/officeart/2005/8/layout/cycle7"/>
    <dgm:cxn modelId="{16EE05FE-3A00-453F-BEA0-9343E458862E}" type="presOf" srcId="{7F82E977-C5FC-4435-B99C-BE2E3A7B8206}" destId="{5AD1B389-FCCC-4941-BAEC-3DA8269D3BA0}" srcOrd="0" destOrd="0" presId="urn:microsoft.com/office/officeart/2005/8/layout/cycle7"/>
    <dgm:cxn modelId="{885A66A7-FAEB-4C19-8721-C483DE8D0CC1}" type="presParOf" srcId="{5AD1B389-FCCC-4941-BAEC-3DA8269D3BA0}" destId="{E3E345AE-FE65-4AB2-B493-32D646BA17F5}" srcOrd="0" destOrd="0" presId="urn:microsoft.com/office/officeart/2005/8/layout/cycle7"/>
    <dgm:cxn modelId="{47B85E44-0372-4607-B67B-9B417CD67221}" type="presParOf" srcId="{5AD1B389-FCCC-4941-BAEC-3DA8269D3BA0}" destId="{ABB38B84-874E-470F-8911-6D19DF19126C}" srcOrd="1" destOrd="0" presId="urn:microsoft.com/office/officeart/2005/8/layout/cycle7"/>
    <dgm:cxn modelId="{49AA3F5F-F31C-4156-B342-B8C48115AA2E}" type="presParOf" srcId="{ABB38B84-874E-470F-8911-6D19DF19126C}" destId="{516C3C26-CE3A-4182-96C8-602182C68316}" srcOrd="0" destOrd="0" presId="urn:microsoft.com/office/officeart/2005/8/layout/cycle7"/>
    <dgm:cxn modelId="{5A2292C4-DC15-45C2-BF74-72C503CF586A}" type="presParOf" srcId="{5AD1B389-FCCC-4941-BAEC-3DA8269D3BA0}" destId="{03C1645C-E3D3-4F1E-BB8E-799971F4C86F}" srcOrd="2" destOrd="0" presId="urn:microsoft.com/office/officeart/2005/8/layout/cycle7"/>
    <dgm:cxn modelId="{48A1DB1B-E902-40F0-84C1-B8244A176654}" type="presParOf" srcId="{5AD1B389-FCCC-4941-BAEC-3DA8269D3BA0}" destId="{5F0CC99F-97A6-457E-81C1-C390616CDE39}" srcOrd="3" destOrd="0" presId="urn:microsoft.com/office/officeart/2005/8/layout/cycle7"/>
    <dgm:cxn modelId="{5D68E221-5A4F-4FF4-BDFB-82C42B8479CF}" type="presParOf" srcId="{5F0CC99F-97A6-457E-81C1-C390616CDE39}" destId="{625F108F-0C34-44F5-8703-D10280E41BCE}" srcOrd="0" destOrd="0" presId="urn:microsoft.com/office/officeart/2005/8/layout/cycle7"/>
    <dgm:cxn modelId="{302AD172-6587-4FAC-910E-F23442EEA5FD}" type="presParOf" srcId="{5AD1B389-FCCC-4941-BAEC-3DA8269D3BA0}" destId="{08B63A7E-85D1-45A1-9A82-749B04C2328D}" srcOrd="4" destOrd="0" presId="urn:microsoft.com/office/officeart/2005/8/layout/cycle7"/>
    <dgm:cxn modelId="{A036850C-7C0E-46B4-BCE1-FEEAE3DBC373}" type="presParOf" srcId="{5AD1B389-FCCC-4941-BAEC-3DA8269D3BA0}" destId="{59BF55D5-3340-4BB6-9CB9-15FEB3C92182}" srcOrd="5" destOrd="0" presId="urn:microsoft.com/office/officeart/2005/8/layout/cycle7"/>
    <dgm:cxn modelId="{9768CC14-1697-4813-BB1C-B7ABAB0CC906}" type="presParOf" srcId="{59BF55D5-3340-4BB6-9CB9-15FEB3C92182}" destId="{4BD8771F-F91B-4541-B5B7-16116F90AA95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E345AE-FE65-4AB2-B493-32D646BA17F5}">
      <dsp:nvSpPr>
        <dsp:cNvPr id="0" name=""/>
        <dsp:cNvSpPr/>
      </dsp:nvSpPr>
      <dsp:spPr>
        <a:xfrm>
          <a:off x="2859414" y="1661"/>
          <a:ext cx="2823958" cy="14119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 err="1">
              <a:latin typeface="Calibri"/>
              <a:cs typeface="Calibri"/>
            </a:rPr>
            <a:t>Byddwch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yn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cwblhau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eich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Cynllun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Gweithredu</a:t>
          </a:r>
          <a:r>
            <a:rPr lang="en-US" sz="1700" b="1" kern="1200" dirty="0">
              <a:latin typeface="Calibri"/>
              <a:cs typeface="Calibri"/>
            </a:rPr>
            <a:t> </a:t>
          </a:r>
          <a:r>
            <a:rPr lang="en-US" sz="1700" b="1" kern="1200" dirty="0" err="1">
              <a:latin typeface="Calibri"/>
              <a:cs typeface="Calibri"/>
            </a:rPr>
            <a:t>ar</a:t>
          </a:r>
          <a:r>
            <a:rPr lang="en-US" sz="1700" b="1" kern="1200" dirty="0">
              <a:latin typeface="Calibri"/>
              <a:cs typeface="Calibri"/>
            </a:rPr>
            <a:t> Tab 3 ac </a:t>
          </a:r>
          <a:r>
            <a:rPr lang="en-US" sz="1700" b="1" kern="1200" dirty="0" err="1">
              <a:latin typeface="Calibri"/>
              <a:cs typeface="Calibri"/>
            </a:rPr>
            <a:t>yn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cyfeirio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nol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ato</a:t>
          </a:r>
          <a:r>
            <a:rPr lang="en-US" sz="1700" b="1" kern="1200" dirty="0">
              <a:latin typeface="Calibri"/>
              <a:cs typeface="Calibri"/>
            </a:rPr>
            <a:t> </a:t>
          </a:r>
          <a:r>
            <a:rPr lang="en-US" sz="1700" b="1" kern="1200" dirty="0" err="1">
              <a:latin typeface="Calibri"/>
              <a:cs typeface="Calibri"/>
            </a:rPr>
            <a:t>ar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ddechrau</a:t>
          </a:r>
          <a:r>
            <a:rPr lang="en-US" sz="1700" b="1" kern="1200" dirty="0">
              <a:latin typeface="Calibri"/>
              <a:cs typeface="Calibri"/>
            </a:rPr>
            <a:t> PAP2.</a:t>
          </a:r>
        </a:p>
      </dsp:txBody>
      <dsp:txXfrm>
        <a:off x="2900769" y="43016"/>
        <a:ext cx="2741248" cy="1329269"/>
      </dsp:txXfrm>
    </dsp:sp>
    <dsp:sp modelId="{ABB38B84-874E-470F-8911-6D19DF19126C}">
      <dsp:nvSpPr>
        <dsp:cNvPr id="0" name=""/>
        <dsp:cNvSpPr/>
      </dsp:nvSpPr>
      <dsp:spPr>
        <a:xfrm rot="3600000">
          <a:off x="4701412" y="2480024"/>
          <a:ext cx="1471845" cy="49419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4849670" y="2578862"/>
        <a:ext cx="1175329" cy="296516"/>
      </dsp:txXfrm>
    </dsp:sp>
    <dsp:sp modelId="{03C1645C-E3D3-4F1E-BB8E-799971F4C86F}">
      <dsp:nvSpPr>
        <dsp:cNvPr id="0" name=""/>
        <dsp:cNvSpPr/>
      </dsp:nvSpPr>
      <dsp:spPr>
        <a:xfrm>
          <a:off x="5191297" y="4040601"/>
          <a:ext cx="2823958" cy="14119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 err="1">
              <a:latin typeface="Calibri"/>
              <a:cs typeface="Calibri"/>
            </a:rPr>
            <a:t>Byddwch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yn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rannu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eich</a:t>
          </a:r>
          <a:r>
            <a:rPr lang="en-US" sz="1700" b="1" kern="1200" dirty="0">
              <a:latin typeface="Calibri"/>
              <a:cs typeface="Calibri"/>
            </a:rPr>
            <a:t> </a:t>
          </a:r>
          <a:r>
            <a:rPr lang="en-US" sz="1700" b="1" kern="1200" dirty="0" err="1">
              <a:latin typeface="Calibri"/>
              <a:cs typeface="Calibri"/>
            </a:rPr>
            <a:t>Cynllun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Gweithredu</a:t>
          </a:r>
          <a:r>
            <a:rPr lang="en-US" sz="1700" b="1" kern="1200" dirty="0">
              <a:latin typeface="Calibri"/>
              <a:cs typeface="Calibri"/>
            </a:rPr>
            <a:t> </a:t>
          </a:r>
          <a:r>
            <a:rPr lang="en-US" sz="1700" b="1" kern="1200" dirty="0" err="1">
              <a:latin typeface="Calibri"/>
              <a:cs typeface="Calibri"/>
            </a:rPr>
            <a:t>gyda'ch</a:t>
          </a:r>
          <a:r>
            <a:rPr lang="en-US" sz="1700" b="1" kern="1200" dirty="0">
              <a:latin typeface="Calibri"/>
              <a:cs typeface="Calibri"/>
            </a:rPr>
            <a:t> mentor </a:t>
          </a:r>
          <a:r>
            <a:rPr lang="en-US" sz="1700" b="1" kern="1200" dirty="0" err="1">
              <a:latin typeface="Calibri"/>
              <a:cs typeface="Calibri"/>
            </a:rPr>
            <a:t>newydd</a:t>
          </a:r>
          <a:r>
            <a:rPr lang="en-US" sz="1700" b="1" kern="1200" dirty="0">
              <a:latin typeface="Calibri"/>
              <a:cs typeface="Calibri"/>
            </a:rPr>
            <a:t> </a:t>
          </a:r>
          <a:r>
            <a:rPr lang="en-US" sz="1700" b="1" kern="1200" dirty="0" err="1">
              <a:latin typeface="Calibri"/>
              <a:cs typeface="Calibri"/>
            </a:rPr>
            <a:t>ar</a:t>
          </a:r>
          <a:r>
            <a:rPr lang="en-US" sz="1700" b="1" kern="1200" dirty="0">
              <a:latin typeface="Calibri"/>
              <a:cs typeface="Calibri"/>
            </a:rPr>
            <a:t> </a:t>
          </a:r>
          <a:r>
            <a:rPr lang="en-US" sz="1700" b="1" kern="1200" dirty="0" err="1">
              <a:latin typeface="Calibri"/>
              <a:cs typeface="Calibri"/>
            </a:rPr>
            <a:t>ddechrau</a:t>
          </a:r>
          <a:r>
            <a:rPr lang="en-US" sz="1700" b="1" kern="1200" dirty="0">
              <a:latin typeface="Calibri"/>
              <a:cs typeface="Calibri"/>
            </a:rPr>
            <a:t> PAP 2.</a:t>
          </a:r>
          <a:endParaRPr lang="en-GB" sz="1700" kern="1200" dirty="0"/>
        </a:p>
      </dsp:txBody>
      <dsp:txXfrm>
        <a:off x="5232652" y="4081956"/>
        <a:ext cx="2741248" cy="1329269"/>
      </dsp:txXfrm>
    </dsp:sp>
    <dsp:sp modelId="{5F0CC99F-97A6-457E-81C1-C390616CDE39}">
      <dsp:nvSpPr>
        <dsp:cNvPr id="0" name=""/>
        <dsp:cNvSpPr/>
      </dsp:nvSpPr>
      <dsp:spPr>
        <a:xfrm rot="10800000">
          <a:off x="3535471" y="4499494"/>
          <a:ext cx="1471845" cy="49419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3683729" y="4598332"/>
        <a:ext cx="1175329" cy="296516"/>
      </dsp:txXfrm>
    </dsp:sp>
    <dsp:sp modelId="{08B63A7E-85D1-45A1-9A82-749B04C2328D}">
      <dsp:nvSpPr>
        <dsp:cNvPr id="0" name=""/>
        <dsp:cNvSpPr/>
      </dsp:nvSpPr>
      <dsp:spPr>
        <a:xfrm>
          <a:off x="527531" y="4040601"/>
          <a:ext cx="2823958" cy="14119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 err="1">
              <a:latin typeface="Calibri"/>
              <a:cs typeface="Calibri"/>
            </a:rPr>
            <a:t>Bydd</a:t>
          </a:r>
          <a:r>
            <a:rPr lang="en-US" sz="1700" b="1" kern="1200" dirty="0">
              <a:latin typeface="Calibri"/>
              <a:cs typeface="Calibri"/>
            </a:rPr>
            <a:t> </a:t>
          </a:r>
          <a:r>
            <a:rPr lang="en-US" sz="1700" b="1" kern="1200" dirty="0" err="1">
              <a:latin typeface="Calibri"/>
              <a:cs typeface="Calibri"/>
            </a:rPr>
            <a:t>eich</a:t>
          </a:r>
          <a:r>
            <a:rPr lang="en-US" sz="1700" b="1" kern="1200" dirty="0">
              <a:latin typeface="Calibri"/>
              <a:cs typeface="Calibri"/>
            </a:rPr>
            <a:t> </a:t>
          </a:r>
          <a:r>
            <a:rPr lang="en-US" sz="1700" b="1" kern="1200" dirty="0" err="1">
              <a:latin typeface="Calibri"/>
              <a:cs typeface="Calibri"/>
            </a:rPr>
            <a:t>Meysydd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Datblygu</a:t>
          </a:r>
          <a:r>
            <a:rPr lang="en-US" sz="1700" b="1" kern="1200" dirty="0">
              <a:latin typeface="Calibri"/>
              <a:cs typeface="Calibri"/>
            </a:rPr>
            <a:t> </a:t>
          </a:r>
          <a:r>
            <a:rPr lang="en-US" sz="1700" b="1" kern="1200" dirty="0" err="1">
              <a:latin typeface="Calibri"/>
              <a:cs typeface="Calibri"/>
            </a:rPr>
            <a:t>yn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darparu'r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targedau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cychwynol</a:t>
          </a:r>
          <a:r>
            <a:rPr lang="en-US" sz="1700" b="1" kern="1200" dirty="0">
              <a:latin typeface="Calibri"/>
              <a:cs typeface="Calibri"/>
            </a:rPr>
            <a:t> </a:t>
          </a:r>
          <a:r>
            <a:rPr lang="en-US" sz="1700" b="1" kern="1200" dirty="0" err="1">
              <a:latin typeface="Calibri"/>
              <a:cs typeface="Calibri"/>
            </a:rPr>
            <a:t>ar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gyfer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eich</a:t>
          </a:r>
          <a:r>
            <a:rPr lang="en-US" sz="1700" b="1" kern="1200" dirty="0">
              <a:latin typeface="Calibri"/>
              <a:cs typeface="Calibri"/>
            </a:rPr>
            <a:t> </a:t>
          </a:r>
          <a:r>
            <a:rPr lang="en-US" sz="1700" b="1" kern="1200" dirty="0" err="1">
              <a:latin typeface="Calibri"/>
              <a:cs typeface="Calibri"/>
            </a:rPr>
            <a:t>Adfyfyrio</a:t>
          </a:r>
          <a:r>
            <a:rPr lang="en-US" sz="1700" b="1" kern="1200" dirty="0">
              <a:latin typeface="Calibri"/>
              <a:cs typeface="Calibri"/>
            </a:rPr>
            <a:t> </a:t>
          </a:r>
          <a:r>
            <a:rPr lang="en-US" sz="1700" b="1" kern="1200" dirty="0" err="1">
              <a:latin typeface="Calibri"/>
              <a:cs typeface="Calibri"/>
            </a:rPr>
            <a:t>Wythnosol</a:t>
          </a:r>
          <a:r>
            <a:rPr lang="en-US" sz="1700" b="1" kern="1200" dirty="0">
              <a:latin typeface="Calibri"/>
              <a:cs typeface="Calibri"/>
            </a:rPr>
            <a:t> </a:t>
          </a:r>
          <a:r>
            <a:rPr lang="en-US" sz="1700" b="1" kern="1200" dirty="0" err="1">
              <a:latin typeface="Calibri"/>
              <a:cs typeface="Calibri"/>
            </a:rPr>
            <a:t>ar</a:t>
          </a:r>
          <a:r>
            <a:rPr lang="en-US" sz="1700" b="1" kern="1200" dirty="0">
              <a:latin typeface="Calibri"/>
              <a:cs typeface="Calibri"/>
            </a:rPr>
            <a:t> PAP 2.</a:t>
          </a:r>
        </a:p>
      </dsp:txBody>
      <dsp:txXfrm>
        <a:off x="568886" y="4081956"/>
        <a:ext cx="2741248" cy="1329269"/>
      </dsp:txXfrm>
    </dsp:sp>
    <dsp:sp modelId="{59BF55D5-3340-4BB6-9CB9-15FEB3C92182}">
      <dsp:nvSpPr>
        <dsp:cNvPr id="0" name=""/>
        <dsp:cNvSpPr/>
      </dsp:nvSpPr>
      <dsp:spPr>
        <a:xfrm rot="18000000">
          <a:off x="2369529" y="2480024"/>
          <a:ext cx="1471845" cy="49419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2517787" y="2578862"/>
        <a:ext cx="1175329" cy="2965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594905-F67E-43B8-8A23-8E8D0C62D3C6}" type="datetimeFigureOut">
              <a:rPr lang="en-GB" smtClean="0"/>
              <a:t>09/06/2024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7D8C71-DDDC-4CDD-8C04-B43B65C6D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113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2893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llwybr</a:t>
            </a:r>
            <a:r>
              <a:rPr lang="en-US" dirty="0"/>
              <a:t> </a:t>
            </a:r>
            <a:r>
              <a:rPr lang="en-US" dirty="0" err="1"/>
              <a:t>rydym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annog</a:t>
            </a:r>
            <a:r>
              <a:rPr lang="en-US" dirty="0"/>
              <a:t>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myfyrwyr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 </a:t>
            </a:r>
            <a:r>
              <a:rPr lang="en-US" dirty="0" err="1"/>
              <a:t>ddefnyddio</a:t>
            </a:r>
            <a:r>
              <a:rPr lang="en-US" dirty="0"/>
              <a:t> model </a:t>
            </a:r>
            <a:r>
              <a:rPr lang="en-US" dirty="0" err="1"/>
              <a:t>adlewyrchol</a:t>
            </a:r>
            <a:r>
              <a:rPr lang="en-US" dirty="0"/>
              <a:t> Kolb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myfyrdodau</a:t>
            </a:r>
            <a:r>
              <a:rPr lang="en-US" dirty="0"/>
              <a:t> </a:t>
            </a:r>
            <a:r>
              <a:rPr lang="en-US" dirty="0" err="1"/>
              <a:t>wythnosol</a:t>
            </a:r>
            <a:r>
              <a:rPr lang="en-US" dirty="0"/>
              <a:t> ac </a:t>
            </a:r>
            <a:r>
              <a:rPr lang="en-US" dirty="0" err="1"/>
              <a:t>ati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roeddwn</a:t>
            </a:r>
            <a:r>
              <a:rPr lang="en-US" dirty="0"/>
              <a:t> am </a:t>
            </a:r>
            <a:r>
              <a:rPr lang="en-US" dirty="0" err="1"/>
              <a:t>ddefnyddio</a:t>
            </a:r>
            <a:r>
              <a:rPr lang="en-US" dirty="0"/>
              <a:t> model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cyfannol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i'r</a:t>
            </a:r>
            <a:r>
              <a:rPr lang="en-US" dirty="0"/>
              <a:t> </a:t>
            </a:r>
            <a:r>
              <a:rPr lang="en-US" dirty="0" err="1"/>
              <a:t>myfyriwr</a:t>
            </a:r>
            <a:r>
              <a:rPr lang="en-US" dirty="0"/>
              <a:t> </a:t>
            </a:r>
            <a:r>
              <a:rPr lang="en-US" dirty="0" err="1"/>
              <a:t>edrych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gynnydd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hun</a:t>
            </a:r>
            <a:r>
              <a:rPr lang="en-US" dirty="0"/>
              <a:t> o </a:t>
            </a:r>
            <a:r>
              <a:rPr lang="en-US" dirty="0" err="1"/>
              <a:t>wahanol</a:t>
            </a:r>
            <a:r>
              <a:rPr lang="en-US" dirty="0"/>
              <a:t> </a:t>
            </a:r>
            <a:r>
              <a:rPr lang="en-US" dirty="0" err="1"/>
              <a:t>safbwyntiau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298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Defnyddio</a:t>
            </a:r>
            <a:r>
              <a:rPr lang="en-US" dirty="0"/>
              <a:t> darn o </a:t>
            </a:r>
            <a:r>
              <a:rPr lang="en-US" dirty="0" err="1"/>
              <a:t>bapur</a:t>
            </a:r>
            <a:r>
              <a:rPr lang="en-US" dirty="0"/>
              <a:t> A3 </a:t>
            </a:r>
            <a:r>
              <a:rPr lang="en-US" dirty="0" err="1"/>
              <a:t>wedi’i</a:t>
            </a:r>
            <a:r>
              <a:rPr lang="en-US" dirty="0"/>
              <a:t> </a:t>
            </a:r>
            <a:r>
              <a:rPr lang="en-US" dirty="0" err="1"/>
              <a:t>rannu’n</a:t>
            </a:r>
            <a:r>
              <a:rPr lang="en-US" dirty="0"/>
              <a:t> </a:t>
            </a:r>
            <a:r>
              <a:rPr lang="en-US" dirty="0" err="1"/>
              <a:t>bedair</a:t>
            </a:r>
            <a:r>
              <a:rPr lang="en-US" dirty="0"/>
              <a:t> lens a </a:t>
            </a:r>
            <a:r>
              <a:rPr lang="en-US" dirty="0" err="1"/>
              <a:t>gweithio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parau</a:t>
            </a:r>
            <a:r>
              <a:rPr lang="en-US" dirty="0"/>
              <a:t>/</a:t>
            </a:r>
            <a:r>
              <a:rPr lang="en-US" dirty="0" err="1"/>
              <a:t>triawdau</a:t>
            </a:r>
            <a:r>
              <a:rPr lang="en-US" dirty="0"/>
              <a:t> 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ychwanegu</a:t>
            </a:r>
            <a:r>
              <a:rPr lang="en-US" dirty="0"/>
              <a:t> </a:t>
            </a:r>
            <a:r>
              <a:rPr lang="en-US" dirty="0" err="1"/>
              <a:t>syniadau</a:t>
            </a:r>
            <a:r>
              <a:rPr lang="en-US" dirty="0"/>
              <a:t> am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y </a:t>
            </a: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wedi’i</a:t>
            </a:r>
            <a:r>
              <a:rPr lang="en-US" dirty="0"/>
              <a:t> </a:t>
            </a:r>
            <a:r>
              <a:rPr lang="en-US" dirty="0" err="1"/>
              <a:t>ddarganfod</a:t>
            </a:r>
            <a:r>
              <a:rPr lang="en-US" dirty="0"/>
              <a:t> </a:t>
            </a:r>
            <a:r>
              <a:rPr lang="en-US" dirty="0" err="1"/>
              <a:t>neu’n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feddwl</a:t>
            </a:r>
            <a:endParaRPr lang="en-US" dirty="0" err="1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3335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Cyngor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BA1 y </a:t>
            </a:r>
            <a:r>
              <a:rPr lang="en-US" dirty="0" err="1"/>
              <a:t>flwyddyn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 –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oeddech</a:t>
            </a:r>
            <a:r>
              <a:rPr lang="en-US" dirty="0"/>
              <a:t> chi </a:t>
            </a:r>
            <a:r>
              <a:rPr lang="en-US" dirty="0" err="1"/>
              <a:t>wir</a:t>
            </a:r>
            <a:r>
              <a:rPr lang="en-US" dirty="0"/>
              <a:t> </a:t>
            </a:r>
            <a:r>
              <a:rPr lang="en-US" dirty="0" err="1"/>
              <a:t>eisiau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wybod</a:t>
            </a:r>
            <a:r>
              <a:rPr lang="en-US" dirty="0"/>
              <a:t>, </a:t>
            </a:r>
            <a:r>
              <a:rPr lang="en-US" dirty="0" err="1"/>
              <a:t>heb</a:t>
            </a:r>
            <a:r>
              <a:rPr lang="en-US" dirty="0"/>
              <a:t> </a:t>
            </a:r>
            <a:r>
              <a:rPr lang="en-US" dirty="0" err="1"/>
              <a:t>sylweddoli</a:t>
            </a:r>
            <a:r>
              <a:rPr lang="en-US" dirty="0"/>
              <a:t> </a:t>
            </a:r>
            <a:r>
              <a:rPr lang="en-US" dirty="0" err="1"/>
              <a:t>nad</a:t>
            </a:r>
            <a:r>
              <a:rPr lang="en-US" dirty="0"/>
              <a:t> </a:t>
            </a:r>
            <a:r>
              <a:rPr lang="en-US" dirty="0" err="1"/>
              <a:t>oeddech</a:t>
            </a:r>
            <a:r>
              <a:rPr lang="en-US" dirty="0"/>
              <a:t> </a:t>
            </a:r>
            <a:r>
              <a:rPr lang="en-US" dirty="0" err="1"/>
              <a:t>chi'n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wybod</a:t>
            </a:r>
            <a:r>
              <a:rPr lang="en-US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588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>
                <a:cs typeface="Calibri"/>
              </a:rPr>
              <a:t>Atgoffa'r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myfyrwyr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eu</a:t>
            </a:r>
            <a:r>
              <a:rPr lang="en-US" dirty="0">
                <a:cs typeface="Calibri"/>
              </a:rPr>
              <a:t> bod </a:t>
            </a:r>
            <a:r>
              <a:rPr lang="en-US" dirty="0" err="1">
                <a:cs typeface="Calibri"/>
              </a:rPr>
              <a:t>ar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siwrnau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bersonol</a:t>
            </a:r>
            <a:r>
              <a:rPr lang="en-US" dirty="0">
                <a:cs typeface="Calibri"/>
              </a:rPr>
              <a:t> </a:t>
            </a:r>
            <a:endParaRPr lang="en-US" dirty="0" err="1"/>
          </a:p>
          <a:p>
            <a:r>
              <a:rPr lang="en-US" dirty="0" err="1"/>
              <a:t>Atgoffwch</a:t>
            </a:r>
            <a:r>
              <a:rPr lang="en-US" dirty="0"/>
              <a:t> y </a:t>
            </a:r>
            <a:r>
              <a:rPr lang="en-US" dirty="0" err="1"/>
              <a:t>myfyrwyr</a:t>
            </a:r>
            <a:r>
              <a:rPr lang="en-US" dirty="0"/>
              <a:t> </a:t>
            </a:r>
            <a:r>
              <a:rPr lang="en-US" dirty="0" err="1"/>
              <a:t>eu</a:t>
            </a:r>
            <a:r>
              <a:rPr lang="en-US" dirty="0"/>
              <a:t> bod </a:t>
            </a:r>
            <a:r>
              <a:rPr lang="en-US" dirty="0" err="1"/>
              <a:t>i</a:t>
            </a:r>
            <a:r>
              <a:rPr lang="en-US" dirty="0"/>
              <a:t> </a:t>
            </a:r>
            <a:r>
              <a:rPr lang="en-US" dirty="0" err="1"/>
              <a:t>gyd</a:t>
            </a:r>
            <a:r>
              <a:rPr lang="en-US" dirty="0"/>
              <a:t> </a:t>
            </a:r>
            <a:r>
              <a:rPr lang="en-US" dirty="0" err="1"/>
              <a:t>ar</a:t>
            </a:r>
            <a:r>
              <a:rPr lang="en-US" dirty="0"/>
              <a:t> </a:t>
            </a:r>
            <a:r>
              <a:rPr lang="en-US" dirty="0" err="1"/>
              <a:t>eu</a:t>
            </a:r>
            <a:r>
              <a:rPr lang="en-US" dirty="0"/>
              <a:t> </a:t>
            </a:r>
            <a:r>
              <a:rPr lang="en-US" dirty="0" err="1"/>
              <a:t>taith</a:t>
            </a:r>
            <a:r>
              <a:rPr lang="en-US" dirty="0"/>
              <a:t> </a:t>
            </a:r>
            <a:r>
              <a:rPr lang="en-US" dirty="0" err="1"/>
              <a:t>eu</a:t>
            </a:r>
            <a:r>
              <a:rPr lang="en-US" dirty="0"/>
              <a:t> </a:t>
            </a:r>
            <a:r>
              <a:rPr lang="en-US" dirty="0" err="1"/>
              <a:t>hunain</a:t>
            </a:r>
            <a:r>
              <a:rPr lang="en-US" dirty="0"/>
              <a:t>. </a:t>
            </a:r>
            <a:r>
              <a:rPr lang="en-US" dirty="0" err="1"/>
              <a:t>Myfyrdod</a:t>
            </a:r>
            <a:r>
              <a:rPr lang="en-US" dirty="0"/>
              <a:t> </a:t>
            </a:r>
            <a:r>
              <a:rPr lang="en-US" dirty="0" err="1"/>
              <a:t>mwy</a:t>
            </a:r>
            <a:r>
              <a:rPr lang="en-US" dirty="0"/>
              <a:t> </a:t>
            </a:r>
            <a:r>
              <a:rPr lang="en-US" dirty="0" err="1"/>
              <a:t>ffurfiol</a:t>
            </a:r>
            <a:r>
              <a:rPr lang="en-US" dirty="0"/>
              <a:t> </a:t>
            </a:r>
            <a:r>
              <a:rPr lang="en-US" dirty="0" err="1"/>
              <a:t>nawr</a:t>
            </a:r>
            <a:r>
              <a:rPr lang="en-US" dirty="0"/>
              <a:t> </a:t>
            </a:r>
            <a:r>
              <a:rPr lang="en-US" dirty="0" err="1"/>
              <a:t>yn</a:t>
            </a:r>
            <a:r>
              <a:rPr lang="en-US" dirty="0"/>
              <a:t> </a:t>
            </a:r>
            <a:r>
              <a:rPr lang="en-US" dirty="0" err="1"/>
              <a:t>eu</a:t>
            </a:r>
            <a:r>
              <a:rPr lang="en-US" dirty="0"/>
              <a:t> </a:t>
            </a:r>
            <a:r>
              <a:rPr lang="en-US" dirty="0" err="1"/>
              <a:t>cynllun</a:t>
            </a:r>
            <a:r>
              <a:rPr lang="en-US" dirty="0"/>
              <a:t> </a:t>
            </a:r>
            <a:r>
              <a:rPr lang="en-US" dirty="0" err="1"/>
              <a:t>gweithredu</a:t>
            </a:r>
            <a:r>
              <a:rPr lang="en-US" dirty="0"/>
              <a:t>. </a:t>
            </a:r>
            <a:r>
              <a:rPr lang="en-US" dirty="0" err="1"/>
              <a:t>Mae'n</a:t>
            </a:r>
            <a:r>
              <a:rPr lang="en-US" dirty="0"/>
              <a:t> </a:t>
            </a:r>
            <a:r>
              <a:rPr lang="en-US" dirty="0" err="1"/>
              <a:t>ddefnyddiol</a:t>
            </a:r>
            <a:r>
              <a:rPr lang="en-US" dirty="0"/>
              <a:t> </a:t>
            </a:r>
            <a:r>
              <a:rPr lang="en-US" dirty="0" err="1"/>
              <a:t>adlewyrchu</a:t>
            </a:r>
            <a:r>
              <a:rPr lang="en-US" dirty="0"/>
              <a:t>, </a:t>
            </a:r>
            <a:r>
              <a:rPr lang="en-US" dirty="0" err="1"/>
              <a:t>fodd</a:t>
            </a:r>
            <a:r>
              <a:rPr lang="en-US" dirty="0"/>
              <a:t> </a:t>
            </a:r>
            <a:r>
              <a:rPr lang="en-US" dirty="0" err="1"/>
              <a:t>bynnag</a:t>
            </a:r>
            <a:r>
              <a:rPr lang="en-US" dirty="0"/>
              <a:t>, </a:t>
            </a:r>
            <a:r>
              <a:rPr lang="en-US" dirty="0" err="1"/>
              <a:t>mae'n</a:t>
            </a:r>
            <a:r>
              <a:rPr lang="en-US" dirty="0"/>
              <a:t> </a:t>
            </a:r>
            <a:r>
              <a:rPr lang="en-US" dirty="0" err="1"/>
              <a:t>rhaid</a:t>
            </a:r>
            <a:r>
              <a:rPr lang="en-US" dirty="0"/>
              <a:t> </a:t>
            </a:r>
            <a:r>
              <a:rPr lang="en-US" dirty="0" err="1"/>
              <a:t>iddynt</a:t>
            </a:r>
            <a:r>
              <a:rPr lang="en-US" dirty="0"/>
              <a:t> </a:t>
            </a:r>
            <a:r>
              <a:rPr lang="en-US" dirty="0" err="1"/>
              <a:t>gael</a:t>
            </a:r>
            <a:r>
              <a:rPr lang="en-US" dirty="0"/>
              <a:t> </a:t>
            </a:r>
            <a:r>
              <a:rPr lang="en-US" dirty="0" err="1"/>
              <a:t>cynllun</a:t>
            </a:r>
            <a:r>
              <a:rPr lang="en-US" dirty="0"/>
              <a:t> </a:t>
            </a:r>
            <a:r>
              <a:rPr lang="en-US" dirty="0" err="1"/>
              <a:t>i</a:t>
            </a:r>
            <a:r>
              <a:rPr lang="en-US" dirty="0"/>
              <a:t> </a:t>
            </a:r>
            <a:r>
              <a:rPr lang="en-US" dirty="0" err="1"/>
              <a:t>weithredu'r</a:t>
            </a:r>
            <a:r>
              <a:rPr lang="en-US" dirty="0"/>
              <a:t> </a:t>
            </a:r>
            <a:r>
              <a:rPr lang="en-US" dirty="0" err="1"/>
              <a:t>syniadau</a:t>
            </a:r>
            <a:r>
              <a:rPr lang="en-US" dirty="0"/>
              <a:t> </a:t>
            </a:r>
            <a:r>
              <a:rPr lang="en-US" dirty="0" err="1"/>
              <a:t>hyn</a:t>
            </a:r>
            <a:r>
              <a:rPr lang="en-US" dirty="0"/>
              <a:t>.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3864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ofynnol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</a:t>
            </a:r>
            <a:r>
              <a:rPr lang="en-GB" dirty="0" err="1"/>
              <a:t>athro</a:t>
            </a:r>
            <a:r>
              <a:rPr lang="en-GB" dirty="0"/>
              <a:t> dan </a:t>
            </a:r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gwblhau’r</a:t>
            </a:r>
            <a:r>
              <a:rPr lang="en-GB" dirty="0"/>
              <a:t> grid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PAP 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o’u</a:t>
            </a:r>
            <a:r>
              <a:rPr lang="en-GB" dirty="0"/>
              <a:t> ‘</a:t>
            </a:r>
            <a:r>
              <a:rPr lang="en-GB" dirty="0" err="1"/>
              <a:t>Hadroddiad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’.
</a:t>
            </a:r>
            <a:r>
              <a:rPr lang="en-GB" dirty="0" err="1"/>
              <a:t>Dangoswch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 – PLP Tab 3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EE3F3C-945D-47E2-A118-BD2C03FDC18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4901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Trafoder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‘odd’ </a:t>
            </a:r>
            <a:r>
              <a:rPr lang="en-GB" dirty="0" err="1"/>
              <a:t>i</a:t>
            </a:r>
            <a:r>
              <a:rPr lang="en-GB" dirty="0"/>
              <a:t> ‘ais’ ac ‘</a:t>
            </a:r>
            <a:r>
              <a:rPr lang="en-GB" dirty="0" err="1"/>
              <a:t>Roedd</a:t>
            </a:r>
            <a:r>
              <a:rPr lang="en-GB" dirty="0"/>
              <a:t> X’ </a:t>
            </a:r>
            <a:r>
              <a:rPr lang="en-GB" dirty="0" err="1"/>
              <a:t>i</a:t>
            </a:r>
            <a:r>
              <a:rPr lang="en-GB" dirty="0"/>
              <a:t> ‘</a:t>
            </a:r>
            <a:r>
              <a:rPr lang="en-GB" dirty="0" err="1"/>
              <a:t>Roeddwn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’ ac ‘</a:t>
            </a:r>
            <a:r>
              <a:rPr lang="en-GB" dirty="0" err="1"/>
              <a:t>Aeth</a:t>
            </a:r>
            <a:r>
              <a:rPr lang="en-GB" dirty="0"/>
              <a:t>’ </a:t>
            </a:r>
            <a:r>
              <a:rPr lang="en-GB" dirty="0" err="1"/>
              <a:t>i</a:t>
            </a:r>
            <a:r>
              <a:rPr lang="en-GB" dirty="0"/>
              <a:t> ‘Es’ </a:t>
            </a:r>
            <a:r>
              <a:rPr lang="en-GB" dirty="0" err="1"/>
              <a:t>h.y</a:t>
            </a:r>
            <a:r>
              <a:rPr lang="en-GB" dirty="0"/>
              <a:t>. person 1af y </a:t>
            </a:r>
            <a:r>
              <a:rPr lang="en-GB" dirty="0" err="1"/>
              <a:t>ferf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noder</a:t>
            </a:r>
            <a:r>
              <a:rPr lang="en-GB" dirty="0"/>
              <a:t> y </a:t>
            </a:r>
            <a:r>
              <a:rPr lang="en-GB" dirty="0" err="1"/>
              <a:t>lliw</a:t>
            </a:r>
            <a:r>
              <a:rPr lang="en-GB" dirty="0"/>
              <a:t> </a:t>
            </a:r>
            <a:r>
              <a:rPr lang="en-GB" dirty="0" err="1"/>
              <a:t>uchod</a:t>
            </a:r>
            <a:r>
              <a:rPr lang="en-GB" dirty="0"/>
              <a:t>.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ddarllen</a:t>
            </a:r>
            <a:r>
              <a:rPr lang="en-GB" dirty="0"/>
              <a:t> y </a:t>
            </a:r>
            <a:r>
              <a:rPr lang="en-GB" dirty="0" err="1"/>
              <a:t>dystiolaeth</a:t>
            </a:r>
            <a:r>
              <a:rPr lang="en-GB" dirty="0"/>
              <a:t> a </a:t>
            </a:r>
            <a:r>
              <a:rPr lang="en-GB" dirty="0" err="1"/>
              <a:t>gwneud</a:t>
            </a:r>
            <a:r>
              <a:rPr lang="en-GB" dirty="0"/>
              <a:t> yn </a:t>
            </a:r>
            <a:r>
              <a:rPr lang="en-GB" dirty="0" err="1"/>
              <a:t>siwr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yn </a:t>
            </a:r>
            <a:r>
              <a:rPr lang="en-GB" dirty="0" err="1"/>
              <a:t>perthyn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llinynnau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safon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i’ch</a:t>
            </a:r>
            <a:r>
              <a:rPr lang="en-GB" dirty="0"/>
              <a:t> </a:t>
            </a:r>
            <a:r>
              <a:rPr lang="en-GB" dirty="0" err="1"/>
              <a:t>Adroddiad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 a </a:t>
            </a:r>
            <a:r>
              <a:rPr lang="en-GB" dirty="0" err="1"/>
              <a:t>chynnwys</a:t>
            </a:r>
            <a:r>
              <a:rPr lang="en-GB" dirty="0"/>
              <a:t> y </a:t>
            </a:r>
            <a:r>
              <a:rPr lang="en-GB" dirty="0" err="1"/>
              <a:t>sylwadau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a </a:t>
            </a:r>
            <a:r>
              <a:rPr lang="en-GB" dirty="0" err="1"/>
              <a:t>nodwyd</a:t>
            </a:r>
            <a:r>
              <a:rPr lang="en-GB" dirty="0"/>
              <a:t> yn </a:t>
            </a:r>
            <a:r>
              <a:rPr lang="en-GB" dirty="0" err="1"/>
              <a:t>gryfder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safon</a:t>
            </a:r>
            <a:r>
              <a:rPr lang="en-GB" dirty="0"/>
              <a:t> yn y </a:t>
            </a:r>
            <a:r>
              <a:rPr lang="en-GB" dirty="0" err="1"/>
              <a:t>golofn</a:t>
            </a:r>
            <a:r>
              <a:rPr lang="en-GB" dirty="0"/>
              <a:t> hon.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4949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Meysydd</a:t>
            </a:r>
            <a:r>
              <a:rPr lang="en-GB" dirty="0"/>
              <a:t> </a:t>
            </a:r>
            <a:r>
              <a:rPr lang="en-GB" err="1"/>
              <a:t>i’w</a:t>
            </a:r>
            <a:r>
              <a:rPr lang="en-GB" dirty="0"/>
              <a:t> </a:t>
            </a:r>
            <a:r>
              <a:rPr lang="en-GB" err="1"/>
              <a:t>datblygu</a:t>
            </a:r>
            <a:r>
              <a:rPr lang="en-GB" dirty="0"/>
              <a:t> = </a:t>
            </a:r>
            <a:r>
              <a:rPr lang="en-GB" err="1"/>
              <a:t>targedau</a:t>
            </a:r>
            <a:endParaRPr lang="en-GB">
              <a:cs typeface="Calibri"/>
            </a:endParaRPr>
          </a:p>
          <a:p>
            <a:r>
              <a:rPr lang="en-GB"/>
              <a:t>This should be easier as the templates have a section for targets specifically</a:t>
            </a:r>
          </a:p>
          <a:p>
            <a:endParaRPr lang="en-GB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7189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Rhowch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ysgrifennu'r</a:t>
            </a:r>
            <a:r>
              <a:rPr lang="en-US" dirty="0"/>
              <a:t> </a:t>
            </a:r>
            <a:r>
              <a:rPr lang="en-US" dirty="0" err="1"/>
              <a:t>cynllun</a:t>
            </a:r>
            <a:r>
              <a:rPr lang="en-US" dirty="0"/>
              <a:t> - </a:t>
            </a:r>
            <a:r>
              <a:rPr lang="en-US" dirty="0" err="1"/>
              <a:t>dosbarthwch</a:t>
            </a:r>
            <a:r>
              <a:rPr lang="en-US" dirty="0"/>
              <a:t> a </a:t>
            </a:r>
            <a:r>
              <a:rPr lang="en-US" dirty="0" err="1"/>
              <a:t>helpwch</a:t>
            </a:r>
            <a:r>
              <a:rPr lang="en-US" dirty="0"/>
              <a:t>. </a:t>
            </a:r>
            <a:r>
              <a:rPr lang="en-US" dirty="0" err="1"/>
              <a:t>Dylai'r</a:t>
            </a:r>
            <a:r>
              <a:rPr lang="en-US" dirty="0"/>
              <a:t> </a:t>
            </a:r>
            <a:r>
              <a:rPr lang="en-US" dirty="0" err="1"/>
              <a:t>tiwtoriaid</a:t>
            </a:r>
            <a:r>
              <a:rPr lang="en-US" dirty="0"/>
              <a:t> </a:t>
            </a:r>
            <a:r>
              <a:rPr lang="en-US" dirty="0" err="1"/>
              <a:t>personol</a:t>
            </a:r>
            <a:r>
              <a:rPr lang="en-US" dirty="0"/>
              <a:t> </a:t>
            </a:r>
            <a:r>
              <a:rPr lang="en-US" dirty="0" err="1"/>
              <a:t>hefyd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ystafell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2058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chaiff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orffen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sesiwn</a:t>
            </a:r>
            <a:r>
              <a:rPr lang="en-US" dirty="0"/>
              <a:t> hon – </a:t>
            </a:r>
            <a:r>
              <a:rPr lang="en-US" dirty="0" err="1"/>
              <a:t>ewch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sesiwn</a:t>
            </a:r>
            <a:r>
              <a:rPr lang="en-US" dirty="0"/>
              <a:t> </a:t>
            </a:r>
            <a:r>
              <a:rPr lang="en-US" dirty="0" err="1"/>
              <a:t>tiwtor</a:t>
            </a:r>
            <a:r>
              <a:rPr lang="en-US" dirty="0"/>
              <a:t> </a:t>
            </a:r>
            <a:r>
              <a:rPr lang="en-US" dirty="0" err="1"/>
              <a:t>personol</a:t>
            </a:r>
            <a:r>
              <a:rPr lang="en-US" dirty="0"/>
              <a:t> a </a:t>
            </a:r>
            <a:r>
              <a:rPr lang="en-US" dirty="0" err="1"/>
              <a:t>chwblhewch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hun</a:t>
            </a:r>
            <a:r>
              <a:rPr lang="en-US" dirty="0"/>
              <a:t>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angen</a:t>
            </a:r>
            <a:endParaRPr lang="en-US" dirty="0" err="1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8267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Dim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cyfle</a:t>
            </a:r>
            <a:r>
              <a:rPr lang="en-US" dirty="0"/>
              <a:t> </a:t>
            </a:r>
            <a:r>
              <a:rPr lang="en-US" dirty="0" err="1"/>
              <a:t>byr</a:t>
            </a:r>
            <a:r>
              <a:rPr lang="en-US" dirty="0"/>
              <a:t>  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drafod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chyfoedion</a:t>
            </a:r>
            <a:r>
              <a:rPr lang="en-US" dirty="0"/>
              <a:t> am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y </a:t>
            </a: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wedi'i</a:t>
            </a:r>
            <a:r>
              <a:rPr lang="en-US" dirty="0"/>
              <a:t> weld neu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hunain</a:t>
            </a:r>
            <a:r>
              <a:rPr lang="en-US" dirty="0"/>
              <a:t>.
Efallai y byddan nhw eisiau dangos eu hadnoddau, taflenni gwaith, cynlluniau ac ati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1A5635-6DDC-41F8-BCC5-7939119AEC18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5392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849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lnSpc>
                <a:spcPct val="150000"/>
              </a:lnSpc>
              <a:defRPr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ingu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lnSpc>
                <a:spcPct val="150000"/>
              </a:lnSpc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lnSpc>
                <a:spcPct val="150000"/>
              </a:lnSpc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65F9E7EE-6D8B-454C-990A-433887FA1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69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 </a:t>
            </a:r>
            <a:endParaRPr lang="en-US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B8BD2DF2-7B24-EF41-8FD7-2F7484C46B3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2256090"/>
            <a:ext cx="11481847" cy="3093577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>
              <a:lnSpc>
                <a:spcPct val="150000"/>
              </a:lnSpc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65F9E7EE-6D8B-454C-990A-433887FA1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69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 </a:t>
            </a:r>
            <a:endParaRPr lang="en-US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B8BD2DF2-7B24-EF41-8FD7-2F7484C46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256090"/>
            <a:ext cx="11481847" cy="3093577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87847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65F9E7EE-6D8B-454C-990A-433887FA1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69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 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617A82F-9AE8-094C-BE95-51E9F565B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2264636"/>
            <a:ext cx="5564016" cy="3070934"/>
          </a:xfrm>
          <a:prstGeom prst="rect">
            <a:avLst/>
          </a:prstGeom>
        </p:spPr>
        <p:txBody>
          <a:bodyPr vert="horz" wrap="none" lIns="0" tIns="0" rIns="0" bIns="0" numCol="2" rtlCol="0" anchor="t" anchorCtr="0">
            <a:no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A68D13FE-D995-C348-B25B-7AC54A48597C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8340" y="2264636"/>
            <a:ext cx="5564016" cy="3070934"/>
          </a:xfrm>
          <a:prstGeom prst="rect">
            <a:avLst/>
          </a:prstGeom>
        </p:spPr>
        <p:txBody>
          <a:bodyPr vert="horz" wrap="none" lIns="0" tIns="0" rIns="0" bIns="0" numCol="2" rtlCol="0" anchor="t" anchorCtr="0">
            <a:no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4214471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89467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957890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9695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59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6540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6/9/2024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4217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09/06/2024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765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2465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7956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9079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8592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 userDrawn="1"/>
        </p:nvSpPr>
        <p:spPr>
          <a:xfrm>
            <a:off x="-1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tx1">
                  <a:lumMod val="95000"/>
                  <a:lumOff val="5000"/>
                </a:schemeClr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18900000" scaled="1"/>
            <a:tileRect/>
          </a:gradFill>
          <a:ln>
            <a:noFill/>
          </a:ln>
          <a:effectLst/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1701" tIns="141701" rIns="141701" bIns="141701" numCol="1" spcCol="1270" anchor="ctr" anchorCtr="0">
            <a:noAutofit/>
          </a:bodyPr>
          <a:lstStyle/>
          <a:p>
            <a:pPr lvl="0" algn="ctr" defTabSz="733425">
              <a:spcBef>
                <a:spcPct val="0"/>
              </a:spcBef>
              <a:spcAft>
                <a:spcPct val="35000"/>
              </a:spcAft>
            </a:pPr>
            <a:endParaRPr lang="en-US" sz="825" b="1" kern="1200"/>
          </a:p>
        </p:txBody>
      </p:sp>
    </p:spTree>
    <p:extLst>
      <p:ext uri="{BB962C8B-B14F-4D97-AF65-F5344CB8AC3E}">
        <p14:creationId xmlns:p14="http://schemas.microsoft.com/office/powerpoint/2010/main" val="19899830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1A672C8-C6E9-DB40-B41B-4DA95BF3B5A0}"/>
              </a:ext>
            </a:extLst>
          </p:cNvPr>
          <p:cNvSpPr txBox="1">
            <a:spLocks/>
          </p:cNvSpPr>
          <p:nvPr userDrawn="1"/>
        </p:nvSpPr>
        <p:spPr>
          <a:xfrm>
            <a:off x="355076" y="2427005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1A672C8-C6E9-DB40-B41B-4DA95BF3B5A0}"/>
              </a:ext>
            </a:extLst>
          </p:cNvPr>
          <p:cNvSpPr txBox="1">
            <a:spLocks/>
          </p:cNvSpPr>
          <p:nvPr userDrawn="1"/>
        </p:nvSpPr>
        <p:spPr>
          <a:xfrm>
            <a:off x="355076" y="2427005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55359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1A672C8-C6E9-DB40-B41B-4DA95BF3B5A0}"/>
              </a:ext>
            </a:extLst>
          </p:cNvPr>
          <p:cNvSpPr txBox="1">
            <a:spLocks/>
          </p:cNvSpPr>
          <p:nvPr userDrawn="1"/>
        </p:nvSpPr>
        <p:spPr>
          <a:xfrm>
            <a:off x="355076" y="2427005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95819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E60C73-4261-B74E-BF8B-6B66F39390A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2503918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5C33459-AD9D-944E-9761-1B674CB6D13D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2503918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0086033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5E9C8F47-570C-1145-97D0-56E081D67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3D3DDF15-7026-0445-A974-9959229CC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5E9C8F47-570C-1145-97D0-56E081D67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3D3DDF15-7026-0445-A974-9959229CC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9505123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174C34E4-0ECB-E341-95B5-1E2C353C0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AC11C8F-2B85-4346-8F0A-EB630D40F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174C34E4-0ECB-E341-95B5-1E2C353C0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AC11C8F-2B85-4346-8F0A-EB630D40F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7891B86-FE8F-6745-8177-3D09B13ABC8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351934" y="1461331"/>
            <a:ext cx="2912559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157873166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plit image 2 c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174C34E4-0ECB-E341-95B5-1E2C353C0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AC11C8F-2B85-4346-8F0A-EB630D40F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7891B86-FE8F-6745-8177-3D09B13ABC8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351934" y="1461331"/>
            <a:ext cx="2912559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13933384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B1BB4B68-E1E7-9144-B1F1-49E95DC3A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377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BB0E8DC2-EB37-9643-9BDC-BDCEFE68A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377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B1BB4B68-E1E7-9144-B1F1-49E95DC3A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377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BB0E8DC2-EB37-9643-9BDC-BDCEFE68A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377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036411D-5BDF-3E46-BF19-B9D5A8351137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8682527" y="365125"/>
            <a:ext cx="3159096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80263873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55354159-3CF1-6048-ADC9-27260C97F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377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4643DC8F-E148-B847-A2F7-055E5BB8A2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377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id="{5106A418-68CC-4D3D-9032-696498842F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E93C440-01C8-4E08-A98E-D76F10D08BF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1913064"/>
            <a:ext cx="6858001" cy="427939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56047614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1860281967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CC92641-A8C8-41F9-8E1C-7C929693C6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CC55B6-E9DA-4B68-A0D8-957F46B4651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2062956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63045173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E11DAB-71A2-44C9-B830-25E19DC583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F9B5FD0-EA88-4EA1-89FF-A0346C36D9C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400" y="2203704"/>
            <a:ext cx="6400800" cy="420624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</a:t>
            </a:r>
          </a:p>
        </p:txBody>
      </p:sp>
    </p:spTree>
    <p:extLst>
      <p:ext uri="{BB962C8B-B14F-4D97-AF65-F5344CB8AC3E}">
        <p14:creationId xmlns:p14="http://schemas.microsoft.com/office/powerpoint/2010/main" val="285711634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977519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1676759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60510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64083949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9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slideLayout" Target="../slideLayouts/slideLayout21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5" Type="http://schemas.openxmlformats.org/officeDocument/2006/relationships/image" Target="../media/image8.png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Relationship Id="rId14" Type="http://schemas.openxmlformats.org/officeDocument/2006/relationships/theme" Target="../theme/theme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9.png"/><Relationship Id="rId5" Type="http://schemas.openxmlformats.org/officeDocument/2006/relationships/theme" Target="../theme/theme9.xml"/><Relationship Id="rId4" Type="http://schemas.openxmlformats.org/officeDocument/2006/relationships/slideLayout" Target="../slideLayouts/slideLayout26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theme" Target="../theme/theme10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10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12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4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8.xml"/><Relationship Id="rId9" Type="http://schemas.openxmlformats.org/officeDocument/2006/relationships/theme" Target="../theme/theme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43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44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45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image" Target="../media/image22.png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13" Type="http://schemas.openxmlformats.org/officeDocument/2006/relationships/slideLayout" Target="../slideLayouts/slideLayout69.xml"/><Relationship Id="rId1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59.xml"/><Relationship Id="rId21" Type="http://schemas.openxmlformats.org/officeDocument/2006/relationships/slideLayout" Target="../slideLayouts/slideLayout77.xml"/><Relationship Id="rId7" Type="http://schemas.openxmlformats.org/officeDocument/2006/relationships/slideLayout" Target="../slideLayouts/slideLayout63.xml"/><Relationship Id="rId12" Type="http://schemas.openxmlformats.org/officeDocument/2006/relationships/slideLayout" Target="../slideLayouts/slideLayout68.xml"/><Relationship Id="rId17" Type="http://schemas.openxmlformats.org/officeDocument/2006/relationships/slideLayout" Target="../slideLayouts/slideLayout73.xml"/><Relationship Id="rId2" Type="http://schemas.openxmlformats.org/officeDocument/2006/relationships/slideLayout" Target="../slideLayouts/slideLayout58.xml"/><Relationship Id="rId16" Type="http://schemas.openxmlformats.org/officeDocument/2006/relationships/slideLayout" Target="../slideLayouts/slideLayout72.xml"/><Relationship Id="rId20" Type="http://schemas.openxmlformats.org/officeDocument/2006/relationships/slideLayout" Target="../slideLayouts/slideLayout76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24" Type="http://schemas.openxmlformats.org/officeDocument/2006/relationships/theme" Target="../theme/theme19.xml"/><Relationship Id="rId5" Type="http://schemas.openxmlformats.org/officeDocument/2006/relationships/slideLayout" Target="../slideLayouts/slideLayout61.xml"/><Relationship Id="rId15" Type="http://schemas.openxmlformats.org/officeDocument/2006/relationships/slideLayout" Target="../slideLayouts/slideLayout71.xml"/><Relationship Id="rId23" Type="http://schemas.openxmlformats.org/officeDocument/2006/relationships/slideLayout" Target="../slideLayouts/slideLayout79.xml"/><Relationship Id="rId10" Type="http://schemas.openxmlformats.org/officeDocument/2006/relationships/slideLayout" Target="../slideLayouts/slideLayout66.xml"/><Relationship Id="rId19" Type="http://schemas.openxmlformats.org/officeDocument/2006/relationships/slideLayout" Target="../slideLayouts/slideLayout75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Relationship Id="rId14" Type="http://schemas.openxmlformats.org/officeDocument/2006/relationships/slideLayout" Target="../slideLayouts/slideLayout70.xml"/><Relationship Id="rId22" Type="http://schemas.openxmlformats.org/officeDocument/2006/relationships/slideLayout" Target="../slideLayouts/slideLayout78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80.xml"/><Relationship Id="rId4" Type="http://schemas.openxmlformats.org/officeDocument/2006/relationships/image" Target="../media/image28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6/9/2024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A2E05995-1A0A-EE46-B8A7-948610CE7D5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7C7000E2-8224-D648-82AF-A176F65887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05090118-CB8B-AE45-AFF7-04F2397CE62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6D5E6D1E-DBE0-404C-B538-E4FD2463620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76BC57CB-0823-2D4A-9D38-0DDBB0AA49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A234961A-4646-3842-A00E-EB21D1638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69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 </a:t>
            </a:r>
            <a:endParaRPr lang="en-US"/>
          </a:p>
        </p:txBody>
      </p:sp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C8947104-17EE-AA4F-A4A4-EA48FA82FFBF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22" r:id="rId2"/>
    <p:sldLayoutId id="214748372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bg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3972F5A7-F5D8-5E4D-A41B-C078E72B92C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800" b="1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CDF4B5A-5BC9-DF46-98BB-700999D8212C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08" r:id="rId2"/>
    <p:sldLayoutId id="2147483706" r:id="rId3"/>
    <p:sldLayoutId id="2147483707" r:id="rId4"/>
    <p:sldLayoutId id="2147483726" r:id="rId5"/>
    <p:sldLayoutId id="2147483727" r:id="rId6"/>
    <p:sldLayoutId id="2147483728" r:id="rId7"/>
    <p:sldLayoutId id="2147483763" r:id="rId8"/>
    <p:sldLayoutId id="2147483765" r:id="rId9"/>
    <p:sldLayoutId id="2147483731" r:id="rId10"/>
    <p:sldLayoutId id="2147483732" r:id="rId11"/>
    <p:sldLayoutId id="2147483733" r:id="rId12"/>
    <p:sldLayoutId id="2147483730" r:id="rId13"/>
  </p:sldLayoutIdLst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28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7B12EA8C-2F87-A64C-86E7-7614C5B3C9DF}"/>
              </a:ext>
            </a:extLst>
          </p:cNvPr>
          <p:cNvSpPr txBox="1">
            <a:spLocks/>
          </p:cNvSpPr>
          <p:nvPr userDrawn="1"/>
        </p:nvSpPr>
        <p:spPr>
          <a:xfrm>
            <a:off x="355076" y="1330799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Click to edit Master title style</a:t>
            </a:r>
            <a:endParaRPr lang="en-US" sz="28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D803F06-DF0D-F24F-AC01-8BF8B1CA2593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11" r:id="rId2"/>
    <p:sldLayoutId id="2147483712" r:id="rId3"/>
    <p:sldLayoutId id="214748371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CC1A67B6-BB88-C146-881D-3F8A23FCBA8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1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9B5E0547-8B33-1047-A79B-361CEE0EAEB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9" r:id="rId2"/>
    <p:sldLayoutId id="214748372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87DD38B9-A499-B04D-9875-FB9454006A6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2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95FC50A-354B-4A4A-946A-0429974AA7B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9775E2-26ED-4CEF-94F6-7C85D113D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46653"/>
            <a:ext cx="10058400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32AB5-76E2-49F4-96EE-B419AF1F0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94859"/>
            <a:ext cx="10058400" cy="37209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60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748" r:id="rId2"/>
    <p:sldLayoutId id="2147483747" r:id="rId3"/>
    <p:sldLayoutId id="2147483746" r:id="rId4"/>
    <p:sldLayoutId id="2147483745" r:id="rId5"/>
    <p:sldLayoutId id="2147483744" r:id="rId6"/>
    <p:sldLayoutId id="2147483743" r:id="rId7"/>
    <p:sldLayoutId id="2147483742" r:id="rId8"/>
    <p:sldLayoutId id="2147483741" r:id="rId9"/>
    <p:sldLayoutId id="2147483740" r:id="rId10"/>
    <p:sldLayoutId id="2147483739" r:id="rId11"/>
    <p:sldLayoutId id="2147483738" r:id="rId12"/>
    <p:sldLayoutId id="2147483737" r:id="rId13"/>
    <p:sldLayoutId id="2147483736" r:id="rId14"/>
    <p:sldLayoutId id="2147483735" r:id="rId15"/>
    <p:sldLayoutId id="2147483662" r:id="rId16"/>
    <p:sldLayoutId id="2147483660" r:id="rId17"/>
    <p:sldLayoutId id="2147483665" r:id="rId18"/>
    <p:sldLayoutId id="2147483661" r:id="rId19"/>
    <p:sldLayoutId id="2147483729" r:id="rId20"/>
    <p:sldLayoutId id="2147483761" r:id="rId21"/>
    <p:sldLayoutId id="2147483719" r:id="rId22"/>
    <p:sldLayoutId id="2147483723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6" userDrawn="1">
          <p15:clr>
            <a:srgbClr val="F26B43"/>
          </p15:clr>
        </p15:guide>
        <p15:guide id="2" pos="576" userDrawn="1">
          <p15:clr>
            <a:srgbClr val="F26B43"/>
          </p15:clr>
        </p15:guide>
        <p15:guide id="3" pos="7104" userDrawn="1">
          <p15:clr>
            <a:srgbClr val="F26B43"/>
          </p15:clr>
        </p15:guide>
        <p15:guide id="4" orient="horz" pos="3744" userDrawn="1">
          <p15:clr>
            <a:srgbClr val="F26B43"/>
          </p15:clr>
        </p15:guide>
        <p15:guide id="5" pos="2760" userDrawn="1">
          <p15:clr>
            <a:srgbClr val="F26B43"/>
          </p15:clr>
        </p15:guide>
        <p15:guide id="6" pos="4944" userDrawn="1">
          <p15:clr>
            <a:srgbClr val="F26B43"/>
          </p15:clr>
        </p15:guide>
        <p15:guide id="7" orient="horz" pos="4032" userDrawn="1">
          <p15:clr>
            <a:srgbClr val="F26B43"/>
          </p15:clr>
        </p15:guide>
      </p15:sldGuideLst>
    </p:ext>
  </p:extLst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3D5F808-62E1-700B-EA14-EED274781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8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4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2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r1aYWbLj0U8" TargetMode="External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group of people standing in different poses&#10;&#10;Description automatically generated">
            <a:extLst>
              <a:ext uri="{FF2B5EF4-FFF2-40B4-BE49-F238E27FC236}">
                <a16:creationId xmlns:a16="http://schemas.microsoft.com/office/drawing/2014/main" id="{77152F2F-F48D-6C32-255A-A2C2754800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08139" y="1054558"/>
            <a:ext cx="6345702" cy="4647002"/>
          </a:xfrm>
        </p:spPr>
      </p:pic>
    </p:spTree>
    <p:extLst>
      <p:ext uri="{BB962C8B-B14F-4D97-AF65-F5344CB8AC3E}">
        <p14:creationId xmlns:p14="http://schemas.microsoft.com/office/powerpoint/2010/main" val="1607524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B8F8CC77-F27D-28BB-B7E3-2A488A9AD4B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64" y="1556390"/>
            <a:ext cx="4949107" cy="357985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57ED6D5D-E07C-2A2E-1770-B082DB384717}"/>
              </a:ext>
            </a:extLst>
          </p:cNvPr>
          <p:cNvSpPr txBox="1">
            <a:spLocks/>
          </p:cNvSpPr>
          <p:nvPr/>
        </p:nvSpPr>
        <p:spPr>
          <a:xfrm>
            <a:off x="6398133" y="1139355"/>
            <a:ext cx="5465572" cy="512949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b="1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3200">
              <a:solidFill>
                <a:schemeClr val="tx1"/>
              </a:solidFill>
            </a:endParaRPr>
          </a:p>
          <a:p>
            <a:pPr algn="ctr"/>
            <a:endParaRPr lang="en-GB" sz="32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 sz="32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2500" dirty="0">
                <a:solidFill>
                  <a:srgbClr val="00B050"/>
                </a:solidFill>
                <a:latin typeface="Arial"/>
                <a:cs typeface="Arial"/>
              </a:rPr>
              <a:t>BD: </a:t>
            </a:r>
            <a:r>
              <a:rPr lang="en-GB" sz="2500" dirty="0" err="1">
                <a:solidFill>
                  <a:srgbClr val="00B050"/>
                </a:solidFill>
                <a:latin typeface="Arial"/>
                <a:cs typeface="Arial"/>
              </a:rPr>
              <a:t>i</a:t>
            </a:r>
            <a:r>
              <a:rPr lang="en-GB" sz="25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2500" dirty="0" err="1">
                <a:solidFill>
                  <a:srgbClr val="00B050"/>
                </a:solidFill>
                <a:latin typeface="Arial"/>
                <a:cs typeface="Arial"/>
              </a:rPr>
              <a:t>gael</a:t>
            </a:r>
            <a:r>
              <a:rPr lang="en-GB" sz="25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2500" dirty="0" err="1">
                <a:solidFill>
                  <a:srgbClr val="00B050"/>
                </a:solidFill>
                <a:latin typeface="Arial"/>
                <a:cs typeface="Arial"/>
              </a:rPr>
              <a:t>trosolwg</a:t>
            </a:r>
            <a:r>
              <a:rPr lang="en-GB" sz="2500" dirty="0">
                <a:solidFill>
                  <a:srgbClr val="00B050"/>
                </a:solidFill>
                <a:latin typeface="Arial"/>
                <a:cs typeface="Arial"/>
              </a:rPr>
              <a:t> o </a:t>
            </a:r>
            <a:r>
              <a:rPr lang="en-GB" sz="2500" dirty="0" err="1">
                <a:solidFill>
                  <a:srgbClr val="00B050"/>
                </a:solidFill>
                <a:latin typeface="Arial"/>
                <a:cs typeface="Arial"/>
              </a:rPr>
              <a:t>ymarfer</a:t>
            </a:r>
            <a:r>
              <a:rPr lang="en-GB" sz="2500" dirty="0">
                <a:solidFill>
                  <a:srgbClr val="00B050"/>
                </a:solidFill>
                <a:latin typeface="Arial"/>
                <a:cs typeface="Arial"/>
              </a:rPr>
              <a:t>   </a:t>
            </a:r>
            <a:r>
              <a:rPr lang="en-GB" sz="2500" dirty="0" err="1">
                <a:solidFill>
                  <a:srgbClr val="00B050"/>
                </a:solidFill>
                <a:latin typeface="Arial"/>
                <a:cs typeface="Arial"/>
              </a:rPr>
              <a:t>adfyfyriol</a:t>
            </a:r>
            <a:r>
              <a:rPr lang="en-GB" sz="25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2500" dirty="0" err="1">
                <a:solidFill>
                  <a:srgbClr val="00B050"/>
                </a:solidFill>
                <a:latin typeface="Arial"/>
                <a:cs typeface="Arial"/>
              </a:rPr>
              <a:t>ar</a:t>
            </a:r>
            <a:r>
              <a:rPr lang="en-GB" sz="2500" dirty="0">
                <a:solidFill>
                  <a:srgbClr val="00B050"/>
                </a:solidFill>
                <a:latin typeface="Arial"/>
                <a:cs typeface="Arial"/>
              </a:rPr>
              <a:t> draws y </a:t>
            </a:r>
            <a:r>
              <a:rPr lang="en-GB" sz="2500" dirty="0" err="1">
                <a:solidFill>
                  <a:srgbClr val="00B050"/>
                </a:solidFill>
                <a:latin typeface="Arial"/>
                <a:cs typeface="Arial"/>
              </a:rPr>
              <a:t>cwrs</a:t>
            </a:r>
            <a:r>
              <a:rPr lang="en-GB" sz="2500" dirty="0">
                <a:solidFill>
                  <a:srgbClr val="00B050"/>
                </a:solidFill>
                <a:latin typeface="Arial"/>
                <a:cs typeface="Arial"/>
              </a:rPr>
              <a:t> a </a:t>
            </a:r>
            <a:r>
              <a:rPr lang="en-GB" sz="2500" dirty="0" err="1">
                <a:solidFill>
                  <a:srgbClr val="00B050"/>
                </a:solidFill>
                <a:latin typeface="Arial"/>
                <a:cs typeface="Arial"/>
              </a:rPr>
              <a:t>sut</a:t>
            </a:r>
            <a:r>
              <a:rPr lang="en-GB" sz="25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2500" dirty="0" err="1">
                <a:solidFill>
                  <a:srgbClr val="00B050"/>
                </a:solidFill>
                <a:latin typeface="Arial"/>
                <a:cs typeface="Arial"/>
              </a:rPr>
              <a:t>i</a:t>
            </a:r>
            <a:r>
              <a:rPr lang="en-GB" sz="25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2500" dirty="0" err="1">
                <a:solidFill>
                  <a:srgbClr val="00B050"/>
                </a:solidFill>
                <a:latin typeface="Arial"/>
                <a:cs typeface="Arial"/>
              </a:rPr>
              <a:t>ddefnyddio'ch</a:t>
            </a:r>
            <a:r>
              <a:rPr lang="en-GB" sz="2500" dirty="0">
                <a:solidFill>
                  <a:srgbClr val="00B050"/>
                </a:solidFill>
                <a:latin typeface="Arial"/>
                <a:cs typeface="Arial"/>
              </a:rPr>
              <a:t>   </a:t>
            </a:r>
            <a:r>
              <a:rPr lang="en-GB" sz="2500" dirty="0" err="1">
                <a:solidFill>
                  <a:srgbClr val="00B050"/>
                </a:solidFill>
                <a:latin typeface="Arial"/>
                <a:cs typeface="Arial"/>
              </a:rPr>
              <a:t>Pasbort</a:t>
            </a:r>
            <a:r>
              <a:rPr lang="en-GB" sz="25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2500" dirty="0" err="1">
                <a:solidFill>
                  <a:srgbClr val="00B050"/>
                </a:solidFill>
                <a:latin typeface="Arial"/>
                <a:cs typeface="Arial"/>
              </a:rPr>
              <a:t>Dysgu</a:t>
            </a:r>
            <a:r>
              <a:rPr lang="en-GB" sz="25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2500" dirty="0" err="1">
                <a:solidFill>
                  <a:srgbClr val="00B050"/>
                </a:solidFill>
                <a:latin typeface="Arial"/>
                <a:cs typeface="Arial"/>
              </a:rPr>
              <a:t>Proffesiynol</a:t>
            </a:r>
            <a:endParaRPr lang="en-GB" sz="2500" b="0" dirty="0" err="1">
              <a:solidFill>
                <a:srgbClr val="000000"/>
              </a:solidFill>
              <a:latin typeface="Arial"/>
              <a:cs typeface="Arial"/>
            </a:endParaRPr>
          </a:p>
          <a:p>
            <a:pPr algn="ctr"/>
            <a:endParaRPr lang="en-GB" sz="3200" dirty="0">
              <a:solidFill>
                <a:srgbClr val="00B050"/>
              </a:solidFill>
              <a:latin typeface="Arial"/>
              <a:cs typeface="Arial"/>
            </a:endParaRPr>
          </a:p>
          <a:p>
            <a:pPr algn="ctr"/>
            <a:endParaRPr lang="en-GB" sz="3200" dirty="0">
              <a:solidFill>
                <a:srgbClr val="00B050"/>
              </a:solidFill>
              <a:latin typeface="Arial"/>
              <a:cs typeface="Arial"/>
            </a:endParaRPr>
          </a:p>
          <a:p>
            <a:pPr algn="ctr"/>
            <a:endParaRPr lang="en-GB" sz="3200" dirty="0">
              <a:solidFill>
                <a:srgbClr val="00B050"/>
              </a:solidFill>
            </a:endParaRPr>
          </a:p>
          <a:p>
            <a:pPr algn="ctr"/>
            <a:endParaRPr lang="en-GB" sz="32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92DA600-8D01-FC6B-936A-266F26A023C7}"/>
              </a:ext>
            </a:extLst>
          </p:cNvPr>
          <p:cNvSpPr txBox="1">
            <a:spLocks/>
          </p:cNvSpPr>
          <p:nvPr/>
        </p:nvSpPr>
        <p:spPr>
          <a:xfrm>
            <a:off x="6620920" y="-88365"/>
            <a:ext cx="5242866" cy="895350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</a:pPr>
            <a:endParaRPr lang="en-GB" sz="6600" b="1" u="sng">
              <a:solidFill>
                <a:srgbClr val="00B050"/>
              </a:solidFill>
              <a:ea typeface="+mj-lt"/>
              <a:cs typeface="+mj-lt"/>
            </a:endParaRPr>
          </a:p>
        </p:txBody>
      </p:sp>
      <p:pic>
        <p:nvPicPr>
          <p:cNvPr id="2" name="Picture 1" descr="A group of cartoon people&#10;&#10;Description automatically generated">
            <a:extLst>
              <a:ext uri="{FF2B5EF4-FFF2-40B4-BE49-F238E27FC236}">
                <a16:creationId xmlns:a16="http://schemas.microsoft.com/office/drawing/2014/main" id="{B1DD2BB0-B236-5556-EC1D-DB4A51C6EB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2211" y="354165"/>
            <a:ext cx="5367067" cy="3173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819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37A8B4B-2EB9-9017-8680-58EC77B6EF31}"/>
              </a:ext>
            </a:extLst>
          </p:cNvPr>
          <p:cNvSpPr txBox="1"/>
          <p:nvPr/>
        </p:nvSpPr>
        <p:spPr>
          <a:xfrm>
            <a:off x="13021" y="-2768"/>
            <a:ext cx="12178551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10205" y="1019983"/>
            <a:ext cx="11815250" cy="443198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3600" b="1" spc="-8" dirty="0" err="1">
                <a:solidFill>
                  <a:srgbClr val="00B050"/>
                </a:solidFill>
                <a:latin typeface="Calibri"/>
                <a:cs typeface="Calibri"/>
              </a:rPr>
              <a:t>Erbyn</a:t>
            </a:r>
            <a:r>
              <a:rPr lang="en-GB" sz="3600" b="1" spc="-8" dirty="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lang="en-GB" sz="3600" b="1" spc="-8" dirty="0" err="1">
                <a:solidFill>
                  <a:srgbClr val="00B050"/>
                </a:solidFill>
                <a:latin typeface="Calibri"/>
                <a:cs typeface="Calibri"/>
              </a:rPr>
              <a:t>diwedd</a:t>
            </a:r>
            <a:r>
              <a:rPr lang="en-GB" sz="3600" b="1" spc="-8" dirty="0">
                <a:solidFill>
                  <a:srgbClr val="00B050"/>
                </a:solidFill>
                <a:latin typeface="Calibri"/>
                <a:cs typeface="Calibri"/>
              </a:rPr>
              <a:t> y </a:t>
            </a:r>
            <a:r>
              <a:rPr lang="en-GB" sz="3600" b="1" spc="-8" dirty="0" err="1">
                <a:solidFill>
                  <a:srgbClr val="00B050"/>
                </a:solidFill>
                <a:latin typeface="Calibri"/>
                <a:cs typeface="Calibri"/>
              </a:rPr>
              <a:t>sesiwn</a:t>
            </a:r>
            <a:r>
              <a:rPr lang="en-GB" sz="3600" b="1" spc="-8" dirty="0">
                <a:solidFill>
                  <a:srgbClr val="00B050"/>
                </a:solidFill>
                <a:latin typeface="Calibri"/>
                <a:cs typeface="Calibri"/>
              </a:rPr>
              <a:t> </a:t>
            </a:r>
            <a:r>
              <a:rPr lang="en-GB" sz="3600" b="1" spc="-8" dirty="0" err="1">
                <a:solidFill>
                  <a:srgbClr val="00B050"/>
                </a:solidFill>
                <a:latin typeface="Calibri"/>
                <a:cs typeface="Calibri"/>
              </a:rPr>
              <a:t>fe</a:t>
            </a:r>
            <a:r>
              <a:rPr lang="en-GB" sz="3600" b="1" spc="-8" dirty="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lang="en-GB" sz="3600" b="1" spc="-8" dirty="0" err="1">
                <a:solidFill>
                  <a:srgbClr val="00B050"/>
                </a:solidFill>
                <a:latin typeface="Calibri"/>
                <a:cs typeface="Calibri"/>
              </a:rPr>
              <a:t>fyddwch</a:t>
            </a:r>
            <a:r>
              <a:rPr lang="en-GB" sz="3600" b="1" spc="-8" dirty="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lang="en-GB" sz="3600" b="1" spc="-8" dirty="0" err="1">
                <a:solidFill>
                  <a:srgbClr val="00B050"/>
                </a:solidFill>
                <a:latin typeface="Calibri"/>
                <a:cs typeface="Calibri"/>
              </a:rPr>
              <a:t>wedi</a:t>
            </a:r>
            <a:r>
              <a:rPr lang="en-GB" sz="3600" b="1" spc="-8" dirty="0">
                <a:solidFill>
                  <a:srgbClr val="00B050"/>
                </a:solidFill>
                <a:latin typeface="Calibri"/>
                <a:cs typeface="Calibri"/>
              </a:rPr>
              <a:t>...</a:t>
            </a:r>
          </a:p>
          <a:p>
            <a:pPr marL="466725" indent="-457200">
              <a:spcBef>
                <a:spcPts val="1515"/>
              </a:spcBef>
              <a:buFont typeface="Arial,Sans-Serif"/>
              <a:buChar char="•"/>
            </a:pP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adfyfyrio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ar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eich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adroddiad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Diwedd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Lleoliad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PAP1/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Adfyfyrdodau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Wythnosol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i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nodi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meysydd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i'w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datblygu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.</a:t>
            </a:r>
            <a:endParaRPr lang="en-US" sz="2800" i="1" spc="-8" dirty="0" err="1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466725" indent="-457200">
              <a:spcBef>
                <a:spcPts val="1515"/>
              </a:spcBef>
              <a:buFont typeface="Arial"/>
              <a:buChar char="•"/>
            </a:pP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cwblhau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eich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Cynllun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Gweithredu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o '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Cryfderau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a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Meysydd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i'w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Datblygu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'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i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baratoi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ar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gyfer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BA2 a  PAP 2.</a:t>
            </a:r>
          </a:p>
          <a:p>
            <a:pPr marL="466725" indent="-457200">
              <a:spcBef>
                <a:spcPts val="1515"/>
              </a:spcBef>
              <a:buFont typeface="Arial"/>
              <a:buChar char="•"/>
            </a:pPr>
            <a:r>
              <a:rPr lang="en-GB" sz="2800" spc="-8" dirty="0" err="1">
                <a:solidFill>
                  <a:srgbClr val="002060"/>
                </a:solidFill>
                <a:ea typeface="+mn-lt"/>
                <a:cs typeface="+mn-lt"/>
              </a:rPr>
              <a:t>cael</a:t>
            </a:r>
            <a:r>
              <a:rPr lang="en-GB" sz="2800" spc="-8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spc="-8" dirty="0" err="1">
                <a:solidFill>
                  <a:srgbClr val="002060"/>
                </a:solidFill>
                <a:ea typeface="+mn-lt"/>
                <a:cs typeface="+mn-lt"/>
              </a:rPr>
              <a:t>cyfle</a:t>
            </a:r>
            <a:r>
              <a:rPr lang="en-GB" sz="2800" spc="-8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spc="-8" dirty="0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GB" sz="2800" spc="-8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spc="-8" dirty="0" err="1">
                <a:solidFill>
                  <a:srgbClr val="002060"/>
                </a:solidFill>
                <a:ea typeface="+mn-lt"/>
                <a:cs typeface="+mn-lt"/>
              </a:rPr>
              <a:t>drafod</a:t>
            </a:r>
            <a:r>
              <a:rPr lang="en-GB" sz="2800" spc="-8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spc="-8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GB" sz="2800" spc="-8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spc="-8" dirty="0" err="1">
                <a:solidFill>
                  <a:srgbClr val="002060"/>
                </a:solidFill>
                <a:ea typeface="+mn-lt"/>
                <a:cs typeface="+mn-lt"/>
              </a:rPr>
              <a:t>profiadau</a:t>
            </a:r>
            <a:r>
              <a:rPr lang="en-GB" sz="2800" spc="-8" dirty="0">
                <a:solidFill>
                  <a:srgbClr val="002060"/>
                </a:solidFill>
                <a:ea typeface="+mn-lt"/>
                <a:cs typeface="+mn-lt"/>
              </a:rPr>
              <a:t> o </a:t>
            </a:r>
            <a:r>
              <a:rPr lang="en-GB" sz="2800" spc="-8" dirty="0" err="1">
                <a:solidFill>
                  <a:srgbClr val="002060"/>
                </a:solidFill>
                <a:ea typeface="+mn-lt"/>
                <a:cs typeface="+mn-lt"/>
              </a:rPr>
              <a:t>gwrdd</a:t>
            </a:r>
            <a:r>
              <a:rPr lang="en-GB" sz="2800" spc="-8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spc="-8" dirty="0" err="1">
                <a:solidFill>
                  <a:srgbClr val="002060"/>
                </a:solidFill>
                <a:ea typeface="+mn-lt"/>
                <a:cs typeface="+mn-lt"/>
              </a:rPr>
              <a:t>â'r</a:t>
            </a:r>
            <a:r>
              <a:rPr lang="en-GB" sz="2800" spc="-8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spc="-8" dirty="0" err="1">
                <a:solidFill>
                  <a:srgbClr val="002060"/>
                </a:solidFill>
                <a:ea typeface="+mn-lt"/>
                <a:cs typeface="+mn-lt"/>
              </a:rPr>
              <a:t>Llinynnau</a:t>
            </a:r>
            <a:r>
              <a:rPr lang="en-GB" sz="2800" spc="-8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spc="-8" dirty="0" err="1">
                <a:solidFill>
                  <a:srgbClr val="002060"/>
                </a:solidFill>
                <a:ea typeface="+mn-lt"/>
                <a:cs typeface="+mn-lt"/>
              </a:rPr>
              <a:t>Canolog</a:t>
            </a:r>
            <a:endParaRPr lang="en-GB" dirty="0" err="1"/>
          </a:p>
          <a:p>
            <a:pPr marL="466725" indent="-457200">
              <a:spcBef>
                <a:spcPts val="1515"/>
              </a:spcBef>
              <a:buFont typeface="Arial"/>
              <a:buChar char="•"/>
            </a:pP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ysgrifennu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 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templed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enghreifftiol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ar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gyfer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eich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PDP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gan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ddefnyddio’r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Meini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Prawf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Llwyddiant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a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chanllawiau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ar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y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cyflwyniad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Sway​.</a:t>
            </a:r>
            <a:endParaRPr lang="en-GB" sz="2800" i="1" spc="-8" dirty="0">
              <a:solidFill>
                <a:srgbClr val="002060"/>
              </a:solidFill>
              <a:latin typeface="Calibri"/>
              <a:ea typeface="Calibri"/>
              <a:cs typeface="Calibri Light"/>
            </a:endParaRPr>
          </a:p>
        </p:txBody>
      </p:sp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3" name="Picture 5">
            <a:extLst>
              <a:ext uri="{FF2B5EF4-FFF2-40B4-BE49-F238E27FC236}">
                <a16:creationId xmlns:a16="http://schemas.microsoft.com/office/drawing/2014/main" id="{421BDA2B-33F6-F010-54D4-E1024E4C23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4858" y="230804"/>
            <a:ext cx="3861732" cy="1328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14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25166D1-1B21-4128-AC42-61745528E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320CF0-BF8D-B8DF-9E2D-34F1668CC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5999" y="98445"/>
            <a:ext cx="4391024" cy="1323439"/>
          </a:xfrm>
        </p:spPr>
        <p:txBody>
          <a:bodyPr anchor="t">
            <a:normAutofit/>
          </a:bodyPr>
          <a:lstStyle/>
          <a:p>
            <a:r>
              <a:rPr lang="en-US" sz="3700" dirty="0">
                <a:solidFill>
                  <a:schemeClr val="bg1"/>
                </a:solidFill>
                <a:latin typeface="Calibri"/>
                <a:cs typeface="Arial"/>
              </a:rPr>
              <a:t>Sut </a:t>
            </a:r>
            <a:r>
              <a:rPr lang="en-US" sz="3700" dirty="0" err="1">
                <a:solidFill>
                  <a:schemeClr val="bg1"/>
                </a:solidFill>
                <a:latin typeface="Calibri"/>
                <a:cs typeface="Arial"/>
              </a:rPr>
              <a:t>aeth</a:t>
            </a:r>
            <a:r>
              <a:rPr lang="en-US" sz="3700" dirty="0">
                <a:solidFill>
                  <a:schemeClr val="bg1"/>
                </a:solidFill>
                <a:latin typeface="Calibri"/>
                <a:cs typeface="Arial"/>
              </a:rPr>
              <a:t> PAP 1?</a:t>
            </a:r>
            <a:endParaRPr lang="en-US" sz="3700" dirty="0">
              <a:solidFill>
                <a:schemeClr val="bg1"/>
              </a:solidFill>
              <a:latin typeface="Calibri"/>
            </a:endParaRPr>
          </a:p>
        </p:txBody>
      </p:sp>
      <p:pic>
        <p:nvPicPr>
          <p:cNvPr id="7" name="Picture 4" descr="Magnifying glass on clear background">
            <a:extLst>
              <a:ext uri="{FF2B5EF4-FFF2-40B4-BE49-F238E27FC236}">
                <a16:creationId xmlns:a16="http://schemas.microsoft.com/office/drawing/2014/main" id="{0D9D1EF2-E623-C2E1-D396-BF0AC61003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503" r="7277" b="-2"/>
          <a:stretch/>
        </p:blipFill>
        <p:spPr>
          <a:xfrm>
            <a:off x="19" y="2"/>
            <a:ext cx="4306461" cy="6857998"/>
          </a:xfrm>
          <a:custGeom>
            <a:avLst/>
            <a:gdLst/>
            <a:ahLst/>
            <a:cxnLst/>
            <a:rect l="l" t="t" r="r" b="b"/>
            <a:pathLst>
              <a:path w="6187012" h="6857998">
                <a:moveTo>
                  <a:pt x="5434855" y="6118149"/>
                </a:moveTo>
                <a:cubicBezTo>
                  <a:pt x="5441404" y="6124102"/>
                  <a:pt x="5449025" y="6129341"/>
                  <a:pt x="5456075" y="6133723"/>
                </a:cubicBezTo>
                <a:cubicBezTo>
                  <a:pt x="5463218" y="6138152"/>
                  <a:pt x="5468564" y="6143474"/>
                  <a:pt x="5472234" y="6149380"/>
                </a:cubicBezTo>
                <a:lnTo>
                  <a:pt x="5477710" y="6166562"/>
                </a:lnTo>
                <a:lnTo>
                  <a:pt x="5472234" y="6149379"/>
                </a:lnTo>
                <a:cubicBezTo>
                  <a:pt x="5468564" y="6143474"/>
                  <a:pt x="5463218" y="6138152"/>
                  <a:pt x="5456075" y="6133722"/>
                </a:cubicBezTo>
                <a:cubicBezTo>
                  <a:pt x="5449025" y="6129341"/>
                  <a:pt x="5441404" y="6124102"/>
                  <a:pt x="5434855" y="6118149"/>
                </a:cubicBezTo>
                <a:close/>
                <a:moveTo>
                  <a:pt x="5343013" y="4941372"/>
                </a:moveTo>
                <a:lnTo>
                  <a:pt x="5346342" y="4950869"/>
                </a:lnTo>
                <a:lnTo>
                  <a:pt x="5356027" y="4991382"/>
                </a:lnTo>
                <a:lnTo>
                  <a:pt x="5346342" y="4950868"/>
                </a:lnTo>
                <a:close/>
                <a:moveTo>
                  <a:pt x="5346951" y="4749807"/>
                </a:moveTo>
                <a:cubicBezTo>
                  <a:pt x="5334815" y="4762826"/>
                  <a:pt x="5333958" y="4781365"/>
                  <a:pt x="5332244" y="4799797"/>
                </a:cubicBezTo>
                <a:cubicBezTo>
                  <a:pt x="5333958" y="4781365"/>
                  <a:pt x="5334815" y="4762827"/>
                  <a:pt x="5346951" y="4749807"/>
                </a:cubicBezTo>
                <a:close/>
                <a:moveTo>
                  <a:pt x="5364750" y="4543185"/>
                </a:moveTo>
                <a:cubicBezTo>
                  <a:pt x="5365727" y="4548281"/>
                  <a:pt x="5367775" y="4553662"/>
                  <a:pt x="5370156" y="4557092"/>
                </a:cubicBezTo>
                <a:cubicBezTo>
                  <a:pt x="5381776" y="4573618"/>
                  <a:pt x="5390563" y="4588275"/>
                  <a:pt x="5396519" y="4602021"/>
                </a:cubicBezTo>
                <a:cubicBezTo>
                  <a:pt x="5390563" y="4588275"/>
                  <a:pt x="5381776" y="4573618"/>
                  <a:pt x="5370156" y="4557091"/>
                </a:cubicBezTo>
                <a:close/>
                <a:moveTo>
                  <a:pt x="5830968" y="2819253"/>
                </a:moveTo>
                <a:lnTo>
                  <a:pt x="5842611" y="2827484"/>
                </a:lnTo>
                <a:lnTo>
                  <a:pt x="5842613" y="2827486"/>
                </a:lnTo>
                <a:lnTo>
                  <a:pt x="5871116" y="2861156"/>
                </a:lnTo>
                <a:lnTo>
                  <a:pt x="5861462" y="2842392"/>
                </a:lnTo>
                <a:lnTo>
                  <a:pt x="5842613" y="2827486"/>
                </a:lnTo>
                <a:lnTo>
                  <a:pt x="5842611" y="2827483"/>
                </a:lnTo>
                <a:close/>
                <a:moveTo>
                  <a:pt x="5761313" y="1974015"/>
                </a:moveTo>
                <a:lnTo>
                  <a:pt x="5754799" y="1999763"/>
                </a:lnTo>
                <a:cubicBezTo>
                  <a:pt x="5750990" y="2008056"/>
                  <a:pt x="5745310" y="2016020"/>
                  <a:pt x="5737071" y="2023547"/>
                </a:cubicBezTo>
                <a:cubicBezTo>
                  <a:pt x="5753550" y="2008497"/>
                  <a:pt x="5759789" y="1991685"/>
                  <a:pt x="5761313" y="1974015"/>
                </a:cubicBezTo>
                <a:close/>
                <a:moveTo>
                  <a:pt x="5744119" y="1768838"/>
                </a:moveTo>
                <a:cubicBezTo>
                  <a:pt x="5739738" y="1774411"/>
                  <a:pt x="5736975" y="1779948"/>
                  <a:pt x="5735518" y="1785412"/>
                </a:cubicBezTo>
                <a:lnTo>
                  <a:pt x="5734738" y="1801558"/>
                </a:lnTo>
                <a:cubicBezTo>
                  <a:pt x="5733070" y="1790986"/>
                  <a:pt x="5735356" y="1779981"/>
                  <a:pt x="5744119" y="1768838"/>
                </a:cubicBezTo>
                <a:close/>
                <a:moveTo>
                  <a:pt x="5853708" y="520953"/>
                </a:moveTo>
                <a:lnTo>
                  <a:pt x="5846981" y="549926"/>
                </a:lnTo>
                <a:lnTo>
                  <a:pt x="5840726" y="566616"/>
                </a:lnTo>
                <a:lnTo>
                  <a:pt x="5834776" y="581804"/>
                </a:lnTo>
                <a:lnTo>
                  <a:pt x="5834358" y="583595"/>
                </a:lnTo>
                <a:lnTo>
                  <a:pt x="5832183" y="589388"/>
                </a:lnTo>
                <a:cubicBezTo>
                  <a:pt x="5829783" y="597005"/>
                  <a:pt x="5828025" y="604728"/>
                  <a:pt x="5827560" y="612658"/>
                </a:cubicBezTo>
                <a:lnTo>
                  <a:pt x="5834358" y="583595"/>
                </a:lnTo>
                <a:lnTo>
                  <a:pt x="5840674" y="566754"/>
                </a:lnTo>
                <a:lnTo>
                  <a:pt x="5840726" y="566616"/>
                </a:lnTo>
                <a:lnTo>
                  <a:pt x="5846564" y="551717"/>
                </a:lnTo>
                <a:lnTo>
                  <a:pt x="5846981" y="549926"/>
                </a:lnTo>
                <a:lnTo>
                  <a:pt x="5849145" y="544146"/>
                </a:lnTo>
                <a:cubicBezTo>
                  <a:pt x="5851532" y="536547"/>
                  <a:pt x="5853271" y="528850"/>
                  <a:pt x="5853708" y="520953"/>
                </a:cubicBezTo>
                <a:close/>
                <a:moveTo>
                  <a:pt x="5802605" y="268794"/>
                </a:moveTo>
                <a:cubicBezTo>
                  <a:pt x="5800080" y="279176"/>
                  <a:pt x="5798377" y="289296"/>
                  <a:pt x="5797729" y="299164"/>
                </a:cubicBezTo>
                <a:cubicBezTo>
                  <a:pt x="5797080" y="309031"/>
                  <a:pt x="5797485" y="318646"/>
                  <a:pt x="5799176" y="328017"/>
                </a:cubicBezTo>
                <a:close/>
                <a:moveTo>
                  <a:pt x="0" y="0"/>
                </a:moveTo>
                <a:lnTo>
                  <a:pt x="6120021" y="0"/>
                </a:lnTo>
                <a:lnTo>
                  <a:pt x="6115806" y="24480"/>
                </a:lnTo>
                <a:cubicBezTo>
                  <a:pt x="6113321" y="32636"/>
                  <a:pt x="6109559" y="40471"/>
                  <a:pt x="6103795" y="47806"/>
                </a:cubicBezTo>
                <a:cubicBezTo>
                  <a:pt x="6088935" y="66857"/>
                  <a:pt x="6092364" y="85336"/>
                  <a:pt x="6094651" y="105718"/>
                </a:cubicBezTo>
                <a:cubicBezTo>
                  <a:pt x="6096365" y="121150"/>
                  <a:pt x="6095794" y="136963"/>
                  <a:pt x="6095986" y="152584"/>
                </a:cubicBezTo>
                <a:cubicBezTo>
                  <a:pt x="6096555" y="180017"/>
                  <a:pt x="6096746" y="207450"/>
                  <a:pt x="6097699" y="234883"/>
                </a:cubicBezTo>
                <a:cubicBezTo>
                  <a:pt x="6098079" y="243648"/>
                  <a:pt x="6102844" y="252600"/>
                  <a:pt x="6102082" y="261173"/>
                </a:cubicBezTo>
                <a:cubicBezTo>
                  <a:pt x="6098461" y="300800"/>
                  <a:pt x="6092746" y="340425"/>
                  <a:pt x="6089507" y="380050"/>
                </a:cubicBezTo>
                <a:cubicBezTo>
                  <a:pt x="6087603" y="402529"/>
                  <a:pt x="6091220" y="425581"/>
                  <a:pt x="6088555" y="447870"/>
                </a:cubicBezTo>
                <a:cubicBezTo>
                  <a:pt x="6085507" y="473587"/>
                  <a:pt x="6077697" y="498733"/>
                  <a:pt x="6072932" y="524262"/>
                </a:cubicBezTo>
                <a:cubicBezTo>
                  <a:pt x="6071600" y="531310"/>
                  <a:pt x="6073315" y="539121"/>
                  <a:pt x="6073694" y="546552"/>
                </a:cubicBezTo>
                <a:cubicBezTo>
                  <a:pt x="6074076" y="554933"/>
                  <a:pt x="6074838" y="563125"/>
                  <a:pt x="6075029" y="571508"/>
                </a:cubicBezTo>
                <a:cubicBezTo>
                  <a:pt x="6075411" y="597037"/>
                  <a:pt x="6074838" y="622564"/>
                  <a:pt x="6076173" y="648092"/>
                </a:cubicBezTo>
                <a:cubicBezTo>
                  <a:pt x="6076934" y="663713"/>
                  <a:pt x="6084744" y="680096"/>
                  <a:pt x="6081886" y="694576"/>
                </a:cubicBezTo>
                <a:cubicBezTo>
                  <a:pt x="6076363" y="724104"/>
                  <a:pt x="6088745" y="753633"/>
                  <a:pt x="6078459" y="783158"/>
                </a:cubicBezTo>
                <a:cubicBezTo>
                  <a:pt x="6075411" y="792306"/>
                  <a:pt x="6083031" y="804877"/>
                  <a:pt x="6083411" y="815929"/>
                </a:cubicBezTo>
                <a:cubicBezTo>
                  <a:pt x="6084363" y="843552"/>
                  <a:pt x="6084173" y="871173"/>
                  <a:pt x="6083983" y="898797"/>
                </a:cubicBezTo>
                <a:cubicBezTo>
                  <a:pt x="6083793" y="923562"/>
                  <a:pt x="6086459" y="949281"/>
                  <a:pt x="6081125" y="973095"/>
                </a:cubicBezTo>
                <a:cubicBezTo>
                  <a:pt x="6075411" y="998052"/>
                  <a:pt x="6076173" y="1020529"/>
                  <a:pt x="6082649" y="1044725"/>
                </a:cubicBezTo>
                <a:cubicBezTo>
                  <a:pt x="6087031" y="1061298"/>
                  <a:pt x="6087603" y="1078826"/>
                  <a:pt x="6088935" y="1095972"/>
                </a:cubicBezTo>
                <a:cubicBezTo>
                  <a:pt x="6090459" y="1114449"/>
                  <a:pt x="6086459" y="1134834"/>
                  <a:pt x="6092746" y="1151600"/>
                </a:cubicBezTo>
                <a:cubicBezTo>
                  <a:pt x="6111415" y="1201512"/>
                  <a:pt x="6115415" y="1252757"/>
                  <a:pt x="6115415" y="1304955"/>
                </a:cubicBezTo>
                <a:cubicBezTo>
                  <a:pt x="6115415" y="1314483"/>
                  <a:pt x="6112750" y="1324198"/>
                  <a:pt x="6109892" y="1333341"/>
                </a:cubicBezTo>
                <a:cubicBezTo>
                  <a:pt x="6092746" y="1386684"/>
                  <a:pt x="6094269" y="1440216"/>
                  <a:pt x="6104748" y="1494509"/>
                </a:cubicBezTo>
                <a:cubicBezTo>
                  <a:pt x="6107034" y="1505751"/>
                  <a:pt x="6107415" y="1518324"/>
                  <a:pt x="6105130" y="1529563"/>
                </a:cubicBezTo>
                <a:cubicBezTo>
                  <a:pt x="6098461" y="1561189"/>
                  <a:pt x="6087411" y="1591859"/>
                  <a:pt x="6082649" y="1623675"/>
                </a:cubicBezTo>
                <a:cubicBezTo>
                  <a:pt x="6074838" y="1676253"/>
                  <a:pt x="6101126" y="1721785"/>
                  <a:pt x="6118274" y="1768838"/>
                </a:cubicBezTo>
                <a:cubicBezTo>
                  <a:pt x="6134467" y="1813610"/>
                  <a:pt x="6171044" y="1851709"/>
                  <a:pt x="6162851" y="1904673"/>
                </a:cubicBezTo>
                <a:cubicBezTo>
                  <a:pt x="6162090" y="1910004"/>
                  <a:pt x="6167233" y="1915912"/>
                  <a:pt x="6168567" y="1921817"/>
                </a:cubicBezTo>
                <a:cubicBezTo>
                  <a:pt x="6172188" y="1938009"/>
                  <a:pt x="6176566" y="1954202"/>
                  <a:pt x="6178283" y="1970586"/>
                </a:cubicBezTo>
                <a:cubicBezTo>
                  <a:pt x="6180570" y="1990589"/>
                  <a:pt x="6179809" y="2010974"/>
                  <a:pt x="6181713" y="2030977"/>
                </a:cubicBezTo>
                <a:cubicBezTo>
                  <a:pt x="6182856" y="2043835"/>
                  <a:pt x="6184951" y="2056600"/>
                  <a:pt x="6186761" y="2069340"/>
                </a:cubicBezTo>
                <a:lnTo>
                  <a:pt x="6187012" y="2072225"/>
                </a:lnTo>
                <a:lnTo>
                  <a:pt x="6187012" y="2131532"/>
                </a:lnTo>
                <a:lnTo>
                  <a:pt x="6186141" y="2138304"/>
                </a:lnTo>
                <a:cubicBezTo>
                  <a:pt x="6183950" y="2148519"/>
                  <a:pt x="6181332" y="2158712"/>
                  <a:pt x="6179617" y="2168903"/>
                </a:cubicBezTo>
                <a:cubicBezTo>
                  <a:pt x="6174854" y="2197670"/>
                  <a:pt x="6176188" y="2229296"/>
                  <a:pt x="6163995" y="2254633"/>
                </a:cubicBezTo>
                <a:cubicBezTo>
                  <a:pt x="6151041" y="2281683"/>
                  <a:pt x="6145135" y="2307402"/>
                  <a:pt x="6149135" y="2335405"/>
                </a:cubicBezTo>
                <a:cubicBezTo>
                  <a:pt x="6150469" y="2344741"/>
                  <a:pt x="6158471" y="2356744"/>
                  <a:pt x="6166661" y="2360933"/>
                </a:cubicBezTo>
                <a:cubicBezTo>
                  <a:pt x="6184950" y="2370270"/>
                  <a:pt x="6188190" y="2383032"/>
                  <a:pt x="6181902" y="2400369"/>
                </a:cubicBezTo>
                <a:cubicBezTo>
                  <a:pt x="6176566" y="2415420"/>
                  <a:pt x="6173901" y="2433897"/>
                  <a:pt x="6163613" y="2444184"/>
                </a:cubicBezTo>
                <a:cubicBezTo>
                  <a:pt x="6134467" y="2473333"/>
                  <a:pt x="6133515" y="2510483"/>
                  <a:pt x="6125705" y="2546678"/>
                </a:cubicBezTo>
                <a:cubicBezTo>
                  <a:pt x="6120940" y="2568774"/>
                  <a:pt x="6120750" y="2589352"/>
                  <a:pt x="6123988" y="2611450"/>
                </a:cubicBezTo>
                <a:cubicBezTo>
                  <a:pt x="6131227" y="2659455"/>
                  <a:pt x="6120940" y="2706131"/>
                  <a:pt x="6107796" y="2752235"/>
                </a:cubicBezTo>
                <a:cubicBezTo>
                  <a:pt x="6099034" y="2782716"/>
                  <a:pt x="6093699" y="2813958"/>
                  <a:pt x="6084744" y="2844248"/>
                </a:cubicBezTo>
                <a:cubicBezTo>
                  <a:pt x="6077886" y="2866918"/>
                  <a:pt x="6069694" y="2889587"/>
                  <a:pt x="6058646" y="2910353"/>
                </a:cubicBezTo>
                <a:cubicBezTo>
                  <a:pt x="6042452" y="2940455"/>
                  <a:pt x="6018067" y="2966742"/>
                  <a:pt x="6024544" y="3005035"/>
                </a:cubicBezTo>
                <a:cubicBezTo>
                  <a:pt x="6030260" y="3038756"/>
                  <a:pt x="6018259" y="3069235"/>
                  <a:pt x="6006828" y="3100099"/>
                </a:cubicBezTo>
                <a:cubicBezTo>
                  <a:pt x="5998446" y="3122770"/>
                  <a:pt x="5989871" y="3145436"/>
                  <a:pt x="5984537" y="3168870"/>
                </a:cubicBezTo>
                <a:cubicBezTo>
                  <a:pt x="5978251" y="3196686"/>
                  <a:pt x="5980920" y="3228119"/>
                  <a:pt x="5969297" y="3252885"/>
                </a:cubicBezTo>
                <a:cubicBezTo>
                  <a:pt x="5957105" y="3278795"/>
                  <a:pt x="5965297" y="3300319"/>
                  <a:pt x="5968726" y="3323372"/>
                </a:cubicBezTo>
                <a:cubicBezTo>
                  <a:pt x="5974061" y="3360139"/>
                  <a:pt x="5983967" y="3396719"/>
                  <a:pt x="5971395" y="3433866"/>
                </a:cubicBezTo>
                <a:cubicBezTo>
                  <a:pt x="5956153" y="3479015"/>
                  <a:pt x="5939769" y="3523785"/>
                  <a:pt x="5925292" y="3569124"/>
                </a:cubicBezTo>
                <a:cubicBezTo>
                  <a:pt x="5919765" y="3586653"/>
                  <a:pt x="5917479" y="3605509"/>
                  <a:pt x="5915003" y="3623799"/>
                </a:cubicBezTo>
                <a:cubicBezTo>
                  <a:pt x="5912906" y="3641134"/>
                  <a:pt x="5918242" y="3661899"/>
                  <a:pt x="5910241" y="3675238"/>
                </a:cubicBezTo>
                <a:cubicBezTo>
                  <a:pt x="5889667" y="3709529"/>
                  <a:pt x="5879569" y="3744770"/>
                  <a:pt x="5879569" y="3784397"/>
                </a:cubicBezTo>
                <a:cubicBezTo>
                  <a:pt x="5879569" y="3799258"/>
                  <a:pt x="5870996" y="3813737"/>
                  <a:pt x="5869471" y="3828785"/>
                </a:cubicBezTo>
                <a:cubicBezTo>
                  <a:pt x="5867567" y="3849362"/>
                  <a:pt x="5862423" y="3872985"/>
                  <a:pt x="5869664" y="3890891"/>
                </a:cubicBezTo>
                <a:cubicBezTo>
                  <a:pt x="5886809" y="3932993"/>
                  <a:pt x="5872519" y="3967091"/>
                  <a:pt x="5855566" y="4003861"/>
                </a:cubicBezTo>
                <a:cubicBezTo>
                  <a:pt x="5838801" y="4040058"/>
                  <a:pt x="5825466" y="4078159"/>
                  <a:pt x="5814416" y="4116641"/>
                </a:cubicBezTo>
                <a:cubicBezTo>
                  <a:pt x="5810415" y="4131119"/>
                  <a:pt x="5817085" y="4148453"/>
                  <a:pt x="5818417" y="4164458"/>
                </a:cubicBezTo>
                <a:cubicBezTo>
                  <a:pt x="5818798" y="4170174"/>
                  <a:pt x="5819370" y="4176461"/>
                  <a:pt x="5817466" y="4181603"/>
                </a:cubicBezTo>
                <a:cubicBezTo>
                  <a:pt x="5799176" y="4231324"/>
                  <a:pt x="5785269" y="4281810"/>
                  <a:pt x="5794794" y="4335722"/>
                </a:cubicBezTo>
                <a:cubicBezTo>
                  <a:pt x="5795747" y="4340674"/>
                  <a:pt x="5793650" y="4346201"/>
                  <a:pt x="5792317" y="4351154"/>
                </a:cubicBezTo>
                <a:cubicBezTo>
                  <a:pt x="5785461" y="4375349"/>
                  <a:pt x="5774601" y="4398972"/>
                  <a:pt x="5772124" y="4423545"/>
                </a:cubicBezTo>
                <a:cubicBezTo>
                  <a:pt x="5766028" y="4484127"/>
                  <a:pt x="5763550" y="4545086"/>
                  <a:pt x="5759550" y="4606053"/>
                </a:cubicBezTo>
                <a:cubicBezTo>
                  <a:pt x="5759361" y="4609863"/>
                  <a:pt x="5759361" y="4613864"/>
                  <a:pt x="5758027" y="4617291"/>
                </a:cubicBezTo>
                <a:cubicBezTo>
                  <a:pt x="5749834" y="4639772"/>
                  <a:pt x="5752502" y="4659393"/>
                  <a:pt x="5768123" y="4678445"/>
                </a:cubicBezTo>
                <a:cubicBezTo>
                  <a:pt x="5774982" y="4686828"/>
                  <a:pt x="5778601" y="4698258"/>
                  <a:pt x="5782412" y="4708734"/>
                </a:cubicBezTo>
                <a:cubicBezTo>
                  <a:pt x="5788127" y="4724167"/>
                  <a:pt x="5793650" y="4739978"/>
                  <a:pt x="5797271" y="4755980"/>
                </a:cubicBezTo>
                <a:cubicBezTo>
                  <a:pt x="5800700" y="4771793"/>
                  <a:pt x="5805462" y="4788747"/>
                  <a:pt x="5802796" y="4803988"/>
                </a:cubicBezTo>
                <a:cubicBezTo>
                  <a:pt x="5798035" y="4831420"/>
                  <a:pt x="5787366" y="4857522"/>
                  <a:pt x="5780315" y="4884572"/>
                </a:cubicBezTo>
                <a:cubicBezTo>
                  <a:pt x="5777837" y="4893907"/>
                  <a:pt x="5778221" y="4904195"/>
                  <a:pt x="5778030" y="4913909"/>
                </a:cubicBezTo>
                <a:cubicBezTo>
                  <a:pt x="5777459" y="4936201"/>
                  <a:pt x="5782984" y="4959061"/>
                  <a:pt x="5767171" y="4979253"/>
                </a:cubicBezTo>
                <a:cubicBezTo>
                  <a:pt x="5752311" y="4997922"/>
                  <a:pt x="5756692" y="5016785"/>
                  <a:pt x="5767932" y="5036405"/>
                </a:cubicBezTo>
                <a:cubicBezTo>
                  <a:pt x="5775934" y="5050504"/>
                  <a:pt x="5782221" y="5066505"/>
                  <a:pt x="5785269" y="5082317"/>
                </a:cubicBezTo>
                <a:cubicBezTo>
                  <a:pt x="5789460" y="5104036"/>
                  <a:pt x="5791175" y="5125562"/>
                  <a:pt x="5788697" y="5148995"/>
                </a:cubicBezTo>
                <a:cubicBezTo>
                  <a:pt x="5786983" y="5165570"/>
                  <a:pt x="5786221" y="5179097"/>
                  <a:pt x="5776125" y="5192051"/>
                </a:cubicBezTo>
                <a:cubicBezTo>
                  <a:pt x="5774601" y="5194145"/>
                  <a:pt x="5774219" y="5197955"/>
                  <a:pt x="5774412" y="5200813"/>
                </a:cubicBezTo>
                <a:cubicBezTo>
                  <a:pt x="5777649" y="5238343"/>
                  <a:pt x="5775934" y="5275491"/>
                  <a:pt x="5773646" y="5313403"/>
                </a:cubicBezTo>
                <a:cubicBezTo>
                  <a:pt x="5770601" y="5361598"/>
                  <a:pt x="5779553" y="5412276"/>
                  <a:pt x="5811559" y="5453995"/>
                </a:cubicBezTo>
                <a:cubicBezTo>
                  <a:pt x="5816322" y="5460092"/>
                  <a:pt x="5818417" y="5469236"/>
                  <a:pt x="5819562" y="5477239"/>
                </a:cubicBezTo>
                <a:cubicBezTo>
                  <a:pt x="5824514" y="5514957"/>
                  <a:pt x="5827942" y="5552869"/>
                  <a:pt x="5833467" y="5590590"/>
                </a:cubicBezTo>
                <a:cubicBezTo>
                  <a:pt x="5836516" y="5611164"/>
                  <a:pt x="5839182" y="5632691"/>
                  <a:pt x="5847565" y="5651360"/>
                </a:cubicBezTo>
                <a:cubicBezTo>
                  <a:pt x="5855756" y="5669647"/>
                  <a:pt x="5865471" y="5684320"/>
                  <a:pt x="5848327" y="5695178"/>
                </a:cubicBezTo>
                <a:cubicBezTo>
                  <a:pt x="5857471" y="5714607"/>
                  <a:pt x="5865092" y="5731564"/>
                  <a:pt x="5873282" y="5748136"/>
                </a:cubicBezTo>
                <a:cubicBezTo>
                  <a:pt x="5876329" y="5754234"/>
                  <a:pt x="5881284" y="5759378"/>
                  <a:pt x="5884142" y="5765474"/>
                </a:cubicBezTo>
                <a:cubicBezTo>
                  <a:pt x="5887190" y="5771953"/>
                  <a:pt x="5889094" y="5779191"/>
                  <a:pt x="5890620" y="5786239"/>
                </a:cubicBezTo>
                <a:cubicBezTo>
                  <a:pt x="5897477" y="5817674"/>
                  <a:pt x="5903763" y="5849107"/>
                  <a:pt x="5911194" y="5880348"/>
                </a:cubicBezTo>
                <a:cubicBezTo>
                  <a:pt x="5912717" y="5886447"/>
                  <a:pt x="5918813" y="5891590"/>
                  <a:pt x="5922813" y="5897114"/>
                </a:cubicBezTo>
                <a:cubicBezTo>
                  <a:pt x="5925481" y="5900735"/>
                  <a:pt x="5929482" y="5904353"/>
                  <a:pt x="5930054" y="5908355"/>
                </a:cubicBezTo>
                <a:cubicBezTo>
                  <a:pt x="5934626" y="5938836"/>
                  <a:pt x="5939961" y="5969124"/>
                  <a:pt x="5942246" y="5999796"/>
                </a:cubicBezTo>
                <a:cubicBezTo>
                  <a:pt x="5944149" y="6025515"/>
                  <a:pt x="5943580" y="6050282"/>
                  <a:pt x="5976728" y="6056948"/>
                </a:cubicBezTo>
                <a:cubicBezTo>
                  <a:pt x="5982443" y="6058092"/>
                  <a:pt x="5988540" y="6066284"/>
                  <a:pt x="5991396" y="6072569"/>
                </a:cubicBezTo>
                <a:cubicBezTo>
                  <a:pt x="5999589" y="6090477"/>
                  <a:pt x="6005113" y="6109530"/>
                  <a:pt x="6013494" y="6127247"/>
                </a:cubicBezTo>
                <a:cubicBezTo>
                  <a:pt x="6041500" y="6185351"/>
                  <a:pt x="6059217" y="6246121"/>
                  <a:pt x="6055978" y="6311084"/>
                </a:cubicBezTo>
                <a:cubicBezTo>
                  <a:pt x="6055026" y="6331277"/>
                  <a:pt x="6044737" y="6350899"/>
                  <a:pt x="6040926" y="6363664"/>
                </a:cubicBezTo>
                <a:cubicBezTo>
                  <a:pt x="6055978" y="6400429"/>
                  <a:pt x="6070456" y="6431292"/>
                  <a:pt x="6081315" y="6463490"/>
                </a:cubicBezTo>
                <a:cubicBezTo>
                  <a:pt x="6091031" y="6491874"/>
                  <a:pt x="6097127" y="6521593"/>
                  <a:pt x="6104175" y="6550742"/>
                </a:cubicBezTo>
                <a:cubicBezTo>
                  <a:pt x="6106844" y="6561411"/>
                  <a:pt x="6108367" y="6572269"/>
                  <a:pt x="6109702" y="6583128"/>
                </a:cubicBezTo>
                <a:cubicBezTo>
                  <a:pt x="6113892" y="6617036"/>
                  <a:pt x="6103795" y="6652472"/>
                  <a:pt x="6119798" y="6685617"/>
                </a:cubicBezTo>
                <a:cubicBezTo>
                  <a:pt x="6128180" y="6702955"/>
                  <a:pt x="6138276" y="6720103"/>
                  <a:pt x="6142658" y="6738388"/>
                </a:cubicBezTo>
                <a:cubicBezTo>
                  <a:pt x="6147421" y="6758011"/>
                  <a:pt x="6154851" y="6777207"/>
                  <a:pt x="6160162" y="6796804"/>
                </a:cubicBezTo>
                <a:lnTo>
                  <a:pt x="6164933" y="6857457"/>
                </a:lnTo>
                <a:lnTo>
                  <a:pt x="6037694" y="6857457"/>
                </a:lnTo>
                <a:lnTo>
                  <a:pt x="6037694" y="6857998"/>
                </a:lnTo>
                <a:lnTo>
                  <a:pt x="0" y="6857998"/>
                </a:lnTo>
                <a:close/>
              </a:path>
            </a:pathLst>
          </a:custGeom>
          <a:effectLst>
            <a:outerShdw blurRad="381000" dist="152400" algn="tl" rotWithShape="0">
              <a:prstClr val="black">
                <a:alpha val="10000"/>
              </a:prstClr>
            </a:outerShdw>
          </a:effectLst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E6517BAC-C80F-4065-90D8-703493E0B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61644" y="0"/>
            <a:ext cx="874718" cy="6857455"/>
            <a:chOff x="3661644" y="0"/>
            <a:chExt cx="874718" cy="6857455"/>
          </a:xfrm>
        </p:grpSpPr>
        <p:sp>
          <p:nvSpPr>
            <p:cNvPr id="10" name="Freeform: Shape 15">
              <a:extLst>
                <a:ext uri="{FF2B5EF4-FFF2-40B4-BE49-F238E27FC236}">
                  <a16:creationId xmlns:a16="http://schemas.microsoft.com/office/drawing/2014/main" id="{984DCDA5-A261-4103-B44C-068DCEA03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7027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E59A2A1-1352-47AA-80C2-0FF537594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70274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6D2769-4B8C-BCEA-1710-2B4BEF743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7877" y="1077013"/>
            <a:ext cx="8172791" cy="2682000"/>
          </a:xfrm>
        </p:spPr>
        <p:txBody>
          <a:bodyPr lIns="91440" tIns="45720" rIns="91440" bIns="45720" anchor="t">
            <a:noAutofit/>
          </a:bodyPr>
          <a:lstStyle/>
          <a:p>
            <a:pPr>
              <a:lnSpc>
                <a:spcPct val="200000"/>
              </a:lnSpc>
            </a:pP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Pa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fath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 o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brofiad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 a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gawsoch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 chi?</a:t>
            </a:r>
            <a:endParaRPr lang="en-US" sz="2800" b="1" dirty="0">
              <a:solidFill>
                <a:schemeClr val="bg1">
                  <a:alpha val="80000"/>
                </a:schemeClr>
              </a:solidFill>
              <a:latin typeface="Calibri"/>
            </a:endParaRPr>
          </a:p>
          <a:p>
            <a:pPr>
              <a:lnSpc>
                <a:spcPct val="200000"/>
              </a:lnSpc>
            </a:pP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Sut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wnaethoch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 chi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ymgartrefi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 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yn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eich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ysgol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 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lleoliad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?</a:t>
            </a:r>
            <a:endParaRPr lang="en-US" sz="2800" b="1" dirty="0">
              <a:solidFill>
                <a:schemeClr val="bg1">
                  <a:alpha val="80000"/>
                </a:schemeClr>
              </a:solidFill>
              <a:latin typeface="Calibri"/>
            </a:endParaRPr>
          </a:p>
          <a:p>
            <a:pPr>
              <a:lnSpc>
                <a:spcPct val="200000"/>
              </a:lnSpc>
            </a:pP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Dwedwch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wrthym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 am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eich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 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dosbarth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lleoliad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?</a:t>
            </a:r>
            <a:endParaRPr lang="en-US" sz="2800" b="1" dirty="0">
              <a:solidFill>
                <a:schemeClr val="bg1">
                  <a:alpha val="80000"/>
                </a:schemeClr>
              </a:solidFill>
              <a:latin typeface="Calibri"/>
            </a:endParaRPr>
          </a:p>
          <a:p>
            <a:pPr>
              <a:lnSpc>
                <a:spcPct val="200000"/>
              </a:lnSpc>
            </a:pP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A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gawsoch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 chi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eich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synnu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gan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 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unrhyw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 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beth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?</a:t>
            </a:r>
          </a:p>
          <a:p>
            <a:pPr>
              <a:lnSpc>
                <a:spcPct val="200000"/>
              </a:lnSpc>
            </a:pP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Sut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mae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eich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 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addysgu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wedi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 </a:t>
            </a:r>
            <a:r>
              <a:rPr lang="en-US" sz="2800" b="1" dirty="0" err="1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datblygu</a:t>
            </a:r>
            <a:r>
              <a:rPr lang="en-US" sz="2800" b="1" dirty="0">
                <a:solidFill>
                  <a:schemeClr val="bg1">
                    <a:alpha val="80000"/>
                  </a:schemeClr>
                </a:solidFill>
                <a:latin typeface="Calibri"/>
                <a:cs typeface="Arial"/>
              </a:rPr>
              <a:t>?</a:t>
            </a:r>
          </a:p>
          <a:p>
            <a:pPr>
              <a:lnSpc>
                <a:spcPct val="200000"/>
              </a:lnSpc>
            </a:pPr>
            <a:endParaRPr lang="en-US" sz="2800" b="1" dirty="0">
              <a:solidFill>
                <a:schemeClr val="bg1">
                  <a:alpha val="80000"/>
                </a:schemeClr>
              </a:solidFill>
              <a:latin typeface="Calibri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5BC96A01-BD8C-9C64-8ECA-AFCEE5188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170396" y="825104"/>
            <a:ext cx="3837418" cy="315450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7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7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F26A23-E73D-F7F2-7437-36E222D526A8}"/>
              </a:ext>
            </a:extLst>
          </p:cNvPr>
          <p:cNvSpPr txBox="1"/>
          <p:nvPr/>
        </p:nvSpPr>
        <p:spPr>
          <a:xfrm>
            <a:off x="524539" y="4642882"/>
            <a:ext cx="261029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b="1" dirty="0" err="1">
                <a:cs typeface="Calibri"/>
              </a:rPr>
              <a:t>Cyfle</a:t>
            </a:r>
            <a:r>
              <a:rPr lang="en-US" sz="3600" b="1" dirty="0">
                <a:cs typeface="Calibri"/>
              </a:rPr>
              <a:t> </a:t>
            </a:r>
            <a:endParaRPr lang="en-US" sz="3600" b="1">
              <a:cs typeface="Calibri"/>
            </a:endParaRPr>
          </a:p>
          <a:p>
            <a:pPr algn="ctr"/>
            <a:r>
              <a:rPr lang="en-US" sz="3600" b="1" dirty="0" err="1">
                <a:cs typeface="Calibri"/>
              </a:rPr>
              <a:t>i</a:t>
            </a:r>
          </a:p>
          <a:p>
            <a:pPr algn="ctr"/>
            <a:r>
              <a:rPr lang="en-US" sz="3600" b="1" dirty="0" err="1">
                <a:cs typeface="Calibri"/>
              </a:rPr>
              <a:t>drafod</a:t>
            </a:r>
          </a:p>
        </p:txBody>
      </p:sp>
    </p:spTree>
    <p:extLst>
      <p:ext uri="{BB962C8B-B14F-4D97-AF65-F5344CB8AC3E}">
        <p14:creationId xmlns:p14="http://schemas.microsoft.com/office/powerpoint/2010/main" val="3148486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B4A8B9F9-F1E8-79A6-7B01-9AD7B5B84E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02155" y="546254"/>
            <a:ext cx="1422991" cy="19865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66567B7-3E9B-E692-D200-3E424423390B}"/>
              </a:ext>
            </a:extLst>
          </p:cNvPr>
          <p:cNvSpPr txBox="1"/>
          <p:nvPr/>
        </p:nvSpPr>
        <p:spPr>
          <a:xfrm>
            <a:off x="11082670" y="74428"/>
            <a:ext cx="848832" cy="461665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dirty="0">
                <a:cs typeface="Calibri"/>
              </a:rPr>
              <a:t>2017</a:t>
            </a:r>
            <a:endParaRPr lang="en-US" sz="2400" b="1" dirty="0"/>
          </a:p>
        </p:txBody>
      </p:sp>
      <p:pic>
        <p:nvPicPr>
          <p:cNvPr id="10" name="Picture 10">
            <a:extLst>
              <a:ext uri="{FF2B5EF4-FFF2-40B4-BE49-F238E27FC236}">
                <a16:creationId xmlns:a16="http://schemas.microsoft.com/office/drawing/2014/main" id="{015B38EC-C8FD-FF4F-6875-9DEF1D144F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726" y="195463"/>
            <a:ext cx="6039293" cy="646707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AFC7712-90BC-22ED-A5A6-2435D6BE683C}"/>
              </a:ext>
            </a:extLst>
          </p:cNvPr>
          <p:cNvSpPr txBox="1"/>
          <p:nvPr/>
        </p:nvSpPr>
        <p:spPr>
          <a:xfrm>
            <a:off x="6854455" y="2748515"/>
            <a:ext cx="5077046" cy="3785652"/>
          </a:xfrm>
          <a:prstGeom prst="rect">
            <a:avLst/>
          </a:prstGeom>
          <a:solidFill>
            <a:srgbClr val="F0D47F"/>
          </a:solidFill>
          <a:ln w="57150"/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tx1"/>
                </a:solidFill>
                <a:cs typeface="Calibri"/>
              </a:rPr>
              <a:t>Critical reflection:</a:t>
            </a:r>
          </a:p>
          <a:p>
            <a:r>
              <a:rPr lang="en-US" sz="2400" b="1" dirty="0">
                <a:solidFill>
                  <a:schemeClr val="tx1"/>
                </a:solidFill>
                <a:cs typeface="Calibri"/>
              </a:rPr>
              <a:t>"...the process by which we research the assumptions informing our own practice by viewing these through four complementary lenses. […] so that we can make visceral connections to and gain a better understanding of, the pleasures and terrors our own students are experiencing." (Brookfield, 2006, p26)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DF98FE4-E435-F9DF-41EB-805FFD843A63}"/>
              </a:ext>
            </a:extLst>
          </p:cNvPr>
          <p:cNvSpPr txBox="1"/>
          <p:nvPr/>
        </p:nvSpPr>
        <p:spPr>
          <a:xfrm>
            <a:off x="7251404" y="308344"/>
            <a:ext cx="3196855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dirty="0" err="1">
                <a:cs typeface="Calibri"/>
              </a:rPr>
              <a:t>Edrych</a:t>
            </a:r>
            <a:r>
              <a:rPr lang="en-US" sz="4400" b="1" dirty="0">
                <a:cs typeface="Calibri"/>
              </a:rPr>
              <a:t> </a:t>
            </a:r>
            <a:r>
              <a:rPr lang="en-US" sz="4400" b="1" dirty="0" err="1">
                <a:cs typeface="Calibri"/>
              </a:rPr>
              <a:t>ar</a:t>
            </a:r>
            <a:r>
              <a:rPr lang="en-US" sz="4400" b="1" dirty="0">
                <a:cs typeface="Calibri"/>
              </a:rPr>
              <a:t> </a:t>
            </a:r>
            <a:r>
              <a:rPr lang="en-US" sz="4400" b="1" dirty="0" err="1">
                <a:cs typeface="Calibri"/>
              </a:rPr>
              <a:t>ein</a:t>
            </a:r>
            <a:r>
              <a:rPr lang="en-US" sz="4400" b="1" dirty="0">
                <a:cs typeface="Calibri"/>
              </a:rPr>
              <a:t> </a:t>
            </a:r>
            <a:r>
              <a:rPr lang="en-US" sz="4400" b="1" dirty="0" err="1">
                <a:cs typeface="Calibri"/>
              </a:rPr>
              <a:t>datblygiad</a:t>
            </a:r>
            <a:r>
              <a:rPr lang="en-US" sz="4400" b="1" dirty="0">
                <a:cs typeface="Calibri"/>
              </a:rPr>
              <a:t> </a:t>
            </a:r>
            <a:r>
              <a:rPr lang="en-US" sz="4400" b="1" dirty="0" err="1">
                <a:cs typeface="Calibri"/>
              </a:rPr>
              <a:t>personol</a:t>
            </a:r>
          </a:p>
        </p:txBody>
      </p:sp>
    </p:spTree>
    <p:extLst>
      <p:ext uri="{BB962C8B-B14F-4D97-AF65-F5344CB8AC3E}">
        <p14:creationId xmlns:p14="http://schemas.microsoft.com/office/powerpoint/2010/main" val="1264426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23E23E-13AB-9C8D-C1ED-7BEC88C70897}"/>
              </a:ext>
            </a:extLst>
          </p:cNvPr>
          <p:cNvSpPr txBox="1"/>
          <p:nvPr/>
        </p:nvSpPr>
        <p:spPr>
          <a:xfrm>
            <a:off x="1494" y="-2988"/>
            <a:ext cx="12189011" cy="6866964"/>
          </a:xfrm>
          <a:prstGeom prst="rect">
            <a:avLst/>
          </a:prstGeom>
          <a:solidFill>
            <a:srgbClr val="00206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8DE538-1952-69A1-401C-F336EB6C773A}"/>
              </a:ext>
            </a:extLst>
          </p:cNvPr>
          <p:cNvSpPr txBox="1"/>
          <p:nvPr/>
        </p:nvSpPr>
        <p:spPr>
          <a:xfrm>
            <a:off x="225734" y="5631329"/>
            <a:ext cx="9817724" cy="95410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dirty="0" err="1">
                <a:cs typeface="Calibri"/>
              </a:rPr>
              <a:t>Rhannwch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eich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papur</a:t>
            </a:r>
            <a:r>
              <a:rPr lang="en-US" sz="2800" b="1" dirty="0">
                <a:cs typeface="Calibri"/>
              </a:rPr>
              <a:t> </a:t>
            </a:r>
            <a:r>
              <a:rPr lang="en-US" sz="2800" b="1" dirty="0" err="1">
                <a:cs typeface="Calibri"/>
              </a:rPr>
              <a:t>i</a:t>
            </a:r>
            <a:r>
              <a:rPr lang="en-US" sz="2800" b="1" dirty="0">
                <a:cs typeface="Calibri"/>
              </a:rPr>
              <a:t> </a:t>
            </a:r>
            <a:r>
              <a:rPr lang="en-US" sz="2800" b="1" dirty="0" err="1">
                <a:cs typeface="Calibri"/>
              </a:rPr>
              <a:t>bedwar</a:t>
            </a:r>
            <a:r>
              <a:rPr lang="en-US" sz="2800" b="1" dirty="0">
                <a:cs typeface="Calibri"/>
              </a:rPr>
              <a:t> ac </a:t>
            </a:r>
            <a:r>
              <a:rPr lang="en-US" sz="2800" b="1" dirty="0" err="1">
                <a:cs typeface="Calibri"/>
              </a:rPr>
              <a:t>ychwanegwch</a:t>
            </a:r>
            <a:r>
              <a:rPr lang="en-US" sz="2800" b="1" dirty="0">
                <a:cs typeface="Calibri"/>
              </a:rPr>
              <a:t> </a:t>
            </a:r>
            <a:r>
              <a:rPr lang="en-US" sz="2800" b="1" dirty="0" err="1">
                <a:cs typeface="Calibri"/>
              </a:rPr>
              <a:t>eich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syniadau</a:t>
            </a:r>
            <a:r>
              <a:rPr lang="en-US" sz="2800" b="1" dirty="0">
                <a:cs typeface="Calibri"/>
              </a:rPr>
              <a:t>. </a:t>
            </a:r>
            <a:endParaRPr lang="en-US" dirty="0">
              <a:cs typeface="Calibri" panose="020F0502020204030204"/>
            </a:endParaRPr>
          </a:p>
          <a:p>
            <a:pPr algn="ctr"/>
            <a:r>
              <a:rPr lang="en-US" sz="2800" b="1" dirty="0">
                <a:cs typeface="Calibri"/>
              </a:rPr>
              <a:t>Beth a </a:t>
            </a:r>
            <a:r>
              <a:rPr lang="en-US" sz="2800" b="1" dirty="0" err="1">
                <a:cs typeface="Calibri"/>
              </a:rPr>
              <a:t>wnaethoch</a:t>
            </a:r>
            <a:r>
              <a:rPr lang="en-US" sz="2800" b="1" dirty="0">
                <a:cs typeface="Calibri"/>
              </a:rPr>
              <a:t>? Beth </a:t>
            </a:r>
            <a:r>
              <a:rPr lang="en-US" sz="2800" b="1" dirty="0" err="1">
                <a:cs typeface="Calibri"/>
              </a:rPr>
              <a:t>hoffech</a:t>
            </a:r>
            <a:r>
              <a:rPr lang="en-US" sz="2800" b="1" dirty="0">
                <a:cs typeface="Calibri"/>
              </a:rPr>
              <a:t> chi </a:t>
            </a:r>
            <a:r>
              <a:rPr lang="en-US" sz="2800" b="1" dirty="0" err="1">
                <a:cs typeface="Calibri"/>
              </a:rPr>
              <a:t>ddarganfod</a:t>
            </a:r>
            <a:r>
              <a:rPr lang="en-US" sz="2800" b="1" dirty="0">
                <a:cs typeface="Calibri"/>
              </a:rPr>
              <a:t> </a:t>
            </a:r>
            <a:r>
              <a:rPr lang="en-US" sz="2800" b="1" dirty="0" err="1">
                <a:cs typeface="Calibri"/>
              </a:rPr>
              <a:t>yn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ychwanegol</a:t>
            </a:r>
            <a:r>
              <a:rPr lang="en-US" sz="2800" b="1" dirty="0">
                <a:cs typeface="Calibri"/>
              </a:rPr>
              <a:t>? </a:t>
            </a:r>
            <a:endParaRPr lang="en-US" dirty="0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77FAA2-7624-EFC1-1341-63736FF0C02A}"/>
              </a:ext>
            </a:extLst>
          </p:cNvPr>
          <p:cNvSpPr txBox="1"/>
          <p:nvPr/>
        </p:nvSpPr>
        <p:spPr>
          <a:xfrm>
            <a:off x="10343776" y="5511799"/>
            <a:ext cx="1701800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>
                <a:cs typeface="Calibri" panose="020F0502020204030204"/>
              </a:rPr>
              <a:t>Adapted from Brookfield (1995) and Dawson (2012)</a:t>
            </a: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3DCFCD73-CAB5-7115-945D-BD47B9CCF0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576" y="159965"/>
            <a:ext cx="11849847" cy="5260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208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hape&#10;&#10;Description automatically generated">
            <a:extLst>
              <a:ext uri="{FF2B5EF4-FFF2-40B4-BE49-F238E27FC236}">
                <a16:creationId xmlns:a16="http://schemas.microsoft.com/office/drawing/2014/main" id="{EAC57904-E4AA-50A7-7AC5-258CD43A00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33338" y="177579"/>
            <a:ext cx="10060694" cy="548547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DE1A0C-FE78-5BB9-ED20-389209D47D81}"/>
              </a:ext>
            </a:extLst>
          </p:cNvPr>
          <p:cNvSpPr txBox="1"/>
          <p:nvPr/>
        </p:nvSpPr>
        <p:spPr>
          <a:xfrm>
            <a:off x="6005624" y="956930"/>
            <a:ext cx="306040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 err="1">
                <a:latin typeface="STXingkai"/>
                <a:ea typeface="+mn-lt"/>
                <a:cs typeface="+mn-lt"/>
              </a:rPr>
              <a:t>Tocyn</a:t>
            </a:r>
            <a:r>
              <a:rPr lang="en-US" sz="3600" b="1" dirty="0">
                <a:latin typeface="STXingkai"/>
                <a:ea typeface="+mn-lt"/>
                <a:cs typeface="+mn-lt"/>
              </a:rPr>
              <a:t> </a:t>
            </a:r>
            <a:r>
              <a:rPr lang="en-US" sz="3600" b="1" dirty="0" err="1">
                <a:latin typeface="STXingkai"/>
                <a:ea typeface="+mn-lt"/>
                <a:cs typeface="+mn-lt"/>
              </a:rPr>
              <a:t>Mynediad</a:t>
            </a:r>
            <a:endParaRPr lang="en-US" b="1" dirty="0" err="1">
              <a:latin typeface="STXingka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95263C-12B2-61BD-2E27-5999B8F4BC52}"/>
              </a:ext>
            </a:extLst>
          </p:cNvPr>
          <p:cNvSpPr txBox="1"/>
          <p:nvPr/>
        </p:nvSpPr>
        <p:spPr>
          <a:xfrm>
            <a:off x="90432" y="32965"/>
            <a:ext cx="2175702" cy="5632311"/>
          </a:xfrm>
          <a:prstGeom prst="rect">
            <a:avLst/>
          </a:prstGeom>
          <a:solidFill>
            <a:srgbClr val="92D050"/>
          </a:solidFill>
          <a:ln w="57150">
            <a:solidFill>
              <a:srgbClr val="FFC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dirty="0" err="1">
                <a:solidFill>
                  <a:srgbClr val="202124"/>
                </a:solidFill>
                <a:cs typeface="Calibri"/>
              </a:rPr>
              <a:t>F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el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y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gallech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wneud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gyda'ch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dysgwyr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,</a:t>
            </a:r>
          </a:p>
          <a:p>
            <a:r>
              <a:rPr lang="en-US" sz="2400" b="1" dirty="0">
                <a:solidFill>
                  <a:srgbClr val="202124"/>
                </a:solidFill>
                <a:cs typeface="Calibri"/>
              </a:rPr>
              <a:t> 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defnyddiwch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y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Tocyn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Mynediad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i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rannu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rhai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pethau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yr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hoffech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eu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dweud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 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wrth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myfyrwyr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  BA1 y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flwyddyn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nesaf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cyn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iddynt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fynd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allan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ar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202124"/>
                </a:solidFill>
                <a:cs typeface="Calibri"/>
              </a:rPr>
              <a:t>leoliad</a:t>
            </a:r>
            <a:r>
              <a:rPr lang="en-US" sz="2400" b="1" dirty="0">
                <a:solidFill>
                  <a:srgbClr val="202124"/>
                </a:solidFill>
                <a:cs typeface="Calibri"/>
              </a:rPr>
              <a:t>.</a:t>
            </a:r>
            <a:endParaRPr lang="en-US" sz="2400" b="1">
              <a:solidFill>
                <a:srgbClr val="202124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492780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871887-9E63-B255-03CE-3CCD5EA88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5187"/>
            <a:ext cx="4368602" cy="104370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b="0" err="1">
                <a:latin typeface="Arial"/>
                <a:cs typeface="Arial"/>
              </a:rPr>
              <a:t>Edrych</a:t>
            </a:r>
            <a:r>
              <a:rPr lang="en-US" sz="3400" b="0">
                <a:latin typeface="Arial"/>
                <a:cs typeface="Arial"/>
              </a:rPr>
              <a:t> </a:t>
            </a:r>
            <a:r>
              <a:rPr lang="en-US" sz="3400" b="0" err="1">
                <a:latin typeface="Arial"/>
                <a:cs typeface="Arial"/>
              </a:rPr>
              <a:t>ymlaen</a:t>
            </a:r>
            <a:r>
              <a:rPr lang="en-US" sz="3400" b="0">
                <a:latin typeface="Arial"/>
                <a:cs typeface="Arial"/>
              </a:rPr>
              <a:t> – </a:t>
            </a:r>
            <a:r>
              <a:rPr lang="en-US" sz="3400" b="0" err="1">
                <a:latin typeface="Arial"/>
                <a:cs typeface="Arial"/>
              </a:rPr>
              <a:t>Cynllunio</a:t>
            </a:r>
            <a:r>
              <a:rPr lang="en-US" sz="3400" b="0">
                <a:latin typeface="Arial"/>
                <a:cs typeface="Arial"/>
              </a:rPr>
              <a:t> </a:t>
            </a:r>
            <a:r>
              <a:rPr lang="en-US" sz="3400" b="0" err="1">
                <a:latin typeface="Arial"/>
                <a:cs typeface="Arial"/>
              </a:rPr>
              <a:t>ar</a:t>
            </a:r>
            <a:r>
              <a:rPr lang="en-US" sz="3400" b="0">
                <a:latin typeface="Arial"/>
                <a:cs typeface="Arial"/>
              </a:rPr>
              <a:t> Waith </a:t>
            </a:r>
            <a:endParaRPr lang="en-US" sz="3400" b="0">
              <a:cs typeface="Arial"/>
            </a:endParaRP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B71B2-7250-E2E7-79F0-3EFFF7052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 err="1">
                <a:latin typeface="Arial"/>
                <a:cs typeface="Arial"/>
              </a:rPr>
              <a:t>Ar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dirty="0" err="1">
                <a:latin typeface="Arial"/>
                <a:cs typeface="Arial"/>
              </a:rPr>
              <a:t>ddiwedd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dirty="0" err="1">
                <a:latin typeface="Arial"/>
                <a:cs typeface="Arial"/>
              </a:rPr>
              <a:t>eich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dirty="0" err="1">
                <a:latin typeface="Arial"/>
                <a:cs typeface="Arial"/>
              </a:rPr>
              <a:t>lleoliad</a:t>
            </a:r>
            <a:r>
              <a:rPr lang="en-US" sz="2200" dirty="0">
                <a:latin typeface="Arial"/>
                <a:cs typeface="Arial"/>
              </a:rPr>
              <a:t> PAP1 </a:t>
            </a:r>
            <a:r>
              <a:rPr lang="en-US" sz="2200" dirty="0" err="1">
                <a:latin typeface="Arial"/>
                <a:cs typeface="Arial"/>
              </a:rPr>
              <a:t>mae'n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dirty="0" err="1">
                <a:latin typeface="Arial"/>
                <a:cs typeface="Arial"/>
              </a:rPr>
              <a:t>hanfodol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dirty="0" err="1">
                <a:latin typeface="Arial"/>
                <a:cs typeface="Arial"/>
              </a:rPr>
              <a:t>gwerthuso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dirty="0" err="1">
                <a:latin typeface="Arial"/>
                <a:cs typeface="Arial"/>
              </a:rPr>
              <a:t>eich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dirty="0" err="1">
                <a:latin typeface="Arial"/>
                <a:cs typeface="Arial"/>
              </a:rPr>
              <a:t>cynnydd</a:t>
            </a:r>
            <a:r>
              <a:rPr lang="en-US" sz="2200" dirty="0">
                <a:latin typeface="Arial"/>
                <a:cs typeface="Arial"/>
              </a:rPr>
              <a:t>.</a:t>
            </a:r>
            <a:endParaRPr lang="en-US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200" dirty="0">
              <a:latin typeface="Arial"/>
              <a:cs typeface="Arial"/>
            </a:endParaRPr>
          </a:p>
          <a:p>
            <a:pPr indent="-2286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2200" err="1">
                <a:latin typeface="Arial"/>
                <a:cs typeface="Arial"/>
              </a:rPr>
              <a:t>Mae'n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err="1">
                <a:latin typeface="Arial"/>
                <a:cs typeface="Arial"/>
              </a:rPr>
              <a:t>bwysig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err="1">
                <a:latin typeface="Arial"/>
                <a:cs typeface="Arial"/>
              </a:rPr>
              <a:t>gwneud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err="1">
                <a:latin typeface="Arial"/>
                <a:cs typeface="Arial"/>
              </a:rPr>
              <a:t>hyn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err="1">
                <a:latin typeface="Arial"/>
                <a:cs typeface="Arial"/>
              </a:rPr>
              <a:t>yn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err="1">
                <a:latin typeface="Arial"/>
                <a:cs typeface="Arial"/>
              </a:rPr>
              <a:t>syth</a:t>
            </a:r>
            <a:r>
              <a:rPr lang="en-US" sz="2200" dirty="0">
                <a:latin typeface="Arial"/>
                <a:cs typeface="Arial"/>
              </a:rPr>
              <a:t>, felly </a:t>
            </a:r>
            <a:r>
              <a:rPr lang="en-US" sz="2200" err="1">
                <a:latin typeface="Arial"/>
                <a:cs typeface="Arial"/>
              </a:rPr>
              <a:t>mae'n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err="1">
                <a:latin typeface="Arial"/>
                <a:cs typeface="Arial"/>
              </a:rPr>
              <a:t>ffres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err="1">
                <a:latin typeface="Arial"/>
                <a:cs typeface="Arial"/>
              </a:rPr>
              <a:t>yn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err="1">
                <a:latin typeface="Arial"/>
                <a:cs typeface="Arial"/>
              </a:rPr>
              <a:t>eich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err="1">
                <a:latin typeface="Arial"/>
                <a:cs typeface="Arial"/>
              </a:rPr>
              <a:t>cof</a:t>
            </a:r>
            <a:r>
              <a:rPr lang="en-US" sz="2200" dirty="0">
                <a:latin typeface="Arial"/>
                <a:cs typeface="Arial"/>
              </a:rPr>
              <a:t>, a </a:t>
            </a:r>
            <a:r>
              <a:rPr lang="en-US" sz="2200" err="1">
                <a:latin typeface="Arial"/>
                <a:cs typeface="Arial"/>
              </a:rPr>
              <a:t>gallwch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err="1">
                <a:latin typeface="Arial"/>
                <a:cs typeface="Arial"/>
              </a:rPr>
              <a:t>ysgrifennu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err="1">
                <a:latin typeface="Arial"/>
                <a:cs typeface="Arial"/>
              </a:rPr>
              <a:t>targedau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err="1">
                <a:latin typeface="Arial"/>
                <a:cs typeface="Arial"/>
              </a:rPr>
              <a:t>clir</a:t>
            </a:r>
            <a:r>
              <a:rPr lang="en-US" sz="2200" dirty="0">
                <a:latin typeface="Arial"/>
                <a:cs typeface="Arial"/>
              </a:rPr>
              <a:t>, </a:t>
            </a:r>
            <a:r>
              <a:rPr lang="en-US" sz="2200" err="1">
                <a:latin typeface="Arial"/>
                <a:cs typeface="Arial"/>
              </a:rPr>
              <a:t>cywir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err="1">
                <a:latin typeface="Arial"/>
                <a:cs typeface="Arial"/>
              </a:rPr>
              <a:t>i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err="1">
                <a:latin typeface="Arial"/>
                <a:cs typeface="Arial"/>
              </a:rPr>
              <a:t>chi'ch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err="1">
                <a:latin typeface="Arial"/>
                <a:cs typeface="Arial"/>
              </a:rPr>
              <a:t>hun</a:t>
            </a:r>
            <a:r>
              <a:rPr lang="en-US" sz="2200" dirty="0">
                <a:latin typeface="Arial"/>
                <a:cs typeface="Arial"/>
              </a:rPr>
              <a:t>.</a:t>
            </a:r>
          </a:p>
          <a:p>
            <a:pPr indent="-228600">
              <a:lnSpc>
                <a:spcPct val="160000"/>
              </a:lnSpc>
              <a:buFont typeface="Arial" panose="020B0604020202020204" pitchFamily="34" charset="0"/>
              <a:buChar char="•"/>
            </a:pPr>
            <a:endParaRPr lang="en-US" sz="2200" dirty="0">
              <a:latin typeface="Arial"/>
              <a:cs typeface="Arial"/>
            </a:endParaRPr>
          </a:p>
        </p:txBody>
      </p:sp>
      <p:pic>
        <p:nvPicPr>
          <p:cNvPr id="5" name="Picture 5" descr="A picture containing person, mirror, microscope, image&#10;&#10;Description automatically generated">
            <a:extLst>
              <a:ext uri="{FF2B5EF4-FFF2-40B4-BE49-F238E27FC236}">
                <a16:creationId xmlns:a16="http://schemas.microsoft.com/office/drawing/2014/main" id="{BF38E35E-8FBF-F05C-76D0-4BE2CDBF3008}"/>
              </a:ext>
            </a:extLst>
          </p:cNvPr>
          <p:cNvPicPr>
            <a:picLocks noGrp="1" noChangeAspect="1"/>
          </p:cNvPicPr>
          <p:nvPr>
            <p:ph idx="10"/>
          </p:nvPr>
        </p:nvPicPr>
        <p:blipFill rotWithShape="1">
          <a:blip r:embed="rId3"/>
          <a:srcRect l="36407" r="7107" b="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074635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896" y="1366068"/>
            <a:ext cx="7946811" cy="563783"/>
          </a:xfrm>
        </p:spPr>
        <p:txBody>
          <a:bodyPr>
            <a:normAutofit fontScale="90000"/>
          </a:bodyPr>
          <a:lstStyle/>
          <a:p>
            <a:r>
              <a:rPr lang="en-GB" sz="3200"/>
              <a:t>Tab 3:  </a:t>
            </a:r>
            <a:r>
              <a:rPr lang="en-GB" sz="3200" err="1"/>
              <a:t>Cynnydd</a:t>
            </a:r>
            <a:r>
              <a:rPr lang="en-GB" sz="3200"/>
              <a:t> </a:t>
            </a:r>
            <a:r>
              <a:rPr lang="en-GB" sz="3200" err="1"/>
              <a:t>Proffesiynol</a:t>
            </a:r>
            <a:r>
              <a:rPr lang="en-GB" sz="3200"/>
              <a:t>: </a:t>
            </a:r>
            <a:r>
              <a:rPr lang="cy-GB" sz="3200" b="1">
                <a:highlight>
                  <a:srgbClr val="00FF00"/>
                </a:highlight>
              </a:rPr>
              <a:t>GORFODOL</a:t>
            </a:r>
            <a:endParaRPr lang="en-GB" sz="3200"/>
          </a:p>
        </p:txBody>
      </p:sp>
      <p:sp>
        <p:nvSpPr>
          <p:cNvPr id="3" name="Rectangle 2"/>
          <p:cNvSpPr/>
          <p:nvPr/>
        </p:nvSpPr>
        <p:spPr>
          <a:xfrm>
            <a:off x="4475748" y="3433011"/>
            <a:ext cx="737937" cy="17613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/>
          <p:cNvSpPr/>
          <p:nvPr/>
        </p:nvSpPr>
        <p:spPr>
          <a:xfrm>
            <a:off x="6577262" y="2952149"/>
            <a:ext cx="1058780" cy="3204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1" name="Rectangle 10"/>
          <p:cNvSpPr/>
          <p:nvPr/>
        </p:nvSpPr>
        <p:spPr>
          <a:xfrm>
            <a:off x="6577263" y="2952149"/>
            <a:ext cx="914399" cy="303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2" name="Rectangle 11"/>
          <p:cNvSpPr/>
          <p:nvPr/>
        </p:nvSpPr>
        <p:spPr>
          <a:xfrm>
            <a:off x="6577263" y="3657268"/>
            <a:ext cx="914399" cy="303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ectangle 12"/>
          <p:cNvSpPr/>
          <p:nvPr/>
        </p:nvSpPr>
        <p:spPr>
          <a:xfrm>
            <a:off x="6657471" y="4323614"/>
            <a:ext cx="914399" cy="303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/>
          <p:cNvSpPr/>
          <p:nvPr/>
        </p:nvSpPr>
        <p:spPr>
          <a:xfrm>
            <a:off x="6673513" y="5011957"/>
            <a:ext cx="914399" cy="303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16587" t="30393" r="17327" b="33748"/>
          <a:stretch/>
        </p:blipFill>
        <p:spPr>
          <a:xfrm>
            <a:off x="737345" y="2801090"/>
            <a:ext cx="10717307" cy="309922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Rectangle 8"/>
          <p:cNvSpPr/>
          <p:nvPr/>
        </p:nvSpPr>
        <p:spPr>
          <a:xfrm>
            <a:off x="451412" y="1929851"/>
            <a:ext cx="11289172" cy="73635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Byddwch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yn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adrodd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ar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eich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cynnydd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proffesiynol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ar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u="sng" dirty="0" err="1">
                <a:latin typeface="Calibri"/>
                <a:ea typeface="Calibri" panose="020F0502020204030204" pitchFamily="34" charset="0"/>
                <a:cs typeface="Times New Roman"/>
              </a:rPr>
              <a:t>dair</a:t>
            </a:r>
            <a:r>
              <a:rPr lang="en-GB" sz="2000" u="sng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u="sng" dirty="0" err="1">
                <a:latin typeface="Calibri"/>
                <a:ea typeface="Calibri" panose="020F0502020204030204" pitchFamily="34" charset="0"/>
                <a:cs typeface="Times New Roman"/>
              </a:rPr>
              <a:t>carreg</a:t>
            </a:r>
            <a:r>
              <a:rPr lang="en-GB" sz="2000" u="sng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u="sng" dirty="0" err="1">
                <a:latin typeface="Calibri"/>
                <a:ea typeface="Calibri" panose="020F0502020204030204" pitchFamily="34" charset="0"/>
                <a:cs typeface="Times New Roman"/>
              </a:rPr>
              <a:t>filltir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yn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ystod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eich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rhaglen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gan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gysylltu’r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cynnydd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gyda’r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Safonau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dirty="0" err="1">
                <a:latin typeface="Calibri"/>
                <a:ea typeface="Calibri" panose="020F0502020204030204" pitchFamily="34" charset="0"/>
                <a:cs typeface="Times New Roman"/>
              </a:rPr>
              <a:t>Proffesiynol</a:t>
            </a:r>
            <a:r>
              <a:rPr lang="en-GB" sz="2000" dirty="0">
                <a:latin typeface="Calibri"/>
                <a:ea typeface="Calibri" panose="020F0502020204030204" pitchFamily="34" charset="0"/>
                <a:cs typeface="Times New Roman"/>
              </a:rPr>
              <a:t>. </a:t>
            </a:r>
            <a:r>
              <a:rPr lang="en-GB" sz="2000" dirty="0">
                <a:solidFill>
                  <a:srgbClr val="FF0000"/>
                </a:solidFill>
                <a:latin typeface="Calibri"/>
                <a:ea typeface="Calibri" panose="020F0502020204030204" pitchFamily="34" charset="0"/>
                <a:cs typeface="Times New Roman"/>
              </a:rPr>
              <a:t>(Carreg </a:t>
            </a:r>
            <a:r>
              <a:rPr lang="en-GB" sz="2000" dirty="0" err="1">
                <a:solidFill>
                  <a:srgbClr val="FF0000"/>
                </a:solidFill>
                <a:latin typeface="Calibri"/>
                <a:ea typeface="Calibri" panose="020F0502020204030204" pitchFamily="34" charset="0"/>
                <a:cs typeface="Times New Roman"/>
              </a:rPr>
              <a:t>milltir</a:t>
            </a:r>
            <a:r>
              <a:rPr lang="en-GB" sz="2000" dirty="0">
                <a:solidFill>
                  <a:srgbClr val="FF0000"/>
                </a:solidFill>
                <a:latin typeface="Calibri"/>
                <a:ea typeface="Calibri" panose="020F0502020204030204" pitchFamily="34" charset="0"/>
                <a:cs typeface="Times New Roman"/>
              </a:rPr>
              <a:t> 1af= </a:t>
            </a:r>
            <a:r>
              <a:rPr lang="en-GB" sz="2000" dirty="0" err="1">
                <a:solidFill>
                  <a:srgbClr val="FF0000"/>
                </a:solidFill>
                <a:latin typeface="Calibri"/>
                <a:ea typeface="Calibri" panose="020F0502020204030204" pitchFamily="34" charset="0"/>
                <a:cs typeface="Times New Roman"/>
              </a:rPr>
              <a:t>diwedd</a:t>
            </a:r>
            <a:r>
              <a:rPr lang="en-GB" sz="2000" dirty="0">
                <a:solidFill>
                  <a:srgbClr val="FF0000"/>
                </a:solidFill>
                <a:latin typeface="Calibri"/>
                <a:ea typeface="Calibri" panose="020F0502020204030204" pitchFamily="34" charset="0"/>
                <a:cs typeface="Times New Roman"/>
              </a:rPr>
              <a:t> PAP1.)</a:t>
            </a:r>
            <a:endParaRPr lang="cy-GB" sz="2000" dirty="0">
              <a:latin typeface="Calibri"/>
              <a:ea typeface="Calibri" panose="020F0502020204030204" pitchFamily="34" charset="0"/>
              <a:cs typeface="Times New Roman"/>
            </a:endParaRPr>
          </a:p>
        </p:txBody>
      </p:sp>
      <p:sp>
        <p:nvSpPr>
          <p:cNvPr id="16" name="Rectangle 4">
            <a:extLst>
              <a:ext uri="{FF2B5EF4-FFF2-40B4-BE49-F238E27FC236}">
                <a16:creationId xmlns:a16="http://schemas.microsoft.com/office/drawing/2014/main" id="{66014DC7-0300-4D68-B0D8-D892B33025B1}"/>
              </a:ext>
            </a:extLst>
          </p:cNvPr>
          <p:cNvSpPr/>
          <p:nvPr/>
        </p:nvSpPr>
        <p:spPr>
          <a:xfrm>
            <a:off x="1884546" y="54444"/>
            <a:ext cx="842290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Gweithlyfr</a:t>
            </a:r>
            <a:r>
              <a:rPr lang="cy-GB" sz="5400" b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PDP (</a:t>
            </a:r>
            <a:r>
              <a:rPr lang="cy-GB" sz="5400" b="1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PebblePad</a:t>
            </a:r>
            <a:r>
              <a:rPr lang="cy-GB" sz="5400" b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)</a:t>
            </a:r>
          </a:p>
        </p:txBody>
      </p:sp>
      <p:pic>
        <p:nvPicPr>
          <p:cNvPr id="17" name="Llun 16">
            <a:extLst>
              <a:ext uri="{FF2B5EF4-FFF2-40B4-BE49-F238E27FC236}">
                <a16:creationId xmlns:a16="http://schemas.microsoft.com/office/drawing/2014/main" id="{45C1D773-AFE9-4D26-B4E8-337EF62EEF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896" y="951529"/>
            <a:ext cx="11094020" cy="323867"/>
          </a:xfrm>
          <a:prstGeom prst="rect">
            <a:avLst/>
          </a:prstGeom>
        </p:spPr>
      </p:pic>
      <p:sp>
        <p:nvSpPr>
          <p:cNvPr id="18" name="Hirgrwn 17">
            <a:extLst>
              <a:ext uri="{FF2B5EF4-FFF2-40B4-BE49-F238E27FC236}">
                <a16:creationId xmlns:a16="http://schemas.microsoft.com/office/drawing/2014/main" id="{88EAE920-12A3-4738-9175-45E9035FC834}"/>
              </a:ext>
            </a:extLst>
          </p:cNvPr>
          <p:cNvSpPr/>
          <p:nvPr/>
        </p:nvSpPr>
        <p:spPr>
          <a:xfrm>
            <a:off x="3641282" y="773662"/>
            <a:ext cx="1530110" cy="60398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92672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8B7E94B-5F97-5257-AF56-52BE2B1854C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587" t="30393" r="39358" b="33748"/>
          <a:stretch/>
        </p:blipFill>
        <p:spPr>
          <a:xfrm>
            <a:off x="486209" y="700915"/>
            <a:ext cx="7144525" cy="309922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5BA2A44-8AE5-CCEA-D631-E54A4408606D}"/>
              </a:ext>
            </a:extLst>
          </p:cNvPr>
          <p:cNvSpPr/>
          <p:nvPr/>
        </p:nvSpPr>
        <p:spPr>
          <a:xfrm>
            <a:off x="1884546" y="54444"/>
            <a:ext cx="842290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Enghreifftiau o gryfderau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D273A9-4488-F3D3-028E-27C015E2D585}"/>
              </a:ext>
            </a:extLst>
          </p:cNvPr>
          <p:cNvSpPr txBox="1"/>
          <p:nvPr/>
        </p:nvSpPr>
        <p:spPr>
          <a:xfrm>
            <a:off x="7883480" y="902427"/>
            <a:ext cx="4054129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ychydig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arweiniad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cynlluniodd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dasgau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gwahaniaethu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bynciau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drawsgwricwlaidd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ADACF7-771A-277A-2F12-CDEE03C08529}"/>
              </a:ext>
            </a:extLst>
          </p:cNvPr>
          <p:cNvSpPr txBox="1"/>
          <p:nvPr/>
        </p:nvSpPr>
        <p:spPr>
          <a:xfrm>
            <a:off x="253332" y="3942963"/>
            <a:ext cx="3893665" cy="15696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X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ymgartrefu'n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hi'n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medru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cyd-weithio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GB" sz="2400" dirty="0">
                <a:solidFill>
                  <a:srgbClr val="33CC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staff.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901F79-BB6A-E96A-BE0E-A2958F8DBF94}"/>
              </a:ext>
            </a:extLst>
          </p:cNvPr>
          <p:cNvSpPr txBox="1"/>
          <p:nvPr/>
        </p:nvSpPr>
        <p:spPr>
          <a:xfrm>
            <a:off x="4423893" y="3909852"/>
            <a:ext cx="4027836" cy="19389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 err="1">
                <a:solidFill>
                  <a:srgbClr val="00B050"/>
                </a:solidFill>
              </a:rPr>
              <a:t>Aeth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ati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i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hunan-werthuso'i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gwersi</a:t>
            </a:r>
            <a:r>
              <a:rPr lang="en-GB" sz="2400" dirty="0">
                <a:solidFill>
                  <a:srgbClr val="00B050"/>
                </a:solidFill>
              </a:rPr>
              <a:t> ac </a:t>
            </a:r>
            <a:r>
              <a:rPr lang="en-GB" sz="2400" dirty="0" err="1">
                <a:solidFill>
                  <a:srgbClr val="00B050"/>
                </a:solidFill>
              </a:rPr>
              <a:t>adfyfyrio’n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onest</a:t>
            </a:r>
            <a:r>
              <a:rPr lang="en-GB" sz="2400" dirty="0">
                <a:solidFill>
                  <a:srgbClr val="00B050"/>
                </a:solidFill>
              </a:rPr>
              <a:t> ac yn </a:t>
            </a:r>
            <a:r>
              <a:rPr lang="en-GB" sz="2400" dirty="0" err="1">
                <a:solidFill>
                  <a:srgbClr val="00B050"/>
                </a:solidFill>
              </a:rPr>
              <a:t>deg</a:t>
            </a:r>
            <a:r>
              <a:rPr lang="en-GB" sz="2400" dirty="0">
                <a:solidFill>
                  <a:srgbClr val="00B050"/>
                </a:solidFill>
              </a:rPr>
              <a:t>, ac </a:t>
            </a:r>
            <a:r>
              <a:rPr lang="en-GB" sz="2400" dirty="0" err="1">
                <a:solidFill>
                  <a:srgbClr val="00B050"/>
                </a:solidFill>
              </a:rPr>
              <a:t>yna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gweithredu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ar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unrhyw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gamau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i'w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datblygu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a'u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 err="1">
                <a:solidFill>
                  <a:srgbClr val="00B050"/>
                </a:solidFill>
              </a:rPr>
              <a:t>gwella</a:t>
            </a:r>
            <a:r>
              <a:rPr lang="en-GB" sz="2400" dirty="0">
                <a:solidFill>
                  <a:srgbClr val="00B050"/>
                </a:solidFill>
              </a:rPr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678FD4E-1854-4A6F-B632-56592EA74E65}"/>
              </a:ext>
            </a:extLst>
          </p:cNvPr>
          <p:cNvSpPr txBox="1"/>
          <p:nvPr/>
        </p:nvSpPr>
        <p:spPr>
          <a:xfrm>
            <a:off x="8822028" y="3387836"/>
            <a:ext cx="3115581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 err="1">
                <a:solidFill>
                  <a:srgbClr val="7030A0"/>
                </a:solidFill>
              </a:rPr>
              <a:t>Gweithredodd</a:t>
            </a:r>
            <a:r>
              <a:rPr lang="en-GB" sz="2400" dirty="0">
                <a:solidFill>
                  <a:srgbClr val="7030A0"/>
                </a:solidFill>
              </a:rPr>
              <a:t> X i </a:t>
            </a:r>
            <a:r>
              <a:rPr lang="en-GB" sz="2400" dirty="0" err="1">
                <a:solidFill>
                  <a:srgbClr val="7030A0"/>
                </a:solidFill>
              </a:rPr>
              <a:t>gael</a:t>
            </a:r>
            <a:r>
              <a:rPr lang="en-GB" sz="2400" dirty="0">
                <a:solidFill>
                  <a:srgbClr val="7030A0"/>
                </a:solidFill>
              </a:rPr>
              <a:t> </a:t>
            </a:r>
            <a:r>
              <a:rPr lang="en-GB" sz="2400" dirty="0" err="1">
                <a:solidFill>
                  <a:srgbClr val="7030A0"/>
                </a:solidFill>
              </a:rPr>
              <a:t>cymorth</a:t>
            </a:r>
            <a:r>
              <a:rPr lang="en-GB" sz="2400" dirty="0">
                <a:solidFill>
                  <a:srgbClr val="7030A0"/>
                </a:solidFill>
              </a:rPr>
              <a:t> a </a:t>
            </a:r>
            <a:r>
              <a:rPr lang="en-GB" sz="2400" dirty="0" err="1">
                <a:solidFill>
                  <a:srgbClr val="7030A0"/>
                </a:solidFill>
              </a:rPr>
              <a:t>chyngor</a:t>
            </a:r>
            <a:r>
              <a:rPr lang="en-GB" sz="2400" dirty="0">
                <a:solidFill>
                  <a:srgbClr val="7030A0"/>
                </a:solidFill>
              </a:rPr>
              <a:t> </a:t>
            </a:r>
            <a:r>
              <a:rPr lang="en-GB" sz="2400" dirty="0" err="1">
                <a:solidFill>
                  <a:srgbClr val="7030A0"/>
                </a:solidFill>
              </a:rPr>
              <a:t>gan</a:t>
            </a:r>
            <a:r>
              <a:rPr lang="en-GB" sz="2400" dirty="0">
                <a:solidFill>
                  <a:srgbClr val="7030A0"/>
                </a:solidFill>
              </a:rPr>
              <a:t> </a:t>
            </a:r>
            <a:r>
              <a:rPr lang="en-GB" sz="2400" dirty="0" err="1">
                <a:solidFill>
                  <a:srgbClr val="7030A0"/>
                </a:solidFill>
              </a:rPr>
              <a:t>gydweithwyr</a:t>
            </a:r>
            <a:r>
              <a:rPr lang="en-GB" sz="2400" dirty="0">
                <a:solidFill>
                  <a:srgbClr val="7030A0"/>
                </a:solidFill>
              </a:rPr>
              <a:t> </a:t>
            </a:r>
            <a:r>
              <a:rPr lang="en-GB" sz="2400" dirty="0" err="1">
                <a:solidFill>
                  <a:srgbClr val="7030A0"/>
                </a:solidFill>
              </a:rPr>
              <a:t>i</a:t>
            </a:r>
            <a:r>
              <a:rPr lang="en-GB" sz="2400" dirty="0">
                <a:solidFill>
                  <a:srgbClr val="7030A0"/>
                </a:solidFill>
              </a:rPr>
              <a:t> </a:t>
            </a:r>
            <a:r>
              <a:rPr lang="en-GB" sz="2400" dirty="0" err="1">
                <a:solidFill>
                  <a:srgbClr val="7030A0"/>
                </a:solidFill>
              </a:rPr>
              <a:t>ddatblygu</a:t>
            </a:r>
            <a:r>
              <a:rPr lang="en-GB" sz="2400" dirty="0">
                <a:solidFill>
                  <a:srgbClr val="7030A0"/>
                </a:solidFill>
              </a:rPr>
              <a:t> </a:t>
            </a:r>
            <a:r>
              <a:rPr lang="en-GB" sz="2400" dirty="0" err="1">
                <a:solidFill>
                  <a:srgbClr val="7030A0"/>
                </a:solidFill>
              </a:rPr>
              <a:t>ffyrdd</a:t>
            </a:r>
            <a:r>
              <a:rPr lang="en-GB" sz="2400" dirty="0">
                <a:solidFill>
                  <a:srgbClr val="7030A0"/>
                </a:solidFill>
              </a:rPr>
              <a:t> </a:t>
            </a:r>
            <a:r>
              <a:rPr lang="en-GB" sz="2400" dirty="0" err="1">
                <a:solidFill>
                  <a:srgbClr val="7030A0"/>
                </a:solidFill>
              </a:rPr>
              <a:t>newydd</a:t>
            </a:r>
            <a:r>
              <a:rPr lang="en-GB" sz="2400" dirty="0">
                <a:solidFill>
                  <a:srgbClr val="7030A0"/>
                </a:solidFill>
              </a:rPr>
              <a:t> o </a:t>
            </a:r>
            <a:r>
              <a:rPr lang="en-GB" sz="2400" dirty="0" err="1">
                <a:solidFill>
                  <a:srgbClr val="7030A0"/>
                </a:solidFill>
              </a:rPr>
              <a:t>weithio</a:t>
            </a:r>
            <a:r>
              <a:rPr lang="en-GB" sz="2400" dirty="0">
                <a:solidFill>
                  <a:srgbClr val="7030A0"/>
                </a:solidFill>
              </a:rPr>
              <a:t> yn y </a:t>
            </a:r>
            <a:r>
              <a:rPr lang="en-GB" sz="2400" dirty="0" err="1">
                <a:solidFill>
                  <a:srgbClr val="7030A0"/>
                </a:solidFill>
              </a:rPr>
              <a:t>dosbarth</a:t>
            </a:r>
            <a:r>
              <a:rPr lang="en-GB" sz="2400" dirty="0">
                <a:solidFill>
                  <a:srgbClr val="7030A0"/>
                </a:solidFill>
              </a:rPr>
              <a:t>. </a:t>
            </a:r>
          </a:p>
        </p:txBody>
      </p:sp>
      <p:pic>
        <p:nvPicPr>
          <p:cNvPr id="15" name="Llun 8">
            <a:extLst>
              <a:ext uri="{FF2B5EF4-FFF2-40B4-BE49-F238E27FC236}">
                <a16:creationId xmlns:a16="http://schemas.microsoft.com/office/drawing/2014/main" id="{D618C275-8D9C-C43E-9DB1-CE714DF9913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788" t="4988"/>
          <a:stretch/>
        </p:blipFill>
        <p:spPr>
          <a:xfrm>
            <a:off x="562836" y="21688"/>
            <a:ext cx="1321710" cy="1284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508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7FB31D9-9455-CB03-7F63-4EFB64D7AB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587" t="31660" r="61078" b="35333"/>
          <a:stretch/>
        </p:blipFill>
        <p:spPr>
          <a:xfrm>
            <a:off x="280146" y="766293"/>
            <a:ext cx="3622154" cy="285267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F43AD34-98D4-A934-0A7A-A6FC416C2E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927" t="31909" r="17876" b="35085"/>
          <a:stretch/>
        </p:blipFill>
        <p:spPr>
          <a:xfrm>
            <a:off x="3902300" y="766295"/>
            <a:ext cx="3599646" cy="285267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49AAF79-3D18-539D-A498-866DE1A86F63}"/>
              </a:ext>
            </a:extLst>
          </p:cNvPr>
          <p:cNvSpPr/>
          <p:nvPr/>
        </p:nvSpPr>
        <p:spPr>
          <a:xfrm>
            <a:off x="0" y="54444"/>
            <a:ext cx="1196447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Cydnabod meysydd i’w datblygu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2F00D4-C34A-5324-2D56-D7CCCCABF881}"/>
              </a:ext>
            </a:extLst>
          </p:cNvPr>
          <p:cNvSpPr txBox="1"/>
          <p:nvPr/>
        </p:nvSpPr>
        <p:spPr>
          <a:xfrm>
            <a:off x="280145" y="3738304"/>
            <a:ext cx="4278975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1.Chwiliwch am y gair ‘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targed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safon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’ neu ‘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’,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awgrymu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ystyriaeth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E0A83C7-B06D-7F94-321E-38B3FC421D0C}"/>
              </a:ext>
            </a:extLst>
          </p:cNvPr>
          <p:cNvSpPr txBox="1"/>
          <p:nvPr/>
        </p:nvSpPr>
        <p:spPr>
          <a:xfrm>
            <a:off x="4810259" y="3738304"/>
            <a:ext cx="5219447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 dirty="0">
                <a:latin typeface="Arial"/>
                <a:cs typeface="Arial"/>
              </a:rPr>
              <a:t>2. </a:t>
            </a:r>
            <a:r>
              <a:rPr lang="en-GB" sz="2400" dirty="0" err="1">
                <a:latin typeface="Arial"/>
                <a:cs typeface="Arial"/>
              </a:rPr>
              <a:t>Ysgrifennwch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dirty="0" err="1">
                <a:latin typeface="Arial"/>
                <a:cs typeface="Arial"/>
              </a:rPr>
              <a:t>deitl</a:t>
            </a:r>
            <a:r>
              <a:rPr lang="en-GB" sz="2400" dirty="0">
                <a:latin typeface="Arial"/>
                <a:cs typeface="Arial"/>
              </a:rPr>
              <a:t> y </a:t>
            </a:r>
            <a:r>
              <a:rPr lang="en-GB" sz="2400" dirty="0" err="1">
                <a:latin typeface="Arial"/>
                <a:cs typeface="Arial"/>
              </a:rPr>
              <a:t>llinyn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dirty="0" err="1">
                <a:latin typeface="Arial"/>
                <a:cs typeface="Arial"/>
              </a:rPr>
              <a:t>sy'n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dirty="0" err="1">
                <a:latin typeface="Arial"/>
                <a:cs typeface="Arial"/>
              </a:rPr>
              <a:t>gysylltiedig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dirty="0" err="1">
                <a:latin typeface="Arial"/>
                <a:cs typeface="Arial"/>
              </a:rPr>
              <a:t>â'r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dirty="0" err="1">
                <a:latin typeface="Arial"/>
                <a:cs typeface="Arial"/>
              </a:rPr>
              <a:t>targed</a:t>
            </a:r>
            <a:r>
              <a:rPr lang="en-GB" sz="2400" dirty="0">
                <a:latin typeface="Arial"/>
                <a:cs typeface="Arial"/>
              </a:rPr>
              <a:t>. </a:t>
            </a:r>
            <a:r>
              <a:rPr lang="en-GB" sz="2400" dirty="0" err="1">
                <a:latin typeface="Arial"/>
                <a:cs typeface="Arial"/>
              </a:rPr>
              <a:t>Croesgyfeiriwch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dirty="0" err="1">
                <a:latin typeface="Arial"/>
                <a:cs typeface="Arial"/>
              </a:rPr>
              <a:t>gan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dirty="0" err="1">
                <a:latin typeface="Arial"/>
                <a:cs typeface="Arial"/>
              </a:rPr>
              <a:t>ddefnyddio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dirty="0" err="1">
                <a:latin typeface="Arial"/>
                <a:cs typeface="Arial"/>
              </a:rPr>
              <a:t>eich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dirty="0" err="1">
                <a:latin typeface="Arial"/>
                <a:cs typeface="Arial"/>
              </a:rPr>
              <a:t>llyfryn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dirty="0" err="1">
                <a:latin typeface="Arial"/>
                <a:cs typeface="Arial"/>
              </a:rPr>
              <a:t>Safonau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dirty="0" err="1">
                <a:latin typeface="Arial"/>
                <a:cs typeface="Arial"/>
              </a:rPr>
              <a:t>Proffesiynol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dirty="0" err="1">
                <a:latin typeface="Arial"/>
                <a:cs typeface="Arial"/>
              </a:rPr>
              <a:t>Addysgu</a:t>
            </a:r>
            <a:r>
              <a:rPr lang="en-GB" sz="2400" dirty="0">
                <a:latin typeface="Arial"/>
                <a:cs typeface="Arial"/>
              </a:rPr>
              <a:t> ac </a:t>
            </a:r>
            <a:r>
              <a:rPr lang="en-GB" sz="2400" dirty="0" err="1">
                <a:latin typeface="Arial"/>
                <a:cs typeface="Arial"/>
              </a:rPr>
              <a:t>Arweinyddiaeth</a:t>
            </a:r>
            <a:r>
              <a:rPr lang="en-GB" sz="2400" dirty="0">
                <a:latin typeface="Arial"/>
                <a:cs typeface="Arial"/>
              </a:rPr>
              <a:t> PCYDDS.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1ECBF03-31E0-000B-CD76-9AC9C4163DF3}"/>
              </a:ext>
            </a:extLst>
          </p:cNvPr>
          <p:cNvSpPr txBox="1"/>
          <p:nvPr/>
        </p:nvSpPr>
        <p:spPr>
          <a:xfrm>
            <a:off x="7695127" y="913373"/>
            <a:ext cx="433213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Dangoswch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berchnogaeth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targed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h.y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camau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perthynas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llinynnau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10762136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9AB5850-187E-5DF2-301C-78B5CE5D06FB}"/>
              </a:ext>
            </a:extLst>
          </p:cNvPr>
          <p:cNvSpPr txBox="1"/>
          <p:nvPr/>
        </p:nvSpPr>
        <p:spPr>
          <a:xfrm>
            <a:off x="1259503" y="3662638"/>
            <a:ext cx="3060596" cy="1754326"/>
          </a:xfrm>
          <a:prstGeom prst="rect">
            <a:avLst/>
          </a:prstGeom>
          <a:solidFill>
            <a:srgbClr val="F7D85C"/>
          </a:solidFill>
          <a:ln w="57150"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 err="1">
                <a:latin typeface="Arial"/>
                <a:cs typeface="Arial"/>
              </a:rPr>
              <a:t>Chwiliwch</a:t>
            </a:r>
            <a:r>
              <a:rPr lang="en-GB" b="1" dirty="0">
                <a:latin typeface="Arial"/>
                <a:cs typeface="Arial"/>
              </a:rPr>
              <a:t> am y gair ‘</a:t>
            </a:r>
            <a:r>
              <a:rPr lang="en-GB" b="1" dirty="0" err="1">
                <a:latin typeface="Arial"/>
                <a:cs typeface="Arial"/>
              </a:rPr>
              <a:t>targed</a:t>
            </a:r>
            <a:r>
              <a:rPr lang="en-GB" b="1" dirty="0">
                <a:latin typeface="Arial"/>
                <a:cs typeface="Arial"/>
              </a:rPr>
              <a:t>’ </a:t>
            </a:r>
            <a:r>
              <a:rPr lang="en-GB" b="1" dirty="0" err="1">
                <a:latin typeface="Arial"/>
                <a:cs typeface="Arial"/>
              </a:rPr>
              <a:t>ar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dirty="0" err="1">
                <a:latin typeface="Arial"/>
                <a:cs typeface="Arial"/>
              </a:rPr>
              <a:t>gyfer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dirty="0" err="1">
                <a:latin typeface="Arial"/>
                <a:cs typeface="Arial"/>
              </a:rPr>
              <a:t>pob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dirty="0" err="1">
                <a:latin typeface="Arial"/>
                <a:cs typeface="Arial"/>
              </a:rPr>
              <a:t>safon</a:t>
            </a:r>
            <a:r>
              <a:rPr lang="en-GB" b="1" dirty="0">
                <a:latin typeface="Arial"/>
                <a:cs typeface="Arial"/>
              </a:rPr>
              <a:t> NEU </a:t>
            </a:r>
            <a:r>
              <a:rPr lang="en-GB" b="1" dirty="0" err="1">
                <a:latin typeface="Arial"/>
                <a:cs typeface="Arial"/>
              </a:rPr>
              <a:t>ystyriwch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dirty="0" err="1">
                <a:latin typeface="Arial"/>
                <a:cs typeface="Arial"/>
              </a:rPr>
              <a:t>eiriau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dirty="0" err="1">
                <a:latin typeface="Arial"/>
                <a:cs typeface="Arial"/>
              </a:rPr>
              <a:t>fel</a:t>
            </a:r>
            <a:r>
              <a:rPr lang="en-GB" b="1" dirty="0">
                <a:latin typeface="Arial"/>
                <a:cs typeface="Arial"/>
              </a:rPr>
              <a:t> ‘</a:t>
            </a:r>
            <a:r>
              <a:rPr lang="en-GB" b="1" dirty="0" err="1">
                <a:latin typeface="Arial"/>
                <a:cs typeface="Arial"/>
              </a:rPr>
              <a:t>peth</a:t>
            </a:r>
            <a:r>
              <a:rPr lang="en-GB" b="1" dirty="0">
                <a:latin typeface="Arial"/>
                <a:cs typeface="Arial"/>
              </a:rPr>
              <a:t>’ neu ‘</a:t>
            </a:r>
            <a:r>
              <a:rPr lang="en-GB" b="1" dirty="0" err="1">
                <a:latin typeface="Arial"/>
                <a:cs typeface="Arial"/>
              </a:rPr>
              <a:t>dechrau</a:t>
            </a:r>
            <a:r>
              <a:rPr lang="en-GB" b="1" dirty="0">
                <a:latin typeface="Arial"/>
                <a:cs typeface="Arial"/>
              </a:rPr>
              <a:t>’, </a:t>
            </a:r>
            <a:r>
              <a:rPr lang="en-GB" b="1" dirty="0" err="1">
                <a:latin typeface="Arial"/>
                <a:cs typeface="Arial"/>
              </a:rPr>
              <a:t>sy’n</a:t>
            </a:r>
            <a:r>
              <a:rPr lang="en-GB" b="1" dirty="0">
                <a:latin typeface="Arial"/>
                <a:cs typeface="Arial"/>
              </a:rPr>
              <a:t> </a:t>
            </a:r>
            <a:endParaRPr lang="en-GB" b="1" dirty="0">
              <a:latin typeface="Arial"/>
              <a:cs typeface="Calibri" panose="020F0502020204030204"/>
            </a:endParaRPr>
          </a:p>
          <a:p>
            <a:r>
              <a:rPr lang="en-GB" b="1" dirty="0" err="1">
                <a:latin typeface="Arial"/>
                <a:cs typeface="Arial"/>
              </a:rPr>
              <a:t>awgrymu</a:t>
            </a:r>
            <a:r>
              <a:rPr lang="en-GB" b="1" dirty="0">
                <a:latin typeface="Arial"/>
                <a:cs typeface="Arial"/>
              </a:rPr>
              <a:t> bod </a:t>
            </a:r>
            <a:r>
              <a:rPr lang="en-GB" b="1" dirty="0" err="1">
                <a:latin typeface="Arial"/>
                <a:cs typeface="Arial"/>
              </a:rPr>
              <a:t>angen</a:t>
            </a:r>
            <a:r>
              <a:rPr lang="en-GB" b="1" dirty="0">
                <a:latin typeface="Arial"/>
                <a:cs typeface="Arial"/>
              </a:rPr>
              <a:t> </a:t>
            </a:r>
            <a:endParaRPr lang="en-GB" b="1" dirty="0">
              <a:latin typeface="Arial"/>
              <a:cs typeface="Calibri" panose="020F0502020204030204"/>
            </a:endParaRPr>
          </a:p>
          <a:p>
            <a:r>
              <a:rPr lang="en-GB" b="1" dirty="0" err="1">
                <a:latin typeface="Arial"/>
                <a:cs typeface="Arial"/>
              </a:rPr>
              <a:t>ystyriaeth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dirty="0" err="1">
                <a:latin typeface="Arial"/>
                <a:cs typeface="Arial"/>
              </a:rPr>
              <a:t>bellach</a:t>
            </a:r>
            <a:r>
              <a:rPr lang="en-GB" b="1" dirty="0">
                <a:latin typeface="Arial"/>
                <a:cs typeface="Arial"/>
              </a:rPr>
              <a:t>.</a:t>
            </a:r>
            <a:endParaRPr lang="en-GB" b="1" dirty="0">
              <a:latin typeface="Arial"/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5588D2-6C52-555A-82A7-B1DC2CB37A55}"/>
              </a:ext>
            </a:extLst>
          </p:cNvPr>
          <p:cNvSpPr txBox="1"/>
          <p:nvPr/>
        </p:nvSpPr>
        <p:spPr>
          <a:xfrm>
            <a:off x="1298549" y="2078182"/>
            <a:ext cx="3013992" cy="1200329"/>
          </a:xfrm>
          <a:prstGeom prst="rect">
            <a:avLst/>
          </a:prstGeom>
          <a:solidFill>
            <a:srgbClr val="F7D85C"/>
          </a:solidFill>
          <a:ln w="57150"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 err="1">
                <a:ea typeface="+mn-lt"/>
                <a:cs typeface="+mn-lt"/>
              </a:rPr>
              <a:t>Rhaid</a:t>
            </a:r>
            <a:r>
              <a:rPr lang="en-US" b="1" dirty="0">
                <a:ea typeface="+mn-lt"/>
                <a:cs typeface="+mn-lt"/>
              </a:rPr>
              <a:t> </a:t>
            </a:r>
            <a:r>
              <a:rPr lang="en-US" b="1" dirty="0" err="1">
                <a:ea typeface="+mn-lt"/>
                <a:cs typeface="+mn-lt"/>
              </a:rPr>
              <a:t>i'ch</a:t>
            </a:r>
            <a:r>
              <a:rPr lang="en-US" b="1" dirty="0">
                <a:ea typeface="+mn-lt"/>
                <a:cs typeface="+mn-lt"/>
              </a:rPr>
              <a:t> </a:t>
            </a:r>
            <a:r>
              <a:rPr lang="en-US" b="1" dirty="0" err="1">
                <a:ea typeface="+mn-lt"/>
                <a:cs typeface="+mn-lt"/>
              </a:rPr>
              <a:t>cryfderau</a:t>
            </a:r>
            <a:r>
              <a:rPr lang="en-US" b="1" dirty="0">
                <a:ea typeface="+mn-lt"/>
                <a:cs typeface="+mn-lt"/>
              </a:rPr>
              <a:t> </a:t>
            </a:r>
            <a:r>
              <a:rPr lang="en-US" b="1" dirty="0" err="1">
                <a:ea typeface="+mn-lt"/>
                <a:cs typeface="+mn-lt"/>
              </a:rPr>
              <a:t>a'ch</a:t>
            </a:r>
            <a:r>
              <a:rPr lang="en-US" b="1" dirty="0">
                <a:ea typeface="+mn-lt"/>
                <a:cs typeface="+mn-lt"/>
              </a:rPr>
              <a:t> </a:t>
            </a:r>
            <a:endParaRPr lang="en-US" dirty="0"/>
          </a:p>
          <a:p>
            <a:r>
              <a:rPr lang="en-US" b="1" dirty="0" err="1">
                <a:ea typeface="+mn-lt"/>
                <a:cs typeface="+mn-lt"/>
              </a:rPr>
              <a:t>meysydd</a:t>
            </a:r>
            <a:r>
              <a:rPr lang="en-US" b="1" dirty="0">
                <a:ea typeface="+mn-lt"/>
                <a:cs typeface="+mn-lt"/>
              </a:rPr>
              <a:t> </a:t>
            </a:r>
            <a:r>
              <a:rPr lang="en-US" b="1" dirty="0" err="1">
                <a:ea typeface="+mn-lt"/>
                <a:cs typeface="+mn-lt"/>
              </a:rPr>
              <a:t>datblygu</a:t>
            </a:r>
            <a:r>
              <a:rPr lang="en-US" b="1" dirty="0">
                <a:ea typeface="+mn-lt"/>
                <a:cs typeface="+mn-lt"/>
              </a:rPr>
              <a:t> </a:t>
            </a:r>
            <a:r>
              <a:rPr lang="en-US" b="1" dirty="0" err="1">
                <a:ea typeface="+mn-lt"/>
                <a:cs typeface="+mn-lt"/>
              </a:rPr>
              <a:t>gyd-fynd</a:t>
            </a:r>
            <a:r>
              <a:rPr lang="en-US" b="1" dirty="0">
                <a:ea typeface="+mn-lt"/>
                <a:cs typeface="+mn-lt"/>
              </a:rPr>
              <a:t> </a:t>
            </a:r>
            <a:r>
              <a:rPr lang="en-US" b="1" dirty="0" err="1">
                <a:ea typeface="+mn-lt"/>
                <a:cs typeface="+mn-lt"/>
              </a:rPr>
              <a:t>â'r</a:t>
            </a:r>
            <a:r>
              <a:rPr lang="en-US" b="1" dirty="0">
                <a:ea typeface="+mn-lt"/>
                <a:cs typeface="+mn-lt"/>
              </a:rPr>
              <a:t> </a:t>
            </a:r>
            <a:r>
              <a:rPr lang="en-US" b="1" dirty="0" err="1">
                <a:ea typeface="+mn-lt"/>
                <a:cs typeface="+mn-lt"/>
              </a:rPr>
              <a:t>Safonau</a:t>
            </a:r>
            <a:r>
              <a:rPr lang="en-US" b="1" dirty="0">
                <a:ea typeface="+mn-lt"/>
                <a:cs typeface="+mn-lt"/>
              </a:rPr>
              <a:t> </a:t>
            </a:r>
            <a:r>
              <a:rPr lang="en-US" b="1" dirty="0" err="1">
                <a:ea typeface="+mn-lt"/>
                <a:cs typeface="+mn-lt"/>
              </a:rPr>
              <a:t>Proffesiynol</a:t>
            </a:r>
            <a:r>
              <a:rPr lang="en-US" b="1" dirty="0">
                <a:ea typeface="+mn-lt"/>
                <a:cs typeface="+mn-lt"/>
              </a:rPr>
              <a:t>.</a:t>
            </a:r>
            <a:endParaRPr lang="en-US" dirty="0"/>
          </a:p>
          <a:p>
            <a:pPr algn="l"/>
            <a:endParaRPr lang="en-US" b="1" dirty="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3077DE9-CFD6-AF99-C862-656102442BDE}"/>
              </a:ext>
            </a:extLst>
          </p:cNvPr>
          <p:cNvSpPr txBox="1"/>
          <p:nvPr/>
        </p:nvSpPr>
        <p:spPr>
          <a:xfrm>
            <a:off x="4903249" y="2076923"/>
            <a:ext cx="2978727" cy="1477328"/>
          </a:xfrm>
          <a:prstGeom prst="rect">
            <a:avLst/>
          </a:prstGeom>
          <a:solidFill>
            <a:srgbClr val="F7D85C"/>
          </a:solidFill>
          <a:ln w="57150"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 err="1">
                <a:ea typeface="+mn-lt"/>
                <a:cs typeface="+mn-lt"/>
              </a:rPr>
              <a:t>Mae'n</a:t>
            </a:r>
            <a:r>
              <a:rPr lang="en-US" b="1" dirty="0">
                <a:ea typeface="+mn-lt"/>
                <a:cs typeface="+mn-lt"/>
              </a:rPr>
              <a:t> </a:t>
            </a:r>
            <a:r>
              <a:rPr lang="en-US" b="1" dirty="0" err="1">
                <a:ea typeface="+mn-lt"/>
                <a:cs typeface="+mn-lt"/>
              </a:rPr>
              <a:t>rhaid</a:t>
            </a:r>
            <a:r>
              <a:rPr lang="en-US" b="1" dirty="0">
                <a:ea typeface="+mn-lt"/>
                <a:cs typeface="+mn-lt"/>
              </a:rPr>
              <a:t> </a:t>
            </a:r>
            <a:r>
              <a:rPr lang="en-US" b="1" dirty="0" err="1">
                <a:ea typeface="+mn-lt"/>
                <a:cs typeface="+mn-lt"/>
              </a:rPr>
              <a:t>i</a:t>
            </a:r>
            <a:r>
              <a:rPr lang="en-US" b="1" dirty="0">
                <a:ea typeface="+mn-lt"/>
                <a:cs typeface="+mn-lt"/>
              </a:rPr>
              <a:t> chi </a:t>
            </a:r>
            <a:r>
              <a:rPr lang="en-US" b="1" dirty="0" err="1">
                <a:ea typeface="+mn-lt"/>
                <a:cs typeface="+mn-lt"/>
              </a:rPr>
              <a:t>ysgrifennu</a:t>
            </a:r>
            <a:endParaRPr lang="en-US" dirty="0" err="1"/>
          </a:p>
          <a:p>
            <a:r>
              <a:rPr lang="en-US" b="1" dirty="0">
                <a:ea typeface="+mn-lt"/>
                <a:cs typeface="+mn-lt"/>
              </a:rPr>
              <a:t> </a:t>
            </a:r>
            <a:r>
              <a:rPr lang="en-US" b="1" dirty="0" err="1">
                <a:ea typeface="+mn-lt"/>
                <a:cs typeface="+mn-lt"/>
              </a:rPr>
              <a:t>yn</a:t>
            </a:r>
            <a:r>
              <a:rPr lang="en-US" b="1" dirty="0">
                <a:ea typeface="+mn-lt"/>
                <a:cs typeface="+mn-lt"/>
              </a:rPr>
              <a:t> y person </a:t>
            </a:r>
            <a:r>
              <a:rPr lang="en-US" b="1" dirty="0" err="1">
                <a:ea typeface="+mn-lt"/>
                <a:cs typeface="+mn-lt"/>
              </a:rPr>
              <a:t>cyntaf</a:t>
            </a:r>
            <a:r>
              <a:rPr lang="en-US" b="1" dirty="0">
                <a:ea typeface="+mn-lt"/>
                <a:cs typeface="+mn-lt"/>
              </a:rPr>
              <a:t> – </a:t>
            </a:r>
            <a:r>
              <a:rPr lang="en-US" b="1" dirty="0" err="1">
                <a:ea typeface="+mn-lt"/>
                <a:cs typeface="+mn-lt"/>
              </a:rPr>
              <a:t>cymryd</a:t>
            </a:r>
            <a:r>
              <a:rPr lang="en-US" b="1" dirty="0">
                <a:ea typeface="+mn-lt"/>
                <a:cs typeface="+mn-lt"/>
              </a:rPr>
              <a:t> </a:t>
            </a:r>
            <a:r>
              <a:rPr lang="en-US" b="1" dirty="0" err="1">
                <a:ea typeface="+mn-lt"/>
                <a:cs typeface="+mn-lt"/>
              </a:rPr>
              <a:t>perchnogaeth</a:t>
            </a:r>
            <a:r>
              <a:rPr lang="en-US" b="1" dirty="0">
                <a:ea typeface="+mn-lt"/>
                <a:cs typeface="+mn-lt"/>
              </a:rPr>
              <a:t> </a:t>
            </a:r>
            <a:r>
              <a:rPr lang="en-US" b="1" dirty="0" err="1">
                <a:ea typeface="+mn-lt"/>
                <a:cs typeface="+mn-lt"/>
              </a:rPr>
              <a:t>o'ch</a:t>
            </a:r>
            <a:r>
              <a:rPr lang="en-US" b="1" dirty="0">
                <a:ea typeface="+mn-lt"/>
                <a:cs typeface="+mn-lt"/>
              </a:rPr>
              <a:t> </a:t>
            </a:r>
            <a:endParaRPr lang="en-US" dirty="0">
              <a:ea typeface="+mn-lt"/>
              <a:cs typeface="+mn-lt"/>
            </a:endParaRPr>
          </a:p>
          <a:p>
            <a:r>
              <a:rPr lang="en-US" b="1" dirty="0" err="1">
                <a:ea typeface="+mn-lt"/>
                <a:cs typeface="+mn-lt"/>
              </a:rPr>
              <a:t>Cynllun</a:t>
            </a:r>
            <a:r>
              <a:rPr lang="en-US" b="1" dirty="0">
                <a:ea typeface="+mn-lt"/>
                <a:cs typeface="+mn-lt"/>
              </a:rPr>
              <a:t> </a:t>
            </a:r>
            <a:r>
              <a:rPr lang="en-US" b="1" dirty="0" err="1">
                <a:ea typeface="+mn-lt"/>
                <a:cs typeface="+mn-lt"/>
              </a:rPr>
              <a:t>Gweithredu</a:t>
            </a:r>
            <a:r>
              <a:rPr lang="en-US" b="1" dirty="0">
                <a:ea typeface="+mn-lt"/>
                <a:cs typeface="+mn-lt"/>
              </a:rPr>
              <a:t>.</a:t>
            </a:r>
            <a:endParaRPr lang="en-US" dirty="0">
              <a:cs typeface="Calibri"/>
            </a:endParaRPr>
          </a:p>
          <a:p>
            <a:endParaRPr lang="en-US" b="1" dirty="0">
              <a:ea typeface="+mn-lt"/>
              <a:cs typeface="+mn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D5E3969-629D-9BDB-78FE-508A1E81786E}"/>
              </a:ext>
            </a:extLst>
          </p:cNvPr>
          <p:cNvSpPr txBox="1"/>
          <p:nvPr/>
        </p:nvSpPr>
        <p:spPr>
          <a:xfrm>
            <a:off x="4904509" y="3661378"/>
            <a:ext cx="2977467" cy="1785104"/>
          </a:xfrm>
          <a:prstGeom prst="rect">
            <a:avLst/>
          </a:prstGeom>
          <a:solidFill>
            <a:srgbClr val="F7D85C"/>
          </a:solidFill>
          <a:ln w="57150"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 b="1" dirty="0" err="1">
                <a:ea typeface="+mn-lt"/>
                <a:cs typeface="+mn-lt"/>
              </a:rPr>
              <a:t>Treuliwch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>
                <a:solidFill>
                  <a:srgbClr val="FF0000"/>
                </a:solidFill>
                <a:ea typeface="+mn-lt"/>
                <a:cs typeface="+mn-lt"/>
              </a:rPr>
              <a:t>30 </a:t>
            </a:r>
            <a:r>
              <a:rPr lang="en-US" sz="2200" b="1" dirty="0" err="1">
                <a:solidFill>
                  <a:srgbClr val="FF0000"/>
                </a:solidFill>
                <a:ea typeface="+mn-lt"/>
                <a:cs typeface="+mn-lt"/>
              </a:rPr>
              <a:t>munud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yn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cwblhau'r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Cynllun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Gweithredu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nawr</a:t>
            </a:r>
            <a:r>
              <a:rPr lang="en-US" sz="2200" b="1" dirty="0">
                <a:ea typeface="+mn-lt"/>
                <a:cs typeface="+mn-lt"/>
              </a:rPr>
              <a:t>.</a:t>
            </a:r>
            <a:endParaRPr lang="en-US" b="1" dirty="0">
              <a:ea typeface="+mn-lt"/>
              <a:cs typeface="+mn-lt"/>
            </a:endParaRPr>
          </a:p>
          <a:p>
            <a:r>
              <a:rPr lang="en-US" sz="2200" b="1" dirty="0" err="1">
                <a:ea typeface="+mn-lt"/>
                <a:cs typeface="+mn-lt"/>
              </a:rPr>
              <a:t>Rydym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yma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i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ateb</a:t>
            </a:r>
            <a:r>
              <a:rPr lang="en-US" sz="2200" b="1" dirty="0">
                <a:ea typeface="+mn-lt"/>
                <a:cs typeface="+mn-lt"/>
              </a:rPr>
              <a:t> </a:t>
            </a:r>
            <a:r>
              <a:rPr lang="en-US" sz="2200" b="1" dirty="0" err="1">
                <a:ea typeface="+mn-lt"/>
                <a:cs typeface="+mn-lt"/>
              </a:rPr>
              <a:t>cwestiynau</a:t>
            </a:r>
            <a:r>
              <a:rPr lang="en-US" sz="2200" b="1" dirty="0">
                <a:ea typeface="+mn-lt"/>
                <a:cs typeface="+mn-lt"/>
              </a:rPr>
              <a:t>.</a:t>
            </a:r>
            <a:endParaRPr lang="en-US" b="1" dirty="0">
              <a:ea typeface="+mn-lt"/>
              <a:cs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B18DBC-7145-8183-DFC6-CAD9C2F666E8}"/>
              </a:ext>
            </a:extLst>
          </p:cNvPr>
          <p:cNvSpPr txBox="1"/>
          <p:nvPr/>
        </p:nvSpPr>
        <p:spPr>
          <a:xfrm>
            <a:off x="8097421" y="1778540"/>
            <a:ext cx="3737137" cy="375487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57150">
            <a:solidFill>
              <a:srgbClr val="FFC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u="sng" dirty="0">
                <a:ea typeface="+mn-lt"/>
                <a:cs typeface="+mn-lt"/>
              </a:rPr>
              <a:t>Sut </a:t>
            </a:r>
            <a:r>
              <a:rPr lang="en-US" sz="2000" b="1" u="sng" err="1">
                <a:ea typeface="+mn-lt"/>
                <a:cs typeface="+mn-lt"/>
              </a:rPr>
              <a:t>i</a:t>
            </a:r>
            <a:r>
              <a:rPr lang="en-US" sz="2000" b="1" u="sng" dirty="0">
                <a:ea typeface="+mn-lt"/>
                <a:cs typeface="+mn-lt"/>
              </a:rPr>
              <a:t> </a:t>
            </a:r>
            <a:r>
              <a:rPr lang="en-US" sz="2000" b="1" u="sng" err="1">
                <a:ea typeface="+mn-lt"/>
                <a:cs typeface="+mn-lt"/>
              </a:rPr>
              <a:t>ddarllen</a:t>
            </a:r>
            <a:r>
              <a:rPr lang="en-US" sz="2000" b="1" u="sng" dirty="0">
                <a:ea typeface="+mn-lt"/>
                <a:cs typeface="+mn-lt"/>
              </a:rPr>
              <a:t> </a:t>
            </a:r>
            <a:r>
              <a:rPr lang="en-US" sz="2000" b="1" u="sng" err="1">
                <a:ea typeface="+mn-lt"/>
                <a:cs typeface="+mn-lt"/>
              </a:rPr>
              <a:t>eich</a:t>
            </a:r>
            <a:r>
              <a:rPr lang="en-US" sz="2000" b="1" u="sng" dirty="0">
                <a:ea typeface="+mn-lt"/>
                <a:cs typeface="+mn-lt"/>
              </a:rPr>
              <a:t> </a:t>
            </a:r>
            <a:r>
              <a:rPr lang="en-US" sz="2000" b="1" u="sng" err="1">
                <a:ea typeface="+mn-lt"/>
                <a:cs typeface="+mn-lt"/>
              </a:rPr>
              <a:t>Adroddiad</a:t>
            </a:r>
            <a:r>
              <a:rPr lang="en-US" sz="2000" b="1" u="sng" dirty="0">
                <a:ea typeface="+mn-lt"/>
                <a:cs typeface="+mn-lt"/>
              </a:rPr>
              <a:t> </a:t>
            </a:r>
            <a:r>
              <a:rPr lang="en-US" sz="2000" b="1" u="sng" err="1">
                <a:ea typeface="+mn-lt"/>
                <a:cs typeface="+mn-lt"/>
              </a:rPr>
              <a:t>Diwedd</a:t>
            </a:r>
            <a:r>
              <a:rPr lang="en-US" sz="2000" b="1" u="sng" dirty="0">
                <a:ea typeface="+mn-lt"/>
                <a:cs typeface="+mn-lt"/>
              </a:rPr>
              <a:t> </a:t>
            </a:r>
          </a:p>
          <a:p>
            <a:r>
              <a:rPr lang="en-US" sz="2000" b="1" u="sng" err="1">
                <a:ea typeface="+mn-lt"/>
                <a:cs typeface="+mn-lt"/>
              </a:rPr>
              <a:t>Lleoliad</a:t>
            </a:r>
            <a:endParaRPr lang="en-US" sz="2000" b="1" u="sng">
              <a:cs typeface="Calibri"/>
            </a:endParaRPr>
          </a:p>
          <a:p>
            <a:r>
              <a:rPr lang="en-US" sz="2000" dirty="0">
                <a:cs typeface="Calibri"/>
              </a:rPr>
              <a:t>1. </a:t>
            </a:r>
            <a:r>
              <a:rPr lang="en-US" sz="2000" err="1">
                <a:cs typeface="Calibri"/>
              </a:rPr>
              <a:t>Ewch</a:t>
            </a:r>
            <a:r>
              <a:rPr lang="en-US" sz="2000" dirty="0">
                <a:cs typeface="Calibri"/>
              </a:rPr>
              <a:t> </a:t>
            </a:r>
            <a:r>
              <a:rPr lang="en-US" sz="2000" err="1">
                <a:cs typeface="Calibri"/>
              </a:rPr>
              <a:t>i'r</a:t>
            </a:r>
            <a:r>
              <a:rPr lang="en-US" sz="2000" dirty="0">
                <a:cs typeface="Calibri"/>
              </a:rPr>
              <a:t> </a:t>
            </a:r>
            <a:r>
              <a:rPr lang="en-US" sz="2000" err="1">
                <a:cs typeface="Calibri"/>
              </a:rPr>
              <a:t>cwrs</a:t>
            </a:r>
            <a:r>
              <a:rPr lang="en-US" sz="2000" dirty="0">
                <a:cs typeface="Calibri"/>
              </a:rPr>
              <a:t> </a:t>
            </a:r>
            <a:r>
              <a:rPr lang="en-US" sz="2000" err="1">
                <a:cs typeface="Calibri"/>
              </a:rPr>
              <a:t>Llwybr</a:t>
            </a:r>
            <a:r>
              <a:rPr lang="en-US" sz="2000" dirty="0">
                <a:cs typeface="Calibri"/>
              </a:rPr>
              <a:t> SAC </a:t>
            </a:r>
            <a:r>
              <a:rPr lang="en-US" sz="2000" err="1">
                <a:cs typeface="Calibri"/>
              </a:rPr>
              <a:t>ar</a:t>
            </a:r>
            <a:r>
              <a:rPr lang="en-US" sz="2000" dirty="0">
                <a:cs typeface="Calibri"/>
              </a:rPr>
              <a:t> Moodle, a </a:t>
            </a:r>
            <a:r>
              <a:rPr lang="en-US" sz="2000" err="1">
                <a:cs typeface="Calibri"/>
              </a:rPr>
              <a:t>chlicio</a:t>
            </a:r>
            <a:r>
              <a:rPr lang="en-US" sz="2000" dirty="0">
                <a:cs typeface="Calibri"/>
              </a:rPr>
              <a:t> </a:t>
            </a:r>
            <a:r>
              <a:rPr lang="en-US" sz="2000" err="1">
                <a:cs typeface="Calibri"/>
              </a:rPr>
              <a:t>ar</a:t>
            </a:r>
            <a:r>
              <a:rPr lang="en-US" sz="2000" dirty="0">
                <a:cs typeface="Calibri"/>
              </a:rPr>
              <a:t> y </a:t>
            </a:r>
            <a:r>
              <a:rPr lang="en-US" sz="2000" err="1">
                <a:cs typeface="Calibri"/>
              </a:rPr>
              <a:t>deilsen</a:t>
            </a:r>
            <a:r>
              <a:rPr lang="en-US" sz="2000" dirty="0">
                <a:cs typeface="Calibri"/>
              </a:rPr>
              <a:t> '</a:t>
            </a:r>
            <a:r>
              <a:rPr lang="en-US" sz="2000" err="1">
                <a:cs typeface="Calibri"/>
              </a:rPr>
              <a:t>Rhwydwaith</a:t>
            </a:r>
            <a:r>
              <a:rPr lang="en-US" sz="2000" dirty="0">
                <a:cs typeface="Calibri"/>
              </a:rPr>
              <a:t>/Network'.</a:t>
            </a:r>
          </a:p>
          <a:p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2. </a:t>
            </a:r>
            <a:r>
              <a:rPr lang="en-US" sz="2000" err="1">
                <a:cs typeface="Calibri"/>
              </a:rPr>
              <a:t>Dewiswch</a:t>
            </a:r>
            <a:r>
              <a:rPr lang="en-US" sz="2000" dirty="0">
                <a:cs typeface="Calibri"/>
              </a:rPr>
              <a:t> </a:t>
            </a:r>
            <a:r>
              <a:rPr lang="en-US" sz="2000" err="1">
                <a:cs typeface="Calibri"/>
              </a:rPr>
              <a:t>eich</a:t>
            </a:r>
            <a:r>
              <a:rPr lang="en-US" sz="2000" dirty="0">
                <a:cs typeface="Calibri"/>
              </a:rPr>
              <a:t> </a:t>
            </a:r>
            <a:r>
              <a:rPr lang="en-US" sz="2000" err="1">
                <a:cs typeface="Calibri"/>
              </a:rPr>
              <a:t>Rhwydwaith</a:t>
            </a:r>
            <a:r>
              <a:rPr lang="en-US" sz="2000" dirty="0">
                <a:cs typeface="Calibri"/>
              </a:rPr>
              <a:t>.</a:t>
            </a:r>
          </a:p>
          <a:p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3. Fe </a:t>
            </a:r>
            <a:r>
              <a:rPr lang="en-US" sz="2000" err="1">
                <a:cs typeface="Calibri"/>
              </a:rPr>
              <a:t>ddylech</a:t>
            </a:r>
            <a:r>
              <a:rPr lang="en-US" sz="2000" dirty="0">
                <a:cs typeface="Calibri"/>
              </a:rPr>
              <a:t> weld </a:t>
            </a:r>
            <a:r>
              <a:rPr lang="en-US" sz="2000" err="1">
                <a:cs typeface="Calibri"/>
              </a:rPr>
              <a:t>eich</a:t>
            </a:r>
            <a:r>
              <a:rPr lang="en-US" sz="2000" dirty="0">
                <a:cs typeface="Calibri"/>
              </a:rPr>
              <a:t> </a:t>
            </a:r>
            <a:r>
              <a:rPr lang="en-US" sz="2000" err="1">
                <a:cs typeface="Calibri"/>
              </a:rPr>
              <a:t>ffolder</a:t>
            </a:r>
            <a:r>
              <a:rPr lang="en-US" sz="2000" dirty="0">
                <a:cs typeface="Calibri"/>
              </a:rPr>
              <a:t> chi o </a:t>
            </a:r>
            <a:r>
              <a:rPr lang="en-US" sz="2000" err="1">
                <a:cs typeface="Calibri"/>
              </a:rPr>
              <a:t>fewn</a:t>
            </a:r>
            <a:r>
              <a:rPr lang="en-US" sz="2000" dirty="0">
                <a:cs typeface="Calibri"/>
              </a:rPr>
              <a:t> </a:t>
            </a:r>
            <a:r>
              <a:rPr lang="en-US" sz="2000" err="1">
                <a:cs typeface="Calibri"/>
              </a:rPr>
              <a:t>ffolder</a:t>
            </a:r>
            <a:r>
              <a:rPr lang="en-US" sz="2000" dirty="0">
                <a:cs typeface="Calibri"/>
              </a:rPr>
              <a:t> y </a:t>
            </a:r>
            <a:r>
              <a:rPr lang="en-US" sz="2000" err="1">
                <a:cs typeface="Calibri"/>
              </a:rPr>
              <a:t>Rhwydwaith</a:t>
            </a:r>
            <a:r>
              <a:rPr lang="en-US" sz="2000" dirty="0">
                <a:cs typeface="Calibri"/>
              </a:rPr>
              <a:t>.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8" name="Scroll: Horizontal 7">
            <a:extLst>
              <a:ext uri="{FF2B5EF4-FFF2-40B4-BE49-F238E27FC236}">
                <a16:creationId xmlns:a16="http://schemas.microsoft.com/office/drawing/2014/main" id="{20C7450B-FCF4-4754-0364-AC2B88DE4960}"/>
              </a:ext>
            </a:extLst>
          </p:cNvPr>
          <p:cNvSpPr/>
          <p:nvPr/>
        </p:nvSpPr>
        <p:spPr>
          <a:xfrm>
            <a:off x="1166904" y="1967"/>
            <a:ext cx="10126411" cy="192704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err="1">
                <a:solidFill>
                  <a:srgbClr val="00B050"/>
                </a:solidFill>
                <a:latin typeface="Arial"/>
                <a:cs typeface="Arial"/>
              </a:rPr>
              <a:t>Tasg</a:t>
            </a:r>
            <a:r>
              <a:rPr lang="en-US" sz="3200" b="1" dirty="0">
                <a:solidFill>
                  <a:srgbClr val="00B050"/>
                </a:solidFill>
                <a:latin typeface="Arial"/>
                <a:cs typeface="Arial"/>
              </a:rPr>
              <a:t>: </a:t>
            </a:r>
            <a:r>
              <a:rPr lang="en-US" sz="3200" b="1" u="sng" dirty="0">
                <a:solidFill>
                  <a:srgbClr val="00B050"/>
                </a:solidFill>
                <a:latin typeface="Arial"/>
                <a:cs typeface="Arial"/>
              </a:rPr>
              <a:t>Nawr </a:t>
            </a:r>
            <a:r>
              <a:rPr lang="en-US" sz="3200" b="1" u="sng" err="1">
                <a:solidFill>
                  <a:srgbClr val="00B050"/>
                </a:solidFill>
                <a:latin typeface="Arial"/>
                <a:cs typeface="Arial"/>
              </a:rPr>
              <a:t>cwblhewch</a:t>
            </a:r>
            <a:r>
              <a:rPr lang="en-US" sz="3200" b="1" u="sng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US" sz="3200" b="1" u="sng" err="1">
                <a:solidFill>
                  <a:srgbClr val="00B050"/>
                </a:solidFill>
                <a:latin typeface="Arial"/>
                <a:cs typeface="Arial"/>
              </a:rPr>
              <a:t>eich</a:t>
            </a:r>
            <a:r>
              <a:rPr lang="en-US" sz="3200" b="1" u="sng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US" sz="3200" b="1" u="sng" err="1">
                <a:solidFill>
                  <a:srgbClr val="00B050"/>
                </a:solidFill>
                <a:latin typeface="Arial"/>
                <a:cs typeface="Arial"/>
              </a:rPr>
              <a:t>Cynllun</a:t>
            </a:r>
            <a:r>
              <a:rPr lang="en-US" sz="3200" b="1" u="sng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US" sz="3200" b="1" u="sng" err="1">
                <a:solidFill>
                  <a:srgbClr val="00B050"/>
                </a:solidFill>
                <a:latin typeface="Arial"/>
                <a:cs typeface="Arial"/>
              </a:rPr>
              <a:t>Gweithredu</a:t>
            </a:r>
            <a:endParaRPr lang="en-US" sz="3200" err="1">
              <a:ea typeface="+mn-lt"/>
              <a:cs typeface="+mn-lt"/>
            </a:endParaRPr>
          </a:p>
          <a:p>
            <a:pPr algn="ctr"/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266079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6" name="Rectangle 1085">
            <a:extLst>
              <a:ext uri="{FF2B5EF4-FFF2-40B4-BE49-F238E27FC236}">
                <a16:creationId xmlns:a16="http://schemas.microsoft.com/office/drawing/2014/main" id="{003DFD93-9A13-4483-3957-E61E8707CFC5}"/>
              </a:ext>
            </a:extLst>
          </p:cNvPr>
          <p:cNvSpPr/>
          <p:nvPr/>
        </p:nvSpPr>
        <p:spPr>
          <a:xfrm>
            <a:off x="221" y="2126"/>
            <a:ext cx="12191997" cy="569752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croll: Horizontal 4">
            <a:extLst>
              <a:ext uri="{FF2B5EF4-FFF2-40B4-BE49-F238E27FC236}">
                <a16:creationId xmlns:a16="http://schemas.microsoft.com/office/drawing/2014/main" id="{E0C716FC-EEC0-2586-1EAB-885360A0AD4C}"/>
              </a:ext>
            </a:extLst>
          </p:cNvPr>
          <p:cNvSpPr/>
          <p:nvPr/>
        </p:nvSpPr>
        <p:spPr>
          <a:xfrm>
            <a:off x="406462" y="153914"/>
            <a:ext cx="3336978" cy="5240981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dirty="0">
                <a:solidFill>
                  <a:srgbClr val="00B050"/>
                </a:solidFill>
                <a:latin typeface="Arial"/>
                <a:ea typeface="+mn-lt"/>
                <a:cs typeface="Arial"/>
              </a:rPr>
              <a:t>Beth </a:t>
            </a:r>
            <a:r>
              <a:rPr lang="en-US" sz="3600" b="1" dirty="0" err="1">
                <a:solidFill>
                  <a:srgbClr val="00B050"/>
                </a:solidFill>
                <a:latin typeface="Arial"/>
                <a:ea typeface="+mn-lt"/>
                <a:cs typeface="Arial"/>
              </a:rPr>
              <a:t>i</a:t>
            </a:r>
            <a:r>
              <a:rPr lang="en-US" sz="3600" b="1" dirty="0">
                <a:solidFill>
                  <a:srgbClr val="00B05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3600" b="1" dirty="0" err="1">
                <a:solidFill>
                  <a:srgbClr val="00B050"/>
                </a:solidFill>
                <a:latin typeface="Arial"/>
                <a:ea typeface="+mn-lt"/>
                <a:cs typeface="Arial"/>
              </a:rPr>
              <a:t>wneud</a:t>
            </a:r>
            <a:r>
              <a:rPr lang="en-US" sz="3600" b="1" dirty="0">
                <a:solidFill>
                  <a:srgbClr val="00B050"/>
                </a:solidFill>
                <a:latin typeface="Arial"/>
                <a:ea typeface="+mn-lt"/>
                <a:cs typeface="Arial"/>
              </a:rPr>
              <a:t> </a:t>
            </a:r>
            <a:endParaRPr lang="en-US" dirty="0">
              <a:solidFill>
                <a:srgbClr val="FFFFFF"/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algn="ctr"/>
            <a:r>
              <a:rPr lang="en-US" sz="3600" b="1" err="1">
                <a:solidFill>
                  <a:srgbClr val="00B050"/>
                </a:solidFill>
                <a:latin typeface="Arial"/>
                <a:ea typeface="+mn-lt"/>
                <a:cs typeface="Arial"/>
              </a:rPr>
              <a:t>gyda'ch</a:t>
            </a:r>
            <a:r>
              <a:rPr lang="en-US" sz="3600" b="1">
                <a:solidFill>
                  <a:srgbClr val="00B050"/>
                </a:solidFill>
                <a:latin typeface="Arial"/>
                <a:ea typeface="+mn-lt"/>
                <a:cs typeface="Arial"/>
              </a:rPr>
              <a:t> </a:t>
            </a:r>
            <a:endParaRPr lang="en-US">
              <a:solidFill>
                <a:srgbClr val="FFFFFF"/>
              </a:solidFill>
              <a:latin typeface="Calibri" panose="020F0502020204030204"/>
              <a:ea typeface="+mn-lt"/>
              <a:cs typeface="Calibri"/>
            </a:endParaRPr>
          </a:p>
          <a:p>
            <a:pPr algn="ctr"/>
            <a:r>
              <a:rPr lang="en-US" sz="3600" b="1" dirty="0" err="1">
                <a:solidFill>
                  <a:srgbClr val="00B050"/>
                </a:solidFill>
                <a:latin typeface="Arial"/>
                <a:ea typeface="+mn-lt"/>
                <a:cs typeface="Arial"/>
              </a:rPr>
              <a:t>Cynllun</a:t>
            </a:r>
            <a:r>
              <a:rPr lang="en-US" sz="3600" b="1" dirty="0">
                <a:solidFill>
                  <a:srgbClr val="00B050"/>
                </a:solidFill>
                <a:latin typeface="Arial"/>
                <a:ea typeface="+mn-lt"/>
                <a:cs typeface="Arial"/>
              </a:rPr>
              <a:t> </a:t>
            </a:r>
            <a:endParaRPr lang="en-US" dirty="0">
              <a:ea typeface="Calibri"/>
              <a:cs typeface="Calibri"/>
            </a:endParaRPr>
          </a:p>
          <a:p>
            <a:pPr algn="ctr"/>
            <a:r>
              <a:rPr lang="en-US" sz="3600" b="1" dirty="0" err="1">
                <a:solidFill>
                  <a:srgbClr val="00B050"/>
                </a:solidFill>
                <a:latin typeface="Arial"/>
                <a:ea typeface="+mn-lt"/>
                <a:cs typeface="Arial"/>
              </a:rPr>
              <a:t>Gweithredu</a:t>
            </a:r>
            <a:r>
              <a:rPr lang="en-US" sz="3600" b="1" dirty="0">
                <a:solidFill>
                  <a:srgbClr val="00B05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3600" b="1" dirty="0" err="1">
                <a:solidFill>
                  <a:srgbClr val="00B050"/>
                </a:solidFill>
                <a:latin typeface="Arial"/>
                <a:ea typeface="+mn-lt"/>
                <a:cs typeface="Arial"/>
              </a:rPr>
              <a:t>nawr</a:t>
            </a:r>
            <a:r>
              <a:rPr lang="en-US" sz="3600" b="1" dirty="0">
                <a:solidFill>
                  <a:srgbClr val="00B050"/>
                </a:solidFill>
                <a:latin typeface="Arial"/>
                <a:ea typeface="+mn-lt"/>
                <a:cs typeface="Arial"/>
              </a:rPr>
              <a:t>?</a:t>
            </a:r>
            <a:endParaRPr lang="en-US" dirty="0"/>
          </a:p>
          <a:p>
            <a:pPr algn="ctr"/>
            <a:endParaRPr lang="en-US">
              <a:cs typeface="Calibri"/>
            </a:endParaRPr>
          </a:p>
        </p:txBody>
      </p:sp>
      <p:graphicFrame>
        <p:nvGraphicFramePr>
          <p:cNvPr id="6" name="Diagram 6">
            <a:extLst>
              <a:ext uri="{FF2B5EF4-FFF2-40B4-BE49-F238E27FC236}">
                <a16:creationId xmlns:a16="http://schemas.microsoft.com/office/drawing/2014/main" id="{66C488A8-9DB5-9353-4336-E78884B71E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6030642"/>
              </p:ext>
            </p:extLst>
          </p:nvPr>
        </p:nvGraphicFramePr>
        <p:xfrm>
          <a:off x="3306661" y="487126"/>
          <a:ext cx="8542788" cy="54542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855607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6F813-2152-B5B1-2D75-AA777F36E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342" y="1365006"/>
            <a:ext cx="5306541" cy="1347974"/>
          </a:xfrm>
        </p:spPr>
        <p:txBody>
          <a:bodyPr>
            <a:noAutofit/>
          </a:bodyPr>
          <a:lstStyle/>
          <a:p>
            <a:r>
              <a:rPr lang="en-US" sz="5400">
                <a:ea typeface="+mj-lt"/>
                <a:cs typeface="+mj-lt"/>
              </a:rPr>
              <a:t>Amser </a:t>
            </a:r>
            <a:r>
              <a:rPr lang="en-US" sz="5400" err="1">
                <a:ea typeface="+mj-lt"/>
                <a:cs typeface="+mj-lt"/>
              </a:rPr>
              <a:t>ar</a:t>
            </a:r>
            <a:r>
              <a:rPr lang="en-US" sz="5400">
                <a:ea typeface="+mj-lt"/>
                <a:cs typeface="+mj-lt"/>
              </a:rPr>
              <a:t> </a:t>
            </a:r>
            <a:r>
              <a:rPr lang="en-US" sz="5400" err="1">
                <a:ea typeface="+mj-lt"/>
                <a:cs typeface="+mj-lt"/>
              </a:rPr>
              <a:t>gyfer</a:t>
            </a:r>
            <a:r>
              <a:rPr lang="en-US" sz="5400">
                <a:ea typeface="+mj-lt"/>
                <a:cs typeface="+mj-lt"/>
              </a:rPr>
              <a:t> </a:t>
            </a:r>
            <a:r>
              <a:rPr lang="en-US" sz="5400" err="1">
                <a:ea typeface="+mj-lt"/>
                <a:cs typeface="+mj-lt"/>
              </a:rPr>
              <a:t>cwestiynau</a:t>
            </a:r>
            <a:br>
              <a:rPr lang="en-US"/>
            </a:br>
            <a:br>
              <a:rPr lang="en-US" sz="5400"/>
            </a:br>
            <a:r>
              <a:rPr lang="en-US" sz="5400"/>
              <a:t>Time for questions</a:t>
            </a:r>
            <a:br>
              <a:rPr lang="en-US" sz="5400"/>
            </a:br>
            <a:br>
              <a:rPr lang="en-US" sz="5400"/>
            </a:br>
            <a:br>
              <a:rPr lang="en-US" sz="5400"/>
            </a:br>
            <a:endParaRPr lang="en-US" sz="5400"/>
          </a:p>
        </p:txBody>
      </p:sp>
      <p:pic>
        <p:nvPicPr>
          <p:cNvPr id="4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43B773CC-509E-3769-9614-087153EDBA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09231" y="322625"/>
            <a:ext cx="4244659" cy="5954638"/>
          </a:xfrm>
        </p:spPr>
      </p:pic>
    </p:spTree>
    <p:extLst>
      <p:ext uri="{BB962C8B-B14F-4D97-AF65-F5344CB8AC3E}">
        <p14:creationId xmlns:p14="http://schemas.microsoft.com/office/powerpoint/2010/main" val="22434384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15" descr="Shape&#10;&#10;Description automatically generated">
            <a:extLst>
              <a:ext uri="{FF2B5EF4-FFF2-40B4-BE49-F238E27FC236}">
                <a16:creationId xmlns:a16="http://schemas.microsoft.com/office/drawing/2014/main" id="{6D53199E-8A96-E7C5-E956-2DC595D886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2" y="5755641"/>
            <a:ext cx="12179595" cy="1106019"/>
          </a:xfrm>
          <a:prstGeom prst="rect">
            <a:avLst/>
          </a:prstGeom>
        </p:spPr>
      </p:pic>
      <p:sp>
        <p:nvSpPr>
          <p:cNvPr id="9" name="Right Triangle 8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C25CDF-C46D-0ED6-3624-EB8105EF3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9491" y="2142468"/>
            <a:ext cx="9231410" cy="354204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8100" b="0" dirty="0" err="1">
                <a:latin typeface="Arial"/>
                <a:cs typeface="Arial"/>
              </a:rPr>
              <a:t>Cwblhau</a:t>
            </a:r>
            <a:r>
              <a:rPr lang="en-US" sz="8100" b="0" dirty="0">
                <a:latin typeface="Arial"/>
                <a:cs typeface="Arial"/>
              </a:rPr>
              <a:t> </a:t>
            </a:r>
            <a:r>
              <a:rPr lang="en-US" sz="8100" b="0" dirty="0" err="1">
                <a:latin typeface="Arial"/>
                <a:cs typeface="Arial"/>
              </a:rPr>
              <a:t>eich</a:t>
            </a:r>
            <a:r>
              <a:rPr lang="en-US" sz="8100" b="0" dirty="0">
                <a:latin typeface="Arial"/>
                <a:cs typeface="Arial"/>
              </a:rPr>
              <a:t> </a:t>
            </a:r>
            <a:r>
              <a:rPr lang="en-US" sz="8100" b="0" dirty="0" err="1">
                <a:latin typeface="Arial"/>
                <a:cs typeface="Arial"/>
              </a:rPr>
              <a:t>Templed</a:t>
            </a:r>
            <a:r>
              <a:rPr lang="en-US" sz="8100" b="0" dirty="0">
                <a:latin typeface="Arial"/>
                <a:cs typeface="Arial"/>
              </a:rPr>
              <a:t> </a:t>
            </a:r>
            <a:r>
              <a:rPr lang="en-US" sz="8100" b="0" dirty="0" err="1">
                <a:latin typeface="Arial"/>
                <a:cs typeface="Arial"/>
              </a:rPr>
              <a:t>Profiad</a:t>
            </a:r>
            <a:r>
              <a:rPr lang="en-US" sz="8100" b="0" dirty="0">
                <a:latin typeface="Arial"/>
                <a:cs typeface="Arial"/>
              </a:rPr>
              <a:t> </a:t>
            </a:r>
            <a:r>
              <a:rPr lang="en-US" sz="8100" b="0" dirty="0" err="1">
                <a:latin typeface="Arial"/>
                <a:cs typeface="Arial"/>
              </a:rPr>
              <a:t>Proffesiynol</a:t>
            </a:r>
            <a:r>
              <a:rPr lang="en-US" sz="8100" b="0" dirty="0">
                <a:latin typeface="Arial"/>
                <a:cs typeface="Arial"/>
              </a:rPr>
              <a:t> </a:t>
            </a:r>
            <a:r>
              <a:rPr lang="en-US" sz="8100" b="0" dirty="0" err="1">
                <a:latin typeface="Arial"/>
                <a:cs typeface="Arial"/>
              </a:rPr>
              <a:t>cyntaf</a:t>
            </a:r>
            <a:endParaRPr lang="en-US" dirty="0" err="1">
              <a:ea typeface="+mj-ea"/>
              <a:cs typeface="+mj-cs"/>
            </a:endParaRPr>
          </a:p>
        </p:txBody>
      </p:sp>
      <p:pic>
        <p:nvPicPr>
          <p:cNvPr id="5" name="Picture 5" descr="Shape, circle&#10;&#10;Description automatically generated">
            <a:extLst>
              <a:ext uri="{FF2B5EF4-FFF2-40B4-BE49-F238E27FC236}">
                <a16:creationId xmlns:a16="http://schemas.microsoft.com/office/drawing/2014/main" id="{5ACF5B34-ABE1-5AED-6682-FE7DC7BCCC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7886" y="1555879"/>
            <a:ext cx="1883735" cy="1536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6245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5" descr="Shape&#10;&#10;Description automatically generated">
            <a:extLst>
              <a:ext uri="{FF2B5EF4-FFF2-40B4-BE49-F238E27FC236}">
                <a16:creationId xmlns:a16="http://schemas.microsoft.com/office/drawing/2014/main" id="{33FE30A2-540C-0AB6-5743-1148F07AF7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2" y="5755641"/>
            <a:ext cx="12179595" cy="11060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E71DFA-F986-56DE-2614-BD618E010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339" y="335813"/>
            <a:ext cx="3443908" cy="154581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800" err="1">
                <a:latin typeface="Arial"/>
                <a:cs typeface="Arial"/>
              </a:rPr>
              <a:t>Safonau</a:t>
            </a:r>
            <a:r>
              <a:rPr lang="en-US" sz="4800" dirty="0">
                <a:latin typeface="Arial"/>
                <a:cs typeface="Arial"/>
              </a:rPr>
              <a:t> </a:t>
            </a:r>
            <a:r>
              <a:rPr lang="en-US" sz="4800" err="1">
                <a:latin typeface="Arial"/>
                <a:cs typeface="Arial"/>
              </a:rPr>
              <a:t>Proffesiynol</a:t>
            </a:r>
            <a:endParaRPr lang="en-US" err="1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4CB0D28-A336-29A2-9EC0-C54971F93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341" y="2474953"/>
            <a:ext cx="2293146" cy="68889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3600" b="1" err="1">
                <a:latin typeface="Arial"/>
                <a:cs typeface="Arial"/>
              </a:rPr>
              <a:t>Safonau</a:t>
            </a:r>
            <a:r>
              <a:rPr lang="en-US" sz="3600" b="1" dirty="0">
                <a:latin typeface="+mn-lt"/>
                <a:cs typeface="Calibri"/>
              </a:rPr>
              <a:t>?</a:t>
            </a:r>
            <a:endParaRPr lang="en-US" dirty="0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BB01F1FE-A5CE-D7B5-FB3C-3FEA9D2F41A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297"/>
          <a:stretch/>
        </p:blipFill>
        <p:spPr>
          <a:xfrm>
            <a:off x="4930642" y="10"/>
            <a:ext cx="7181613" cy="6857990"/>
          </a:xfrm>
          <a:prstGeom prst="rect">
            <a:avLst/>
          </a:prstGeom>
          <a:effectLst/>
        </p:spPr>
      </p:pic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EAB83801-2134-C27F-D36A-2EB3206C09C2}"/>
              </a:ext>
            </a:extLst>
          </p:cNvPr>
          <p:cNvSpPr txBox="1">
            <a:spLocks/>
          </p:cNvSpPr>
          <p:nvPr/>
        </p:nvSpPr>
        <p:spPr>
          <a:xfrm>
            <a:off x="441252" y="3424795"/>
            <a:ext cx="2593751" cy="68889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600" b="1" dirty="0" err="1">
                <a:solidFill>
                  <a:srgbClr val="111111"/>
                </a:solidFill>
                <a:latin typeface="Arial"/>
                <a:cs typeface="Arial"/>
              </a:rPr>
              <a:t>Llinynnau</a:t>
            </a:r>
            <a:r>
              <a:rPr lang="en-US" sz="3600" b="1" dirty="0">
                <a:latin typeface="+mn-lt"/>
                <a:cs typeface="Calibri"/>
              </a:rPr>
              <a:t>?</a:t>
            </a:r>
            <a:endParaRPr lang="en-US" dirty="0"/>
          </a:p>
        </p:txBody>
      </p:sp>
      <p:sp>
        <p:nvSpPr>
          <p:cNvPr id="10" name="Content Placeholder 8">
            <a:extLst>
              <a:ext uri="{FF2B5EF4-FFF2-40B4-BE49-F238E27FC236}">
                <a16:creationId xmlns:a16="http://schemas.microsoft.com/office/drawing/2014/main" id="{BBB8A065-96AF-578B-5470-95BC72E01ABF}"/>
              </a:ext>
            </a:extLst>
          </p:cNvPr>
          <p:cNvSpPr txBox="1">
            <a:spLocks/>
          </p:cNvSpPr>
          <p:nvPr/>
        </p:nvSpPr>
        <p:spPr>
          <a:xfrm>
            <a:off x="3560137" y="2476726"/>
            <a:ext cx="636240" cy="68889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600" b="1" dirty="0">
                <a:latin typeface="+mn-lt"/>
                <a:cs typeface="Calibri"/>
              </a:rPr>
              <a:t>5</a:t>
            </a:r>
          </a:p>
        </p:txBody>
      </p:sp>
      <p:sp>
        <p:nvSpPr>
          <p:cNvPr id="13" name="Content Placeholder 8">
            <a:extLst>
              <a:ext uri="{FF2B5EF4-FFF2-40B4-BE49-F238E27FC236}">
                <a16:creationId xmlns:a16="http://schemas.microsoft.com/office/drawing/2014/main" id="{85FB9263-3A2D-EAFB-7C8B-D20FAC759624}"/>
              </a:ext>
            </a:extLst>
          </p:cNvPr>
          <p:cNvSpPr txBox="1">
            <a:spLocks/>
          </p:cNvSpPr>
          <p:nvPr/>
        </p:nvSpPr>
        <p:spPr>
          <a:xfrm>
            <a:off x="3347486" y="3424796"/>
            <a:ext cx="848891" cy="68889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600" b="1" dirty="0">
                <a:latin typeface="+mn-lt"/>
                <a:cs typeface="Calibri"/>
              </a:rPr>
              <a:t>32</a:t>
            </a:r>
          </a:p>
        </p:txBody>
      </p:sp>
      <p:pic>
        <p:nvPicPr>
          <p:cNvPr id="14" name="Picture 14" descr="A picture containing company name&#10;&#10;Description automatically generated">
            <a:extLst>
              <a:ext uri="{FF2B5EF4-FFF2-40B4-BE49-F238E27FC236}">
                <a16:creationId xmlns:a16="http://schemas.microsoft.com/office/drawing/2014/main" id="{7C881510-BA50-AC8C-9337-14BAFB69B0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8982" y="481938"/>
            <a:ext cx="1281224" cy="1224659"/>
          </a:xfrm>
          <a:prstGeom prst="rect">
            <a:avLst/>
          </a:prstGeom>
        </p:spPr>
      </p:pic>
      <p:sp>
        <p:nvSpPr>
          <p:cNvPr id="17" name="Content Placeholder 8">
            <a:extLst>
              <a:ext uri="{FF2B5EF4-FFF2-40B4-BE49-F238E27FC236}">
                <a16:creationId xmlns:a16="http://schemas.microsoft.com/office/drawing/2014/main" id="{ECA8FB0A-38D9-C3B9-6237-EE750C2572D9}"/>
              </a:ext>
            </a:extLst>
          </p:cNvPr>
          <p:cNvSpPr txBox="1">
            <a:spLocks/>
          </p:cNvSpPr>
          <p:nvPr/>
        </p:nvSpPr>
        <p:spPr>
          <a:xfrm>
            <a:off x="14812" y="4365873"/>
            <a:ext cx="3445005" cy="68889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600" b="1" err="1">
                <a:latin typeface="Arial"/>
                <a:cs typeface="Arial"/>
              </a:rPr>
              <a:t>Disgrifyddion</a:t>
            </a:r>
            <a:r>
              <a:rPr lang="en-US" sz="3600" b="1" dirty="0">
                <a:latin typeface="+mn-lt"/>
                <a:cs typeface="Calibri"/>
              </a:rPr>
              <a:t>?</a:t>
            </a:r>
            <a:endParaRPr lang="en-US" dirty="0"/>
          </a:p>
        </p:txBody>
      </p:sp>
      <p:sp>
        <p:nvSpPr>
          <p:cNvPr id="18" name="Content Placeholder 8">
            <a:extLst>
              <a:ext uri="{FF2B5EF4-FFF2-40B4-BE49-F238E27FC236}">
                <a16:creationId xmlns:a16="http://schemas.microsoft.com/office/drawing/2014/main" id="{EC50762D-0596-E7C0-D5B6-C0D892D061C5}"/>
              </a:ext>
            </a:extLst>
          </p:cNvPr>
          <p:cNvSpPr txBox="1">
            <a:spLocks/>
          </p:cNvSpPr>
          <p:nvPr/>
        </p:nvSpPr>
        <p:spPr>
          <a:xfrm>
            <a:off x="3347484" y="4372864"/>
            <a:ext cx="769146" cy="68003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600" b="1" dirty="0">
                <a:latin typeface="+mn-lt"/>
                <a:cs typeface="Calibri"/>
              </a:rPr>
              <a:t>32</a:t>
            </a:r>
          </a:p>
        </p:txBody>
      </p:sp>
    </p:spTree>
    <p:extLst>
      <p:ext uri="{BB962C8B-B14F-4D97-AF65-F5344CB8AC3E}">
        <p14:creationId xmlns:p14="http://schemas.microsoft.com/office/powerpoint/2010/main" val="1742207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506E2-1230-28AD-2B3D-8DCE92999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228" y="92483"/>
            <a:ext cx="11481847" cy="959473"/>
          </a:xfrm>
          <a:solidFill>
            <a:schemeClr val="accent5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>
            <a:noAutofit/>
          </a:bodyPr>
          <a:lstStyle/>
          <a:p>
            <a:pPr algn="ctr"/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Yn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ystod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PAP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byddwn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yn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canolbwyntio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ar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gwblhau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un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Templed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Profiad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Proffesiynol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i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safon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uchel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fel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y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gallwch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ei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ddefnyddio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fel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enghraifft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ar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gyfer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eich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templedi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yn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y </a:t>
            </a: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dyfodol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.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F861BE9F-F7EE-F10E-00C1-53A7C98E1348}"/>
              </a:ext>
            </a:extLst>
          </p:cNvPr>
          <p:cNvSpPr/>
          <p:nvPr/>
        </p:nvSpPr>
        <p:spPr>
          <a:xfrm>
            <a:off x="352337" y="1305884"/>
            <a:ext cx="11478935" cy="69209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Canolbwyntiwch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LLINYNNAU CANOLOG</a:t>
            </a:r>
            <a:endParaRPr lang="en-US" sz="3200" b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0FEA080-256D-61E0-EB0E-04CD92558697}"/>
              </a:ext>
            </a:extLst>
          </p:cNvPr>
          <p:cNvSpPr/>
          <p:nvPr/>
        </p:nvSpPr>
        <p:spPr>
          <a:xfrm>
            <a:off x="352336" y="2179738"/>
            <a:ext cx="3460458" cy="344647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u="sng" err="1">
                <a:solidFill>
                  <a:srgbClr val="002060"/>
                </a:solidFill>
                <a:ea typeface="+mn-lt"/>
                <a:cs typeface="+mn-lt"/>
              </a:rPr>
              <a:t>Disgrifydd</a:t>
            </a:r>
            <a:r>
              <a:rPr lang="en-US" sz="2400" b="1" u="sng" dirty="0">
                <a:solidFill>
                  <a:srgbClr val="002060"/>
                </a:solidFill>
                <a:ea typeface="+mn-lt"/>
                <a:cs typeface="+mn-lt"/>
              </a:rPr>
              <a:t> SAC:</a:t>
            </a:r>
            <a:endParaRPr lang="en-US" sz="2400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Gwnewch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siŵr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bod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chi'n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darllen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disgrifydd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ofalus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ac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deall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disgwyliadau</a:t>
            </a:r>
            <a:endParaRPr lang="en-US" sz="2400" b="1" err="1">
              <a:solidFill>
                <a:srgbClr val="00206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BBD06A26-36C5-25D7-EC79-79A048EE0A7A}"/>
              </a:ext>
            </a:extLst>
          </p:cNvPr>
          <p:cNvSpPr/>
          <p:nvPr/>
        </p:nvSpPr>
        <p:spPr>
          <a:xfrm>
            <a:off x="4448961" y="2179737"/>
            <a:ext cx="3460458" cy="344647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gyfer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sesiwn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Adlewyrchiad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 10.06.24 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dewch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â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rhai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syniadau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neu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gynlluniau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rydych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chi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wedi'u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hysgrifennu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ystod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PAP a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allai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gyflawni'r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briff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hwn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.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Byddwn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ysgrifennu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TPP 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gyda'n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ea typeface="+mn-lt"/>
                <a:cs typeface="+mn-lt"/>
              </a:rPr>
              <a:t>gilydd</a:t>
            </a: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2B005DBE-0E5D-B4D8-27E2-FAA8FCE5CCC8}"/>
              </a:ext>
            </a:extLst>
          </p:cNvPr>
          <p:cNvSpPr/>
          <p:nvPr/>
        </p:nvSpPr>
        <p:spPr>
          <a:xfrm>
            <a:off x="8622484" y="2179737"/>
            <a:ext cx="3306660" cy="344647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u="sng">
                <a:solidFill>
                  <a:srgbClr val="002060"/>
                </a:solidFill>
                <a:cs typeface="Calibri"/>
              </a:rPr>
              <a:t>TPP</a:t>
            </a:r>
          </a:p>
          <a:p>
            <a:pPr algn="ctr"/>
            <a:r>
              <a:rPr lang="en-US" sz="2400" b="1">
                <a:solidFill>
                  <a:srgbClr val="002060"/>
                </a:solidFill>
                <a:cs typeface="Calibri"/>
              </a:rPr>
              <a:t>C1 Beth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wnaethoch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chi a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pham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b="1">
                <a:solidFill>
                  <a:srgbClr val="002060"/>
                </a:solidFill>
                <a:cs typeface="Calibri"/>
              </a:rPr>
              <a:t>C2 Beth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rydych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wedi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ei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ddysgu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b="1">
                <a:solidFill>
                  <a:srgbClr val="002060"/>
                </a:solidFill>
                <a:cs typeface="Calibri"/>
              </a:rPr>
              <a:t>C3 Beth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nesaf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9EE7A884-E194-B37D-5D35-1E6886A6B832}"/>
              </a:ext>
            </a:extLst>
          </p:cNvPr>
          <p:cNvSpPr/>
          <p:nvPr/>
        </p:nvSpPr>
        <p:spPr>
          <a:xfrm>
            <a:off x="3861731" y="3530366"/>
            <a:ext cx="587229" cy="3705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4746413A-B6B2-4590-EEFD-4080DE68AD36}"/>
              </a:ext>
            </a:extLst>
          </p:cNvPr>
          <p:cNvSpPr/>
          <p:nvPr/>
        </p:nvSpPr>
        <p:spPr>
          <a:xfrm>
            <a:off x="7979327" y="3530366"/>
            <a:ext cx="587229" cy="3705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3359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peech Bubble: Oval 14">
            <a:extLst>
              <a:ext uri="{FF2B5EF4-FFF2-40B4-BE49-F238E27FC236}">
                <a16:creationId xmlns:a16="http://schemas.microsoft.com/office/drawing/2014/main" id="{17FD5762-24D6-041B-073B-B914291D7B70}"/>
              </a:ext>
            </a:extLst>
          </p:cNvPr>
          <p:cNvSpPr/>
          <p:nvPr/>
        </p:nvSpPr>
        <p:spPr>
          <a:xfrm>
            <a:off x="422836" y="297329"/>
            <a:ext cx="11355292" cy="5221941"/>
          </a:xfrm>
          <a:prstGeom prst="wedgeEllipseCallout">
            <a:avLst/>
          </a:prstGeom>
          <a:solidFill>
            <a:srgbClr val="F0D47F"/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Rhannwch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syniadau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gyda'ch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cydweithwyr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Beth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wnaethoch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chi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lleoliad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US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Beth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yw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syniadau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gyfer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templed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541275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64A60E-03E4-6ED1-B74F-874201CA0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078" y="1142500"/>
            <a:ext cx="5095048" cy="54301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5400" b="0" err="1">
                <a:solidFill>
                  <a:srgbClr val="00B050"/>
                </a:solidFill>
                <a:latin typeface="Arial"/>
                <a:cs typeface="Arial"/>
              </a:rPr>
              <a:t>Cymorth</a:t>
            </a:r>
            <a:r>
              <a:rPr lang="en-US" sz="5400" b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US" sz="5400" b="0" err="1">
                <a:solidFill>
                  <a:srgbClr val="00B050"/>
                </a:solidFill>
                <a:latin typeface="Arial"/>
                <a:cs typeface="Arial"/>
              </a:rPr>
              <a:t>Meini</a:t>
            </a:r>
            <a:r>
              <a:rPr lang="en-US" sz="5400" b="0">
                <a:solidFill>
                  <a:srgbClr val="00B050"/>
                </a:solidFill>
                <a:latin typeface="Arial"/>
                <a:cs typeface="Arial"/>
              </a:rPr>
              <a:t> </a:t>
            </a:r>
            <a:br>
              <a:rPr lang="en-US" sz="5400" b="0">
                <a:solidFill>
                  <a:srgbClr val="00B050"/>
                </a:solidFill>
                <a:latin typeface="Arial"/>
                <a:cs typeface="Arial"/>
              </a:rPr>
            </a:br>
            <a:r>
              <a:rPr lang="en-US" sz="5400" b="0" err="1">
                <a:solidFill>
                  <a:srgbClr val="00B050"/>
                </a:solidFill>
                <a:latin typeface="Arial"/>
                <a:cs typeface="Arial"/>
              </a:rPr>
              <a:t>Prawf</a:t>
            </a:r>
            <a:r>
              <a:rPr lang="en-US" sz="5400" b="0">
                <a:solidFill>
                  <a:srgbClr val="00B050"/>
                </a:solidFill>
                <a:latin typeface="Arial"/>
                <a:cs typeface="Arial"/>
              </a:rPr>
              <a:t> </a:t>
            </a:r>
            <a:r>
              <a:rPr lang="en-US" sz="5400" b="0" err="1">
                <a:solidFill>
                  <a:srgbClr val="00B050"/>
                </a:solidFill>
                <a:latin typeface="Arial"/>
                <a:cs typeface="Arial"/>
              </a:rPr>
              <a:t>Llwyddiant</a:t>
            </a:r>
            <a:r>
              <a:rPr lang="en-US" sz="5400">
                <a:latin typeface="+mj-lt"/>
                <a:cs typeface="+mj-cs"/>
              </a:rPr>
              <a:t> 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39A42BE-B1D9-BEC0-35C4-BEE47D33DC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5831463"/>
              </p:ext>
            </p:extLst>
          </p:nvPr>
        </p:nvGraphicFramePr>
        <p:xfrm>
          <a:off x="5688418" y="88604"/>
          <a:ext cx="6428861" cy="65778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18575">
                  <a:extLst>
                    <a:ext uri="{9D8B030D-6E8A-4147-A177-3AD203B41FA5}">
                      <a16:colId xmlns:a16="http://schemas.microsoft.com/office/drawing/2014/main" val="1547150078"/>
                    </a:ext>
                  </a:extLst>
                </a:gridCol>
                <a:gridCol w="910286">
                  <a:extLst>
                    <a:ext uri="{9D8B030D-6E8A-4147-A177-3AD203B41FA5}">
                      <a16:colId xmlns:a16="http://schemas.microsoft.com/office/drawing/2014/main" val="1924960156"/>
                    </a:ext>
                  </a:extLst>
                </a:gridCol>
              </a:tblGrid>
              <a:tr h="428079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b="1" i="0" u="none" strike="noStrike" noProof="0" dirty="0">
                          <a:effectLst/>
                          <a:latin typeface="Calibri"/>
                        </a:rPr>
                        <a:t>Meini </a:t>
                      </a:r>
                      <a:r>
                        <a:rPr lang="en-US" sz="2000" b="1" i="0" u="none" strike="noStrike" noProof="0" dirty="0" err="1">
                          <a:effectLst/>
                          <a:latin typeface="Calibri"/>
                        </a:rPr>
                        <a:t>Prawf</a:t>
                      </a:r>
                      <a:r>
                        <a:rPr lang="en-US" sz="2000" b="1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2000" b="1" i="0" u="none" strike="noStrike" noProof="0" dirty="0" err="1">
                          <a:effectLst/>
                          <a:latin typeface="Calibri"/>
                        </a:rPr>
                        <a:t>Llwyddiant</a:t>
                      </a:r>
                      <a:endParaRPr lang="en-US" sz="2000" b="1" dirty="0" err="1"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Amlwg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yn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y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templed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8712309"/>
                  </a:ext>
                </a:extLst>
              </a:tr>
              <a:tr h="356733">
                <a:tc gridSpan="2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1" i="0" u="none" strike="noStrike" noProof="0" dirty="0">
                          <a:effectLst/>
                          <a:latin typeface="Calibri"/>
                        </a:rPr>
                        <a:t>Beth a </a:t>
                      </a:r>
                      <a:r>
                        <a:rPr lang="en-US" sz="1400" b="1" i="0" u="none" strike="noStrike" noProof="0" dirty="0" err="1">
                          <a:effectLst/>
                          <a:latin typeface="Calibri"/>
                        </a:rPr>
                        <a:t>wnaethoch</a:t>
                      </a:r>
                      <a:r>
                        <a:rPr lang="en-US" sz="1400" b="1" i="0" u="none" strike="noStrike" noProof="0" dirty="0">
                          <a:effectLst/>
                          <a:latin typeface="Calibri"/>
                        </a:rPr>
                        <a:t> chi a </a:t>
                      </a:r>
                      <a:r>
                        <a:rPr lang="en-US" sz="1400" b="1" i="0" u="none" strike="noStrike" noProof="0" dirty="0" err="1">
                          <a:effectLst/>
                          <a:latin typeface="Calibri"/>
                        </a:rPr>
                        <a:t>pham</a:t>
                      </a:r>
                      <a:r>
                        <a:rPr lang="en-US" sz="1400" b="1" i="0" u="none" strike="noStrike" noProof="0" dirty="0">
                          <a:effectLst/>
                          <a:latin typeface="Calibri"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4178997"/>
                  </a:ext>
                </a:extLst>
              </a:tr>
              <a:tr h="35673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Esboniad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o’r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profiad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a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gwnaethoch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ei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brofi</a:t>
                      </a:r>
                      <a:endParaRPr lang="en-US" dirty="0" err="1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71513408"/>
                  </a:ext>
                </a:extLst>
              </a:tr>
              <a:tr h="77054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Esboniad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o pam y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gwnaethoch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yr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hyn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a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wnaethoch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.</a:t>
                      </a:r>
                      <a:endParaRPr lang="en-US" b="0" i="0" u="none" strike="noStrike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Er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enghraifft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, a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oedd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y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cymhelliant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o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ganlyniad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i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sgwrs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gyda’ch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mentor?Gwerthusiad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o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gynllun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gwers?Targed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adfyfyrio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wythnosol?Darn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o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lenyddiaeth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y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gwnaethoch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ei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darllen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?</a:t>
                      </a:r>
                      <a:endParaRPr lang="en-US" b="0" i="0" u="none" strike="noStrike" noProof="0" dirty="0"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endParaRPr lang="en-US"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60487188"/>
                  </a:ext>
                </a:extLst>
              </a:tr>
              <a:tr h="42807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Cyfeiriad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at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unrhyw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‘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Safonau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Addysgu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’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rydych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wedi’u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dewis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yn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ffocws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yn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rhan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o’r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profiad</a:t>
                      </a:r>
                      <a:endParaRPr lang="en-US" dirty="0" err="1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53370711"/>
                  </a:ext>
                </a:extLst>
              </a:tr>
              <a:tr h="299655">
                <a:tc gridSpan="2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1" i="0" u="none" strike="noStrike" noProof="0" dirty="0">
                          <a:effectLst/>
                          <a:latin typeface="Calibri"/>
                        </a:rPr>
                        <a:t>Beth </a:t>
                      </a:r>
                      <a:r>
                        <a:rPr lang="en-US" sz="1400" b="1" i="0" u="none" strike="noStrike" noProof="0" dirty="0" err="1">
                          <a:effectLst/>
                          <a:latin typeface="Calibri"/>
                        </a:rPr>
                        <a:t>rydych</a:t>
                      </a:r>
                      <a:r>
                        <a:rPr lang="en-US" sz="1400" b="1" i="0" u="none" strike="noStrike" noProof="0" dirty="0">
                          <a:effectLst/>
                          <a:latin typeface="Calibri"/>
                        </a:rPr>
                        <a:t> chi </a:t>
                      </a:r>
                      <a:r>
                        <a:rPr lang="en-US" sz="1400" b="1" i="0" u="none" strike="noStrike" noProof="0" dirty="0" err="1">
                          <a:effectLst/>
                          <a:latin typeface="Calibri"/>
                        </a:rPr>
                        <a:t>wedi’i</a:t>
                      </a:r>
                      <a:r>
                        <a:rPr lang="en-US" sz="1400" b="1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400" b="1" i="0" u="none" strike="noStrike" noProof="0" dirty="0" err="1">
                          <a:effectLst/>
                          <a:latin typeface="Calibri"/>
                        </a:rPr>
                        <a:t>ddysgu</a:t>
                      </a:r>
                      <a:r>
                        <a:rPr lang="en-US" sz="1400" b="1" i="0" u="none" strike="noStrike" noProof="0" dirty="0">
                          <a:effectLst/>
                          <a:latin typeface="Calibri"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966131"/>
                  </a:ext>
                </a:extLst>
              </a:tr>
              <a:tr h="42807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Adfyfyrdod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dwfn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ar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yr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effaith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a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gafodd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eich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gweithredoedd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ar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ddysgwyr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(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yn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cynnwys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cyfeiriadau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at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lenyddiaeth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,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lle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bo’n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briodol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)</a:t>
                      </a:r>
                      <a:endParaRPr lang="en-US" b="0" i="0" u="none" strike="noStrike" noProof="0" dirty="0"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11633630"/>
                  </a:ext>
                </a:extLst>
              </a:tr>
              <a:tr h="428079">
                <a:tc>
                  <a:txBody>
                    <a:bodyPr/>
                    <a:lstStyle/>
                    <a:p>
                      <a:pPr fontAlgn="t"/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Cyfeiriad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clir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at y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ffordd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rydych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wedi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datblygu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eich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arfer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mewn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perthynas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ag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elfenbenodol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45946346"/>
                  </a:ext>
                </a:extLst>
              </a:tr>
              <a:tr h="299655">
                <a:tc gridSpan="2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1" i="0" u="none" strike="noStrike" noProof="0" dirty="0">
                          <a:effectLst/>
                          <a:latin typeface="Calibri"/>
                        </a:rPr>
                        <a:t>Beth </a:t>
                      </a:r>
                      <a:r>
                        <a:rPr lang="en-US" sz="1400" b="1" i="0" u="none" strike="noStrike" noProof="0" dirty="0" err="1">
                          <a:effectLst/>
                          <a:latin typeface="Calibri"/>
                        </a:rPr>
                        <a:t>nesaf</a:t>
                      </a:r>
                      <a:r>
                        <a:rPr lang="en-US" sz="1400" b="1" i="0" u="none" strike="noStrike" noProof="0" dirty="0">
                          <a:effectLst/>
                          <a:latin typeface="Calibri"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6864859"/>
                  </a:ext>
                </a:extLst>
              </a:tr>
              <a:tr h="35673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Esboniad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i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sut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y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byddwch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yn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defnyddio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neu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addasu’r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syniadau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hyn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yn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y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dyfodol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?</a:t>
                      </a:r>
                      <a:endParaRPr lang="en-US" b="0" i="0" u="none" strike="noStrike" noProof="0" dirty="0"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8771034"/>
                  </a:ext>
                </a:extLst>
              </a:tr>
              <a:tr h="428079">
                <a:tc>
                  <a:txBody>
                    <a:bodyPr/>
                    <a:lstStyle/>
                    <a:p>
                      <a:pPr fontAlgn="t"/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Esboniad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o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sut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y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byddwch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yn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parhau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â’ch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dysgu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proffesiynol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mewn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perthynas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â’r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pwnc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hwn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yn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y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dyfodol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?</a:t>
                      </a:r>
                      <a:endParaRPr lang="en-US" b="0" i="0" u="none" strike="noStrike" noProof="0" dirty="0">
                        <a:effectLst/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25223441"/>
                  </a:ext>
                </a:extLst>
              </a:tr>
              <a:tr h="442349">
                <a:tc>
                  <a:txBody>
                    <a:bodyPr/>
                    <a:lstStyle/>
                    <a:p>
                      <a:pPr fontAlgn="t"/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Ydych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chi’n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bwriadu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darllen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darn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penodol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o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lenyddiaeth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o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ganlyniad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?</a:t>
                      </a:r>
                      <a:endParaRPr lang="en-US" b="0" i="0" u="none" strike="noStrike" noProof="0" dirty="0">
                        <a:effectLst/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65248078"/>
                  </a:ext>
                </a:extLst>
              </a:tr>
              <a:tr h="299655">
                <a:tc gridSpan="2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1" i="0" u="none" strike="noStrike" noProof="0" dirty="0" err="1">
                          <a:effectLst/>
                          <a:latin typeface="Calibri"/>
                        </a:rPr>
                        <a:t>Ystyriaethau</a:t>
                      </a:r>
                      <a:r>
                        <a:rPr lang="en-US" sz="1400" b="1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400" b="1" i="0" u="none" strike="noStrike" noProof="0" dirty="0" err="1">
                          <a:effectLst/>
                          <a:latin typeface="Calibri"/>
                        </a:rPr>
                        <a:t>cyffredinol</a:t>
                      </a:r>
                      <a:r>
                        <a:rPr lang="en-US" sz="1400" b="1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400" b="1" i="0" u="none" strike="noStrike" noProof="0" dirty="0" err="1">
                          <a:effectLst/>
                          <a:latin typeface="Calibri"/>
                        </a:rPr>
                        <a:t>ar</a:t>
                      </a:r>
                      <a:r>
                        <a:rPr lang="en-US" sz="1400" b="1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400" b="1" i="0" u="none" strike="noStrike" noProof="0" dirty="0" err="1">
                          <a:effectLst/>
                          <a:latin typeface="Calibri"/>
                        </a:rPr>
                        <a:t>gyfer</a:t>
                      </a:r>
                      <a:r>
                        <a:rPr lang="en-US" sz="1400" b="1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400" b="1" i="0" u="none" strike="noStrike" noProof="0" dirty="0" err="1">
                          <a:effectLst/>
                          <a:latin typeface="Calibri"/>
                        </a:rPr>
                        <a:t>pob</a:t>
                      </a:r>
                      <a:r>
                        <a:rPr lang="en-US" sz="1400" b="1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400" b="1" i="0" u="none" strike="noStrike" noProof="0" dirty="0" err="1">
                          <a:effectLst/>
                          <a:latin typeface="Calibri"/>
                        </a:rPr>
                        <a:t>Templed</a:t>
                      </a:r>
                      <a:r>
                        <a:rPr lang="en-US" sz="1400" b="1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400" b="1" i="0" u="none" strike="noStrike" noProof="0" dirty="0" err="1">
                          <a:effectLst/>
                          <a:latin typeface="Calibri"/>
                        </a:rPr>
                        <a:t>Profiad</a:t>
                      </a:r>
                      <a:r>
                        <a:rPr lang="en-US" sz="1400" b="1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400" b="1" i="0" u="none" strike="noStrike" noProof="0" dirty="0" err="1">
                          <a:effectLst/>
                          <a:latin typeface="Calibri"/>
                        </a:rPr>
                        <a:t>Proffesiynol</a:t>
                      </a:r>
                      <a:endParaRPr lang="en-US" sz="1400" b="1" dirty="0" err="1"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4657581"/>
                  </a:ext>
                </a:extLst>
              </a:tr>
              <a:tr h="428079">
                <a:tc>
                  <a:txBody>
                    <a:bodyPr/>
                    <a:lstStyle/>
                    <a:p>
                      <a:pPr fontAlgn="t"/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Os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yw’r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templed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yn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gysylltiedig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â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mwy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nag un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elfen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,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rhaid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i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bob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elfengael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ei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thrafod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yn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glir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ym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mhob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adran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o’r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templed</a:t>
                      </a:r>
                      <a:endParaRPr lang="en-US" dirty="0" err="1"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8708775"/>
                  </a:ext>
                </a:extLst>
              </a:tr>
              <a:tr h="428079">
                <a:tc>
                  <a:txBody>
                    <a:bodyPr/>
                    <a:lstStyle/>
                    <a:p>
                      <a:pPr fontAlgn="t"/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P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leiaf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dau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ddarn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o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dystiolaeth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wedi’u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cysylltu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i’r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templed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(y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cyfeirir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atynt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yn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eich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ysgrifennu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)</a:t>
                      </a:r>
                      <a:endParaRPr lang="en-US" b="0" i="0" u="none" strike="noStrike" noProof="0" dirty="0">
                        <a:effectLst/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8498947"/>
                  </a:ext>
                </a:extLst>
              </a:tr>
              <a:tr h="356733">
                <a:tc>
                  <a:txBody>
                    <a:bodyPr/>
                    <a:lstStyle/>
                    <a:p>
                      <a:pPr fontAlgn="t"/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O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leiaf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un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cyfeiriad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at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lenyddiaeth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wedi’u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cyfeirnodi’n</a:t>
                      </a:r>
                      <a:r>
                        <a:rPr lang="en-US" sz="11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effectLst/>
                          <a:latin typeface="Calibri"/>
                        </a:rPr>
                        <a:t>gywir</a:t>
                      </a:r>
                      <a:endParaRPr lang="en-US" dirty="0" err="1"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72419853"/>
                  </a:ext>
                </a:extLst>
              </a:tr>
            </a:tbl>
          </a:graphicData>
        </a:graphic>
      </p:graphicFrame>
      <p:pic>
        <p:nvPicPr>
          <p:cNvPr id="6" name="Content Placeholder 5" descr="A black and white sign&#10;&#10;Description automatically generated">
            <a:extLst>
              <a:ext uri="{FF2B5EF4-FFF2-40B4-BE49-F238E27FC236}">
                <a16:creationId xmlns:a16="http://schemas.microsoft.com/office/drawing/2014/main" id="{A8976C9A-6B47-03F4-E646-B73EA6A2E0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3448" y="2585755"/>
            <a:ext cx="3057525" cy="3124200"/>
          </a:xfrm>
        </p:spPr>
      </p:pic>
    </p:spTree>
    <p:extLst>
      <p:ext uri="{BB962C8B-B14F-4D97-AF65-F5344CB8AC3E}">
        <p14:creationId xmlns:p14="http://schemas.microsoft.com/office/powerpoint/2010/main" val="31166376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4BE3A-97BD-9F2D-2452-8CC0E98D7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26" y="1246818"/>
            <a:ext cx="8794700" cy="392902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b="1" i="1" u="sng" err="1">
                <a:latin typeface="Calibri"/>
                <a:cs typeface="Calibri"/>
              </a:rPr>
              <a:t>Meini</a:t>
            </a:r>
            <a:r>
              <a:rPr lang="en-US" sz="2800" b="1" i="1" u="sng" dirty="0">
                <a:latin typeface="Calibri"/>
                <a:cs typeface="Calibri"/>
              </a:rPr>
              <a:t> </a:t>
            </a:r>
            <a:r>
              <a:rPr lang="en-US" sz="2800" b="1" i="1" u="sng" err="1">
                <a:latin typeface="Calibri"/>
                <a:cs typeface="Calibri"/>
              </a:rPr>
              <a:t>Prawf</a:t>
            </a:r>
            <a:r>
              <a:rPr lang="en-US" sz="2800" b="1" i="1" u="sng" dirty="0">
                <a:latin typeface="Calibri"/>
                <a:cs typeface="Calibri"/>
              </a:rPr>
              <a:t> </a:t>
            </a:r>
            <a:r>
              <a:rPr lang="en-US" sz="2800" b="1" i="1" u="sng" err="1">
                <a:latin typeface="Calibri"/>
                <a:cs typeface="Calibri"/>
              </a:rPr>
              <a:t>Llwyddiant</a:t>
            </a:r>
            <a:endParaRPr lang="en-US" b="1" i="1" u="sng" err="1"/>
          </a:p>
          <a:p>
            <a:pPr>
              <a:buChar char="•"/>
            </a:pPr>
            <a:r>
              <a:rPr lang="en-US" sz="2800" b="1" dirty="0">
                <a:latin typeface="Calibri"/>
                <a:ea typeface="Arial"/>
                <a:cs typeface="Arial"/>
              </a:rPr>
              <a:t>O </a:t>
            </a:r>
            <a:r>
              <a:rPr lang="en-US" sz="2800" b="1" err="1">
                <a:latin typeface="Calibri"/>
                <a:ea typeface="Arial"/>
                <a:cs typeface="Arial"/>
              </a:rPr>
              <a:t>ble</a:t>
            </a:r>
            <a:r>
              <a:rPr lang="en-US" sz="2800" b="1" dirty="0">
                <a:latin typeface="Calibri"/>
                <a:ea typeface="Arial"/>
                <a:cs typeface="Arial"/>
              </a:rPr>
              <a:t> y </a:t>
            </a:r>
            <a:r>
              <a:rPr lang="en-US" sz="2800" b="1" err="1">
                <a:latin typeface="Calibri"/>
                <a:ea typeface="Arial"/>
                <a:cs typeface="Arial"/>
              </a:rPr>
              <a:t>daeth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eich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syniad</a:t>
            </a:r>
            <a:r>
              <a:rPr lang="en-US" sz="2800" b="1" dirty="0">
                <a:latin typeface="Calibri"/>
                <a:ea typeface="Arial"/>
                <a:cs typeface="Arial"/>
              </a:rPr>
              <a:t>? Eich </a:t>
            </a:r>
            <a:r>
              <a:rPr lang="en-US" sz="2800" b="1" err="1">
                <a:latin typeface="Calibri"/>
                <a:ea typeface="Arial"/>
                <a:cs typeface="Arial"/>
              </a:rPr>
              <a:t>rhesymeg</a:t>
            </a:r>
            <a:r>
              <a:rPr lang="en-US" sz="2800" b="1" dirty="0">
                <a:latin typeface="Calibri"/>
                <a:ea typeface="Arial"/>
                <a:cs typeface="Arial"/>
              </a:rPr>
              <a:t>?</a:t>
            </a:r>
          </a:p>
          <a:p>
            <a:pPr>
              <a:buChar char="•"/>
            </a:pPr>
            <a:r>
              <a:rPr lang="en-US" sz="2800" b="1" err="1">
                <a:latin typeface="Calibri"/>
                <a:ea typeface="Arial"/>
                <a:cs typeface="Arial"/>
              </a:rPr>
              <a:t>Disgrifiwch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yr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hyn</a:t>
            </a:r>
            <a:r>
              <a:rPr lang="en-US" sz="2800" b="1" dirty="0">
                <a:latin typeface="Calibri"/>
                <a:ea typeface="Arial"/>
                <a:cs typeface="Arial"/>
              </a:rPr>
              <a:t> a </a:t>
            </a:r>
            <a:r>
              <a:rPr lang="en-US" sz="2800" b="1" err="1">
                <a:latin typeface="Calibri"/>
                <a:ea typeface="Arial"/>
                <a:cs typeface="Arial"/>
              </a:rPr>
              <a:t>wnaethoch</a:t>
            </a:r>
            <a:r>
              <a:rPr lang="en-US" sz="2800" b="1" dirty="0">
                <a:latin typeface="Calibri"/>
                <a:ea typeface="Arial"/>
                <a:cs typeface="Arial"/>
              </a:rPr>
              <a:t>.</a:t>
            </a:r>
            <a:endParaRPr lang="en-US" sz="2800" b="1">
              <a:latin typeface="Calibri"/>
            </a:endParaRPr>
          </a:p>
          <a:p>
            <a:pPr>
              <a:buChar char="•"/>
            </a:pPr>
            <a:r>
              <a:rPr lang="en-US" sz="2800" b="1" err="1">
                <a:latin typeface="Calibri"/>
                <a:ea typeface="Arial"/>
                <a:cs typeface="Arial"/>
              </a:rPr>
              <a:t>Cysylltiadau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clir</a:t>
            </a:r>
            <a:r>
              <a:rPr lang="en-US" sz="2800" b="1" dirty="0">
                <a:latin typeface="Calibri"/>
                <a:ea typeface="Arial"/>
                <a:cs typeface="Arial"/>
              </a:rPr>
              <a:t> â </a:t>
            </a:r>
            <a:r>
              <a:rPr lang="en-US" sz="2800" b="1" err="1">
                <a:latin typeface="Calibri"/>
                <a:ea typeface="Arial"/>
                <a:cs typeface="Arial"/>
              </a:rPr>
              <a:t>llinyn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proffesiynol</a:t>
            </a:r>
            <a:r>
              <a:rPr lang="en-US" sz="2800" b="1" dirty="0">
                <a:latin typeface="Calibri"/>
                <a:ea typeface="Arial"/>
                <a:cs typeface="Arial"/>
              </a:rPr>
              <a:t>.</a:t>
            </a:r>
            <a:endParaRPr lang="en-US" sz="2800" b="1" dirty="0">
              <a:latin typeface="Calibri"/>
            </a:endParaRPr>
          </a:p>
          <a:p>
            <a:pPr>
              <a:buChar char="•"/>
            </a:pPr>
            <a:r>
              <a:rPr lang="en-US" sz="2800" b="1" err="1">
                <a:latin typeface="Calibri"/>
                <a:ea typeface="Arial"/>
                <a:cs typeface="Arial"/>
              </a:rPr>
              <a:t>Cysylltiadau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clir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gyda</a:t>
            </a:r>
            <a:r>
              <a:rPr lang="en-US" sz="2800" b="1" dirty="0">
                <a:latin typeface="Calibri"/>
                <a:ea typeface="Arial"/>
                <a:cs typeface="Arial"/>
              </a:rPr>
              <a:t> </a:t>
            </a:r>
            <a:r>
              <a:rPr lang="en-US" sz="2800" b="1" err="1">
                <a:latin typeface="Calibri"/>
                <a:ea typeface="Arial"/>
                <a:cs typeface="Arial"/>
              </a:rPr>
              <a:t>darlithoedd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>
                <a:latin typeface="Calibri"/>
                <a:ea typeface="Arial"/>
                <a:cs typeface="Arial"/>
              </a:rPr>
              <a:t>Prifysgol, </a:t>
            </a:r>
            <a:r>
              <a:rPr lang="en-US" sz="2800" b="1" err="1">
                <a:latin typeface="Calibri"/>
                <a:ea typeface="Arial"/>
                <a:cs typeface="Arial"/>
              </a:rPr>
              <a:t>darlleniadau</a:t>
            </a:r>
            <a:r>
              <a:rPr lang="en-US" sz="2800" b="1" dirty="0">
                <a:latin typeface="Calibri"/>
                <a:ea typeface="Arial"/>
                <a:cs typeface="Arial"/>
              </a:rPr>
              <a:t> neu </a:t>
            </a:r>
            <a:r>
              <a:rPr lang="en-US" sz="2800" b="1" err="1">
                <a:latin typeface="Calibri"/>
                <a:ea typeface="Arial"/>
                <a:cs typeface="Arial"/>
              </a:rPr>
              <a:t>Bontio</a:t>
            </a:r>
            <a:r>
              <a:rPr lang="en-US" sz="2800" b="1" dirty="0">
                <a:latin typeface="Calibri"/>
                <a:ea typeface="Arial"/>
                <a:cs typeface="Arial"/>
              </a:rPr>
              <a:t>. </a:t>
            </a:r>
          </a:p>
          <a:p>
            <a:pPr>
              <a:buChar char="•"/>
            </a:pPr>
            <a:endParaRPr lang="en-US" sz="2800" b="1" dirty="0">
              <a:latin typeface="Calibri"/>
              <a:ea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F1D886-23D7-2339-BBE2-E76699B37BD3}"/>
              </a:ext>
            </a:extLst>
          </p:cNvPr>
          <p:cNvSpPr txBox="1"/>
          <p:nvPr/>
        </p:nvSpPr>
        <p:spPr>
          <a:xfrm>
            <a:off x="301812" y="421341"/>
            <a:ext cx="11685493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dirty="0" err="1">
                <a:solidFill>
                  <a:srgbClr val="00B050"/>
                </a:solidFill>
                <a:ea typeface="+mn-lt"/>
                <a:cs typeface="+mn-lt"/>
              </a:rPr>
              <a:t>Cwestiwn</a:t>
            </a:r>
            <a:r>
              <a:rPr lang="en-US" sz="4800" b="1" dirty="0">
                <a:solidFill>
                  <a:srgbClr val="00B050"/>
                </a:solidFill>
                <a:latin typeface="Calibri Light"/>
              </a:rPr>
              <a:t> 1:  </a:t>
            </a:r>
            <a:r>
              <a:rPr lang="en-US" sz="4800" b="1" dirty="0">
                <a:solidFill>
                  <a:srgbClr val="00B050"/>
                </a:solidFill>
                <a:latin typeface="Calibri"/>
                <a:cs typeface="Calibri"/>
              </a:rPr>
              <a:t>Beth a </a:t>
            </a:r>
            <a:r>
              <a:rPr lang="en-US" sz="4800" b="1" dirty="0" err="1">
                <a:solidFill>
                  <a:srgbClr val="00B050"/>
                </a:solidFill>
                <a:latin typeface="Calibri"/>
                <a:cs typeface="Calibri"/>
              </a:rPr>
              <a:t>wnaethoch</a:t>
            </a:r>
            <a:r>
              <a:rPr lang="en-US" sz="4800" b="1" dirty="0">
                <a:solidFill>
                  <a:srgbClr val="00B050"/>
                </a:solidFill>
                <a:latin typeface="Calibri"/>
                <a:cs typeface="Calibri"/>
              </a:rPr>
              <a:t> chi a </a:t>
            </a:r>
            <a:r>
              <a:rPr lang="en-US" sz="4800" b="1" dirty="0" err="1">
                <a:solidFill>
                  <a:srgbClr val="00B050"/>
                </a:solidFill>
                <a:latin typeface="Calibri"/>
                <a:cs typeface="Calibri"/>
              </a:rPr>
              <a:t>pham</a:t>
            </a:r>
            <a:r>
              <a:rPr lang="en-US" sz="4800" b="1" dirty="0">
                <a:solidFill>
                  <a:srgbClr val="00B050"/>
                </a:solidFill>
                <a:latin typeface="Calibri"/>
                <a:cs typeface="Calibri"/>
              </a:rPr>
              <a:t>?</a:t>
            </a:r>
          </a:p>
        </p:txBody>
      </p:sp>
      <p:pic>
        <p:nvPicPr>
          <p:cNvPr id="7" name="Picture 9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E8B2B202-72CE-FC6F-BDB2-500D264FD8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4573" y="1494430"/>
            <a:ext cx="3021717" cy="31529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152620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9B6F1-2C8D-6BBD-96BA-EDD0AC0AC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45595"/>
            <a:ext cx="11481847" cy="533650"/>
          </a:xfrm>
          <a:solidFill>
            <a:schemeClr val="accent6">
              <a:lumMod val="20000"/>
              <a:lumOff val="80000"/>
            </a:schemeClr>
          </a:solidFill>
          <a:ln w="57150">
            <a:solidFill>
              <a:srgbClr val="00B050"/>
            </a:solidFill>
          </a:ln>
        </p:spPr>
        <p:txBody>
          <a:bodyPr>
            <a:normAutofit fontScale="90000"/>
          </a:bodyPr>
          <a:lstStyle/>
          <a:p>
            <a:r>
              <a:rPr lang="en-US" dirty="0" err="1">
                <a:latin typeface="Arial"/>
                <a:cs typeface="Arial"/>
              </a:rPr>
              <a:t>Esiamplau</a:t>
            </a:r>
            <a:r>
              <a:rPr lang="en-US" dirty="0">
                <a:latin typeface="Arial"/>
                <a:cs typeface="Arial"/>
              </a:rPr>
              <a:t> o </a:t>
            </a:r>
            <a:r>
              <a:rPr lang="en-US" dirty="0" err="1">
                <a:latin typeface="Arial"/>
                <a:cs typeface="Arial"/>
              </a:rPr>
              <a:t>ddechreuadau</a:t>
            </a:r>
            <a:r>
              <a:rPr lang="en-US" dirty="0">
                <a:latin typeface="Arial"/>
                <a:cs typeface="Arial"/>
              </a:rPr>
              <a:t> </a:t>
            </a:r>
            <a:r>
              <a:rPr lang="en-US" dirty="0" err="1">
                <a:latin typeface="Arial"/>
                <a:cs typeface="Arial"/>
              </a:rPr>
              <a:t>brawddegau</a:t>
            </a:r>
            <a:r>
              <a:rPr lang="en-US" dirty="0">
                <a:latin typeface="Arial"/>
                <a:cs typeface="Arial"/>
              </a:rPr>
              <a:t>: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F4D796-2D48-64F0-BBF8-6E4BD6D41455}"/>
              </a:ext>
            </a:extLst>
          </p:cNvPr>
          <p:cNvSpPr txBox="1"/>
          <p:nvPr/>
        </p:nvSpPr>
        <p:spPr>
          <a:xfrm>
            <a:off x="1341" y="812302"/>
            <a:ext cx="11432987" cy="454983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lnSpc>
                <a:spcPct val="150000"/>
              </a:lnSpc>
              <a:buFont typeface="Wingdings"/>
              <a:buChar char="Ø"/>
            </a:pPr>
            <a:r>
              <a:rPr lang="en-US" sz="2800" b="1" dirty="0" err="1">
                <a:cs typeface="Calibri"/>
              </a:rPr>
              <a:t>Fel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rhan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o'm</a:t>
            </a:r>
            <a:r>
              <a:rPr lang="en-US" sz="2800" b="1" dirty="0">
                <a:cs typeface="Calibri"/>
              </a:rPr>
              <a:t> </a:t>
            </a:r>
            <a:r>
              <a:rPr lang="en-US" sz="2800" b="1" dirty="0" err="1">
                <a:cs typeface="Calibri"/>
              </a:rPr>
              <a:t>aseiniad</a:t>
            </a:r>
            <a:r>
              <a:rPr lang="en-US" sz="2800" b="1" dirty="0">
                <a:cs typeface="Calibri"/>
              </a:rPr>
              <a:t> </a:t>
            </a:r>
            <a:r>
              <a:rPr lang="en-US" sz="2800" b="1" dirty="0" err="1">
                <a:cs typeface="Calibri"/>
              </a:rPr>
              <a:t>ar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gyfer</a:t>
            </a:r>
            <a:r>
              <a:rPr lang="en-US" sz="2800" b="1" dirty="0">
                <a:cs typeface="Calibri"/>
              </a:rPr>
              <a:t> 4009 </a:t>
            </a:r>
            <a:r>
              <a:rPr lang="en-US" sz="2800" b="1" dirty="0" err="1">
                <a:cs typeface="Calibri"/>
              </a:rPr>
              <a:t>fe</a:t>
            </a:r>
            <a:r>
              <a:rPr lang="en-US" sz="2800" b="1" dirty="0">
                <a:cs typeface="Calibri"/>
              </a:rPr>
              <a:t> </a:t>
            </a:r>
            <a:r>
              <a:rPr lang="en-US" sz="2800" b="1" dirty="0" err="1">
                <a:cs typeface="Calibri"/>
              </a:rPr>
              <a:t>wnes</a:t>
            </a:r>
            <a:r>
              <a:rPr lang="en-US" sz="2800" b="1" dirty="0">
                <a:cs typeface="Calibri"/>
              </a:rPr>
              <a:t> </a:t>
            </a:r>
            <a:r>
              <a:rPr lang="en-US" sz="2800" b="1" dirty="0" err="1">
                <a:cs typeface="Calibri"/>
              </a:rPr>
              <a:t>i</a:t>
            </a:r>
            <a:r>
              <a:rPr lang="en-US" sz="2800" b="1" dirty="0">
                <a:cs typeface="Calibri"/>
              </a:rPr>
              <a:t>...</a:t>
            </a:r>
          </a:p>
          <a:p>
            <a:pPr marL="457200" indent="-457200">
              <a:lnSpc>
                <a:spcPct val="150000"/>
              </a:lnSpc>
              <a:buFont typeface="Wingdings"/>
              <a:buChar char="Ø"/>
            </a:pPr>
            <a:r>
              <a:rPr lang="en-US" sz="2800" b="1" dirty="0">
                <a:ea typeface="+mn-lt"/>
                <a:cs typeface="+mn-lt"/>
              </a:rPr>
              <a:t>Yn </a:t>
            </a:r>
            <a:r>
              <a:rPr lang="en-US" sz="2800" b="1" err="1">
                <a:ea typeface="+mn-lt"/>
                <a:cs typeface="+mn-lt"/>
              </a:rPr>
              <a:t>ystod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err="1">
                <a:ea typeface="+mn-lt"/>
                <a:cs typeface="+mn-lt"/>
              </a:rPr>
              <a:t>cyfnod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err="1">
                <a:ea typeface="+mn-lt"/>
                <a:cs typeface="+mn-lt"/>
              </a:rPr>
              <a:t>arsylwi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err="1">
                <a:ea typeface="+mn-lt"/>
                <a:cs typeface="+mn-lt"/>
              </a:rPr>
              <a:t>Cyfoethogi'r</a:t>
            </a:r>
            <a:r>
              <a:rPr lang="en-US" sz="2800" b="1" dirty="0">
                <a:ea typeface="+mn-lt"/>
                <a:cs typeface="+mn-lt"/>
              </a:rPr>
              <a:t> Ysgol, </a:t>
            </a:r>
            <a:r>
              <a:rPr lang="en-US" sz="2800" b="1" err="1">
                <a:ea typeface="+mn-lt"/>
                <a:cs typeface="+mn-lt"/>
              </a:rPr>
              <a:t>sylwais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err="1">
                <a:ea typeface="+mn-lt"/>
                <a:cs typeface="+mn-lt"/>
              </a:rPr>
              <a:t>fod</a:t>
            </a:r>
            <a:r>
              <a:rPr lang="en-US" sz="2800" b="1" dirty="0">
                <a:ea typeface="+mn-lt"/>
                <a:cs typeface="+mn-lt"/>
              </a:rPr>
              <a:t> ...</a:t>
            </a:r>
            <a:endParaRPr lang="en-US" b="1" dirty="0">
              <a:ea typeface="+mn-lt"/>
              <a:cs typeface="+mn-lt"/>
            </a:endParaRPr>
          </a:p>
          <a:p>
            <a:pPr marL="457200" indent="-457200">
              <a:lnSpc>
                <a:spcPct val="150000"/>
              </a:lnSpc>
              <a:buFont typeface="Wingdings"/>
              <a:buChar char="Ø"/>
            </a:pPr>
            <a:r>
              <a:rPr lang="en-US" sz="2800" b="1" dirty="0">
                <a:cs typeface="Calibri"/>
              </a:rPr>
              <a:t>Wedi </a:t>
            </a:r>
            <a:r>
              <a:rPr lang="en-US" sz="2800" b="1" dirty="0" err="1">
                <a:cs typeface="Calibri"/>
              </a:rPr>
              <a:t>trafodaeth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gyda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fy</a:t>
            </a:r>
            <a:r>
              <a:rPr lang="en-US" sz="2800" b="1" dirty="0">
                <a:cs typeface="Calibri"/>
              </a:rPr>
              <a:t> Mentor </a:t>
            </a:r>
            <a:r>
              <a:rPr lang="en-US" sz="2800" b="1" dirty="0" err="1">
                <a:cs typeface="Calibri"/>
              </a:rPr>
              <a:t>fe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wnes</a:t>
            </a:r>
            <a:r>
              <a:rPr lang="en-US" sz="2800" b="1" dirty="0">
                <a:cs typeface="Calibri"/>
              </a:rPr>
              <a:t> </a:t>
            </a:r>
            <a:r>
              <a:rPr lang="en-US" sz="2800" b="1" dirty="0" err="1">
                <a:cs typeface="Calibri"/>
              </a:rPr>
              <a:t>i</a:t>
            </a:r>
            <a:r>
              <a:rPr lang="en-US" sz="2800" b="1" dirty="0">
                <a:cs typeface="Calibri"/>
              </a:rPr>
              <a:t>....</a:t>
            </a:r>
          </a:p>
          <a:p>
            <a:pPr marL="457200" indent="-457200">
              <a:lnSpc>
                <a:spcPct val="150000"/>
              </a:lnSpc>
              <a:buFont typeface="Wingdings"/>
              <a:buChar char="Ø"/>
            </a:pPr>
            <a:r>
              <a:rPr lang="en-US" sz="2800" b="1" dirty="0" err="1">
                <a:cs typeface="Calibri"/>
              </a:rPr>
              <a:t>Mewn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paratoad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i'm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cyflwyniad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Pontio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fe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wnes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i</a:t>
            </a:r>
            <a:r>
              <a:rPr lang="en-US" sz="2800" b="1" dirty="0">
                <a:cs typeface="Calibri"/>
              </a:rPr>
              <a:t>...</a:t>
            </a:r>
          </a:p>
          <a:p>
            <a:pPr marL="457200" indent="-457200">
              <a:lnSpc>
                <a:spcPct val="150000"/>
              </a:lnSpc>
              <a:buFont typeface="Wingdings"/>
              <a:buChar char="Ø"/>
            </a:pPr>
            <a:r>
              <a:rPr lang="en-US" sz="2800" b="1" dirty="0">
                <a:cs typeface="Calibri"/>
              </a:rPr>
              <a:t>Wedi </a:t>
            </a:r>
            <a:r>
              <a:rPr lang="en-US" sz="2800" b="1" dirty="0" err="1">
                <a:cs typeface="Calibri"/>
              </a:rPr>
              <a:t>adfyfyrio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ar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fy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addysgu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roeddwn</a:t>
            </a:r>
            <a:r>
              <a:rPr lang="en-US" sz="2800" b="1" dirty="0">
                <a:cs typeface="Calibri"/>
              </a:rPr>
              <a:t> </a:t>
            </a:r>
            <a:r>
              <a:rPr lang="en-US" sz="2800" b="1" dirty="0" err="1">
                <a:cs typeface="Calibri"/>
              </a:rPr>
              <a:t>eisiau</a:t>
            </a:r>
            <a:r>
              <a:rPr lang="en-US" sz="2800" b="1" dirty="0">
                <a:cs typeface="Calibri"/>
              </a:rPr>
              <a:t>...</a:t>
            </a:r>
          </a:p>
          <a:p>
            <a:pPr marL="457200" indent="-457200">
              <a:lnSpc>
                <a:spcPct val="150000"/>
              </a:lnSpc>
              <a:buFont typeface="Wingdings"/>
              <a:buChar char="Ø"/>
            </a:pPr>
            <a:r>
              <a:rPr lang="en-US" sz="2800" b="1" dirty="0" err="1">
                <a:cs typeface="Calibri"/>
              </a:rPr>
              <a:t>Wrth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adfyfyrio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ar</a:t>
            </a:r>
            <a:r>
              <a:rPr lang="en-US" sz="2800" b="1" dirty="0">
                <a:cs typeface="Calibri"/>
              </a:rPr>
              <a:t> </a:t>
            </a:r>
            <a:r>
              <a:rPr lang="en-US" sz="2800" b="1" dirty="0" err="1">
                <a:cs typeface="Calibri"/>
              </a:rPr>
              <a:t>fy</a:t>
            </a:r>
            <a:r>
              <a:rPr lang="en-US" sz="2800" b="1" dirty="0">
                <a:cs typeface="Calibri"/>
              </a:rPr>
              <a:t>  </a:t>
            </a:r>
            <a:r>
              <a:rPr lang="en-US" sz="2800" b="1" dirty="0" err="1">
                <a:cs typeface="Calibri"/>
              </a:rPr>
              <a:t>addysgu</a:t>
            </a:r>
            <a:r>
              <a:rPr lang="en-US" sz="2800" b="1" dirty="0">
                <a:cs typeface="Calibri"/>
              </a:rPr>
              <a:t> </a:t>
            </a:r>
            <a:r>
              <a:rPr lang="en-US" sz="2800" b="1" dirty="0" err="1">
                <a:cs typeface="Calibri"/>
              </a:rPr>
              <a:t>nododd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fy</a:t>
            </a:r>
            <a:r>
              <a:rPr lang="en-US" sz="2800" b="1" dirty="0">
                <a:cs typeface="Calibri"/>
              </a:rPr>
              <a:t> Mentor ..</a:t>
            </a:r>
          </a:p>
          <a:p>
            <a:pPr marL="457200" indent="-457200">
              <a:lnSpc>
                <a:spcPct val="150000"/>
              </a:lnSpc>
              <a:buFont typeface="Wingdings"/>
              <a:buChar char="Ø"/>
            </a:pPr>
            <a:r>
              <a:rPr lang="en-US" sz="2800" b="1" dirty="0">
                <a:cs typeface="Calibri"/>
              </a:rPr>
              <a:t>Yn </a:t>
            </a:r>
            <a:r>
              <a:rPr lang="en-US" sz="2800" b="1" dirty="0" err="1">
                <a:cs typeface="Calibri"/>
              </a:rPr>
              <a:t>ystod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trafodaeth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gyda'm</a:t>
            </a:r>
            <a:r>
              <a:rPr lang="en-US" sz="2800" b="1" dirty="0">
                <a:cs typeface="Calibri"/>
              </a:rPr>
              <a:t> Mentor </a:t>
            </a:r>
            <a:r>
              <a:rPr lang="en-US" sz="2800" b="1" dirty="0" err="1">
                <a:cs typeface="Calibri"/>
              </a:rPr>
              <a:t>Dosabrth</a:t>
            </a:r>
            <a:r>
              <a:rPr lang="en-US" sz="2800" b="1" dirty="0">
                <a:cs typeface="Calibri"/>
              </a:rPr>
              <a:t> </a:t>
            </a:r>
            <a:r>
              <a:rPr lang="en-US" sz="2800" b="1" dirty="0" err="1">
                <a:cs typeface="Calibri"/>
              </a:rPr>
              <a:t>fe</a:t>
            </a:r>
            <a:r>
              <a:rPr lang="en-US" sz="2800" b="1" dirty="0">
                <a:cs typeface="Calibri"/>
              </a:rPr>
              <a:t> </a:t>
            </a:r>
            <a:r>
              <a:rPr lang="en-US" sz="2800" b="1" dirty="0" err="1">
                <a:cs typeface="Calibri"/>
              </a:rPr>
              <a:t>ddangoswyd</a:t>
            </a:r>
            <a:r>
              <a:rPr lang="en-US" sz="2800" b="1" dirty="0">
                <a:cs typeface="Calibri"/>
              </a:rPr>
              <a:t> </a:t>
            </a:r>
            <a:r>
              <a:rPr lang="en-US" sz="2800" b="1" dirty="0" err="1">
                <a:cs typeface="Calibri"/>
              </a:rPr>
              <a:t>i</a:t>
            </a:r>
            <a:r>
              <a:rPr lang="en-US" sz="2800" b="1" dirty="0">
                <a:cs typeface="Calibri"/>
              </a:rPr>
              <a:t> mi ...</a:t>
            </a:r>
          </a:p>
        </p:txBody>
      </p:sp>
    </p:spTree>
    <p:extLst>
      <p:ext uri="{BB962C8B-B14F-4D97-AF65-F5344CB8AC3E}">
        <p14:creationId xmlns:p14="http://schemas.microsoft.com/office/powerpoint/2010/main" val="1356852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CF1D886-23D7-2339-BBE2-E76699B37BD3}"/>
              </a:ext>
            </a:extLst>
          </p:cNvPr>
          <p:cNvSpPr txBox="1"/>
          <p:nvPr/>
        </p:nvSpPr>
        <p:spPr>
          <a:xfrm>
            <a:off x="301812" y="421341"/>
            <a:ext cx="11685493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dirty="0" err="1">
                <a:solidFill>
                  <a:srgbClr val="00B050"/>
                </a:solidFill>
                <a:ea typeface="+mn-lt"/>
                <a:cs typeface="+mn-lt"/>
              </a:rPr>
              <a:t>Cwestiwn</a:t>
            </a:r>
            <a:r>
              <a:rPr lang="en-US" sz="4800" b="1" dirty="0">
                <a:solidFill>
                  <a:srgbClr val="00B050"/>
                </a:solidFill>
                <a:latin typeface="Calibri Light"/>
              </a:rPr>
              <a:t> 2: </a:t>
            </a:r>
            <a:r>
              <a:rPr lang="en-US" sz="4800" b="1" dirty="0">
                <a:solidFill>
                  <a:srgbClr val="00B050"/>
                </a:solidFill>
                <a:latin typeface="Calibri"/>
                <a:cs typeface="Calibri"/>
              </a:rPr>
              <a:t>Beth </a:t>
            </a:r>
            <a:r>
              <a:rPr lang="en-US" sz="4800" b="1" dirty="0" err="1">
                <a:solidFill>
                  <a:srgbClr val="00B050"/>
                </a:solidFill>
                <a:latin typeface="Calibri"/>
                <a:cs typeface="Calibri"/>
              </a:rPr>
              <a:t>rydych</a:t>
            </a:r>
            <a:r>
              <a:rPr lang="en-US" sz="4800" b="1" dirty="0">
                <a:solidFill>
                  <a:srgbClr val="00B050"/>
                </a:solidFill>
                <a:latin typeface="Calibri"/>
                <a:cs typeface="Calibri"/>
              </a:rPr>
              <a:t> chi </a:t>
            </a:r>
            <a:r>
              <a:rPr lang="en-US" sz="4800" b="1" dirty="0" err="1">
                <a:solidFill>
                  <a:srgbClr val="00B050"/>
                </a:solidFill>
                <a:latin typeface="Calibri"/>
                <a:cs typeface="Calibri"/>
              </a:rPr>
              <a:t>wedi’i</a:t>
            </a:r>
            <a:r>
              <a:rPr lang="en-US" sz="4800" b="1" dirty="0">
                <a:solidFill>
                  <a:srgbClr val="00B050"/>
                </a:solidFill>
                <a:latin typeface="Calibri"/>
                <a:cs typeface="Calibri"/>
              </a:rPr>
              <a:t> </a:t>
            </a:r>
            <a:r>
              <a:rPr lang="en-US" sz="4800" b="1" dirty="0" err="1">
                <a:solidFill>
                  <a:srgbClr val="00B050"/>
                </a:solidFill>
                <a:latin typeface="Calibri"/>
                <a:cs typeface="Calibri"/>
              </a:rPr>
              <a:t>ddysgu</a:t>
            </a:r>
            <a:r>
              <a:rPr lang="en-US" sz="4800" b="1" dirty="0">
                <a:solidFill>
                  <a:srgbClr val="00B050"/>
                </a:solidFill>
                <a:latin typeface="Calibri"/>
                <a:cs typeface="Calibri"/>
              </a:rPr>
              <a:t>?</a:t>
            </a:r>
          </a:p>
        </p:txBody>
      </p:sp>
      <p:pic>
        <p:nvPicPr>
          <p:cNvPr id="7" name="Picture 9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E8B2B202-72CE-FC6F-BDB2-500D264FD8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467" y="1744889"/>
            <a:ext cx="2983296" cy="31145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C580C21-A9C1-DB02-7033-D2E1D672F4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673" y="1596870"/>
            <a:ext cx="8635748" cy="395303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b="1" i="1" u="sng" err="1">
                <a:latin typeface="Calibri"/>
                <a:cs typeface="Calibri"/>
              </a:rPr>
              <a:t>Meini</a:t>
            </a:r>
            <a:r>
              <a:rPr lang="en-US" sz="2800" b="1" i="1" u="sng" dirty="0">
                <a:latin typeface="Calibri"/>
                <a:cs typeface="Calibri"/>
              </a:rPr>
              <a:t> </a:t>
            </a:r>
            <a:r>
              <a:rPr lang="en-US" sz="2800" b="1" i="1" u="sng" err="1">
                <a:latin typeface="Calibri"/>
                <a:cs typeface="Calibri"/>
              </a:rPr>
              <a:t>Prawf</a:t>
            </a:r>
            <a:r>
              <a:rPr lang="en-US" sz="2800" b="1" i="1" u="sng" dirty="0">
                <a:latin typeface="Calibri"/>
                <a:cs typeface="Calibri"/>
              </a:rPr>
              <a:t> </a:t>
            </a:r>
            <a:r>
              <a:rPr lang="en-US" sz="2800" b="1" i="1" u="sng" err="1">
                <a:latin typeface="Calibri"/>
                <a:cs typeface="Calibri"/>
              </a:rPr>
              <a:t>Llwyddiant</a:t>
            </a:r>
            <a:endParaRPr lang="en-US" i="1" err="1"/>
          </a:p>
          <a:p>
            <a:pPr>
              <a:buChar char="•"/>
            </a:pPr>
            <a:r>
              <a:rPr lang="en-US" sz="2800" b="1" dirty="0" err="1">
                <a:latin typeface="Calibri"/>
                <a:ea typeface="Arial"/>
                <a:cs typeface="Arial"/>
              </a:rPr>
              <a:t>Adfyfyrio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dirty="0" err="1">
                <a:latin typeface="Calibri"/>
                <a:ea typeface="Arial"/>
                <a:cs typeface="Arial"/>
              </a:rPr>
              <a:t>dwys</a:t>
            </a:r>
          </a:p>
          <a:p>
            <a:pPr>
              <a:buChar char="•"/>
            </a:pPr>
            <a:r>
              <a:rPr lang="en-US" sz="2800" b="1" dirty="0">
                <a:latin typeface="Calibri"/>
                <a:ea typeface="Arial"/>
                <a:cs typeface="Arial"/>
              </a:rPr>
              <a:t>Beth </a:t>
            </a:r>
            <a:r>
              <a:rPr lang="en-US" sz="2800" b="1" err="1">
                <a:latin typeface="Calibri"/>
                <a:ea typeface="Arial"/>
                <a:cs typeface="Arial"/>
              </a:rPr>
              <a:t>oedd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effaith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eich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gweithredoedd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ar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ddysgwyr</a:t>
            </a:r>
            <a:r>
              <a:rPr lang="en-US" sz="2800" b="1" dirty="0">
                <a:latin typeface="Calibri"/>
                <a:ea typeface="Arial"/>
                <a:cs typeface="Arial"/>
              </a:rPr>
              <a:t>?</a:t>
            </a:r>
            <a:endParaRPr lang="en-US" b="1" dirty="0">
              <a:latin typeface="Calibri"/>
            </a:endParaRPr>
          </a:p>
          <a:p>
            <a:pPr>
              <a:buChar char="•"/>
            </a:pPr>
            <a:r>
              <a:rPr lang="en-US" sz="2800" b="1" err="1">
                <a:latin typeface="Calibri"/>
                <a:ea typeface="Arial"/>
                <a:cs typeface="Arial"/>
              </a:rPr>
              <a:t>Cynnwys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cyfeiriadau</a:t>
            </a:r>
            <a:r>
              <a:rPr lang="en-US" sz="2800" b="1" dirty="0">
                <a:latin typeface="Calibri"/>
                <a:ea typeface="Arial"/>
                <a:cs typeface="Arial"/>
              </a:rPr>
              <a:t> at </a:t>
            </a:r>
            <a:r>
              <a:rPr lang="en-US" sz="2800" b="1" err="1">
                <a:latin typeface="Calibri"/>
                <a:ea typeface="Arial"/>
                <a:cs typeface="Arial"/>
              </a:rPr>
              <a:t>lenyddiaeth</a:t>
            </a:r>
            <a:r>
              <a:rPr lang="en-US" sz="2800" b="1" dirty="0">
                <a:latin typeface="Calibri"/>
                <a:ea typeface="Arial"/>
                <a:cs typeface="Arial"/>
              </a:rPr>
              <a:t> a </a:t>
            </a:r>
            <a:r>
              <a:rPr lang="en-US" sz="2800" b="1" err="1">
                <a:latin typeface="Calibri"/>
                <a:ea typeface="Arial"/>
                <a:cs typeface="Arial"/>
              </a:rPr>
              <a:t>thystiolaeth</a:t>
            </a:r>
            <a:r>
              <a:rPr lang="en-US" sz="2800" b="1" dirty="0">
                <a:latin typeface="Calibri"/>
                <a:ea typeface="Arial"/>
                <a:cs typeface="Arial"/>
              </a:rPr>
              <a:t>.</a:t>
            </a:r>
          </a:p>
          <a:p>
            <a:pPr>
              <a:buChar char="•"/>
            </a:pPr>
            <a:r>
              <a:rPr lang="en-US" sz="2800" b="1" dirty="0">
                <a:latin typeface="Calibri"/>
                <a:ea typeface="Arial"/>
                <a:cs typeface="Arial"/>
              </a:rPr>
              <a:t>Sut </a:t>
            </a:r>
            <a:r>
              <a:rPr lang="en-US" sz="2800" b="1" err="1">
                <a:latin typeface="Calibri"/>
                <a:ea typeface="Arial"/>
                <a:cs typeface="Arial"/>
              </a:rPr>
              <a:t>wnaethoch</a:t>
            </a:r>
            <a:r>
              <a:rPr lang="en-US" sz="2800" b="1" dirty="0">
                <a:latin typeface="Calibri"/>
                <a:ea typeface="Arial"/>
                <a:cs typeface="Arial"/>
              </a:rPr>
              <a:t> chi </a:t>
            </a:r>
            <a:r>
              <a:rPr lang="en-US" sz="2800" b="1" err="1">
                <a:latin typeface="Calibri"/>
                <a:ea typeface="Arial"/>
                <a:cs typeface="Arial"/>
              </a:rPr>
              <a:t>ddatblygu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eich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ymarfer</a:t>
            </a:r>
            <a:r>
              <a:rPr lang="en-US" sz="2800" b="1" dirty="0">
                <a:latin typeface="Calibri"/>
                <a:ea typeface="Arial"/>
                <a:cs typeface="Arial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3495680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CF1D886-23D7-2339-BBE2-E76699B37BD3}"/>
              </a:ext>
            </a:extLst>
          </p:cNvPr>
          <p:cNvSpPr txBox="1"/>
          <p:nvPr/>
        </p:nvSpPr>
        <p:spPr>
          <a:xfrm>
            <a:off x="301812" y="421341"/>
            <a:ext cx="11685493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dirty="0" err="1">
                <a:solidFill>
                  <a:srgbClr val="00B050"/>
                </a:solidFill>
                <a:ea typeface="+mn-lt"/>
                <a:cs typeface="+mn-lt"/>
              </a:rPr>
              <a:t>Cwestiwn</a:t>
            </a:r>
            <a:r>
              <a:rPr lang="en-US" sz="4800" b="1" dirty="0">
                <a:solidFill>
                  <a:srgbClr val="00B050"/>
                </a:solidFill>
                <a:latin typeface="Calibri Light"/>
              </a:rPr>
              <a:t> 3:  </a:t>
            </a:r>
            <a:r>
              <a:rPr lang="en-US" sz="4800" b="1" dirty="0">
                <a:solidFill>
                  <a:srgbClr val="00B050"/>
                </a:solidFill>
                <a:latin typeface="Calibri"/>
                <a:cs typeface="Calibri"/>
              </a:rPr>
              <a:t>Beth </a:t>
            </a:r>
            <a:r>
              <a:rPr lang="en-US" sz="4800" b="1" dirty="0" err="1">
                <a:solidFill>
                  <a:srgbClr val="00B050"/>
                </a:solidFill>
                <a:latin typeface="Calibri"/>
                <a:cs typeface="Calibri"/>
              </a:rPr>
              <a:t>nesaf</a:t>
            </a:r>
            <a:r>
              <a:rPr lang="en-US" sz="4800" b="1" dirty="0">
                <a:solidFill>
                  <a:srgbClr val="00B050"/>
                </a:solidFill>
                <a:latin typeface="Calibri"/>
                <a:cs typeface="Calibri"/>
              </a:rPr>
              <a:t>?</a:t>
            </a:r>
          </a:p>
        </p:txBody>
      </p:sp>
      <p:pic>
        <p:nvPicPr>
          <p:cNvPr id="7" name="Picture 9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E8B2B202-72CE-FC6F-BDB2-500D264FD8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1657" y="1732083"/>
            <a:ext cx="3028122" cy="319138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C580C21-A9C1-DB02-7033-D2E1D672F4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502" y="1451933"/>
            <a:ext cx="8309646" cy="395303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b="1" i="1" u="sng" err="1">
                <a:latin typeface="Calibri"/>
                <a:cs typeface="Calibri"/>
              </a:rPr>
              <a:t>Meini</a:t>
            </a:r>
            <a:r>
              <a:rPr lang="en-US" sz="2800" b="1" i="1" u="sng" dirty="0">
                <a:latin typeface="Calibri"/>
                <a:cs typeface="Calibri"/>
              </a:rPr>
              <a:t> </a:t>
            </a:r>
            <a:r>
              <a:rPr lang="en-US" sz="2800" b="1" i="1" u="sng" err="1">
                <a:latin typeface="Calibri"/>
                <a:cs typeface="Calibri"/>
              </a:rPr>
              <a:t>Prawf</a:t>
            </a:r>
            <a:r>
              <a:rPr lang="en-US" sz="2800" b="1" i="1" u="sng" dirty="0">
                <a:latin typeface="Calibri"/>
                <a:cs typeface="Calibri"/>
              </a:rPr>
              <a:t> </a:t>
            </a:r>
            <a:r>
              <a:rPr lang="en-US" sz="2800" b="1" i="1" u="sng" err="1">
                <a:latin typeface="Calibri"/>
                <a:cs typeface="Calibri"/>
              </a:rPr>
              <a:t>Llwyddiant</a:t>
            </a:r>
            <a:endParaRPr lang="en-US" i="1" err="1"/>
          </a:p>
          <a:p>
            <a:pPr>
              <a:buChar char="•"/>
            </a:pPr>
            <a:r>
              <a:rPr lang="en-US" sz="2800" b="1" dirty="0">
                <a:latin typeface="Calibri"/>
                <a:ea typeface="Arial"/>
                <a:cs typeface="Arial"/>
              </a:rPr>
              <a:t>Sut </a:t>
            </a:r>
            <a:r>
              <a:rPr lang="en-US" sz="2800" b="1" err="1">
                <a:latin typeface="Calibri"/>
                <a:ea typeface="Arial"/>
                <a:cs typeface="Arial"/>
              </a:rPr>
              <a:t>fyddwch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chi'n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defnyddio</a:t>
            </a:r>
            <a:r>
              <a:rPr lang="en-US" sz="2800" b="1" dirty="0">
                <a:latin typeface="Calibri"/>
                <a:ea typeface="Arial"/>
                <a:cs typeface="Arial"/>
              </a:rPr>
              <a:t>/</a:t>
            </a:r>
            <a:r>
              <a:rPr lang="en-US" sz="2800" b="1" err="1">
                <a:latin typeface="Calibri"/>
                <a:ea typeface="Arial"/>
                <a:cs typeface="Arial"/>
              </a:rPr>
              <a:t>addasu'r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syniadau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hyn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yn</a:t>
            </a:r>
            <a:r>
              <a:rPr lang="en-US" sz="2800" b="1" dirty="0">
                <a:latin typeface="Calibri"/>
                <a:ea typeface="Arial"/>
                <a:cs typeface="Arial"/>
              </a:rPr>
              <a:t> y </a:t>
            </a:r>
            <a:r>
              <a:rPr lang="en-US" sz="2800" b="1" err="1">
                <a:latin typeface="Calibri"/>
                <a:ea typeface="Arial"/>
                <a:cs typeface="Arial"/>
              </a:rPr>
              <a:t>dyfodol</a:t>
            </a:r>
            <a:r>
              <a:rPr lang="en-US" sz="2800" b="1" dirty="0">
                <a:latin typeface="Calibri"/>
                <a:ea typeface="Arial"/>
                <a:cs typeface="Arial"/>
              </a:rPr>
              <a:t>?</a:t>
            </a:r>
          </a:p>
          <a:p>
            <a:pPr>
              <a:buChar char="•"/>
            </a:pPr>
            <a:r>
              <a:rPr lang="en-US" sz="2800" b="1" dirty="0">
                <a:latin typeface="Calibri"/>
                <a:ea typeface="Arial"/>
                <a:cs typeface="Arial"/>
              </a:rPr>
              <a:t>Sut </a:t>
            </a:r>
            <a:r>
              <a:rPr lang="en-US" sz="2800" b="1" err="1">
                <a:latin typeface="Calibri"/>
                <a:ea typeface="Arial"/>
                <a:cs typeface="Arial"/>
              </a:rPr>
              <a:t>fyddwch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chi'n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parhau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â'ch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dysgu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personol</a:t>
            </a:r>
            <a:r>
              <a:rPr lang="en-US" sz="2800" b="1" dirty="0">
                <a:latin typeface="Calibri"/>
                <a:ea typeface="Arial"/>
                <a:cs typeface="Arial"/>
              </a:rPr>
              <a:t>?</a:t>
            </a:r>
            <a:endParaRPr lang="en-US" b="1" dirty="0">
              <a:latin typeface="Calibri"/>
            </a:endParaRPr>
          </a:p>
          <a:p>
            <a:pPr>
              <a:buChar char="•"/>
            </a:pPr>
            <a:r>
              <a:rPr lang="en-US" sz="2800" b="1" err="1">
                <a:latin typeface="Calibri"/>
                <a:ea typeface="Arial"/>
                <a:cs typeface="Arial"/>
              </a:rPr>
              <a:t>Dylech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gynnwys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cyfeiriadau</a:t>
            </a:r>
            <a:r>
              <a:rPr lang="en-US" sz="2800" b="1" dirty="0">
                <a:latin typeface="Calibri"/>
                <a:ea typeface="Arial"/>
                <a:cs typeface="Arial"/>
              </a:rPr>
              <a:t> at </a:t>
            </a:r>
            <a:r>
              <a:rPr lang="en-US" sz="2800" b="1" err="1">
                <a:latin typeface="Calibri"/>
                <a:ea typeface="Arial"/>
                <a:cs typeface="Arial"/>
              </a:rPr>
              <a:t>lenyddiaeth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yr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ydych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yn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bwriadu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eu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darllen</a:t>
            </a:r>
            <a:r>
              <a:rPr lang="en-US" sz="2800" b="1" dirty="0">
                <a:latin typeface="Calibri"/>
                <a:ea typeface="Arial"/>
                <a:cs typeface="Arial"/>
              </a:rPr>
              <a:t> neu </a:t>
            </a:r>
            <a:r>
              <a:rPr lang="en-US" sz="2800" b="1" err="1">
                <a:latin typeface="Calibri"/>
                <a:ea typeface="Arial"/>
                <a:cs typeface="Arial"/>
              </a:rPr>
              <a:t>eu</a:t>
            </a:r>
            <a:r>
              <a:rPr lang="en-US" sz="2800" b="1" dirty="0">
                <a:latin typeface="Calibri"/>
                <a:ea typeface="Arial"/>
                <a:cs typeface="Arial"/>
              </a:rPr>
              <a:t> </a:t>
            </a:r>
            <a:r>
              <a:rPr lang="en-US" sz="2800" b="1" err="1">
                <a:latin typeface="Calibri"/>
                <a:ea typeface="Arial"/>
                <a:cs typeface="Arial"/>
              </a:rPr>
              <a:t>hymchwilio</a:t>
            </a:r>
            <a:r>
              <a:rPr lang="en-US" sz="2800" b="1" dirty="0">
                <a:latin typeface="Calibri"/>
                <a:ea typeface="Arial"/>
                <a:cs typeface="Arial"/>
              </a:rPr>
              <a:t>.</a:t>
            </a:r>
            <a:endParaRPr lang="en-US" b="1">
              <a:latin typeface="Calibri"/>
            </a:endParaRPr>
          </a:p>
          <a:p>
            <a:pPr>
              <a:lnSpc>
                <a:spcPct val="100000"/>
              </a:lnSpc>
            </a:pPr>
            <a:endParaRPr lang="en-US" sz="2800" b="1">
              <a:latin typeface="Calibri"/>
              <a:ea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989107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6F813-2152-B5B1-2D75-AA777F36E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342" y="1365006"/>
            <a:ext cx="5306541" cy="1347974"/>
          </a:xfrm>
        </p:spPr>
        <p:txBody>
          <a:bodyPr>
            <a:noAutofit/>
          </a:bodyPr>
          <a:lstStyle/>
          <a:p>
            <a:r>
              <a:rPr lang="en-US" sz="5400">
                <a:ea typeface="+mj-lt"/>
                <a:cs typeface="+mj-lt"/>
              </a:rPr>
              <a:t>Amser </a:t>
            </a:r>
            <a:r>
              <a:rPr lang="en-US" sz="5400" err="1">
                <a:ea typeface="+mj-lt"/>
                <a:cs typeface="+mj-lt"/>
              </a:rPr>
              <a:t>ar</a:t>
            </a:r>
            <a:r>
              <a:rPr lang="en-US" sz="5400">
                <a:ea typeface="+mj-lt"/>
                <a:cs typeface="+mj-lt"/>
              </a:rPr>
              <a:t> </a:t>
            </a:r>
            <a:r>
              <a:rPr lang="en-US" sz="5400" err="1">
                <a:ea typeface="+mj-lt"/>
                <a:cs typeface="+mj-lt"/>
              </a:rPr>
              <a:t>gyfer</a:t>
            </a:r>
            <a:r>
              <a:rPr lang="en-US" sz="5400">
                <a:ea typeface="+mj-lt"/>
                <a:cs typeface="+mj-lt"/>
              </a:rPr>
              <a:t> </a:t>
            </a:r>
            <a:r>
              <a:rPr lang="en-US" sz="5400" err="1">
                <a:ea typeface="+mj-lt"/>
                <a:cs typeface="+mj-lt"/>
              </a:rPr>
              <a:t>cwestiynau</a:t>
            </a:r>
            <a:br>
              <a:rPr lang="en-US"/>
            </a:br>
            <a:br>
              <a:rPr lang="en-US" sz="5400"/>
            </a:br>
            <a:r>
              <a:rPr lang="en-US" sz="5400"/>
              <a:t>Time for questions</a:t>
            </a:r>
            <a:br>
              <a:rPr lang="en-US" sz="5400"/>
            </a:br>
            <a:br>
              <a:rPr lang="en-US" sz="5400"/>
            </a:br>
            <a:br>
              <a:rPr lang="en-US" sz="5400"/>
            </a:br>
            <a:endParaRPr lang="en-US" sz="5400"/>
          </a:p>
        </p:txBody>
      </p:sp>
      <p:pic>
        <p:nvPicPr>
          <p:cNvPr id="4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43B773CC-509E-3769-9614-087153EDBA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09231" y="322625"/>
            <a:ext cx="4244659" cy="5954638"/>
          </a:xfrm>
        </p:spPr>
      </p:pic>
    </p:spTree>
    <p:extLst>
      <p:ext uri="{BB962C8B-B14F-4D97-AF65-F5344CB8AC3E}">
        <p14:creationId xmlns:p14="http://schemas.microsoft.com/office/powerpoint/2010/main" val="40834970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37A8B4B-2EB9-9017-8680-58EC77B6EF31}"/>
              </a:ext>
            </a:extLst>
          </p:cNvPr>
          <p:cNvSpPr txBox="1"/>
          <p:nvPr/>
        </p:nvSpPr>
        <p:spPr>
          <a:xfrm>
            <a:off x="31375" y="1495"/>
            <a:ext cx="12178551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88359" y="896239"/>
            <a:ext cx="11815250" cy="860235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3600" b="1" spc="-8" dirty="0" err="1">
                <a:solidFill>
                  <a:srgbClr val="00B050"/>
                </a:solidFill>
                <a:latin typeface="Calibri"/>
                <a:cs typeface="Calibri"/>
              </a:rPr>
              <a:t>Erbyn</a:t>
            </a:r>
            <a:r>
              <a:rPr lang="en-GB" sz="3600" b="1" spc="-8" dirty="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lang="en-GB" sz="3600" b="1" spc="-8" dirty="0" err="1">
                <a:solidFill>
                  <a:srgbClr val="00B050"/>
                </a:solidFill>
                <a:latin typeface="Calibri"/>
                <a:cs typeface="Calibri"/>
              </a:rPr>
              <a:t>diwedd</a:t>
            </a:r>
            <a:r>
              <a:rPr lang="en-GB" sz="3600" b="1" spc="-8" dirty="0">
                <a:solidFill>
                  <a:srgbClr val="00B050"/>
                </a:solidFill>
                <a:latin typeface="Calibri"/>
                <a:cs typeface="Calibri"/>
              </a:rPr>
              <a:t> y </a:t>
            </a:r>
            <a:r>
              <a:rPr lang="en-GB" sz="3600" b="1" spc="-8" dirty="0" err="1">
                <a:solidFill>
                  <a:srgbClr val="00B050"/>
                </a:solidFill>
                <a:latin typeface="Calibri"/>
                <a:cs typeface="Calibri"/>
              </a:rPr>
              <a:t>sesiwn</a:t>
            </a:r>
            <a:r>
              <a:rPr lang="en-GB" sz="3600" b="1" spc="-8" dirty="0">
                <a:solidFill>
                  <a:srgbClr val="00B050"/>
                </a:solidFill>
                <a:latin typeface="Calibri"/>
                <a:cs typeface="Calibri"/>
              </a:rPr>
              <a:t> </a:t>
            </a:r>
            <a:r>
              <a:rPr lang="en-GB" sz="3600" b="1" spc="-8" dirty="0" err="1">
                <a:solidFill>
                  <a:srgbClr val="00B050"/>
                </a:solidFill>
                <a:latin typeface="Calibri"/>
                <a:cs typeface="Calibri"/>
              </a:rPr>
              <a:t>fe</a:t>
            </a:r>
            <a:r>
              <a:rPr lang="en-GB" sz="3600" b="1" spc="-8" dirty="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lang="en-GB" sz="3600" b="1" spc="-8" dirty="0" err="1">
                <a:solidFill>
                  <a:srgbClr val="00B050"/>
                </a:solidFill>
                <a:latin typeface="Calibri"/>
                <a:cs typeface="Calibri"/>
              </a:rPr>
              <a:t>fyddwch</a:t>
            </a:r>
            <a:r>
              <a:rPr lang="en-GB" sz="3600" b="1" spc="-8" dirty="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lang="en-GB" sz="3600" b="1" spc="-8" dirty="0" err="1">
                <a:solidFill>
                  <a:srgbClr val="00B050"/>
                </a:solidFill>
                <a:latin typeface="Calibri"/>
                <a:cs typeface="Calibri"/>
              </a:rPr>
              <a:t>wedi</a:t>
            </a:r>
            <a:r>
              <a:rPr lang="en-GB" sz="3600" b="1" spc="-8" dirty="0">
                <a:solidFill>
                  <a:srgbClr val="00B050"/>
                </a:solidFill>
                <a:latin typeface="Calibri"/>
                <a:cs typeface="Calibri"/>
              </a:rPr>
              <a:t>...</a:t>
            </a:r>
          </a:p>
          <a:p>
            <a:pPr marL="466725" indent="-457200">
              <a:spcBef>
                <a:spcPts val="1515"/>
              </a:spcBef>
              <a:buFont typeface="Arial,Sans-Serif"/>
              <a:buChar char="•"/>
            </a:pP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adfyfyrio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ar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eich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adroddiad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Diwedd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Lleoliad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PAP1/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Adfyfyrdodau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Wythnosol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i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nodi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meysydd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i'w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Arial"/>
              </a:rPr>
              <a:t>datblygu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Arial"/>
              </a:rPr>
              <a:t>.</a:t>
            </a:r>
            <a:endParaRPr lang="en-US" sz="2800" i="1" spc="-8" dirty="0" err="1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466725" indent="-457200">
              <a:spcBef>
                <a:spcPts val="1515"/>
              </a:spcBef>
              <a:buFont typeface="Arial"/>
              <a:buChar char="•"/>
            </a:pP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cwblhau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eich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Cynllun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Gweithredu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o '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Cryfderau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a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Meysydd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i'w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Datblygu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'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i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baratoi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ar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gyfer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BA2 a  PAP 2.</a:t>
            </a:r>
          </a:p>
          <a:p>
            <a:pPr marL="466725" indent="-457200">
              <a:spcBef>
                <a:spcPts val="1515"/>
              </a:spcBef>
              <a:buFont typeface="Arial,Sans-Serif"/>
              <a:buChar char="•"/>
            </a:pPr>
            <a:r>
              <a:rPr lang="en-GB" sz="2800" spc="-8" dirty="0" err="1">
                <a:solidFill>
                  <a:srgbClr val="002060"/>
                </a:solidFill>
                <a:latin typeface="Calibri"/>
                <a:cs typeface="Calibri"/>
              </a:rPr>
              <a:t>cael</a:t>
            </a:r>
            <a:r>
              <a:rPr lang="en-GB" sz="2800" spc="-8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GB" sz="2800" spc="-8" dirty="0" err="1">
                <a:solidFill>
                  <a:srgbClr val="002060"/>
                </a:solidFill>
                <a:latin typeface="Calibri"/>
                <a:cs typeface="Calibri"/>
              </a:rPr>
              <a:t>cyfle</a:t>
            </a:r>
            <a:r>
              <a:rPr lang="en-GB" sz="2800" spc="-8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GB" sz="2800" spc="-8" dirty="0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GB" sz="2800" spc="-8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GB" sz="2800" spc="-8" dirty="0" err="1">
                <a:solidFill>
                  <a:srgbClr val="002060"/>
                </a:solidFill>
                <a:latin typeface="Calibri"/>
                <a:cs typeface="Calibri"/>
              </a:rPr>
              <a:t>drafod</a:t>
            </a:r>
            <a:r>
              <a:rPr lang="en-GB" sz="2800" spc="-8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GB" sz="2800" spc="-8" dirty="0" err="1">
                <a:solidFill>
                  <a:srgbClr val="002060"/>
                </a:solidFill>
                <a:latin typeface="Calibri"/>
                <a:cs typeface="Calibri"/>
              </a:rPr>
              <a:t>eich</a:t>
            </a:r>
            <a:r>
              <a:rPr lang="en-GB" sz="2800" spc="-8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GB" sz="2800" spc="-8" dirty="0" err="1">
                <a:solidFill>
                  <a:srgbClr val="002060"/>
                </a:solidFill>
                <a:latin typeface="Calibri"/>
                <a:cs typeface="Calibri"/>
              </a:rPr>
              <a:t>profiadau</a:t>
            </a:r>
            <a:r>
              <a:rPr lang="en-GB" sz="2800" spc="-8" dirty="0">
                <a:solidFill>
                  <a:srgbClr val="002060"/>
                </a:solidFill>
                <a:latin typeface="Calibri"/>
                <a:cs typeface="Calibri"/>
              </a:rPr>
              <a:t> o </a:t>
            </a:r>
            <a:r>
              <a:rPr lang="en-GB" sz="2800" spc="-8" dirty="0" err="1">
                <a:solidFill>
                  <a:srgbClr val="002060"/>
                </a:solidFill>
                <a:latin typeface="Calibri"/>
                <a:cs typeface="Calibri"/>
              </a:rPr>
              <a:t>gwrdd</a:t>
            </a:r>
            <a:r>
              <a:rPr lang="en-GB" sz="2800" spc="-8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GB" sz="2800" spc="-8" dirty="0" err="1">
                <a:solidFill>
                  <a:srgbClr val="002060"/>
                </a:solidFill>
                <a:latin typeface="Calibri"/>
                <a:cs typeface="Calibri"/>
              </a:rPr>
              <a:t>â'r</a:t>
            </a:r>
            <a:r>
              <a:rPr lang="en-GB" sz="2800" spc="-8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GB" sz="2800" spc="-8" dirty="0" err="1">
                <a:solidFill>
                  <a:srgbClr val="002060"/>
                </a:solidFill>
                <a:latin typeface="Calibri"/>
                <a:cs typeface="Calibri"/>
              </a:rPr>
              <a:t>Llinynnau</a:t>
            </a:r>
            <a:r>
              <a:rPr lang="en-GB" sz="2800" spc="-8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GB" sz="2800" spc="-8" dirty="0" err="1">
                <a:solidFill>
                  <a:srgbClr val="002060"/>
                </a:solidFill>
                <a:latin typeface="Calibri"/>
                <a:cs typeface="Calibri"/>
              </a:rPr>
              <a:t>Canolog</a:t>
            </a:r>
            <a:endParaRPr lang="en-GB" sz="2800" spc="-8" dirty="0" err="1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466725" indent="-457200">
              <a:spcBef>
                <a:spcPts val="1515"/>
              </a:spcBef>
              <a:buFont typeface="Arial"/>
              <a:buChar char="•"/>
            </a:pP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ysgrifennu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 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templed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enghreifftiol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ar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gyfer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eich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PDP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gan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ddefnyddio’r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Meini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Prawf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Llwyddiant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a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chanllawiau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ar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y </a:t>
            </a:r>
            <a:r>
              <a:rPr lang="en-GB" sz="2800" i="1" spc="-8" dirty="0" err="1">
                <a:solidFill>
                  <a:srgbClr val="002060"/>
                </a:solidFill>
                <a:latin typeface="Calibri"/>
                <a:cs typeface="Calibri Light"/>
              </a:rPr>
              <a:t>cyflwyniad</a:t>
            </a:r>
            <a:r>
              <a:rPr lang="en-GB" sz="2800" i="1" spc="-8" dirty="0">
                <a:solidFill>
                  <a:srgbClr val="002060"/>
                </a:solidFill>
                <a:latin typeface="Calibri"/>
                <a:cs typeface="Calibri Light"/>
              </a:rPr>
              <a:t> Sway​.</a:t>
            </a:r>
          </a:p>
          <a:p>
            <a:pPr marL="466725" indent="-457200">
              <a:lnSpc>
                <a:spcPct val="150000"/>
              </a:lnSpc>
              <a:spcBef>
                <a:spcPts val="1515"/>
              </a:spcBef>
              <a:buFont typeface="Arial,Sans-Serif"/>
              <a:buChar char="•"/>
            </a:pPr>
            <a:endParaRPr lang="en-GB" sz="2800" i="1" spc="-8" dirty="0">
              <a:solidFill>
                <a:srgbClr val="002060"/>
              </a:solidFill>
              <a:cs typeface="Arial"/>
            </a:endParaRPr>
          </a:p>
          <a:p>
            <a:pPr marL="466725" indent="-457200">
              <a:lnSpc>
                <a:spcPct val="150000"/>
              </a:lnSpc>
              <a:spcBef>
                <a:spcPts val="1515"/>
              </a:spcBef>
              <a:buFont typeface="Arial"/>
              <a:buChar char="•"/>
            </a:pPr>
            <a:endParaRPr lang="en-GB" sz="2800" b="1" spc="-8" dirty="0">
              <a:solidFill>
                <a:srgbClr val="002060"/>
              </a:solidFill>
              <a:cs typeface="Calibri" panose="020F0502020204030204"/>
            </a:endParaRPr>
          </a:p>
          <a:p>
            <a:pPr marL="466725" indent="-457200">
              <a:lnSpc>
                <a:spcPct val="150000"/>
              </a:lnSpc>
              <a:spcBef>
                <a:spcPts val="1515"/>
              </a:spcBef>
              <a:buFont typeface="Arial"/>
              <a:buChar char="•"/>
            </a:pPr>
            <a:endParaRPr lang="en-GB" sz="2800" b="1" spc="-8" dirty="0">
              <a:solidFill>
                <a:srgbClr val="002060"/>
              </a:solidFill>
              <a:cs typeface="Calibri" panose="020F0502020204030204"/>
            </a:endParaRPr>
          </a:p>
          <a:p>
            <a:pPr marL="466725" indent="-457200">
              <a:spcBef>
                <a:spcPts val="1515"/>
              </a:spcBef>
              <a:buFont typeface="Arial"/>
              <a:buChar char="•"/>
            </a:pPr>
            <a:endParaRPr lang="en-GB" sz="2800" b="1" spc="-8">
              <a:solidFill>
                <a:srgbClr val="00B050"/>
              </a:solidFill>
              <a:cs typeface="Calibri" panose="020F0502020204030204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endParaRPr lang="en-US" sz="2400">
              <a:solidFill>
                <a:srgbClr val="000000"/>
              </a:solidFill>
              <a:cs typeface="Calibri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endParaRPr lang="en-US">
              <a:cs typeface="Calibri"/>
            </a:endParaRPr>
          </a:p>
        </p:txBody>
      </p:sp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3" name="Picture 5">
            <a:extLst>
              <a:ext uri="{FF2B5EF4-FFF2-40B4-BE49-F238E27FC236}">
                <a16:creationId xmlns:a16="http://schemas.microsoft.com/office/drawing/2014/main" id="{421BDA2B-33F6-F010-54D4-E1024E4C23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4858" y="230804"/>
            <a:ext cx="3861732" cy="1328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4561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EB9785-FE4B-9C4F-690C-7AFA8F4ECBEE}"/>
              </a:ext>
            </a:extLst>
          </p:cNvPr>
          <p:cNvSpPr txBox="1"/>
          <p:nvPr/>
        </p:nvSpPr>
        <p:spPr>
          <a:xfrm flipH="1">
            <a:off x="283639" y="840538"/>
            <a:ext cx="11891304" cy="600164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 i="1" dirty="0">
              <a:latin typeface="Arial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US" sz="2400" dirty="0">
                <a:latin typeface="Calibri"/>
                <a:cs typeface="Calibri"/>
              </a:rPr>
              <a:t>Brookfield, S.D (1995) </a:t>
            </a:r>
            <a:r>
              <a:rPr lang="en-US" sz="2400" i="1" dirty="0">
                <a:latin typeface="Calibri"/>
                <a:cs typeface="Calibri"/>
              </a:rPr>
              <a:t>Becoming a critically reflective teacher. </a:t>
            </a:r>
            <a:r>
              <a:rPr lang="en-US" sz="2400" dirty="0">
                <a:latin typeface="Calibri"/>
                <a:cs typeface="Calibri"/>
              </a:rPr>
              <a:t>San Francisco, CA: Wiley and Sons.</a:t>
            </a:r>
          </a:p>
          <a:p>
            <a:endParaRPr lang="en-US" sz="2400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2400" dirty="0">
                <a:solidFill>
                  <a:srgbClr val="111111"/>
                </a:solidFill>
                <a:ea typeface="+mn-lt"/>
                <a:cs typeface="+mn-lt"/>
              </a:rPr>
              <a:t>Brookfield, S.D. (2017) </a:t>
            </a:r>
            <a:r>
              <a:rPr lang="en-US" sz="2400" b="1" dirty="0">
                <a:solidFill>
                  <a:srgbClr val="111111"/>
                </a:solidFill>
                <a:ea typeface="+mn-lt"/>
                <a:cs typeface="+mn-lt"/>
              </a:rPr>
              <a:t>Becoming a Critically Reflective Teacher</a:t>
            </a:r>
            <a:r>
              <a:rPr lang="en-US" sz="2400" dirty="0">
                <a:solidFill>
                  <a:srgbClr val="111111"/>
                </a:solidFill>
                <a:ea typeface="+mn-lt"/>
                <a:cs typeface="+mn-lt"/>
              </a:rPr>
              <a:t>. 2nd ed. London, England: Jossey-Bass.</a:t>
            </a:r>
            <a:endParaRPr lang="en-US" sz="2400" dirty="0">
              <a:solidFill>
                <a:srgbClr val="111111"/>
              </a:solidFill>
              <a:cs typeface="Calibri"/>
            </a:endParaRPr>
          </a:p>
          <a:p>
            <a:endParaRPr lang="en-US" sz="2400" dirty="0">
              <a:solidFill>
                <a:srgbClr val="111111"/>
              </a:solidFill>
              <a:latin typeface="Calibri"/>
              <a:cs typeface="Calibri"/>
            </a:endParaRPr>
          </a:p>
          <a:p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Dawson, P. (2012). A lesson on Reflective Practice. [Video file]. Retrieved from </a:t>
            </a:r>
            <a:r>
              <a:rPr lang="en-US" sz="2400" b="1" u="sng" dirty="0">
                <a:solidFill>
                  <a:srgbClr val="E30C00"/>
                </a:solidFill>
                <a:ea typeface="+mn-lt"/>
                <a:cs typeface="+mn-lt"/>
                <a:hlinkClick r:id="rId2"/>
              </a:rPr>
              <a:t>https://www.youtube.com/watch?v=r1aYWbLj0U8</a:t>
            </a:r>
            <a:endParaRPr lang="en-US" sz="2400">
              <a:cs typeface="Calibri"/>
            </a:endParaRPr>
          </a:p>
          <a:p>
            <a:endParaRPr lang="en-US" sz="2400" dirty="0">
              <a:solidFill>
                <a:srgbClr val="111111"/>
              </a:solidFill>
              <a:latin typeface="Calibri"/>
              <a:cs typeface="Calibri"/>
            </a:endParaRPr>
          </a:p>
          <a:p>
            <a:r>
              <a:rPr lang="en-GB" sz="2400" dirty="0">
                <a:ea typeface="+mn-lt"/>
                <a:cs typeface="+mn-lt"/>
              </a:rPr>
              <a:t>Welsh Government (2019) </a:t>
            </a:r>
            <a:r>
              <a:rPr lang="en-GB" sz="2400" i="1" dirty="0">
                <a:ea typeface="+mn-lt"/>
                <a:cs typeface="+mn-lt"/>
              </a:rPr>
              <a:t>Professional Standards for Teaching and Leadership</a:t>
            </a:r>
            <a:r>
              <a:rPr lang="en-GB" sz="2400" dirty="0">
                <a:ea typeface="+mn-lt"/>
                <a:cs typeface="+mn-lt"/>
              </a:rPr>
              <a:t>. Moodle.</a:t>
            </a:r>
            <a:r>
              <a:rPr lang="en-GB" sz="2400" dirty="0">
                <a:latin typeface="Calibri"/>
                <a:cs typeface="Calibri"/>
              </a:rPr>
              <a:t> </a:t>
            </a:r>
            <a:endParaRPr lang="en-US" sz="2400">
              <a:latin typeface="Arial"/>
              <a:ea typeface="Verdana"/>
              <a:cs typeface="Arial"/>
            </a:endParaRPr>
          </a:p>
          <a:p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/>
            </a:endParaRPr>
          </a:p>
          <a:p>
            <a:r>
              <a:rPr lang="en-GB" sz="2400" dirty="0" err="1">
                <a:latin typeface="Calibri"/>
                <a:cs typeface="Calibri"/>
              </a:rPr>
              <a:t>Yr</a:t>
            </a:r>
            <a:r>
              <a:rPr lang="en-GB" sz="2400" dirty="0">
                <a:latin typeface="Calibri"/>
                <a:cs typeface="Calibri"/>
              </a:rPr>
              <a:t> </a:t>
            </a:r>
            <a:r>
              <a:rPr lang="en-GB" sz="2400" dirty="0" err="1">
                <a:latin typeface="Calibri"/>
                <a:cs typeface="Calibri"/>
              </a:rPr>
              <a:t>Athrofa</a:t>
            </a:r>
            <a:r>
              <a:rPr lang="en-GB" sz="2400">
                <a:latin typeface="Calibri"/>
                <a:cs typeface="Calibri"/>
              </a:rPr>
              <a:t> Professional Learning Partnership (APLP) Handbook 2023/24   </a:t>
            </a:r>
            <a:r>
              <a:rPr lang="en-GB" sz="2400" b="1">
                <a:latin typeface="Calibri"/>
                <a:cs typeface="Calibri"/>
              </a:rPr>
              <a:t>Moodle</a:t>
            </a:r>
            <a:endParaRPr lang="en-GB" sz="2400">
              <a:latin typeface="Calibri"/>
              <a:cs typeface="Calibri"/>
            </a:endParaRPr>
          </a:p>
          <a:p>
            <a:endParaRPr lang="en-GB" sz="2400" b="1" dirty="0">
              <a:latin typeface="Calibri" panose="020F0502020204030204" pitchFamily="34" charset="0"/>
              <a:ea typeface="Calibri" panose="020F0502020204030204" pitchFamily="34" charset="0"/>
              <a:cs typeface="Calibri"/>
            </a:endParaRPr>
          </a:p>
          <a:p>
            <a:endParaRPr lang="en-GB" sz="2400" b="1" dirty="0">
              <a:latin typeface="Calibri"/>
              <a:ea typeface="Calibri" panose="020F0502020204030204" pitchFamily="34" charset="0"/>
              <a:cs typeface="Calibri"/>
            </a:endParaRPr>
          </a:p>
          <a:p>
            <a:endParaRPr lang="en-GB" sz="16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F0C34E-1673-4AAA-7231-51484D0E235B}"/>
              </a:ext>
            </a:extLst>
          </p:cNvPr>
          <p:cNvSpPr txBox="1"/>
          <p:nvPr/>
        </p:nvSpPr>
        <p:spPr>
          <a:xfrm>
            <a:off x="3743972" y="185147"/>
            <a:ext cx="435101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4000" u="sng" dirty="0" err="1">
                <a:solidFill>
                  <a:srgbClr val="00B050"/>
                </a:solidFill>
              </a:rPr>
              <a:t>Rhestr</a:t>
            </a:r>
            <a:r>
              <a:rPr lang="en-GB" sz="4000" u="sng" dirty="0">
                <a:solidFill>
                  <a:srgbClr val="00B050"/>
                </a:solidFill>
              </a:rPr>
              <a:t> </a:t>
            </a:r>
            <a:r>
              <a:rPr lang="en-GB" sz="4000" u="sng" dirty="0" err="1">
                <a:solidFill>
                  <a:srgbClr val="00B050"/>
                </a:solidFill>
              </a:rPr>
              <a:t>Gyfeiriadau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427096635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Logo Presentation" id="{3786E2A2-8CD0-CD45-BACB-61CCBBDBA153}" vid="{C142E749-FD66-214B-A4D5-3B05EFD035A6}"/>
    </a:ext>
  </a:extLst>
</a:theme>
</file>

<file path=ppt/theme/theme19.xml><?xml version="1.0" encoding="utf-8"?>
<a:theme xmlns:a="http://schemas.openxmlformats.org/drawingml/2006/main" name="Office Theme">
  <a:themeElements>
    <a:clrScheme name="Custom 9">
      <a:dk1>
        <a:srgbClr val="034A90"/>
      </a:dk1>
      <a:lt1>
        <a:sysClr val="window" lastClr="FFFFFF"/>
      </a:lt1>
      <a:dk2>
        <a:srgbClr val="F8F200"/>
      </a:dk2>
      <a:lt2>
        <a:srgbClr val="E7E6E6"/>
      </a:lt2>
      <a:accent1>
        <a:srgbClr val="034A90"/>
      </a:accent1>
      <a:accent2>
        <a:srgbClr val="92D050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0">
      <a:majorFont>
        <a:latin typeface="Kristen ITC"/>
        <a:ea typeface=""/>
        <a:cs typeface=""/>
      </a:majorFont>
      <a:minorFont>
        <a:latin typeface="Quire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F4308FEB-06BD-4A57-BDAB-A1634002DDA5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  <SharedWithUsers xmlns="8ee9550b-f5f4-4dde-bce5-39f4ba45c2f1">
      <UserInfo>
        <DisplayName>Gail Parker</DisplayName>
        <AccountId>31</AccountId>
        <AccountType/>
      </UserInfo>
      <UserInfo>
        <DisplayName>Ishmael Lewis</DisplayName>
        <AccountId>21</AccountId>
        <AccountType/>
      </UserInfo>
      <UserInfo>
        <DisplayName>Hilary Chivers</DisplayName>
        <AccountId>25</AccountId>
        <AccountType/>
      </UserInfo>
    </SharedWithUsers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Props1.xml><?xml version="1.0" encoding="utf-8"?>
<ds:datastoreItem xmlns:ds="http://schemas.openxmlformats.org/officeDocument/2006/customXml" ds:itemID="{17AF8970-D029-4E96-B191-F225EB95C38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220878F-C5F1-48A2-BFC2-F4A1FA8B519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36017A6-0A4B-4400-BF29-F955AD633CCF}">
  <ds:schemaRefs>
    <ds:schemaRef ds:uri="8ee9550b-f5f4-4dde-bce5-39f4ba45c2f1"/>
    <ds:schemaRef ds:uri="92c24619-d6d5-42cf-b618-23d930ad9f2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1871</Words>
  <Application>Microsoft Office PowerPoint</Application>
  <PresentationFormat>Widescreen</PresentationFormat>
  <Paragraphs>194</Paragraphs>
  <Slides>26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26</vt:i4>
      </vt:variant>
    </vt:vector>
  </HeadingPairs>
  <TitlesOfParts>
    <vt:vector size="54" baseType="lpstr">
      <vt:lpstr>STXingkai</vt:lpstr>
      <vt:lpstr>Arial</vt:lpstr>
      <vt:lpstr>Arial,Sans-Serif</vt:lpstr>
      <vt:lpstr>Calibri</vt:lpstr>
      <vt:lpstr>Calibri Light</vt:lpstr>
      <vt:lpstr>Kristen ITC</vt:lpstr>
      <vt:lpstr>Quire Sans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UWTSD 200_Text 1</vt:lpstr>
      <vt:lpstr>UWTSD 200_Text 3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Text 1</vt:lpstr>
      <vt:lpstr>Office Theme</vt:lpstr>
      <vt:lpstr>UWTSD 200_Title Page 3</vt:lpstr>
      <vt:lpstr>PowerPoint Presentation</vt:lpstr>
      <vt:lpstr>PowerPoint Presentation</vt:lpstr>
      <vt:lpstr>PowerPoint Presentation</vt:lpstr>
      <vt:lpstr>Sut aeth PAP 1?</vt:lpstr>
      <vt:lpstr>PowerPoint Presentation</vt:lpstr>
      <vt:lpstr>PowerPoint Presentation</vt:lpstr>
      <vt:lpstr>PowerPoint Presentation</vt:lpstr>
      <vt:lpstr>Edrych ymlaen – Cynllunio ar Waith </vt:lpstr>
      <vt:lpstr>Tab 3:  Cynnydd Proffesiynol: GORFODOL</vt:lpstr>
      <vt:lpstr>PowerPoint Presentation</vt:lpstr>
      <vt:lpstr>PowerPoint Presentation</vt:lpstr>
      <vt:lpstr>PowerPoint Presentation</vt:lpstr>
      <vt:lpstr>PowerPoint Presentation</vt:lpstr>
      <vt:lpstr>Amser ar gyfer cwestiynau  Time for questions   </vt:lpstr>
      <vt:lpstr>Cwblhau eich Templed Profiad Proffesiynol cyntaf</vt:lpstr>
      <vt:lpstr>Safonau Proffesiynol</vt:lpstr>
      <vt:lpstr>Yn ystod PAP byddwn yn canolbwyntio ar gwblhau un Templed Profiad Proffesiynol i safon uchel fel y gallwch ei ddefnyddio fel enghraifft ar gyfer eich templedi yn y dyfodol.</vt:lpstr>
      <vt:lpstr>PowerPoint Presentation</vt:lpstr>
      <vt:lpstr>Cymorth Meini  Prawf Llwyddiant </vt:lpstr>
      <vt:lpstr>PowerPoint Presentation</vt:lpstr>
      <vt:lpstr>Esiamplau o ddechreuadau brawddegau:</vt:lpstr>
      <vt:lpstr>PowerPoint Presentation</vt:lpstr>
      <vt:lpstr>PowerPoint Presentation</vt:lpstr>
      <vt:lpstr>Amser ar gyfer cwestiynau  Time for questions 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Helen Williams (IEH)</cp:lastModifiedBy>
  <cp:revision>1855</cp:revision>
  <dcterms:created xsi:type="dcterms:W3CDTF">2021-03-09T15:35:42Z</dcterms:created>
  <dcterms:modified xsi:type="dcterms:W3CDTF">2024-06-09T17:05:57Z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