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embeddedFontLst>
    <p:embeddedFont>
      <p:font typeface="Quattrocento Sans" panose="020B0502050000020003" pitchFamily="34" charset="0"/>
      <p:regular r:id="rId15"/>
      <p:bold r:id="rId16"/>
    </p:embeddedFont>
    <p:embeddedFont>
      <p:font typeface="Unna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72" d="100"/>
          <a:sy n="72" d="100"/>
        </p:scale>
        <p:origin x="432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58299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www.shutterstock.com/e138938dbcaa3cb4db61a73fa808cb5cd7a562b5.jpg"/>
          <p:cNvPicPr>
            <a:picLocks noChangeAspect="1"/>
          </p:cNvPicPr>
          <p:nvPr/>
        </p:nvPicPr>
        <p:blipFill>
          <a:blip r:embed="rId3">
            <a:alphaModFix amt="40000"/>
          </a:blip>
          <a:stretch>
            <a:fillRect/>
          </a:stretch>
        </p:blipFill>
        <p:spPr>
          <a:xfrm>
            <a:off x="-993" y="161663"/>
            <a:ext cx="12192000" cy="6696337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5A7A6A">
                  <a:alpha val="85000"/>
                </a:srgbClr>
              </a:gs>
              <a:gs pos="50000">
                <a:srgbClr val="5A7A6A">
                  <a:alpha val="70000"/>
                </a:srgbClr>
              </a:gs>
              <a:gs pos="100000">
                <a:srgbClr val="C97B63">
                  <a:alpha val="60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4013795" y="782638"/>
            <a:ext cx="4162425" cy="419100"/>
          </a:xfrm>
          <a:custGeom>
            <a:avLst/>
            <a:gdLst/>
            <a:ahLst/>
            <a:cxnLst/>
            <a:rect l="l" t="t" r="r" b="b"/>
            <a:pathLst>
              <a:path w="4162425" h="419100">
                <a:moveTo>
                  <a:pt x="209550" y="0"/>
                </a:moveTo>
                <a:lnTo>
                  <a:pt x="3952875" y="0"/>
                </a:lnTo>
                <a:cubicBezTo>
                  <a:pt x="4068529" y="0"/>
                  <a:pt x="4162425" y="93896"/>
                  <a:pt x="4162425" y="209550"/>
                </a:cubicBezTo>
                <a:lnTo>
                  <a:pt x="4162425" y="209550"/>
                </a:lnTo>
                <a:cubicBezTo>
                  <a:pt x="4162425" y="325204"/>
                  <a:pt x="4068529" y="419100"/>
                  <a:pt x="3952875" y="419100"/>
                </a:cubicBezTo>
                <a:lnTo>
                  <a:pt x="209550" y="419100"/>
                </a:lnTo>
                <a:cubicBezTo>
                  <a:pt x="93896" y="419100"/>
                  <a:pt x="0" y="325204"/>
                  <a:pt x="0" y="209550"/>
                </a:cubicBezTo>
                <a:lnTo>
                  <a:pt x="0" y="209550"/>
                </a:lnTo>
                <a:cubicBezTo>
                  <a:pt x="0" y="93896"/>
                  <a:pt x="93896" y="0"/>
                  <a:pt x="20955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199533" y="858838"/>
            <a:ext cx="37909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kern="0" spc="68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PSYCHOLOGY IN HEALTH AND SOCIAL CARE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014464" y="1735138"/>
            <a:ext cx="6162675" cy="714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450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Supporting a Young Carer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5486400" y="2678113"/>
            <a:ext cx="1219200" cy="38100"/>
          </a:xfrm>
          <a:custGeom>
            <a:avLst/>
            <a:gdLst/>
            <a:ahLst/>
            <a:cxnLst/>
            <a:rect l="l" t="t" r="r" b="b"/>
            <a:pathLst>
              <a:path w="1219200" h="38100">
                <a:moveTo>
                  <a:pt x="0" y="0"/>
                </a:moveTo>
                <a:lnTo>
                  <a:pt x="1219200" y="0"/>
                </a:lnTo>
                <a:lnTo>
                  <a:pt x="12192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585567" y="3021013"/>
            <a:ext cx="50196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sz="2700" dirty="0">
                <a:solidFill>
                  <a:srgbClr val="F7F5F2">
                    <a:alpha val="95000"/>
                  </a:srgbClr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Using Bowlby's Attachment Theory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4263926" y="3859213"/>
            <a:ext cx="3667125" cy="2219325"/>
          </a:xfrm>
          <a:custGeom>
            <a:avLst/>
            <a:gdLst/>
            <a:ahLst/>
            <a:cxnLst/>
            <a:rect l="l" t="t" r="r" b="b"/>
            <a:pathLst>
              <a:path w="3667125" h="2219325">
                <a:moveTo>
                  <a:pt x="152401" y="0"/>
                </a:moveTo>
                <a:lnTo>
                  <a:pt x="3514724" y="0"/>
                </a:lnTo>
                <a:cubicBezTo>
                  <a:pt x="3598893" y="0"/>
                  <a:pt x="3667125" y="68232"/>
                  <a:pt x="3667125" y="152401"/>
                </a:cubicBezTo>
                <a:lnTo>
                  <a:pt x="3667125" y="2066924"/>
                </a:lnTo>
                <a:cubicBezTo>
                  <a:pt x="3667125" y="2151093"/>
                  <a:pt x="3598893" y="2219325"/>
                  <a:pt x="3514724" y="2219325"/>
                </a:cubicBezTo>
                <a:lnTo>
                  <a:pt x="152401" y="2219325"/>
                </a:lnTo>
                <a:cubicBezTo>
                  <a:pt x="68232" y="2219325"/>
                  <a:pt x="0" y="2151093"/>
                  <a:pt x="0" y="2066924"/>
                </a:cubicBezTo>
                <a:lnTo>
                  <a:pt x="0" y="152401"/>
                </a:lnTo>
                <a:cubicBezTo>
                  <a:pt x="0" y="68289"/>
                  <a:pt x="68289" y="0"/>
                  <a:pt x="152401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521101" y="4164013"/>
            <a:ext cx="31527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Assessment 1: Individual Presentation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4525863" y="4506913"/>
            <a:ext cx="31432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Module: LCHS4010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4568726" y="5005388"/>
            <a:ext cx="3057525" cy="6350"/>
          </a:xfrm>
          <a:custGeom>
            <a:avLst/>
            <a:gdLst/>
            <a:ahLst/>
            <a:cxnLst/>
            <a:rect l="l" t="t" r="r" b="b"/>
            <a:pathLst>
              <a:path w="3057525" h="6350">
                <a:moveTo>
                  <a:pt x="0" y="0"/>
                </a:moveTo>
                <a:lnTo>
                  <a:pt x="3057525" y="0"/>
                </a:lnTo>
                <a:lnTo>
                  <a:pt x="3057525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F7F5F2">
              <a:alpha val="3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521101" y="5237163"/>
            <a:ext cx="31527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Esrath Jani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4525863" y="5503863"/>
            <a:ext cx="31432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Student ID: 2437565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495300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14350" y="6286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148456" y="142949"/>
                </a:moveTo>
                <a:cubicBezTo>
                  <a:pt x="140233" y="128662"/>
                  <a:pt x="124792" y="119063"/>
                  <a:pt x="107156" y="119063"/>
                </a:cubicBezTo>
                <a:lnTo>
                  <a:pt x="83344" y="119063"/>
                </a:lnTo>
                <a:cubicBezTo>
                  <a:pt x="65708" y="119063"/>
                  <a:pt x="50267" y="128662"/>
                  <a:pt x="42044" y="142949"/>
                </a:cubicBezTo>
                <a:cubicBezTo>
                  <a:pt x="55141" y="157535"/>
                  <a:pt x="74116" y="166688"/>
                  <a:pt x="95250" y="166688"/>
                </a:cubicBezTo>
                <a:cubicBezTo>
                  <a:pt x="116384" y="166688"/>
                  <a:pt x="135359" y="157497"/>
                  <a:pt x="148456" y="142949"/>
                </a:cubicBezTo>
                <a:close/>
                <a:moveTo>
                  <a:pt x="0" y="95250"/>
                </a:moveTo>
                <a:cubicBezTo>
                  <a:pt x="0" y="42680"/>
                  <a:pt x="42680" y="0"/>
                  <a:pt x="95250" y="0"/>
                </a:cubicBezTo>
                <a:cubicBezTo>
                  <a:pt x="147820" y="0"/>
                  <a:pt x="190500" y="42680"/>
                  <a:pt x="190500" y="95250"/>
                </a:cubicBezTo>
                <a:cubicBezTo>
                  <a:pt x="190500" y="147820"/>
                  <a:pt x="147820" y="190500"/>
                  <a:pt x="95250" y="190500"/>
                </a:cubicBezTo>
                <a:cubicBezTo>
                  <a:pt x="42680" y="190500"/>
                  <a:pt x="0" y="147820"/>
                  <a:pt x="0" y="95250"/>
                </a:cubicBezTo>
                <a:close/>
                <a:moveTo>
                  <a:pt x="95250" y="101203"/>
                </a:moveTo>
                <a:cubicBezTo>
                  <a:pt x="110035" y="101203"/>
                  <a:pt x="122039" y="89199"/>
                  <a:pt x="122039" y="74414"/>
                </a:cubicBezTo>
                <a:cubicBezTo>
                  <a:pt x="122039" y="59629"/>
                  <a:pt x="110035" y="47625"/>
                  <a:pt x="95250" y="47625"/>
                </a:cubicBezTo>
                <a:cubicBezTo>
                  <a:pt x="80465" y="47625"/>
                  <a:pt x="68461" y="59629"/>
                  <a:pt x="68461" y="74414"/>
                </a:cubicBezTo>
                <a:cubicBezTo>
                  <a:pt x="68461" y="89199"/>
                  <a:pt x="80465" y="101203"/>
                  <a:pt x="95250" y="101203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952500" y="381000"/>
            <a:ext cx="42957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Case Study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952500" y="609600"/>
            <a:ext cx="444817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6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Introduction &amp; Context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81000" y="11811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400050" y="1447800"/>
            <a:ext cx="6096000" cy="1438275"/>
          </a:xfrm>
          <a:custGeom>
            <a:avLst/>
            <a:gdLst/>
            <a:ahLst/>
            <a:cxnLst/>
            <a:rect l="l" t="t" r="r" b="b"/>
            <a:pathLst>
              <a:path w="6096000" h="1438275">
                <a:moveTo>
                  <a:pt x="38100" y="0"/>
                </a:moveTo>
                <a:lnTo>
                  <a:pt x="5981700" y="0"/>
                </a:lnTo>
                <a:cubicBezTo>
                  <a:pt x="6044826" y="0"/>
                  <a:pt x="6096000" y="51174"/>
                  <a:pt x="6096000" y="114300"/>
                </a:cubicBezTo>
                <a:lnTo>
                  <a:pt x="6096000" y="1323975"/>
                </a:lnTo>
                <a:cubicBezTo>
                  <a:pt x="6096000" y="1387101"/>
                  <a:pt x="6044826" y="1438275"/>
                  <a:pt x="5981700" y="1438275"/>
                </a:cubicBezTo>
                <a:lnTo>
                  <a:pt x="38100" y="1438275"/>
                </a:lnTo>
                <a:cubicBezTo>
                  <a:pt x="17072" y="1438275"/>
                  <a:pt x="0" y="1421203"/>
                  <a:pt x="0" y="14001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400050" y="1447800"/>
            <a:ext cx="38100" cy="1438275"/>
          </a:xfrm>
          <a:custGeom>
            <a:avLst/>
            <a:gdLst/>
            <a:ahLst/>
            <a:cxnLst/>
            <a:rect l="l" t="t" r="r" b="b"/>
            <a:pathLst>
              <a:path w="38100" h="1438275">
                <a:moveTo>
                  <a:pt x="38100" y="0"/>
                </a:moveTo>
                <a:lnTo>
                  <a:pt x="38100" y="0"/>
                </a:lnTo>
                <a:lnTo>
                  <a:pt x="38100" y="1438275"/>
                </a:lnTo>
                <a:lnTo>
                  <a:pt x="38100" y="1438275"/>
                </a:lnTo>
                <a:cubicBezTo>
                  <a:pt x="17072" y="1438275"/>
                  <a:pt x="0" y="1421203"/>
                  <a:pt x="0" y="14001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47700" y="16764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66775" y="1866900"/>
            <a:ext cx="171450" cy="228600"/>
          </a:xfrm>
          <a:custGeom>
            <a:avLst/>
            <a:gdLst/>
            <a:ahLst/>
            <a:cxnLst/>
            <a:rect l="l" t="t" r="r" b="b"/>
            <a:pathLst>
              <a:path w="171450" h="228600">
                <a:moveTo>
                  <a:pt x="60722" y="10716"/>
                </a:moveTo>
                <a:cubicBezTo>
                  <a:pt x="60722" y="-3084"/>
                  <a:pt x="71925" y="-14287"/>
                  <a:pt x="85725" y="-14287"/>
                </a:cubicBezTo>
                <a:cubicBezTo>
                  <a:pt x="99525" y="-14287"/>
                  <a:pt x="110728" y="-3084"/>
                  <a:pt x="110728" y="10716"/>
                </a:cubicBezTo>
                <a:cubicBezTo>
                  <a:pt x="110728" y="24515"/>
                  <a:pt x="99525" y="35719"/>
                  <a:pt x="85725" y="35719"/>
                </a:cubicBezTo>
                <a:cubicBezTo>
                  <a:pt x="71925" y="35719"/>
                  <a:pt x="60722" y="24515"/>
                  <a:pt x="60722" y="10716"/>
                </a:cubicBezTo>
                <a:close/>
                <a:moveTo>
                  <a:pt x="50006" y="171450"/>
                </a:moveTo>
                <a:lnTo>
                  <a:pt x="38487" y="171450"/>
                </a:lnTo>
                <a:cubicBezTo>
                  <a:pt x="33620" y="171450"/>
                  <a:pt x="30182" y="166673"/>
                  <a:pt x="31700" y="162029"/>
                </a:cubicBezTo>
                <a:lnTo>
                  <a:pt x="50899" y="104433"/>
                </a:lnTo>
                <a:lnTo>
                  <a:pt x="29334" y="133499"/>
                </a:lnTo>
                <a:cubicBezTo>
                  <a:pt x="24646" y="139839"/>
                  <a:pt x="15672" y="141178"/>
                  <a:pt x="9332" y="136446"/>
                </a:cubicBezTo>
                <a:cubicBezTo>
                  <a:pt x="2991" y="131713"/>
                  <a:pt x="1652" y="122783"/>
                  <a:pt x="6385" y="116443"/>
                </a:cubicBezTo>
                <a:lnTo>
                  <a:pt x="37862" y="74027"/>
                </a:lnTo>
                <a:cubicBezTo>
                  <a:pt x="49113" y="58936"/>
                  <a:pt x="66839" y="50006"/>
                  <a:pt x="85725" y="50006"/>
                </a:cubicBezTo>
                <a:cubicBezTo>
                  <a:pt x="104611" y="50006"/>
                  <a:pt x="122337" y="58936"/>
                  <a:pt x="133588" y="74072"/>
                </a:cubicBezTo>
                <a:lnTo>
                  <a:pt x="165065" y="116488"/>
                </a:lnTo>
                <a:cubicBezTo>
                  <a:pt x="169753" y="122828"/>
                  <a:pt x="168459" y="131758"/>
                  <a:pt x="162118" y="136490"/>
                </a:cubicBezTo>
                <a:cubicBezTo>
                  <a:pt x="155778" y="141223"/>
                  <a:pt x="146849" y="139884"/>
                  <a:pt x="142116" y="133543"/>
                </a:cubicBezTo>
                <a:lnTo>
                  <a:pt x="120551" y="104477"/>
                </a:lnTo>
                <a:lnTo>
                  <a:pt x="139750" y="162029"/>
                </a:lnTo>
                <a:cubicBezTo>
                  <a:pt x="141312" y="166673"/>
                  <a:pt x="137830" y="171450"/>
                  <a:pt x="132963" y="171450"/>
                </a:cubicBezTo>
                <a:lnTo>
                  <a:pt x="121444" y="171450"/>
                </a:lnTo>
                <a:lnTo>
                  <a:pt x="121444" y="228600"/>
                </a:lnTo>
                <a:cubicBezTo>
                  <a:pt x="121444" y="236503"/>
                  <a:pt x="115059" y="242888"/>
                  <a:pt x="107156" y="242888"/>
                </a:cubicBezTo>
                <a:cubicBezTo>
                  <a:pt x="99253" y="242888"/>
                  <a:pt x="92869" y="236503"/>
                  <a:pt x="92869" y="228600"/>
                </a:cubicBezTo>
                <a:lnTo>
                  <a:pt x="92869" y="171450"/>
                </a:lnTo>
                <a:lnTo>
                  <a:pt x="78581" y="171450"/>
                </a:lnTo>
                <a:lnTo>
                  <a:pt x="78581" y="228600"/>
                </a:lnTo>
                <a:cubicBezTo>
                  <a:pt x="78581" y="236503"/>
                  <a:pt x="72197" y="242888"/>
                  <a:pt x="64294" y="242888"/>
                </a:cubicBezTo>
                <a:cubicBezTo>
                  <a:pt x="56391" y="242888"/>
                  <a:pt x="50006" y="236503"/>
                  <a:pt x="50006" y="228600"/>
                </a:cubicBezTo>
                <a:lnTo>
                  <a:pt x="50006" y="171450"/>
                </a:ln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409700" y="1676400"/>
            <a:ext cx="49720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Meet Jenny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409700" y="2095500"/>
            <a:ext cx="494347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 is a </a:t>
            </a:r>
            <a:r>
              <a:rPr lang="en-US" sz="135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16-year-old young carer</a:t>
            </a: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who has been caring for her mother for </a:t>
            </a:r>
            <a:r>
              <a:rPr lang="en-US" sz="135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five years</a:t>
            </a: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following the death of her father.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00050" y="3071813"/>
            <a:ext cx="6096000" cy="1714500"/>
          </a:xfrm>
          <a:custGeom>
            <a:avLst/>
            <a:gdLst/>
            <a:ahLst/>
            <a:cxnLst/>
            <a:rect l="l" t="t" r="r" b="b"/>
            <a:pathLst>
              <a:path w="6096000" h="1714500">
                <a:moveTo>
                  <a:pt x="38100" y="0"/>
                </a:moveTo>
                <a:lnTo>
                  <a:pt x="5981694" y="0"/>
                </a:lnTo>
                <a:cubicBezTo>
                  <a:pt x="6044824" y="0"/>
                  <a:pt x="6096000" y="51176"/>
                  <a:pt x="6096000" y="114306"/>
                </a:cubicBezTo>
                <a:lnTo>
                  <a:pt x="6096000" y="1600194"/>
                </a:lnTo>
                <a:cubicBezTo>
                  <a:pt x="6096000" y="1663324"/>
                  <a:pt x="6044824" y="1714500"/>
                  <a:pt x="5981694" y="1714500"/>
                </a:cubicBezTo>
                <a:lnTo>
                  <a:pt x="38100" y="1714500"/>
                </a:lnTo>
                <a:cubicBezTo>
                  <a:pt x="17072" y="1714500"/>
                  <a:pt x="0" y="1697428"/>
                  <a:pt x="0" y="1676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400050" y="3071813"/>
            <a:ext cx="38100" cy="1714500"/>
          </a:xfrm>
          <a:custGeom>
            <a:avLst/>
            <a:gdLst/>
            <a:ahLst/>
            <a:cxnLst/>
            <a:rect l="l" t="t" r="r" b="b"/>
            <a:pathLst>
              <a:path w="38100" h="1714500">
                <a:moveTo>
                  <a:pt x="38100" y="0"/>
                </a:moveTo>
                <a:lnTo>
                  <a:pt x="38100" y="0"/>
                </a:lnTo>
                <a:lnTo>
                  <a:pt x="38100" y="1714500"/>
                </a:lnTo>
                <a:lnTo>
                  <a:pt x="38100" y="1714500"/>
                </a:lnTo>
                <a:cubicBezTo>
                  <a:pt x="17072" y="1714500"/>
                  <a:pt x="0" y="1697428"/>
                  <a:pt x="0" y="1676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71513" y="3338513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40146"/>
                </a:moveTo>
                <a:lnTo>
                  <a:pt x="89669" y="32407"/>
                </a:lnTo>
                <a:cubicBezTo>
                  <a:pt x="80367" y="19534"/>
                  <a:pt x="65447" y="11906"/>
                  <a:pt x="49523" y="11906"/>
                </a:cubicBezTo>
                <a:cubicBezTo>
                  <a:pt x="22175" y="11906"/>
                  <a:pt x="0" y="34082"/>
                  <a:pt x="0" y="61429"/>
                </a:cubicBezTo>
                <a:lnTo>
                  <a:pt x="0" y="62396"/>
                </a:lnTo>
                <a:cubicBezTo>
                  <a:pt x="0" y="71177"/>
                  <a:pt x="2307" y="80256"/>
                  <a:pt x="6176" y="89297"/>
                </a:cubicBezTo>
                <a:lnTo>
                  <a:pt x="45616" y="89297"/>
                </a:lnTo>
                <a:cubicBezTo>
                  <a:pt x="46806" y="89297"/>
                  <a:pt x="47885" y="88590"/>
                  <a:pt x="48369" y="87474"/>
                </a:cubicBezTo>
                <a:lnTo>
                  <a:pt x="60201" y="59085"/>
                </a:lnTo>
                <a:cubicBezTo>
                  <a:pt x="61578" y="55811"/>
                  <a:pt x="64777" y="53653"/>
                  <a:pt x="68312" y="53578"/>
                </a:cubicBezTo>
                <a:cubicBezTo>
                  <a:pt x="71847" y="53504"/>
                  <a:pt x="75121" y="55587"/>
                  <a:pt x="76572" y="58824"/>
                </a:cubicBezTo>
                <a:lnTo>
                  <a:pt x="95659" y="101203"/>
                </a:lnTo>
                <a:lnTo>
                  <a:pt x="111063" y="70396"/>
                </a:lnTo>
                <a:cubicBezTo>
                  <a:pt x="112588" y="67382"/>
                  <a:pt x="115677" y="65447"/>
                  <a:pt x="119063" y="65447"/>
                </a:cubicBezTo>
                <a:cubicBezTo>
                  <a:pt x="122448" y="65447"/>
                  <a:pt x="125537" y="67345"/>
                  <a:pt x="127062" y="70396"/>
                </a:cubicBezTo>
                <a:lnTo>
                  <a:pt x="135694" y="87623"/>
                </a:lnTo>
                <a:cubicBezTo>
                  <a:pt x="136215" y="88627"/>
                  <a:pt x="137220" y="89260"/>
                  <a:pt x="138373" y="89260"/>
                </a:cubicBezTo>
                <a:lnTo>
                  <a:pt x="184361" y="89260"/>
                </a:lnTo>
                <a:cubicBezTo>
                  <a:pt x="188268" y="80218"/>
                  <a:pt x="190537" y="71140"/>
                  <a:pt x="190537" y="62359"/>
                </a:cubicBezTo>
                <a:lnTo>
                  <a:pt x="190537" y="61392"/>
                </a:lnTo>
                <a:cubicBezTo>
                  <a:pt x="190500" y="34082"/>
                  <a:pt x="168325" y="11906"/>
                  <a:pt x="140977" y="11906"/>
                </a:cubicBezTo>
                <a:cubicBezTo>
                  <a:pt x="125090" y="11906"/>
                  <a:pt x="110133" y="19534"/>
                  <a:pt x="100831" y="32407"/>
                </a:cubicBezTo>
                <a:lnTo>
                  <a:pt x="95250" y="40109"/>
                </a:lnTo>
                <a:close/>
                <a:moveTo>
                  <a:pt x="174724" y="107156"/>
                </a:moveTo>
                <a:lnTo>
                  <a:pt x="138336" y="107156"/>
                </a:lnTo>
                <a:cubicBezTo>
                  <a:pt x="130448" y="107156"/>
                  <a:pt x="123230" y="102691"/>
                  <a:pt x="119695" y="95622"/>
                </a:cubicBezTo>
                <a:lnTo>
                  <a:pt x="119063" y="94357"/>
                </a:lnTo>
                <a:lnTo>
                  <a:pt x="103250" y="126020"/>
                </a:lnTo>
                <a:cubicBezTo>
                  <a:pt x="101724" y="129108"/>
                  <a:pt x="98524" y="131043"/>
                  <a:pt x="95064" y="130969"/>
                </a:cubicBezTo>
                <a:cubicBezTo>
                  <a:pt x="91604" y="130894"/>
                  <a:pt x="88516" y="128848"/>
                  <a:pt x="87102" y="125723"/>
                </a:cubicBezTo>
                <a:lnTo>
                  <a:pt x="68759" y="84981"/>
                </a:lnTo>
                <a:lnTo>
                  <a:pt x="64852" y="94357"/>
                </a:lnTo>
                <a:cubicBezTo>
                  <a:pt x="61615" y="102133"/>
                  <a:pt x="54025" y="107193"/>
                  <a:pt x="45616" y="107193"/>
                </a:cubicBezTo>
                <a:lnTo>
                  <a:pt x="15776" y="107193"/>
                </a:lnTo>
                <a:cubicBezTo>
                  <a:pt x="33338" y="134652"/>
                  <a:pt x="61540" y="159916"/>
                  <a:pt x="79177" y="173385"/>
                </a:cubicBezTo>
                <a:cubicBezTo>
                  <a:pt x="83790" y="176882"/>
                  <a:pt x="89446" y="178631"/>
                  <a:pt x="95213" y="178631"/>
                </a:cubicBezTo>
                <a:cubicBezTo>
                  <a:pt x="100980" y="178631"/>
                  <a:pt x="106673" y="176919"/>
                  <a:pt x="111249" y="173385"/>
                </a:cubicBezTo>
                <a:cubicBezTo>
                  <a:pt x="128960" y="159879"/>
                  <a:pt x="157163" y="134615"/>
                  <a:pt x="174724" y="107156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85825" y="3300413"/>
            <a:ext cx="54768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Mother's Conditions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647700" y="3719512"/>
            <a:ext cx="1771650" cy="838200"/>
          </a:xfrm>
          <a:custGeom>
            <a:avLst/>
            <a:gdLst/>
            <a:ahLst/>
            <a:cxnLst/>
            <a:rect l="l" t="t" r="r" b="b"/>
            <a:pathLst>
              <a:path w="1771650" h="838200">
                <a:moveTo>
                  <a:pt x="76201" y="0"/>
                </a:moveTo>
                <a:lnTo>
                  <a:pt x="1695449" y="0"/>
                </a:lnTo>
                <a:cubicBezTo>
                  <a:pt x="1737534" y="0"/>
                  <a:pt x="1771650" y="34116"/>
                  <a:pt x="1771650" y="76201"/>
                </a:cubicBezTo>
                <a:lnTo>
                  <a:pt x="1771650" y="761999"/>
                </a:lnTo>
                <a:cubicBezTo>
                  <a:pt x="1771650" y="804084"/>
                  <a:pt x="1737534" y="838200"/>
                  <a:pt x="1695449" y="838200"/>
                </a:cubicBezTo>
                <a:lnTo>
                  <a:pt x="76201" y="838200"/>
                </a:lnTo>
                <a:cubicBezTo>
                  <a:pt x="34116" y="838200"/>
                  <a:pt x="0" y="804084"/>
                  <a:pt x="0" y="761999"/>
                </a:cubicBezTo>
                <a:lnTo>
                  <a:pt x="0" y="76201"/>
                </a:lnTo>
                <a:cubicBezTo>
                  <a:pt x="0" y="34144"/>
                  <a:pt x="34144" y="0"/>
                  <a:pt x="76201" y="0"/>
                </a:cubicBezTo>
                <a:close/>
              </a:path>
            </a:pathLst>
          </a:custGeom>
          <a:solidFill>
            <a:srgbClr val="D8CFC4">
              <a:alpha val="3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1419820" y="3871913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60722" y="17859"/>
                </a:moveTo>
                <a:cubicBezTo>
                  <a:pt x="60722" y="4060"/>
                  <a:pt x="71925" y="-7144"/>
                  <a:pt x="85725" y="-7144"/>
                </a:cubicBezTo>
                <a:cubicBezTo>
                  <a:pt x="99525" y="-7144"/>
                  <a:pt x="110728" y="4060"/>
                  <a:pt x="110728" y="17859"/>
                </a:cubicBezTo>
                <a:cubicBezTo>
                  <a:pt x="110728" y="31659"/>
                  <a:pt x="99525" y="42863"/>
                  <a:pt x="85725" y="42863"/>
                </a:cubicBezTo>
                <a:cubicBezTo>
                  <a:pt x="71925" y="42863"/>
                  <a:pt x="60722" y="31659"/>
                  <a:pt x="60722" y="17859"/>
                </a:cubicBezTo>
                <a:close/>
                <a:moveTo>
                  <a:pt x="52641" y="88225"/>
                </a:moveTo>
                <a:lnTo>
                  <a:pt x="58266" y="116354"/>
                </a:lnTo>
                <a:cubicBezTo>
                  <a:pt x="41032" y="121890"/>
                  <a:pt x="28575" y="138098"/>
                  <a:pt x="28575" y="157163"/>
                </a:cubicBezTo>
                <a:cubicBezTo>
                  <a:pt x="28575" y="180826"/>
                  <a:pt x="47774" y="200025"/>
                  <a:pt x="71438" y="200025"/>
                </a:cubicBezTo>
                <a:cubicBezTo>
                  <a:pt x="87332" y="200025"/>
                  <a:pt x="101218" y="191363"/>
                  <a:pt x="108630" y="178504"/>
                </a:cubicBezTo>
                <a:cubicBezTo>
                  <a:pt x="109657" y="178549"/>
                  <a:pt x="110683" y="178594"/>
                  <a:pt x="111755" y="178594"/>
                </a:cubicBezTo>
                <a:lnTo>
                  <a:pt x="113586" y="178594"/>
                </a:lnTo>
                <a:cubicBezTo>
                  <a:pt x="114032" y="178594"/>
                  <a:pt x="114523" y="178594"/>
                  <a:pt x="114970" y="178594"/>
                </a:cubicBezTo>
                <a:lnTo>
                  <a:pt x="139616" y="178594"/>
                </a:lnTo>
                <a:cubicBezTo>
                  <a:pt x="130507" y="207571"/>
                  <a:pt x="103450" y="228600"/>
                  <a:pt x="71438" y="228600"/>
                </a:cubicBezTo>
                <a:cubicBezTo>
                  <a:pt x="31968" y="228600"/>
                  <a:pt x="0" y="196632"/>
                  <a:pt x="0" y="157163"/>
                </a:cubicBezTo>
                <a:cubicBezTo>
                  <a:pt x="0" y="124212"/>
                  <a:pt x="22324" y="96485"/>
                  <a:pt x="52641" y="88225"/>
                </a:cubicBezTo>
                <a:close/>
                <a:moveTo>
                  <a:pt x="118988" y="75679"/>
                </a:moveTo>
                <a:lnTo>
                  <a:pt x="129570" y="128588"/>
                </a:lnTo>
                <a:lnTo>
                  <a:pt x="156582" y="128588"/>
                </a:lnTo>
                <a:cubicBezTo>
                  <a:pt x="171450" y="128588"/>
                  <a:pt x="184800" y="137830"/>
                  <a:pt x="190024" y="151760"/>
                </a:cubicBezTo>
                <a:lnTo>
                  <a:pt x="201409" y="182121"/>
                </a:lnTo>
                <a:lnTo>
                  <a:pt x="209758" y="179353"/>
                </a:lnTo>
                <a:cubicBezTo>
                  <a:pt x="217259" y="176852"/>
                  <a:pt x="225341" y="180915"/>
                  <a:pt x="227841" y="188372"/>
                </a:cubicBezTo>
                <a:cubicBezTo>
                  <a:pt x="230341" y="195828"/>
                  <a:pt x="226278" y="203954"/>
                  <a:pt x="218822" y="206454"/>
                </a:cubicBezTo>
                <a:lnTo>
                  <a:pt x="197391" y="213598"/>
                </a:lnTo>
                <a:cubicBezTo>
                  <a:pt x="190113" y="216009"/>
                  <a:pt x="182210" y="212259"/>
                  <a:pt x="179487" y="205070"/>
                </a:cubicBezTo>
                <a:lnTo>
                  <a:pt x="163279" y="161806"/>
                </a:lnTo>
                <a:cubicBezTo>
                  <a:pt x="162252" y="159038"/>
                  <a:pt x="159574" y="157163"/>
                  <a:pt x="156582" y="157163"/>
                </a:cubicBezTo>
                <a:lnTo>
                  <a:pt x="118140" y="157163"/>
                </a:lnTo>
                <a:cubicBezTo>
                  <a:pt x="117961" y="157163"/>
                  <a:pt x="117783" y="157163"/>
                  <a:pt x="117559" y="157163"/>
                </a:cubicBezTo>
                <a:lnTo>
                  <a:pt x="111710" y="157163"/>
                </a:lnTo>
                <a:cubicBezTo>
                  <a:pt x="98093" y="157163"/>
                  <a:pt x="86350" y="147563"/>
                  <a:pt x="83671" y="134213"/>
                </a:cubicBezTo>
                <a:lnTo>
                  <a:pt x="73804" y="84698"/>
                </a:lnTo>
                <a:cubicBezTo>
                  <a:pt x="70946" y="70455"/>
                  <a:pt x="81841" y="57150"/>
                  <a:pt x="96396" y="57150"/>
                </a:cubicBezTo>
                <a:cubicBezTo>
                  <a:pt x="107379" y="57150"/>
                  <a:pt x="116845" y="64919"/>
                  <a:pt x="118988" y="75679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62000" y="4176712"/>
            <a:ext cx="1543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2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Mobility Difficulties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2572941" y="3719512"/>
            <a:ext cx="1771650" cy="838200"/>
          </a:xfrm>
          <a:custGeom>
            <a:avLst/>
            <a:gdLst/>
            <a:ahLst/>
            <a:cxnLst/>
            <a:rect l="l" t="t" r="r" b="b"/>
            <a:pathLst>
              <a:path w="1771650" h="838200">
                <a:moveTo>
                  <a:pt x="76201" y="0"/>
                </a:moveTo>
                <a:lnTo>
                  <a:pt x="1695449" y="0"/>
                </a:lnTo>
                <a:cubicBezTo>
                  <a:pt x="1737534" y="0"/>
                  <a:pt x="1771650" y="34116"/>
                  <a:pt x="1771650" y="76201"/>
                </a:cubicBezTo>
                <a:lnTo>
                  <a:pt x="1771650" y="761999"/>
                </a:lnTo>
                <a:cubicBezTo>
                  <a:pt x="1771650" y="804084"/>
                  <a:pt x="1737534" y="838200"/>
                  <a:pt x="1695449" y="838200"/>
                </a:cubicBezTo>
                <a:lnTo>
                  <a:pt x="76201" y="838200"/>
                </a:lnTo>
                <a:cubicBezTo>
                  <a:pt x="34116" y="838200"/>
                  <a:pt x="0" y="804084"/>
                  <a:pt x="0" y="761999"/>
                </a:cubicBezTo>
                <a:lnTo>
                  <a:pt x="0" y="76201"/>
                </a:lnTo>
                <a:cubicBezTo>
                  <a:pt x="0" y="34144"/>
                  <a:pt x="34144" y="0"/>
                  <a:pt x="76201" y="0"/>
                </a:cubicBezTo>
                <a:close/>
              </a:path>
            </a:pathLst>
          </a:custGeom>
          <a:solidFill>
            <a:srgbClr val="D8CFC4">
              <a:alpha val="3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345061" y="3871913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53578" y="25003"/>
                </a:moveTo>
                <a:cubicBezTo>
                  <a:pt x="53578" y="11207"/>
                  <a:pt x="64785" y="0"/>
                  <a:pt x="78581" y="0"/>
                </a:cubicBezTo>
                <a:lnTo>
                  <a:pt x="89297" y="0"/>
                </a:lnTo>
                <a:cubicBezTo>
                  <a:pt x="97200" y="0"/>
                  <a:pt x="103584" y="6385"/>
                  <a:pt x="103584" y="14288"/>
                </a:cubicBezTo>
                <a:lnTo>
                  <a:pt x="103584" y="214313"/>
                </a:lnTo>
                <a:cubicBezTo>
                  <a:pt x="103584" y="222215"/>
                  <a:pt x="97200" y="228600"/>
                  <a:pt x="89297" y="228600"/>
                </a:cubicBezTo>
                <a:lnTo>
                  <a:pt x="75009" y="228600"/>
                </a:lnTo>
                <a:cubicBezTo>
                  <a:pt x="61704" y="228600"/>
                  <a:pt x="50497" y="219492"/>
                  <a:pt x="47327" y="207169"/>
                </a:cubicBezTo>
                <a:cubicBezTo>
                  <a:pt x="47015" y="207169"/>
                  <a:pt x="46747" y="207169"/>
                  <a:pt x="46434" y="207169"/>
                </a:cubicBezTo>
                <a:cubicBezTo>
                  <a:pt x="26700" y="207169"/>
                  <a:pt x="10716" y="191185"/>
                  <a:pt x="10716" y="171450"/>
                </a:cubicBezTo>
                <a:cubicBezTo>
                  <a:pt x="10716" y="163413"/>
                  <a:pt x="13395" y="156002"/>
                  <a:pt x="17859" y="150019"/>
                </a:cubicBezTo>
                <a:cubicBezTo>
                  <a:pt x="9198" y="143500"/>
                  <a:pt x="3572" y="133142"/>
                  <a:pt x="3572" y="121444"/>
                </a:cubicBezTo>
                <a:cubicBezTo>
                  <a:pt x="3572" y="107647"/>
                  <a:pt x="11430" y="95637"/>
                  <a:pt x="22860" y="89699"/>
                </a:cubicBezTo>
                <a:cubicBezTo>
                  <a:pt x="19690" y="84341"/>
                  <a:pt x="17859" y="78090"/>
                  <a:pt x="17859" y="71438"/>
                </a:cubicBezTo>
                <a:cubicBezTo>
                  <a:pt x="17859" y="51703"/>
                  <a:pt x="33844" y="35719"/>
                  <a:pt x="53578" y="35719"/>
                </a:cubicBezTo>
                <a:lnTo>
                  <a:pt x="53578" y="25003"/>
                </a:lnTo>
                <a:close/>
                <a:moveTo>
                  <a:pt x="175022" y="25003"/>
                </a:moveTo>
                <a:lnTo>
                  <a:pt x="175022" y="35719"/>
                </a:lnTo>
                <a:cubicBezTo>
                  <a:pt x="194756" y="35719"/>
                  <a:pt x="210741" y="51703"/>
                  <a:pt x="210741" y="71438"/>
                </a:cubicBezTo>
                <a:cubicBezTo>
                  <a:pt x="210741" y="78135"/>
                  <a:pt x="208910" y="84386"/>
                  <a:pt x="205740" y="89699"/>
                </a:cubicBezTo>
                <a:cubicBezTo>
                  <a:pt x="217215" y="95637"/>
                  <a:pt x="225028" y="107603"/>
                  <a:pt x="225028" y="121444"/>
                </a:cubicBezTo>
                <a:cubicBezTo>
                  <a:pt x="225028" y="133142"/>
                  <a:pt x="219402" y="143500"/>
                  <a:pt x="210741" y="150019"/>
                </a:cubicBezTo>
                <a:cubicBezTo>
                  <a:pt x="215205" y="156002"/>
                  <a:pt x="217884" y="163413"/>
                  <a:pt x="217884" y="171450"/>
                </a:cubicBezTo>
                <a:cubicBezTo>
                  <a:pt x="217884" y="191185"/>
                  <a:pt x="201900" y="207169"/>
                  <a:pt x="182166" y="207169"/>
                </a:cubicBezTo>
                <a:cubicBezTo>
                  <a:pt x="181853" y="207169"/>
                  <a:pt x="181585" y="207169"/>
                  <a:pt x="181273" y="207169"/>
                </a:cubicBezTo>
                <a:cubicBezTo>
                  <a:pt x="178103" y="219492"/>
                  <a:pt x="166896" y="228600"/>
                  <a:pt x="153591" y="228600"/>
                </a:cubicBezTo>
                <a:lnTo>
                  <a:pt x="139303" y="228600"/>
                </a:lnTo>
                <a:cubicBezTo>
                  <a:pt x="131400" y="228600"/>
                  <a:pt x="125016" y="222215"/>
                  <a:pt x="125016" y="214313"/>
                </a:cubicBezTo>
                <a:lnTo>
                  <a:pt x="125016" y="14288"/>
                </a:lnTo>
                <a:cubicBezTo>
                  <a:pt x="125016" y="6385"/>
                  <a:pt x="131400" y="0"/>
                  <a:pt x="139303" y="0"/>
                </a:cubicBezTo>
                <a:lnTo>
                  <a:pt x="150019" y="0"/>
                </a:lnTo>
                <a:cubicBezTo>
                  <a:pt x="163815" y="0"/>
                  <a:pt x="175022" y="11207"/>
                  <a:pt x="175022" y="25003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687241" y="4176712"/>
            <a:ext cx="1543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2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Memory Problems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4498281" y="3719512"/>
            <a:ext cx="1771650" cy="838200"/>
          </a:xfrm>
          <a:custGeom>
            <a:avLst/>
            <a:gdLst/>
            <a:ahLst/>
            <a:cxnLst/>
            <a:rect l="l" t="t" r="r" b="b"/>
            <a:pathLst>
              <a:path w="1771650" h="838200">
                <a:moveTo>
                  <a:pt x="76201" y="0"/>
                </a:moveTo>
                <a:lnTo>
                  <a:pt x="1695449" y="0"/>
                </a:lnTo>
                <a:cubicBezTo>
                  <a:pt x="1737534" y="0"/>
                  <a:pt x="1771650" y="34116"/>
                  <a:pt x="1771650" y="76201"/>
                </a:cubicBezTo>
                <a:lnTo>
                  <a:pt x="1771650" y="761999"/>
                </a:lnTo>
                <a:cubicBezTo>
                  <a:pt x="1771650" y="804084"/>
                  <a:pt x="1737534" y="838200"/>
                  <a:pt x="1695449" y="838200"/>
                </a:cubicBezTo>
                <a:lnTo>
                  <a:pt x="76201" y="838200"/>
                </a:lnTo>
                <a:cubicBezTo>
                  <a:pt x="34116" y="838200"/>
                  <a:pt x="0" y="804084"/>
                  <a:pt x="0" y="761999"/>
                </a:cubicBezTo>
                <a:lnTo>
                  <a:pt x="0" y="76201"/>
                </a:lnTo>
                <a:cubicBezTo>
                  <a:pt x="0" y="34144"/>
                  <a:pt x="34144" y="0"/>
                  <a:pt x="76201" y="0"/>
                </a:cubicBezTo>
                <a:close/>
              </a:path>
            </a:pathLst>
          </a:custGeom>
          <a:solidFill>
            <a:srgbClr val="D8CFC4">
              <a:alpha val="3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5270401" y="3871913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0" y="114300"/>
                </a:moveTo>
                <a:cubicBezTo>
                  <a:pt x="0" y="51216"/>
                  <a:pt x="51216" y="0"/>
                  <a:pt x="114300" y="0"/>
                </a:cubicBezTo>
                <a:cubicBezTo>
                  <a:pt x="177384" y="0"/>
                  <a:pt x="228600" y="51216"/>
                  <a:pt x="228600" y="114300"/>
                </a:cubicBezTo>
                <a:cubicBezTo>
                  <a:pt x="228600" y="177384"/>
                  <a:pt x="177384" y="228600"/>
                  <a:pt x="114300" y="228600"/>
                </a:cubicBezTo>
                <a:cubicBezTo>
                  <a:pt x="51216" y="228600"/>
                  <a:pt x="0" y="177384"/>
                  <a:pt x="0" y="114300"/>
                </a:cubicBezTo>
                <a:close/>
                <a:moveTo>
                  <a:pt x="120997" y="158055"/>
                </a:moveTo>
                <a:cubicBezTo>
                  <a:pt x="123453" y="157475"/>
                  <a:pt x="125953" y="157163"/>
                  <a:pt x="128588" y="157163"/>
                </a:cubicBezTo>
                <a:cubicBezTo>
                  <a:pt x="139348" y="157163"/>
                  <a:pt x="148858" y="162431"/>
                  <a:pt x="154707" y="170557"/>
                </a:cubicBezTo>
                <a:cubicBezTo>
                  <a:pt x="158145" y="175379"/>
                  <a:pt x="164842" y="176451"/>
                  <a:pt x="169664" y="173013"/>
                </a:cubicBezTo>
                <a:cubicBezTo>
                  <a:pt x="174486" y="169575"/>
                  <a:pt x="175558" y="162877"/>
                  <a:pt x="172120" y="158055"/>
                </a:cubicBezTo>
                <a:cubicBezTo>
                  <a:pt x="162431" y="144572"/>
                  <a:pt x="146536" y="135731"/>
                  <a:pt x="128588" y="135731"/>
                </a:cubicBezTo>
                <a:cubicBezTo>
                  <a:pt x="123006" y="135731"/>
                  <a:pt x="117604" y="136580"/>
                  <a:pt x="112559" y="138187"/>
                </a:cubicBezTo>
                <a:cubicBezTo>
                  <a:pt x="116934" y="143857"/>
                  <a:pt x="119926" y="150644"/>
                  <a:pt x="120997" y="158100"/>
                </a:cubicBezTo>
                <a:close/>
                <a:moveTo>
                  <a:pt x="78581" y="107156"/>
                </a:moveTo>
                <a:cubicBezTo>
                  <a:pt x="86467" y="107156"/>
                  <a:pt x="92869" y="100754"/>
                  <a:pt x="92869" y="92869"/>
                </a:cubicBezTo>
                <a:cubicBezTo>
                  <a:pt x="92869" y="84983"/>
                  <a:pt x="86467" y="78581"/>
                  <a:pt x="78581" y="78581"/>
                </a:cubicBezTo>
                <a:cubicBezTo>
                  <a:pt x="70696" y="78581"/>
                  <a:pt x="64294" y="84983"/>
                  <a:pt x="64294" y="92869"/>
                </a:cubicBezTo>
                <a:cubicBezTo>
                  <a:pt x="64294" y="100754"/>
                  <a:pt x="70696" y="107156"/>
                  <a:pt x="78581" y="107156"/>
                </a:cubicBezTo>
                <a:close/>
                <a:moveTo>
                  <a:pt x="164306" y="92869"/>
                </a:moveTo>
                <a:cubicBezTo>
                  <a:pt x="164306" y="84983"/>
                  <a:pt x="157904" y="78581"/>
                  <a:pt x="150019" y="78581"/>
                </a:cubicBezTo>
                <a:cubicBezTo>
                  <a:pt x="142133" y="78581"/>
                  <a:pt x="135731" y="84983"/>
                  <a:pt x="135731" y="92869"/>
                </a:cubicBezTo>
                <a:cubicBezTo>
                  <a:pt x="135731" y="100754"/>
                  <a:pt x="142133" y="107156"/>
                  <a:pt x="150019" y="107156"/>
                </a:cubicBezTo>
                <a:cubicBezTo>
                  <a:pt x="157904" y="107156"/>
                  <a:pt x="164306" y="100754"/>
                  <a:pt x="164306" y="92869"/>
                </a:cubicBezTo>
                <a:close/>
                <a:moveTo>
                  <a:pt x="82778" y="130731"/>
                </a:moveTo>
                <a:cubicBezTo>
                  <a:pt x="81707" y="129436"/>
                  <a:pt x="80233" y="128588"/>
                  <a:pt x="78581" y="128588"/>
                </a:cubicBezTo>
                <a:cubicBezTo>
                  <a:pt x="76929" y="128588"/>
                  <a:pt x="75456" y="129436"/>
                  <a:pt x="74384" y="130731"/>
                </a:cubicBezTo>
                <a:cubicBezTo>
                  <a:pt x="71482" y="134213"/>
                  <a:pt x="68759" y="137919"/>
                  <a:pt x="66214" y="141714"/>
                </a:cubicBezTo>
                <a:cubicBezTo>
                  <a:pt x="62195" y="147697"/>
                  <a:pt x="57150" y="155198"/>
                  <a:pt x="57150" y="162877"/>
                </a:cubicBezTo>
                <a:cubicBezTo>
                  <a:pt x="57150" y="175513"/>
                  <a:pt x="66749" y="185738"/>
                  <a:pt x="78581" y="185738"/>
                </a:cubicBezTo>
                <a:cubicBezTo>
                  <a:pt x="90413" y="185738"/>
                  <a:pt x="100013" y="175513"/>
                  <a:pt x="100013" y="162877"/>
                </a:cubicBezTo>
                <a:cubicBezTo>
                  <a:pt x="100013" y="155198"/>
                  <a:pt x="95012" y="147697"/>
                  <a:pt x="90949" y="141714"/>
                </a:cubicBezTo>
                <a:cubicBezTo>
                  <a:pt x="88404" y="137919"/>
                  <a:pt x="85636" y="134258"/>
                  <a:pt x="82778" y="130731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612581" y="4176712"/>
            <a:ext cx="1543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2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Low Mood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390525" y="4986338"/>
            <a:ext cx="6096000" cy="1238250"/>
          </a:xfrm>
          <a:custGeom>
            <a:avLst/>
            <a:gdLst/>
            <a:ahLst/>
            <a:cxnLst/>
            <a:rect l="l" t="t" r="r" b="b"/>
            <a:pathLst>
              <a:path w="6096000" h="1238250">
                <a:moveTo>
                  <a:pt x="114303" y="0"/>
                </a:moveTo>
                <a:lnTo>
                  <a:pt x="5981697" y="0"/>
                </a:lnTo>
                <a:cubicBezTo>
                  <a:pt x="6044783" y="0"/>
                  <a:pt x="6096000" y="51217"/>
                  <a:pt x="6096000" y="114303"/>
                </a:cubicBezTo>
                <a:lnTo>
                  <a:pt x="6096000" y="1123947"/>
                </a:lnTo>
                <a:cubicBezTo>
                  <a:pt x="6096000" y="1187033"/>
                  <a:pt x="6044783" y="1238250"/>
                  <a:pt x="5981697" y="1238250"/>
                </a:cubicBezTo>
                <a:lnTo>
                  <a:pt x="114303" y="1238250"/>
                </a:lnTo>
                <a:cubicBezTo>
                  <a:pt x="51217" y="1238250"/>
                  <a:pt x="0" y="1187033"/>
                  <a:pt x="0" y="1123947"/>
                </a:cubicBezTo>
                <a:lnTo>
                  <a:pt x="0" y="114303"/>
                </a:lnTo>
                <a:cubicBezTo>
                  <a:pt x="0" y="51217"/>
                  <a:pt x="51217" y="0"/>
                  <a:pt x="114303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 w="25400">
            <a:solidFill>
              <a:srgbClr val="5A7A6A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595313" y="5489972"/>
            <a:ext cx="171450" cy="228600"/>
          </a:xfrm>
          <a:custGeom>
            <a:avLst/>
            <a:gdLst/>
            <a:ahLst/>
            <a:cxnLst/>
            <a:rect l="l" t="t" r="r" b="b"/>
            <a:pathLst>
              <a:path w="171450" h="228600">
                <a:moveTo>
                  <a:pt x="130775" y="171450"/>
                </a:moveTo>
                <a:cubicBezTo>
                  <a:pt x="134035" y="161493"/>
                  <a:pt x="140553" y="152474"/>
                  <a:pt x="147920" y="144706"/>
                </a:cubicBezTo>
                <a:cubicBezTo>
                  <a:pt x="162520" y="129347"/>
                  <a:pt x="171450" y="108585"/>
                  <a:pt x="171450" y="85725"/>
                </a:cubicBezTo>
                <a:cubicBezTo>
                  <a:pt x="171450" y="38398"/>
                  <a:pt x="133052" y="0"/>
                  <a:pt x="85725" y="0"/>
                </a:cubicBezTo>
                <a:cubicBezTo>
                  <a:pt x="38398" y="0"/>
                  <a:pt x="0" y="38398"/>
                  <a:pt x="0" y="85725"/>
                </a:cubicBezTo>
                <a:cubicBezTo>
                  <a:pt x="0" y="108585"/>
                  <a:pt x="8930" y="129347"/>
                  <a:pt x="23530" y="144706"/>
                </a:cubicBezTo>
                <a:cubicBezTo>
                  <a:pt x="30897" y="152474"/>
                  <a:pt x="37460" y="161493"/>
                  <a:pt x="40675" y="171450"/>
                </a:cubicBezTo>
                <a:lnTo>
                  <a:pt x="130731" y="171450"/>
                </a:lnTo>
                <a:close/>
                <a:moveTo>
                  <a:pt x="128588" y="192881"/>
                </a:moveTo>
                <a:lnTo>
                  <a:pt x="42863" y="192881"/>
                </a:lnTo>
                <a:lnTo>
                  <a:pt x="42863" y="200025"/>
                </a:lnTo>
                <a:cubicBezTo>
                  <a:pt x="42863" y="219760"/>
                  <a:pt x="58847" y="235744"/>
                  <a:pt x="78581" y="235744"/>
                </a:cubicBezTo>
                <a:lnTo>
                  <a:pt x="92869" y="235744"/>
                </a:lnTo>
                <a:cubicBezTo>
                  <a:pt x="112603" y="235744"/>
                  <a:pt x="128588" y="219760"/>
                  <a:pt x="128588" y="200025"/>
                </a:cubicBezTo>
                <a:lnTo>
                  <a:pt x="128588" y="192881"/>
                </a:lnTo>
                <a:close/>
                <a:moveTo>
                  <a:pt x="82153" y="50006"/>
                </a:moveTo>
                <a:cubicBezTo>
                  <a:pt x="64383" y="50006"/>
                  <a:pt x="50006" y="64383"/>
                  <a:pt x="50006" y="82153"/>
                </a:cubicBezTo>
                <a:cubicBezTo>
                  <a:pt x="50006" y="88091"/>
                  <a:pt x="45229" y="92869"/>
                  <a:pt x="39291" y="92869"/>
                </a:cubicBezTo>
                <a:cubicBezTo>
                  <a:pt x="33352" y="92869"/>
                  <a:pt x="28575" y="88091"/>
                  <a:pt x="28575" y="82153"/>
                </a:cubicBezTo>
                <a:cubicBezTo>
                  <a:pt x="28575" y="52551"/>
                  <a:pt x="52551" y="28575"/>
                  <a:pt x="82153" y="28575"/>
                </a:cubicBezTo>
                <a:cubicBezTo>
                  <a:pt x="88091" y="28575"/>
                  <a:pt x="92869" y="33352"/>
                  <a:pt x="92869" y="39291"/>
                </a:cubicBezTo>
                <a:cubicBezTo>
                  <a:pt x="92869" y="45229"/>
                  <a:pt x="88091" y="50006"/>
                  <a:pt x="82153" y="50006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882749" y="5186363"/>
            <a:ext cx="5495925" cy="8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Adolescence is a sensitive stage</a:t>
            </a: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of emotional development. This presentation applies </a:t>
            </a:r>
            <a:r>
              <a:rPr lang="en-US" sz="135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Bowlby's Attachment Theory</a:t>
            </a: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to understand Jenny's emotional needs.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804621" y="1447800"/>
            <a:ext cx="5010150" cy="2438400"/>
          </a:xfrm>
          <a:custGeom>
            <a:avLst/>
            <a:gdLst/>
            <a:ahLst/>
            <a:cxnLst/>
            <a:rect l="l" t="t" r="r" b="b"/>
            <a:pathLst>
              <a:path w="5010150" h="2438400">
                <a:moveTo>
                  <a:pt x="114312" y="0"/>
                </a:moveTo>
                <a:lnTo>
                  <a:pt x="4895838" y="0"/>
                </a:lnTo>
                <a:cubicBezTo>
                  <a:pt x="4958971" y="0"/>
                  <a:pt x="5010150" y="51179"/>
                  <a:pt x="5010150" y="114312"/>
                </a:cubicBezTo>
                <a:lnTo>
                  <a:pt x="5010150" y="2324088"/>
                </a:lnTo>
                <a:cubicBezTo>
                  <a:pt x="5010150" y="2387221"/>
                  <a:pt x="4958971" y="2438400"/>
                  <a:pt x="4895838" y="2438400"/>
                </a:cubicBezTo>
                <a:lnTo>
                  <a:pt x="114312" y="2438400"/>
                </a:lnTo>
                <a:cubicBezTo>
                  <a:pt x="51179" y="2438400"/>
                  <a:pt x="0" y="2387221"/>
                  <a:pt x="0" y="2324088"/>
                </a:cubicBezTo>
                <a:lnTo>
                  <a:pt x="0" y="114312"/>
                </a:lnTo>
                <a:cubicBezTo>
                  <a:pt x="0" y="51222"/>
                  <a:pt x="51222" y="0"/>
                  <a:pt x="114312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0" name="Image 0" descr="https://kimi-web-img.moonshot.cn/img/wlcccarers.com/7af5906ab9ca6e753d19a827d05ca9fc1ad84028.jpg"/>
          <p:cNvPicPr>
            <a:picLocks noChangeAspect="1"/>
          </p:cNvPicPr>
          <p:nvPr/>
        </p:nvPicPr>
        <p:blipFill>
          <a:blip r:embed="rId3"/>
          <a:srcRect t="13516" b="13516"/>
          <a:stretch/>
        </p:blipFill>
        <p:spPr>
          <a:xfrm>
            <a:off x="6804621" y="1447800"/>
            <a:ext cx="5010150" cy="2438400"/>
          </a:xfrm>
          <a:prstGeom prst="roundRect">
            <a:avLst>
              <a:gd name="adj" fmla="val 4688"/>
            </a:avLst>
          </a:prstGeom>
        </p:spPr>
      </p:pic>
      <p:sp>
        <p:nvSpPr>
          <p:cNvPr id="31" name="Shape 28"/>
          <p:cNvSpPr/>
          <p:nvPr/>
        </p:nvSpPr>
        <p:spPr>
          <a:xfrm>
            <a:off x="6804621" y="4076700"/>
            <a:ext cx="5010150" cy="2152650"/>
          </a:xfrm>
          <a:custGeom>
            <a:avLst/>
            <a:gdLst/>
            <a:ahLst/>
            <a:cxnLst/>
            <a:rect l="l" t="t" r="r" b="b"/>
            <a:pathLst>
              <a:path w="5010150" h="2152650">
                <a:moveTo>
                  <a:pt x="114306" y="0"/>
                </a:moveTo>
                <a:lnTo>
                  <a:pt x="4895844" y="0"/>
                </a:lnTo>
                <a:cubicBezTo>
                  <a:pt x="4958974" y="0"/>
                  <a:pt x="5010150" y="51176"/>
                  <a:pt x="5010150" y="114306"/>
                </a:cubicBezTo>
                <a:lnTo>
                  <a:pt x="5010150" y="2038344"/>
                </a:lnTo>
                <a:cubicBezTo>
                  <a:pt x="5010150" y="2101474"/>
                  <a:pt x="4958974" y="2152650"/>
                  <a:pt x="4895844" y="2152650"/>
                </a:cubicBezTo>
                <a:lnTo>
                  <a:pt x="114306" y="2152650"/>
                </a:lnTo>
                <a:cubicBezTo>
                  <a:pt x="51176" y="2152650"/>
                  <a:pt x="0" y="2101474"/>
                  <a:pt x="0" y="2038344"/>
                </a:cubicBezTo>
                <a:lnTo>
                  <a:pt x="0" y="114306"/>
                </a:lnTo>
                <a:cubicBezTo>
                  <a:pt x="0" y="51176"/>
                  <a:pt x="51176" y="0"/>
                  <a:pt x="114306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7033221" y="4373166"/>
            <a:ext cx="4648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Why This Matters</a:t>
            </a:r>
            <a:endParaRPr lang="en-US" sz="1600" dirty="0"/>
          </a:p>
        </p:txBody>
      </p:sp>
      <p:sp>
        <p:nvSpPr>
          <p:cNvPr id="33" name="Shape 30"/>
          <p:cNvSpPr/>
          <p:nvPr/>
        </p:nvSpPr>
        <p:spPr>
          <a:xfrm>
            <a:off x="7052271" y="4830366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101322" y="63311"/>
                </a:moveTo>
                <a:lnTo>
                  <a:pt x="77510" y="101411"/>
                </a:lnTo>
                <a:cubicBezTo>
                  <a:pt x="76260" y="103406"/>
                  <a:pt x="74116" y="104656"/>
                  <a:pt x="71765" y="104775"/>
                </a:cubicBezTo>
                <a:cubicBezTo>
                  <a:pt x="69413" y="104894"/>
                  <a:pt x="67151" y="103823"/>
                  <a:pt x="65752" y="101918"/>
                </a:cubicBezTo>
                <a:lnTo>
                  <a:pt x="51465" y="82867"/>
                </a:lnTo>
                <a:cubicBezTo>
                  <a:pt x="49084" y="79712"/>
                  <a:pt x="49738" y="75248"/>
                  <a:pt x="52894" y="72866"/>
                </a:cubicBezTo>
                <a:cubicBezTo>
                  <a:pt x="56049" y="70485"/>
                  <a:pt x="60514" y="71140"/>
                  <a:pt x="62895" y="74295"/>
                </a:cubicBezTo>
                <a:lnTo>
                  <a:pt x="70931" y="85011"/>
                </a:lnTo>
                <a:lnTo>
                  <a:pt x="89208" y="55751"/>
                </a:lnTo>
                <a:cubicBezTo>
                  <a:pt x="91291" y="52417"/>
                  <a:pt x="95696" y="51375"/>
                  <a:pt x="99060" y="53489"/>
                </a:cubicBezTo>
                <a:cubicBezTo>
                  <a:pt x="102424" y="55602"/>
                  <a:pt x="103436" y="59978"/>
                  <a:pt x="101322" y="63341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7338021" y="4792266"/>
            <a:ext cx="31623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Young carers face unique emotional challenges</a:t>
            </a:r>
            <a:endParaRPr lang="en-US" sz="1600" dirty="0"/>
          </a:p>
        </p:txBody>
      </p:sp>
      <p:sp>
        <p:nvSpPr>
          <p:cNvPr id="35" name="Shape 32"/>
          <p:cNvSpPr/>
          <p:nvPr/>
        </p:nvSpPr>
        <p:spPr>
          <a:xfrm>
            <a:off x="7052271" y="5173266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101322" y="63311"/>
                </a:moveTo>
                <a:lnTo>
                  <a:pt x="77510" y="101411"/>
                </a:lnTo>
                <a:cubicBezTo>
                  <a:pt x="76260" y="103406"/>
                  <a:pt x="74116" y="104656"/>
                  <a:pt x="71765" y="104775"/>
                </a:cubicBezTo>
                <a:cubicBezTo>
                  <a:pt x="69413" y="104894"/>
                  <a:pt x="67151" y="103823"/>
                  <a:pt x="65752" y="101918"/>
                </a:cubicBezTo>
                <a:lnTo>
                  <a:pt x="51465" y="82867"/>
                </a:lnTo>
                <a:cubicBezTo>
                  <a:pt x="49084" y="79712"/>
                  <a:pt x="49738" y="75248"/>
                  <a:pt x="52894" y="72866"/>
                </a:cubicBezTo>
                <a:cubicBezTo>
                  <a:pt x="56049" y="70485"/>
                  <a:pt x="60514" y="71140"/>
                  <a:pt x="62895" y="74295"/>
                </a:cubicBezTo>
                <a:lnTo>
                  <a:pt x="70931" y="85011"/>
                </a:lnTo>
                <a:lnTo>
                  <a:pt x="89208" y="55751"/>
                </a:lnTo>
                <a:cubicBezTo>
                  <a:pt x="91291" y="52417"/>
                  <a:pt x="95696" y="51375"/>
                  <a:pt x="99060" y="53489"/>
                </a:cubicBezTo>
                <a:cubicBezTo>
                  <a:pt x="102424" y="55602"/>
                  <a:pt x="103436" y="59978"/>
                  <a:pt x="101322" y="63341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/>
          <p:nvPr/>
        </p:nvSpPr>
        <p:spPr>
          <a:xfrm>
            <a:off x="7338021" y="5135166"/>
            <a:ext cx="43243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Attachment theory provides a framework for understanding their needs</a:t>
            </a:r>
            <a:endParaRPr lang="en-US" sz="1600" dirty="0"/>
          </a:p>
        </p:txBody>
      </p:sp>
      <p:sp>
        <p:nvSpPr>
          <p:cNvPr id="37" name="Shape 34"/>
          <p:cNvSpPr/>
          <p:nvPr/>
        </p:nvSpPr>
        <p:spPr>
          <a:xfrm>
            <a:off x="7052271" y="5744766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101322" y="63311"/>
                </a:moveTo>
                <a:lnTo>
                  <a:pt x="77510" y="101411"/>
                </a:lnTo>
                <a:cubicBezTo>
                  <a:pt x="76260" y="103406"/>
                  <a:pt x="74116" y="104656"/>
                  <a:pt x="71765" y="104775"/>
                </a:cubicBezTo>
                <a:cubicBezTo>
                  <a:pt x="69413" y="104894"/>
                  <a:pt x="67151" y="103823"/>
                  <a:pt x="65752" y="101918"/>
                </a:cubicBezTo>
                <a:lnTo>
                  <a:pt x="51465" y="82867"/>
                </a:lnTo>
                <a:cubicBezTo>
                  <a:pt x="49084" y="79712"/>
                  <a:pt x="49738" y="75248"/>
                  <a:pt x="52894" y="72866"/>
                </a:cubicBezTo>
                <a:cubicBezTo>
                  <a:pt x="56049" y="70485"/>
                  <a:pt x="60514" y="71140"/>
                  <a:pt x="62895" y="74295"/>
                </a:cubicBezTo>
                <a:lnTo>
                  <a:pt x="70931" y="85011"/>
                </a:lnTo>
                <a:lnTo>
                  <a:pt x="89208" y="55751"/>
                </a:lnTo>
                <a:cubicBezTo>
                  <a:pt x="91291" y="52417"/>
                  <a:pt x="95696" y="51375"/>
                  <a:pt x="99060" y="53489"/>
                </a:cubicBezTo>
                <a:cubicBezTo>
                  <a:pt x="102424" y="55602"/>
                  <a:pt x="103436" y="59978"/>
                  <a:pt x="101322" y="63341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/>
          <p:nvPr/>
        </p:nvSpPr>
        <p:spPr>
          <a:xfrm>
            <a:off x="7338021" y="5706666"/>
            <a:ext cx="41624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Early intervention can prevent long-term emotional difficulties</a:t>
            </a:r>
            <a:endParaRPr lang="en-US" sz="1600" dirty="0"/>
          </a:p>
        </p:txBody>
      </p:sp>
      <p:sp>
        <p:nvSpPr>
          <p:cNvPr id="39" name="Shape 36"/>
          <p:cNvSpPr/>
          <p:nvPr/>
        </p:nvSpPr>
        <p:spPr>
          <a:xfrm>
            <a:off x="381000" y="6387306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/>
          <p:nvPr/>
        </p:nvSpPr>
        <p:spPr>
          <a:xfrm>
            <a:off x="381000" y="6504782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(NHS, 2023; Department of Health and Social Care, 2023)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495300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14350" y="6286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52574"/>
                </a:moveTo>
                <a:lnTo>
                  <a:pt x="95250" y="167655"/>
                </a:lnTo>
                <a:lnTo>
                  <a:pt x="95436" y="167580"/>
                </a:lnTo>
                <a:cubicBezTo>
                  <a:pt x="115751" y="159134"/>
                  <a:pt x="137554" y="154781"/>
                  <a:pt x="159544" y="154781"/>
                </a:cubicBezTo>
                <a:lnTo>
                  <a:pt x="166688" y="154781"/>
                </a:lnTo>
                <a:lnTo>
                  <a:pt x="166688" y="35719"/>
                </a:lnTo>
                <a:lnTo>
                  <a:pt x="159544" y="35719"/>
                </a:lnTo>
                <a:cubicBezTo>
                  <a:pt x="143842" y="35719"/>
                  <a:pt x="128253" y="38844"/>
                  <a:pt x="113742" y="44872"/>
                </a:cubicBezTo>
                <a:cubicBezTo>
                  <a:pt x="107491" y="47476"/>
                  <a:pt x="101315" y="50043"/>
                  <a:pt x="95250" y="52574"/>
                </a:cubicBezTo>
                <a:close/>
                <a:moveTo>
                  <a:pt x="85911" y="22882"/>
                </a:moveTo>
                <a:lnTo>
                  <a:pt x="95250" y="26789"/>
                </a:lnTo>
                <a:lnTo>
                  <a:pt x="104589" y="22882"/>
                </a:lnTo>
                <a:cubicBezTo>
                  <a:pt x="122002" y="15627"/>
                  <a:pt x="140680" y="11906"/>
                  <a:pt x="159544" y="11906"/>
                </a:cubicBezTo>
                <a:lnTo>
                  <a:pt x="172641" y="11906"/>
                </a:lnTo>
                <a:cubicBezTo>
                  <a:pt x="182500" y="11906"/>
                  <a:pt x="190500" y="19906"/>
                  <a:pt x="190500" y="29766"/>
                </a:cubicBezTo>
                <a:lnTo>
                  <a:pt x="190500" y="160734"/>
                </a:lnTo>
                <a:cubicBezTo>
                  <a:pt x="190500" y="170594"/>
                  <a:pt x="182500" y="178594"/>
                  <a:pt x="172641" y="178594"/>
                </a:cubicBezTo>
                <a:lnTo>
                  <a:pt x="159544" y="178594"/>
                </a:lnTo>
                <a:cubicBezTo>
                  <a:pt x="140680" y="178594"/>
                  <a:pt x="122002" y="182314"/>
                  <a:pt x="104589" y="189570"/>
                </a:cubicBezTo>
                <a:lnTo>
                  <a:pt x="99826" y="191542"/>
                </a:lnTo>
                <a:cubicBezTo>
                  <a:pt x="96887" y="192770"/>
                  <a:pt x="93613" y="192770"/>
                  <a:pt x="90674" y="191542"/>
                </a:cubicBezTo>
                <a:lnTo>
                  <a:pt x="85911" y="189570"/>
                </a:lnTo>
                <a:cubicBezTo>
                  <a:pt x="68498" y="182314"/>
                  <a:pt x="49820" y="178594"/>
                  <a:pt x="30956" y="178594"/>
                </a:cubicBezTo>
                <a:lnTo>
                  <a:pt x="17859" y="178594"/>
                </a:lnTo>
                <a:cubicBezTo>
                  <a:pt x="8000" y="178594"/>
                  <a:pt x="0" y="170594"/>
                  <a:pt x="0" y="160734"/>
                </a:cubicBezTo>
                <a:lnTo>
                  <a:pt x="0" y="29766"/>
                </a:lnTo>
                <a:cubicBezTo>
                  <a:pt x="0" y="19906"/>
                  <a:pt x="8000" y="11906"/>
                  <a:pt x="17859" y="11906"/>
                </a:cubicBezTo>
                <a:lnTo>
                  <a:pt x="30956" y="11906"/>
                </a:lnTo>
                <a:cubicBezTo>
                  <a:pt x="49820" y="11906"/>
                  <a:pt x="68498" y="15627"/>
                  <a:pt x="85911" y="22882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952500" y="381000"/>
            <a:ext cx="76866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Theoretical Framework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952500" y="609600"/>
            <a:ext cx="783907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6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Overview of Bowlby's Attachment Theory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81000" y="11811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81000" y="1447800"/>
            <a:ext cx="11430000" cy="1076325"/>
          </a:xfrm>
          <a:custGeom>
            <a:avLst/>
            <a:gdLst/>
            <a:ahLst/>
            <a:cxnLst/>
            <a:rect l="l" t="t" r="r" b="b"/>
            <a:pathLst>
              <a:path w="11430000" h="1076325">
                <a:moveTo>
                  <a:pt x="114295" y="0"/>
                </a:moveTo>
                <a:lnTo>
                  <a:pt x="11315705" y="0"/>
                </a:lnTo>
                <a:cubicBezTo>
                  <a:pt x="11378828" y="0"/>
                  <a:pt x="11430000" y="51172"/>
                  <a:pt x="11430000" y="114295"/>
                </a:cubicBezTo>
                <a:lnTo>
                  <a:pt x="11430000" y="962030"/>
                </a:lnTo>
                <a:cubicBezTo>
                  <a:pt x="11430000" y="1025153"/>
                  <a:pt x="11378828" y="1076325"/>
                  <a:pt x="11315705" y="1076325"/>
                </a:cubicBezTo>
                <a:lnTo>
                  <a:pt x="114295" y="1076325"/>
                </a:lnTo>
                <a:cubicBezTo>
                  <a:pt x="51172" y="1076325"/>
                  <a:pt x="0" y="1025153"/>
                  <a:pt x="0" y="962030"/>
                </a:cubicBezTo>
                <a:lnTo>
                  <a:pt x="0" y="114295"/>
                </a:lnTo>
                <a:cubicBezTo>
                  <a:pt x="0" y="51214"/>
                  <a:pt x="51214" y="0"/>
                  <a:pt x="11429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09600" y="16764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92956" y="1847850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0" y="80367"/>
                </a:moveTo>
                <a:cubicBezTo>
                  <a:pt x="0" y="55699"/>
                  <a:pt x="19980" y="35719"/>
                  <a:pt x="44648" y="35719"/>
                </a:cubicBezTo>
                <a:lnTo>
                  <a:pt x="47625" y="35719"/>
                </a:lnTo>
                <a:cubicBezTo>
                  <a:pt x="54211" y="35719"/>
                  <a:pt x="59531" y="41039"/>
                  <a:pt x="59531" y="47625"/>
                </a:cubicBezTo>
                <a:cubicBezTo>
                  <a:pt x="59531" y="54211"/>
                  <a:pt x="54211" y="59531"/>
                  <a:pt x="47625" y="59531"/>
                </a:cubicBezTo>
                <a:lnTo>
                  <a:pt x="44648" y="59531"/>
                </a:lnTo>
                <a:cubicBezTo>
                  <a:pt x="33151" y="59531"/>
                  <a:pt x="23812" y="68870"/>
                  <a:pt x="23812" y="80367"/>
                </a:cubicBezTo>
                <a:lnTo>
                  <a:pt x="23812" y="83344"/>
                </a:lnTo>
                <a:lnTo>
                  <a:pt x="47625" y="83344"/>
                </a:lnTo>
                <a:cubicBezTo>
                  <a:pt x="60759" y="83344"/>
                  <a:pt x="71438" y="94022"/>
                  <a:pt x="71438" y="107156"/>
                </a:cubicBezTo>
                <a:lnTo>
                  <a:pt x="71438" y="130969"/>
                </a:lnTo>
                <a:cubicBezTo>
                  <a:pt x="71438" y="144103"/>
                  <a:pt x="60759" y="154781"/>
                  <a:pt x="47625" y="154781"/>
                </a:cubicBezTo>
                <a:lnTo>
                  <a:pt x="23812" y="154781"/>
                </a:lnTo>
                <a:cubicBezTo>
                  <a:pt x="10678" y="154781"/>
                  <a:pt x="0" y="144103"/>
                  <a:pt x="0" y="130969"/>
                </a:cubicBezTo>
                <a:lnTo>
                  <a:pt x="0" y="80367"/>
                </a:lnTo>
                <a:close/>
                <a:moveTo>
                  <a:pt x="95250" y="80367"/>
                </a:moveTo>
                <a:cubicBezTo>
                  <a:pt x="95250" y="55699"/>
                  <a:pt x="115230" y="35719"/>
                  <a:pt x="139898" y="35719"/>
                </a:cubicBezTo>
                <a:lnTo>
                  <a:pt x="142875" y="35719"/>
                </a:lnTo>
                <a:cubicBezTo>
                  <a:pt x="149461" y="35719"/>
                  <a:pt x="154781" y="41039"/>
                  <a:pt x="154781" y="47625"/>
                </a:cubicBezTo>
                <a:cubicBezTo>
                  <a:pt x="154781" y="54211"/>
                  <a:pt x="149461" y="59531"/>
                  <a:pt x="142875" y="59531"/>
                </a:cubicBezTo>
                <a:lnTo>
                  <a:pt x="139898" y="59531"/>
                </a:lnTo>
                <a:cubicBezTo>
                  <a:pt x="128401" y="59531"/>
                  <a:pt x="119063" y="68870"/>
                  <a:pt x="119063" y="80367"/>
                </a:cubicBezTo>
                <a:lnTo>
                  <a:pt x="119063" y="83344"/>
                </a:lnTo>
                <a:lnTo>
                  <a:pt x="142875" y="83344"/>
                </a:lnTo>
                <a:cubicBezTo>
                  <a:pt x="156009" y="83344"/>
                  <a:pt x="166688" y="94022"/>
                  <a:pt x="166688" y="107156"/>
                </a:cubicBezTo>
                <a:lnTo>
                  <a:pt x="166688" y="130969"/>
                </a:lnTo>
                <a:cubicBezTo>
                  <a:pt x="166688" y="144103"/>
                  <a:pt x="156009" y="154781"/>
                  <a:pt x="142875" y="154781"/>
                </a:cubicBezTo>
                <a:lnTo>
                  <a:pt x="119063" y="154781"/>
                </a:lnTo>
                <a:cubicBezTo>
                  <a:pt x="105928" y="154781"/>
                  <a:pt x="95250" y="144103"/>
                  <a:pt x="95250" y="130969"/>
                </a:cubicBezTo>
                <a:lnTo>
                  <a:pt x="95250" y="80367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295400" y="1676400"/>
            <a:ext cx="10382250" cy="619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50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Bowlby's Attachment Theory</a:t>
            </a:r>
            <a:r>
              <a:rPr lang="en-US" sz="15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explains the critical importance of </a:t>
            </a:r>
            <a:r>
              <a:rPr lang="en-US" sz="150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early emotional bonds</a:t>
            </a:r>
            <a:r>
              <a:rPr lang="en-US" sz="15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between a child and their primary caregiver. These bonds form the foundation for emotional development and future relationships.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381000" y="2714625"/>
            <a:ext cx="5600700" cy="3295650"/>
          </a:xfrm>
          <a:custGeom>
            <a:avLst/>
            <a:gdLst/>
            <a:ahLst/>
            <a:cxnLst/>
            <a:rect l="l" t="t" r="r" b="b"/>
            <a:pathLst>
              <a:path w="5600700" h="3295650">
                <a:moveTo>
                  <a:pt x="114293" y="0"/>
                </a:moveTo>
                <a:lnTo>
                  <a:pt x="5486407" y="0"/>
                </a:lnTo>
                <a:cubicBezTo>
                  <a:pt x="5549487" y="0"/>
                  <a:pt x="5600700" y="51213"/>
                  <a:pt x="5600700" y="114293"/>
                </a:cubicBezTo>
                <a:lnTo>
                  <a:pt x="5600700" y="3181357"/>
                </a:lnTo>
                <a:cubicBezTo>
                  <a:pt x="5600700" y="3244437"/>
                  <a:pt x="5549487" y="3295650"/>
                  <a:pt x="5486407" y="3295650"/>
                </a:cubicBezTo>
                <a:lnTo>
                  <a:pt x="114293" y="3295650"/>
                </a:lnTo>
                <a:cubicBezTo>
                  <a:pt x="51213" y="3295650"/>
                  <a:pt x="0" y="3244437"/>
                  <a:pt x="0" y="3181357"/>
                </a:cubicBezTo>
                <a:lnTo>
                  <a:pt x="0" y="114293"/>
                </a:lnTo>
                <a:cubicBezTo>
                  <a:pt x="0" y="51213"/>
                  <a:pt x="51213" y="0"/>
                  <a:pt x="114293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09600" y="2943225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42950" y="307657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cubicBezTo>
                  <a:pt x="96962" y="0"/>
                  <a:pt x="98673" y="372"/>
                  <a:pt x="100236" y="1079"/>
                </a:cubicBezTo>
                <a:lnTo>
                  <a:pt x="170334" y="30807"/>
                </a:lnTo>
                <a:cubicBezTo>
                  <a:pt x="178519" y="34268"/>
                  <a:pt x="184621" y="42342"/>
                  <a:pt x="184584" y="52090"/>
                </a:cubicBezTo>
                <a:cubicBezTo>
                  <a:pt x="184398" y="88999"/>
                  <a:pt x="169218" y="156530"/>
                  <a:pt x="105110" y="187226"/>
                </a:cubicBezTo>
                <a:cubicBezTo>
                  <a:pt x="98896" y="190202"/>
                  <a:pt x="91678" y="190202"/>
                  <a:pt x="85465" y="187226"/>
                </a:cubicBezTo>
                <a:cubicBezTo>
                  <a:pt x="21320" y="156530"/>
                  <a:pt x="6176" y="88999"/>
                  <a:pt x="5990" y="52090"/>
                </a:cubicBezTo>
                <a:cubicBezTo>
                  <a:pt x="5953" y="42342"/>
                  <a:pt x="12055" y="34268"/>
                  <a:pt x="20241" y="30807"/>
                </a:cubicBezTo>
                <a:lnTo>
                  <a:pt x="90301" y="1079"/>
                </a:lnTo>
                <a:cubicBezTo>
                  <a:pt x="91864" y="372"/>
                  <a:pt x="93538" y="0"/>
                  <a:pt x="95250" y="0"/>
                </a:cubicBezTo>
                <a:close/>
                <a:moveTo>
                  <a:pt x="95250" y="24854"/>
                </a:moveTo>
                <a:lnTo>
                  <a:pt x="95250" y="165534"/>
                </a:lnTo>
                <a:cubicBezTo>
                  <a:pt x="146596" y="140680"/>
                  <a:pt x="160400" y="85613"/>
                  <a:pt x="160734" y="52648"/>
                </a:cubicBezTo>
                <a:lnTo>
                  <a:pt x="95250" y="24892"/>
                </a:lnTo>
                <a:lnTo>
                  <a:pt x="95250" y="24892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181100" y="3019425"/>
            <a:ext cx="18669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Secure Attachment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09600" y="3590925"/>
            <a:ext cx="52292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When a child experiences consistent, responsive care, they develop: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609600" y="4010025"/>
            <a:ext cx="5143500" cy="457200"/>
          </a:xfrm>
          <a:custGeom>
            <a:avLst/>
            <a:gdLst/>
            <a:ahLst/>
            <a:cxnLst/>
            <a:rect l="l" t="t" r="r" b="b"/>
            <a:pathLst>
              <a:path w="5143500" h="457200">
                <a:moveTo>
                  <a:pt x="76202" y="0"/>
                </a:moveTo>
                <a:lnTo>
                  <a:pt x="5067298" y="0"/>
                </a:lnTo>
                <a:cubicBezTo>
                  <a:pt x="5109383" y="0"/>
                  <a:pt x="5143500" y="34117"/>
                  <a:pt x="5143500" y="76202"/>
                </a:cubicBezTo>
                <a:lnTo>
                  <a:pt x="5143500" y="380998"/>
                </a:lnTo>
                <a:cubicBezTo>
                  <a:pt x="5143500" y="423083"/>
                  <a:pt x="5109383" y="457200"/>
                  <a:pt x="50672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58428" y="4152900"/>
            <a:ext cx="150019" cy="171450"/>
          </a:xfrm>
          <a:custGeom>
            <a:avLst/>
            <a:gdLst/>
            <a:ahLst/>
            <a:cxnLst/>
            <a:rect l="l" t="t" r="r" b="b"/>
            <a:pathLst>
              <a:path w="150019" h="171450">
                <a:moveTo>
                  <a:pt x="145599" y="23474"/>
                </a:moveTo>
                <a:cubicBezTo>
                  <a:pt x="150387" y="26956"/>
                  <a:pt x="151459" y="33654"/>
                  <a:pt x="147976" y="38442"/>
                </a:cubicBezTo>
                <a:lnTo>
                  <a:pt x="62251" y="156314"/>
                </a:lnTo>
                <a:cubicBezTo>
                  <a:pt x="60409" y="158859"/>
                  <a:pt x="57563" y="160433"/>
                  <a:pt x="54415" y="160701"/>
                </a:cubicBezTo>
                <a:cubicBezTo>
                  <a:pt x="51268" y="160969"/>
                  <a:pt x="48220" y="159797"/>
                  <a:pt x="46010" y="157587"/>
                </a:cubicBezTo>
                <a:lnTo>
                  <a:pt x="3148" y="114724"/>
                </a:lnTo>
                <a:cubicBezTo>
                  <a:pt x="-1038" y="110538"/>
                  <a:pt x="-1038" y="103741"/>
                  <a:pt x="3148" y="99555"/>
                </a:cubicBezTo>
                <a:cubicBezTo>
                  <a:pt x="7334" y="95369"/>
                  <a:pt x="14131" y="95369"/>
                  <a:pt x="18317" y="99555"/>
                </a:cubicBezTo>
                <a:lnTo>
                  <a:pt x="52306" y="133543"/>
                </a:lnTo>
                <a:lnTo>
                  <a:pt x="130664" y="25818"/>
                </a:lnTo>
                <a:cubicBezTo>
                  <a:pt x="134146" y="21029"/>
                  <a:pt x="140843" y="19958"/>
                  <a:pt x="145632" y="2344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52513" y="4124325"/>
            <a:ext cx="11811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Emotional Safety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609600" y="4581525"/>
            <a:ext cx="5143500" cy="457200"/>
          </a:xfrm>
          <a:custGeom>
            <a:avLst/>
            <a:gdLst/>
            <a:ahLst/>
            <a:cxnLst/>
            <a:rect l="l" t="t" r="r" b="b"/>
            <a:pathLst>
              <a:path w="5143500" h="457200">
                <a:moveTo>
                  <a:pt x="76202" y="0"/>
                </a:moveTo>
                <a:lnTo>
                  <a:pt x="5067298" y="0"/>
                </a:lnTo>
                <a:cubicBezTo>
                  <a:pt x="5109383" y="0"/>
                  <a:pt x="5143500" y="34117"/>
                  <a:pt x="5143500" y="76202"/>
                </a:cubicBezTo>
                <a:lnTo>
                  <a:pt x="5143500" y="380998"/>
                </a:lnTo>
                <a:cubicBezTo>
                  <a:pt x="5143500" y="423083"/>
                  <a:pt x="5109383" y="457200"/>
                  <a:pt x="50672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758428" y="4724400"/>
            <a:ext cx="150019" cy="171450"/>
          </a:xfrm>
          <a:custGeom>
            <a:avLst/>
            <a:gdLst/>
            <a:ahLst/>
            <a:cxnLst/>
            <a:rect l="l" t="t" r="r" b="b"/>
            <a:pathLst>
              <a:path w="150019" h="171450">
                <a:moveTo>
                  <a:pt x="145599" y="23474"/>
                </a:moveTo>
                <a:cubicBezTo>
                  <a:pt x="150387" y="26956"/>
                  <a:pt x="151459" y="33654"/>
                  <a:pt x="147976" y="38442"/>
                </a:cubicBezTo>
                <a:lnTo>
                  <a:pt x="62251" y="156314"/>
                </a:lnTo>
                <a:cubicBezTo>
                  <a:pt x="60409" y="158859"/>
                  <a:pt x="57563" y="160433"/>
                  <a:pt x="54415" y="160701"/>
                </a:cubicBezTo>
                <a:cubicBezTo>
                  <a:pt x="51268" y="160969"/>
                  <a:pt x="48220" y="159797"/>
                  <a:pt x="46010" y="157587"/>
                </a:cubicBezTo>
                <a:lnTo>
                  <a:pt x="3148" y="114724"/>
                </a:lnTo>
                <a:cubicBezTo>
                  <a:pt x="-1038" y="110538"/>
                  <a:pt x="-1038" y="103741"/>
                  <a:pt x="3148" y="99555"/>
                </a:cubicBezTo>
                <a:cubicBezTo>
                  <a:pt x="7334" y="95369"/>
                  <a:pt x="14131" y="95369"/>
                  <a:pt x="18317" y="99555"/>
                </a:cubicBezTo>
                <a:lnTo>
                  <a:pt x="52306" y="133543"/>
                </a:lnTo>
                <a:lnTo>
                  <a:pt x="130664" y="25818"/>
                </a:lnTo>
                <a:cubicBezTo>
                  <a:pt x="134146" y="21029"/>
                  <a:pt x="140843" y="19958"/>
                  <a:pt x="145632" y="2344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52513" y="4695825"/>
            <a:ext cx="8286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Confidence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609600" y="5153025"/>
            <a:ext cx="5143500" cy="457200"/>
          </a:xfrm>
          <a:custGeom>
            <a:avLst/>
            <a:gdLst/>
            <a:ahLst/>
            <a:cxnLst/>
            <a:rect l="l" t="t" r="r" b="b"/>
            <a:pathLst>
              <a:path w="5143500" h="457200">
                <a:moveTo>
                  <a:pt x="76202" y="0"/>
                </a:moveTo>
                <a:lnTo>
                  <a:pt x="5067298" y="0"/>
                </a:lnTo>
                <a:cubicBezTo>
                  <a:pt x="5109383" y="0"/>
                  <a:pt x="5143500" y="34117"/>
                  <a:pt x="5143500" y="76202"/>
                </a:cubicBezTo>
                <a:lnTo>
                  <a:pt x="5143500" y="380998"/>
                </a:lnTo>
                <a:cubicBezTo>
                  <a:pt x="5143500" y="423083"/>
                  <a:pt x="5109383" y="457200"/>
                  <a:pt x="50672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58428" y="5295900"/>
            <a:ext cx="150019" cy="171450"/>
          </a:xfrm>
          <a:custGeom>
            <a:avLst/>
            <a:gdLst/>
            <a:ahLst/>
            <a:cxnLst/>
            <a:rect l="l" t="t" r="r" b="b"/>
            <a:pathLst>
              <a:path w="150019" h="171450">
                <a:moveTo>
                  <a:pt x="145599" y="23474"/>
                </a:moveTo>
                <a:cubicBezTo>
                  <a:pt x="150387" y="26956"/>
                  <a:pt x="151459" y="33654"/>
                  <a:pt x="147976" y="38442"/>
                </a:cubicBezTo>
                <a:lnTo>
                  <a:pt x="62251" y="156314"/>
                </a:lnTo>
                <a:cubicBezTo>
                  <a:pt x="60409" y="158859"/>
                  <a:pt x="57563" y="160433"/>
                  <a:pt x="54415" y="160701"/>
                </a:cubicBezTo>
                <a:cubicBezTo>
                  <a:pt x="51268" y="160969"/>
                  <a:pt x="48220" y="159797"/>
                  <a:pt x="46010" y="157587"/>
                </a:cubicBezTo>
                <a:lnTo>
                  <a:pt x="3148" y="114724"/>
                </a:lnTo>
                <a:cubicBezTo>
                  <a:pt x="-1038" y="110538"/>
                  <a:pt x="-1038" y="103741"/>
                  <a:pt x="3148" y="99555"/>
                </a:cubicBezTo>
                <a:cubicBezTo>
                  <a:pt x="7334" y="95369"/>
                  <a:pt x="14131" y="95369"/>
                  <a:pt x="18317" y="99555"/>
                </a:cubicBezTo>
                <a:lnTo>
                  <a:pt x="52306" y="133543"/>
                </a:lnTo>
                <a:lnTo>
                  <a:pt x="130664" y="25818"/>
                </a:lnTo>
                <a:cubicBezTo>
                  <a:pt x="134146" y="21029"/>
                  <a:pt x="140843" y="19958"/>
                  <a:pt x="145632" y="2344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052513" y="5267325"/>
            <a:ext cx="14954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Healthy Relationships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210300" y="2714625"/>
            <a:ext cx="5600700" cy="3295650"/>
          </a:xfrm>
          <a:custGeom>
            <a:avLst/>
            <a:gdLst/>
            <a:ahLst/>
            <a:cxnLst/>
            <a:rect l="l" t="t" r="r" b="b"/>
            <a:pathLst>
              <a:path w="5600700" h="3295650">
                <a:moveTo>
                  <a:pt x="114293" y="0"/>
                </a:moveTo>
                <a:lnTo>
                  <a:pt x="5486407" y="0"/>
                </a:lnTo>
                <a:cubicBezTo>
                  <a:pt x="5549487" y="0"/>
                  <a:pt x="5600700" y="51213"/>
                  <a:pt x="5600700" y="114293"/>
                </a:cubicBezTo>
                <a:lnTo>
                  <a:pt x="5600700" y="3181357"/>
                </a:lnTo>
                <a:cubicBezTo>
                  <a:pt x="5600700" y="3244437"/>
                  <a:pt x="5549487" y="3295650"/>
                  <a:pt x="5486407" y="3295650"/>
                </a:cubicBezTo>
                <a:lnTo>
                  <a:pt x="114293" y="3295650"/>
                </a:lnTo>
                <a:cubicBezTo>
                  <a:pt x="51213" y="3295650"/>
                  <a:pt x="0" y="3244437"/>
                  <a:pt x="0" y="3181357"/>
                </a:cubicBezTo>
                <a:lnTo>
                  <a:pt x="0" y="114293"/>
                </a:lnTo>
                <a:cubicBezTo>
                  <a:pt x="0" y="51213"/>
                  <a:pt x="51213" y="0"/>
                  <a:pt x="114293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438900" y="2943225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6572250" y="307657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cubicBezTo>
                  <a:pt x="100719" y="0"/>
                  <a:pt x="105742" y="3014"/>
                  <a:pt x="108347" y="7813"/>
                </a:cubicBezTo>
                <a:lnTo>
                  <a:pt x="188714" y="156642"/>
                </a:lnTo>
                <a:cubicBezTo>
                  <a:pt x="191207" y="161255"/>
                  <a:pt x="191095" y="166836"/>
                  <a:pt x="188416" y="171338"/>
                </a:cubicBezTo>
                <a:cubicBezTo>
                  <a:pt x="185737" y="175840"/>
                  <a:pt x="180863" y="178594"/>
                  <a:pt x="175617" y="178594"/>
                </a:cubicBezTo>
                <a:lnTo>
                  <a:pt x="14883" y="178594"/>
                </a:lnTo>
                <a:cubicBezTo>
                  <a:pt x="9637" y="178594"/>
                  <a:pt x="4800" y="175840"/>
                  <a:pt x="2084" y="171338"/>
                </a:cubicBezTo>
                <a:cubicBezTo>
                  <a:pt x="-633" y="166836"/>
                  <a:pt x="-707" y="161255"/>
                  <a:pt x="1786" y="156642"/>
                </a:cubicBezTo>
                <a:lnTo>
                  <a:pt x="82153" y="7813"/>
                </a:lnTo>
                <a:cubicBezTo>
                  <a:pt x="84758" y="3014"/>
                  <a:pt x="89781" y="0"/>
                  <a:pt x="95250" y="0"/>
                </a:cubicBezTo>
                <a:close/>
                <a:moveTo>
                  <a:pt x="95250" y="62508"/>
                </a:moveTo>
                <a:cubicBezTo>
                  <a:pt x="90301" y="62508"/>
                  <a:pt x="86320" y="66489"/>
                  <a:pt x="86320" y="71438"/>
                </a:cubicBezTo>
                <a:lnTo>
                  <a:pt x="86320" y="113109"/>
                </a:lnTo>
                <a:cubicBezTo>
                  <a:pt x="86320" y="118058"/>
                  <a:pt x="90301" y="122039"/>
                  <a:pt x="95250" y="122039"/>
                </a:cubicBezTo>
                <a:cubicBezTo>
                  <a:pt x="100199" y="122039"/>
                  <a:pt x="104180" y="118058"/>
                  <a:pt x="104180" y="113109"/>
                </a:cubicBezTo>
                <a:lnTo>
                  <a:pt x="104180" y="71438"/>
                </a:lnTo>
                <a:cubicBezTo>
                  <a:pt x="104180" y="66489"/>
                  <a:pt x="100199" y="62508"/>
                  <a:pt x="95250" y="62508"/>
                </a:cubicBezTo>
                <a:close/>
                <a:moveTo>
                  <a:pt x="105184" y="142875"/>
                </a:moveTo>
                <a:cubicBezTo>
                  <a:pt x="105410" y="139188"/>
                  <a:pt x="103571" y="135679"/>
                  <a:pt x="100410" y="133767"/>
                </a:cubicBezTo>
                <a:cubicBezTo>
                  <a:pt x="97249" y="131855"/>
                  <a:pt x="93288" y="131855"/>
                  <a:pt x="90127" y="133767"/>
                </a:cubicBezTo>
                <a:cubicBezTo>
                  <a:pt x="86966" y="135679"/>
                  <a:pt x="85127" y="139188"/>
                  <a:pt x="85353" y="142875"/>
                </a:cubicBezTo>
                <a:cubicBezTo>
                  <a:pt x="85127" y="146562"/>
                  <a:pt x="86966" y="150071"/>
                  <a:pt x="90127" y="151983"/>
                </a:cubicBezTo>
                <a:cubicBezTo>
                  <a:pt x="93288" y="153895"/>
                  <a:pt x="97249" y="153895"/>
                  <a:pt x="100410" y="151983"/>
                </a:cubicBezTo>
                <a:cubicBezTo>
                  <a:pt x="103571" y="150071"/>
                  <a:pt x="105410" y="146562"/>
                  <a:pt x="105184" y="142875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010400" y="3019425"/>
            <a:ext cx="20383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Insecure Attachment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6438900" y="3590925"/>
            <a:ext cx="52292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When care is inconsistent or unavailable, children may experience: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6438900" y="4010025"/>
            <a:ext cx="5143500" cy="457200"/>
          </a:xfrm>
          <a:custGeom>
            <a:avLst/>
            <a:gdLst/>
            <a:ahLst/>
            <a:cxnLst/>
            <a:rect l="l" t="t" r="r" b="b"/>
            <a:pathLst>
              <a:path w="5143500" h="457200">
                <a:moveTo>
                  <a:pt x="76202" y="0"/>
                </a:moveTo>
                <a:lnTo>
                  <a:pt x="5067298" y="0"/>
                </a:lnTo>
                <a:cubicBezTo>
                  <a:pt x="5109383" y="0"/>
                  <a:pt x="5143500" y="34117"/>
                  <a:pt x="5143500" y="76202"/>
                </a:cubicBezTo>
                <a:lnTo>
                  <a:pt x="5143500" y="380998"/>
                </a:lnTo>
                <a:cubicBezTo>
                  <a:pt x="5143500" y="423083"/>
                  <a:pt x="5109383" y="457200"/>
                  <a:pt x="50672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6598444" y="4152900"/>
            <a:ext cx="128588" cy="171450"/>
          </a:xfrm>
          <a:custGeom>
            <a:avLst/>
            <a:gdLst/>
            <a:ahLst/>
            <a:cxnLst/>
            <a:rect l="l" t="t" r="r" b="b"/>
            <a:pathLst>
              <a:path w="128588" h="171450">
                <a:moveTo>
                  <a:pt x="18451" y="24579"/>
                </a:moveTo>
                <a:cubicBezTo>
                  <a:pt x="14265" y="20393"/>
                  <a:pt x="7467" y="20393"/>
                  <a:pt x="3282" y="24579"/>
                </a:cubicBezTo>
                <a:cubicBezTo>
                  <a:pt x="-904" y="28765"/>
                  <a:pt x="-904" y="35562"/>
                  <a:pt x="3282" y="39748"/>
                </a:cubicBezTo>
                <a:lnTo>
                  <a:pt x="49292" y="85725"/>
                </a:lnTo>
                <a:lnTo>
                  <a:pt x="3315" y="131735"/>
                </a:lnTo>
                <a:cubicBezTo>
                  <a:pt x="-871" y="135921"/>
                  <a:pt x="-871" y="142719"/>
                  <a:pt x="3315" y="146905"/>
                </a:cubicBezTo>
                <a:cubicBezTo>
                  <a:pt x="7501" y="151090"/>
                  <a:pt x="14299" y="151090"/>
                  <a:pt x="18484" y="146905"/>
                </a:cubicBezTo>
                <a:lnTo>
                  <a:pt x="64461" y="100894"/>
                </a:lnTo>
                <a:lnTo>
                  <a:pt x="110471" y="146871"/>
                </a:lnTo>
                <a:cubicBezTo>
                  <a:pt x="114657" y="151057"/>
                  <a:pt x="121455" y="151057"/>
                  <a:pt x="125641" y="146871"/>
                </a:cubicBezTo>
                <a:cubicBezTo>
                  <a:pt x="129826" y="142685"/>
                  <a:pt x="129826" y="135888"/>
                  <a:pt x="125641" y="131702"/>
                </a:cubicBezTo>
                <a:lnTo>
                  <a:pt x="79630" y="85725"/>
                </a:lnTo>
                <a:lnTo>
                  <a:pt x="125607" y="39715"/>
                </a:lnTo>
                <a:cubicBezTo>
                  <a:pt x="129793" y="35529"/>
                  <a:pt x="129793" y="28731"/>
                  <a:pt x="125607" y="24545"/>
                </a:cubicBezTo>
                <a:cubicBezTo>
                  <a:pt x="121421" y="20360"/>
                  <a:pt x="114624" y="20360"/>
                  <a:pt x="110438" y="24545"/>
                </a:cubicBezTo>
                <a:lnTo>
                  <a:pt x="64461" y="70556"/>
                </a:lnTo>
                <a:lnTo>
                  <a:pt x="18451" y="24579"/>
                </a:ln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881813" y="4124325"/>
            <a:ext cx="5715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Anxiety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438900" y="4581525"/>
            <a:ext cx="5143500" cy="457200"/>
          </a:xfrm>
          <a:custGeom>
            <a:avLst/>
            <a:gdLst/>
            <a:ahLst/>
            <a:cxnLst/>
            <a:rect l="l" t="t" r="r" b="b"/>
            <a:pathLst>
              <a:path w="5143500" h="457200">
                <a:moveTo>
                  <a:pt x="76202" y="0"/>
                </a:moveTo>
                <a:lnTo>
                  <a:pt x="5067298" y="0"/>
                </a:lnTo>
                <a:cubicBezTo>
                  <a:pt x="5109383" y="0"/>
                  <a:pt x="5143500" y="34117"/>
                  <a:pt x="5143500" y="76202"/>
                </a:cubicBezTo>
                <a:lnTo>
                  <a:pt x="5143500" y="380998"/>
                </a:lnTo>
                <a:cubicBezTo>
                  <a:pt x="5143500" y="423083"/>
                  <a:pt x="5109383" y="457200"/>
                  <a:pt x="50672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6598444" y="4724400"/>
            <a:ext cx="128588" cy="171450"/>
          </a:xfrm>
          <a:custGeom>
            <a:avLst/>
            <a:gdLst/>
            <a:ahLst/>
            <a:cxnLst/>
            <a:rect l="l" t="t" r="r" b="b"/>
            <a:pathLst>
              <a:path w="128588" h="171450">
                <a:moveTo>
                  <a:pt x="18451" y="24579"/>
                </a:moveTo>
                <a:cubicBezTo>
                  <a:pt x="14265" y="20393"/>
                  <a:pt x="7467" y="20393"/>
                  <a:pt x="3282" y="24579"/>
                </a:cubicBezTo>
                <a:cubicBezTo>
                  <a:pt x="-904" y="28765"/>
                  <a:pt x="-904" y="35562"/>
                  <a:pt x="3282" y="39748"/>
                </a:cubicBezTo>
                <a:lnTo>
                  <a:pt x="49292" y="85725"/>
                </a:lnTo>
                <a:lnTo>
                  <a:pt x="3315" y="131735"/>
                </a:lnTo>
                <a:cubicBezTo>
                  <a:pt x="-871" y="135921"/>
                  <a:pt x="-871" y="142719"/>
                  <a:pt x="3315" y="146905"/>
                </a:cubicBezTo>
                <a:cubicBezTo>
                  <a:pt x="7501" y="151090"/>
                  <a:pt x="14299" y="151090"/>
                  <a:pt x="18484" y="146905"/>
                </a:cubicBezTo>
                <a:lnTo>
                  <a:pt x="64461" y="100894"/>
                </a:lnTo>
                <a:lnTo>
                  <a:pt x="110471" y="146871"/>
                </a:lnTo>
                <a:cubicBezTo>
                  <a:pt x="114657" y="151057"/>
                  <a:pt x="121455" y="151057"/>
                  <a:pt x="125641" y="146871"/>
                </a:cubicBezTo>
                <a:cubicBezTo>
                  <a:pt x="129826" y="142685"/>
                  <a:pt x="129826" y="135888"/>
                  <a:pt x="125641" y="131702"/>
                </a:cubicBezTo>
                <a:lnTo>
                  <a:pt x="79630" y="85725"/>
                </a:lnTo>
                <a:lnTo>
                  <a:pt x="125607" y="39715"/>
                </a:lnTo>
                <a:cubicBezTo>
                  <a:pt x="129793" y="35529"/>
                  <a:pt x="129793" y="28731"/>
                  <a:pt x="125607" y="24545"/>
                </a:cubicBezTo>
                <a:cubicBezTo>
                  <a:pt x="121421" y="20360"/>
                  <a:pt x="114624" y="20360"/>
                  <a:pt x="110438" y="24545"/>
                </a:cubicBezTo>
                <a:lnTo>
                  <a:pt x="64461" y="70556"/>
                </a:lnTo>
                <a:lnTo>
                  <a:pt x="18451" y="24579"/>
                </a:ln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881813" y="4695825"/>
            <a:ext cx="12001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Low Self-Esteem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6438900" y="5153025"/>
            <a:ext cx="5143500" cy="457200"/>
          </a:xfrm>
          <a:custGeom>
            <a:avLst/>
            <a:gdLst/>
            <a:ahLst/>
            <a:cxnLst/>
            <a:rect l="l" t="t" r="r" b="b"/>
            <a:pathLst>
              <a:path w="5143500" h="457200">
                <a:moveTo>
                  <a:pt x="76202" y="0"/>
                </a:moveTo>
                <a:lnTo>
                  <a:pt x="5067298" y="0"/>
                </a:lnTo>
                <a:cubicBezTo>
                  <a:pt x="5109383" y="0"/>
                  <a:pt x="5143500" y="34117"/>
                  <a:pt x="5143500" y="76202"/>
                </a:cubicBezTo>
                <a:lnTo>
                  <a:pt x="5143500" y="380998"/>
                </a:lnTo>
                <a:cubicBezTo>
                  <a:pt x="5143500" y="423083"/>
                  <a:pt x="5109383" y="457200"/>
                  <a:pt x="50672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6598444" y="5295900"/>
            <a:ext cx="128588" cy="171450"/>
          </a:xfrm>
          <a:custGeom>
            <a:avLst/>
            <a:gdLst/>
            <a:ahLst/>
            <a:cxnLst/>
            <a:rect l="l" t="t" r="r" b="b"/>
            <a:pathLst>
              <a:path w="128588" h="171450">
                <a:moveTo>
                  <a:pt x="18451" y="24579"/>
                </a:moveTo>
                <a:cubicBezTo>
                  <a:pt x="14265" y="20393"/>
                  <a:pt x="7467" y="20393"/>
                  <a:pt x="3282" y="24579"/>
                </a:cubicBezTo>
                <a:cubicBezTo>
                  <a:pt x="-904" y="28765"/>
                  <a:pt x="-904" y="35562"/>
                  <a:pt x="3282" y="39748"/>
                </a:cubicBezTo>
                <a:lnTo>
                  <a:pt x="49292" y="85725"/>
                </a:lnTo>
                <a:lnTo>
                  <a:pt x="3315" y="131735"/>
                </a:lnTo>
                <a:cubicBezTo>
                  <a:pt x="-871" y="135921"/>
                  <a:pt x="-871" y="142719"/>
                  <a:pt x="3315" y="146905"/>
                </a:cubicBezTo>
                <a:cubicBezTo>
                  <a:pt x="7501" y="151090"/>
                  <a:pt x="14299" y="151090"/>
                  <a:pt x="18484" y="146905"/>
                </a:cubicBezTo>
                <a:lnTo>
                  <a:pt x="64461" y="100894"/>
                </a:lnTo>
                <a:lnTo>
                  <a:pt x="110471" y="146871"/>
                </a:lnTo>
                <a:cubicBezTo>
                  <a:pt x="114657" y="151057"/>
                  <a:pt x="121455" y="151057"/>
                  <a:pt x="125641" y="146871"/>
                </a:cubicBezTo>
                <a:cubicBezTo>
                  <a:pt x="129826" y="142685"/>
                  <a:pt x="129826" y="135888"/>
                  <a:pt x="125641" y="131702"/>
                </a:cubicBezTo>
                <a:lnTo>
                  <a:pt x="79630" y="85725"/>
                </a:lnTo>
                <a:lnTo>
                  <a:pt x="125607" y="39715"/>
                </a:lnTo>
                <a:cubicBezTo>
                  <a:pt x="129793" y="35529"/>
                  <a:pt x="129793" y="28731"/>
                  <a:pt x="125607" y="24545"/>
                </a:cubicBezTo>
                <a:cubicBezTo>
                  <a:pt x="121421" y="20360"/>
                  <a:pt x="114624" y="20360"/>
                  <a:pt x="110438" y="24545"/>
                </a:cubicBezTo>
                <a:lnTo>
                  <a:pt x="64461" y="70556"/>
                </a:lnTo>
                <a:lnTo>
                  <a:pt x="18451" y="24579"/>
                </a:ln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881813" y="5267325"/>
            <a:ext cx="14668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Emotional Difficulties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381000" y="6169027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381000" y="62865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(Bowlby, 1969)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4953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88156" y="600075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112514" y="117872"/>
                </a:moveTo>
                <a:cubicBezTo>
                  <a:pt x="145063" y="117872"/>
                  <a:pt x="171450" y="91485"/>
                  <a:pt x="171450" y="58936"/>
                </a:cubicBezTo>
                <a:cubicBezTo>
                  <a:pt x="171450" y="26387"/>
                  <a:pt x="145063" y="0"/>
                  <a:pt x="112514" y="0"/>
                </a:cubicBezTo>
                <a:cubicBezTo>
                  <a:pt x="79965" y="0"/>
                  <a:pt x="53578" y="26387"/>
                  <a:pt x="53578" y="58936"/>
                </a:cubicBezTo>
                <a:cubicBezTo>
                  <a:pt x="53578" y="65198"/>
                  <a:pt x="54549" y="71259"/>
                  <a:pt x="56357" y="76918"/>
                </a:cubicBezTo>
                <a:lnTo>
                  <a:pt x="2344" y="130932"/>
                </a:lnTo>
                <a:cubicBezTo>
                  <a:pt x="837" y="132438"/>
                  <a:pt x="0" y="134481"/>
                  <a:pt x="0" y="136624"/>
                </a:cubicBezTo>
                <a:lnTo>
                  <a:pt x="0" y="163413"/>
                </a:lnTo>
                <a:cubicBezTo>
                  <a:pt x="0" y="167867"/>
                  <a:pt x="3583" y="171450"/>
                  <a:pt x="8037" y="171450"/>
                </a:cubicBezTo>
                <a:lnTo>
                  <a:pt x="34826" y="171450"/>
                </a:lnTo>
                <a:cubicBezTo>
                  <a:pt x="39279" y="171450"/>
                  <a:pt x="42863" y="167867"/>
                  <a:pt x="42863" y="163413"/>
                </a:cubicBezTo>
                <a:lnTo>
                  <a:pt x="42863" y="150019"/>
                </a:lnTo>
                <a:lnTo>
                  <a:pt x="56257" y="150019"/>
                </a:lnTo>
                <a:cubicBezTo>
                  <a:pt x="60711" y="150019"/>
                  <a:pt x="64294" y="146436"/>
                  <a:pt x="64294" y="141982"/>
                </a:cubicBezTo>
                <a:lnTo>
                  <a:pt x="64294" y="128588"/>
                </a:lnTo>
                <a:lnTo>
                  <a:pt x="77688" y="128588"/>
                </a:lnTo>
                <a:cubicBezTo>
                  <a:pt x="79831" y="128588"/>
                  <a:pt x="81874" y="127750"/>
                  <a:pt x="83381" y="126243"/>
                </a:cubicBezTo>
                <a:lnTo>
                  <a:pt x="94532" y="115093"/>
                </a:lnTo>
                <a:cubicBezTo>
                  <a:pt x="100191" y="116901"/>
                  <a:pt x="106252" y="117872"/>
                  <a:pt x="112514" y="117872"/>
                </a:cubicBezTo>
                <a:close/>
                <a:moveTo>
                  <a:pt x="125909" y="32147"/>
                </a:moveTo>
                <a:cubicBezTo>
                  <a:pt x="133301" y="32147"/>
                  <a:pt x="139303" y="38149"/>
                  <a:pt x="139303" y="45541"/>
                </a:cubicBezTo>
                <a:cubicBezTo>
                  <a:pt x="139303" y="52934"/>
                  <a:pt x="133301" y="58936"/>
                  <a:pt x="125909" y="58936"/>
                </a:cubicBezTo>
                <a:cubicBezTo>
                  <a:pt x="118516" y="58936"/>
                  <a:pt x="112514" y="52934"/>
                  <a:pt x="112514" y="45541"/>
                </a:cubicBezTo>
                <a:cubicBezTo>
                  <a:pt x="112514" y="38149"/>
                  <a:pt x="118516" y="32147"/>
                  <a:pt x="125909" y="32147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76300" y="381000"/>
            <a:ext cx="39814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Core Concepts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76300" y="609600"/>
            <a:ext cx="40767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Key Concepts of Attachment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81000" y="10668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81000" y="1276350"/>
            <a:ext cx="5638800" cy="2343150"/>
          </a:xfrm>
          <a:custGeom>
            <a:avLst/>
            <a:gdLst/>
            <a:ahLst/>
            <a:cxnLst/>
            <a:rect l="l" t="t" r="r" b="b"/>
            <a:pathLst>
              <a:path w="5638800" h="2343150">
                <a:moveTo>
                  <a:pt x="38100" y="0"/>
                </a:moveTo>
                <a:lnTo>
                  <a:pt x="5600700" y="0"/>
                </a:lnTo>
                <a:cubicBezTo>
                  <a:pt x="5621742" y="0"/>
                  <a:pt x="5638800" y="17058"/>
                  <a:pt x="5638800" y="38100"/>
                </a:cubicBezTo>
                <a:lnTo>
                  <a:pt x="5638800" y="2228851"/>
                </a:lnTo>
                <a:cubicBezTo>
                  <a:pt x="5638800" y="2291977"/>
                  <a:pt x="5587627" y="2343150"/>
                  <a:pt x="5524501" y="2343150"/>
                </a:cubicBezTo>
                <a:lnTo>
                  <a:pt x="114299" y="2343150"/>
                </a:lnTo>
                <a:cubicBezTo>
                  <a:pt x="51173" y="2343150"/>
                  <a:pt x="0" y="2291977"/>
                  <a:pt x="0" y="2228851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81000" y="1276350"/>
            <a:ext cx="5638800" cy="38100"/>
          </a:xfrm>
          <a:custGeom>
            <a:avLst/>
            <a:gdLst/>
            <a:ahLst/>
            <a:cxnLst/>
            <a:rect l="l" t="t" r="r" b="b"/>
            <a:pathLst>
              <a:path w="5638800" h="38100">
                <a:moveTo>
                  <a:pt x="38100" y="0"/>
                </a:moveTo>
                <a:lnTo>
                  <a:pt x="5600700" y="0"/>
                </a:lnTo>
                <a:cubicBezTo>
                  <a:pt x="5621728" y="0"/>
                  <a:pt x="5638800" y="17072"/>
                  <a:pt x="5638800" y="38100"/>
                </a:cubicBezTo>
                <a:lnTo>
                  <a:pt x="5638800" y="38100"/>
                </a:lnTo>
                <a:lnTo>
                  <a:pt x="0" y="38100"/>
                </a:ln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71500" y="1485900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04850" y="16192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89669" y="32407"/>
                </a:moveTo>
                <a:lnTo>
                  <a:pt x="95250" y="40109"/>
                </a:lnTo>
                <a:lnTo>
                  <a:pt x="100831" y="32407"/>
                </a:lnTo>
                <a:cubicBezTo>
                  <a:pt x="110133" y="19534"/>
                  <a:pt x="125090" y="11906"/>
                  <a:pt x="140977" y="11906"/>
                </a:cubicBezTo>
                <a:cubicBezTo>
                  <a:pt x="168325" y="11906"/>
                  <a:pt x="190500" y="34082"/>
                  <a:pt x="190500" y="61429"/>
                </a:cubicBezTo>
                <a:lnTo>
                  <a:pt x="190500" y="62396"/>
                </a:lnTo>
                <a:cubicBezTo>
                  <a:pt x="190500" y="104142"/>
                  <a:pt x="138447" y="152623"/>
                  <a:pt x="111286" y="173348"/>
                </a:cubicBezTo>
                <a:cubicBezTo>
                  <a:pt x="106673" y="176845"/>
                  <a:pt x="101017" y="178594"/>
                  <a:pt x="95250" y="178594"/>
                </a:cubicBezTo>
                <a:cubicBezTo>
                  <a:pt x="89483" y="178594"/>
                  <a:pt x="83790" y="176882"/>
                  <a:pt x="79214" y="173348"/>
                </a:cubicBezTo>
                <a:cubicBezTo>
                  <a:pt x="52053" y="152623"/>
                  <a:pt x="0" y="104142"/>
                  <a:pt x="0" y="62396"/>
                </a:cubicBezTo>
                <a:lnTo>
                  <a:pt x="0" y="61429"/>
                </a:lnTo>
                <a:cubicBezTo>
                  <a:pt x="0" y="34082"/>
                  <a:pt x="22175" y="11906"/>
                  <a:pt x="49523" y="11906"/>
                </a:cubicBezTo>
                <a:cubicBezTo>
                  <a:pt x="65410" y="11906"/>
                  <a:pt x="80367" y="19534"/>
                  <a:pt x="89669" y="32407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43000" y="1562100"/>
            <a:ext cx="18669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Secure Attachment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71500" y="2057400"/>
            <a:ext cx="534352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child feels </a:t>
            </a:r>
            <a:r>
              <a:rPr lang="en-US" sz="135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safe and supported</a:t>
            </a: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, knowing their caregiver will respond to their needs consistently.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71500" y="2968626"/>
            <a:ext cx="5257800" cy="457200"/>
          </a:xfrm>
          <a:custGeom>
            <a:avLst/>
            <a:gdLst/>
            <a:ahLst/>
            <a:cxnLst/>
            <a:rect l="l" t="t" r="r" b="b"/>
            <a:pathLst>
              <a:path w="5257800" h="457200">
                <a:moveTo>
                  <a:pt x="76202" y="0"/>
                </a:moveTo>
                <a:lnTo>
                  <a:pt x="5181598" y="0"/>
                </a:lnTo>
                <a:cubicBezTo>
                  <a:pt x="5223683" y="0"/>
                  <a:pt x="5257800" y="34117"/>
                  <a:pt x="5257800" y="76202"/>
                </a:cubicBezTo>
                <a:lnTo>
                  <a:pt x="5257800" y="380998"/>
                </a:lnTo>
                <a:cubicBezTo>
                  <a:pt x="5257800" y="423083"/>
                  <a:pt x="5223683" y="457200"/>
                  <a:pt x="51815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5800" y="3082926"/>
            <a:ext cx="5105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Foundation for healthy emotional development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6172200" y="1276350"/>
            <a:ext cx="5638800" cy="2343150"/>
          </a:xfrm>
          <a:custGeom>
            <a:avLst/>
            <a:gdLst/>
            <a:ahLst/>
            <a:cxnLst/>
            <a:rect l="l" t="t" r="r" b="b"/>
            <a:pathLst>
              <a:path w="5638800" h="2343150">
                <a:moveTo>
                  <a:pt x="38100" y="0"/>
                </a:moveTo>
                <a:lnTo>
                  <a:pt x="5600700" y="0"/>
                </a:lnTo>
                <a:cubicBezTo>
                  <a:pt x="5621742" y="0"/>
                  <a:pt x="5638800" y="17058"/>
                  <a:pt x="5638800" y="38100"/>
                </a:cubicBezTo>
                <a:lnTo>
                  <a:pt x="5638800" y="2228851"/>
                </a:lnTo>
                <a:cubicBezTo>
                  <a:pt x="5638800" y="2291977"/>
                  <a:pt x="5587627" y="2343150"/>
                  <a:pt x="5524501" y="2343150"/>
                </a:cubicBezTo>
                <a:lnTo>
                  <a:pt x="114299" y="2343150"/>
                </a:lnTo>
                <a:cubicBezTo>
                  <a:pt x="51173" y="2343150"/>
                  <a:pt x="0" y="2291977"/>
                  <a:pt x="0" y="2228851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172200" y="1276350"/>
            <a:ext cx="5638800" cy="38100"/>
          </a:xfrm>
          <a:custGeom>
            <a:avLst/>
            <a:gdLst/>
            <a:ahLst/>
            <a:cxnLst/>
            <a:rect l="l" t="t" r="r" b="b"/>
            <a:pathLst>
              <a:path w="5638800" h="38100">
                <a:moveTo>
                  <a:pt x="38100" y="0"/>
                </a:moveTo>
                <a:lnTo>
                  <a:pt x="5600700" y="0"/>
                </a:lnTo>
                <a:cubicBezTo>
                  <a:pt x="5621728" y="0"/>
                  <a:pt x="5638800" y="17072"/>
                  <a:pt x="5638800" y="38100"/>
                </a:cubicBezTo>
                <a:lnTo>
                  <a:pt x="5638800" y="38100"/>
                </a:lnTo>
                <a:lnTo>
                  <a:pt x="0" y="38100"/>
                </a:ln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362700" y="1485900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6496050" y="16192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190500"/>
                </a:moveTo>
                <a:cubicBezTo>
                  <a:pt x="147820" y="190500"/>
                  <a:pt x="190500" y="147820"/>
                  <a:pt x="190500" y="95250"/>
                </a:cubicBezTo>
                <a:cubicBezTo>
                  <a:pt x="190500" y="42680"/>
                  <a:pt x="147820" y="0"/>
                  <a:pt x="95250" y="0"/>
                </a:cubicBezTo>
                <a:cubicBezTo>
                  <a:pt x="42680" y="0"/>
                  <a:pt x="0" y="42680"/>
                  <a:pt x="0" y="95250"/>
                </a:cubicBezTo>
                <a:cubicBezTo>
                  <a:pt x="0" y="147820"/>
                  <a:pt x="42680" y="190500"/>
                  <a:pt x="95250" y="190500"/>
                </a:cubicBezTo>
                <a:close/>
                <a:moveTo>
                  <a:pt x="95250" y="65484"/>
                </a:moveTo>
                <a:cubicBezTo>
                  <a:pt x="88664" y="65484"/>
                  <a:pt x="83344" y="70805"/>
                  <a:pt x="83344" y="77391"/>
                </a:cubicBezTo>
                <a:cubicBezTo>
                  <a:pt x="83344" y="82339"/>
                  <a:pt x="79363" y="86320"/>
                  <a:pt x="74414" y="86320"/>
                </a:cubicBezTo>
                <a:cubicBezTo>
                  <a:pt x="69466" y="86320"/>
                  <a:pt x="65484" y="82339"/>
                  <a:pt x="65484" y="77391"/>
                </a:cubicBezTo>
                <a:cubicBezTo>
                  <a:pt x="65484" y="60945"/>
                  <a:pt x="78804" y="47625"/>
                  <a:pt x="95250" y="47625"/>
                </a:cubicBezTo>
                <a:cubicBezTo>
                  <a:pt x="111696" y="47625"/>
                  <a:pt x="125016" y="60945"/>
                  <a:pt x="125016" y="77391"/>
                </a:cubicBezTo>
                <a:cubicBezTo>
                  <a:pt x="125016" y="94952"/>
                  <a:pt x="111621" y="102394"/>
                  <a:pt x="104180" y="105110"/>
                </a:cubicBezTo>
                <a:lnTo>
                  <a:pt x="104180" y="106524"/>
                </a:lnTo>
                <a:cubicBezTo>
                  <a:pt x="104180" y="111472"/>
                  <a:pt x="100199" y="115453"/>
                  <a:pt x="95250" y="115453"/>
                </a:cubicBezTo>
                <a:cubicBezTo>
                  <a:pt x="90301" y="115453"/>
                  <a:pt x="86320" y="111472"/>
                  <a:pt x="86320" y="106524"/>
                </a:cubicBezTo>
                <a:lnTo>
                  <a:pt x="86320" y="103510"/>
                </a:lnTo>
                <a:cubicBezTo>
                  <a:pt x="86320" y="95883"/>
                  <a:pt x="91827" y="90413"/>
                  <a:pt x="97520" y="88553"/>
                </a:cubicBezTo>
                <a:cubicBezTo>
                  <a:pt x="99901" y="87771"/>
                  <a:pt x="102431" y="86506"/>
                  <a:pt x="104291" y="84720"/>
                </a:cubicBezTo>
                <a:cubicBezTo>
                  <a:pt x="105891" y="83158"/>
                  <a:pt x="107156" y="81000"/>
                  <a:pt x="107156" y="77428"/>
                </a:cubicBezTo>
                <a:cubicBezTo>
                  <a:pt x="107156" y="70842"/>
                  <a:pt x="101836" y="65522"/>
                  <a:pt x="95250" y="65522"/>
                </a:cubicBezTo>
                <a:close/>
                <a:moveTo>
                  <a:pt x="83344" y="136922"/>
                </a:moveTo>
                <a:cubicBezTo>
                  <a:pt x="83344" y="130351"/>
                  <a:pt x="88679" y="125016"/>
                  <a:pt x="95250" y="125016"/>
                </a:cubicBezTo>
                <a:cubicBezTo>
                  <a:pt x="101821" y="125016"/>
                  <a:pt x="107156" y="130351"/>
                  <a:pt x="107156" y="136922"/>
                </a:cubicBezTo>
                <a:cubicBezTo>
                  <a:pt x="107156" y="143493"/>
                  <a:pt x="101821" y="148828"/>
                  <a:pt x="95250" y="148828"/>
                </a:cubicBezTo>
                <a:cubicBezTo>
                  <a:pt x="88679" y="148828"/>
                  <a:pt x="83344" y="143493"/>
                  <a:pt x="83344" y="136922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934200" y="1562100"/>
            <a:ext cx="20383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Insecure Attachment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6362700" y="2057400"/>
            <a:ext cx="534352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child feels </a:t>
            </a:r>
            <a:r>
              <a:rPr lang="en-US" sz="1350" b="1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uncertain or anxious</a:t>
            </a: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about whether their needs will be met, leading to emotional instability.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6362700" y="2968626"/>
            <a:ext cx="5257800" cy="457200"/>
          </a:xfrm>
          <a:custGeom>
            <a:avLst/>
            <a:gdLst/>
            <a:ahLst/>
            <a:cxnLst/>
            <a:rect l="l" t="t" r="r" b="b"/>
            <a:pathLst>
              <a:path w="5257800" h="457200">
                <a:moveTo>
                  <a:pt x="76202" y="0"/>
                </a:moveTo>
                <a:lnTo>
                  <a:pt x="5181598" y="0"/>
                </a:lnTo>
                <a:cubicBezTo>
                  <a:pt x="5223683" y="0"/>
                  <a:pt x="5257800" y="34117"/>
                  <a:pt x="5257800" y="76202"/>
                </a:cubicBezTo>
                <a:lnTo>
                  <a:pt x="5257800" y="380998"/>
                </a:lnTo>
                <a:cubicBezTo>
                  <a:pt x="5257800" y="423083"/>
                  <a:pt x="5223683" y="457200"/>
                  <a:pt x="51815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477000" y="3082926"/>
            <a:ext cx="5105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Can result from inconsistent or unavailable care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381000" y="3787776"/>
            <a:ext cx="5638800" cy="2343150"/>
          </a:xfrm>
          <a:custGeom>
            <a:avLst/>
            <a:gdLst/>
            <a:ahLst/>
            <a:cxnLst/>
            <a:rect l="l" t="t" r="r" b="b"/>
            <a:pathLst>
              <a:path w="5638800" h="2343150">
                <a:moveTo>
                  <a:pt x="38100" y="0"/>
                </a:moveTo>
                <a:lnTo>
                  <a:pt x="5600700" y="0"/>
                </a:lnTo>
                <a:cubicBezTo>
                  <a:pt x="5621742" y="0"/>
                  <a:pt x="5638800" y="17058"/>
                  <a:pt x="5638800" y="38100"/>
                </a:cubicBezTo>
                <a:lnTo>
                  <a:pt x="5638800" y="2228851"/>
                </a:lnTo>
                <a:cubicBezTo>
                  <a:pt x="5638800" y="2291977"/>
                  <a:pt x="5587627" y="2343150"/>
                  <a:pt x="5524501" y="2343150"/>
                </a:cubicBezTo>
                <a:lnTo>
                  <a:pt x="114299" y="2343150"/>
                </a:lnTo>
                <a:cubicBezTo>
                  <a:pt x="51173" y="2343150"/>
                  <a:pt x="0" y="2291977"/>
                  <a:pt x="0" y="2228851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81000" y="3787776"/>
            <a:ext cx="5638800" cy="38100"/>
          </a:xfrm>
          <a:custGeom>
            <a:avLst/>
            <a:gdLst/>
            <a:ahLst/>
            <a:cxnLst/>
            <a:rect l="l" t="t" r="r" b="b"/>
            <a:pathLst>
              <a:path w="5638800" h="38100">
                <a:moveTo>
                  <a:pt x="38100" y="0"/>
                </a:moveTo>
                <a:lnTo>
                  <a:pt x="5600700" y="0"/>
                </a:lnTo>
                <a:cubicBezTo>
                  <a:pt x="5621728" y="0"/>
                  <a:pt x="5638800" y="17072"/>
                  <a:pt x="5638800" y="38100"/>
                </a:cubicBezTo>
                <a:lnTo>
                  <a:pt x="5638800" y="38100"/>
                </a:lnTo>
                <a:lnTo>
                  <a:pt x="0" y="38100"/>
                </a:ln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71500" y="3997326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704850" y="4130676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44648" y="20836"/>
                </a:moveTo>
                <a:cubicBezTo>
                  <a:pt x="44648" y="9339"/>
                  <a:pt x="53987" y="0"/>
                  <a:pt x="65484" y="0"/>
                </a:cubicBezTo>
                <a:lnTo>
                  <a:pt x="74414" y="0"/>
                </a:lnTo>
                <a:cubicBezTo>
                  <a:pt x="81000" y="0"/>
                  <a:pt x="86320" y="5321"/>
                  <a:pt x="86320" y="11906"/>
                </a:cubicBezTo>
                <a:lnTo>
                  <a:pt x="86320" y="178594"/>
                </a:lnTo>
                <a:cubicBezTo>
                  <a:pt x="86320" y="185179"/>
                  <a:pt x="81000" y="190500"/>
                  <a:pt x="74414" y="190500"/>
                </a:cubicBezTo>
                <a:lnTo>
                  <a:pt x="62508" y="190500"/>
                </a:lnTo>
                <a:cubicBezTo>
                  <a:pt x="51420" y="190500"/>
                  <a:pt x="42081" y="182910"/>
                  <a:pt x="39439" y="172641"/>
                </a:cubicBezTo>
                <a:cubicBezTo>
                  <a:pt x="39179" y="172641"/>
                  <a:pt x="38956" y="172641"/>
                  <a:pt x="38695" y="172641"/>
                </a:cubicBezTo>
                <a:cubicBezTo>
                  <a:pt x="22250" y="172641"/>
                  <a:pt x="8930" y="159321"/>
                  <a:pt x="8930" y="142875"/>
                </a:cubicBezTo>
                <a:cubicBezTo>
                  <a:pt x="8930" y="136178"/>
                  <a:pt x="11162" y="130001"/>
                  <a:pt x="14883" y="125016"/>
                </a:cubicBezTo>
                <a:cubicBezTo>
                  <a:pt x="7665" y="119583"/>
                  <a:pt x="2977" y="110951"/>
                  <a:pt x="2977" y="101203"/>
                </a:cubicBezTo>
                <a:cubicBezTo>
                  <a:pt x="2977" y="89706"/>
                  <a:pt x="9525" y="79697"/>
                  <a:pt x="19050" y="74749"/>
                </a:cubicBezTo>
                <a:cubicBezTo>
                  <a:pt x="16408" y="70284"/>
                  <a:pt x="14883" y="65075"/>
                  <a:pt x="14883" y="59531"/>
                </a:cubicBezTo>
                <a:cubicBezTo>
                  <a:pt x="14883" y="43086"/>
                  <a:pt x="28203" y="29766"/>
                  <a:pt x="44648" y="29766"/>
                </a:cubicBezTo>
                <a:lnTo>
                  <a:pt x="44648" y="20836"/>
                </a:lnTo>
                <a:close/>
                <a:moveTo>
                  <a:pt x="145852" y="20836"/>
                </a:moveTo>
                <a:lnTo>
                  <a:pt x="145852" y="29766"/>
                </a:lnTo>
                <a:cubicBezTo>
                  <a:pt x="162297" y="29766"/>
                  <a:pt x="175617" y="43086"/>
                  <a:pt x="175617" y="59531"/>
                </a:cubicBezTo>
                <a:cubicBezTo>
                  <a:pt x="175617" y="65112"/>
                  <a:pt x="174092" y="70321"/>
                  <a:pt x="171450" y="74749"/>
                </a:cubicBezTo>
                <a:cubicBezTo>
                  <a:pt x="181012" y="79697"/>
                  <a:pt x="187523" y="89669"/>
                  <a:pt x="187523" y="101203"/>
                </a:cubicBezTo>
                <a:cubicBezTo>
                  <a:pt x="187523" y="110951"/>
                  <a:pt x="182835" y="119583"/>
                  <a:pt x="175617" y="125016"/>
                </a:cubicBezTo>
                <a:cubicBezTo>
                  <a:pt x="179338" y="130001"/>
                  <a:pt x="181570" y="136178"/>
                  <a:pt x="181570" y="142875"/>
                </a:cubicBezTo>
                <a:cubicBezTo>
                  <a:pt x="181570" y="159321"/>
                  <a:pt x="168250" y="172641"/>
                  <a:pt x="151805" y="172641"/>
                </a:cubicBezTo>
                <a:cubicBezTo>
                  <a:pt x="151544" y="172641"/>
                  <a:pt x="151321" y="172641"/>
                  <a:pt x="151061" y="172641"/>
                </a:cubicBezTo>
                <a:cubicBezTo>
                  <a:pt x="148419" y="182910"/>
                  <a:pt x="139080" y="190500"/>
                  <a:pt x="127992" y="190500"/>
                </a:cubicBezTo>
                <a:lnTo>
                  <a:pt x="116086" y="190500"/>
                </a:lnTo>
                <a:cubicBezTo>
                  <a:pt x="109500" y="190500"/>
                  <a:pt x="104180" y="185179"/>
                  <a:pt x="104180" y="178594"/>
                </a:cubicBezTo>
                <a:lnTo>
                  <a:pt x="104180" y="11906"/>
                </a:lnTo>
                <a:cubicBezTo>
                  <a:pt x="104180" y="5321"/>
                  <a:pt x="109500" y="0"/>
                  <a:pt x="116086" y="0"/>
                </a:cubicBezTo>
                <a:lnTo>
                  <a:pt x="125016" y="0"/>
                </a:lnTo>
                <a:cubicBezTo>
                  <a:pt x="136513" y="0"/>
                  <a:pt x="145852" y="9339"/>
                  <a:pt x="145852" y="20836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143000" y="4073526"/>
            <a:ext cx="23241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Internal Working Model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571500" y="4568826"/>
            <a:ext cx="534352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Mental representations or </a:t>
            </a:r>
            <a:r>
              <a:rPr lang="en-US" sz="135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beliefs about self and others</a:t>
            </a: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that are formed from early relationship experiences.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571500" y="5480052"/>
            <a:ext cx="5257800" cy="457200"/>
          </a:xfrm>
          <a:custGeom>
            <a:avLst/>
            <a:gdLst/>
            <a:ahLst/>
            <a:cxnLst/>
            <a:rect l="l" t="t" r="r" b="b"/>
            <a:pathLst>
              <a:path w="5257800" h="457200">
                <a:moveTo>
                  <a:pt x="76202" y="0"/>
                </a:moveTo>
                <a:lnTo>
                  <a:pt x="5181598" y="0"/>
                </a:lnTo>
                <a:cubicBezTo>
                  <a:pt x="5223683" y="0"/>
                  <a:pt x="5257800" y="34117"/>
                  <a:pt x="5257800" y="76202"/>
                </a:cubicBezTo>
                <a:lnTo>
                  <a:pt x="5257800" y="380998"/>
                </a:lnTo>
                <a:cubicBezTo>
                  <a:pt x="5257800" y="423083"/>
                  <a:pt x="5223683" y="457200"/>
                  <a:pt x="51815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5800" y="5594352"/>
            <a:ext cx="5105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Shapes expectations in future relationships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172200" y="3787776"/>
            <a:ext cx="5638800" cy="2343150"/>
          </a:xfrm>
          <a:custGeom>
            <a:avLst/>
            <a:gdLst/>
            <a:ahLst/>
            <a:cxnLst/>
            <a:rect l="l" t="t" r="r" b="b"/>
            <a:pathLst>
              <a:path w="5638800" h="2343150">
                <a:moveTo>
                  <a:pt x="38100" y="0"/>
                </a:moveTo>
                <a:lnTo>
                  <a:pt x="5600700" y="0"/>
                </a:lnTo>
                <a:cubicBezTo>
                  <a:pt x="5621742" y="0"/>
                  <a:pt x="5638800" y="17058"/>
                  <a:pt x="5638800" y="38100"/>
                </a:cubicBezTo>
                <a:lnTo>
                  <a:pt x="5638800" y="2228851"/>
                </a:lnTo>
                <a:cubicBezTo>
                  <a:pt x="5638800" y="2291977"/>
                  <a:pt x="5587627" y="2343150"/>
                  <a:pt x="5524501" y="2343150"/>
                </a:cubicBezTo>
                <a:lnTo>
                  <a:pt x="114299" y="2343150"/>
                </a:lnTo>
                <a:cubicBezTo>
                  <a:pt x="51173" y="2343150"/>
                  <a:pt x="0" y="2291977"/>
                  <a:pt x="0" y="2228851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172200" y="3787776"/>
            <a:ext cx="5638800" cy="38100"/>
          </a:xfrm>
          <a:custGeom>
            <a:avLst/>
            <a:gdLst/>
            <a:ahLst/>
            <a:cxnLst/>
            <a:rect l="l" t="t" r="r" b="b"/>
            <a:pathLst>
              <a:path w="5638800" h="38100">
                <a:moveTo>
                  <a:pt x="38100" y="0"/>
                </a:moveTo>
                <a:lnTo>
                  <a:pt x="5600700" y="0"/>
                </a:lnTo>
                <a:cubicBezTo>
                  <a:pt x="5621728" y="0"/>
                  <a:pt x="5638800" y="17072"/>
                  <a:pt x="5638800" y="38100"/>
                </a:cubicBezTo>
                <a:lnTo>
                  <a:pt x="5638800" y="38100"/>
                </a:lnTo>
                <a:lnTo>
                  <a:pt x="0" y="38100"/>
                </a:ln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6362700" y="3997326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6496050" y="4130676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49523" y="11906"/>
                </a:moveTo>
                <a:cubicBezTo>
                  <a:pt x="55959" y="11906"/>
                  <a:pt x="62247" y="13171"/>
                  <a:pt x="68089" y="15515"/>
                </a:cubicBezTo>
                <a:lnTo>
                  <a:pt x="88478" y="47216"/>
                </a:lnTo>
                <a:lnTo>
                  <a:pt x="60424" y="75270"/>
                </a:lnTo>
                <a:cubicBezTo>
                  <a:pt x="59866" y="75828"/>
                  <a:pt x="59531" y="76609"/>
                  <a:pt x="59568" y="77428"/>
                </a:cubicBezTo>
                <a:cubicBezTo>
                  <a:pt x="59606" y="78246"/>
                  <a:pt x="59941" y="78991"/>
                  <a:pt x="60536" y="79549"/>
                </a:cubicBezTo>
                <a:lnTo>
                  <a:pt x="102208" y="118244"/>
                </a:lnTo>
                <a:cubicBezTo>
                  <a:pt x="103287" y="119249"/>
                  <a:pt x="104961" y="119323"/>
                  <a:pt x="106114" y="118356"/>
                </a:cubicBezTo>
                <a:cubicBezTo>
                  <a:pt x="107268" y="117388"/>
                  <a:pt x="107528" y="115751"/>
                  <a:pt x="106747" y="114486"/>
                </a:cubicBezTo>
                <a:lnTo>
                  <a:pt x="84274" y="77986"/>
                </a:lnTo>
                <a:lnTo>
                  <a:pt x="118021" y="49857"/>
                </a:lnTo>
                <a:cubicBezTo>
                  <a:pt x="118988" y="49076"/>
                  <a:pt x="119323" y="47737"/>
                  <a:pt x="118914" y="46583"/>
                </a:cubicBezTo>
                <a:lnTo>
                  <a:pt x="110282" y="22547"/>
                </a:lnTo>
                <a:cubicBezTo>
                  <a:pt x="118914" y="15739"/>
                  <a:pt x="129704" y="11906"/>
                  <a:pt x="140977" y="11906"/>
                </a:cubicBezTo>
                <a:cubicBezTo>
                  <a:pt x="168325" y="11906"/>
                  <a:pt x="190500" y="34082"/>
                  <a:pt x="190500" y="61429"/>
                </a:cubicBezTo>
                <a:lnTo>
                  <a:pt x="190500" y="62396"/>
                </a:lnTo>
                <a:cubicBezTo>
                  <a:pt x="190500" y="104142"/>
                  <a:pt x="138447" y="152623"/>
                  <a:pt x="111286" y="173348"/>
                </a:cubicBezTo>
                <a:cubicBezTo>
                  <a:pt x="106673" y="176845"/>
                  <a:pt x="101017" y="178594"/>
                  <a:pt x="95250" y="178594"/>
                </a:cubicBezTo>
                <a:cubicBezTo>
                  <a:pt x="89483" y="178594"/>
                  <a:pt x="83790" y="176882"/>
                  <a:pt x="79214" y="173348"/>
                </a:cubicBezTo>
                <a:cubicBezTo>
                  <a:pt x="52053" y="152623"/>
                  <a:pt x="0" y="104142"/>
                  <a:pt x="0" y="62396"/>
                </a:cubicBezTo>
                <a:lnTo>
                  <a:pt x="0" y="61429"/>
                </a:lnTo>
                <a:cubicBezTo>
                  <a:pt x="0" y="34082"/>
                  <a:pt x="22175" y="11906"/>
                  <a:pt x="49523" y="11906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934200" y="4073526"/>
            <a:ext cx="19431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Separation and Loss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6362700" y="4568826"/>
            <a:ext cx="534352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</a:t>
            </a:r>
            <a:r>
              <a:rPr lang="en-US" sz="1350" b="1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loss of a caregiver</a:t>
            </a: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can significantly affect emotional development, particularly during sensitive periods.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362700" y="5480052"/>
            <a:ext cx="5257800" cy="457200"/>
          </a:xfrm>
          <a:custGeom>
            <a:avLst/>
            <a:gdLst/>
            <a:ahLst/>
            <a:cxnLst/>
            <a:rect l="l" t="t" r="r" b="b"/>
            <a:pathLst>
              <a:path w="5257800" h="457200">
                <a:moveTo>
                  <a:pt x="76202" y="0"/>
                </a:moveTo>
                <a:lnTo>
                  <a:pt x="5181598" y="0"/>
                </a:lnTo>
                <a:cubicBezTo>
                  <a:pt x="5223683" y="0"/>
                  <a:pt x="5257800" y="34117"/>
                  <a:pt x="5257800" y="76202"/>
                </a:cubicBezTo>
                <a:lnTo>
                  <a:pt x="5257800" y="380998"/>
                </a:lnTo>
                <a:cubicBezTo>
                  <a:pt x="5257800" y="423083"/>
                  <a:pt x="5223683" y="457200"/>
                  <a:pt x="51815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477000" y="5594352"/>
            <a:ext cx="5105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Requires sensitive support and intervention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381000" y="6207127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381000" y="62865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(Bowlby, 1969; 1988)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4953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98872" y="600075"/>
            <a:ext cx="150019" cy="171450"/>
          </a:xfrm>
          <a:custGeom>
            <a:avLst/>
            <a:gdLst/>
            <a:ahLst/>
            <a:cxnLst/>
            <a:rect l="l" t="t" r="r" b="b"/>
            <a:pathLst>
              <a:path w="150019" h="171450">
                <a:moveTo>
                  <a:pt x="81271" y="26789"/>
                </a:moveTo>
                <a:lnTo>
                  <a:pt x="111844" y="26789"/>
                </a:lnTo>
                <a:cubicBezTo>
                  <a:pt x="108261" y="18551"/>
                  <a:pt x="101966" y="11754"/>
                  <a:pt x="94130" y="7501"/>
                </a:cubicBezTo>
                <a:lnTo>
                  <a:pt x="81271" y="26789"/>
                </a:lnTo>
                <a:close/>
                <a:moveTo>
                  <a:pt x="80970" y="3114"/>
                </a:moveTo>
                <a:cubicBezTo>
                  <a:pt x="79028" y="2813"/>
                  <a:pt x="77019" y="2679"/>
                  <a:pt x="75009" y="2679"/>
                </a:cubicBezTo>
                <a:cubicBezTo>
                  <a:pt x="58534" y="2679"/>
                  <a:pt x="44369" y="12591"/>
                  <a:pt x="38174" y="26789"/>
                </a:cubicBezTo>
                <a:lnTo>
                  <a:pt x="65164" y="26789"/>
                </a:lnTo>
                <a:lnTo>
                  <a:pt x="80936" y="3114"/>
                </a:lnTo>
                <a:close/>
                <a:moveTo>
                  <a:pt x="75009" y="83046"/>
                </a:moveTo>
                <a:cubicBezTo>
                  <a:pt x="97211" y="83046"/>
                  <a:pt x="115193" y="65064"/>
                  <a:pt x="115193" y="42863"/>
                </a:cubicBezTo>
                <a:lnTo>
                  <a:pt x="34826" y="42863"/>
                </a:lnTo>
                <a:cubicBezTo>
                  <a:pt x="34826" y="65064"/>
                  <a:pt x="52808" y="83046"/>
                  <a:pt x="75009" y="83046"/>
                </a:cubicBezTo>
                <a:close/>
                <a:moveTo>
                  <a:pt x="33051" y="114456"/>
                </a:moveTo>
                <a:cubicBezTo>
                  <a:pt x="16509" y="123966"/>
                  <a:pt x="5358" y="141815"/>
                  <a:pt x="5358" y="162275"/>
                </a:cubicBezTo>
                <a:cubicBezTo>
                  <a:pt x="5358" y="167331"/>
                  <a:pt x="9477" y="171450"/>
                  <a:pt x="14533" y="171450"/>
                </a:cubicBezTo>
                <a:lnTo>
                  <a:pt x="65097" y="171450"/>
                </a:lnTo>
                <a:lnTo>
                  <a:pt x="33018" y="114456"/>
                </a:lnTo>
                <a:close/>
                <a:moveTo>
                  <a:pt x="48153" y="108529"/>
                </a:moveTo>
                <a:lnTo>
                  <a:pt x="62452" y="133945"/>
                </a:lnTo>
                <a:lnTo>
                  <a:pt x="91083" y="133945"/>
                </a:lnTo>
                <a:cubicBezTo>
                  <a:pt x="105884" y="133945"/>
                  <a:pt x="117872" y="145933"/>
                  <a:pt x="117872" y="160734"/>
                </a:cubicBezTo>
                <a:cubicBezTo>
                  <a:pt x="117872" y="164552"/>
                  <a:pt x="117068" y="168168"/>
                  <a:pt x="115628" y="171450"/>
                </a:cubicBezTo>
                <a:lnTo>
                  <a:pt x="135452" y="171450"/>
                </a:lnTo>
                <a:cubicBezTo>
                  <a:pt x="140509" y="171450"/>
                  <a:pt x="144627" y="167331"/>
                  <a:pt x="144627" y="162275"/>
                </a:cubicBezTo>
                <a:cubicBezTo>
                  <a:pt x="144627" y="131836"/>
                  <a:pt x="119948" y="107156"/>
                  <a:pt x="89509" y="107156"/>
                </a:cubicBezTo>
                <a:lnTo>
                  <a:pt x="60409" y="107156"/>
                </a:lnTo>
                <a:cubicBezTo>
                  <a:pt x="56190" y="107156"/>
                  <a:pt x="52071" y="107625"/>
                  <a:pt x="48120" y="108529"/>
                </a:cubicBezTo>
                <a:close/>
                <a:moveTo>
                  <a:pt x="71493" y="150019"/>
                </a:moveTo>
                <a:lnTo>
                  <a:pt x="83548" y="171450"/>
                </a:lnTo>
                <a:lnTo>
                  <a:pt x="91083" y="171450"/>
                </a:lnTo>
                <a:cubicBezTo>
                  <a:pt x="97010" y="171450"/>
                  <a:pt x="101798" y="166661"/>
                  <a:pt x="101798" y="160734"/>
                </a:cubicBezTo>
                <a:cubicBezTo>
                  <a:pt x="101798" y="154807"/>
                  <a:pt x="97010" y="150019"/>
                  <a:pt x="91083" y="150019"/>
                </a:cubicBezTo>
                <a:lnTo>
                  <a:pt x="71493" y="150019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76300" y="381000"/>
            <a:ext cx="44291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Case Application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76300" y="609600"/>
            <a:ext cx="4524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Jenny's Attachment Experience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81000" y="10668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81000" y="1257300"/>
            <a:ext cx="6724650" cy="1562100"/>
          </a:xfrm>
          <a:custGeom>
            <a:avLst/>
            <a:gdLst/>
            <a:ahLst/>
            <a:cxnLst/>
            <a:rect l="l" t="t" r="r" b="b"/>
            <a:pathLst>
              <a:path w="6724650" h="1562100">
                <a:moveTo>
                  <a:pt x="114299" y="0"/>
                </a:moveTo>
                <a:lnTo>
                  <a:pt x="6610351" y="0"/>
                </a:lnTo>
                <a:cubicBezTo>
                  <a:pt x="6673477" y="0"/>
                  <a:pt x="6724650" y="51173"/>
                  <a:pt x="6724650" y="114299"/>
                </a:cubicBezTo>
                <a:lnTo>
                  <a:pt x="6724650" y="1447801"/>
                </a:lnTo>
                <a:cubicBezTo>
                  <a:pt x="6724650" y="1510927"/>
                  <a:pt x="6673477" y="1562100"/>
                  <a:pt x="6610351" y="1562100"/>
                </a:cubicBezTo>
                <a:lnTo>
                  <a:pt x="114299" y="1562100"/>
                </a:lnTo>
                <a:cubicBezTo>
                  <a:pt x="51173" y="1562100"/>
                  <a:pt x="0" y="1510927"/>
                  <a:pt x="0" y="1447801"/>
                </a:cubicBezTo>
                <a:lnTo>
                  <a:pt x="0" y="114299"/>
                </a:lnTo>
                <a:cubicBezTo>
                  <a:pt x="0" y="51173"/>
                  <a:pt x="51173" y="0"/>
                  <a:pt x="114299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71500" y="14478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09613" y="1600200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18306" y="-11117"/>
                </a:moveTo>
                <a:cubicBezTo>
                  <a:pt x="14109" y="-15314"/>
                  <a:pt x="7322" y="-15314"/>
                  <a:pt x="3170" y="-11117"/>
                </a:cubicBezTo>
                <a:cubicBezTo>
                  <a:pt x="-982" y="-6921"/>
                  <a:pt x="-1027" y="-134"/>
                  <a:pt x="3125" y="4063"/>
                </a:cubicBezTo>
                <a:lnTo>
                  <a:pt x="238869" y="239807"/>
                </a:lnTo>
                <a:cubicBezTo>
                  <a:pt x="243066" y="244004"/>
                  <a:pt x="249853" y="244004"/>
                  <a:pt x="254005" y="239807"/>
                </a:cubicBezTo>
                <a:cubicBezTo>
                  <a:pt x="258157" y="235610"/>
                  <a:pt x="258202" y="228823"/>
                  <a:pt x="254005" y="224671"/>
                </a:cubicBezTo>
                <a:lnTo>
                  <a:pt x="139080" y="109701"/>
                </a:lnTo>
                <a:cubicBezTo>
                  <a:pt x="163637" y="104835"/>
                  <a:pt x="182166" y="83135"/>
                  <a:pt x="182166" y="57150"/>
                </a:cubicBezTo>
                <a:cubicBezTo>
                  <a:pt x="182166" y="27548"/>
                  <a:pt x="158189" y="3572"/>
                  <a:pt x="128588" y="3572"/>
                </a:cubicBezTo>
                <a:cubicBezTo>
                  <a:pt x="102602" y="3572"/>
                  <a:pt x="80903" y="22101"/>
                  <a:pt x="76036" y="46658"/>
                </a:cubicBezTo>
                <a:lnTo>
                  <a:pt x="18306" y="-11117"/>
                </a:lnTo>
                <a:close/>
                <a:moveTo>
                  <a:pt x="105192" y="136356"/>
                </a:moveTo>
                <a:cubicBezTo>
                  <a:pt x="66035" y="141357"/>
                  <a:pt x="35719" y="174799"/>
                  <a:pt x="35719" y="215339"/>
                </a:cubicBezTo>
                <a:cubicBezTo>
                  <a:pt x="35719" y="222662"/>
                  <a:pt x="41657" y="228600"/>
                  <a:pt x="48979" y="228600"/>
                </a:cubicBezTo>
                <a:lnTo>
                  <a:pt x="197435" y="228600"/>
                </a:lnTo>
                <a:lnTo>
                  <a:pt x="105192" y="136356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257300" y="1447800"/>
            <a:ext cx="57531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Loss of Attachment Figure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257300" y="1790700"/>
            <a:ext cx="5743575" cy="8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 </a:t>
            </a:r>
            <a:r>
              <a:rPr lang="en-US" sz="1350" b="1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lost her father</a:t>
            </a:r>
            <a:r>
              <a:rPr lang="en-US" sz="1350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who was a significant attachment figure in her life. This bereavement occurred during her early adolescence, a critical period for emotional development.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400050" y="2931319"/>
            <a:ext cx="6705600" cy="1981200"/>
          </a:xfrm>
          <a:custGeom>
            <a:avLst/>
            <a:gdLst/>
            <a:ahLst/>
            <a:cxnLst/>
            <a:rect l="l" t="t" r="r" b="b"/>
            <a:pathLst>
              <a:path w="6705600" h="1981200">
                <a:moveTo>
                  <a:pt x="38100" y="0"/>
                </a:moveTo>
                <a:lnTo>
                  <a:pt x="6591305" y="0"/>
                </a:lnTo>
                <a:cubicBezTo>
                  <a:pt x="6654386" y="0"/>
                  <a:pt x="6705600" y="51214"/>
                  <a:pt x="6705600" y="114295"/>
                </a:cubicBezTo>
                <a:lnTo>
                  <a:pt x="6705600" y="1866905"/>
                </a:lnTo>
                <a:cubicBezTo>
                  <a:pt x="6705600" y="1929986"/>
                  <a:pt x="6654386" y="1981200"/>
                  <a:pt x="6591305" y="1981200"/>
                </a:cubicBezTo>
                <a:lnTo>
                  <a:pt x="38100" y="1981200"/>
                </a:lnTo>
                <a:cubicBezTo>
                  <a:pt x="17072" y="1981200"/>
                  <a:pt x="0" y="1964128"/>
                  <a:pt x="0" y="1943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00050" y="2931319"/>
            <a:ext cx="38100" cy="1981200"/>
          </a:xfrm>
          <a:custGeom>
            <a:avLst/>
            <a:gdLst/>
            <a:ahLst/>
            <a:cxnLst/>
            <a:rect l="l" t="t" r="r" b="b"/>
            <a:pathLst>
              <a:path w="38100" h="1981200">
                <a:moveTo>
                  <a:pt x="38100" y="0"/>
                </a:moveTo>
                <a:lnTo>
                  <a:pt x="38100" y="0"/>
                </a:lnTo>
                <a:lnTo>
                  <a:pt x="38100" y="1981200"/>
                </a:lnTo>
                <a:lnTo>
                  <a:pt x="38100" y="1981200"/>
                </a:lnTo>
                <a:cubicBezTo>
                  <a:pt x="17072" y="1981200"/>
                  <a:pt x="0" y="1964128"/>
                  <a:pt x="0" y="1943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09600" y="3121819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76288" y="3274219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42863" y="20047"/>
                </a:moveTo>
                <a:cubicBezTo>
                  <a:pt x="42863" y="14377"/>
                  <a:pt x="46211" y="9242"/>
                  <a:pt x="51435" y="6965"/>
                </a:cubicBezTo>
                <a:lnTo>
                  <a:pt x="94298" y="-11787"/>
                </a:lnTo>
                <a:cubicBezTo>
                  <a:pt x="97959" y="-13395"/>
                  <a:pt x="102111" y="-13395"/>
                  <a:pt x="105772" y="-11787"/>
                </a:cubicBezTo>
                <a:lnTo>
                  <a:pt x="148635" y="6965"/>
                </a:lnTo>
                <a:cubicBezTo>
                  <a:pt x="153814" y="9242"/>
                  <a:pt x="157163" y="14377"/>
                  <a:pt x="157163" y="20047"/>
                </a:cubicBezTo>
                <a:lnTo>
                  <a:pt x="157163" y="64294"/>
                </a:lnTo>
                <a:cubicBezTo>
                  <a:pt x="157163" y="95860"/>
                  <a:pt x="131579" y="121444"/>
                  <a:pt x="100013" y="121444"/>
                </a:cubicBezTo>
                <a:cubicBezTo>
                  <a:pt x="68446" y="121444"/>
                  <a:pt x="42863" y="95860"/>
                  <a:pt x="42863" y="64294"/>
                </a:cubicBezTo>
                <a:lnTo>
                  <a:pt x="42863" y="20047"/>
                </a:lnTo>
                <a:close/>
                <a:moveTo>
                  <a:pt x="135731" y="57150"/>
                </a:moveTo>
                <a:lnTo>
                  <a:pt x="85904" y="57150"/>
                </a:lnTo>
                <a:lnTo>
                  <a:pt x="85725" y="57150"/>
                </a:lnTo>
                <a:lnTo>
                  <a:pt x="64294" y="57150"/>
                </a:lnTo>
                <a:lnTo>
                  <a:pt x="64294" y="64294"/>
                </a:lnTo>
                <a:cubicBezTo>
                  <a:pt x="64294" y="84028"/>
                  <a:pt x="80278" y="100013"/>
                  <a:pt x="100013" y="100013"/>
                </a:cubicBezTo>
                <a:cubicBezTo>
                  <a:pt x="119747" y="100013"/>
                  <a:pt x="135731" y="84028"/>
                  <a:pt x="135731" y="64294"/>
                </a:cubicBezTo>
                <a:lnTo>
                  <a:pt x="135731" y="57150"/>
                </a:lnTo>
                <a:close/>
                <a:moveTo>
                  <a:pt x="92869" y="7144"/>
                </a:moveTo>
                <a:lnTo>
                  <a:pt x="92869" y="14288"/>
                </a:lnTo>
                <a:lnTo>
                  <a:pt x="85725" y="14288"/>
                </a:lnTo>
                <a:cubicBezTo>
                  <a:pt x="83760" y="14288"/>
                  <a:pt x="82153" y="15895"/>
                  <a:pt x="82153" y="17859"/>
                </a:cubicBezTo>
                <a:lnTo>
                  <a:pt x="82153" y="25003"/>
                </a:lnTo>
                <a:cubicBezTo>
                  <a:pt x="82153" y="26968"/>
                  <a:pt x="83760" y="28575"/>
                  <a:pt x="85725" y="28575"/>
                </a:cubicBezTo>
                <a:lnTo>
                  <a:pt x="92869" y="28575"/>
                </a:lnTo>
                <a:lnTo>
                  <a:pt x="92869" y="35719"/>
                </a:lnTo>
                <a:cubicBezTo>
                  <a:pt x="92869" y="37683"/>
                  <a:pt x="94476" y="39291"/>
                  <a:pt x="96441" y="39291"/>
                </a:cubicBezTo>
                <a:lnTo>
                  <a:pt x="103584" y="39291"/>
                </a:lnTo>
                <a:cubicBezTo>
                  <a:pt x="105549" y="39291"/>
                  <a:pt x="107156" y="37683"/>
                  <a:pt x="107156" y="35719"/>
                </a:cubicBezTo>
                <a:lnTo>
                  <a:pt x="107156" y="28575"/>
                </a:lnTo>
                <a:lnTo>
                  <a:pt x="114300" y="28575"/>
                </a:lnTo>
                <a:cubicBezTo>
                  <a:pt x="116265" y="28575"/>
                  <a:pt x="117872" y="26968"/>
                  <a:pt x="117872" y="25003"/>
                </a:cubicBezTo>
                <a:lnTo>
                  <a:pt x="117872" y="17859"/>
                </a:lnTo>
                <a:cubicBezTo>
                  <a:pt x="117872" y="15895"/>
                  <a:pt x="116265" y="14288"/>
                  <a:pt x="114300" y="14288"/>
                </a:cubicBezTo>
                <a:lnTo>
                  <a:pt x="107156" y="14288"/>
                </a:lnTo>
                <a:lnTo>
                  <a:pt x="107156" y="7144"/>
                </a:lnTo>
                <a:cubicBezTo>
                  <a:pt x="107156" y="5179"/>
                  <a:pt x="105549" y="3572"/>
                  <a:pt x="103584" y="3572"/>
                </a:cubicBezTo>
                <a:lnTo>
                  <a:pt x="96441" y="3572"/>
                </a:lnTo>
                <a:cubicBezTo>
                  <a:pt x="94476" y="3572"/>
                  <a:pt x="92869" y="5179"/>
                  <a:pt x="92869" y="7144"/>
                </a:cubicBezTo>
                <a:close/>
                <a:moveTo>
                  <a:pt x="63669" y="144214"/>
                </a:moveTo>
                <a:cubicBezTo>
                  <a:pt x="60767" y="142027"/>
                  <a:pt x="56882" y="141446"/>
                  <a:pt x="53578" y="142964"/>
                </a:cubicBezTo>
                <a:cubicBezTo>
                  <a:pt x="26164" y="155555"/>
                  <a:pt x="7099" y="183237"/>
                  <a:pt x="7099" y="215339"/>
                </a:cubicBezTo>
                <a:cubicBezTo>
                  <a:pt x="7099" y="222662"/>
                  <a:pt x="13037" y="228600"/>
                  <a:pt x="20360" y="228600"/>
                </a:cubicBezTo>
                <a:lnTo>
                  <a:pt x="179576" y="228600"/>
                </a:lnTo>
                <a:cubicBezTo>
                  <a:pt x="186898" y="228600"/>
                  <a:pt x="192837" y="222662"/>
                  <a:pt x="192837" y="215339"/>
                </a:cubicBezTo>
                <a:cubicBezTo>
                  <a:pt x="192837" y="183193"/>
                  <a:pt x="173772" y="155511"/>
                  <a:pt x="146358" y="142964"/>
                </a:cubicBezTo>
                <a:cubicBezTo>
                  <a:pt x="143054" y="141446"/>
                  <a:pt x="139169" y="142027"/>
                  <a:pt x="136267" y="144214"/>
                </a:cubicBezTo>
                <a:lnTo>
                  <a:pt x="106353" y="166628"/>
                </a:lnTo>
                <a:cubicBezTo>
                  <a:pt x="102557" y="169485"/>
                  <a:pt x="97289" y="169485"/>
                  <a:pt x="93494" y="166628"/>
                </a:cubicBezTo>
                <a:lnTo>
                  <a:pt x="63579" y="144214"/>
                </a:ln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295400" y="3121819"/>
            <a:ext cx="57150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Mother's Reduced Availability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1295400" y="3502819"/>
            <a:ext cx="56959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Jenny's mother experiences multiple challenges that reduce her emotional availability: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1295400" y="4074319"/>
            <a:ext cx="1800225" cy="647700"/>
          </a:xfrm>
          <a:custGeom>
            <a:avLst/>
            <a:gdLst/>
            <a:ahLst/>
            <a:cxnLst/>
            <a:rect l="l" t="t" r="r" b="b"/>
            <a:pathLst>
              <a:path w="1800225" h="647700">
                <a:moveTo>
                  <a:pt x="76202" y="0"/>
                </a:moveTo>
                <a:lnTo>
                  <a:pt x="1724023" y="0"/>
                </a:lnTo>
                <a:cubicBezTo>
                  <a:pt x="1766108" y="0"/>
                  <a:pt x="1800225" y="34117"/>
                  <a:pt x="1800225" y="76202"/>
                </a:cubicBezTo>
                <a:lnTo>
                  <a:pt x="1800225" y="571498"/>
                </a:lnTo>
                <a:cubicBezTo>
                  <a:pt x="1800225" y="613583"/>
                  <a:pt x="1766108" y="647700"/>
                  <a:pt x="1724023" y="647700"/>
                </a:cubicBezTo>
                <a:lnTo>
                  <a:pt x="76202" y="647700"/>
                </a:lnTo>
                <a:cubicBezTo>
                  <a:pt x="34117" y="647700"/>
                  <a:pt x="0" y="613583"/>
                  <a:pt x="0" y="571498"/>
                </a:cubicBezTo>
                <a:lnTo>
                  <a:pt x="0" y="76202"/>
                </a:lnTo>
                <a:cubicBezTo>
                  <a:pt x="0" y="34117"/>
                  <a:pt x="34117" y="0"/>
                  <a:pt x="76202" y="0"/>
                </a:cubicBezTo>
                <a:close/>
              </a:path>
            </a:pathLst>
          </a:custGeom>
          <a:solidFill>
            <a:srgbClr val="D8CFC4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2097981" y="4188619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35719" y="119063"/>
                </a:moveTo>
                <a:cubicBezTo>
                  <a:pt x="15999" y="119063"/>
                  <a:pt x="0" y="103063"/>
                  <a:pt x="0" y="83344"/>
                </a:cubicBezTo>
                <a:cubicBezTo>
                  <a:pt x="0" y="67531"/>
                  <a:pt x="10269" y="54099"/>
                  <a:pt x="24519" y="49411"/>
                </a:cubicBezTo>
                <a:cubicBezTo>
                  <a:pt x="24036" y="46918"/>
                  <a:pt x="23812" y="44314"/>
                  <a:pt x="23812" y="41672"/>
                </a:cubicBezTo>
                <a:cubicBezTo>
                  <a:pt x="23812" y="18641"/>
                  <a:pt x="42453" y="0"/>
                  <a:pt x="65484" y="0"/>
                </a:cubicBezTo>
                <a:cubicBezTo>
                  <a:pt x="81521" y="0"/>
                  <a:pt x="95436" y="9041"/>
                  <a:pt x="102394" y="22324"/>
                </a:cubicBezTo>
                <a:cubicBezTo>
                  <a:pt x="107863" y="15962"/>
                  <a:pt x="115974" y="11906"/>
                  <a:pt x="125016" y="11906"/>
                </a:cubicBezTo>
                <a:cubicBezTo>
                  <a:pt x="141461" y="11906"/>
                  <a:pt x="154781" y="25226"/>
                  <a:pt x="154781" y="41672"/>
                </a:cubicBezTo>
                <a:cubicBezTo>
                  <a:pt x="154781" y="43718"/>
                  <a:pt x="154558" y="45690"/>
                  <a:pt x="154186" y="47625"/>
                </a:cubicBezTo>
                <a:cubicBezTo>
                  <a:pt x="154372" y="47625"/>
                  <a:pt x="154595" y="47625"/>
                  <a:pt x="154781" y="47625"/>
                </a:cubicBezTo>
                <a:cubicBezTo>
                  <a:pt x="174501" y="47625"/>
                  <a:pt x="190500" y="63624"/>
                  <a:pt x="190500" y="83344"/>
                </a:cubicBezTo>
                <a:cubicBezTo>
                  <a:pt x="190500" y="103063"/>
                  <a:pt x="174501" y="119063"/>
                  <a:pt x="154781" y="119063"/>
                </a:cubicBezTo>
                <a:lnTo>
                  <a:pt x="35719" y="119063"/>
                </a:lnTo>
                <a:close/>
                <a:moveTo>
                  <a:pt x="36314" y="144438"/>
                </a:moveTo>
                <a:cubicBezTo>
                  <a:pt x="36723" y="143508"/>
                  <a:pt x="37654" y="142875"/>
                  <a:pt x="38695" y="142875"/>
                </a:cubicBezTo>
                <a:cubicBezTo>
                  <a:pt x="39737" y="142875"/>
                  <a:pt x="40667" y="143470"/>
                  <a:pt x="41077" y="144438"/>
                </a:cubicBezTo>
                <a:lnTo>
                  <a:pt x="52313" y="169813"/>
                </a:lnTo>
                <a:cubicBezTo>
                  <a:pt x="53132" y="171710"/>
                  <a:pt x="53578" y="173720"/>
                  <a:pt x="53578" y="175766"/>
                </a:cubicBezTo>
                <a:cubicBezTo>
                  <a:pt x="53578" y="183914"/>
                  <a:pt x="46844" y="190500"/>
                  <a:pt x="38695" y="190500"/>
                </a:cubicBezTo>
                <a:cubicBezTo>
                  <a:pt x="30547" y="190500"/>
                  <a:pt x="23812" y="183914"/>
                  <a:pt x="23812" y="175766"/>
                </a:cubicBezTo>
                <a:cubicBezTo>
                  <a:pt x="23812" y="173720"/>
                  <a:pt x="24259" y="171673"/>
                  <a:pt x="25078" y="169813"/>
                </a:cubicBezTo>
                <a:lnTo>
                  <a:pt x="36314" y="144438"/>
                </a:lnTo>
                <a:close/>
                <a:moveTo>
                  <a:pt x="92869" y="144438"/>
                </a:moveTo>
                <a:cubicBezTo>
                  <a:pt x="93278" y="143508"/>
                  <a:pt x="94208" y="142875"/>
                  <a:pt x="95250" y="142875"/>
                </a:cubicBezTo>
                <a:cubicBezTo>
                  <a:pt x="96292" y="142875"/>
                  <a:pt x="97222" y="143470"/>
                  <a:pt x="97631" y="144438"/>
                </a:cubicBezTo>
                <a:lnTo>
                  <a:pt x="108868" y="169813"/>
                </a:lnTo>
                <a:cubicBezTo>
                  <a:pt x="109686" y="171710"/>
                  <a:pt x="110133" y="173720"/>
                  <a:pt x="110133" y="175766"/>
                </a:cubicBezTo>
                <a:cubicBezTo>
                  <a:pt x="110133" y="183914"/>
                  <a:pt x="103398" y="190500"/>
                  <a:pt x="95250" y="190500"/>
                </a:cubicBezTo>
                <a:cubicBezTo>
                  <a:pt x="87102" y="190500"/>
                  <a:pt x="80367" y="183914"/>
                  <a:pt x="80367" y="175766"/>
                </a:cubicBezTo>
                <a:cubicBezTo>
                  <a:pt x="80367" y="173720"/>
                  <a:pt x="80814" y="171673"/>
                  <a:pt x="81632" y="169813"/>
                </a:cubicBezTo>
                <a:lnTo>
                  <a:pt x="92869" y="144438"/>
                </a:lnTo>
                <a:close/>
                <a:moveTo>
                  <a:pt x="138187" y="169813"/>
                </a:moveTo>
                <a:lnTo>
                  <a:pt x="149423" y="144438"/>
                </a:lnTo>
                <a:cubicBezTo>
                  <a:pt x="149833" y="143508"/>
                  <a:pt x="150763" y="142875"/>
                  <a:pt x="151805" y="142875"/>
                </a:cubicBezTo>
                <a:cubicBezTo>
                  <a:pt x="152846" y="142875"/>
                  <a:pt x="153777" y="143470"/>
                  <a:pt x="154186" y="144438"/>
                </a:cubicBezTo>
                <a:lnTo>
                  <a:pt x="165422" y="169813"/>
                </a:lnTo>
                <a:cubicBezTo>
                  <a:pt x="166241" y="171710"/>
                  <a:pt x="166687" y="173720"/>
                  <a:pt x="166687" y="175766"/>
                </a:cubicBezTo>
                <a:cubicBezTo>
                  <a:pt x="166687" y="183914"/>
                  <a:pt x="159953" y="190500"/>
                  <a:pt x="151805" y="190500"/>
                </a:cubicBezTo>
                <a:cubicBezTo>
                  <a:pt x="143656" y="190500"/>
                  <a:pt x="136922" y="183914"/>
                  <a:pt x="136922" y="175766"/>
                </a:cubicBezTo>
                <a:cubicBezTo>
                  <a:pt x="136922" y="173720"/>
                  <a:pt x="137368" y="171673"/>
                  <a:pt x="138187" y="169813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376363" y="4417219"/>
            <a:ext cx="16383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05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Low Mood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205460" y="4074319"/>
            <a:ext cx="1800225" cy="647700"/>
          </a:xfrm>
          <a:custGeom>
            <a:avLst/>
            <a:gdLst/>
            <a:ahLst/>
            <a:cxnLst/>
            <a:rect l="l" t="t" r="r" b="b"/>
            <a:pathLst>
              <a:path w="1800225" h="647700">
                <a:moveTo>
                  <a:pt x="76202" y="0"/>
                </a:moveTo>
                <a:lnTo>
                  <a:pt x="1724023" y="0"/>
                </a:lnTo>
                <a:cubicBezTo>
                  <a:pt x="1766108" y="0"/>
                  <a:pt x="1800225" y="34117"/>
                  <a:pt x="1800225" y="76202"/>
                </a:cubicBezTo>
                <a:lnTo>
                  <a:pt x="1800225" y="571498"/>
                </a:lnTo>
                <a:cubicBezTo>
                  <a:pt x="1800225" y="613583"/>
                  <a:pt x="1766108" y="647700"/>
                  <a:pt x="1724023" y="647700"/>
                </a:cubicBezTo>
                <a:lnTo>
                  <a:pt x="76202" y="647700"/>
                </a:lnTo>
                <a:cubicBezTo>
                  <a:pt x="34117" y="647700"/>
                  <a:pt x="0" y="613583"/>
                  <a:pt x="0" y="571498"/>
                </a:cubicBezTo>
                <a:lnTo>
                  <a:pt x="0" y="76202"/>
                </a:lnTo>
                <a:cubicBezTo>
                  <a:pt x="0" y="34117"/>
                  <a:pt x="34117" y="0"/>
                  <a:pt x="76202" y="0"/>
                </a:cubicBezTo>
                <a:close/>
              </a:path>
            </a:pathLst>
          </a:custGeom>
          <a:solidFill>
            <a:srgbClr val="D8CFC4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4008041" y="4188619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83344" y="0"/>
                </a:moveTo>
                <a:cubicBezTo>
                  <a:pt x="96478" y="0"/>
                  <a:pt x="107156" y="8000"/>
                  <a:pt x="107156" y="17859"/>
                </a:cubicBezTo>
                <a:cubicBezTo>
                  <a:pt x="107156" y="21729"/>
                  <a:pt x="105519" y="25301"/>
                  <a:pt x="102691" y="28240"/>
                </a:cubicBezTo>
                <a:cubicBezTo>
                  <a:pt x="100236" y="30807"/>
                  <a:pt x="98227" y="33933"/>
                  <a:pt x="98227" y="37505"/>
                </a:cubicBezTo>
                <a:cubicBezTo>
                  <a:pt x="98227" y="43086"/>
                  <a:pt x="102766" y="47625"/>
                  <a:pt x="108347" y="47625"/>
                </a:cubicBezTo>
                <a:lnTo>
                  <a:pt x="125016" y="47625"/>
                </a:lnTo>
                <a:cubicBezTo>
                  <a:pt x="134875" y="47625"/>
                  <a:pt x="142875" y="55625"/>
                  <a:pt x="142875" y="65484"/>
                </a:cubicBezTo>
                <a:lnTo>
                  <a:pt x="142875" y="82153"/>
                </a:lnTo>
                <a:cubicBezTo>
                  <a:pt x="142875" y="87734"/>
                  <a:pt x="147414" y="92273"/>
                  <a:pt x="152995" y="92273"/>
                </a:cubicBezTo>
                <a:cubicBezTo>
                  <a:pt x="156530" y="92273"/>
                  <a:pt x="159693" y="90264"/>
                  <a:pt x="162260" y="87809"/>
                </a:cubicBezTo>
                <a:cubicBezTo>
                  <a:pt x="165199" y="85018"/>
                  <a:pt x="168771" y="83344"/>
                  <a:pt x="172641" y="83344"/>
                </a:cubicBezTo>
                <a:cubicBezTo>
                  <a:pt x="182500" y="83344"/>
                  <a:pt x="190500" y="94022"/>
                  <a:pt x="190500" y="107156"/>
                </a:cubicBezTo>
                <a:cubicBezTo>
                  <a:pt x="190500" y="120290"/>
                  <a:pt x="182500" y="130969"/>
                  <a:pt x="172641" y="130969"/>
                </a:cubicBezTo>
                <a:cubicBezTo>
                  <a:pt x="168771" y="130969"/>
                  <a:pt x="165162" y="129332"/>
                  <a:pt x="162260" y="126504"/>
                </a:cubicBezTo>
                <a:cubicBezTo>
                  <a:pt x="159693" y="124048"/>
                  <a:pt x="156567" y="122039"/>
                  <a:pt x="152995" y="122039"/>
                </a:cubicBezTo>
                <a:cubicBezTo>
                  <a:pt x="147414" y="122039"/>
                  <a:pt x="142875" y="126578"/>
                  <a:pt x="142875" y="132159"/>
                </a:cubicBezTo>
                <a:lnTo>
                  <a:pt x="142875" y="172641"/>
                </a:lnTo>
                <a:cubicBezTo>
                  <a:pt x="142875" y="182500"/>
                  <a:pt x="134875" y="190500"/>
                  <a:pt x="125016" y="190500"/>
                </a:cubicBezTo>
                <a:lnTo>
                  <a:pt x="103882" y="190500"/>
                </a:lnTo>
                <a:cubicBezTo>
                  <a:pt x="99120" y="190500"/>
                  <a:pt x="95250" y="186630"/>
                  <a:pt x="95250" y="181868"/>
                </a:cubicBezTo>
                <a:cubicBezTo>
                  <a:pt x="95250" y="178445"/>
                  <a:pt x="97408" y="175431"/>
                  <a:pt x="100161" y="173385"/>
                </a:cubicBezTo>
                <a:cubicBezTo>
                  <a:pt x="104477" y="170148"/>
                  <a:pt x="107156" y="165683"/>
                  <a:pt x="107156" y="160734"/>
                </a:cubicBezTo>
                <a:cubicBezTo>
                  <a:pt x="107156" y="150875"/>
                  <a:pt x="96478" y="142875"/>
                  <a:pt x="83344" y="142875"/>
                </a:cubicBezTo>
                <a:cubicBezTo>
                  <a:pt x="70210" y="142875"/>
                  <a:pt x="59531" y="150875"/>
                  <a:pt x="59531" y="160734"/>
                </a:cubicBezTo>
                <a:cubicBezTo>
                  <a:pt x="59531" y="165683"/>
                  <a:pt x="62210" y="170148"/>
                  <a:pt x="66526" y="173385"/>
                </a:cubicBezTo>
                <a:cubicBezTo>
                  <a:pt x="69279" y="175431"/>
                  <a:pt x="71438" y="178408"/>
                  <a:pt x="71438" y="181868"/>
                </a:cubicBezTo>
                <a:cubicBezTo>
                  <a:pt x="71438" y="186630"/>
                  <a:pt x="67568" y="190500"/>
                  <a:pt x="62805" y="190500"/>
                </a:cubicBezTo>
                <a:lnTo>
                  <a:pt x="17859" y="190500"/>
                </a:lnTo>
                <a:cubicBezTo>
                  <a:pt x="8000" y="190500"/>
                  <a:pt x="0" y="182500"/>
                  <a:pt x="0" y="172641"/>
                </a:cubicBezTo>
                <a:lnTo>
                  <a:pt x="0" y="127695"/>
                </a:lnTo>
                <a:cubicBezTo>
                  <a:pt x="0" y="122932"/>
                  <a:pt x="3870" y="119063"/>
                  <a:pt x="8632" y="119063"/>
                </a:cubicBezTo>
                <a:cubicBezTo>
                  <a:pt x="12055" y="119063"/>
                  <a:pt x="15069" y="121221"/>
                  <a:pt x="17115" y="123974"/>
                </a:cubicBezTo>
                <a:cubicBezTo>
                  <a:pt x="20352" y="128290"/>
                  <a:pt x="24817" y="130969"/>
                  <a:pt x="29766" y="130969"/>
                </a:cubicBezTo>
                <a:cubicBezTo>
                  <a:pt x="39625" y="130969"/>
                  <a:pt x="47625" y="120290"/>
                  <a:pt x="47625" y="107156"/>
                </a:cubicBezTo>
                <a:cubicBezTo>
                  <a:pt x="47625" y="94022"/>
                  <a:pt x="39625" y="83344"/>
                  <a:pt x="29766" y="83344"/>
                </a:cubicBezTo>
                <a:cubicBezTo>
                  <a:pt x="24817" y="83344"/>
                  <a:pt x="20352" y="86023"/>
                  <a:pt x="17115" y="90339"/>
                </a:cubicBezTo>
                <a:cubicBezTo>
                  <a:pt x="15069" y="93092"/>
                  <a:pt x="12092" y="95250"/>
                  <a:pt x="8632" y="95250"/>
                </a:cubicBezTo>
                <a:cubicBezTo>
                  <a:pt x="3870" y="95250"/>
                  <a:pt x="0" y="91380"/>
                  <a:pt x="0" y="86618"/>
                </a:cubicBezTo>
                <a:lnTo>
                  <a:pt x="0" y="65484"/>
                </a:lnTo>
                <a:cubicBezTo>
                  <a:pt x="0" y="55625"/>
                  <a:pt x="8000" y="47625"/>
                  <a:pt x="17859" y="47625"/>
                </a:cubicBezTo>
                <a:lnTo>
                  <a:pt x="58341" y="47625"/>
                </a:lnTo>
                <a:cubicBezTo>
                  <a:pt x="63922" y="47625"/>
                  <a:pt x="68461" y="43086"/>
                  <a:pt x="68461" y="37505"/>
                </a:cubicBezTo>
                <a:cubicBezTo>
                  <a:pt x="68461" y="33970"/>
                  <a:pt x="66452" y="30807"/>
                  <a:pt x="63996" y="28240"/>
                </a:cubicBezTo>
                <a:cubicBezTo>
                  <a:pt x="61206" y="25301"/>
                  <a:pt x="59531" y="21729"/>
                  <a:pt x="59531" y="17859"/>
                </a:cubicBezTo>
                <a:cubicBezTo>
                  <a:pt x="59531" y="8000"/>
                  <a:pt x="70210" y="0"/>
                  <a:pt x="83344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286423" y="4417219"/>
            <a:ext cx="16383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05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Memory Problems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5115520" y="4074319"/>
            <a:ext cx="1800225" cy="647700"/>
          </a:xfrm>
          <a:custGeom>
            <a:avLst/>
            <a:gdLst/>
            <a:ahLst/>
            <a:cxnLst/>
            <a:rect l="l" t="t" r="r" b="b"/>
            <a:pathLst>
              <a:path w="1800225" h="647700">
                <a:moveTo>
                  <a:pt x="76202" y="0"/>
                </a:moveTo>
                <a:lnTo>
                  <a:pt x="1724023" y="0"/>
                </a:lnTo>
                <a:cubicBezTo>
                  <a:pt x="1766108" y="0"/>
                  <a:pt x="1800225" y="34117"/>
                  <a:pt x="1800225" y="76202"/>
                </a:cubicBezTo>
                <a:lnTo>
                  <a:pt x="1800225" y="571498"/>
                </a:lnTo>
                <a:cubicBezTo>
                  <a:pt x="1800225" y="613583"/>
                  <a:pt x="1766108" y="647700"/>
                  <a:pt x="1724023" y="647700"/>
                </a:cubicBezTo>
                <a:lnTo>
                  <a:pt x="76202" y="647700"/>
                </a:lnTo>
                <a:cubicBezTo>
                  <a:pt x="34117" y="647700"/>
                  <a:pt x="0" y="613583"/>
                  <a:pt x="0" y="571498"/>
                </a:cubicBezTo>
                <a:lnTo>
                  <a:pt x="0" y="76202"/>
                </a:lnTo>
                <a:cubicBezTo>
                  <a:pt x="0" y="34117"/>
                  <a:pt x="34117" y="0"/>
                  <a:pt x="76202" y="0"/>
                </a:cubicBezTo>
                <a:close/>
              </a:path>
            </a:pathLst>
          </a:custGeom>
          <a:solidFill>
            <a:srgbClr val="D8CFC4">
              <a:alpha val="4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906294" y="4188619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104031" y="11534"/>
                </a:moveTo>
                <a:cubicBezTo>
                  <a:pt x="98785" y="4279"/>
                  <a:pt x="90376" y="0"/>
                  <a:pt x="81446" y="0"/>
                </a:cubicBezTo>
                <a:cubicBezTo>
                  <a:pt x="66042" y="0"/>
                  <a:pt x="53578" y="12464"/>
                  <a:pt x="53578" y="27868"/>
                </a:cubicBezTo>
                <a:lnTo>
                  <a:pt x="53578" y="28761"/>
                </a:lnTo>
                <a:cubicBezTo>
                  <a:pt x="53578" y="52722"/>
                  <a:pt x="84088" y="78395"/>
                  <a:pt x="99045" y="89520"/>
                </a:cubicBezTo>
                <a:cubicBezTo>
                  <a:pt x="103882" y="93129"/>
                  <a:pt x="110393" y="93129"/>
                  <a:pt x="115230" y="89520"/>
                </a:cubicBezTo>
                <a:cubicBezTo>
                  <a:pt x="130187" y="78358"/>
                  <a:pt x="160697" y="52722"/>
                  <a:pt x="160697" y="28761"/>
                </a:cubicBezTo>
                <a:lnTo>
                  <a:pt x="160697" y="27868"/>
                </a:lnTo>
                <a:cubicBezTo>
                  <a:pt x="160697" y="12464"/>
                  <a:pt x="148233" y="0"/>
                  <a:pt x="132829" y="0"/>
                </a:cubicBezTo>
                <a:cubicBezTo>
                  <a:pt x="123899" y="0"/>
                  <a:pt x="115491" y="4279"/>
                  <a:pt x="110244" y="11534"/>
                </a:cubicBezTo>
                <a:lnTo>
                  <a:pt x="107156" y="15887"/>
                </a:lnTo>
                <a:lnTo>
                  <a:pt x="104031" y="11534"/>
                </a:lnTo>
                <a:close/>
                <a:moveTo>
                  <a:pt x="40667" y="127062"/>
                </a:moveTo>
                <a:lnTo>
                  <a:pt x="24817" y="142875"/>
                </a:lnTo>
                <a:lnTo>
                  <a:pt x="11906" y="142875"/>
                </a:lnTo>
                <a:cubicBezTo>
                  <a:pt x="5321" y="142875"/>
                  <a:pt x="0" y="148196"/>
                  <a:pt x="0" y="154781"/>
                </a:cubicBezTo>
                <a:lnTo>
                  <a:pt x="0" y="178594"/>
                </a:lnTo>
                <a:cubicBezTo>
                  <a:pt x="0" y="185179"/>
                  <a:pt x="5321" y="190500"/>
                  <a:pt x="11906" y="190500"/>
                </a:cubicBezTo>
                <a:lnTo>
                  <a:pt x="131155" y="190500"/>
                </a:lnTo>
                <a:cubicBezTo>
                  <a:pt x="141945" y="190500"/>
                  <a:pt x="152474" y="187040"/>
                  <a:pt x="161181" y="180640"/>
                </a:cubicBezTo>
                <a:lnTo>
                  <a:pt x="208285" y="145926"/>
                </a:lnTo>
                <a:cubicBezTo>
                  <a:pt x="214908" y="141052"/>
                  <a:pt x="216322" y="131750"/>
                  <a:pt x="211448" y="125127"/>
                </a:cubicBezTo>
                <a:cubicBezTo>
                  <a:pt x="206573" y="118504"/>
                  <a:pt x="197272" y="117091"/>
                  <a:pt x="190649" y="121965"/>
                </a:cubicBezTo>
                <a:lnTo>
                  <a:pt x="146075" y="154781"/>
                </a:lnTo>
                <a:lnTo>
                  <a:pt x="104180" y="154781"/>
                </a:lnTo>
                <a:cubicBezTo>
                  <a:pt x="99231" y="154781"/>
                  <a:pt x="95250" y="150800"/>
                  <a:pt x="95250" y="145852"/>
                </a:cubicBezTo>
                <a:cubicBezTo>
                  <a:pt x="95250" y="140903"/>
                  <a:pt x="99231" y="136922"/>
                  <a:pt x="104180" y="136922"/>
                </a:cubicBezTo>
                <a:lnTo>
                  <a:pt x="130969" y="136922"/>
                </a:lnTo>
                <a:cubicBezTo>
                  <a:pt x="137554" y="136922"/>
                  <a:pt x="142875" y="131601"/>
                  <a:pt x="142875" y="125016"/>
                </a:cubicBezTo>
                <a:cubicBezTo>
                  <a:pt x="142875" y="118430"/>
                  <a:pt x="137554" y="113109"/>
                  <a:pt x="130969" y="113109"/>
                </a:cubicBezTo>
                <a:lnTo>
                  <a:pt x="74340" y="113109"/>
                </a:lnTo>
                <a:cubicBezTo>
                  <a:pt x="61726" y="113109"/>
                  <a:pt x="49597" y="118132"/>
                  <a:pt x="40667" y="127062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196483" y="4417219"/>
            <a:ext cx="16383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05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Limited Emotional Support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390525" y="5036344"/>
            <a:ext cx="3267075" cy="1409700"/>
          </a:xfrm>
          <a:custGeom>
            <a:avLst/>
            <a:gdLst/>
            <a:ahLst/>
            <a:cxnLst/>
            <a:rect l="l" t="t" r="r" b="b"/>
            <a:pathLst>
              <a:path w="3267075" h="1409700">
                <a:moveTo>
                  <a:pt x="114298" y="0"/>
                </a:moveTo>
                <a:lnTo>
                  <a:pt x="3152777" y="0"/>
                </a:lnTo>
                <a:cubicBezTo>
                  <a:pt x="3215902" y="0"/>
                  <a:pt x="3267075" y="51173"/>
                  <a:pt x="3267075" y="114298"/>
                </a:cubicBezTo>
                <a:lnTo>
                  <a:pt x="3267075" y="1295402"/>
                </a:lnTo>
                <a:cubicBezTo>
                  <a:pt x="3267075" y="1358527"/>
                  <a:pt x="3215902" y="1409700"/>
                  <a:pt x="3152777" y="1409700"/>
                </a:cubicBezTo>
                <a:lnTo>
                  <a:pt x="114298" y="1409700"/>
                </a:lnTo>
                <a:cubicBezTo>
                  <a:pt x="51173" y="1409700"/>
                  <a:pt x="0" y="1358527"/>
                  <a:pt x="0" y="1295402"/>
                </a:cubicBezTo>
                <a:lnTo>
                  <a:pt x="0" y="114298"/>
                </a:lnTo>
                <a:cubicBezTo>
                  <a:pt x="0" y="51173"/>
                  <a:pt x="51173" y="0"/>
                  <a:pt x="114298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 w="25400">
            <a:solidFill>
              <a:srgbClr val="5A7A6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576263" y="5245894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5725" y="171450"/>
                </a:moveTo>
                <a:cubicBezTo>
                  <a:pt x="133038" y="171450"/>
                  <a:pt x="171450" y="133038"/>
                  <a:pt x="171450" y="85725"/>
                </a:cubicBezTo>
                <a:cubicBezTo>
                  <a:pt x="171450" y="38412"/>
                  <a:pt x="133038" y="0"/>
                  <a:pt x="85725" y="0"/>
                </a:cubicBezTo>
                <a:cubicBezTo>
                  <a:pt x="38412" y="0"/>
                  <a:pt x="0" y="38412"/>
                  <a:pt x="0" y="85725"/>
                </a:cubicBezTo>
                <a:cubicBezTo>
                  <a:pt x="0" y="133038"/>
                  <a:pt x="38412" y="171450"/>
                  <a:pt x="85725" y="171450"/>
                </a:cubicBezTo>
                <a:close/>
                <a:moveTo>
                  <a:pt x="85725" y="45541"/>
                </a:moveTo>
                <a:cubicBezTo>
                  <a:pt x="90179" y="45541"/>
                  <a:pt x="93762" y="49124"/>
                  <a:pt x="93762" y="53578"/>
                </a:cubicBezTo>
                <a:lnTo>
                  <a:pt x="93762" y="91083"/>
                </a:lnTo>
                <a:cubicBezTo>
                  <a:pt x="93762" y="95536"/>
                  <a:pt x="90179" y="99120"/>
                  <a:pt x="85725" y="99120"/>
                </a:cubicBezTo>
                <a:cubicBezTo>
                  <a:pt x="81271" y="99120"/>
                  <a:pt x="77688" y="95536"/>
                  <a:pt x="77688" y="91083"/>
                </a:cubicBezTo>
                <a:lnTo>
                  <a:pt x="77688" y="53578"/>
                </a:lnTo>
                <a:cubicBezTo>
                  <a:pt x="77688" y="49124"/>
                  <a:pt x="81271" y="45541"/>
                  <a:pt x="85725" y="45541"/>
                </a:cubicBezTo>
                <a:close/>
                <a:moveTo>
                  <a:pt x="76784" y="117872"/>
                </a:moveTo>
                <a:cubicBezTo>
                  <a:pt x="76581" y="114553"/>
                  <a:pt x="78236" y="111396"/>
                  <a:pt x="81081" y="109675"/>
                </a:cubicBezTo>
                <a:cubicBezTo>
                  <a:pt x="83926" y="107954"/>
                  <a:pt x="87491" y="107954"/>
                  <a:pt x="90336" y="109675"/>
                </a:cubicBezTo>
                <a:cubicBezTo>
                  <a:pt x="93181" y="111396"/>
                  <a:pt x="94836" y="114553"/>
                  <a:pt x="94632" y="117872"/>
                </a:cubicBezTo>
                <a:cubicBezTo>
                  <a:pt x="94836" y="121191"/>
                  <a:pt x="93181" y="124348"/>
                  <a:pt x="90336" y="126069"/>
                </a:cubicBezTo>
                <a:cubicBezTo>
                  <a:pt x="87491" y="127790"/>
                  <a:pt x="83926" y="127790"/>
                  <a:pt x="81081" y="126069"/>
                </a:cubicBezTo>
                <a:cubicBezTo>
                  <a:pt x="78236" y="124348"/>
                  <a:pt x="76581" y="121191"/>
                  <a:pt x="76784" y="117872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842963" y="5198269"/>
            <a:ext cx="12287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Impact on Jenny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552450" y="5541169"/>
            <a:ext cx="3019425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 may </a:t>
            </a:r>
            <a:r>
              <a:rPr lang="en-US" sz="120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not receive consistent emotional reassurance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from her remaining primary caregiver.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3827165" y="5036344"/>
            <a:ext cx="3267075" cy="1409700"/>
          </a:xfrm>
          <a:custGeom>
            <a:avLst/>
            <a:gdLst/>
            <a:ahLst/>
            <a:cxnLst/>
            <a:rect l="l" t="t" r="r" b="b"/>
            <a:pathLst>
              <a:path w="3267075" h="1409700">
                <a:moveTo>
                  <a:pt x="114298" y="0"/>
                </a:moveTo>
                <a:lnTo>
                  <a:pt x="3152777" y="0"/>
                </a:lnTo>
                <a:cubicBezTo>
                  <a:pt x="3215902" y="0"/>
                  <a:pt x="3267075" y="51173"/>
                  <a:pt x="3267075" y="114298"/>
                </a:cubicBezTo>
                <a:lnTo>
                  <a:pt x="3267075" y="1295402"/>
                </a:lnTo>
                <a:cubicBezTo>
                  <a:pt x="3267075" y="1358527"/>
                  <a:pt x="3215902" y="1409700"/>
                  <a:pt x="3152777" y="1409700"/>
                </a:cubicBezTo>
                <a:lnTo>
                  <a:pt x="114298" y="1409700"/>
                </a:lnTo>
                <a:cubicBezTo>
                  <a:pt x="51173" y="1409700"/>
                  <a:pt x="0" y="1358527"/>
                  <a:pt x="0" y="1295402"/>
                </a:cubicBezTo>
                <a:lnTo>
                  <a:pt x="0" y="114298"/>
                </a:lnTo>
                <a:cubicBezTo>
                  <a:pt x="0" y="51173"/>
                  <a:pt x="51173" y="0"/>
                  <a:pt x="114298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 w="25400">
            <a:solidFill>
              <a:srgbClr val="C97B63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4012902" y="5245894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4854" y="971"/>
                </a:moveTo>
                <a:cubicBezTo>
                  <a:pt x="83448" y="335"/>
                  <a:pt x="81941" y="0"/>
                  <a:pt x="80367" y="0"/>
                </a:cubicBezTo>
                <a:cubicBezTo>
                  <a:pt x="78793" y="0"/>
                  <a:pt x="77286" y="335"/>
                  <a:pt x="75880" y="971"/>
                </a:cubicBezTo>
                <a:lnTo>
                  <a:pt x="12825" y="27727"/>
                </a:lnTo>
                <a:cubicBezTo>
                  <a:pt x="5458" y="30841"/>
                  <a:pt x="-33" y="38107"/>
                  <a:pt x="0" y="46881"/>
                </a:cubicBezTo>
                <a:cubicBezTo>
                  <a:pt x="167" y="80099"/>
                  <a:pt x="13830" y="140877"/>
                  <a:pt x="71527" y="168503"/>
                </a:cubicBezTo>
                <a:cubicBezTo>
                  <a:pt x="77119" y="171182"/>
                  <a:pt x="83615" y="171182"/>
                  <a:pt x="89208" y="168503"/>
                </a:cubicBezTo>
                <a:cubicBezTo>
                  <a:pt x="146938" y="140877"/>
                  <a:pt x="160600" y="80099"/>
                  <a:pt x="160734" y="46881"/>
                </a:cubicBezTo>
                <a:cubicBezTo>
                  <a:pt x="160768" y="38107"/>
                  <a:pt x="155276" y="30841"/>
                  <a:pt x="147909" y="27727"/>
                </a:cubicBezTo>
                <a:lnTo>
                  <a:pt x="84854" y="971"/>
                </a:lnTo>
                <a:close/>
                <a:moveTo>
                  <a:pt x="80367" y="42863"/>
                </a:moveTo>
                <a:cubicBezTo>
                  <a:pt x="84821" y="42863"/>
                  <a:pt x="88404" y="46446"/>
                  <a:pt x="88404" y="50899"/>
                </a:cubicBezTo>
                <a:cubicBezTo>
                  <a:pt x="88404" y="58568"/>
                  <a:pt x="97680" y="62419"/>
                  <a:pt x="103104" y="56994"/>
                </a:cubicBezTo>
                <a:cubicBezTo>
                  <a:pt x="106252" y="53846"/>
                  <a:pt x="111342" y="53846"/>
                  <a:pt x="114456" y="56994"/>
                </a:cubicBezTo>
                <a:cubicBezTo>
                  <a:pt x="117570" y="60141"/>
                  <a:pt x="117604" y="65231"/>
                  <a:pt x="114456" y="68346"/>
                </a:cubicBezTo>
                <a:cubicBezTo>
                  <a:pt x="109031" y="73770"/>
                  <a:pt x="112882" y="83046"/>
                  <a:pt x="120551" y="83046"/>
                </a:cubicBezTo>
                <a:cubicBezTo>
                  <a:pt x="125004" y="83046"/>
                  <a:pt x="128587" y="86629"/>
                  <a:pt x="128587" y="91083"/>
                </a:cubicBezTo>
                <a:cubicBezTo>
                  <a:pt x="128587" y="95536"/>
                  <a:pt x="125004" y="99120"/>
                  <a:pt x="120551" y="99120"/>
                </a:cubicBezTo>
                <a:cubicBezTo>
                  <a:pt x="112882" y="99120"/>
                  <a:pt x="109031" y="108395"/>
                  <a:pt x="114456" y="113820"/>
                </a:cubicBezTo>
                <a:cubicBezTo>
                  <a:pt x="117604" y="116968"/>
                  <a:pt x="117604" y="122058"/>
                  <a:pt x="114456" y="125172"/>
                </a:cubicBezTo>
                <a:cubicBezTo>
                  <a:pt x="111309" y="128286"/>
                  <a:pt x="106219" y="128320"/>
                  <a:pt x="103104" y="125172"/>
                </a:cubicBezTo>
                <a:cubicBezTo>
                  <a:pt x="97680" y="119747"/>
                  <a:pt x="88404" y="123598"/>
                  <a:pt x="88404" y="131266"/>
                </a:cubicBezTo>
                <a:cubicBezTo>
                  <a:pt x="88404" y="135720"/>
                  <a:pt x="84821" y="139303"/>
                  <a:pt x="80367" y="139303"/>
                </a:cubicBezTo>
                <a:cubicBezTo>
                  <a:pt x="75914" y="139303"/>
                  <a:pt x="72330" y="135720"/>
                  <a:pt x="72330" y="131266"/>
                </a:cubicBezTo>
                <a:cubicBezTo>
                  <a:pt x="72330" y="123598"/>
                  <a:pt x="63055" y="119747"/>
                  <a:pt x="57630" y="125172"/>
                </a:cubicBezTo>
                <a:cubicBezTo>
                  <a:pt x="54482" y="128320"/>
                  <a:pt x="49392" y="128320"/>
                  <a:pt x="46278" y="125172"/>
                </a:cubicBezTo>
                <a:cubicBezTo>
                  <a:pt x="43164" y="122024"/>
                  <a:pt x="43130" y="116934"/>
                  <a:pt x="46278" y="113820"/>
                </a:cubicBezTo>
                <a:cubicBezTo>
                  <a:pt x="51703" y="108395"/>
                  <a:pt x="47852" y="99120"/>
                  <a:pt x="40184" y="99120"/>
                </a:cubicBezTo>
                <a:cubicBezTo>
                  <a:pt x="35730" y="99120"/>
                  <a:pt x="32147" y="95536"/>
                  <a:pt x="32147" y="91083"/>
                </a:cubicBezTo>
                <a:cubicBezTo>
                  <a:pt x="32147" y="86629"/>
                  <a:pt x="35730" y="83046"/>
                  <a:pt x="40184" y="83046"/>
                </a:cubicBezTo>
                <a:cubicBezTo>
                  <a:pt x="47852" y="83046"/>
                  <a:pt x="51703" y="73770"/>
                  <a:pt x="46278" y="68346"/>
                </a:cubicBezTo>
                <a:cubicBezTo>
                  <a:pt x="43130" y="65198"/>
                  <a:pt x="43130" y="60108"/>
                  <a:pt x="46278" y="56994"/>
                </a:cubicBezTo>
                <a:cubicBezTo>
                  <a:pt x="49426" y="53880"/>
                  <a:pt x="54516" y="53846"/>
                  <a:pt x="57630" y="56994"/>
                </a:cubicBezTo>
                <a:cubicBezTo>
                  <a:pt x="63055" y="62419"/>
                  <a:pt x="72330" y="58568"/>
                  <a:pt x="72330" y="50899"/>
                </a:cubicBezTo>
                <a:cubicBezTo>
                  <a:pt x="72330" y="46446"/>
                  <a:pt x="75914" y="42863"/>
                  <a:pt x="80367" y="42863"/>
                </a:cubicBezTo>
                <a:close/>
                <a:moveTo>
                  <a:pt x="69652" y="88404"/>
                </a:moveTo>
                <a:cubicBezTo>
                  <a:pt x="74087" y="88404"/>
                  <a:pt x="77688" y="84803"/>
                  <a:pt x="77688" y="80367"/>
                </a:cubicBezTo>
                <a:cubicBezTo>
                  <a:pt x="77688" y="75932"/>
                  <a:pt x="74087" y="72330"/>
                  <a:pt x="69652" y="72330"/>
                </a:cubicBezTo>
                <a:cubicBezTo>
                  <a:pt x="65216" y="72330"/>
                  <a:pt x="61615" y="75932"/>
                  <a:pt x="61615" y="80367"/>
                </a:cubicBezTo>
                <a:cubicBezTo>
                  <a:pt x="61615" y="84803"/>
                  <a:pt x="65216" y="88404"/>
                  <a:pt x="69652" y="88404"/>
                </a:cubicBezTo>
                <a:close/>
                <a:moveTo>
                  <a:pt x="99120" y="101798"/>
                </a:moveTo>
                <a:cubicBezTo>
                  <a:pt x="99120" y="97363"/>
                  <a:pt x="95518" y="93762"/>
                  <a:pt x="91083" y="93762"/>
                </a:cubicBezTo>
                <a:cubicBezTo>
                  <a:pt x="86647" y="93762"/>
                  <a:pt x="83046" y="97363"/>
                  <a:pt x="83046" y="101798"/>
                </a:cubicBezTo>
                <a:cubicBezTo>
                  <a:pt x="83046" y="106234"/>
                  <a:pt x="86647" y="109835"/>
                  <a:pt x="91083" y="109835"/>
                </a:cubicBezTo>
                <a:cubicBezTo>
                  <a:pt x="95518" y="109835"/>
                  <a:pt x="99120" y="106234"/>
                  <a:pt x="99120" y="101798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279602" y="5198269"/>
            <a:ext cx="11620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Security at Risk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3989090" y="5541169"/>
            <a:ext cx="3019425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This situation may significantly affect Jenny's sense of </a:t>
            </a:r>
            <a:r>
              <a:rPr lang="en-US" sz="1200" b="1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emotional security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and stability.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7330480" y="1257300"/>
            <a:ext cx="4476750" cy="2133600"/>
          </a:xfrm>
          <a:custGeom>
            <a:avLst/>
            <a:gdLst/>
            <a:ahLst/>
            <a:cxnLst/>
            <a:rect l="l" t="t" r="r" b="b"/>
            <a:pathLst>
              <a:path w="4476750" h="2133600">
                <a:moveTo>
                  <a:pt x="114297" y="0"/>
                </a:moveTo>
                <a:lnTo>
                  <a:pt x="4362453" y="0"/>
                </a:lnTo>
                <a:cubicBezTo>
                  <a:pt x="4425578" y="0"/>
                  <a:pt x="4476750" y="51172"/>
                  <a:pt x="4476750" y="114297"/>
                </a:cubicBezTo>
                <a:lnTo>
                  <a:pt x="4476750" y="2019303"/>
                </a:lnTo>
                <a:cubicBezTo>
                  <a:pt x="4476750" y="2082428"/>
                  <a:pt x="4425578" y="2133600"/>
                  <a:pt x="4362453" y="2133600"/>
                </a:cubicBezTo>
                <a:lnTo>
                  <a:pt x="114297" y="2133600"/>
                </a:lnTo>
                <a:cubicBezTo>
                  <a:pt x="51172" y="2133600"/>
                  <a:pt x="0" y="2082428"/>
                  <a:pt x="0" y="2019303"/>
                </a:cubicBezTo>
                <a:lnTo>
                  <a:pt x="0" y="114297"/>
                </a:lnTo>
                <a:cubicBezTo>
                  <a:pt x="0" y="51172"/>
                  <a:pt x="51172" y="0"/>
                  <a:pt x="114297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6" name="Image 0" descr="https://kimi-web-img.moonshot.cn/img/www.shutterstock.com/3a751ec768cec98349c215d76c6182354eaa75a8.jpg"/>
          <p:cNvPicPr>
            <a:picLocks noChangeAspect="1"/>
          </p:cNvPicPr>
          <p:nvPr/>
        </p:nvPicPr>
        <p:blipFill>
          <a:blip r:embed="rId3"/>
          <a:srcRect t="16808" b="16809"/>
          <a:stretch/>
        </p:blipFill>
        <p:spPr>
          <a:xfrm>
            <a:off x="7330480" y="1257300"/>
            <a:ext cx="4476750" cy="2133600"/>
          </a:xfrm>
          <a:prstGeom prst="roundRect">
            <a:avLst>
              <a:gd name="adj" fmla="val 5357"/>
            </a:avLst>
          </a:prstGeom>
        </p:spPr>
      </p:pic>
      <p:sp>
        <p:nvSpPr>
          <p:cNvPr id="37" name="Shape 34"/>
          <p:cNvSpPr/>
          <p:nvPr/>
        </p:nvSpPr>
        <p:spPr>
          <a:xfrm>
            <a:off x="7330480" y="3543300"/>
            <a:ext cx="4476750" cy="2914650"/>
          </a:xfrm>
          <a:custGeom>
            <a:avLst/>
            <a:gdLst/>
            <a:ahLst/>
            <a:cxnLst/>
            <a:rect l="l" t="t" r="r" b="b"/>
            <a:pathLst>
              <a:path w="4476750" h="2914650">
                <a:moveTo>
                  <a:pt x="114313" y="0"/>
                </a:moveTo>
                <a:lnTo>
                  <a:pt x="4362437" y="0"/>
                </a:lnTo>
                <a:cubicBezTo>
                  <a:pt x="4425571" y="0"/>
                  <a:pt x="4476750" y="51179"/>
                  <a:pt x="4476750" y="114313"/>
                </a:cubicBezTo>
                <a:lnTo>
                  <a:pt x="4476750" y="2800337"/>
                </a:lnTo>
                <a:cubicBezTo>
                  <a:pt x="4476750" y="2863471"/>
                  <a:pt x="4425571" y="2914650"/>
                  <a:pt x="4362437" y="2914650"/>
                </a:cubicBezTo>
                <a:lnTo>
                  <a:pt x="114313" y="2914650"/>
                </a:lnTo>
                <a:cubicBezTo>
                  <a:pt x="51179" y="2914650"/>
                  <a:pt x="0" y="2863471"/>
                  <a:pt x="0" y="2800337"/>
                </a:cubicBezTo>
                <a:lnTo>
                  <a:pt x="0" y="114313"/>
                </a:lnTo>
                <a:cubicBezTo>
                  <a:pt x="0" y="51179"/>
                  <a:pt x="51179" y="0"/>
                  <a:pt x="114313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Shape 35"/>
          <p:cNvSpPr/>
          <p:nvPr/>
        </p:nvSpPr>
        <p:spPr>
          <a:xfrm>
            <a:off x="7568605" y="3771900"/>
            <a:ext cx="142875" cy="190500"/>
          </a:xfrm>
          <a:custGeom>
            <a:avLst/>
            <a:gdLst/>
            <a:ahLst/>
            <a:cxnLst/>
            <a:rect l="l" t="t" r="r" b="b"/>
            <a:pathLst>
              <a:path w="142875" h="190500">
                <a:moveTo>
                  <a:pt x="108979" y="142875"/>
                </a:moveTo>
                <a:cubicBezTo>
                  <a:pt x="111696" y="134578"/>
                  <a:pt x="117128" y="127062"/>
                  <a:pt x="123267" y="120588"/>
                </a:cubicBezTo>
                <a:cubicBezTo>
                  <a:pt x="135434" y="107789"/>
                  <a:pt x="142875" y="90488"/>
                  <a:pt x="142875" y="71438"/>
                </a:cubicBezTo>
                <a:cubicBezTo>
                  <a:pt x="142875" y="31998"/>
                  <a:pt x="110877" y="0"/>
                  <a:pt x="71437" y="0"/>
                </a:cubicBezTo>
                <a:cubicBezTo>
                  <a:pt x="31998" y="0"/>
                  <a:pt x="0" y="31998"/>
                  <a:pt x="0" y="71438"/>
                </a:cubicBezTo>
                <a:cubicBezTo>
                  <a:pt x="0" y="90488"/>
                  <a:pt x="7441" y="107789"/>
                  <a:pt x="19608" y="120588"/>
                </a:cubicBezTo>
                <a:cubicBezTo>
                  <a:pt x="25747" y="127062"/>
                  <a:pt x="31217" y="134578"/>
                  <a:pt x="33896" y="142875"/>
                </a:cubicBezTo>
                <a:lnTo>
                  <a:pt x="108942" y="142875"/>
                </a:lnTo>
                <a:close/>
                <a:moveTo>
                  <a:pt x="107156" y="160734"/>
                </a:moveTo>
                <a:lnTo>
                  <a:pt x="35719" y="160734"/>
                </a:lnTo>
                <a:lnTo>
                  <a:pt x="35719" y="166688"/>
                </a:lnTo>
                <a:cubicBezTo>
                  <a:pt x="35719" y="183133"/>
                  <a:pt x="49039" y="196453"/>
                  <a:pt x="65484" y="196453"/>
                </a:cubicBezTo>
                <a:lnTo>
                  <a:pt x="77391" y="196453"/>
                </a:lnTo>
                <a:cubicBezTo>
                  <a:pt x="93836" y="196453"/>
                  <a:pt x="107156" y="183133"/>
                  <a:pt x="107156" y="166688"/>
                </a:cubicBezTo>
                <a:lnTo>
                  <a:pt x="107156" y="160734"/>
                </a:lnTo>
                <a:close/>
                <a:moveTo>
                  <a:pt x="68461" y="41672"/>
                </a:moveTo>
                <a:cubicBezTo>
                  <a:pt x="53653" y="41672"/>
                  <a:pt x="41672" y="53653"/>
                  <a:pt x="41672" y="68461"/>
                </a:cubicBezTo>
                <a:cubicBezTo>
                  <a:pt x="41672" y="73409"/>
                  <a:pt x="37691" y="77391"/>
                  <a:pt x="32742" y="77391"/>
                </a:cubicBezTo>
                <a:cubicBezTo>
                  <a:pt x="27794" y="77391"/>
                  <a:pt x="23812" y="73409"/>
                  <a:pt x="23812" y="68461"/>
                </a:cubicBezTo>
                <a:cubicBezTo>
                  <a:pt x="23812" y="43793"/>
                  <a:pt x="43793" y="23812"/>
                  <a:pt x="68461" y="23812"/>
                </a:cubicBezTo>
                <a:cubicBezTo>
                  <a:pt x="73409" y="23812"/>
                  <a:pt x="77391" y="27794"/>
                  <a:pt x="77391" y="32742"/>
                </a:cubicBezTo>
                <a:cubicBezTo>
                  <a:pt x="77391" y="37691"/>
                  <a:pt x="73409" y="41672"/>
                  <a:pt x="68461" y="41672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6"/>
          <p:cNvSpPr/>
          <p:nvPr/>
        </p:nvSpPr>
        <p:spPr>
          <a:xfrm>
            <a:off x="7759105" y="3733800"/>
            <a:ext cx="39528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Key Insight</a:t>
            </a:r>
            <a:endParaRPr lang="en-US" sz="1600" dirty="0"/>
          </a:p>
        </p:txBody>
      </p:sp>
      <p:sp>
        <p:nvSpPr>
          <p:cNvPr id="40" name="Shape 37"/>
          <p:cNvSpPr/>
          <p:nvPr/>
        </p:nvSpPr>
        <p:spPr>
          <a:xfrm>
            <a:off x="7520980" y="4152900"/>
            <a:ext cx="4095750" cy="2114550"/>
          </a:xfrm>
          <a:custGeom>
            <a:avLst/>
            <a:gdLst/>
            <a:ahLst/>
            <a:cxnLst/>
            <a:rect l="l" t="t" r="r" b="b"/>
            <a:pathLst>
              <a:path w="4095750" h="2114550">
                <a:moveTo>
                  <a:pt x="76208" y="0"/>
                </a:moveTo>
                <a:lnTo>
                  <a:pt x="4019542" y="0"/>
                </a:lnTo>
                <a:cubicBezTo>
                  <a:pt x="4061630" y="0"/>
                  <a:pt x="4095750" y="34120"/>
                  <a:pt x="4095750" y="76208"/>
                </a:cubicBezTo>
                <a:lnTo>
                  <a:pt x="4095750" y="2038342"/>
                </a:lnTo>
                <a:cubicBezTo>
                  <a:pt x="4095750" y="2080430"/>
                  <a:pt x="4061630" y="2114550"/>
                  <a:pt x="4019542" y="2114550"/>
                </a:cubicBezTo>
                <a:lnTo>
                  <a:pt x="76208" y="2114550"/>
                </a:lnTo>
                <a:cubicBezTo>
                  <a:pt x="34120" y="2114550"/>
                  <a:pt x="0" y="2080430"/>
                  <a:pt x="0" y="2038342"/>
                </a:cubicBezTo>
                <a:lnTo>
                  <a:pt x="0" y="76208"/>
                </a:lnTo>
                <a:cubicBezTo>
                  <a:pt x="0" y="34148"/>
                  <a:pt x="34148" y="0"/>
                  <a:pt x="76208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8"/>
          <p:cNvSpPr/>
          <p:nvPr/>
        </p:nvSpPr>
        <p:spPr>
          <a:xfrm>
            <a:off x="7673380" y="4512469"/>
            <a:ext cx="3876675" cy="1390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Jenny's experience illustrates how </a:t>
            </a:r>
            <a:r>
              <a:rPr lang="en-US" sz="135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multiple attachment disruptions</a:t>
            </a:r>
            <a:r>
              <a:rPr lang="en-US" sz="1350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—bereavement and reduced parental availability—can compound to create significant emotional vulnerability during a critical developmental period.</a:t>
            </a:r>
            <a:endParaRPr lang="en-US" sz="1600" dirty="0"/>
          </a:p>
        </p:txBody>
      </p:sp>
      <p:sp>
        <p:nvSpPr>
          <p:cNvPr id="42" name="Shape 39"/>
          <p:cNvSpPr/>
          <p:nvPr/>
        </p:nvSpPr>
        <p:spPr>
          <a:xfrm>
            <a:off x="381000" y="6534944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0"/>
          <p:cNvSpPr/>
          <p:nvPr/>
        </p:nvSpPr>
        <p:spPr>
          <a:xfrm>
            <a:off x="381000" y="661432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(Bowlby, 1969; UNICEF, 2022)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67783" y="478118"/>
            <a:ext cx="367783" cy="367783"/>
          </a:xfrm>
          <a:custGeom>
            <a:avLst/>
            <a:gdLst/>
            <a:ahLst/>
            <a:cxnLst/>
            <a:rect l="l" t="t" r="r" b="b"/>
            <a:pathLst>
              <a:path w="367783" h="367783">
                <a:moveTo>
                  <a:pt x="183891" y="0"/>
                </a:moveTo>
                <a:lnTo>
                  <a:pt x="183891" y="0"/>
                </a:lnTo>
                <a:cubicBezTo>
                  <a:pt x="285384" y="0"/>
                  <a:pt x="367783" y="82399"/>
                  <a:pt x="367783" y="183891"/>
                </a:cubicBezTo>
                <a:lnTo>
                  <a:pt x="367783" y="183891"/>
                </a:lnTo>
                <a:cubicBezTo>
                  <a:pt x="367783" y="285384"/>
                  <a:pt x="285384" y="367783"/>
                  <a:pt x="183891" y="367783"/>
                </a:cubicBezTo>
                <a:lnTo>
                  <a:pt x="183891" y="367783"/>
                </a:lnTo>
                <a:cubicBezTo>
                  <a:pt x="82399" y="367783"/>
                  <a:pt x="0" y="285384"/>
                  <a:pt x="0" y="183891"/>
                </a:cubicBezTo>
                <a:lnTo>
                  <a:pt x="0" y="183891"/>
                </a:lnTo>
                <a:cubicBezTo>
                  <a:pt x="0" y="82399"/>
                  <a:pt x="82399" y="0"/>
                  <a:pt x="183891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71222" y="579258"/>
            <a:ext cx="165502" cy="165502"/>
          </a:xfrm>
          <a:custGeom>
            <a:avLst/>
            <a:gdLst/>
            <a:ahLst/>
            <a:cxnLst/>
            <a:rect l="l" t="t" r="r" b="b"/>
            <a:pathLst>
              <a:path w="165502" h="165502">
                <a:moveTo>
                  <a:pt x="162464" y="48681"/>
                </a:moveTo>
                <a:lnTo>
                  <a:pt x="131432" y="79713"/>
                </a:lnTo>
                <a:cubicBezTo>
                  <a:pt x="128458" y="82686"/>
                  <a:pt x="124030" y="83559"/>
                  <a:pt x="120151" y="81943"/>
                </a:cubicBezTo>
                <a:cubicBezTo>
                  <a:pt x="116272" y="80327"/>
                  <a:pt x="113783" y="76577"/>
                  <a:pt x="113783" y="72407"/>
                </a:cubicBezTo>
                <a:lnTo>
                  <a:pt x="113783" y="51719"/>
                </a:lnTo>
                <a:lnTo>
                  <a:pt x="10344" y="51719"/>
                </a:lnTo>
                <a:cubicBezTo>
                  <a:pt x="4622" y="51719"/>
                  <a:pt x="0" y="47097"/>
                  <a:pt x="0" y="41376"/>
                </a:cubicBezTo>
                <a:cubicBezTo>
                  <a:pt x="0" y="35654"/>
                  <a:pt x="4622" y="31032"/>
                  <a:pt x="10344" y="31032"/>
                </a:cubicBezTo>
                <a:lnTo>
                  <a:pt x="113783" y="31032"/>
                </a:lnTo>
                <a:lnTo>
                  <a:pt x="113783" y="10344"/>
                </a:lnTo>
                <a:cubicBezTo>
                  <a:pt x="113783" y="6174"/>
                  <a:pt x="116304" y="2392"/>
                  <a:pt x="120183" y="776"/>
                </a:cubicBezTo>
                <a:cubicBezTo>
                  <a:pt x="124062" y="-840"/>
                  <a:pt x="128491" y="65"/>
                  <a:pt x="131464" y="3006"/>
                </a:cubicBezTo>
                <a:lnTo>
                  <a:pt x="162496" y="34038"/>
                </a:lnTo>
                <a:cubicBezTo>
                  <a:pt x="166537" y="38078"/>
                  <a:pt x="166537" y="44640"/>
                  <a:pt x="162496" y="48681"/>
                </a:cubicBezTo>
                <a:close/>
                <a:moveTo>
                  <a:pt x="34038" y="162464"/>
                </a:moveTo>
                <a:lnTo>
                  <a:pt x="3006" y="131432"/>
                </a:lnTo>
                <a:cubicBezTo>
                  <a:pt x="-1034" y="127391"/>
                  <a:pt x="-1034" y="120830"/>
                  <a:pt x="3006" y="116789"/>
                </a:cubicBezTo>
                <a:lnTo>
                  <a:pt x="34038" y="85757"/>
                </a:lnTo>
                <a:cubicBezTo>
                  <a:pt x="37012" y="82783"/>
                  <a:pt x="41440" y="81911"/>
                  <a:pt x="45319" y="83527"/>
                </a:cubicBezTo>
                <a:cubicBezTo>
                  <a:pt x="49198" y="85143"/>
                  <a:pt x="51719" y="88925"/>
                  <a:pt x="51719" y="93095"/>
                </a:cubicBezTo>
                <a:lnTo>
                  <a:pt x="51719" y="113783"/>
                </a:lnTo>
                <a:lnTo>
                  <a:pt x="155158" y="113783"/>
                </a:lnTo>
                <a:cubicBezTo>
                  <a:pt x="160880" y="113783"/>
                  <a:pt x="165502" y="118405"/>
                  <a:pt x="165502" y="124127"/>
                </a:cubicBezTo>
                <a:cubicBezTo>
                  <a:pt x="165502" y="129848"/>
                  <a:pt x="160880" y="134471"/>
                  <a:pt x="155158" y="134471"/>
                </a:cubicBezTo>
                <a:lnTo>
                  <a:pt x="51719" y="134471"/>
                </a:lnTo>
                <a:lnTo>
                  <a:pt x="51719" y="155158"/>
                </a:lnTo>
                <a:cubicBezTo>
                  <a:pt x="51719" y="159328"/>
                  <a:pt x="49198" y="163110"/>
                  <a:pt x="45319" y="164726"/>
                </a:cubicBezTo>
                <a:cubicBezTo>
                  <a:pt x="41440" y="166343"/>
                  <a:pt x="37012" y="165438"/>
                  <a:pt x="34038" y="162496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45900" y="367783"/>
            <a:ext cx="4845538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kern="0" spc="58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Attachment Dynamics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45900" y="588452"/>
            <a:ext cx="4937484" cy="3677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606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Role Reversal and Emotional Impact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67783" y="1029792"/>
            <a:ext cx="882679" cy="36778"/>
          </a:xfrm>
          <a:custGeom>
            <a:avLst/>
            <a:gdLst/>
            <a:ahLst/>
            <a:cxnLst/>
            <a:rect l="l" t="t" r="r" b="b"/>
            <a:pathLst>
              <a:path w="882679" h="36778">
                <a:moveTo>
                  <a:pt x="0" y="0"/>
                </a:moveTo>
                <a:lnTo>
                  <a:pt x="882679" y="0"/>
                </a:lnTo>
                <a:lnTo>
                  <a:pt x="882679" y="36778"/>
                </a:lnTo>
                <a:lnTo>
                  <a:pt x="0" y="36778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67783" y="1213683"/>
            <a:ext cx="11456434" cy="1278045"/>
          </a:xfrm>
          <a:custGeom>
            <a:avLst/>
            <a:gdLst/>
            <a:ahLst/>
            <a:cxnLst/>
            <a:rect l="l" t="t" r="r" b="b"/>
            <a:pathLst>
              <a:path w="11456434" h="1278045">
                <a:moveTo>
                  <a:pt x="110334" y="0"/>
                </a:moveTo>
                <a:lnTo>
                  <a:pt x="11346101" y="0"/>
                </a:lnTo>
                <a:cubicBezTo>
                  <a:pt x="11407036" y="0"/>
                  <a:pt x="11456434" y="49398"/>
                  <a:pt x="11456434" y="110334"/>
                </a:cubicBezTo>
                <a:lnTo>
                  <a:pt x="11456434" y="1167712"/>
                </a:lnTo>
                <a:cubicBezTo>
                  <a:pt x="11456434" y="1228647"/>
                  <a:pt x="11407036" y="1278045"/>
                  <a:pt x="11346101" y="1278045"/>
                </a:cubicBezTo>
                <a:lnTo>
                  <a:pt x="110334" y="1278045"/>
                </a:lnTo>
                <a:cubicBezTo>
                  <a:pt x="49398" y="1278045"/>
                  <a:pt x="0" y="1228647"/>
                  <a:pt x="0" y="1167712"/>
                </a:cubicBezTo>
                <a:lnTo>
                  <a:pt x="0" y="110334"/>
                </a:lnTo>
                <a:cubicBezTo>
                  <a:pt x="0" y="49398"/>
                  <a:pt x="49398" y="0"/>
                  <a:pt x="110334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51674" y="1556181"/>
            <a:ext cx="588452" cy="588452"/>
          </a:xfrm>
          <a:custGeom>
            <a:avLst/>
            <a:gdLst/>
            <a:ahLst/>
            <a:cxnLst/>
            <a:rect l="l" t="t" r="r" b="b"/>
            <a:pathLst>
              <a:path w="588452" h="588452">
                <a:moveTo>
                  <a:pt x="294226" y="0"/>
                </a:moveTo>
                <a:lnTo>
                  <a:pt x="294226" y="0"/>
                </a:lnTo>
                <a:cubicBezTo>
                  <a:pt x="456614" y="0"/>
                  <a:pt x="588452" y="131838"/>
                  <a:pt x="588452" y="294226"/>
                </a:cubicBezTo>
                <a:lnTo>
                  <a:pt x="588452" y="294226"/>
                </a:lnTo>
                <a:cubicBezTo>
                  <a:pt x="588452" y="456614"/>
                  <a:pt x="456614" y="588452"/>
                  <a:pt x="294226" y="588452"/>
                </a:cubicBezTo>
                <a:lnTo>
                  <a:pt x="294226" y="588452"/>
                </a:lnTo>
                <a:cubicBezTo>
                  <a:pt x="131838" y="588452"/>
                  <a:pt x="0" y="456614"/>
                  <a:pt x="0" y="294226"/>
                </a:cubicBezTo>
                <a:lnTo>
                  <a:pt x="0" y="294226"/>
                </a:lnTo>
                <a:cubicBezTo>
                  <a:pt x="0" y="131838"/>
                  <a:pt x="131838" y="0"/>
                  <a:pt x="294226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10281" y="1712489"/>
            <a:ext cx="275837" cy="275837"/>
          </a:xfrm>
          <a:custGeom>
            <a:avLst/>
            <a:gdLst/>
            <a:ahLst/>
            <a:cxnLst/>
            <a:rect l="l" t="t" r="r" b="b"/>
            <a:pathLst>
              <a:path w="275837" h="275837">
                <a:moveTo>
                  <a:pt x="17240" y="34480"/>
                </a:moveTo>
                <a:cubicBezTo>
                  <a:pt x="17240" y="15450"/>
                  <a:pt x="32690" y="0"/>
                  <a:pt x="51719" y="0"/>
                </a:cubicBezTo>
                <a:cubicBezTo>
                  <a:pt x="70749" y="0"/>
                  <a:pt x="86199" y="15450"/>
                  <a:pt x="86199" y="34480"/>
                </a:cubicBezTo>
                <a:cubicBezTo>
                  <a:pt x="86199" y="53509"/>
                  <a:pt x="70749" y="68959"/>
                  <a:pt x="51719" y="68959"/>
                </a:cubicBezTo>
                <a:cubicBezTo>
                  <a:pt x="32690" y="68959"/>
                  <a:pt x="17240" y="53509"/>
                  <a:pt x="17240" y="34480"/>
                </a:cubicBezTo>
                <a:close/>
                <a:moveTo>
                  <a:pt x="0" y="120679"/>
                </a:moveTo>
                <a:cubicBezTo>
                  <a:pt x="0" y="101661"/>
                  <a:pt x="15462" y="86199"/>
                  <a:pt x="34480" y="86199"/>
                </a:cubicBezTo>
                <a:lnTo>
                  <a:pt x="68959" y="86199"/>
                </a:lnTo>
                <a:cubicBezTo>
                  <a:pt x="70683" y="86199"/>
                  <a:pt x="72407" y="86307"/>
                  <a:pt x="74077" y="86576"/>
                </a:cubicBezTo>
                <a:lnTo>
                  <a:pt x="50157" y="110496"/>
                </a:lnTo>
                <a:cubicBezTo>
                  <a:pt x="35018" y="125635"/>
                  <a:pt x="35018" y="150202"/>
                  <a:pt x="50157" y="165341"/>
                </a:cubicBezTo>
                <a:lnTo>
                  <a:pt x="80327" y="195510"/>
                </a:lnTo>
                <a:cubicBezTo>
                  <a:pt x="82159" y="197342"/>
                  <a:pt x="84098" y="198958"/>
                  <a:pt x="86199" y="200359"/>
                </a:cubicBezTo>
                <a:lnTo>
                  <a:pt x="86199" y="249977"/>
                </a:lnTo>
                <a:cubicBezTo>
                  <a:pt x="86199" y="264254"/>
                  <a:pt x="74616" y="275837"/>
                  <a:pt x="60339" y="275837"/>
                </a:cubicBezTo>
                <a:lnTo>
                  <a:pt x="43100" y="275837"/>
                </a:lnTo>
                <a:cubicBezTo>
                  <a:pt x="28823" y="275837"/>
                  <a:pt x="17240" y="264254"/>
                  <a:pt x="17240" y="249977"/>
                </a:cubicBezTo>
                <a:lnTo>
                  <a:pt x="17240" y="185005"/>
                </a:lnTo>
                <a:cubicBezTo>
                  <a:pt x="6950" y="179079"/>
                  <a:pt x="0" y="167927"/>
                  <a:pt x="0" y="155158"/>
                </a:cubicBezTo>
                <a:lnTo>
                  <a:pt x="0" y="120679"/>
                </a:lnTo>
                <a:close/>
                <a:moveTo>
                  <a:pt x="189638" y="34480"/>
                </a:moveTo>
                <a:cubicBezTo>
                  <a:pt x="189638" y="15450"/>
                  <a:pt x="205088" y="0"/>
                  <a:pt x="224118" y="0"/>
                </a:cubicBezTo>
                <a:cubicBezTo>
                  <a:pt x="243147" y="0"/>
                  <a:pt x="258597" y="15450"/>
                  <a:pt x="258597" y="34480"/>
                </a:cubicBezTo>
                <a:cubicBezTo>
                  <a:pt x="258597" y="53509"/>
                  <a:pt x="243147" y="68959"/>
                  <a:pt x="224118" y="68959"/>
                </a:cubicBezTo>
                <a:cubicBezTo>
                  <a:pt x="205088" y="68959"/>
                  <a:pt x="189638" y="53509"/>
                  <a:pt x="189638" y="34480"/>
                </a:cubicBezTo>
                <a:close/>
                <a:moveTo>
                  <a:pt x="225680" y="110496"/>
                </a:moveTo>
                <a:lnTo>
                  <a:pt x="201760" y="86576"/>
                </a:lnTo>
                <a:cubicBezTo>
                  <a:pt x="203430" y="86307"/>
                  <a:pt x="205154" y="86199"/>
                  <a:pt x="206878" y="86199"/>
                </a:cubicBezTo>
                <a:lnTo>
                  <a:pt x="241357" y="86199"/>
                </a:lnTo>
                <a:cubicBezTo>
                  <a:pt x="260375" y="86199"/>
                  <a:pt x="275837" y="101661"/>
                  <a:pt x="275837" y="120679"/>
                </a:cubicBezTo>
                <a:lnTo>
                  <a:pt x="275837" y="155158"/>
                </a:lnTo>
                <a:cubicBezTo>
                  <a:pt x="275837" y="167927"/>
                  <a:pt x="268887" y="179079"/>
                  <a:pt x="258597" y="185005"/>
                </a:cubicBezTo>
                <a:lnTo>
                  <a:pt x="258597" y="249977"/>
                </a:lnTo>
                <a:cubicBezTo>
                  <a:pt x="258597" y="264254"/>
                  <a:pt x="247014" y="275837"/>
                  <a:pt x="232738" y="275837"/>
                </a:cubicBezTo>
                <a:lnTo>
                  <a:pt x="215498" y="275837"/>
                </a:lnTo>
                <a:cubicBezTo>
                  <a:pt x="201221" y="275837"/>
                  <a:pt x="189638" y="264254"/>
                  <a:pt x="189638" y="249977"/>
                </a:cubicBezTo>
                <a:lnTo>
                  <a:pt x="189638" y="200359"/>
                </a:lnTo>
                <a:cubicBezTo>
                  <a:pt x="191739" y="198958"/>
                  <a:pt x="193679" y="197342"/>
                  <a:pt x="195510" y="195510"/>
                </a:cubicBezTo>
                <a:lnTo>
                  <a:pt x="225680" y="165341"/>
                </a:lnTo>
                <a:cubicBezTo>
                  <a:pt x="240819" y="150202"/>
                  <a:pt x="240819" y="125635"/>
                  <a:pt x="225680" y="110496"/>
                </a:cubicBezTo>
                <a:close/>
                <a:moveTo>
                  <a:pt x="163132" y="95789"/>
                </a:moveTo>
                <a:cubicBezTo>
                  <a:pt x="167980" y="93795"/>
                  <a:pt x="173530" y="94873"/>
                  <a:pt x="177247" y="98590"/>
                </a:cubicBezTo>
                <a:lnTo>
                  <a:pt x="207417" y="128760"/>
                </a:lnTo>
                <a:cubicBezTo>
                  <a:pt x="212481" y="133824"/>
                  <a:pt x="212481" y="142013"/>
                  <a:pt x="207417" y="147023"/>
                </a:cubicBezTo>
                <a:lnTo>
                  <a:pt x="177247" y="177193"/>
                </a:lnTo>
                <a:cubicBezTo>
                  <a:pt x="173530" y="180910"/>
                  <a:pt x="167980" y="181988"/>
                  <a:pt x="163132" y="179994"/>
                </a:cubicBezTo>
                <a:cubicBezTo>
                  <a:pt x="158283" y="178001"/>
                  <a:pt x="155158" y="173314"/>
                  <a:pt x="155158" y="168088"/>
                </a:cubicBezTo>
                <a:lnTo>
                  <a:pt x="155158" y="155158"/>
                </a:lnTo>
                <a:lnTo>
                  <a:pt x="120679" y="155158"/>
                </a:lnTo>
                <a:lnTo>
                  <a:pt x="120679" y="168088"/>
                </a:lnTo>
                <a:cubicBezTo>
                  <a:pt x="120679" y="173314"/>
                  <a:pt x="117554" y="178055"/>
                  <a:pt x="112705" y="180048"/>
                </a:cubicBezTo>
                <a:cubicBezTo>
                  <a:pt x="107857" y="182042"/>
                  <a:pt x="102308" y="180964"/>
                  <a:pt x="98590" y="177247"/>
                </a:cubicBezTo>
                <a:lnTo>
                  <a:pt x="68421" y="147077"/>
                </a:lnTo>
                <a:cubicBezTo>
                  <a:pt x="63356" y="142013"/>
                  <a:pt x="63356" y="133824"/>
                  <a:pt x="68421" y="128814"/>
                </a:cubicBezTo>
                <a:lnTo>
                  <a:pt x="98590" y="98644"/>
                </a:lnTo>
                <a:cubicBezTo>
                  <a:pt x="102308" y="94927"/>
                  <a:pt x="107857" y="93849"/>
                  <a:pt x="112705" y="95843"/>
                </a:cubicBezTo>
                <a:cubicBezTo>
                  <a:pt x="117554" y="97836"/>
                  <a:pt x="120679" y="102523"/>
                  <a:pt x="120679" y="107749"/>
                </a:cubicBezTo>
                <a:lnTo>
                  <a:pt x="120679" y="120679"/>
                </a:lnTo>
                <a:lnTo>
                  <a:pt x="155158" y="120679"/>
                </a:lnTo>
                <a:lnTo>
                  <a:pt x="155158" y="107749"/>
                </a:lnTo>
                <a:cubicBezTo>
                  <a:pt x="155158" y="102523"/>
                  <a:pt x="158283" y="97782"/>
                  <a:pt x="163132" y="95789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287240" y="1397575"/>
            <a:ext cx="10463421" cy="2942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738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Role Reversal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287240" y="1765357"/>
            <a:ext cx="10435837" cy="54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03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 has taken on the </a:t>
            </a:r>
            <a:r>
              <a:rPr lang="en-US" sz="1303" b="1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caregiver role</a:t>
            </a:r>
            <a:r>
              <a:rPr lang="en-US" sz="1303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creating a situation where the child is caring for the parent. This fundamental shift in family dynamics has profound implications for attachment and emotional wellbeing.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86172" y="2634244"/>
            <a:ext cx="5617882" cy="2868706"/>
          </a:xfrm>
          <a:custGeom>
            <a:avLst/>
            <a:gdLst/>
            <a:ahLst/>
            <a:cxnLst/>
            <a:rect l="l" t="t" r="r" b="b"/>
            <a:pathLst>
              <a:path w="5617882" h="2868706">
                <a:moveTo>
                  <a:pt x="36778" y="0"/>
                </a:moveTo>
                <a:lnTo>
                  <a:pt x="5507552" y="0"/>
                </a:lnTo>
                <a:cubicBezTo>
                  <a:pt x="5568486" y="0"/>
                  <a:pt x="5617882" y="49397"/>
                  <a:pt x="5617882" y="110330"/>
                </a:cubicBezTo>
                <a:lnTo>
                  <a:pt x="5617882" y="2758375"/>
                </a:lnTo>
                <a:cubicBezTo>
                  <a:pt x="5617882" y="2819309"/>
                  <a:pt x="5568486" y="2868706"/>
                  <a:pt x="5507552" y="2868706"/>
                </a:cubicBezTo>
                <a:lnTo>
                  <a:pt x="36778" y="2868706"/>
                </a:lnTo>
                <a:cubicBezTo>
                  <a:pt x="16466" y="2868706"/>
                  <a:pt x="0" y="2852240"/>
                  <a:pt x="0" y="2831928"/>
                </a:cubicBezTo>
                <a:lnTo>
                  <a:pt x="0" y="36778"/>
                </a:lnTo>
                <a:cubicBezTo>
                  <a:pt x="0" y="16480"/>
                  <a:pt x="16480" y="0"/>
                  <a:pt x="3677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5167" dist="3677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86172" y="2634244"/>
            <a:ext cx="36778" cy="2868706"/>
          </a:xfrm>
          <a:custGeom>
            <a:avLst/>
            <a:gdLst/>
            <a:ahLst/>
            <a:cxnLst/>
            <a:rect l="l" t="t" r="r" b="b"/>
            <a:pathLst>
              <a:path w="36778" h="2868706">
                <a:moveTo>
                  <a:pt x="36778" y="0"/>
                </a:moveTo>
                <a:lnTo>
                  <a:pt x="36778" y="0"/>
                </a:lnTo>
                <a:lnTo>
                  <a:pt x="36778" y="2868706"/>
                </a:lnTo>
                <a:lnTo>
                  <a:pt x="36778" y="2868706"/>
                </a:lnTo>
                <a:cubicBezTo>
                  <a:pt x="16466" y="2868706"/>
                  <a:pt x="0" y="2852240"/>
                  <a:pt x="0" y="2831928"/>
                </a:cubicBezTo>
                <a:lnTo>
                  <a:pt x="0" y="36778"/>
                </a:lnTo>
                <a:cubicBezTo>
                  <a:pt x="0" y="16480"/>
                  <a:pt x="16480" y="0"/>
                  <a:pt x="36778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99946" y="2854914"/>
            <a:ext cx="206878" cy="183891"/>
          </a:xfrm>
          <a:custGeom>
            <a:avLst/>
            <a:gdLst/>
            <a:ahLst/>
            <a:cxnLst/>
            <a:rect l="l" t="t" r="r" b="b"/>
            <a:pathLst>
              <a:path w="206878" h="183891">
                <a:moveTo>
                  <a:pt x="86199" y="8620"/>
                </a:moveTo>
                <a:cubicBezTo>
                  <a:pt x="86199" y="3843"/>
                  <a:pt x="90042" y="0"/>
                  <a:pt x="94819" y="0"/>
                </a:cubicBezTo>
                <a:lnTo>
                  <a:pt x="112059" y="0"/>
                </a:lnTo>
                <a:cubicBezTo>
                  <a:pt x="116836" y="0"/>
                  <a:pt x="120679" y="3843"/>
                  <a:pt x="120679" y="8620"/>
                </a:cubicBezTo>
                <a:lnTo>
                  <a:pt x="120679" y="28733"/>
                </a:lnTo>
                <a:lnTo>
                  <a:pt x="140792" y="28733"/>
                </a:lnTo>
                <a:cubicBezTo>
                  <a:pt x="145569" y="28733"/>
                  <a:pt x="149412" y="32576"/>
                  <a:pt x="149412" y="37353"/>
                </a:cubicBezTo>
                <a:lnTo>
                  <a:pt x="149412" y="54593"/>
                </a:lnTo>
                <a:cubicBezTo>
                  <a:pt x="149412" y="59370"/>
                  <a:pt x="145569" y="63213"/>
                  <a:pt x="140792" y="63213"/>
                </a:cubicBezTo>
                <a:lnTo>
                  <a:pt x="120679" y="63213"/>
                </a:lnTo>
                <a:lnTo>
                  <a:pt x="120679" y="83326"/>
                </a:lnTo>
                <a:cubicBezTo>
                  <a:pt x="120679" y="88103"/>
                  <a:pt x="116836" y="91946"/>
                  <a:pt x="112059" y="91946"/>
                </a:cubicBezTo>
                <a:lnTo>
                  <a:pt x="94819" y="91946"/>
                </a:lnTo>
                <a:cubicBezTo>
                  <a:pt x="90042" y="91946"/>
                  <a:pt x="86199" y="88103"/>
                  <a:pt x="86199" y="83326"/>
                </a:cubicBezTo>
                <a:lnTo>
                  <a:pt x="86199" y="63213"/>
                </a:lnTo>
                <a:lnTo>
                  <a:pt x="66086" y="63213"/>
                </a:lnTo>
                <a:cubicBezTo>
                  <a:pt x="61309" y="63213"/>
                  <a:pt x="57466" y="59370"/>
                  <a:pt x="57466" y="54593"/>
                </a:cubicBezTo>
                <a:lnTo>
                  <a:pt x="57466" y="37353"/>
                </a:lnTo>
                <a:cubicBezTo>
                  <a:pt x="57466" y="32576"/>
                  <a:pt x="61309" y="28733"/>
                  <a:pt x="66086" y="28733"/>
                </a:cubicBezTo>
                <a:lnTo>
                  <a:pt x="86199" y="28733"/>
                </a:lnTo>
                <a:lnTo>
                  <a:pt x="86199" y="8620"/>
                </a:lnTo>
                <a:close/>
                <a:moveTo>
                  <a:pt x="23956" y="137919"/>
                </a:moveTo>
                <a:lnTo>
                  <a:pt x="39221" y="122654"/>
                </a:lnTo>
                <a:cubicBezTo>
                  <a:pt x="47840" y="114034"/>
                  <a:pt x="59549" y="109186"/>
                  <a:pt x="71725" y="109186"/>
                </a:cubicBezTo>
                <a:lnTo>
                  <a:pt x="126425" y="109186"/>
                </a:lnTo>
                <a:cubicBezTo>
                  <a:pt x="132783" y="109186"/>
                  <a:pt x="137919" y="114322"/>
                  <a:pt x="137919" y="120679"/>
                </a:cubicBezTo>
                <a:cubicBezTo>
                  <a:pt x="137919" y="127036"/>
                  <a:pt x="132783" y="132172"/>
                  <a:pt x="126425" y="132172"/>
                </a:cubicBezTo>
                <a:lnTo>
                  <a:pt x="100566" y="132172"/>
                </a:lnTo>
                <a:cubicBezTo>
                  <a:pt x="95789" y="132172"/>
                  <a:pt x="91946" y="136015"/>
                  <a:pt x="91946" y="140792"/>
                </a:cubicBezTo>
                <a:cubicBezTo>
                  <a:pt x="91946" y="145569"/>
                  <a:pt x="95789" y="149412"/>
                  <a:pt x="100566" y="149412"/>
                </a:cubicBezTo>
                <a:lnTo>
                  <a:pt x="141007" y="149412"/>
                </a:lnTo>
                <a:lnTo>
                  <a:pt x="183999" y="117734"/>
                </a:lnTo>
                <a:cubicBezTo>
                  <a:pt x="190392" y="113029"/>
                  <a:pt x="199371" y="114393"/>
                  <a:pt x="204076" y="120786"/>
                </a:cubicBezTo>
                <a:cubicBezTo>
                  <a:pt x="208781" y="127180"/>
                  <a:pt x="207417" y="136159"/>
                  <a:pt x="201023" y="140864"/>
                </a:cubicBezTo>
                <a:lnTo>
                  <a:pt x="155553" y="174374"/>
                </a:lnTo>
                <a:cubicBezTo>
                  <a:pt x="147149" y="180551"/>
                  <a:pt x="137021" y="183891"/>
                  <a:pt x="126569" y="183891"/>
                </a:cubicBezTo>
                <a:lnTo>
                  <a:pt x="11493" y="183891"/>
                </a:lnTo>
                <a:cubicBezTo>
                  <a:pt x="5136" y="183891"/>
                  <a:pt x="0" y="178755"/>
                  <a:pt x="0" y="172398"/>
                </a:cubicBezTo>
                <a:lnTo>
                  <a:pt x="0" y="149412"/>
                </a:lnTo>
                <a:cubicBezTo>
                  <a:pt x="0" y="143055"/>
                  <a:pt x="5136" y="137919"/>
                  <a:pt x="11493" y="137919"/>
                </a:cubicBezTo>
                <a:lnTo>
                  <a:pt x="23956" y="137919"/>
                </a:ln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18317" y="2818136"/>
            <a:ext cx="5093792" cy="257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48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Characteristics of Role Reversal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588452" y="3222697"/>
            <a:ext cx="5231710" cy="625231"/>
          </a:xfrm>
          <a:custGeom>
            <a:avLst/>
            <a:gdLst/>
            <a:ahLst/>
            <a:cxnLst/>
            <a:rect l="l" t="t" r="r" b="b"/>
            <a:pathLst>
              <a:path w="5231710" h="625231">
                <a:moveTo>
                  <a:pt x="73558" y="0"/>
                </a:moveTo>
                <a:lnTo>
                  <a:pt x="5158152" y="0"/>
                </a:lnTo>
                <a:cubicBezTo>
                  <a:pt x="5198777" y="0"/>
                  <a:pt x="5231710" y="32933"/>
                  <a:pt x="5231710" y="73558"/>
                </a:cubicBezTo>
                <a:lnTo>
                  <a:pt x="5231710" y="551672"/>
                </a:lnTo>
                <a:cubicBezTo>
                  <a:pt x="5231710" y="592298"/>
                  <a:pt x="5198777" y="625231"/>
                  <a:pt x="5158152" y="625231"/>
                </a:cubicBezTo>
                <a:lnTo>
                  <a:pt x="73558" y="625231"/>
                </a:lnTo>
                <a:cubicBezTo>
                  <a:pt x="32933" y="625231"/>
                  <a:pt x="0" y="592298"/>
                  <a:pt x="0" y="551672"/>
                </a:cubicBezTo>
                <a:lnTo>
                  <a:pt x="0" y="73558"/>
                </a:lnTo>
                <a:cubicBezTo>
                  <a:pt x="0" y="32960"/>
                  <a:pt x="32960" y="0"/>
                  <a:pt x="73558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98787" y="3351421"/>
            <a:ext cx="294226" cy="294226"/>
          </a:xfrm>
          <a:custGeom>
            <a:avLst/>
            <a:gdLst/>
            <a:ahLst/>
            <a:cxnLst/>
            <a:rect l="l" t="t" r="r" b="b"/>
            <a:pathLst>
              <a:path w="294226" h="294226">
                <a:moveTo>
                  <a:pt x="147113" y="0"/>
                </a:moveTo>
                <a:lnTo>
                  <a:pt x="147113" y="0"/>
                </a:lnTo>
                <a:cubicBezTo>
                  <a:pt x="228307" y="0"/>
                  <a:pt x="294226" y="65919"/>
                  <a:pt x="294226" y="147113"/>
                </a:cubicBezTo>
                <a:lnTo>
                  <a:pt x="294226" y="147113"/>
                </a:lnTo>
                <a:cubicBezTo>
                  <a:pt x="294226" y="228307"/>
                  <a:pt x="228307" y="294226"/>
                  <a:pt x="147113" y="294226"/>
                </a:cubicBezTo>
                <a:lnTo>
                  <a:pt x="147113" y="294226"/>
                </a:lnTo>
                <a:cubicBezTo>
                  <a:pt x="65919" y="294226"/>
                  <a:pt x="0" y="228307"/>
                  <a:pt x="0" y="147113"/>
                </a:cubicBezTo>
                <a:lnTo>
                  <a:pt x="0" y="147113"/>
                </a:lnTo>
                <a:cubicBezTo>
                  <a:pt x="0" y="65919"/>
                  <a:pt x="65919" y="0"/>
                  <a:pt x="147113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22531" y="3388199"/>
            <a:ext cx="119529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103348" y="3333032"/>
            <a:ext cx="2068778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Child Caring for Parent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103348" y="3553701"/>
            <a:ext cx="2059584" cy="183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4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 assumes adult responsibilities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88452" y="3958262"/>
            <a:ext cx="5231710" cy="625231"/>
          </a:xfrm>
          <a:custGeom>
            <a:avLst/>
            <a:gdLst/>
            <a:ahLst/>
            <a:cxnLst/>
            <a:rect l="l" t="t" r="r" b="b"/>
            <a:pathLst>
              <a:path w="5231710" h="625231">
                <a:moveTo>
                  <a:pt x="73558" y="0"/>
                </a:moveTo>
                <a:lnTo>
                  <a:pt x="5158152" y="0"/>
                </a:lnTo>
                <a:cubicBezTo>
                  <a:pt x="5198777" y="0"/>
                  <a:pt x="5231710" y="32933"/>
                  <a:pt x="5231710" y="73558"/>
                </a:cubicBezTo>
                <a:lnTo>
                  <a:pt x="5231710" y="551672"/>
                </a:lnTo>
                <a:cubicBezTo>
                  <a:pt x="5231710" y="592298"/>
                  <a:pt x="5198777" y="625231"/>
                  <a:pt x="5158152" y="625231"/>
                </a:cubicBezTo>
                <a:lnTo>
                  <a:pt x="73558" y="625231"/>
                </a:lnTo>
                <a:cubicBezTo>
                  <a:pt x="32933" y="625231"/>
                  <a:pt x="0" y="592298"/>
                  <a:pt x="0" y="551672"/>
                </a:cubicBezTo>
                <a:lnTo>
                  <a:pt x="0" y="73558"/>
                </a:lnTo>
                <a:cubicBezTo>
                  <a:pt x="0" y="32960"/>
                  <a:pt x="32960" y="0"/>
                  <a:pt x="73558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98787" y="4086986"/>
            <a:ext cx="294226" cy="294226"/>
          </a:xfrm>
          <a:custGeom>
            <a:avLst/>
            <a:gdLst/>
            <a:ahLst/>
            <a:cxnLst/>
            <a:rect l="l" t="t" r="r" b="b"/>
            <a:pathLst>
              <a:path w="294226" h="294226">
                <a:moveTo>
                  <a:pt x="147113" y="0"/>
                </a:moveTo>
                <a:lnTo>
                  <a:pt x="147113" y="0"/>
                </a:lnTo>
                <a:cubicBezTo>
                  <a:pt x="228307" y="0"/>
                  <a:pt x="294226" y="65919"/>
                  <a:pt x="294226" y="147113"/>
                </a:cubicBezTo>
                <a:lnTo>
                  <a:pt x="294226" y="147113"/>
                </a:lnTo>
                <a:cubicBezTo>
                  <a:pt x="294226" y="228307"/>
                  <a:pt x="228307" y="294226"/>
                  <a:pt x="147113" y="294226"/>
                </a:cubicBezTo>
                <a:lnTo>
                  <a:pt x="147113" y="294226"/>
                </a:lnTo>
                <a:cubicBezTo>
                  <a:pt x="65919" y="294226"/>
                  <a:pt x="0" y="228307"/>
                  <a:pt x="0" y="147113"/>
                </a:cubicBezTo>
                <a:lnTo>
                  <a:pt x="0" y="147113"/>
                </a:lnTo>
                <a:cubicBezTo>
                  <a:pt x="0" y="65919"/>
                  <a:pt x="65919" y="0"/>
                  <a:pt x="147113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808452" y="4123765"/>
            <a:ext cx="147113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1103348" y="4068597"/>
            <a:ext cx="1857303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Reduced Emotional Support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1103348" y="4289267"/>
            <a:ext cx="1848109" cy="183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4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Jenny's own needs go unmet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588452" y="4693828"/>
            <a:ext cx="5231710" cy="625231"/>
          </a:xfrm>
          <a:custGeom>
            <a:avLst/>
            <a:gdLst/>
            <a:ahLst/>
            <a:cxnLst/>
            <a:rect l="l" t="t" r="r" b="b"/>
            <a:pathLst>
              <a:path w="5231710" h="625231">
                <a:moveTo>
                  <a:pt x="73558" y="0"/>
                </a:moveTo>
                <a:lnTo>
                  <a:pt x="5158152" y="0"/>
                </a:lnTo>
                <a:cubicBezTo>
                  <a:pt x="5198777" y="0"/>
                  <a:pt x="5231710" y="32933"/>
                  <a:pt x="5231710" y="73558"/>
                </a:cubicBezTo>
                <a:lnTo>
                  <a:pt x="5231710" y="551672"/>
                </a:lnTo>
                <a:cubicBezTo>
                  <a:pt x="5231710" y="592298"/>
                  <a:pt x="5198777" y="625231"/>
                  <a:pt x="5158152" y="625231"/>
                </a:cubicBezTo>
                <a:lnTo>
                  <a:pt x="73558" y="625231"/>
                </a:lnTo>
                <a:cubicBezTo>
                  <a:pt x="32933" y="625231"/>
                  <a:pt x="0" y="592298"/>
                  <a:pt x="0" y="551672"/>
                </a:cubicBezTo>
                <a:lnTo>
                  <a:pt x="0" y="73558"/>
                </a:lnTo>
                <a:cubicBezTo>
                  <a:pt x="0" y="32960"/>
                  <a:pt x="32960" y="0"/>
                  <a:pt x="73558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698787" y="4822552"/>
            <a:ext cx="294226" cy="294226"/>
          </a:xfrm>
          <a:custGeom>
            <a:avLst/>
            <a:gdLst/>
            <a:ahLst/>
            <a:cxnLst/>
            <a:rect l="l" t="t" r="r" b="b"/>
            <a:pathLst>
              <a:path w="294226" h="294226">
                <a:moveTo>
                  <a:pt x="147113" y="0"/>
                </a:moveTo>
                <a:lnTo>
                  <a:pt x="147113" y="0"/>
                </a:lnTo>
                <a:cubicBezTo>
                  <a:pt x="228307" y="0"/>
                  <a:pt x="294226" y="65919"/>
                  <a:pt x="294226" y="147113"/>
                </a:cubicBezTo>
                <a:lnTo>
                  <a:pt x="294226" y="147113"/>
                </a:lnTo>
                <a:cubicBezTo>
                  <a:pt x="294226" y="228307"/>
                  <a:pt x="228307" y="294226"/>
                  <a:pt x="147113" y="294226"/>
                </a:cubicBezTo>
                <a:lnTo>
                  <a:pt x="147113" y="294226"/>
                </a:lnTo>
                <a:cubicBezTo>
                  <a:pt x="65919" y="294226"/>
                  <a:pt x="0" y="228307"/>
                  <a:pt x="0" y="147113"/>
                </a:cubicBezTo>
                <a:lnTo>
                  <a:pt x="0" y="147113"/>
                </a:lnTo>
                <a:cubicBezTo>
                  <a:pt x="0" y="65919"/>
                  <a:pt x="65919" y="0"/>
                  <a:pt x="147113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806536" y="4859330"/>
            <a:ext cx="156308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1103348" y="4804163"/>
            <a:ext cx="2243475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Developmental Disruption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1103348" y="5024833"/>
            <a:ext cx="2234281" cy="183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4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Normal adolescent experiences limited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207293" y="2634244"/>
            <a:ext cx="5617882" cy="2868706"/>
          </a:xfrm>
          <a:custGeom>
            <a:avLst/>
            <a:gdLst/>
            <a:ahLst/>
            <a:cxnLst/>
            <a:rect l="l" t="t" r="r" b="b"/>
            <a:pathLst>
              <a:path w="5617882" h="2868706">
                <a:moveTo>
                  <a:pt x="36778" y="0"/>
                </a:moveTo>
                <a:lnTo>
                  <a:pt x="5507552" y="0"/>
                </a:lnTo>
                <a:cubicBezTo>
                  <a:pt x="5568486" y="0"/>
                  <a:pt x="5617882" y="49397"/>
                  <a:pt x="5617882" y="110330"/>
                </a:cubicBezTo>
                <a:lnTo>
                  <a:pt x="5617882" y="2758375"/>
                </a:lnTo>
                <a:cubicBezTo>
                  <a:pt x="5617882" y="2819309"/>
                  <a:pt x="5568486" y="2868706"/>
                  <a:pt x="5507552" y="2868706"/>
                </a:cubicBezTo>
                <a:lnTo>
                  <a:pt x="36778" y="2868706"/>
                </a:lnTo>
                <a:cubicBezTo>
                  <a:pt x="16466" y="2868706"/>
                  <a:pt x="0" y="2852240"/>
                  <a:pt x="0" y="2831928"/>
                </a:cubicBezTo>
                <a:lnTo>
                  <a:pt x="0" y="36778"/>
                </a:lnTo>
                <a:cubicBezTo>
                  <a:pt x="0" y="16480"/>
                  <a:pt x="16480" y="0"/>
                  <a:pt x="3677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5167" dist="3677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207293" y="2634244"/>
            <a:ext cx="36778" cy="2868706"/>
          </a:xfrm>
          <a:custGeom>
            <a:avLst/>
            <a:gdLst/>
            <a:ahLst/>
            <a:cxnLst/>
            <a:rect l="l" t="t" r="r" b="b"/>
            <a:pathLst>
              <a:path w="36778" h="2868706">
                <a:moveTo>
                  <a:pt x="36778" y="0"/>
                </a:moveTo>
                <a:lnTo>
                  <a:pt x="36778" y="0"/>
                </a:lnTo>
                <a:lnTo>
                  <a:pt x="36778" y="2868706"/>
                </a:lnTo>
                <a:lnTo>
                  <a:pt x="36778" y="2868706"/>
                </a:lnTo>
                <a:cubicBezTo>
                  <a:pt x="16466" y="2868706"/>
                  <a:pt x="0" y="2852240"/>
                  <a:pt x="0" y="2831928"/>
                </a:cubicBezTo>
                <a:lnTo>
                  <a:pt x="0" y="36778"/>
                </a:lnTo>
                <a:cubicBezTo>
                  <a:pt x="0" y="16480"/>
                  <a:pt x="16480" y="0"/>
                  <a:pt x="36778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6432560" y="2854914"/>
            <a:ext cx="183891" cy="183891"/>
          </a:xfrm>
          <a:custGeom>
            <a:avLst/>
            <a:gdLst/>
            <a:ahLst/>
            <a:cxnLst/>
            <a:rect l="l" t="t" r="r" b="b"/>
            <a:pathLst>
              <a:path w="183891" h="183891">
                <a:moveTo>
                  <a:pt x="47805" y="11493"/>
                </a:moveTo>
                <a:cubicBezTo>
                  <a:pt x="54018" y="11493"/>
                  <a:pt x="60088" y="12714"/>
                  <a:pt x="65727" y="14977"/>
                </a:cubicBezTo>
                <a:lnTo>
                  <a:pt x="85409" y="45578"/>
                </a:lnTo>
                <a:lnTo>
                  <a:pt x="58328" y="72659"/>
                </a:lnTo>
                <a:cubicBezTo>
                  <a:pt x="57789" y="73197"/>
                  <a:pt x="57466" y="73952"/>
                  <a:pt x="57502" y="74742"/>
                </a:cubicBezTo>
                <a:cubicBezTo>
                  <a:pt x="57538" y="75532"/>
                  <a:pt x="57861" y="76250"/>
                  <a:pt x="58436" y="76789"/>
                </a:cubicBezTo>
                <a:lnTo>
                  <a:pt x="98662" y="114142"/>
                </a:lnTo>
                <a:cubicBezTo>
                  <a:pt x="99704" y="115112"/>
                  <a:pt x="101320" y="115184"/>
                  <a:pt x="102433" y="114250"/>
                </a:cubicBezTo>
                <a:cubicBezTo>
                  <a:pt x="103547" y="113316"/>
                  <a:pt x="103798" y="111736"/>
                  <a:pt x="103044" y="110514"/>
                </a:cubicBezTo>
                <a:lnTo>
                  <a:pt x="81350" y="75281"/>
                </a:lnTo>
                <a:lnTo>
                  <a:pt x="113926" y="48128"/>
                </a:lnTo>
                <a:cubicBezTo>
                  <a:pt x="114860" y="47374"/>
                  <a:pt x="115184" y="46081"/>
                  <a:pt x="114788" y="44967"/>
                </a:cubicBezTo>
                <a:lnTo>
                  <a:pt x="106456" y="21765"/>
                </a:lnTo>
                <a:cubicBezTo>
                  <a:pt x="114788" y="15193"/>
                  <a:pt x="125204" y="11493"/>
                  <a:pt x="136087" y="11493"/>
                </a:cubicBezTo>
                <a:cubicBezTo>
                  <a:pt x="162485" y="11493"/>
                  <a:pt x="183891" y="32899"/>
                  <a:pt x="183891" y="59298"/>
                </a:cubicBezTo>
                <a:lnTo>
                  <a:pt x="183891" y="60232"/>
                </a:lnTo>
                <a:cubicBezTo>
                  <a:pt x="183891" y="100530"/>
                  <a:pt x="133645" y="147329"/>
                  <a:pt x="107426" y="167334"/>
                </a:cubicBezTo>
                <a:cubicBezTo>
                  <a:pt x="102972" y="170710"/>
                  <a:pt x="97513" y="172398"/>
                  <a:pt x="91946" y="172398"/>
                </a:cubicBezTo>
                <a:cubicBezTo>
                  <a:pt x="86379" y="172398"/>
                  <a:pt x="80883" y="170746"/>
                  <a:pt x="76466" y="167334"/>
                </a:cubicBezTo>
                <a:cubicBezTo>
                  <a:pt x="50247" y="147329"/>
                  <a:pt x="0" y="100530"/>
                  <a:pt x="0" y="60232"/>
                </a:cubicBezTo>
                <a:lnTo>
                  <a:pt x="0" y="59298"/>
                </a:lnTo>
                <a:cubicBezTo>
                  <a:pt x="0" y="32899"/>
                  <a:pt x="21406" y="11493"/>
                  <a:pt x="47805" y="11493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639438" y="2818136"/>
            <a:ext cx="5093792" cy="2574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48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Possible Emotional Impact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6409573" y="3222697"/>
            <a:ext cx="5231710" cy="625231"/>
          </a:xfrm>
          <a:custGeom>
            <a:avLst/>
            <a:gdLst/>
            <a:ahLst/>
            <a:cxnLst/>
            <a:rect l="l" t="t" r="r" b="b"/>
            <a:pathLst>
              <a:path w="5231710" h="625231">
                <a:moveTo>
                  <a:pt x="73558" y="0"/>
                </a:moveTo>
                <a:lnTo>
                  <a:pt x="5158152" y="0"/>
                </a:lnTo>
                <a:cubicBezTo>
                  <a:pt x="5198777" y="0"/>
                  <a:pt x="5231710" y="32933"/>
                  <a:pt x="5231710" y="73558"/>
                </a:cubicBezTo>
                <a:lnTo>
                  <a:pt x="5231710" y="551672"/>
                </a:lnTo>
                <a:cubicBezTo>
                  <a:pt x="5231710" y="592298"/>
                  <a:pt x="5198777" y="625231"/>
                  <a:pt x="5158152" y="625231"/>
                </a:cubicBezTo>
                <a:lnTo>
                  <a:pt x="73558" y="625231"/>
                </a:lnTo>
                <a:cubicBezTo>
                  <a:pt x="32933" y="625231"/>
                  <a:pt x="0" y="592298"/>
                  <a:pt x="0" y="551672"/>
                </a:cubicBezTo>
                <a:lnTo>
                  <a:pt x="0" y="73558"/>
                </a:lnTo>
                <a:cubicBezTo>
                  <a:pt x="0" y="32960"/>
                  <a:pt x="32960" y="0"/>
                  <a:pt x="73558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6553238" y="3452561"/>
            <a:ext cx="144814" cy="165502"/>
          </a:xfrm>
          <a:custGeom>
            <a:avLst/>
            <a:gdLst/>
            <a:ahLst/>
            <a:cxnLst/>
            <a:rect l="l" t="t" r="r" b="b"/>
            <a:pathLst>
              <a:path w="144814" h="165502">
                <a:moveTo>
                  <a:pt x="109516" y="-3200"/>
                </a:moveTo>
                <a:cubicBezTo>
                  <a:pt x="113363" y="-420"/>
                  <a:pt x="114785" y="4622"/>
                  <a:pt x="113039" y="9019"/>
                </a:cubicBezTo>
                <a:lnTo>
                  <a:pt x="87697" y="72407"/>
                </a:lnTo>
                <a:lnTo>
                  <a:pt x="134471" y="72407"/>
                </a:lnTo>
                <a:cubicBezTo>
                  <a:pt x="138834" y="72407"/>
                  <a:pt x="142713" y="75123"/>
                  <a:pt x="144200" y="79228"/>
                </a:cubicBezTo>
                <a:cubicBezTo>
                  <a:pt x="145687" y="83333"/>
                  <a:pt x="144427" y="87923"/>
                  <a:pt x="141097" y="90703"/>
                </a:cubicBezTo>
                <a:lnTo>
                  <a:pt x="48002" y="168282"/>
                </a:lnTo>
                <a:cubicBezTo>
                  <a:pt x="44349" y="171321"/>
                  <a:pt x="39145" y="171482"/>
                  <a:pt x="35299" y="168702"/>
                </a:cubicBezTo>
                <a:cubicBezTo>
                  <a:pt x="31452" y="165922"/>
                  <a:pt x="30030" y="160880"/>
                  <a:pt x="31775" y="156484"/>
                </a:cubicBezTo>
                <a:lnTo>
                  <a:pt x="57118" y="93095"/>
                </a:lnTo>
                <a:lnTo>
                  <a:pt x="10344" y="93095"/>
                </a:lnTo>
                <a:cubicBezTo>
                  <a:pt x="5980" y="93095"/>
                  <a:pt x="2101" y="90380"/>
                  <a:pt x="614" y="86275"/>
                </a:cubicBezTo>
                <a:cubicBezTo>
                  <a:pt x="-873" y="82169"/>
                  <a:pt x="388" y="77579"/>
                  <a:pt x="3717" y="74799"/>
                </a:cubicBezTo>
                <a:lnTo>
                  <a:pt x="96812" y="-2780"/>
                </a:lnTo>
                <a:cubicBezTo>
                  <a:pt x="100465" y="-5818"/>
                  <a:pt x="105669" y="-5980"/>
                  <a:pt x="109516" y="-320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6837121" y="3333032"/>
            <a:ext cx="2381394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Anxiety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6837121" y="3553701"/>
            <a:ext cx="2372199" cy="183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4" dirty="0">
                <a:solidFill>
                  <a:srgbClr val="3D3D3D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Constant worry about mother's wellbeing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6409573" y="3958262"/>
            <a:ext cx="5231710" cy="625231"/>
          </a:xfrm>
          <a:custGeom>
            <a:avLst/>
            <a:gdLst/>
            <a:ahLst/>
            <a:cxnLst/>
            <a:rect l="l" t="t" r="r" b="b"/>
            <a:pathLst>
              <a:path w="5231710" h="625231">
                <a:moveTo>
                  <a:pt x="73558" y="0"/>
                </a:moveTo>
                <a:lnTo>
                  <a:pt x="5158152" y="0"/>
                </a:lnTo>
                <a:cubicBezTo>
                  <a:pt x="5198777" y="0"/>
                  <a:pt x="5231710" y="32933"/>
                  <a:pt x="5231710" y="73558"/>
                </a:cubicBezTo>
                <a:lnTo>
                  <a:pt x="5231710" y="551672"/>
                </a:lnTo>
                <a:cubicBezTo>
                  <a:pt x="5231710" y="592298"/>
                  <a:pt x="5198777" y="625231"/>
                  <a:pt x="5158152" y="625231"/>
                </a:cubicBezTo>
                <a:lnTo>
                  <a:pt x="73558" y="625231"/>
                </a:lnTo>
                <a:cubicBezTo>
                  <a:pt x="32933" y="625231"/>
                  <a:pt x="0" y="592298"/>
                  <a:pt x="0" y="551672"/>
                </a:cubicBezTo>
                <a:lnTo>
                  <a:pt x="0" y="73558"/>
                </a:lnTo>
                <a:cubicBezTo>
                  <a:pt x="0" y="32960"/>
                  <a:pt x="32960" y="0"/>
                  <a:pt x="73558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6522207" y="4188127"/>
            <a:ext cx="206878" cy="165502"/>
          </a:xfrm>
          <a:custGeom>
            <a:avLst/>
            <a:gdLst/>
            <a:ahLst/>
            <a:cxnLst/>
            <a:rect l="l" t="t" r="r" b="b"/>
            <a:pathLst>
              <a:path w="206878" h="165502">
                <a:moveTo>
                  <a:pt x="170674" y="41376"/>
                </a:moveTo>
                <a:cubicBezTo>
                  <a:pt x="173519" y="41376"/>
                  <a:pt x="175846" y="43703"/>
                  <a:pt x="175846" y="46548"/>
                </a:cubicBezTo>
                <a:lnTo>
                  <a:pt x="175846" y="118955"/>
                </a:lnTo>
                <a:cubicBezTo>
                  <a:pt x="175846" y="121799"/>
                  <a:pt x="173519" y="124127"/>
                  <a:pt x="170674" y="124127"/>
                </a:cubicBezTo>
                <a:lnTo>
                  <a:pt x="36204" y="124127"/>
                </a:lnTo>
                <a:cubicBezTo>
                  <a:pt x="33359" y="124127"/>
                  <a:pt x="31032" y="121799"/>
                  <a:pt x="31032" y="118955"/>
                </a:cubicBezTo>
                <a:lnTo>
                  <a:pt x="31032" y="46548"/>
                </a:lnTo>
                <a:cubicBezTo>
                  <a:pt x="31032" y="43703"/>
                  <a:pt x="33359" y="41376"/>
                  <a:pt x="36204" y="41376"/>
                </a:cubicBezTo>
                <a:lnTo>
                  <a:pt x="170674" y="41376"/>
                </a:lnTo>
                <a:close/>
                <a:moveTo>
                  <a:pt x="36204" y="20688"/>
                </a:moveTo>
                <a:cubicBezTo>
                  <a:pt x="21916" y="20688"/>
                  <a:pt x="10344" y="32260"/>
                  <a:pt x="10344" y="46548"/>
                </a:cubicBezTo>
                <a:lnTo>
                  <a:pt x="10344" y="118955"/>
                </a:lnTo>
                <a:cubicBezTo>
                  <a:pt x="10344" y="133242"/>
                  <a:pt x="21916" y="144814"/>
                  <a:pt x="36204" y="144814"/>
                </a:cubicBezTo>
                <a:lnTo>
                  <a:pt x="170674" y="144814"/>
                </a:lnTo>
                <a:cubicBezTo>
                  <a:pt x="184962" y="144814"/>
                  <a:pt x="196534" y="133242"/>
                  <a:pt x="196534" y="118955"/>
                </a:cubicBezTo>
                <a:lnTo>
                  <a:pt x="196534" y="103439"/>
                </a:lnTo>
                <a:cubicBezTo>
                  <a:pt x="202255" y="103439"/>
                  <a:pt x="206878" y="98816"/>
                  <a:pt x="206878" y="93095"/>
                </a:cubicBezTo>
                <a:lnTo>
                  <a:pt x="206878" y="72407"/>
                </a:lnTo>
                <a:cubicBezTo>
                  <a:pt x="206878" y="66686"/>
                  <a:pt x="202255" y="62063"/>
                  <a:pt x="196534" y="62063"/>
                </a:cubicBezTo>
                <a:lnTo>
                  <a:pt x="196534" y="46548"/>
                </a:lnTo>
                <a:cubicBezTo>
                  <a:pt x="196534" y="32260"/>
                  <a:pt x="184962" y="20688"/>
                  <a:pt x="170674" y="20688"/>
                </a:cubicBezTo>
                <a:lnTo>
                  <a:pt x="36204" y="20688"/>
                </a:lnTo>
                <a:close/>
                <a:moveTo>
                  <a:pt x="54305" y="56891"/>
                </a:moveTo>
                <a:cubicBezTo>
                  <a:pt x="50006" y="56891"/>
                  <a:pt x="46548" y="60350"/>
                  <a:pt x="46548" y="64649"/>
                </a:cubicBezTo>
                <a:lnTo>
                  <a:pt x="46548" y="100853"/>
                </a:lnTo>
                <a:cubicBezTo>
                  <a:pt x="46548" y="105152"/>
                  <a:pt x="50006" y="108611"/>
                  <a:pt x="54305" y="108611"/>
                </a:cubicBezTo>
                <a:lnTo>
                  <a:pt x="74993" y="108611"/>
                </a:lnTo>
                <a:cubicBezTo>
                  <a:pt x="79292" y="108611"/>
                  <a:pt x="82751" y="105152"/>
                  <a:pt x="82751" y="100853"/>
                </a:cubicBezTo>
                <a:lnTo>
                  <a:pt x="82751" y="64649"/>
                </a:lnTo>
                <a:cubicBezTo>
                  <a:pt x="82751" y="60350"/>
                  <a:pt x="79292" y="56891"/>
                  <a:pt x="74993" y="56891"/>
                </a:cubicBezTo>
                <a:lnTo>
                  <a:pt x="54305" y="56891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6837121" y="4068597"/>
            <a:ext cx="1728579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Emotional Exhaustion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6837121" y="4289267"/>
            <a:ext cx="1719385" cy="183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4" dirty="0">
                <a:solidFill>
                  <a:srgbClr val="3D3D3D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Physical and mental depletion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6409573" y="4693828"/>
            <a:ext cx="5231710" cy="625231"/>
          </a:xfrm>
          <a:custGeom>
            <a:avLst/>
            <a:gdLst/>
            <a:ahLst/>
            <a:cxnLst/>
            <a:rect l="l" t="t" r="r" b="b"/>
            <a:pathLst>
              <a:path w="5231710" h="625231">
                <a:moveTo>
                  <a:pt x="73558" y="0"/>
                </a:moveTo>
                <a:lnTo>
                  <a:pt x="5158152" y="0"/>
                </a:lnTo>
                <a:cubicBezTo>
                  <a:pt x="5198777" y="0"/>
                  <a:pt x="5231710" y="32933"/>
                  <a:pt x="5231710" y="73558"/>
                </a:cubicBezTo>
                <a:lnTo>
                  <a:pt x="5231710" y="551672"/>
                </a:lnTo>
                <a:cubicBezTo>
                  <a:pt x="5231710" y="592298"/>
                  <a:pt x="5198777" y="625231"/>
                  <a:pt x="5158152" y="625231"/>
                </a:cubicBezTo>
                <a:lnTo>
                  <a:pt x="73558" y="625231"/>
                </a:lnTo>
                <a:cubicBezTo>
                  <a:pt x="32933" y="625231"/>
                  <a:pt x="0" y="592298"/>
                  <a:pt x="0" y="551672"/>
                </a:cubicBezTo>
                <a:lnTo>
                  <a:pt x="0" y="73558"/>
                </a:lnTo>
                <a:cubicBezTo>
                  <a:pt x="0" y="32960"/>
                  <a:pt x="32960" y="0"/>
                  <a:pt x="73558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Shape 42"/>
          <p:cNvSpPr/>
          <p:nvPr/>
        </p:nvSpPr>
        <p:spPr>
          <a:xfrm>
            <a:off x="6563582" y="4923692"/>
            <a:ext cx="124127" cy="165502"/>
          </a:xfrm>
          <a:custGeom>
            <a:avLst/>
            <a:gdLst/>
            <a:ahLst/>
            <a:cxnLst/>
            <a:rect l="l" t="t" r="r" b="b"/>
            <a:pathLst>
              <a:path w="124127" h="165502">
                <a:moveTo>
                  <a:pt x="41376" y="31032"/>
                </a:moveTo>
                <a:lnTo>
                  <a:pt x="41376" y="51719"/>
                </a:lnTo>
                <a:lnTo>
                  <a:pt x="82751" y="51719"/>
                </a:lnTo>
                <a:lnTo>
                  <a:pt x="82751" y="31032"/>
                </a:lnTo>
                <a:cubicBezTo>
                  <a:pt x="82751" y="19621"/>
                  <a:pt x="73474" y="10344"/>
                  <a:pt x="62063" y="10344"/>
                </a:cubicBezTo>
                <a:cubicBezTo>
                  <a:pt x="50653" y="10344"/>
                  <a:pt x="41376" y="19621"/>
                  <a:pt x="41376" y="31032"/>
                </a:cubicBezTo>
                <a:close/>
                <a:moveTo>
                  <a:pt x="20688" y="51719"/>
                </a:moveTo>
                <a:lnTo>
                  <a:pt x="20688" y="31032"/>
                </a:lnTo>
                <a:cubicBezTo>
                  <a:pt x="20688" y="8178"/>
                  <a:pt x="39210" y="-10344"/>
                  <a:pt x="62063" y="-10344"/>
                </a:cubicBezTo>
                <a:cubicBezTo>
                  <a:pt x="84917" y="-10344"/>
                  <a:pt x="103439" y="8178"/>
                  <a:pt x="103439" y="31032"/>
                </a:cubicBezTo>
                <a:lnTo>
                  <a:pt x="103439" y="51719"/>
                </a:lnTo>
                <a:cubicBezTo>
                  <a:pt x="114850" y="51719"/>
                  <a:pt x="124127" y="60997"/>
                  <a:pt x="124127" y="72407"/>
                </a:cubicBezTo>
                <a:lnTo>
                  <a:pt x="124127" y="144814"/>
                </a:lnTo>
                <a:cubicBezTo>
                  <a:pt x="124127" y="156225"/>
                  <a:pt x="114850" y="165502"/>
                  <a:pt x="103439" y="165502"/>
                </a:cubicBezTo>
                <a:lnTo>
                  <a:pt x="20688" y="165502"/>
                </a:lnTo>
                <a:cubicBezTo>
                  <a:pt x="9277" y="165502"/>
                  <a:pt x="0" y="156225"/>
                  <a:pt x="0" y="144814"/>
                </a:cubicBezTo>
                <a:lnTo>
                  <a:pt x="0" y="72407"/>
                </a:lnTo>
                <a:cubicBezTo>
                  <a:pt x="0" y="60997"/>
                  <a:pt x="9277" y="51719"/>
                  <a:pt x="20688" y="51719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6837121" y="4804163"/>
            <a:ext cx="1903276" cy="2206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58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Suppressed Feelings</a:t>
            </a:r>
            <a:endParaRPr lang="en-US" sz="1600" dirty="0"/>
          </a:p>
        </p:txBody>
      </p:sp>
      <p:sp>
        <p:nvSpPr>
          <p:cNvPr id="46" name="Text 44"/>
          <p:cNvSpPr/>
          <p:nvPr/>
        </p:nvSpPr>
        <p:spPr>
          <a:xfrm>
            <a:off x="6837121" y="5024833"/>
            <a:ext cx="1894081" cy="183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4" dirty="0">
                <a:solidFill>
                  <a:srgbClr val="3D3D3D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Unable to express own emotions</a:t>
            </a:r>
            <a:endParaRPr lang="en-US" sz="1600" dirty="0"/>
          </a:p>
        </p:txBody>
      </p:sp>
      <p:sp>
        <p:nvSpPr>
          <p:cNvPr id="47" name="Shape 45"/>
          <p:cNvSpPr/>
          <p:nvPr/>
        </p:nvSpPr>
        <p:spPr>
          <a:xfrm>
            <a:off x="376977" y="5659258"/>
            <a:ext cx="11438045" cy="855095"/>
          </a:xfrm>
          <a:custGeom>
            <a:avLst/>
            <a:gdLst/>
            <a:ahLst/>
            <a:cxnLst/>
            <a:rect l="l" t="t" r="r" b="b"/>
            <a:pathLst>
              <a:path w="11438045" h="855095">
                <a:moveTo>
                  <a:pt x="110333" y="0"/>
                </a:moveTo>
                <a:lnTo>
                  <a:pt x="11327712" y="0"/>
                </a:lnTo>
                <a:cubicBezTo>
                  <a:pt x="11388648" y="0"/>
                  <a:pt x="11438045" y="49398"/>
                  <a:pt x="11438045" y="110333"/>
                </a:cubicBezTo>
                <a:lnTo>
                  <a:pt x="11438045" y="744762"/>
                </a:lnTo>
                <a:cubicBezTo>
                  <a:pt x="11438045" y="805697"/>
                  <a:pt x="11388648" y="855095"/>
                  <a:pt x="11327712" y="855095"/>
                </a:cubicBezTo>
                <a:lnTo>
                  <a:pt x="110333" y="855095"/>
                </a:lnTo>
                <a:cubicBezTo>
                  <a:pt x="49398" y="855095"/>
                  <a:pt x="0" y="805697"/>
                  <a:pt x="0" y="744762"/>
                </a:cubicBezTo>
                <a:lnTo>
                  <a:pt x="0" y="110333"/>
                </a:lnTo>
                <a:cubicBezTo>
                  <a:pt x="0" y="49439"/>
                  <a:pt x="49439" y="0"/>
                  <a:pt x="110333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 w="25400">
            <a:solidFill>
              <a:srgbClr val="5A7A6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Shape 46"/>
          <p:cNvSpPr/>
          <p:nvPr/>
        </p:nvSpPr>
        <p:spPr>
          <a:xfrm>
            <a:off x="519493" y="5974172"/>
            <a:ext cx="220670" cy="220670"/>
          </a:xfrm>
          <a:custGeom>
            <a:avLst/>
            <a:gdLst/>
            <a:ahLst/>
            <a:cxnLst/>
            <a:rect l="l" t="t" r="r" b="b"/>
            <a:pathLst>
              <a:path w="220670" h="220670">
                <a:moveTo>
                  <a:pt x="51719" y="24136"/>
                </a:moveTo>
                <a:cubicBezTo>
                  <a:pt x="51719" y="10818"/>
                  <a:pt x="62537" y="0"/>
                  <a:pt x="75855" y="0"/>
                </a:cubicBezTo>
                <a:lnTo>
                  <a:pt x="86199" y="0"/>
                </a:lnTo>
                <a:cubicBezTo>
                  <a:pt x="93828" y="0"/>
                  <a:pt x="99991" y="6163"/>
                  <a:pt x="99991" y="13792"/>
                </a:cubicBezTo>
                <a:lnTo>
                  <a:pt x="99991" y="206878"/>
                </a:lnTo>
                <a:cubicBezTo>
                  <a:pt x="99991" y="214506"/>
                  <a:pt x="93828" y="220670"/>
                  <a:pt x="86199" y="220670"/>
                </a:cubicBezTo>
                <a:lnTo>
                  <a:pt x="72407" y="220670"/>
                </a:lnTo>
                <a:cubicBezTo>
                  <a:pt x="59564" y="220670"/>
                  <a:pt x="48746" y="211877"/>
                  <a:pt x="45686" y="199982"/>
                </a:cubicBezTo>
                <a:cubicBezTo>
                  <a:pt x="45384" y="199982"/>
                  <a:pt x="45125" y="199982"/>
                  <a:pt x="44824" y="199982"/>
                </a:cubicBezTo>
                <a:cubicBezTo>
                  <a:pt x="25774" y="199982"/>
                  <a:pt x="10344" y="184552"/>
                  <a:pt x="10344" y="165502"/>
                </a:cubicBezTo>
                <a:cubicBezTo>
                  <a:pt x="10344" y="157744"/>
                  <a:pt x="12930" y="150590"/>
                  <a:pt x="17240" y="144814"/>
                </a:cubicBezTo>
                <a:cubicBezTo>
                  <a:pt x="8879" y="138522"/>
                  <a:pt x="3448" y="128523"/>
                  <a:pt x="3448" y="117231"/>
                </a:cubicBezTo>
                <a:cubicBezTo>
                  <a:pt x="3448" y="103913"/>
                  <a:pt x="11033" y="92319"/>
                  <a:pt x="22067" y="86587"/>
                </a:cubicBezTo>
                <a:cubicBezTo>
                  <a:pt x="19007" y="81415"/>
                  <a:pt x="17240" y="75381"/>
                  <a:pt x="17240" y="68959"/>
                </a:cubicBezTo>
                <a:cubicBezTo>
                  <a:pt x="17240" y="49909"/>
                  <a:pt x="32669" y="34480"/>
                  <a:pt x="51719" y="34480"/>
                </a:cubicBezTo>
                <a:lnTo>
                  <a:pt x="51719" y="24136"/>
                </a:lnTo>
                <a:close/>
                <a:moveTo>
                  <a:pt x="168950" y="24136"/>
                </a:moveTo>
                <a:lnTo>
                  <a:pt x="168950" y="34480"/>
                </a:lnTo>
                <a:cubicBezTo>
                  <a:pt x="188000" y="34480"/>
                  <a:pt x="203430" y="49909"/>
                  <a:pt x="203430" y="68959"/>
                </a:cubicBezTo>
                <a:cubicBezTo>
                  <a:pt x="203430" y="75424"/>
                  <a:pt x="201663" y="81458"/>
                  <a:pt x="198603" y="86587"/>
                </a:cubicBezTo>
                <a:cubicBezTo>
                  <a:pt x="209679" y="92319"/>
                  <a:pt x="217222" y="103870"/>
                  <a:pt x="217222" y="117231"/>
                </a:cubicBezTo>
                <a:cubicBezTo>
                  <a:pt x="217222" y="128523"/>
                  <a:pt x="211791" y="138522"/>
                  <a:pt x="203430" y="144814"/>
                </a:cubicBezTo>
                <a:cubicBezTo>
                  <a:pt x="207740" y="150590"/>
                  <a:pt x="210326" y="157744"/>
                  <a:pt x="210326" y="165502"/>
                </a:cubicBezTo>
                <a:cubicBezTo>
                  <a:pt x="210326" y="184552"/>
                  <a:pt x="194896" y="199982"/>
                  <a:pt x="175846" y="199982"/>
                </a:cubicBezTo>
                <a:cubicBezTo>
                  <a:pt x="175544" y="199982"/>
                  <a:pt x="175286" y="199982"/>
                  <a:pt x="174984" y="199982"/>
                </a:cubicBezTo>
                <a:cubicBezTo>
                  <a:pt x="171924" y="211877"/>
                  <a:pt x="161106" y="220670"/>
                  <a:pt x="148262" y="220670"/>
                </a:cubicBezTo>
                <a:lnTo>
                  <a:pt x="134471" y="220670"/>
                </a:lnTo>
                <a:cubicBezTo>
                  <a:pt x="126842" y="220670"/>
                  <a:pt x="120679" y="214506"/>
                  <a:pt x="120679" y="206878"/>
                </a:cubicBezTo>
                <a:lnTo>
                  <a:pt x="120679" y="13792"/>
                </a:lnTo>
                <a:cubicBezTo>
                  <a:pt x="120679" y="6163"/>
                  <a:pt x="126842" y="0"/>
                  <a:pt x="134471" y="0"/>
                </a:cubicBezTo>
                <a:lnTo>
                  <a:pt x="144814" y="0"/>
                </a:lnTo>
                <a:cubicBezTo>
                  <a:pt x="158132" y="0"/>
                  <a:pt x="168950" y="10818"/>
                  <a:pt x="168950" y="24136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838909" y="5815566"/>
            <a:ext cx="10904760" cy="54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03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Attachment disruption</a:t>
            </a:r>
            <a:r>
              <a:rPr lang="en-US" sz="1303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through role reversal may significantly affect Jenny's </a:t>
            </a:r>
            <a:r>
              <a:rPr lang="en-US" sz="1303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internal working model</a:t>
            </a:r>
            <a:r>
              <a:rPr lang="en-US" sz="1303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potentially leading her to believe that her needs are less important than others' and that she must be self-sufficient.</a:t>
            </a:r>
            <a:endParaRPr lang="en-US" sz="1600" dirty="0"/>
          </a:p>
        </p:txBody>
      </p:sp>
      <p:sp>
        <p:nvSpPr>
          <p:cNvPr id="50" name="Shape 48"/>
          <p:cNvSpPr/>
          <p:nvPr/>
        </p:nvSpPr>
        <p:spPr>
          <a:xfrm>
            <a:off x="367783" y="6595572"/>
            <a:ext cx="11456434" cy="6130"/>
          </a:xfrm>
          <a:custGeom>
            <a:avLst/>
            <a:gdLst/>
            <a:ahLst/>
            <a:cxnLst/>
            <a:rect l="l" t="t" r="r" b="b"/>
            <a:pathLst>
              <a:path w="11456434" h="6130">
                <a:moveTo>
                  <a:pt x="0" y="0"/>
                </a:moveTo>
                <a:lnTo>
                  <a:pt x="11456434" y="0"/>
                </a:lnTo>
                <a:lnTo>
                  <a:pt x="11456434" y="6130"/>
                </a:lnTo>
                <a:lnTo>
                  <a:pt x="0" y="6130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367783" y="6672196"/>
            <a:ext cx="11520796" cy="1838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4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(Bowlby, 1988)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53904" y="460075"/>
            <a:ext cx="353904" cy="353904"/>
          </a:xfrm>
          <a:custGeom>
            <a:avLst/>
            <a:gdLst/>
            <a:ahLst/>
            <a:cxnLst/>
            <a:rect l="l" t="t" r="r" b="b"/>
            <a:pathLst>
              <a:path w="353904" h="353904">
                <a:moveTo>
                  <a:pt x="176952" y="0"/>
                </a:moveTo>
                <a:lnTo>
                  <a:pt x="176952" y="0"/>
                </a:lnTo>
                <a:cubicBezTo>
                  <a:pt x="274680" y="0"/>
                  <a:pt x="353904" y="79224"/>
                  <a:pt x="353904" y="176952"/>
                </a:cubicBezTo>
                <a:lnTo>
                  <a:pt x="353904" y="176952"/>
                </a:lnTo>
                <a:cubicBezTo>
                  <a:pt x="353904" y="274680"/>
                  <a:pt x="274680" y="353904"/>
                  <a:pt x="176952" y="353904"/>
                </a:cubicBezTo>
                <a:lnTo>
                  <a:pt x="176952" y="353904"/>
                </a:lnTo>
                <a:cubicBezTo>
                  <a:pt x="79224" y="353904"/>
                  <a:pt x="0" y="274680"/>
                  <a:pt x="0" y="176952"/>
                </a:cubicBezTo>
                <a:lnTo>
                  <a:pt x="0" y="176952"/>
                </a:lnTo>
                <a:cubicBezTo>
                  <a:pt x="0" y="79224"/>
                  <a:pt x="79224" y="0"/>
                  <a:pt x="176952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73347" y="557399"/>
            <a:ext cx="119443" cy="159257"/>
          </a:xfrm>
          <a:custGeom>
            <a:avLst/>
            <a:gdLst/>
            <a:ahLst/>
            <a:cxnLst/>
            <a:rect l="l" t="t" r="r" b="b"/>
            <a:pathLst>
              <a:path w="119443" h="159257">
                <a:moveTo>
                  <a:pt x="109489" y="0"/>
                </a:moveTo>
                <a:cubicBezTo>
                  <a:pt x="114995" y="0"/>
                  <a:pt x="119443" y="4448"/>
                  <a:pt x="119443" y="9954"/>
                </a:cubicBezTo>
                <a:cubicBezTo>
                  <a:pt x="119443" y="27932"/>
                  <a:pt x="111853" y="42551"/>
                  <a:pt x="101588" y="54900"/>
                </a:cubicBezTo>
                <a:cubicBezTo>
                  <a:pt x="94092" y="63889"/>
                  <a:pt x="84854" y="72039"/>
                  <a:pt x="75585" y="79628"/>
                </a:cubicBezTo>
                <a:cubicBezTo>
                  <a:pt x="84854" y="87249"/>
                  <a:pt x="94092" y="95368"/>
                  <a:pt x="101588" y="104357"/>
                </a:cubicBezTo>
                <a:cubicBezTo>
                  <a:pt x="111853" y="116674"/>
                  <a:pt x="119443" y="131325"/>
                  <a:pt x="119443" y="149303"/>
                </a:cubicBezTo>
                <a:cubicBezTo>
                  <a:pt x="119443" y="154809"/>
                  <a:pt x="114995" y="159257"/>
                  <a:pt x="109489" y="159257"/>
                </a:cubicBezTo>
                <a:cubicBezTo>
                  <a:pt x="103984" y="159257"/>
                  <a:pt x="99536" y="154809"/>
                  <a:pt x="99536" y="149303"/>
                </a:cubicBezTo>
                <a:lnTo>
                  <a:pt x="19907" y="149303"/>
                </a:lnTo>
                <a:cubicBezTo>
                  <a:pt x="19907" y="154809"/>
                  <a:pt x="15459" y="159257"/>
                  <a:pt x="9954" y="159257"/>
                </a:cubicBezTo>
                <a:cubicBezTo>
                  <a:pt x="4448" y="159257"/>
                  <a:pt x="0" y="154809"/>
                  <a:pt x="0" y="149303"/>
                </a:cubicBezTo>
                <a:cubicBezTo>
                  <a:pt x="0" y="131325"/>
                  <a:pt x="7590" y="116705"/>
                  <a:pt x="17854" y="104357"/>
                </a:cubicBezTo>
                <a:cubicBezTo>
                  <a:pt x="25350" y="95368"/>
                  <a:pt x="34589" y="87249"/>
                  <a:pt x="43858" y="79628"/>
                </a:cubicBezTo>
                <a:cubicBezTo>
                  <a:pt x="34589" y="72008"/>
                  <a:pt x="25350" y="63889"/>
                  <a:pt x="17854" y="54900"/>
                </a:cubicBezTo>
                <a:cubicBezTo>
                  <a:pt x="7590" y="42551"/>
                  <a:pt x="0" y="27932"/>
                  <a:pt x="0" y="9954"/>
                </a:cubicBezTo>
                <a:cubicBezTo>
                  <a:pt x="0" y="4448"/>
                  <a:pt x="4448" y="0"/>
                  <a:pt x="9954" y="0"/>
                </a:cubicBezTo>
                <a:cubicBezTo>
                  <a:pt x="15459" y="0"/>
                  <a:pt x="19907" y="4448"/>
                  <a:pt x="19907" y="9954"/>
                </a:cubicBezTo>
                <a:lnTo>
                  <a:pt x="99536" y="9954"/>
                </a:lnTo>
                <a:cubicBezTo>
                  <a:pt x="99536" y="4448"/>
                  <a:pt x="103984" y="0"/>
                  <a:pt x="109489" y="0"/>
                </a:cubicBezTo>
                <a:close/>
                <a:moveTo>
                  <a:pt x="88182" y="119443"/>
                </a:moveTo>
                <a:lnTo>
                  <a:pt x="31291" y="119443"/>
                </a:lnTo>
                <a:cubicBezTo>
                  <a:pt x="28741" y="122709"/>
                  <a:pt x="26595" y="126006"/>
                  <a:pt x="24884" y="129396"/>
                </a:cubicBezTo>
                <a:lnTo>
                  <a:pt x="94621" y="129396"/>
                </a:lnTo>
                <a:cubicBezTo>
                  <a:pt x="92879" y="126006"/>
                  <a:pt x="90733" y="122709"/>
                  <a:pt x="88213" y="119443"/>
                </a:cubicBezTo>
                <a:close/>
                <a:moveTo>
                  <a:pt x="74030" y="104512"/>
                </a:moveTo>
                <a:cubicBezTo>
                  <a:pt x="69582" y="100469"/>
                  <a:pt x="64760" y="96487"/>
                  <a:pt x="59721" y="92381"/>
                </a:cubicBezTo>
                <a:cubicBezTo>
                  <a:pt x="54682" y="96456"/>
                  <a:pt x="49861" y="100469"/>
                  <a:pt x="45413" y="104512"/>
                </a:cubicBezTo>
                <a:lnTo>
                  <a:pt x="74030" y="104512"/>
                </a:lnTo>
                <a:close/>
                <a:moveTo>
                  <a:pt x="31260" y="39814"/>
                </a:moveTo>
                <a:lnTo>
                  <a:pt x="88151" y="39814"/>
                </a:lnTo>
                <a:cubicBezTo>
                  <a:pt x="90702" y="36548"/>
                  <a:pt x="92848" y="33251"/>
                  <a:pt x="94559" y="29861"/>
                </a:cubicBezTo>
                <a:lnTo>
                  <a:pt x="24853" y="29861"/>
                </a:lnTo>
                <a:cubicBezTo>
                  <a:pt x="26595" y="33251"/>
                  <a:pt x="28741" y="36548"/>
                  <a:pt x="31260" y="39814"/>
                </a:cubicBezTo>
                <a:close/>
                <a:moveTo>
                  <a:pt x="45413" y="54745"/>
                </a:moveTo>
                <a:cubicBezTo>
                  <a:pt x="49861" y="58788"/>
                  <a:pt x="54682" y="62770"/>
                  <a:pt x="59721" y="66875"/>
                </a:cubicBezTo>
                <a:cubicBezTo>
                  <a:pt x="64760" y="62801"/>
                  <a:pt x="69582" y="58788"/>
                  <a:pt x="74030" y="54745"/>
                </a:cubicBezTo>
                <a:lnTo>
                  <a:pt x="45413" y="54745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13980" y="353904"/>
            <a:ext cx="2592348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b="1" kern="0" spc="56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Biopsychosocial Perspective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13980" y="566247"/>
            <a:ext cx="2680824" cy="353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508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Nature and Nurture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53904" y="990932"/>
            <a:ext cx="849370" cy="35390"/>
          </a:xfrm>
          <a:custGeom>
            <a:avLst/>
            <a:gdLst/>
            <a:ahLst/>
            <a:cxnLst/>
            <a:rect l="l" t="t" r="r" b="b"/>
            <a:pathLst>
              <a:path w="849370" h="35390">
                <a:moveTo>
                  <a:pt x="0" y="0"/>
                </a:moveTo>
                <a:lnTo>
                  <a:pt x="849370" y="0"/>
                </a:lnTo>
                <a:lnTo>
                  <a:pt x="849370" y="35390"/>
                </a:lnTo>
                <a:lnTo>
                  <a:pt x="0" y="3539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53904" y="1167884"/>
            <a:ext cx="5653620" cy="3999118"/>
          </a:xfrm>
          <a:custGeom>
            <a:avLst/>
            <a:gdLst/>
            <a:ahLst/>
            <a:cxnLst/>
            <a:rect l="l" t="t" r="r" b="b"/>
            <a:pathLst>
              <a:path w="5653620" h="3999118">
                <a:moveTo>
                  <a:pt x="106177" y="0"/>
                </a:moveTo>
                <a:lnTo>
                  <a:pt x="5547443" y="0"/>
                </a:lnTo>
                <a:cubicBezTo>
                  <a:pt x="5606083" y="0"/>
                  <a:pt x="5653620" y="47537"/>
                  <a:pt x="5653620" y="106177"/>
                </a:cubicBezTo>
                <a:lnTo>
                  <a:pt x="5653620" y="3892941"/>
                </a:lnTo>
                <a:cubicBezTo>
                  <a:pt x="5653620" y="3951581"/>
                  <a:pt x="5606083" y="3999118"/>
                  <a:pt x="5547443" y="3999118"/>
                </a:cubicBezTo>
                <a:lnTo>
                  <a:pt x="106177" y="3999118"/>
                </a:lnTo>
                <a:cubicBezTo>
                  <a:pt x="47537" y="3999118"/>
                  <a:pt x="0" y="3951581"/>
                  <a:pt x="0" y="3892941"/>
                </a:cubicBezTo>
                <a:lnTo>
                  <a:pt x="0" y="106177"/>
                </a:lnTo>
                <a:cubicBezTo>
                  <a:pt x="0" y="47576"/>
                  <a:pt x="47576" y="0"/>
                  <a:pt x="106177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30856" y="1344836"/>
            <a:ext cx="495466" cy="495466"/>
          </a:xfrm>
          <a:custGeom>
            <a:avLst/>
            <a:gdLst/>
            <a:ahLst/>
            <a:cxnLst/>
            <a:rect l="l" t="t" r="r" b="b"/>
            <a:pathLst>
              <a:path w="495466" h="495466">
                <a:moveTo>
                  <a:pt x="247733" y="0"/>
                </a:moveTo>
                <a:lnTo>
                  <a:pt x="247733" y="0"/>
                </a:lnTo>
                <a:cubicBezTo>
                  <a:pt x="384460" y="0"/>
                  <a:pt x="495466" y="111005"/>
                  <a:pt x="495466" y="247733"/>
                </a:cubicBezTo>
                <a:lnTo>
                  <a:pt x="495466" y="247733"/>
                </a:lnTo>
                <a:cubicBezTo>
                  <a:pt x="495466" y="384460"/>
                  <a:pt x="384460" y="495466"/>
                  <a:pt x="247733" y="495466"/>
                </a:cubicBezTo>
                <a:lnTo>
                  <a:pt x="247733" y="495466"/>
                </a:lnTo>
                <a:cubicBezTo>
                  <a:pt x="111005" y="495466"/>
                  <a:pt x="0" y="384460"/>
                  <a:pt x="0" y="247733"/>
                </a:cubicBezTo>
                <a:lnTo>
                  <a:pt x="0" y="247733"/>
                </a:lnTo>
                <a:cubicBezTo>
                  <a:pt x="0" y="111005"/>
                  <a:pt x="111005" y="0"/>
                  <a:pt x="247733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98961" y="1486398"/>
            <a:ext cx="159257" cy="212343"/>
          </a:xfrm>
          <a:custGeom>
            <a:avLst/>
            <a:gdLst/>
            <a:ahLst/>
            <a:cxnLst/>
            <a:rect l="l" t="t" r="r" b="b"/>
            <a:pathLst>
              <a:path w="159257" h="212343">
                <a:moveTo>
                  <a:pt x="145985" y="0"/>
                </a:moveTo>
                <a:cubicBezTo>
                  <a:pt x="153326" y="0"/>
                  <a:pt x="159257" y="5931"/>
                  <a:pt x="159257" y="13271"/>
                </a:cubicBezTo>
                <a:cubicBezTo>
                  <a:pt x="159257" y="37243"/>
                  <a:pt x="149137" y="56735"/>
                  <a:pt x="135451" y="73200"/>
                </a:cubicBezTo>
                <a:cubicBezTo>
                  <a:pt x="125456" y="85186"/>
                  <a:pt x="113139" y="96052"/>
                  <a:pt x="100780" y="106171"/>
                </a:cubicBezTo>
                <a:cubicBezTo>
                  <a:pt x="113139" y="116332"/>
                  <a:pt x="125456" y="127157"/>
                  <a:pt x="135451" y="139142"/>
                </a:cubicBezTo>
                <a:cubicBezTo>
                  <a:pt x="149137" y="155566"/>
                  <a:pt x="159257" y="175100"/>
                  <a:pt x="159257" y="199071"/>
                </a:cubicBezTo>
                <a:cubicBezTo>
                  <a:pt x="159257" y="206412"/>
                  <a:pt x="153326" y="212343"/>
                  <a:pt x="145985" y="212343"/>
                </a:cubicBezTo>
                <a:cubicBezTo>
                  <a:pt x="138645" y="212343"/>
                  <a:pt x="132714" y="206412"/>
                  <a:pt x="132714" y="199071"/>
                </a:cubicBezTo>
                <a:lnTo>
                  <a:pt x="26543" y="199071"/>
                </a:lnTo>
                <a:cubicBezTo>
                  <a:pt x="26543" y="206412"/>
                  <a:pt x="20612" y="212343"/>
                  <a:pt x="13271" y="212343"/>
                </a:cubicBezTo>
                <a:cubicBezTo>
                  <a:pt x="5931" y="212343"/>
                  <a:pt x="0" y="206412"/>
                  <a:pt x="0" y="199071"/>
                </a:cubicBezTo>
                <a:cubicBezTo>
                  <a:pt x="0" y="175100"/>
                  <a:pt x="10119" y="155607"/>
                  <a:pt x="23806" y="139142"/>
                </a:cubicBezTo>
                <a:cubicBezTo>
                  <a:pt x="33801" y="127157"/>
                  <a:pt x="46118" y="116332"/>
                  <a:pt x="58477" y="106171"/>
                </a:cubicBezTo>
                <a:cubicBezTo>
                  <a:pt x="46118" y="96010"/>
                  <a:pt x="33801" y="85186"/>
                  <a:pt x="23806" y="73200"/>
                </a:cubicBezTo>
                <a:cubicBezTo>
                  <a:pt x="10119" y="56735"/>
                  <a:pt x="0" y="37243"/>
                  <a:pt x="0" y="13271"/>
                </a:cubicBezTo>
                <a:cubicBezTo>
                  <a:pt x="0" y="5931"/>
                  <a:pt x="5931" y="0"/>
                  <a:pt x="13271" y="0"/>
                </a:cubicBezTo>
                <a:cubicBezTo>
                  <a:pt x="20612" y="0"/>
                  <a:pt x="26543" y="5931"/>
                  <a:pt x="26543" y="13271"/>
                </a:cubicBezTo>
                <a:lnTo>
                  <a:pt x="132714" y="13271"/>
                </a:lnTo>
                <a:cubicBezTo>
                  <a:pt x="132714" y="5931"/>
                  <a:pt x="138645" y="0"/>
                  <a:pt x="145985" y="0"/>
                </a:cubicBezTo>
                <a:close/>
                <a:moveTo>
                  <a:pt x="117576" y="159257"/>
                </a:moveTo>
                <a:lnTo>
                  <a:pt x="41722" y="159257"/>
                </a:lnTo>
                <a:cubicBezTo>
                  <a:pt x="38321" y="163612"/>
                  <a:pt x="35460" y="168008"/>
                  <a:pt x="33179" y="172528"/>
                </a:cubicBezTo>
                <a:lnTo>
                  <a:pt x="126161" y="172528"/>
                </a:lnTo>
                <a:cubicBezTo>
                  <a:pt x="123839" y="168008"/>
                  <a:pt x="120977" y="163612"/>
                  <a:pt x="117618" y="159257"/>
                </a:cubicBezTo>
                <a:close/>
                <a:moveTo>
                  <a:pt x="98706" y="139350"/>
                </a:moveTo>
                <a:cubicBezTo>
                  <a:pt x="92775" y="133958"/>
                  <a:pt x="86347" y="128650"/>
                  <a:pt x="79628" y="123175"/>
                </a:cubicBezTo>
                <a:cubicBezTo>
                  <a:pt x="72910" y="128608"/>
                  <a:pt x="66481" y="133958"/>
                  <a:pt x="60551" y="139350"/>
                </a:cubicBezTo>
                <a:lnTo>
                  <a:pt x="98706" y="139350"/>
                </a:lnTo>
                <a:close/>
                <a:moveTo>
                  <a:pt x="41681" y="53086"/>
                </a:moveTo>
                <a:lnTo>
                  <a:pt x="117535" y="53086"/>
                </a:lnTo>
                <a:cubicBezTo>
                  <a:pt x="120936" y="48731"/>
                  <a:pt x="123797" y="44335"/>
                  <a:pt x="126078" y="39814"/>
                </a:cubicBezTo>
                <a:lnTo>
                  <a:pt x="33137" y="39814"/>
                </a:lnTo>
                <a:cubicBezTo>
                  <a:pt x="35460" y="44335"/>
                  <a:pt x="38321" y="48731"/>
                  <a:pt x="41681" y="53086"/>
                </a:cubicBezTo>
                <a:close/>
                <a:moveTo>
                  <a:pt x="60551" y="72993"/>
                </a:moveTo>
                <a:cubicBezTo>
                  <a:pt x="66481" y="78384"/>
                  <a:pt x="72910" y="83693"/>
                  <a:pt x="79628" y="89167"/>
                </a:cubicBezTo>
                <a:cubicBezTo>
                  <a:pt x="86347" y="83734"/>
                  <a:pt x="92775" y="78384"/>
                  <a:pt x="98706" y="72993"/>
                </a:cubicBezTo>
                <a:lnTo>
                  <a:pt x="60551" y="72993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132493" y="1451007"/>
            <a:ext cx="2353463" cy="2831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72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Nature (Biological Factors)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530856" y="1981864"/>
            <a:ext cx="5370496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Innate biological processes that influence Jenny's emotional experience: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30856" y="2335768"/>
            <a:ext cx="5299716" cy="813980"/>
          </a:xfrm>
          <a:custGeom>
            <a:avLst/>
            <a:gdLst/>
            <a:ahLst/>
            <a:cxnLst/>
            <a:rect l="l" t="t" r="r" b="b"/>
            <a:pathLst>
              <a:path w="5299716" h="813980">
                <a:moveTo>
                  <a:pt x="70784" y="0"/>
                </a:moveTo>
                <a:lnTo>
                  <a:pt x="5228932" y="0"/>
                </a:lnTo>
                <a:cubicBezTo>
                  <a:pt x="5268025" y="0"/>
                  <a:pt x="5299716" y="31691"/>
                  <a:pt x="5299716" y="70784"/>
                </a:cubicBezTo>
                <a:lnTo>
                  <a:pt x="5299716" y="743196"/>
                </a:lnTo>
                <a:cubicBezTo>
                  <a:pt x="5299716" y="782289"/>
                  <a:pt x="5268025" y="813980"/>
                  <a:pt x="5228932" y="813980"/>
                </a:cubicBezTo>
                <a:lnTo>
                  <a:pt x="70784" y="813980"/>
                </a:lnTo>
                <a:cubicBezTo>
                  <a:pt x="31691" y="813980"/>
                  <a:pt x="0" y="782289"/>
                  <a:pt x="0" y="743196"/>
                </a:cubicBezTo>
                <a:lnTo>
                  <a:pt x="0" y="70784"/>
                </a:lnTo>
                <a:cubicBezTo>
                  <a:pt x="0" y="31691"/>
                  <a:pt x="31691" y="0"/>
                  <a:pt x="70784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54723" y="2477329"/>
            <a:ext cx="141562" cy="141562"/>
          </a:xfrm>
          <a:custGeom>
            <a:avLst/>
            <a:gdLst/>
            <a:ahLst/>
            <a:cxnLst/>
            <a:rect l="l" t="t" r="r" b="b"/>
            <a:pathLst>
              <a:path w="141562" h="141562">
                <a:moveTo>
                  <a:pt x="33179" y="15483"/>
                </a:moveTo>
                <a:cubicBezTo>
                  <a:pt x="33179" y="6940"/>
                  <a:pt x="40118" y="0"/>
                  <a:pt x="48662" y="0"/>
                </a:cubicBezTo>
                <a:lnTo>
                  <a:pt x="55298" y="0"/>
                </a:lnTo>
                <a:cubicBezTo>
                  <a:pt x="60191" y="0"/>
                  <a:pt x="64145" y="3954"/>
                  <a:pt x="64145" y="8848"/>
                </a:cubicBezTo>
                <a:lnTo>
                  <a:pt x="64145" y="132714"/>
                </a:lnTo>
                <a:cubicBezTo>
                  <a:pt x="64145" y="137608"/>
                  <a:pt x="60191" y="141562"/>
                  <a:pt x="55298" y="141562"/>
                </a:cubicBezTo>
                <a:lnTo>
                  <a:pt x="46450" y="141562"/>
                </a:lnTo>
                <a:cubicBezTo>
                  <a:pt x="38211" y="141562"/>
                  <a:pt x="31271" y="135921"/>
                  <a:pt x="29308" y="128290"/>
                </a:cubicBezTo>
                <a:cubicBezTo>
                  <a:pt x="29114" y="128290"/>
                  <a:pt x="28948" y="128290"/>
                  <a:pt x="28755" y="128290"/>
                </a:cubicBezTo>
                <a:cubicBezTo>
                  <a:pt x="16534" y="128290"/>
                  <a:pt x="6636" y="118392"/>
                  <a:pt x="6636" y="106171"/>
                </a:cubicBezTo>
                <a:cubicBezTo>
                  <a:pt x="6636" y="101194"/>
                  <a:pt x="8295" y="96605"/>
                  <a:pt x="11060" y="92900"/>
                </a:cubicBezTo>
                <a:cubicBezTo>
                  <a:pt x="5696" y="88863"/>
                  <a:pt x="2212" y="82449"/>
                  <a:pt x="2212" y="75205"/>
                </a:cubicBezTo>
                <a:cubicBezTo>
                  <a:pt x="2212" y="66661"/>
                  <a:pt x="7078" y="59224"/>
                  <a:pt x="14156" y="55546"/>
                </a:cubicBezTo>
                <a:cubicBezTo>
                  <a:pt x="12193" y="52229"/>
                  <a:pt x="11060" y="48358"/>
                  <a:pt x="11060" y="44238"/>
                </a:cubicBezTo>
                <a:cubicBezTo>
                  <a:pt x="11060" y="32017"/>
                  <a:pt x="20958" y="22119"/>
                  <a:pt x="33179" y="22119"/>
                </a:cubicBezTo>
                <a:lnTo>
                  <a:pt x="33179" y="15483"/>
                </a:lnTo>
                <a:close/>
                <a:moveTo>
                  <a:pt x="108383" y="15483"/>
                </a:moveTo>
                <a:lnTo>
                  <a:pt x="108383" y="22119"/>
                </a:lnTo>
                <a:cubicBezTo>
                  <a:pt x="120604" y="22119"/>
                  <a:pt x="130502" y="32017"/>
                  <a:pt x="130502" y="44238"/>
                </a:cubicBezTo>
                <a:cubicBezTo>
                  <a:pt x="130502" y="48385"/>
                  <a:pt x="129369" y="52256"/>
                  <a:pt x="127406" y="55546"/>
                </a:cubicBezTo>
                <a:cubicBezTo>
                  <a:pt x="134511" y="59224"/>
                  <a:pt x="139350" y="66634"/>
                  <a:pt x="139350" y="75205"/>
                </a:cubicBezTo>
                <a:cubicBezTo>
                  <a:pt x="139350" y="82449"/>
                  <a:pt x="135866" y="88863"/>
                  <a:pt x="130502" y="92900"/>
                </a:cubicBezTo>
                <a:cubicBezTo>
                  <a:pt x="133267" y="96605"/>
                  <a:pt x="134926" y="101194"/>
                  <a:pt x="134926" y="106171"/>
                </a:cubicBezTo>
                <a:cubicBezTo>
                  <a:pt x="134926" y="118392"/>
                  <a:pt x="125028" y="128290"/>
                  <a:pt x="112807" y="128290"/>
                </a:cubicBezTo>
                <a:cubicBezTo>
                  <a:pt x="112613" y="128290"/>
                  <a:pt x="112448" y="128290"/>
                  <a:pt x="112254" y="128290"/>
                </a:cubicBezTo>
                <a:cubicBezTo>
                  <a:pt x="110291" y="135921"/>
                  <a:pt x="103351" y="141562"/>
                  <a:pt x="95112" y="141562"/>
                </a:cubicBezTo>
                <a:lnTo>
                  <a:pt x="86264" y="141562"/>
                </a:lnTo>
                <a:cubicBezTo>
                  <a:pt x="81370" y="141562"/>
                  <a:pt x="77417" y="137608"/>
                  <a:pt x="77417" y="132714"/>
                </a:cubicBezTo>
                <a:lnTo>
                  <a:pt x="77417" y="8848"/>
                </a:lnTo>
                <a:cubicBezTo>
                  <a:pt x="77417" y="3954"/>
                  <a:pt x="81370" y="0"/>
                  <a:pt x="86264" y="0"/>
                </a:cubicBezTo>
                <a:lnTo>
                  <a:pt x="92900" y="0"/>
                </a:lnTo>
                <a:cubicBezTo>
                  <a:pt x="101443" y="0"/>
                  <a:pt x="108383" y="6940"/>
                  <a:pt x="108383" y="15483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84761" y="2441939"/>
            <a:ext cx="2264987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Adolescent Emotional Development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37028" y="2689672"/>
            <a:ext cx="5149306" cy="353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75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teenage brain is undergoing significant restructuring, making emotions more intense and regulation more challenging.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530856" y="3255919"/>
            <a:ext cx="5299716" cy="813980"/>
          </a:xfrm>
          <a:custGeom>
            <a:avLst/>
            <a:gdLst/>
            <a:ahLst/>
            <a:cxnLst/>
            <a:rect l="l" t="t" r="r" b="b"/>
            <a:pathLst>
              <a:path w="5299716" h="813980">
                <a:moveTo>
                  <a:pt x="70784" y="0"/>
                </a:moveTo>
                <a:lnTo>
                  <a:pt x="5228932" y="0"/>
                </a:lnTo>
                <a:cubicBezTo>
                  <a:pt x="5268025" y="0"/>
                  <a:pt x="5299716" y="31691"/>
                  <a:pt x="5299716" y="70784"/>
                </a:cubicBezTo>
                <a:lnTo>
                  <a:pt x="5299716" y="743196"/>
                </a:lnTo>
                <a:cubicBezTo>
                  <a:pt x="5299716" y="782289"/>
                  <a:pt x="5268025" y="813980"/>
                  <a:pt x="5228932" y="813980"/>
                </a:cubicBezTo>
                <a:lnTo>
                  <a:pt x="70784" y="813980"/>
                </a:lnTo>
                <a:cubicBezTo>
                  <a:pt x="31691" y="813980"/>
                  <a:pt x="0" y="782289"/>
                  <a:pt x="0" y="743196"/>
                </a:cubicBezTo>
                <a:lnTo>
                  <a:pt x="0" y="70784"/>
                </a:lnTo>
                <a:cubicBezTo>
                  <a:pt x="0" y="31691"/>
                  <a:pt x="31691" y="0"/>
                  <a:pt x="70784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54723" y="3397480"/>
            <a:ext cx="141562" cy="141562"/>
          </a:xfrm>
          <a:custGeom>
            <a:avLst/>
            <a:gdLst/>
            <a:ahLst/>
            <a:cxnLst/>
            <a:rect l="l" t="t" r="r" b="b"/>
            <a:pathLst>
              <a:path w="141562" h="141562">
                <a:moveTo>
                  <a:pt x="70781" y="29833"/>
                </a:moveTo>
                <a:lnTo>
                  <a:pt x="66634" y="24082"/>
                </a:lnTo>
                <a:cubicBezTo>
                  <a:pt x="59721" y="14516"/>
                  <a:pt x="48634" y="8848"/>
                  <a:pt x="36801" y="8848"/>
                </a:cubicBezTo>
                <a:cubicBezTo>
                  <a:pt x="16479" y="8848"/>
                  <a:pt x="0" y="25326"/>
                  <a:pt x="0" y="45648"/>
                </a:cubicBezTo>
                <a:lnTo>
                  <a:pt x="0" y="46367"/>
                </a:lnTo>
                <a:cubicBezTo>
                  <a:pt x="0" y="52892"/>
                  <a:pt x="1714" y="59638"/>
                  <a:pt x="4590" y="66357"/>
                </a:cubicBezTo>
                <a:lnTo>
                  <a:pt x="33897" y="66357"/>
                </a:lnTo>
                <a:cubicBezTo>
                  <a:pt x="34782" y="66357"/>
                  <a:pt x="35584" y="65832"/>
                  <a:pt x="35943" y="65002"/>
                </a:cubicBezTo>
                <a:lnTo>
                  <a:pt x="44736" y="43906"/>
                </a:lnTo>
                <a:cubicBezTo>
                  <a:pt x="45759" y="41473"/>
                  <a:pt x="48137" y="39870"/>
                  <a:pt x="50763" y="39814"/>
                </a:cubicBezTo>
                <a:cubicBezTo>
                  <a:pt x="53390" y="39759"/>
                  <a:pt x="55823" y="41307"/>
                  <a:pt x="56901" y="43713"/>
                </a:cubicBezTo>
                <a:lnTo>
                  <a:pt x="71085" y="75205"/>
                </a:lnTo>
                <a:lnTo>
                  <a:pt x="82532" y="52311"/>
                </a:lnTo>
                <a:cubicBezTo>
                  <a:pt x="83665" y="50072"/>
                  <a:pt x="85960" y="48634"/>
                  <a:pt x="88476" y="48634"/>
                </a:cubicBezTo>
                <a:cubicBezTo>
                  <a:pt x="90992" y="48634"/>
                  <a:pt x="93287" y="50044"/>
                  <a:pt x="94421" y="52311"/>
                </a:cubicBezTo>
                <a:lnTo>
                  <a:pt x="100835" y="65113"/>
                </a:lnTo>
                <a:cubicBezTo>
                  <a:pt x="101222" y="65859"/>
                  <a:pt x="101969" y="66329"/>
                  <a:pt x="102826" y="66329"/>
                </a:cubicBezTo>
                <a:lnTo>
                  <a:pt x="137000" y="66329"/>
                </a:lnTo>
                <a:cubicBezTo>
                  <a:pt x="139903" y="59611"/>
                  <a:pt x="141589" y="52864"/>
                  <a:pt x="141589" y="46339"/>
                </a:cubicBezTo>
                <a:lnTo>
                  <a:pt x="141589" y="45620"/>
                </a:lnTo>
                <a:cubicBezTo>
                  <a:pt x="141562" y="25326"/>
                  <a:pt x="125083" y="8848"/>
                  <a:pt x="104761" y="8848"/>
                </a:cubicBezTo>
                <a:cubicBezTo>
                  <a:pt x="92955" y="8848"/>
                  <a:pt x="81840" y="14516"/>
                  <a:pt x="74928" y="24082"/>
                </a:cubicBezTo>
                <a:lnTo>
                  <a:pt x="70781" y="29805"/>
                </a:lnTo>
                <a:close/>
                <a:moveTo>
                  <a:pt x="129839" y="79628"/>
                </a:moveTo>
                <a:lnTo>
                  <a:pt x="102798" y="79628"/>
                </a:lnTo>
                <a:cubicBezTo>
                  <a:pt x="96937" y="79628"/>
                  <a:pt x="91573" y="76311"/>
                  <a:pt x="88946" y="71057"/>
                </a:cubicBezTo>
                <a:lnTo>
                  <a:pt x="88476" y="70117"/>
                </a:lnTo>
                <a:lnTo>
                  <a:pt x="76725" y="93646"/>
                </a:lnTo>
                <a:cubicBezTo>
                  <a:pt x="75592" y="95941"/>
                  <a:pt x="73214" y="97379"/>
                  <a:pt x="70643" y="97324"/>
                </a:cubicBezTo>
                <a:cubicBezTo>
                  <a:pt x="68071" y="97268"/>
                  <a:pt x="65776" y="95748"/>
                  <a:pt x="64726" y="93425"/>
                </a:cubicBezTo>
                <a:lnTo>
                  <a:pt x="51095" y="63150"/>
                </a:lnTo>
                <a:lnTo>
                  <a:pt x="48192" y="70117"/>
                </a:lnTo>
                <a:cubicBezTo>
                  <a:pt x="45786" y="75896"/>
                  <a:pt x="40146" y="79656"/>
                  <a:pt x="33897" y="79656"/>
                </a:cubicBezTo>
                <a:lnTo>
                  <a:pt x="11723" y="79656"/>
                </a:lnTo>
                <a:cubicBezTo>
                  <a:pt x="24773" y="100061"/>
                  <a:pt x="45731" y="118834"/>
                  <a:pt x="58837" y="128843"/>
                </a:cubicBezTo>
                <a:cubicBezTo>
                  <a:pt x="62265" y="131442"/>
                  <a:pt x="66468" y="132742"/>
                  <a:pt x="70753" y="132742"/>
                </a:cubicBezTo>
                <a:cubicBezTo>
                  <a:pt x="75039" y="132742"/>
                  <a:pt x="79269" y="131470"/>
                  <a:pt x="82670" y="128843"/>
                </a:cubicBezTo>
                <a:cubicBezTo>
                  <a:pt x="95831" y="118807"/>
                  <a:pt x="116788" y="100033"/>
                  <a:pt x="129839" y="79628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84761" y="3362090"/>
            <a:ext cx="1557179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Stress Response System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637028" y="3609823"/>
            <a:ext cx="5149306" cy="353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75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Chronic caregiving stress can dysregulate the HPA axis, affecting cortisol levels and emotional stability.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530856" y="4176070"/>
            <a:ext cx="5299716" cy="637028"/>
          </a:xfrm>
          <a:custGeom>
            <a:avLst/>
            <a:gdLst/>
            <a:ahLst/>
            <a:cxnLst/>
            <a:rect l="l" t="t" r="r" b="b"/>
            <a:pathLst>
              <a:path w="5299716" h="637028">
                <a:moveTo>
                  <a:pt x="70780" y="0"/>
                </a:moveTo>
                <a:lnTo>
                  <a:pt x="5228935" y="0"/>
                </a:lnTo>
                <a:cubicBezTo>
                  <a:pt x="5268026" y="0"/>
                  <a:pt x="5299716" y="31689"/>
                  <a:pt x="5299716" y="70780"/>
                </a:cubicBezTo>
                <a:lnTo>
                  <a:pt x="5299716" y="566247"/>
                </a:lnTo>
                <a:cubicBezTo>
                  <a:pt x="5299716" y="605338"/>
                  <a:pt x="5268026" y="637028"/>
                  <a:pt x="5228935" y="637028"/>
                </a:cubicBezTo>
                <a:lnTo>
                  <a:pt x="70780" y="637028"/>
                </a:lnTo>
                <a:cubicBezTo>
                  <a:pt x="31689" y="637028"/>
                  <a:pt x="0" y="605338"/>
                  <a:pt x="0" y="566247"/>
                </a:cubicBezTo>
                <a:lnTo>
                  <a:pt x="0" y="70780"/>
                </a:lnTo>
                <a:cubicBezTo>
                  <a:pt x="0" y="31689"/>
                  <a:pt x="31689" y="0"/>
                  <a:pt x="70780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63570" y="4317631"/>
            <a:ext cx="123866" cy="141562"/>
          </a:xfrm>
          <a:custGeom>
            <a:avLst/>
            <a:gdLst/>
            <a:ahLst/>
            <a:cxnLst/>
            <a:rect l="l" t="t" r="r" b="b"/>
            <a:pathLst>
              <a:path w="123866" h="141562">
                <a:moveTo>
                  <a:pt x="79628" y="0"/>
                </a:moveTo>
                <a:lnTo>
                  <a:pt x="35390" y="0"/>
                </a:lnTo>
                <a:cubicBezTo>
                  <a:pt x="30497" y="0"/>
                  <a:pt x="26543" y="3954"/>
                  <a:pt x="26543" y="8848"/>
                </a:cubicBezTo>
                <a:cubicBezTo>
                  <a:pt x="26543" y="13741"/>
                  <a:pt x="30497" y="17695"/>
                  <a:pt x="35390" y="17695"/>
                </a:cubicBezTo>
                <a:lnTo>
                  <a:pt x="35390" y="59583"/>
                </a:lnTo>
                <a:lnTo>
                  <a:pt x="2074" y="117867"/>
                </a:lnTo>
                <a:cubicBezTo>
                  <a:pt x="719" y="120272"/>
                  <a:pt x="0" y="122954"/>
                  <a:pt x="0" y="125719"/>
                </a:cubicBezTo>
                <a:cubicBezTo>
                  <a:pt x="0" y="134484"/>
                  <a:pt x="7078" y="141562"/>
                  <a:pt x="15843" y="141562"/>
                </a:cubicBezTo>
                <a:lnTo>
                  <a:pt x="108024" y="141562"/>
                </a:lnTo>
                <a:cubicBezTo>
                  <a:pt x="116761" y="141562"/>
                  <a:pt x="123866" y="134484"/>
                  <a:pt x="123866" y="125719"/>
                </a:cubicBezTo>
                <a:cubicBezTo>
                  <a:pt x="123866" y="122954"/>
                  <a:pt x="123148" y="120244"/>
                  <a:pt x="121793" y="117867"/>
                </a:cubicBezTo>
                <a:lnTo>
                  <a:pt x="88476" y="59583"/>
                </a:lnTo>
                <a:lnTo>
                  <a:pt x="88476" y="17695"/>
                </a:lnTo>
                <a:cubicBezTo>
                  <a:pt x="93370" y="17695"/>
                  <a:pt x="97324" y="13741"/>
                  <a:pt x="97324" y="8848"/>
                </a:cubicBezTo>
                <a:cubicBezTo>
                  <a:pt x="97324" y="3954"/>
                  <a:pt x="93370" y="0"/>
                  <a:pt x="88476" y="0"/>
                </a:cubicBezTo>
                <a:lnTo>
                  <a:pt x="79628" y="0"/>
                </a:lnTo>
                <a:close/>
                <a:moveTo>
                  <a:pt x="53086" y="59583"/>
                </a:moveTo>
                <a:lnTo>
                  <a:pt x="53086" y="17695"/>
                </a:lnTo>
                <a:lnTo>
                  <a:pt x="70781" y="17695"/>
                </a:lnTo>
                <a:lnTo>
                  <a:pt x="70781" y="59583"/>
                </a:lnTo>
                <a:cubicBezTo>
                  <a:pt x="70781" y="62652"/>
                  <a:pt x="71583" y="65693"/>
                  <a:pt x="73103" y="68375"/>
                </a:cubicBezTo>
                <a:lnTo>
                  <a:pt x="84605" y="88476"/>
                </a:lnTo>
                <a:lnTo>
                  <a:pt x="39261" y="88476"/>
                </a:lnTo>
                <a:lnTo>
                  <a:pt x="50763" y="68375"/>
                </a:lnTo>
                <a:cubicBezTo>
                  <a:pt x="52284" y="65693"/>
                  <a:pt x="53086" y="62680"/>
                  <a:pt x="53086" y="59583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84761" y="4282241"/>
            <a:ext cx="1335988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Hormonal Sensitivity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637028" y="4529974"/>
            <a:ext cx="5149306" cy="176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75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Hormonal changes during puberty increase emotional reactivity and vulnerability to stress.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6183462" y="1167884"/>
            <a:ext cx="5653620" cy="3999118"/>
          </a:xfrm>
          <a:custGeom>
            <a:avLst/>
            <a:gdLst/>
            <a:ahLst/>
            <a:cxnLst/>
            <a:rect l="l" t="t" r="r" b="b"/>
            <a:pathLst>
              <a:path w="5653620" h="3999118">
                <a:moveTo>
                  <a:pt x="106177" y="0"/>
                </a:moveTo>
                <a:lnTo>
                  <a:pt x="5547443" y="0"/>
                </a:lnTo>
                <a:cubicBezTo>
                  <a:pt x="5606083" y="0"/>
                  <a:pt x="5653620" y="47537"/>
                  <a:pt x="5653620" y="106177"/>
                </a:cubicBezTo>
                <a:lnTo>
                  <a:pt x="5653620" y="3892941"/>
                </a:lnTo>
                <a:cubicBezTo>
                  <a:pt x="5653620" y="3951581"/>
                  <a:pt x="5606083" y="3999118"/>
                  <a:pt x="5547443" y="3999118"/>
                </a:cubicBezTo>
                <a:lnTo>
                  <a:pt x="106177" y="3999118"/>
                </a:lnTo>
                <a:cubicBezTo>
                  <a:pt x="47537" y="3999118"/>
                  <a:pt x="0" y="3951581"/>
                  <a:pt x="0" y="3892941"/>
                </a:cubicBezTo>
                <a:lnTo>
                  <a:pt x="0" y="106177"/>
                </a:lnTo>
                <a:cubicBezTo>
                  <a:pt x="0" y="47576"/>
                  <a:pt x="47576" y="0"/>
                  <a:pt x="106177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360415" y="1344836"/>
            <a:ext cx="495466" cy="495466"/>
          </a:xfrm>
          <a:custGeom>
            <a:avLst/>
            <a:gdLst/>
            <a:ahLst/>
            <a:cxnLst/>
            <a:rect l="l" t="t" r="r" b="b"/>
            <a:pathLst>
              <a:path w="495466" h="495466">
                <a:moveTo>
                  <a:pt x="247733" y="0"/>
                </a:moveTo>
                <a:lnTo>
                  <a:pt x="247733" y="0"/>
                </a:lnTo>
                <a:cubicBezTo>
                  <a:pt x="384460" y="0"/>
                  <a:pt x="495466" y="111005"/>
                  <a:pt x="495466" y="247733"/>
                </a:cubicBezTo>
                <a:lnTo>
                  <a:pt x="495466" y="247733"/>
                </a:lnTo>
                <a:cubicBezTo>
                  <a:pt x="495466" y="384460"/>
                  <a:pt x="384460" y="495466"/>
                  <a:pt x="247733" y="495466"/>
                </a:cubicBezTo>
                <a:lnTo>
                  <a:pt x="247733" y="495466"/>
                </a:lnTo>
                <a:cubicBezTo>
                  <a:pt x="111005" y="495466"/>
                  <a:pt x="0" y="384460"/>
                  <a:pt x="0" y="247733"/>
                </a:cubicBezTo>
                <a:lnTo>
                  <a:pt x="0" y="247733"/>
                </a:lnTo>
                <a:cubicBezTo>
                  <a:pt x="0" y="111005"/>
                  <a:pt x="111005" y="0"/>
                  <a:pt x="247733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501976" y="1486398"/>
            <a:ext cx="212343" cy="212343"/>
          </a:xfrm>
          <a:custGeom>
            <a:avLst/>
            <a:gdLst/>
            <a:ahLst/>
            <a:cxnLst/>
            <a:rect l="l" t="t" r="r" b="b"/>
            <a:pathLst>
              <a:path w="212343" h="212343">
                <a:moveTo>
                  <a:pt x="115212" y="3567"/>
                </a:moveTo>
                <a:cubicBezTo>
                  <a:pt x="110111" y="-1161"/>
                  <a:pt x="102231" y="-1161"/>
                  <a:pt x="97172" y="3567"/>
                </a:cubicBezTo>
                <a:lnTo>
                  <a:pt x="4272" y="89831"/>
                </a:lnTo>
                <a:cubicBezTo>
                  <a:pt x="290" y="93563"/>
                  <a:pt x="-1037" y="99328"/>
                  <a:pt x="954" y="104388"/>
                </a:cubicBezTo>
                <a:cubicBezTo>
                  <a:pt x="2945" y="109448"/>
                  <a:pt x="7797" y="112807"/>
                  <a:pt x="13271" y="112807"/>
                </a:cubicBezTo>
                <a:lnTo>
                  <a:pt x="19907" y="112807"/>
                </a:lnTo>
                <a:lnTo>
                  <a:pt x="19907" y="185800"/>
                </a:lnTo>
                <a:cubicBezTo>
                  <a:pt x="19907" y="200440"/>
                  <a:pt x="31810" y="212343"/>
                  <a:pt x="46450" y="212343"/>
                </a:cubicBezTo>
                <a:lnTo>
                  <a:pt x="165893" y="212343"/>
                </a:lnTo>
                <a:cubicBezTo>
                  <a:pt x="180533" y="212343"/>
                  <a:pt x="192435" y="200440"/>
                  <a:pt x="192435" y="185800"/>
                </a:cubicBezTo>
                <a:lnTo>
                  <a:pt x="192435" y="112807"/>
                </a:lnTo>
                <a:lnTo>
                  <a:pt x="199071" y="112807"/>
                </a:lnTo>
                <a:cubicBezTo>
                  <a:pt x="204546" y="112807"/>
                  <a:pt x="209439" y="109448"/>
                  <a:pt x="211430" y="104388"/>
                </a:cubicBezTo>
                <a:cubicBezTo>
                  <a:pt x="213421" y="99328"/>
                  <a:pt x="212094" y="93522"/>
                  <a:pt x="208112" y="89831"/>
                </a:cubicBezTo>
                <a:lnTo>
                  <a:pt x="115212" y="3567"/>
                </a:lnTo>
                <a:close/>
                <a:moveTo>
                  <a:pt x="99536" y="132714"/>
                </a:moveTo>
                <a:lnTo>
                  <a:pt x="112807" y="132714"/>
                </a:lnTo>
                <a:cubicBezTo>
                  <a:pt x="123797" y="132714"/>
                  <a:pt x="132714" y="141631"/>
                  <a:pt x="132714" y="152621"/>
                </a:cubicBezTo>
                <a:lnTo>
                  <a:pt x="132714" y="192435"/>
                </a:lnTo>
                <a:lnTo>
                  <a:pt x="79628" y="192435"/>
                </a:lnTo>
                <a:lnTo>
                  <a:pt x="79628" y="152621"/>
                </a:lnTo>
                <a:cubicBezTo>
                  <a:pt x="79628" y="141631"/>
                  <a:pt x="88545" y="132714"/>
                  <a:pt x="99536" y="132714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962052" y="1451007"/>
            <a:ext cx="2893167" cy="2831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72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Nurture (Environmental Factors)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6360415" y="1981864"/>
            <a:ext cx="5370496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External experiences and circumstances affecting Jenny: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360415" y="2335768"/>
            <a:ext cx="5299716" cy="813980"/>
          </a:xfrm>
          <a:custGeom>
            <a:avLst/>
            <a:gdLst/>
            <a:ahLst/>
            <a:cxnLst/>
            <a:rect l="l" t="t" r="r" b="b"/>
            <a:pathLst>
              <a:path w="5299716" h="813980">
                <a:moveTo>
                  <a:pt x="70784" y="0"/>
                </a:moveTo>
                <a:lnTo>
                  <a:pt x="5228932" y="0"/>
                </a:lnTo>
                <a:cubicBezTo>
                  <a:pt x="5268025" y="0"/>
                  <a:pt x="5299716" y="31691"/>
                  <a:pt x="5299716" y="70784"/>
                </a:cubicBezTo>
                <a:lnTo>
                  <a:pt x="5299716" y="743196"/>
                </a:lnTo>
                <a:cubicBezTo>
                  <a:pt x="5299716" y="782289"/>
                  <a:pt x="5268025" y="813980"/>
                  <a:pt x="5228932" y="813980"/>
                </a:cubicBezTo>
                <a:lnTo>
                  <a:pt x="70784" y="813980"/>
                </a:lnTo>
                <a:cubicBezTo>
                  <a:pt x="31691" y="813980"/>
                  <a:pt x="0" y="782289"/>
                  <a:pt x="0" y="743196"/>
                </a:cubicBezTo>
                <a:lnTo>
                  <a:pt x="0" y="70784"/>
                </a:lnTo>
                <a:cubicBezTo>
                  <a:pt x="0" y="31691"/>
                  <a:pt x="31691" y="0"/>
                  <a:pt x="70784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484281" y="2477329"/>
            <a:ext cx="141562" cy="141562"/>
          </a:xfrm>
          <a:custGeom>
            <a:avLst/>
            <a:gdLst/>
            <a:ahLst/>
            <a:cxnLst/>
            <a:rect l="l" t="t" r="r" b="b"/>
            <a:pathLst>
              <a:path w="141562" h="141562">
                <a:moveTo>
                  <a:pt x="137138" y="17695"/>
                </a:moveTo>
                <a:cubicBezTo>
                  <a:pt x="140788" y="17695"/>
                  <a:pt x="142861" y="21870"/>
                  <a:pt x="140677" y="24773"/>
                </a:cubicBezTo>
                <a:lnTo>
                  <a:pt x="132714" y="35390"/>
                </a:lnTo>
                <a:lnTo>
                  <a:pt x="132714" y="84052"/>
                </a:lnTo>
                <a:cubicBezTo>
                  <a:pt x="132714" y="106033"/>
                  <a:pt x="114881" y="123866"/>
                  <a:pt x="92900" y="123866"/>
                </a:cubicBezTo>
                <a:lnTo>
                  <a:pt x="61933" y="123866"/>
                </a:lnTo>
                <a:lnTo>
                  <a:pt x="49132" y="136668"/>
                </a:lnTo>
                <a:cubicBezTo>
                  <a:pt x="46256" y="139543"/>
                  <a:pt x="41805" y="140096"/>
                  <a:pt x="38321" y="137995"/>
                </a:cubicBezTo>
                <a:lnTo>
                  <a:pt x="11474" y="121903"/>
                </a:lnTo>
                <a:cubicBezTo>
                  <a:pt x="6774" y="119083"/>
                  <a:pt x="7327" y="112088"/>
                  <a:pt x="12414" y="110042"/>
                </a:cubicBezTo>
                <a:lnTo>
                  <a:pt x="44238" y="97324"/>
                </a:lnTo>
                <a:cubicBezTo>
                  <a:pt x="6580" y="86015"/>
                  <a:pt x="2074" y="46948"/>
                  <a:pt x="6083" y="26460"/>
                </a:cubicBezTo>
                <a:cubicBezTo>
                  <a:pt x="7078" y="21538"/>
                  <a:pt x="12525" y="19741"/>
                  <a:pt x="16949" y="22174"/>
                </a:cubicBezTo>
                <a:lnTo>
                  <a:pt x="88476" y="61933"/>
                </a:lnTo>
                <a:lnTo>
                  <a:pt x="88476" y="39814"/>
                </a:lnTo>
                <a:cubicBezTo>
                  <a:pt x="88476" y="27593"/>
                  <a:pt x="98374" y="17695"/>
                  <a:pt x="110595" y="17695"/>
                </a:cubicBezTo>
                <a:lnTo>
                  <a:pt x="137138" y="17695"/>
                </a:lnTo>
                <a:close/>
                <a:moveTo>
                  <a:pt x="110595" y="33179"/>
                </a:moveTo>
                <a:cubicBezTo>
                  <a:pt x="106933" y="33179"/>
                  <a:pt x="103959" y="36152"/>
                  <a:pt x="103959" y="39814"/>
                </a:cubicBezTo>
                <a:cubicBezTo>
                  <a:pt x="103959" y="43477"/>
                  <a:pt x="106933" y="46450"/>
                  <a:pt x="110595" y="46450"/>
                </a:cubicBezTo>
                <a:cubicBezTo>
                  <a:pt x="114257" y="46450"/>
                  <a:pt x="117231" y="43477"/>
                  <a:pt x="117231" y="39814"/>
                </a:cubicBezTo>
                <a:cubicBezTo>
                  <a:pt x="117231" y="36152"/>
                  <a:pt x="114257" y="33179"/>
                  <a:pt x="110595" y="33179"/>
                </a:cubicBezTo>
                <a:close/>
                <a:moveTo>
                  <a:pt x="50459" y="-2654"/>
                </a:moveTo>
                <a:cubicBezTo>
                  <a:pt x="53887" y="-6442"/>
                  <a:pt x="59666" y="-5115"/>
                  <a:pt x="62210" y="-691"/>
                </a:cubicBezTo>
                <a:lnTo>
                  <a:pt x="77804" y="26488"/>
                </a:lnTo>
                <a:cubicBezTo>
                  <a:pt x="76200" y="30469"/>
                  <a:pt x="75260" y="34810"/>
                  <a:pt x="75205" y="39344"/>
                </a:cubicBezTo>
                <a:lnTo>
                  <a:pt x="38183" y="18801"/>
                </a:lnTo>
                <a:cubicBezTo>
                  <a:pt x="40975" y="10064"/>
                  <a:pt x="45648" y="2654"/>
                  <a:pt x="50459" y="-2654"/>
                </a:cubicBez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714319" y="2441939"/>
            <a:ext cx="884761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Bereavement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6466586" y="2689672"/>
            <a:ext cx="5149306" cy="353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75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death of her father represents a profound loss that continues to impact her emotional wellbeing.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360415" y="3255919"/>
            <a:ext cx="5299716" cy="813980"/>
          </a:xfrm>
          <a:custGeom>
            <a:avLst/>
            <a:gdLst/>
            <a:ahLst/>
            <a:cxnLst/>
            <a:rect l="l" t="t" r="r" b="b"/>
            <a:pathLst>
              <a:path w="5299716" h="813980">
                <a:moveTo>
                  <a:pt x="70784" y="0"/>
                </a:moveTo>
                <a:lnTo>
                  <a:pt x="5228932" y="0"/>
                </a:lnTo>
                <a:cubicBezTo>
                  <a:pt x="5268025" y="0"/>
                  <a:pt x="5299716" y="31691"/>
                  <a:pt x="5299716" y="70784"/>
                </a:cubicBezTo>
                <a:lnTo>
                  <a:pt x="5299716" y="743196"/>
                </a:lnTo>
                <a:cubicBezTo>
                  <a:pt x="5299716" y="782289"/>
                  <a:pt x="5268025" y="813980"/>
                  <a:pt x="5228932" y="813980"/>
                </a:cubicBezTo>
                <a:lnTo>
                  <a:pt x="70784" y="813980"/>
                </a:lnTo>
                <a:cubicBezTo>
                  <a:pt x="31691" y="813980"/>
                  <a:pt x="0" y="782289"/>
                  <a:pt x="0" y="743196"/>
                </a:cubicBezTo>
                <a:lnTo>
                  <a:pt x="0" y="70784"/>
                </a:lnTo>
                <a:cubicBezTo>
                  <a:pt x="0" y="31691"/>
                  <a:pt x="31691" y="0"/>
                  <a:pt x="70784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6475433" y="3397480"/>
            <a:ext cx="159257" cy="141562"/>
          </a:xfrm>
          <a:custGeom>
            <a:avLst/>
            <a:gdLst/>
            <a:ahLst/>
            <a:cxnLst/>
            <a:rect l="l" t="t" r="r" b="b"/>
            <a:pathLst>
              <a:path w="159257" h="141562">
                <a:moveTo>
                  <a:pt x="74348" y="14709"/>
                </a:moveTo>
                <a:lnTo>
                  <a:pt x="42109" y="50542"/>
                </a:lnTo>
                <a:cubicBezTo>
                  <a:pt x="40837" y="51952"/>
                  <a:pt x="40893" y="54136"/>
                  <a:pt x="42247" y="55491"/>
                </a:cubicBezTo>
                <a:cubicBezTo>
                  <a:pt x="50680" y="63924"/>
                  <a:pt x="64366" y="63924"/>
                  <a:pt x="72799" y="55491"/>
                </a:cubicBezTo>
                <a:lnTo>
                  <a:pt x="81592" y="46699"/>
                </a:lnTo>
                <a:cubicBezTo>
                  <a:pt x="82753" y="45538"/>
                  <a:pt x="84218" y="44902"/>
                  <a:pt x="85711" y="44791"/>
                </a:cubicBezTo>
                <a:cubicBezTo>
                  <a:pt x="87591" y="44625"/>
                  <a:pt x="89527" y="45261"/>
                  <a:pt x="90964" y="46699"/>
                </a:cubicBezTo>
                <a:lnTo>
                  <a:pt x="139792" y="95112"/>
                </a:lnTo>
                <a:lnTo>
                  <a:pt x="159257" y="79628"/>
                </a:lnTo>
                <a:lnTo>
                  <a:pt x="159257" y="0"/>
                </a:lnTo>
                <a:lnTo>
                  <a:pt x="128290" y="17695"/>
                </a:lnTo>
                <a:lnTo>
                  <a:pt x="121710" y="13299"/>
                </a:lnTo>
                <a:cubicBezTo>
                  <a:pt x="117341" y="10396"/>
                  <a:pt x="112226" y="8848"/>
                  <a:pt x="106973" y="8848"/>
                </a:cubicBezTo>
                <a:lnTo>
                  <a:pt x="87508" y="8848"/>
                </a:lnTo>
                <a:cubicBezTo>
                  <a:pt x="87204" y="8848"/>
                  <a:pt x="86872" y="8848"/>
                  <a:pt x="86568" y="8875"/>
                </a:cubicBezTo>
                <a:cubicBezTo>
                  <a:pt x="81896" y="9124"/>
                  <a:pt x="77499" y="11225"/>
                  <a:pt x="74348" y="14709"/>
                </a:cubicBezTo>
                <a:close/>
                <a:moveTo>
                  <a:pt x="32238" y="41667"/>
                </a:moveTo>
                <a:lnTo>
                  <a:pt x="61767" y="8848"/>
                </a:lnTo>
                <a:lnTo>
                  <a:pt x="50818" y="8848"/>
                </a:lnTo>
                <a:cubicBezTo>
                  <a:pt x="43768" y="8848"/>
                  <a:pt x="37022" y="11640"/>
                  <a:pt x="32045" y="16617"/>
                </a:cubicBezTo>
                <a:lnTo>
                  <a:pt x="0" y="53086"/>
                </a:lnTo>
                <a:lnTo>
                  <a:pt x="0" y="150409"/>
                </a:lnTo>
                <a:lnTo>
                  <a:pt x="39814" y="112807"/>
                </a:lnTo>
                <a:lnTo>
                  <a:pt x="43243" y="115655"/>
                </a:lnTo>
                <a:cubicBezTo>
                  <a:pt x="49602" y="120963"/>
                  <a:pt x="57620" y="123866"/>
                  <a:pt x="65887" y="123866"/>
                </a:cubicBezTo>
                <a:lnTo>
                  <a:pt x="70228" y="123866"/>
                </a:lnTo>
                <a:lnTo>
                  <a:pt x="68292" y="121931"/>
                </a:lnTo>
                <a:cubicBezTo>
                  <a:pt x="65693" y="119332"/>
                  <a:pt x="65693" y="115129"/>
                  <a:pt x="68292" y="112558"/>
                </a:cubicBezTo>
                <a:cubicBezTo>
                  <a:pt x="70891" y="109987"/>
                  <a:pt x="75094" y="109959"/>
                  <a:pt x="77665" y="112558"/>
                </a:cubicBezTo>
                <a:lnTo>
                  <a:pt x="89001" y="123894"/>
                </a:lnTo>
                <a:lnTo>
                  <a:pt x="91490" y="123894"/>
                </a:lnTo>
                <a:cubicBezTo>
                  <a:pt x="96771" y="123894"/>
                  <a:pt x="101941" y="122705"/>
                  <a:pt x="106641" y="120493"/>
                </a:cubicBezTo>
                <a:lnTo>
                  <a:pt x="99259" y="113083"/>
                </a:lnTo>
                <a:cubicBezTo>
                  <a:pt x="96660" y="110484"/>
                  <a:pt x="96660" y="106282"/>
                  <a:pt x="99259" y="103711"/>
                </a:cubicBezTo>
                <a:cubicBezTo>
                  <a:pt x="101858" y="101139"/>
                  <a:pt x="106061" y="101112"/>
                  <a:pt x="108632" y="103711"/>
                </a:cubicBezTo>
                <a:lnTo>
                  <a:pt x="117480" y="112558"/>
                </a:lnTo>
                <a:lnTo>
                  <a:pt x="122318" y="107720"/>
                </a:lnTo>
                <a:cubicBezTo>
                  <a:pt x="124779" y="105259"/>
                  <a:pt x="125498" y="101692"/>
                  <a:pt x="124419" y="98568"/>
                </a:cubicBezTo>
                <a:lnTo>
                  <a:pt x="86292" y="60744"/>
                </a:lnTo>
                <a:lnTo>
                  <a:pt x="82172" y="64864"/>
                </a:lnTo>
                <a:cubicBezTo>
                  <a:pt x="68541" y="78495"/>
                  <a:pt x="46478" y="78495"/>
                  <a:pt x="32847" y="64864"/>
                </a:cubicBezTo>
                <a:cubicBezTo>
                  <a:pt x="26488" y="58505"/>
                  <a:pt x="26239" y="48302"/>
                  <a:pt x="32238" y="41639"/>
                </a:cubicBez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714319" y="3362090"/>
            <a:ext cx="1442160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Caring Responsibilities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6466586" y="3609823"/>
            <a:ext cx="5149306" cy="353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75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demands of caregiving limit Jenny's opportunities for normal adolescent activities and peer relationships.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6360415" y="4176070"/>
            <a:ext cx="5299716" cy="813980"/>
          </a:xfrm>
          <a:custGeom>
            <a:avLst/>
            <a:gdLst/>
            <a:ahLst/>
            <a:cxnLst/>
            <a:rect l="l" t="t" r="r" b="b"/>
            <a:pathLst>
              <a:path w="5299716" h="813980">
                <a:moveTo>
                  <a:pt x="70784" y="0"/>
                </a:moveTo>
                <a:lnTo>
                  <a:pt x="5228932" y="0"/>
                </a:lnTo>
                <a:cubicBezTo>
                  <a:pt x="5268025" y="0"/>
                  <a:pt x="5299716" y="31691"/>
                  <a:pt x="5299716" y="70784"/>
                </a:cubicBezTo>
                <a:lnTo>
                  <a:pt x="5299716" y="743196"/>
                </a:lnTo>
                <a:cubicBezTo>
                  <a:pt x="5299716" y="782289"/>
                  <a:pt x="5268025" y="813980"/>
                  <a:pt x="5228932" y="813980"/>
                </a:cubicBezTo>
                <a:lnTo>
                  <a:pt x="70784" y="813980"/>
                </a:lnTo>
                <a:cubicBezTo>
                  <a:pt x="31691" y="813980"/>
                  <a:pt x="0" y="782289"/>
                  <a:pt x="0" y="743196"/>
                </a:cubicBezTo>
                <a:lnTo>
                  <a:pt x="0" y="70784"/>
                </a:lnTo>
                <a:cubicBezTo>
                  <a:pt x="0" y="31691"/>
                  <a:pt x="31691" y="0"/>
                  <a:pt x="70784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6475433" y="4317631"/>
            <a:ext cx="159257" cy="141562"/>
          </a:xfrm>
          <a:custGeom>
            <a:avLst/>
            <a:gdLst/>
            <a:ahLst/>
            <a:cxnLst/>
            <a:rect l="l" t="t" r="r" b="b"/>
            <a:pathLst>
              <a:path w="159257" h="141562">
                <a:moveTo>
                  <a:pt x="11336" y="-6885"/>
                </a:moveTo>
                <a:cubicBezTo>
                  <a:pt x="8737" y="-9484"/>
                  <a:pt x="4534" y="-9484"/>
                  <a:pt x="1963" y="-6885"/>
                </a:cubicBezTo>
                <a:cubicBezTo>
                  <a:pt x="-608" y="-4286"/>
                  <a:pt x="-636" y="-83"/>
                  <a:pt x="1935" y="2516"/>
                </a:cubicBezTo>
                <a:lnTo>
                  <a:pt x="147921" y="148502"/>
                </a:lnTo>
                <a:cubicBezTo>
                  <a:pt x="150520" y="151101"/>
                  <a:pt x="154722" y="151101"/>
                  <a:pt x="157294" y="148502"/>
                </a:cubicBezTo>
                <a:cubicBezTo>
                  <a:pt x="159865" y="145903"/>
                  <a:pt x="159893" y="141700"/>
                  <a:pt x="157294" y="139129"/>
                </a:cubicBezTo>
                <a:lnTo>
                  <a:pt x="86126" y="67933"/>
                </a:lnTo>
                <a:cubicBezTo>
                  <a:pt x="101333" y="64919"/>
                  <a:pt x="112807" y="51482"/>
                  <a:pt x="112807" y="35390"/>
                </a:cubicBezTo>
                <a:cubicBezTo>
                  <a:pt x="112807" y="17059"/>
                  <a:pt x="97960" y="2212"/>
                  <a:pt x="79628" y="2212"/>
                </a:cubicBezTo>
                <a:cubicBezTo>
                  <a:pt x="63537" y="2212"/>
                  <a:pt x="50100" y="13686"/>
                  <a:pt x="47086" y="28893"/>
                </a:cubicBezTo>
                <a:lnTo>
                  <a:pt x="11336" y="-6885"/>
                </a:lnTo>
                <a:close/>
                <a:moveTo>
                  <a:pt x="65140" y="84439"/>
                </a:moveTo>
                <a:cubicBezTo>
                  <a:pt x="40893" y="87536"/>
                  <a:pt x="22119" y="108245"/>
                  <a:pt x="22119" y="133350"/>
                </a:cubicBezTo>
                <a:cubicBezTo>
                  <a:pt x="22119" y="137884"/>
                  <a:pt x="25796" y="141562"/>
                  <a:pt x="30331" y="141562"/>
                </a:cubicBezTo>
                <a:lnTo>
                  <a:pt x="122263" y="141562"/>
                </a:lnTo>
                <a:lnTo>
                  <a:pt x="65140" y="84439"/>
                </a:ln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714319" y="4282241"/>
            <a:ext cx="1052865" cy="2123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15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Limited Support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6466586" y="4529974"/>
            <a:ext cx="5149306" cy="353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75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Reduced access to emotional support from her mother and potentially limited external support networks.</a:t>
            </a:r>
            <a:endParaRPr lang="en-US" sz="1600" dirty="0"/>
          </a:p>
        </p:txBody>
      </p:sp>
      <p:sp>
        <p:nvSpPr>
          <p:cNvPr id="41" name="Shape 39"/>
          <p:cNvSpPr/>
          <p:nvPr/>
        </p:nvSpPr>
        <p:spPr>
          <a:xfrm>
            <a:off x="362752" y="5317411"/>
            <a:ext cx="11466496" cy="1212122"/>
          </a:xfrm>
          <a:custGeom>
            <a:avLst/>
            <a:gdLst/>
            <a:ahLst/>
            <a:cxnLst/>
            <a:rect l="l" t="t" r="r" b="b"/>
            <a:pathLst>
              <a:path w="11466496" h="1212122">
                <a:moveTo>
                  <a:pt x="106170" y="0"/>
                </a:moveTo>
                <a:lnTo>
                  <a:pt x="11360327" y="0"/>
                </a:lnTo>
                <a:cubicBezTo>
                  <a:pt x="11418963" y="0"/>
                  <a:pt x="11466496" y="47534"/>
                  <a:pt x="11466496" y="106170"/>
                </a:cubicBezTo>
                <a:lnTo>
                  <a:pt x="11466496" y="1105952"/>
                </a:lnTo>
                <a:cubicBezTo>
                  <a:pt x="11466496" y="1164588"/>
                  <a:pt x="11418963" y="1212122"/>
                  <a:pt x="11360327" y="1212122"/>
                </a:cubicBezTo>
                <a:lnTo>
                  <a:pt x="106170" y="1212122"/>
                </a:lnTo>
                <a:cubicBezTo>
                  <a:pt x="47534" y="1212122"/>
                  <a:pt x="0" y="1164588"/>
                  <a:pt x="0" y="1105952"/>
                </a:cubicBezTo>
                <a:lnTo>
                  <a:pt x="0" y="106170"/>
                </a:lnTo>
                <a:cubicBezTo>
                  <a:pt x="0" y="47573"/>
                  <a:pt x="47573" y="0"/>
                  <a:pt x="106170" y="0"/>
                </a:cubicBezTo>
                <a:close/>
              </a:path>
            </a:pathLst>
          </a:custGeom>
          <a:solidFill>
            <a:srgbClr val="FFFFFF"/>
          </a:solidFill>
          <a:ln w="25400">
            <a:solidFill>
              <a:srgbClr val="5A7A6A"/>
            </a:solidFill>
            <a:prstDash val="solid"/>
          </a:ln>
          <a:effectLst>
            <a:outerShdw blurRad="53086" dist="3539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2" name="Shape 40"/>
          <p:cNvSpPr/>
          <p:nvPr/>
        </p:nvSpPr>
        <p:spPr>
          <a:xfrm>
            <a:off x="548552" y="5673527"/>
            <a:ext cx="495466" cy="495466"/>
          </a:xfrm>
          <a:custGeom>
            <a:avLst/>
            <a:gdLst/>
            <a:ahLst/>
            <a:cxnLst/>
            <a:rect l="l" t="t" r="r" b="b"/>
            <a:pathLst>
              <a:path w="495466" h="495466">
                <a:moveTo>
                  <a:pt x="247733" y="0"/>
                </a:moveTo>
                <a:lnTo>
                  <a:pt x="247733" y="0"/>
                </a:lnTo>
                <a:cubicBezTo>
                  <a:pt x="384460" y="0"/>
                  <a:pt x="495466" y="111005"/>
                  <a:pt x="495466" y="247733"/>
                </a:cubicBezTo>
                <a:lnTo>
                  <a:pt x="495466" y="247733"/>
                </a:lnTo>
                <a:cubicBezTo>
                  <a:pt x="495466" y="384460"/>
                  <a:pt x="384460" y="495466"/>
                  <a:pt x="247733" y="495466"/>
                </a:cubicBezTo>
                <a:lnTo>
                  <a:pt x="247733" y="495466"/>
                </a:lnTo>
                <a:cubicBezTo>
                  <a:pt x="111005" y="495466"/>
                  <a:pt x="0" y="384460"/>
                  <a:pt x="0" y="247733"/>
                </a:cubicBezTo>
                <a:lnTo>
                  <a:pt x="0" y="247733"/>
                </a:lnTo>
                <a:cubicBezTo>
                  <a:pt x="0" y="111005"/>
                  <a:pt x="111005" y="0"/>
                  <a:pt x="247733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690113" y="5815089"/>
            <a:ext cx="212343" cy="212343"/>
          </a:xfrm>
          <a:custGeom>
            <a:avLst/>
            <a:gdLst/>
            <a:ahLst/>
            <a:cxnLst/>
            <a:rect l="l" t="t" r="r" b="b"/>
            <a:pathLst>
              <a:path w="212343" h="212343">
                <a:moveTo>
                  <a:pt x="106171" y="0"/>
                </a:moveTo>
                <a:cubicBezTo>
                  <a:pt x="112268" y="0"/>
                  <a:pt x="117867" y="3359"/>
                  <a:pt x="120770" y="8709"/>
                </a:cubicBezTo>
                <a:lnTo>
                  <a:pt x="210352" y="174602"/>
                </a:lnTo>
                <a:cubicBezTo>
                  <a:pt x="213131" y="179745"/>
                  <a:pt x="213006" y="185966"/>
                  <a:pt x="210020" y="190984"/>
                </a:cubicBezTo>
                <a:cubicBezTo>
                  <a:pt x="207034" y="196002"/>
                  <a:pt x="201601" y="199071"/>
                  <a:pt x="195753" y="199071"/>
                </a:cubicBezTo>
                <a:lnTo>
                  <a:pt x="16589" y="199071"/>
                </a:lnTo>
                <a:cubicBezTo>
                  <a:pt x="10742" y="199071"/>
                  <a:pt x="5350" y="196002"/>
                  <a:pt x="2322" y="190984"/>
                </a:cubicBezTo>
                <a:cubicBezTo>
                  <a:pt x="-705" y="185966"/>
                  <a:pt x="-788" y="179745"/>
                  <a:pt x="1991" y="174602"/>
                </a:cubicBezTo>
                <a:lnTo>
                  <a:pt x="91573" y="8709"/>
                </a:lnTo>
                <a:cubicBezTo>
                  <a:pt x="94476" y="3359"/>
                  <a:pt x="100075" y="0"/>
                  <a:pt x="106171" y="0"/>
                </a:cubicBezTo>
                <a:close/>
                <a:moveTo>
                  <a:pt x="106171" y="69675"/>
                </a:moveTo>
                <a:cubicBezTo>
                  <a:pt x="100655" y="69675"/>
                  <a:pt x="96218" y="74113"/>
                  <a:pt x="96218" y="79628"/>
                </a:cubicBezTo>
                <a:lnTo>
                  <a:pt x="96218" y="126078"/>
                </a:lnTo>
                <a:cubicBezTo>
                  <a:pt x="96218" y="131594"/>
                  <a:pt x="100655" y="136032"/>
                  <a:pt x="106171" y="136032"/>
                </a:cubicBezTo>
                <a:cubicBezTo>
                  <a:pt x="111687" y="136032"/>
                  <a:pt x="116125" y="131594"/>
                  <a:pt x="116125" y="126078"/>
                </a:cubicBezTo>
                <a:lnTo>
                  <a:pt x="116125" y="79628"/>
                </a:lnTo>
                <a:cubicBezTo>
                  <a:pt x="116125" y="74113"/>
                  <a:pt x="111687" y="69675"/>
                  <a:pt x="106171" y="69675"/>
                </a:cubicBezTo>
                <a:close/>
                <a:moveTo>
                  <a:pt x="117245" y="159257"/>
                </a:moveTo>
                <a:cubicBezTo>
                  <a:pt x="117496" y="155147"/>
                  <a:pt x="115447" y="151236"/>
                  <a:pt x="111923" y="149105"/>
                </a:cubicBezTo>
                <a:cubicBezTo>
                  <a:pt x="108400" y="146973"/>
                  <a:pt x="103984" y="146973"/>
                  <a:pt x="100461" y="149105"/>
                </a:cubicBezTo>
                <a:cubicBezTo>
                  <a:pt x="96937" y="151236"/>
                  <a:pt x="94888" y="155147"/>
                  <a:pt x="95139" y="159257"/>
                </a:cubicBezTo>
                <a:cubicBezTo>
                  <a:pt x="94888" y="163367"/>
                  <a:pt x="96937" y="167278"/>
                  <a:pt x="100461" y="169409"/>
                </a:cubicBezTo>
                <a:cubicBezTo>
                  <a:pt x="103984" y="171540"/>
                  <a:pt x="108400" y="171540"/>
                  <a:pt x="111923" y="169409"/>
                </a:cubicBezTo>
                <a:cubicBezTo>
                  <a:pt x="115447" y="167278"/>
                  <a:pt x="117496" y="163367"/>
                  <a:pt x="117245" y="159257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1185579" y="5503210"/>
            <a:ext cx="10546345" cy="247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93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Combined Impact</a:t>
            </a:r>
            <a:endParaRPr lang="en-US" sz="1600" dirty="0"/>
          </a:p>
        </p:txBody>
      </p:sp>
      <p:sp>
        <p:nvSpPr>
          <p:cNvPr id="45" name="Text 43"/>
          <p:cNvSpPr/>
          <p:nvPr/>
        </p:nvSpPr>
        <p:spPr>
          <a:xfrm>
            <a:off x="1185579" y="5821724"/>
            <a:ext cx="10537498" cy="5220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5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 </a:t>
            </a:r>
            <a:r>
              <a:rPr lang="en-US" sz="125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interaction of biological vulnerability</a:t>
            </a:r>
            <a:r>
              <a:rPr lang="en-US" sz="125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(nature) and </a:t>
            </a:r>
            <a:r>
              <a:rPr lang="en-US" sz="1254" b="1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challenging life circumstances</a:t>
            </a:r>
            <a:r>
              <a:rPr lang="en-US" sz="125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(nurture) may significantly </a:t>
            </a:r>
            <a:r>
              <a:rPr lang="en-US" sz="125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increase Jenny's risk of anxiety and low mood</a:t>
            </a:r>
            <a:r>
              <a:rPr lang="en-US" sz="125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 Understanding this interplay is crucial for developing effective support strategies.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353904" y="6607687"/>
            <a:ext cx="11484192" cy="5898"/>
          </a:xfrm>
          <a:custGeom>
            <a:avLst/>
            <a:gdLst/>
            <a:ahLst/>
            <a:cxnLst/>
            <a:rect l="l" t="t" r="r" b="b"/>
            <a:pathLst>
              <a:path w="11484192" h="5898">
                <a:moveTo>
                  <a:pt x="0" y="0"/>
                </a:moveTo>
                <a:lnTo>
                  <a:pt x="11484192" y="0"/>
                </a:lnTo>
                <a:lnTo>
                  <a:pt x="11484192" y="5898"/>
                </a:lnTo>
                <a:lnTo>
                  <a:pt x="0" y="5898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353904" y="6681419"/>
            <a:ext cx="11546125" cy="1769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75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(UNICEF, 2022)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4953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77441" y="600075"/>
            <a:ext cx="192881" cy="171450"/>
          </a:xfrm>
          <a:custGeom>
            <a:avLst/>
            <a:gdLst/>
            <a:ahLst/>
            <a:cxnLst/>
            <a:rect l="l" t="t" r="r" b="b"/>
            <a:pathLst>
              <a:path w="192881" h="171450">
                <a:moveTo>
                  <a:pt x="93628" y="10381"/>
                </a:moveTo>
                <a:cubicBezTo>
                  <a:pt x="88906" y="3851"/>
                  <a:pt x="81338" y="0"/>
                  <a:pt x="73302" y="0"/>
                </a:cubicBezTo>
                <a:cubicBezTo>
                  <a:pt x="59438" y="0"/>
                  <a:pt x="48220" y="11218"/>
                  <a:pt x="48220" y="25081"/>
                </a:cubicBezTo>
                <a:lnTo>
                  <a:pt x="48220" y="25885"/>
                </a:lnTo>
                <a:cubicBezTo>
                  <a:pt x="48220" y="47450"/>
                  <a:pt x="75679" y="70556"/>
                  <a:pt x="89141" y="80568"/>
                </a:cubicBezTo>
                <a:cubicBezTo>
                  <a:pt x="93494" y="83816"/>
                  <a:pt x="99354" y="83816"/>
                  <a:pt x="103707" y="80568"/>
                </a:cubicBezTo>
                <a:cubicBezTo>
                  <a:pt x="117169" y="70522"/>
                  <a:pt x="144627" y="47450"/>
                  <a:pt x="144627" y="25885"/>
                </a:cubicBezTo>
                <a:lnTo>
                  <a:pt x="144627" y="25081"/>
                </a:lnTo>
                <a:cubicBezTo>
                  <a:pt x="144627" y="11218"/>
                  <a:pt x="133410" y="0"/>
                  <a:pt x="119546" y="0"/>
                </a:cubicBezTo>
                <a:cubicBezTo>
                  <a:pt x="111509" y="0"/>
                  <a:pt x="103942" y="3851"/>
                  <a:pt x="99220" y="10381"/>
                </a:cubicBezTo>
                <a:lnTo>
                  <a:pt x="96441" y="14299"/>
                </a:lnTo>
                <a:lnTo>
                  <a:pt x="93628" y="10381"/>
                </a:lnTo>
                <a:close/>
                <a:moveTo>
                  <a:pt x="36601" y="114356"/>
                </a:moveTo>
                <a:lnTo>
                  <a:pt x="22335" y="128588"/>
                </a:lnTo>
                <a:lnTo>
                  <a:pt x="10716" y="128588"/>
                </a:lnTo>
                <a:cubicBezTo>
                  <a:pt x="4789" y="128588"/>
                  <a:pt x="0" y="133376"/>
                  <a:pt x="0" y="139303"/>
                </a:cubicBezTo>
                <a:lnTo>
                  <a:pt x="0" y="160734"/>
                </a:lnTo>
                <a:cubicBezTo>
                  <a:pt x="0" y="166661"/>
                  <a:pt x="4789" y="171450"/>
                  <a:pt x="10716" y="171450"/>
                </a:cubicBezTo>
                <a:lnTo>
                  <a:pt x="118039" y="171450"/>
                </a:lnTo>
                <a:cubicBezTo>
                  <a:pt x="127750" y="171450"/>
                  <a:pt x="137227" y="168336"/>
                  <a:pt x="145063" y="162576"/>
                </a:cubicBezTo>
                <a:lnTo>
                  <a:pt x="187456" y="131333"/>
                </a:lnTo>
                <a:cubicBezTo>
                  <a:pt x="193417" y="126947"/>
                  <a:pt x="194690" y="118575"/>
                  <a:pt x="190303" y="112615"/>
                </a:cubicBezTo>
                <a:cubicBezTo>
                  <a:pt x="185916" y="106654"/>
                  <a:pt x="177545" y="105381"/>
                  <a:pt x="171584" y="109768"/>
                </a:cubicBezTo>
                <a:lnTo>
                  <a:pt x="131467" y="139303"/>
                </a:lnTo>
                <a:lnTo>
                  <a:pt x="93762" y="139303"/>
                </a:lnTo>
                <a:cubicBezTo>
                  <a:pt x="89308" y="139303"/>
                  <a:pt x="85725" y="135720"/>
                  <a:pt x="85725" y="131266"/>
                </a:cubicBezTo>
                <a:cubicBezTo>
                  <a:pt x="85725" y="126813"/>
                  <a:pt x="89308" y="123230"/>
                  <a:pt x="93762" y="123230"/>
                </a:cubicBezTo>
                <a:lnTo>
                  <a:pt x="117872" y="123230"/>
                </a:lnTo>
                <a:cubicBezTo>
                  <a:pt x="123799" y="123230"/>
                  <a:pt x="128588" y="118441"/>
                  <a:pt x="128588" y="112514"/>
                </a:cubicBezTo>
                <a:cubicBezTo>
                  <a:pt x="128588" y="106587"/>
                  <a:pt x="123799" y="101798"/>
                  <a:pt x="117872" y="101798"/>
                </a:cubicBezTo>
                <a:lnTo>
                  <a:pt x="66906" y="101798"/>
                </a:lnTo>
                <a:cubicBezTo>
                  <a:pt x="55554" y="101798"/>
                  <a:pt x="44637" y="106319"/>
                  <a:pt x="36601" y="114356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76300" y="381000"/>
            <a:ext cx="46958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Needs Assessment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76300" y="609600"/>
            <a:ext cx="47910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Jenny's Current Emotional Needs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81000" y="10668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81000" y="1257300"/>
            <a:ext cx="7277100" cy="866775"/>
          </a:xfrm>
          <a:custGeom>
            <a:avLst/>
            <a:gdLst/>
            <a:ahLst/>
            <a:cxnLst/>
            <a:rect l="l" t="t" r="r" b="b"/>
            <a:pathLst>
              <a:path w="7277100" h="866775">
                <a:moveTo>
                  <a:pt x="114302" y="0"/>
                </a:moveTo>
                <a:lnTo>
                  <a:pt x="7162798" y="0"/>
                </a:lnTo>
                <a:cubicBezTo>
                  <a:pt x="7225925" y="0"/>
                  <a:pt x="7277100" y="51175"/>
                  <a:pt x="7277100" y="114302"/>
                </a:cubicBezTo>
                <a:lnTo>
                  <a:pt x="7277100" y="752473"/>
                </a:lnTo>
                <a:cubicBezTo>
                  <a:pt x="7277100" y="815600"/>
                  <a:pt x="7225925" y="866775"/>
                  <a:pt x="7162798" y="866775"/>
                </a:cubicBezTo>
                <a:lnTo>
                  <a:pt x="114302" y="866775"/>
                </a:lnTo>
                <a:cubicBezTo>
                  <a:pt x="51217" y="866775"/>
                  <a:pt x="0" y="815558"/>
                  <a:pt x="0" y="752473"/>
                </a:cubicBezTo>
                <a:lnTo>
                  <a:pt x="0" y="114302"/>
                </a:lnTo>
                <a:cubicBezTo>
                  <a:pt x="0" y="51217"/>
                  <a:pt x="51217" y="0"/>
                  <a:pt x="114302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33400" y="1409700"/>
            <a:ext cx="705802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Based on Bowlby's Attachment Theory and Jenny's circumstances, she may need the following emotional supports to promote healthy development and wellbeing: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381000" y="2271713"/>
            <a:ext cx="3562350" cy="1257300"/>
          </a:xfrm>
          <a:custGeom>
            <a:avLst/>
            <a:gdLst/>
            <a:ahLst/>
            <a:cxnLst/>
            <a:rect l="l" t="t" r="r" b="b"/>
            <a:pathLst>
              <a:path w="3562350" h="1257300">
                <a:moveTo>
                  <a:pt x="114301" y="0"/>
                </a:moveTo>
                <a:lnTo>
                  <a:pt x="3448049" y="0"/>
                </a:lnTo>
                <a:cubicBezTo>
                  <a:pt x="3511133" y="0"/>
                  <a:pt x="3562350" y="51217"/>
                  <a:pt x="3562350" y="114301"/>
                </a:cubicBezTo>
                <a:lnTo>
                  <a:pt x="3562350" y="1142999"/>
                </a:lnTo>
                <a:cubicBezTo>
                  <a:pt x="3562350" y="1206083"/>
                  <a:pt x="3511133" y="1257300"/>
                  <a:pt x="3448049" y="1257300"/>
                </a:cubicBezTo>
                <a:lnTo>
                  <a:pt x="114301" y="1257300"/>
                </a:lnTo>
                <a:cubicBezTo>
                  <a:pt x="51217" y="1257300"/>
                  <a:pt x="0" y="1206083"/>
                  <a:pt x="0" y="1142999"/>
                </a:cubicBezTo>
                <a:lnTo>
                  <a:pt x="0" y="114301"/>
                </a:lnTo>
                <a:cubicBezTo>
                  <a:pt x="0" y="51217"/>
                  <a:pt x="51217" y="0"/>
                  <a:pt x="114301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33400" y="2424113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40556" y="2528888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80702" y="29167"/>
                </a:moveTo>
                <a:lnTo>
                  <a:pt x="85725" y="36098"/>
                </a:lnTo>
                <a:lnTo>
                  <a:pt x="90748" y="29167"/>
                </a:lnTo>
                <a:cubicBezTo>
                  <a:pt x="99120" y="17580"/>
                  <a:pt x="112581" y="10716"/>
                  <a:pt x="126880" y="10716"/>
                </a:cubicBezTo>
                <a:cubicBezTo>
                  <a:pt x="151492" y="10716"/>
                  <a:pt x="171450" y="30673"/>
                  <a:pt x="171450" y="55286"/>
                </a:cubicBezTo>
                <a:lnTo>
                  <a:pt x="171450" y="56157"/>
                </a:lnTo>
                <a:cubicBezTo>
                  <a:pt x="171450" y="93728"/>
                  <a:pt x="124603" y="137361"/>
                  <a:pt x="100158" y="156013"/>
                </a:cubicBezTo>
                <a:cubicBezTo>
                  <a:pt x="96005" y="159161"/>
                  <a:pt x="90915" y="160734"/>
                  <a:pt x="85725" y="160734"/>
                </a:cubicBezTo>
                <a:cubicBezTo>
                  <a:pt x="80535" y="160734"/>
                  <a:pt x="75411" y="159194"/>
                  <a:pt x="71292" y="156013"/>
                </a:cubicBezTo>
                <a:cubicBezTo>
                  <a:pt x="46847" y="137361"/>
                  <a:pt x="0" y="93728"/>
                  <a:pt x="0" y="56157"/>
                </a:cubicBezTo>
                <a:lnTo>
                  <a:pt x="0" y="55286"/>
                </a:lnTo>
                <a:cubicBezTo>
                  <a:pt x="0" y="30673"/>
                  <a:pt x="19958" y="10716"/>
                  <a:pt x="44570" y="10716"/>
                </a:cubicBezTo>
                <a:cubicBezTo>
                  <a:pt x="58869" y="10716"/>
                  <a:pt x="72330" y="17580"/>
                  <a:pt x="80702" y="29167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28700" y="2481263"/>
            <a:ext cx="16954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Emotional Reassurance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33400" y="2919413"/>
            <a:ext cx="33337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Consistent messages that she is valued, loved, and her feelings matter.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4097635" y="2271713"/>
            <a:ext cx="3562350" cy="1257300"/>
          </a:xfrm>
          <a:custGeom>
            <a:avLst/>
            <a:gdLst/>
            <a:ahLst/>
            <a:cxnLst/>
            <a:rect l="l" t="t" r="r" b="b"/>
            <a:pathLst>
              <a:path w="3562350" h="1257300">
                <a:moveTo>
                  <a:pt x="114301" y="0"/>
                </a:moveTo>
                <a:lnTo>
                  <a:pt x="3448049" y="0"/>
                </a:lnTo>
                <a:cubicBezTo>
                  <a:pt x="3511133" y="0"/>
                  <a:pt x="3562350" y="51217"/>
                  <a:pt x="3562350" y="114301"/>
                </a:cubicBezTo>
                <a:lnTo>
                  <a:pt x="3562350" y="1142999"/>
                </a:lnTo>
                <a:cubicBezTo>
                  <a:pt x="3562350" y="1206083"/>
                  <a:pt x="3511133" y="1257300"/>
                  <a:pt x="3448049" y="1257300"/>
                </a:cubicBezTo>
                <a:lnTo>
                  <a:pt x="114301" y="1257300"/>
                </a:lnTo>
                <a:cubicBezTo>
                  <a:pt x="51217" y="1257300"/>
                  <a:pt x="0" y="1206083"/>
                  <a:pt x="0" y="1142999"/>
                </a:cubicBezTo>
                <a:lnTo>
                  <a:pt x="0" y="114301"/>
                </a:lnTo>
                <a:cubicBezTo>
                  <a:pt x="0" y="51217"/>
                  <a:pt x="51217" y="0"/>
                  <a:pt x="114301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4250035" y="2424113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4346476" y="2528888"/>
            <a:ext cx="192881" cy="171450"/>
          </a:xfrm>
          <a:custGeom>
            <a:avLst/>
            <a:gdLst/>
            <a:ahLst/>
            <a:cxnLst/>
            <a:rect l="l" t="t" r="r" b="b"/>
            <a:pathLst>
              <a:path w="192881" h="171450">
                <a:moveTo>
                  <a:pt x="21431" y="42863"/>
                </a:moveTo>
                <a:cubicBezTo>
                  <a:pt x="21431" y="22163"/>
                  <a:pt x="38237" y="5358"/>
                  <a:pt x="58936" y="5358"/>
                </a:cubicBezTo>
                <a:cubicBezTo>
                  <a:pt x="79635" y="5358"/>
                  <a:pt x="96441" y="22163"/>
                  <a:pt x="96441" y="42862"/>
                </a:cubicBezTo>
                <a:cubicBezTo>
                  <a:pt x="96441" y="63562"/>
                  <a:pt x="79635" y="80367"/>
                  <a:pt x="58936" y="80367"/>
                </a:cubicBezTo>
                <a:cubicBezTo>
                  <a:pt x="38237" y="80367"/>
                  <a:pt x="21431" y="63562"/>
                  <a:pt x="21431" y="42863"/>
                </a:cubicBezTo>
                <a:close/>
                <a:moveTo>
                  <a:pt x="0" y="155377"/>
                </a:moveTo>
                <a:cubicBezTo>
                  <a:pt x="0" y="122828"/>
                  <a:pt x="26387" y="96441"/>
                  <a:pt x="58936" y="96441"/>
                </a:cubicBezTo>
                <a:cubicBezTo>
                  <a:pt x="91485" y="96441"/>
                  <a:pt x="117872" y="122828"/>
                  <a:pt x="117872" y="155377"/>
                </a:cubicBezTo>
                <a:lnTo>
                  <a:pt x="117872" y="157386"/>
                </a:lnTo>
                <a:cubicBezTo>
                  <a:pt x="117872" y="165155"/>
                  <a:pt x="111576" y="171450"/>
                  <a:pt x="103808" y="171450"/>
                </a:cubicBezTo>
                <a:lnTo>
                  <a:pt x="14064" y="171450"/>
                </a:lnTo>
                <a:cubicBezTo>
                  <a:pt x="6295" y="171450"/>
                  <a:pt x="0" y="165155"/>
                  <a:pt x="0" y="157386"/>
                </a:cubicBezTo>
                <a:lnTo>
                  <a:pt x="0" y="155377"/>
                </a:lnTo>
                <a:close/>
                <a:moveTo>
                  <a:pt x="144661" y="21431"/>
                </a:moveTo>
                <a:cubicBezTo>
                  <a:pt x="162403" y="21431"/>
                  <a:pt x="176808" y="35836"/>
                  <a:pt x="176808" y="53578"/>
                </a:cubicBezTo>
                <a:cubicBezTo>
                  <a:pt x="176808" y="71320"/>
                  <a:pt x="162403" y="85725"/>
                  <a:pt x="144661" y="85725"/>
                </a:cubicBezTo>
                <a:cubicBezTo>
                  <a:pt x="126919" y="85725"/>
                  <a:pt x="112514" y="71320"/>
                  <a:pt x="112514" y="53578"/>
                </a:cubicBezTo>
                <a:cubicBezTo>
                  <a:pt x="112514" y="35836"/>
                  <a:pt x="126919" y="21431"/>
                  <a:pt x="144661" y="21431"/>
                </a:cubicBezTo>
                <a:close/>
                <a:moveTo>
                  <a:pt x="144661" y="101798"/>
                </a:moveTo>
                <a:cubicBezTo>
                  <a:pt x="171283" y="101798"/>
                  <a:pt x="192881" y="123397"/>
                  <a:pt x="192881" y="150019"/>
                </a:cubicBezTo>
                <a:lnTo>
                  <a:pt x="192881" y="157520"/>
                </a:lnTo>
                <a:cubicBezTo>
                  <a:pt x="192881" y="165222"/>
                  <a:pt x="186653" y="171450"/>
                  <a:pt x="178951" y="171450"/>
                </a:cubicBezTo>
                <a:lnTo>
                  <a:pt x="130463" y="171450"/>
                </a:lnTo>
                <a:cubicBezTo>
                  <a:pt x="132673" y="167264"/>
                  <a:pt x="133945" y="162476"/>
                  <a:pt x="133945" y="157386"/>
                </a:cubicBezTo>
                <a:lnTo>
                  <a:pt x="133945" y="155377"/>
                </a:lnTo>
                <a:cubicBezTo>
                  <a:pt x="133945" y="138131"/>
                  <a:pt x="128119" y="122259"/>
                  <a:pt x="118374" y="109601"/>
                </a:cubicBezTo>
                <a:cubicBezTo>
                  <a:pt x="125942" y="104678"/>
                  <a:pt x="134983" y="101798"/>
                  <a:pt x="144661" y="101798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745335" y="2481263"/>
            <a:ext cx="18192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Consistent Adult Support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250035" y="2919413"/>
            <a:ext cx="33337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Reliable adults who provide stable, predictable emotional presence.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381000" y="3681413"/>
            <a:ext cx="3562350" cy="1257300"/>
          </a:xfrm>
          <a:custGeom>
            <a:avLst/>
            <a:gdLst/>
            <a:ahLst/>
            <a:cxnLst/>
            <a:rect l="l" t="t" r="r" b="b"/>
            <a:pathLst>
              <a:path w="3562350" h="1257300">
                <a:moveTo>
                  <a:pt x="114301" y="0"/>
                </a:moveTo>
                <a:lnTo>
                  <a:pt x="3448049" y="0"/>
                </a:lnTo>
                <a:cubicBezTo>
                  <a:pt x="3511133" y="0"/>
                  <a:pt x="3562350" y="51217"/>
                  <a:pt x="3562350" y="114301"/>
                </a:cubicBezTo>
                <a:lnTo>
                  <a:pt x="3562350" y="1142999"/>
                </a:lnTo>
                <a:cubicBezTo>
                  <a:pt x="3562350" y="1206083"/>
                  <a:pt x="3511133" y="1257300"/>
                  <a:pt x="3448049" y="1257300"/>
                </a:cubicBezTo>
                <a:lnTo>
                  <a:pt x="114301" y="1257300"/>
                </a:lnTo>
                <a:cubicBezTo>
                  <a:pt x="51217" y="1257300"/>
                  <a:pt x="0" y="1206083"/>
                  <a:pt x="0" y="1142999"/>
                </a:cubicBezTo>
                <a:lnTo>
                  <a:pt x="0" y="114301"/>
                </a:lnTo>
                <a:cubicBezTo>
                  <a:pt x="0" y="51217"/>
                  <a:pt x="51217" y="0"/>
                  <a:pt x="114301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33400" y="3833812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29841" y="3938588"/>
            <a:ext cx="192881" cy="171450"/>
          </a:xfrm>
          <a:custGeom>
            <a:avLst/>
            <a:gdLst/>
            <a:ahLst/>
            <a:cxnLst/>
            <a:rect l="l" t="t" r="r" b="b"/>
            <a:pathLst>
              <a:path w="192881" h="171450">
                <a:moveTo>
                  <a:pt x="128588" y="48220"/>
                </a:moveTo>
                <a:cubicBezTo>
                  <a:pt x="128588" y="80769"/>
                  <a:pt x="99789" y="107156"/>
                  <a:pt x="64294" y="107156"/>
                </a:cubicBezTo>
                <a:cubicBezTo>
                  <a:pt x="55353" y="107156"/>
                  <a:pt x="46847" y="105482"/>
                  <a:pt x="39112" y="102468"/>
                </a:cubicBezTo>
                <a:lnTo>
                  <a:pt x="11787" y="116934"/>
                </a:lnTo>
                <a:cubicBezTo>
                  <a:pt x="8673" y="118575"/>
                  <a:pt x="4856" y="118006"/>
                  <a:pt x="2344" y="115528"/>
                </a:cubicBezTo>
                <a:cubicBezTo>
                  <a:pt x="-167" y="113050"/>
                  <a:pt x="-737" y="109199"/>
                  <a:pt x="938" y="106085"/>
                </a:cubicBezTo>
                <a:lnTo>
                  <a:pt x="12859" y="83582"/>
                </a:lnTo>
                <a:cubicBezTo>
                  <a:pt x="4789" y="73737"/>
                  <a:pt x="0" y="61481"/>
                  <a:pt x="0" y="48220"/>
                </a:cubicBezTo>
                <a:cubicBezTo>
                  <a:pt x="0" y="15672"/>
                  <a:pt x="28798" y="-10716"/>
                  <a:pt x="64294" y="-10716"/>
                </a:cubicBezTo>
                <a:cubicBezTo>
                  <a:pt x="99789" y="-10716"/>
                  <a:pt x="128588" y="15672"/>
                  <a:pt x="128588" y="48220"/>
                </a:cubicBezTo>
                <a:close/>
                <a:moveTo>
                  <a:pt x="128588" y="171450"/>
                </a:moveTo>
                <a:cubicBezTo>
                  <a:pt x="97077" y="171450"/>
                  <a:pt x="70857" y="150655"/>
                  <a:pt x="65365" y="123230"/>
                </a:cubicBezTo>
                <a:cubicBezTo>
                  <a:pt x="105549" y="122727"/>
                  <a:pt x="140475" y="94130"/>
                  <a:pt x="144326" y="55353"/>
                </a:cubicBezTo>
                <a:cubicBezTo>
                  <a:pt x="172220" y="61782"/>
                  <a:pt x="192881" y="84921"/>
                  <a:pt x="192881" y="112514"/>
                </a:cubicBezTo>
                <a:cubicBezTo>
                  <a:pt x="192881" y="125775"/>
                  <a:pt x="188093" y="138031"/>
                  <a:pt x="180023" y="147876"/>
                </a:cubicBezTo>
                <a:lnTo>
                  <a:pt x="191944" y="170378"/>
                </a:lnTo>
                <a:cubicBezTo>
                  <a:pt x="193584" y="173493"/>
                  <a:pt x="193015" y="177310"/>
                  <a:pt x="190537" y="179822"/>
                </a:cubicBezTo>
                <a:cubicBezTo>
                  <a:pt x="188059" y="182333"/>
                  <a:pt x="184208" y="182902"/>
                  <a:pt x="181094" y="181228"/>
                </a:cubicBezTo>
                <a:lnTo>
                  <a:pt x="153769" y="166762"/>
                </a:lnTo>
                <a:cubicBezTo>
                  <a:pt x="146034" y="169776"/>
                  <a:pt x="137528" y="171450"/>
                  <a:pt x="128588" y="171450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28700" y="3890962"/>
            <a:ext cx="16097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Safe Expression Space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533400" y="4329113"/>
            <a:ext cx="33337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Opportunities to talk about feelings without judgment or pressure.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4097635" y="3681413"/>
            <a:ext cx="3562350" cy="1257300"/>
          </a:xfrm>
          <a:custGeom>
            <a:avLst/>
            <a:gdLst/>
            <a:ahLst/>
            <a:cxnLst/>
            <a:rect l="l" t="t" r="r" b="b"/>
            <a:pathLst>
              <a:path w="3562350" h="1257300">
                <a:moveTo>
                  <a:pt x="114301" y="0"/>
                </a:moveTo>
                <a:lnTo>
                  <a:pt x="3448049" y="0"/>
                </a:lnTo>
                <a:cubicBezTo>
                  <a:pt x="3511133" y="0"/>
                  <a:pt x="3562350" y="51217"/>
                  <a:pt x="3562350" y="114301"/>
                </a:cubicBezTo>
                <a:lnTo>
                  <a:pt x="3562350" y="1142999"/>
                </a:lnTo>
                <a:cubicBezTo>
                  <a:pt x="3562350" y="1206083"/>
                  <a:pt x="3511133" y="1257300"/>
                  <a:pt x="3448049" y="1257300"/>
                </a:cubicBezTo>
                <a:lnTo>
                  <a:pt x="114301" y="1257300"/>
                </a:lnTo>
                <a:cubicBezTo>
                  <a:pt x="51217" y="1257300"/>
                  <a:pt x="0" y="1206083"/>
                  <a:pt x="0" y="1142999"/>
                </a:cubicBezTo>
                <a:lnTo>
                  <a:pt x="0" y="114301"/>
                </a:lnTo>
                <a:cubicBezTo>
                  <a:pt x="0" y="51217"/>
                  <a:pt x="51217" y="0"/>
                  <a:pt x="114301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250035" y="3833812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4335760" y="3938588"/>
            <a:ext cx="214313" cy="171450"/>
          </a:xfrm>
          <a:custGeom>
            <a:avLst/>
            <a:gdLst/>
            <a:ahLst/>
            <a:cxnLst/>
            <a:rect l="l" t="t" r="r" b="b"/>
            <a:pathLst>
              <a:path w="214313" h="171450">
                <a:moveTo>
                  <a:pt x="107156" y="5358"/>
                </a:moveTo>
                <a:cubicBezTo>
                  <a:pt x="126377" y="5358"/>
                  <a:pt x="141982" y="20963"/>
                  <a:pt x="141982" y="40184"/>
                </a:cubicBezTo>
                <a:cubicBezTo>
                  <a:pt x="141982" y="59404"/>
                  <a:pt x="126377" y="75009"/>
                  <a:pt x="107156" y="75009"/>
                </a:cubicBezTo>
                <a:cubicBezTo>
                  <a:pt x="87935" y="75009"/>
                  <a:pt x="72330" y="59404"/>
                  <a:pt x="72330" y="40184"/>
                </a:cubicBezTo>
                <a:cubicBezTo>
                  <a:pt x="72330" y="20963"/>
                  <a:pt x="87935" y="5358"/>
                  <a:pt x="107156" y="5358"/>
                </a:cubicBezTo>
                <a:close/>
                <a:moveTo>
                  <a:pt x="32147" y="29468"/>
                </a:moveTo>
                <a:cubicBezTo>
                  <a:pt x="45454" y="29468"/>
                  <a:pt x="56257" y="40271"/>
                  <a:pt x="56257" y="53578"/>
                </a:cubicBezTo>
                <a:cubicBezTo>
                  <a:pt x="56257" y="66885"/>
                  <a:pt x="45454" y="77688"/>
                  <a:pt x="32147" y="77688"/>
                </a:cubicBezTo>
                <a:cubicBezTo>
                  <a:pt x="18840" y="77688"/>
                  <a:pt x="8037" y="66885"/>
                  <a:pt x="8037" y="53578"/>
                </a:cubicBezTo>
                <a:cubicBezTo>
                  <a:pt x="8037" y="40271"/>
                  <a:pt x="18840" y="29468"/>
                  <a:pt x="32147" y="29468"/>
                </a:cubicBezTo>
                <a:close/>
                <a:moveTo>
                  <a:pt x="0" y="139303"/>
                </a:moveTo>
                <a:cubicBezTo>
                  <a:pt x="0" y="115628"/>
                  <a:pt x="19188" y="96441"/>
                  <a:pt x="42863" y="96441"/>
                </a:cubicBezTo>
                <a:cubicBezTo>
                  <a:pt x="47149" y="96441"/>
                  <a:pt x="51301" y="97077"/>
                  <a:pt x="55219" y="98249"/>
                </a:cubicBezTo>
                <a:cubicBezTo>
                  <a:pt x="44202" y="110572"/>
                  <a:pt x="37505" y="126846"/>
                  <a:pt x="37505" y="144661"/>
                </a:cubicBezTo>
                <a:lnTo>
                  <a:pt x="37505" y="150019"/>
                </a:lnTo>
                <a:cubicBezTo>
                  <a:pt x="37505" y="153836"/>
                  <a:pt x="38308" y="157453"/>
                  <a:pt x="39748" y="160734"/>
                </a:cubicBezTo>
                <a:lnTo>
                  <a:pt x="10716" y="160734"/>
                </a:lnTo>
                <a:cubicBezTo>
                  <a:pt x="4789" y="160734"/>
                  <a:pt x="0" y="155946"/>
                  <a:pt x="0" y="150019"/>
                </a:cubicBezTo>
                <a:lnTo>
                  <a:pt x="0" y="139303"/>
                </a:lnTo>
                <a:close/>
                <a:moveTo>
                  <a:pt x="174564" y="160734"/>
                </a:moveTo>
                <a:cubicBezTo>
                  <a:pt x="176004" y="157453"/>
                  <a:pt x="176808" y="153836"/>
                  <a:pt x="176808" y="150019"/>
                </a:cubicBezTo>
                <a:lnTo>
                  <a:pt x="176808" y="144661"/>
                </a:lnTo>
                <a:cubicBezTo>
                  <a:pt x="176808" y="126846"/>
                  <a:pt x="170111" y="110572"/>
                  <a:pt x="159094" y="98249"/>
                </a:cubicBezTo>
                <a:cubicBezTo>
                  <a:pt x="163011" y="97077"/>
                  <a:pt x="167164" y="96441"/>
                  <a:pt x="171450" y="96441"/>
                </a:cubicBezTo>
                <a:cubicBezTo>
                  <a:pt x="195125" y="96441"/>
                  <a:pt x="214313" y="115628"/>
                  <a:pt x="214313" y="139303"/>
                </a:cubicBezTo>
                <a:lnTo>
                  <a:pt x="214313" y="150019"/>
                </a:lnTo>
                <a:cubicBezTo>
                  <a:pt x="214313" y="155946"/>
                  <a:pt x="209524" y="160734"/>
                  <a:pt x="203597" y="160734"/>
                </a:cubicBezTo>
                <a:lnTo>
                  <a:pt x="174564" y="160734"/>
                </a:lnTo>
                <a:close/>
                <a:moveTo>
                  <a:pt x="158055" y="53578"/>
                </a:moveTo>
                <a:cubicBezTo>
                  <a:pt x="158055" y="40271"/>
                  <a:pt x="168859" y="29468"/>
                  <a:pt x="182166" y="29468"/>
                </a:cubicBezTo>
                <a:cubicBezTo>
                  <a:pt x="195472" y="29468"/>
                  <a:pt x="206276" y="40271"/>
                  <a:pt x="206276" y="53578"/>
                </a:cubicBezTo>
                <a:cubicBezTo>
                  <a:pt x="206276" y="66885"/>
                  <a:pt x="195472" y="77688"/>
                  <a:pt x="182166" y="77688"/>
                </a:cubicBezTo>
                <a:cubicBezTo>
                  <a:pt x="168859" y="77688"/>
                  <a:pt x="158055" y="66885"/>
                  <a:pt x="158055" y="53578"/>
                </a:cubicBezTo>
                <a:close/>
                <a:moveTo>
                  <a:pt x="53578" y="144661"/>
                </a:moveTo>
                <a:cubicBezTo>
                  <a:pt x="53578" y="115059"/>
                  <a:pt x="77554" y="91083"/>
                  <a:pt x="107156" y="91083"/>
                </a:cubicBezTo>
                <a:cubicBezTo>
                  <a:pt x="136758" y="91083"/>
                  <a:pt x="160734" y="115059"/>
                  <a:pt x="160734" y="144661"/>
                </a:cubicBezTo>
                <a:lnTo>
                  <a:pt x="160734" y="150019"/>
                </a:lnTo>
                <a:cubicBezTo>
                  <a:pt x="160734" y="155946"/>
                  <a:pt x="155946" y="160734"/>
                  <a:pt x="150019" y="160734"/>
                </a:cubicBezTo>
                <a:lnTo>
                  <a:pt x="64294" y="160734"/>
                </a:lnTo>
                <a:cubicBezTo>
                  <a:pt x="58367" y="160734"/>
                  <a:pt x="53578" y="155946"/>
                  <a:pt x="53578" y="150019"/>
                </a:cubicBezTo>
                <a:lnTo>
                  <a:pt x="53578" y="144661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745335" y="3890962"/>
            <a:ext cx="1219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Peer Connection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4250035" y="4329113"/>
            <a:ext cx="333375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Opportunities to build relationships with other young people.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390525" y="5100638"/>
            <a:ext cx="7258050" cy="1085850"/>
          </a:xfrm>
          <a:custGeom>
            <a:avLst/>
            <a:gdLst/>
            <a:ahLst/>
            <a:cxnLst/>
            <a:rect l="l" t="t" r="r" b="b"/>
            <a:pathLst>
              <a:path w="7258050" h="1085850">
                <a:moveTo>
                  <a:pt x="114297" y="0"/>
                </a:moveTo>
                <a:lnTo>
                  <a:pt x="7143753" y="0"/>
                </a:lnTo>
                <a:cubicBezTo>
                  <a:pt x="7206878" y="0"/>
                  <a:pt x="7258050" y="51172"/>
                  <a:pt x="7258050" y="114297"/>
                </a:cubicBezTo>
                <a:lnTo>
                  <a:pt x="7258050" y="971553"/>
                </a:lnTo>
                <a:cubicBezTo>
                  <a:pt x="7258050" y="1034678"/>
                  <a:pt x="7206878" y="1085850"/>
                  <a:pt x="7143753" y="1085850"/>
                </a:cubicBezTo>
                <a:lnTo>
                  <a:pt x="114297" y="1085850"/>
                </a:lnTo>
                <a:cubicBezTo>
                  <a:pt x="51172" y="1085850"/>
                  <a:pt x="0" y="1034678"/>
                  <a:pt x="0" y="971553"/>
                </a:cubicBezTo>
                <a:lnTo>
                  <a:pt x="0" y="114297"/>
                </a:lnTo>
                <a:cubicBezTo>
                  <a:pt x="0" y="51172"/>
                  <a:pt x="51172" y="0"/>
                  <a:pt x="114297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 w="25400">
            <a:solidFill>
              <a:srgbClr val="5A7A6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566738" y="5529263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107156" y="10716"/>
                </a:moveTo>
                <a:cubicBezTo>
                  <a:pt x="107156" y="4777"/>
                  <a:pt x="111934" y="0"/>
                  <a:pt x="117872" y="0"/>
                </a:cubicBezTo>
                <a:lnTo>
                  <a:pt x="139303" y="0"/>
                </a:lnTo>
                <a:cubicBezTo>
                  <a:pt x="145241" y="0"/>
                  <a:pt x="150019" y="4777"/>
                  <a:pt x="150019" y="10716"/>
                </a:cubicBezTo>
                <a:lnTo>
                  <a:pt x="150019" y="35719"/>
                </a:lnTo>
                <a:lnTo>
                  <a:pt x="175022" y="35719"/>
                </a:lnTo>
                <a:cubicBezTo>
                  <a:pt x="180960" y="35719"/>
                  <a:pt x="185738" y="40496"/>
                  <a:pt x="185738" y="46434"/>
                </a:cubicBezTo>
                <a:lnTo>
                  <a:pt x="185738" y="67866"/>
                </a:lnTo>
                <a:cubicBezTo>
                  <a:pt x="185738" y="73804"/>
                  <a:pt x="180960" y="78581"/>
                  <a:pt x="175022" y="78581"/>
                </a:cubicBezTo>
                <a:lnTo>
                  <a:pt x="150019" y="78581"/>
                </a:lnTo>
                <a:lnTo>
                  <a:pt x="150019" y="103584"/>
                </a:lnTo>
                <a:cubicBezTo>
                  <a:pt x="150019" y="109523"/>
                  <a:pt x="145241" y="114300"/>
                  <a:pt x="139303" y="114300"/>
                </a:cubicBezTo>
                <a:lnTo>
                  <a:pt x="117872" y="114300"/>
                </a:lnTo>
                <a:cubicBezTo>
                  <a:pt x="111934" y="114300"/>
                  <a:pt x="107156" y="109523"/>
                  <a:pt x="107156" y="103584"/>
                </a:cubicBezTo>
                <a:lnTo>
                  <a:pt x="107156" y="78581"/>
                </a:lnTo>
                <a:lnTo>
                  <a:pt x="82153" y="78581"/>
                </a:lnTo>
                <a:cubicBezTo>
                  <a:pt x="76215" y="78581"/>
                  <a:pt x="71438" y="73804"/>
                  <a:pt x="71438" y="67866"/>
                </a:cubicBezTo>
                <a:lnTo>
                  <a:pt x="71438" y="46434"/>
                </a:lnTo>
                <a:cubicBezTo>
                  <a:pt x="71438" y="40496"/>
                  <a:pt x="76215" y="35719"/>
                  <a:pt x="82153" y="35719"/>
                </a:cubicBezTo>
                <a:lnTo>
                  <a:pt x="107156" y="35719"/>
                </a:lnTo>
                <a:lnTo>
                  <a:pt x="107156" y="10716"/>
                </a:lnTo>
                <a:close/>
                <a:moveTo>
                  <a:pt x="29781" y="171450"/>
                </a:moveTo>
                <a:lnTo>
                  <a:pt x="48756" y="152474"/>
                </a:lnTo>
                <a:cubicBezTo>
                  <a:pt x="59472" y="141759"/>
                  <a:pt x="74027" y="135731"/>
                  <a:pt x="89163" y="135731"/>
                </a:cubicBezTo>
                <a:lnTo>
                  <a:pt x="157163" y="135731"/>
                </a:lnTo>
                <a:cubicBezTo>
                  <a:pt x="165065" y="135731"/>
                  <a:pt x="171450" y="142116"/>
                  <a:pt x="171450" y="150019"/>
                </a:cubicBezTo>
                <a:cubicBezTo>
                  <a:pt x="171450" y="157922"/>
                  <a:pt x="165065" y="164306"/>
                  <a:pt x="157163" y="164306"/>
                </a:cubicBezTo>
                <a:lnTo>
                  <a:pt x="125016" y="164306"/>
                </a:lnTo>
                <a:cubicBezTo>
                  <a:pt x="119077" y="164306"/>
                  <a:pt x="114300" y="169084"/>
                  <a:pt x="114300" y="175022"/>
                </a:cubicBezTo>
                <a:cubicBezTo>
                  <a:pt x="114300" y="180960"/>
                  <a:pt x="119077" y="185738"/>
                  <a:pt x="125016" y="185738"/>
                </a:cubicBezTo>
                <a:lnTo>
                  <a:pt x="175290" y="185738"/>
                </a:lnTo>
                <a:lnTo>
                  <a:pt x="228734" y="146358"/>
                </a:lnTo>
                <a:cubicBezTo>
                  <a:pt x="236681" y="140509"/>
                  <a:pt x="247843" y="142205"/>
                  <a:pt x="253692" y="150153"/>
                </a:cubicBezTo>
                <a:cubicBezTo>
                  <a:pt x="259541" y="158100"/>
                  <a:pt x="257845" y="169262"/>
                  <a:pt x="249897" y="175111"/>
                </a:cubicBezTo>
                <a:lnTo>
                  <a:pt x="193372" y="216768"/>
                </a:lnTo>
                <a:cubicBezTo>
                  <a:pt x="182925" y="224448"/>
                  <a:pt x="170334" y="228600"/>
                  <a:pt x="157341" y="228600"/>
                </a:cubicBezTo>
                <a:lnTo>
                  <a:pt x="14288" y="228600"/>
                </a:lnTo>
                <a:cubicBezTo>
                  <a:pt x="6385" y="228600"/>
                  <a:pt x="0" y="222215"/>
                  <a:pt x="0" y="214313"/>
                </a:cubicBezTo>
                <a:lnTo>
                  <a:pt x="0" y="185738"/>
                </a:lnTo>
                <a:cubicBezTo>
                  <a:pt x="0" y="177835"/>
                  <a:pt x="6385" y="171450"/>
                  <a:pt x="14288" y="171450"/>
                </a:cubicBezTo>
                <a:lnTo>
                  <a:pt x="29781" y="171450"/>
                </a:ln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949623" y="5262563"/>
            <a:ext cx="66294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Reduced Caring Burden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949623" y="5567363"/>
            <a:ext cx="661987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Practical support to reduce the intensity of caregiving responsibilities, allowing Jenny time for herself.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7890471" y="1257300"/>
            <a:ext cx="3924300" cy="1828800"/>
          </a:xfrm>
          <a:custGeom>
            <a:avLst/>
            <a:gdLst/>
            <a:ahLst/>
            <a:cxnLst/>
            <a:rect l="l" t="t" r="r" b="b"/>
            <a:pathLst>
              <a:path w="3924300" h="1828800">
                <a:moveTo>
                  <a:pt x="114300" y="0"/>
                </a:moveTo>
                <a:lnTo>
                  <a:pt x="3810000" y="0"/>
                </a:lnTo>
                <a:cubicBezTo>
                  <a:pt x="3873084" y="0"/>
                  <a:pt x="3924300" y="51216"/>
                  <a:pt x="3924300" y="114300"/>
                </a:cubicBezTo>
                <a:lnTo>
                  <a:pt x="3924300" y="1714500"/>
                </a:lnTo>
                <a:cubicBezTo>
                  <a:pt x="3924300" y="1777584"/>
                  <a:pt x="3873084" y="1828800"/>
                  <a:pt x="3810000" y="1828800"/>
                </a:cubicBezTo>
                <a:lnTo>
                  <a:pt x="114300" y="1828800"/>
                </a:lnTo>
                <a:cubicBezTo>
                  <a:pt x="51216" y="1828800"/>
                  <a:pt x="0" y="1777584"/>
                  <a:pt x="0" y="1714500"/>
                </a:cubicBezTo>
                <a:lnTo>
                  <a:pt x="0" y="114300"/>
                </a:lnTo>
                <a:cubicBezTo>
                  <a:pt x="0" y="51216"/>
                  <a:pt x="51216" y="0"/>
                  <a:pt x="1143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34" name="Image 0" descr="https://kimi-web-img.moonshot.cn/img/thumbs.dreamstime.com/0863f4afe0004de565c52eae3dc0e1afd865a6cd.jpg"/>
          <p:cNvPicPr>
            <a:picLocks noChangeAspect="1"/>
          </p:cNvPicPr>
          <p:nvPr/>
        </p:nvPicPr>
        <p:blipFill>
          <a:blip r:embed="rId3"/>
          <a:srcRect t="15092" b="15092"/>
          <a:stretch/>
        </p:blipFill>
        <p:spPr>
          <a:xfrm>
            <a:off x="7890471" y="1257300"/>
            <a:ext cx="3924300" cy="1828800"/>
          </a:xfrm>
          <a:prstGeom prst="roundRect">
            <a:avLst>
              <a:gd name="adj" fmla="val 6250"/>
            </a:avLst>
          </a:prstGeom>
        </p:spPr>
      </p:pic>
      <p:sp>
        <p:nvSpPr>
          <p:cNvPr id="35" name="Shape 32"/>
          <p:cNvSpPr/>
          <p:nvPr/>
        </p:nvSpPr>
        <p:spPr>
          <a:xfrm>
            <a:off x="7890471" y="3238500"/>
            <a:ext cx="3924300" cy="2962275"/>
          </a:xfrm>
          <a:custGeom>
            <a:avLst/>
            <a:gdLst/>
            <a:ahLst/>
            <a:cxnLst/>
            <a:rect l="l" t="t" r="r" b="b"/>
            <a:pathLst>
              <a:path w="3924300" h="2962275">
                <a:moveTo>
                  <a:pt x="114314" y="0"/>
                </a:moveTo>
                <a:lnTo>
                  <a:pt x="3809986" y="0"/>
                </a:lnTo>
                <a:cubicBezTo>
                  <a:pt x="3873120" y="0"/>
                  <a:pt x="3924300" y="51180"/>
                  <a:pt x="3924300" y="114314"/>
                </a:cubicBezTo>
                <a:lnTo>
                  <a:pt x="3924300" y="2847961"/>
                </a:lnTo>
                <a:cubicBezTo>
                  <a:pt x="3924300" y="2911095"/>
                  <a:pt x="3873120" y="2962275"/>
                  <a:pt x="3809986" y="2962275"/>
                </a:cubicBezTo>
                <a:lnTo>
                  <a:pt x="114314" y="2962275"/>
                </a:lnTo>
                <a:cubicBezTo>
                  <a:pt x="51180" y="2962275"/>
                  <a:pt x="0" y="2911095"/>
                  <a:pt x="0" y="2847961"/>
                </a:cubicBezTo>
                <a:lnTo>
                  <a:pt x="0" y="114314"/>
                </a:lnTo>
                <a:cubicBezTo>
                  <a:pt x="0" y="51180"/>
                  <a:pt x="51180" y="0"/>
                  <a:pt x="114314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Shape 33"/>
          <p:cNvSpPr/>
          <p:nvPr/>
        </p:nvSpPr>
        <p:spPr>
          <a:xfrm>
            <a:off x="8128596" y="3467100"/>
            <a:ext cx="142875" cy="190500"/>
          </a:xfrm>
          <a:custGeom>
            <a:avLst/>
            <a:gdLst/>
            <a:ahLst/>
            <a:cxnLst/>
            <a:rect l="l" t="t" r="r" b="b"/>
            <a:pathLst>
              <a:path w="142875" h="190500">
                <a:moveTo>
                  <a:pt x="108979" y="142875"/>
                </a:moveTo>
                <a:cubicBezTo>
                  <a:pt x="111696" y="134578"/>
                  <a:pt x="117128" y="127062"/>
                  <a:pt x="123267" y="120588"/>
                </a:cubicBezTo>
                <a:cubicBezTo>
                  <a:pt x="135434" y="107789"/>
                  <a:pt x="142875" y="90488"/>
                  <a:pt x="142875" y="71438"/>
                </a:cubicBezTo>
                <a:cubicBezTo>
                  <a:pt x="142875" y="31998"/>
                  <a:pt x="110877" y="0"/>
                  <a:pt x="71437" y="0"/>
                </a:cubicBezTo>
                <a:cubicBezTo>
                  <a:pt x="31998" y="0"/>
                  <a:pt x="0" y="31998"/>
                  <a:pt x="0" y="71438"/>
                </a:cubicBezTo>
                <a:cubicBezTo>
                  <a:pt x="0" y="90488"/>
                  <a:pt x="7441" y="107789"/>
                  <a:pt x="19608" y="120588"/>
                </a:cubicBezTo>
                <a:cubicBezTo>
                  <a:pt x="25747" y="127062"/>
                  <a:pt x="31217" y="134578"/>
                  <a:pt x="33896" y="142875"/>
                </a:cubicBezTo>
                <a:lnTo>
                  <a:pt x="108942" y="142875"/>
                </a:lnTo>
                <a:close/>
                <a:moveTo>
                  <a:pt x="107156" y="160734"/>
                </a:moveTo>
                <a:lnTo>
                  <a:pt x="35719" y="160734"/>
                </a:lnTo>
                <a:lnTo>
                  <a:pt x="35719" y="166688"/>
                </a:lnTo>
                <a:cubicBezTo>
                  <a:pt x="35719" y="183133"/>
                  <a:pt x="49039" y="196453"/>
                  <a:pt x="65484" y="196453"/>
                </a:cubicBezTo>
                <a:lnTo>
                  <a:pt x="77391" y="196453"/>
                </a:lnTo>
                <a:cubicBezTo>
                  <a:pt x="93836" y="196453"/>
                  <a:pt x="107156" y="183133"/>
                  <a:pt x="107156" y="166688"/>
                </a:cubicBezTo>
                <a:lnTo>
                  <a:pt x="107156" y="160734"/>
                </a:lnTo>
                <a:close/>
                <a:moveTo>
                  <a:pt x="68461" y="41672"/>
                </a:moveTo>
                <a:cubicBezTo>
                  <a:pt x="53653" y="41672"/>
                  <a:pt x="41672" y="53653"/>
                  <a:pt x="41672" y="68461"/>
                </a:cubicBezTo>
                <a:cubicBezTo>
                  <a:pt x="41672" y="73409"/>
                  <a:pt x="37691" y="77391"/>
                  <a:pt x="32742" y="77391"/>
                </a:cubicBezTo>
                <a:cubicBezTo>
                  <a:pt x="27794" y="77391"/>
                  <a:pt x="23812" y="73409"/>
                  <a:pt x="23812" y="68461"/>
                </a:cubicBezTo>
                <a:cubicBezTo>
                  <a:pt x="23812" y="43793"/>
                  <a:pt x="43793" y="23812"/>
                  <a:pt x="68461" y="23812"/>
                </a:cubicBezTo>
                <a:cubicBezTo>
                  <a:pt x="73409" y="23812"/>
                  <a:pt x="77391" y="27794"/>
                  <a:pt x="77391" y="32742"/>
                </a:cubicBezTo>
                <a:cubicBezTo>
                  <a:pt x="77391" y="37691"/>
                  <a:pt x="73409" y="41672"/>
                  <a:pt x="68461" y="41672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4"/>
          <p:cNvSpPr/>
          <p:nvPr/>
        </p:nvSpPr>
        <p:spPr>
          <a:xfrm>
            <a:off x="8319096" y="3429000"/>
            <a:ext cx="34004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Foundation for Recovery</a:t>
            </a:r>
            <a:endParaRPr lang="en-US" sz="1600" dirty="0"/>
          </a:p>
        </p:txBody>
      </p:sp>
      <p:sp>
        <p:nvSpPr>
          <p:cNvPr id="38" name="Shape 35"/>
          <p:cNvSpPr/>
          <p:nvPr/>
        </p:nvSpPr>
        <p:spPr>
          <a:xfrm>
            <a:off x="8080971" y="3848100"/>
            <a:ext cx="3543300" cy="2162175"/>
          </a:xfrm>
          <a:custGeom>
            <a:avLst/>
            <a:gdLst/>
            <a:ahLst/>
            <a:cxnLst/>
            <a:rect l="l" t="t" r="r" b="b"/>
            <a:pathLst>
              <a:path w="3543300" h="2162175">
                <a:moveTo>
                  <a:pt x="76195" y="0"/>
                </a:moveTo>
                <a:lnTo>
                  <a:pt x="3467105" y="0"/>
                </a:lnTo>
                <a:cubicBezTo>
                  <a:pt x="3509186" y="0"/>
                  <a:pt x="3543300" y="34114"/>
                  <a:pt x="3543300" y="76195"/>
                </a:cubicBezTo>
                <a:lnTo>
                  <a:pt x="3543300" y="2085980"/>
                </a:lnTo>
                <a:cubicBezTo>
                  <a:pt x="3543300" y="2128061"/>
                  <a:pt x="3509186" y="2162175"/>
                  <a:pt x="3467105" y="2162175"/>
                </a:cubicBezTo>
                <a:lnTo>
                  <a:pt x="76195" y="2162175"/>
                </a:lnTo>
                <a:cubicBezTo>
                  <a:pt x="34114" y="2162175"/>
                  <a:pt x="0" y="2128061"/>
                  <a:pt x="0" y="2085980"/>
                </a:cubicBezTo>
                <a:lnTo>
                  <a:pt x="0" y="76195"/>
                </a:lnTo>
                <a:cubicBezTo>
                  <a:pt x="0" y="34142"/>
                  <a:pt x="34142" y="0"/>
                  <a:pt x="76195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6"/>
          <p:cNvSpPr/>
          <p:nvPr/>
        </p:nvSpPr>
        <p:spPr>
          <a:xfrm>
            <a:off x="8233371" y="4095750"/>
            <a:ext cx="3324225" cy="5619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35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Secure relationships</a:t>
            </a:r>
            <a:r>
              <a:rPr lang="en-US" sz="1350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provide the foundation for emotional stability and resilience.</a:t>
            </a:r>
            <a:endParaRPr lang="en-US" sz="1600" dirty="0"/>
          </a:p>
        </p:txBody>
      </p:sp>
      <p:sp>
        <p:nvSpPr>
          <p:cNvPr id="40" name="Text 37"/>
          <p:cNvSpPr/>
          <p:nvPr/>
        </p:nvSpPr>
        <p:spPr>
          <a:xfrm>
            <a:off x="8233371" y="4767263"/>
            <a:ext cx="33147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7F5F2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When Jenny experiences consistent, responsive care from supportive adults, she can begin to rebuild her sense of security and develop healthier internal working models.</a:t>
            </a:r>
            <a:endParaRPr lang="en-US" sz="1600" dirty="0"/>
          </a:p>
        </p:txBody>
      </p:sp>
      <p:sp>
        <p:nvSpPr>
          <p:cNvPr id="41" name="Shape 38"/>
          <p:cNvSpPr/>
          <p:nvPr/>
        </p:nvSpPr>
        <p:spPr>
          <a:xfrm>
            <a:off x="381000" y="6275388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39"/>
          <p:cNvSpPr/>
          <p:nvPr/>
        </p:nvSpPr>
        <p:spPr>
          <a:xfrm>
            <a:off x="381000" y="6354766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(NHS, 2023)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17500" y="41275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158750" y="0"/>
                </a:moveTo>
                <a:lnTo>
                  <a:pt x="158750" y="0"/>
                </a:lnTo>
                <a:cubicBezTo>
                  <a:pt x="246367" y="0"/>
                  <a:pt x="317500" y="71133"/>
                  <a:pt x="317500" y="158750"/>
                </a:cubicBezTo>
                <a:lnTo>
                  <a:pt x="317500" y="158750"/>
                </a:lnTo>
                <a:cubicBezTo>
                  <a:pt x="317500" y="246367"/>
                  <a:pt x="246367" y="317500"/>
                  <a:pt x="158750" y="317500"/>
                </a:cubicBezTo>
                <a:lnTo>
                  <a:pt x="158750" y="317500"/>
                </a:lnTo>
                <a:cubicBezTo>
                  <a:pt x="71133" y="317500"/>
                  <a:pt x="0" y="246367"/>
                  <a:pt x="0" y="158750"/>
                </a:cubicBezTo>
                <a:lnTo>
                  <a:pt x="0" y="158750"/>
                </a:lnTo>
                <a:cubicBezTo>
                  <a:pt x="0" y="71133"/>
                  <a:pt x="71133" y="0"/>
                  <a:pt x="15875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24656" y="500063"/>
            <a:ext cx="107156" cy="142875"/>
          </a:xfrm>
          <a:custGeom>
            <a:avLst/>
            <a:gdLst/>
            <a:ahLst/>
            <a:cxnLst/>
            <a:rect l="l" t="t" r="r" b="b"/>
            <a:pathLst>
              <a:path w="107156" h="142875">
                <a:moveTo>
                  <a:pt x="86897" y="8930"/>
                </a:moveTo>
                <a:lnTo>
                  <a:pt x="89297" y="8930"/>
                </a:lnTo>
                <a:cubicBezTo>
                  <a:pt x="99147" y="8930"/>
                  <a:pt x="107156" y="16939"/>
                  <a:pt x="107156" y="26789"/>
                </a:cubicBezTo>
                <a:lnTo>
                  <a:pt x="107156" y="125016"/>
                </a:lnTo>
                <a:cubicBezTo>
                  <a:pt x="107156" y="134866"/>
                  <a:pt x="99147" y="142875"/>
                  <a:pt x="89297" y="142875"/>
                </a:cubicBezTo>
                <a:lnTo>
                  <a:pt x="17859" y="142875"/>
                </a:lnTo>
                <a:cubicBezTo>
                  <a:pt x="8009" y="142875"/>
                  <a:pt x="0" y="134866"/>
                  <a:pt x="0" y="125016"/>
                </a:cubicBezTo>
                <a:lnTo>
                  <a:pt x="0" y="26789"/>
                </a:lnTo>
                <a:cubicBezTo>
                  <a:pt x="0" y="16939"/>
                  <a:pt x="8009" y="8930"/>
                  <a:pt x="17859" y="8930"/>
                </a:cubicBezTo>
                <a:lnTo>
                  <a:pt x="20259" y="8930"/>
                </a:lnTo>
                <a:cubicBezTo>
                  <a:pt x="23329" y="3600"/>
                  <a:pt x="29105" y="0"/>
                  <a:pt x="35719" y="0"/>
                </a:cubicBezTo>
                <a:lnTo>
                  <a:pt x="71438" y="0"/>
                </a:lnTo>
                <a:cubicBezTo>
                  <a:pt x="78051" y="0"/>
                  <a:pt x="83827" y="3600"/>
                  <a:pt x="86897" y="8930"/>
                </a:cubicBezTo>
                <a:close/>
                <a:moveTo>
                  <a:pt x="69205" y="31254"/>
                </a:moveTo>
                <a:cubicBezTo>
                  <a:pt x="72916" y="31254"/>
                  <a:pt x="75902" y="28268"/>
                  <a:pt x="75902" y="24557"/>
                </a:cubicBezTo>
                <a:cubicBezTo>
                  <a:pt x="75902" y="20845"/>
                  <a:pt x="72916" y="17859"/>
                  <a:pt x="69205" y="17859"/>
                </a:cubicBezTo>
                <a:lnTo>
                  <a:pt x="37951" y="17859"/>
                </a:lnTo>
                <a:cubicBezTo>
                  <a:pt x="34240" y="17859"/>
                  <a:pt x="31254" y="20845"/>
                  <a:pt x="31254" y="24557"/>
                </a:cubicBezTo>
                <a:cubicBezTo>
                  <a:pt x="31254" y="28268"/>
                  <a:pt x="34240" y="31254"/>
                  <a:pt x="37951" y="31254"/>
                </a:cubicBezTo>
                <a:lnTo>
                  <a:pt x="69205" y="31254"/>
                </a:lnTo>
                <a:close/>
                <a:moveTo>
                  <a:pt x="35719" y="71438"/>
                </a:moveTo>
                <a:cubicBezTo>
                  <a:pt x="35719" y="66509"/>
                  <a:pt x="31717" y="62508"/>
                  <a:pt x="26789" y="62508"/>
                </a:cubicBezTo>
                <a:cubicBezTo>
                  <a:pt x="21861" y="62508"/>
                  <a:pt x="17859" y="66509"/>
                  <a:pt x="17859" y="71438"/>
                </a:cubicBezTo>
                <a:cubicBezTo>
                  <a:pt x="17859" y="76366"/>
                  <a:pt x="21861" y="80367"/>
                  <a:pt x="26789" y="80367"/>
                </a:cubicBezTo>
                <a:cubicBezTo>
                  <a:pt x="31717" y="80367"/>
                  <a:pt x="35719" y="76366"/>
                  <a:pt x="35719" y="71438"/>
                </a:cubicBezTo>
                <a:close/>
                <a:moveTo>
                  <a:pt x="44648" y="71438"/>
                </a:moveTo>
                <a:cubicBezTo>
                  <a:pt x="44648" y="75149"/>
                  <a:pt x="47634" y="78135"/>
                  <a:pt x="51346" y="78135"/>
                </a:cubicBezTo>
                <a:lnTo>
                  <a:pt x="82600" y="78135"/>
                </a:lnTo>
                <a:cubicBezTo>
                  <a:pt x="86311" y="78135"/>
                  <a:pt x="89297" y="75149"/>
                  <a:pt x="89297" y="71438"/>
                </a:cubicBezTo>
                <a:cubicBezTo>
                  <a:pt x="89297" y="67726"/>
                  <a:pt x="86311" y="64740"/>
                  <a:pt x="82600" y="64740"/>
                </a:cubicBezTo>
                <a:lnTo>
                  <a:pt x="51346" y="64740"/>
                </a:lnTo>
                <a:cubicBezTo>
                  <a:pt x="47634" y="64740"/>
                  <a:pt x="44648" y="67726"/>
                  <a:pt x="44648" y="71438"/>
                </a:cubicBezTo>
                <a:close/>
                <a:moveTo>
                  <a:pt x="44648" y="107156"/>
                </a:moveTo>
                <a:cubicBezTo>
                  <a:pt x="44648" y="110868"/>
                  <a:pt x="47634" y="113854"/>
                  <a:pt x="51346" y="113854"/>
                </a:cubicBezTo>
                <a:lnTo>
                  <a:pt x="82600" y="113854"/>
                </a:lnTo>
                <a:cubicBezTo>
                  <a:pt x="86311" y="113854"/>
                  <a:pt x="89297" y="110868"/>
                  <a:pt x="89297" y="107156"/>
                </a:cubicBezTo>
                <a:cubicBezTo>
                  <a:pt x="89297" y="103445"/>
                  <a:pt x="86311" y="100459"/>
                  <a:pt x="82600" y="100459"/>
                </a:cubicBezTo>
                <a:lnTo>
                  <a:pt x="51346" y="100459"/>
                </a:lnTo>
                <a:cubicBezTo>
                  <a:pt x="47634" y="100459"/>
                  <a:pt x="44648" y="103445"/>
                  <a:pt x="44648" y="107156"/>
                </a:cubicBezTo>
                <a:close/>
                <a:moveTo>
                  <a:pt x="26789" y="116086"/>
                </a:moveTo>
                <a:cubicBezTo>
                  <a:pt x="31717" y="116086"/>
                  <a:pt x="35719" y="112085"/>
                  <a:pt x="35719" y="107156"/>
                </a:cubicBezTo>
                <a:cubicBezTo>
                  <a:pt x="35719" y="102228"/>
                  <a:pt x="31717" y="98227"/>
                  <a:pt x="26789" y="98227"/>
                </a:cubicBezTo>
                <a:cubicBezTo>
                  <a:pt x="21861" y="98227"/>
                  <a:pt x="17859" y="102228"/>
                  <a:pt x="17859" y="107156"/>
                </a:cubicBezTo>
                <a:cubicBezTo>
                  <a:pt x="17859" y="112085"/>
                  <a:pt x="21861" y="116086"/>
                  <a:pt x="26789" y="116086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30250" y="317500"/>
            <a:ext cx="49133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5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Intervention Strategy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30250" y="508000"/>
            <a:ext cx="4992688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25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Support Plan Based on Attachment Theory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17500" y="889000"/>
            <a:ext cx="762000" cy="31750"/>
          </a:xfrm>
          <a:custGeom>
            <a:avLst/>
            <a:gdLst/>
            <a:ahLst/>
            <a:cxnLst/>
            <a:rect l="l" t="t" r="r" b="b"/>
            <a:pathLst>
              <a:path w="762000" h="31750">
                <a:moveTo>
                  <a:pt x="0" y="0"/>
                </a:moveTo>
                <a:lnTo>
                  <a:pt x="762000" y="0"/>
                </a:lnTo>
                <a:lnTo>
                  <a:pt x="762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33375" y="1047750"/>
            <a:ext cx="5699125" cy="2095500"/>
          </a:xfrm>
          <a:custGeom>
            <a:avLst/>
            <a:gdLst/>
            <a:ahLst/>
            <a:cxnLst/>
            <a:rect l="l" t="t" r="r" b="b"/>
            <a:pathLst>
              <a:path w="5699125" h="2095500">
                <a:moveTo>
                  <a:pt x="31750" y="0"/>
                </a:moveTo>
                <a:lnTo>
                  <a:pt x="5603885" y="0"/>
                </a:lnTo>
                <a:cubicBezTo>
                  <a:pt x="5656484" y="0"/>
                  <a:pt x="5699125" y="42641"/>
                  <a:pt x="5699125" y="95240"/>
                </a:cubicBezTo>
                <a:lnTo>
                  <a:pt x="5699125" y="2000260"/>
                </a:lnTo>
                <a:cubicBezTo>
                  <a:pt x="5699125" y="2052859"/>
                  <a:pt x="5656484" y="2095500"/>
                  <a:pt x="5603885" y="2095500"/>
                </a:cubicBezTo>
                <a:lnTo>
                  <a:pt x="31750" y="2095500"/>
                </a:lnTo>
                <a:cubicBezTo>
                  <a:pt x="14215" y="2095500"/>
                  <a:pt x="0" y="2081285"/>
                  <a:pt x="0" y="20637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33375" y="1047750"/>
            <a:ext cx="31750" cy="2095500"/>
          </a:xfrm>
          <a:custGeom>
            <a:avLst/>
            <a:gdLst/>
            <a:ahLst/>
            <a:cxnLst/>
            <a:rect l="l" t="t" r="r" b="b"/>
            <a:pathLst>
              <a:path w="31750" h="2095500">
                <a:moveTo>
                  <a:pt x="31750" y="0"/>
                </a:moveTo>
                <a:lnTo>
                  <a:pt x="31750" y="0"/>
                </a:lnTo>
                <a:lnTo>
                  <a:pt x="31750" y="2095500"/>
                </a:lnTo>
                <a:lnTo>
                  <a:pt x="31750" y="2095500"/>
                </a:lnTo>
                <a:cubicBezTo>
                  <a:pt x="14227" y="2095500"/>
                  <a:pt x="0" y="2081273"/>
                  <a:pt x="0" y="20637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6250" y="117475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67531" y="1285875"/>
            <a:ext cx="198438" cy="158750"/>
          </a:xfrm>
          <a:custGeom>
            <a:avLst/>
            <a:gdLst/>
            <a:ahLst/>
            <a:cxnLst/>
            <a:rect l="l" t="t" r="r" b="b"/>
            <a:pathLst>
              <a:path w="198438" h="158750">
                <a:moveTo>
                  <a:pt x="99219" y="4961"/>
                </a:moveTo>
                <a:cubicBezTo>
                  <a:pt x="117016" y="4961"/>
                  <a:pt x="131465" y="19410"/>
                  <a:pt x="131465" y="37207"/>
                </a:cubicBezTo>
                <a:cubicBezTo>
                  <a:pt x="131465" y="55004"/>
                  <a:pt x="117016" y="69453"/>
                  <a:pt x="99219" y="69453"/>
                </a:cubicBezTo>
                <a:cubicBezTo>
                  <a:pt x="81422" y="69453"/>
                  <a:pt x="66973" y="55004"/>
                  <a:pt x="66973" y="37207"/>
                </a:cubicBezTo>
                <a:cubicBezTo>
                  <a:pt x="66973" y="19410"/>
                  <a:pt x="81422" y="4961"/>
                  <a:pt x="99219" y="4961"/>
                </a:cubicBezTo>
                <a:close/>
                <a:moveTo>
                  <a:pt x="29766" y="27285"/>
                </a:moveTo>
                <a:cubicBezTo>
                  <a:pt x="42087" y="27285"/>
                  <a:pt x="52090" y="37288"/>
                  <a:pt x="52090" y="49609"/>
                </a:cubicBezTo>
                <a:cubicBezTo>
                  <a:pt x="52090" y="61930"/>
                  <a:pt x="42087" y="71934"/>
                  <a:pt x="29766" y="71934"/>
                </a:cubicBezTo>
                <a:cubicBezTo>
                  <a:pt x="17445" y="71934"/>
                  <a:pt x="7441" y="61930"/>
                  <a:pt x="7441" y="49609"/>
                </a:cubicBezTo>
                <a:cubicBezTo>
                  <a:pt x="7441" y="37288"/>
                  <a:pt x="17445" y="27285"/>
                  <a:pt x="29766" y="27285"/>
                </a:cubicBezTo>
                <a:close/>
                <a:moveTo>
                  <a:pt x="0" y="128984"/>
                </a:moveTo>
                <a:cubicBezTo>
                  <a:pt x="0" y="107063"/>
                  <a:pt x="17766" y="89297"/>
                  <a:pt x="39688" y="89297"/>
                </a:cubicBezTo>
                <a:cubicBezTo>
                  <a:pt x="43656" y="89297"/>
                  <a:pt x="47501" y="89886"/>
                  <a:pt x="51129" y="90971"/>
                </a:cubicBezTo>
                <a:cubicBezTo>
                  <a:pt x="40928" y="102381"/>
                  <a:pt x="34727" y="117450"/>
                  <a:pt x="34727" y="133945"/>
                </a:cubicBezTo>
                <a:lnTo>
                  <a:pt x="34727" y="138906"/>
                </a:lnTo>
                <a:cubicBezTo>
                  <a:pt x="34727" y="142441"/>
                  <a:pt x="35471" y="145790"/>
                  <a:pt x="36804" y="148828"/>
                </a:cubicBezTo>
                <a:lnTo>
                  <a:pt x="9922" y="148828"/>
                </a:lnTo>
                <a:cubicBezTo>
                  <a:pt x="4434" y="148828"/>
                  <a:pt x="0" y="144394"/>
                  <a:pt x="0" y="138906"/>
                </a:cubicBezTo>
                <a:lnTo>
                  <a:pt x="0" y="128984"/>
                </a:lnTo>
                <a:close/>
                <a:moveTo>
                  <a:pt x="161634" y="148828"/>
                </a:moveTo>
                <a:cubicBezTo>
                  <a:pt x="162967" y="145790"/>
                  <a:pt x="163711" y="142441"/>
                  <a:pt x="163711" y="138906"/>
                </a:cubicBezTo>
                <a:lnTo>
                  <a:pt x="163711" y="133945"/>
                </a:lnTo>
                <a:cubicBezTo>
                  <a:pt x="163711" y="117450"/>
                  <a:pt x="157510" y="102381"/>
                  <a:pt x="147309" y="90971"/>
                </a:cubicBezTo>
                <a:cubicBezTo>
                  <a:pt x="150937" y="89886"/>
                  <a:pt x="154781" y="89297"/>
                  <a:pt x="158750" y="89297"/>
                </a:cubicBezTo>
                <a:cubicBezTo>
                  <a:pt x="180671" y="89297"/>
                  <a:pt x="198438" y="107063"/>
                  <a:pt x="198438" y="128984"/>
                </a:cubicBezTo>
                <a:lnTo>
                  <a:pt x="198438" y="138906"/>
                </a:lnTo>
                <a:cubicBezTo>
                  <a:pt x="198438" y="144394"/>
                  <a:pt x="194004" y="148828"/>
                  <a:pt x="188516" y="148828"/>
                </a:cubicBezTo>
                <a:lnTo>
                  <a:pt x="161634" y="148828"/>
                </a:lnTo>
                <a:close/>
                <a:moveTo>
                  <a:pt x="146348" y="49609"/>
                </a:moveTo>
                <a:cubicBezTo>
                  <a:pt x="146348" y="37288"/>
                  <a:pt x="156351" y="27285"/>
                  <a:pt x="168672" y="27285"/>
                </a:cubicBezTo>
                <a:cubicBezTo>
                  <a:pt x="180993" y="27285"/>
                  <a:pt x="190996" y="37288"/>
                  <a:pt x="190996" y="49609"/>
                </a:cubicBezTo>
                <a:cubicBezTo>
                  <a:pt x="190996" y="61930"/>
                  <a:pt x="180993" y="71934"/>
                  <a:pt x="168672" y="71934"/>
                </a:cubicBezTo>
                <a:cubicBezTo>
                  <a:pt x="156351" y="71934"/>
                  <a:pt x="146348" y="61930"/>
                  <a:pt x="146348" y="49609"/>
                </a:cubicBezTo>
                <a:close/>
                <a:moveTo>
                  <a:pt x="49609" y="133945"/>
                </a:moveTo>
                <a:cubicBezTo>
                  <a:pt x="49609" y="106536"/>
                  <a:pt x="71810" y="84336"/>
                  <a:pt x="99219" y="84336"/>
                </a:cubicBezTo>
                <a:cubicBezTo>
                  <a:pt x="126628" y="84336"/>
                  <a:pt x="148828" y="106536"/>
                  <a:pt x="148828" y="133945"/>
                </a:cubicBezTo>
                <a:lnTo>
                  <a:pt x="148828" y="138906"/>
                </a:lnTo>
                <a:cubicBezTo>
                  <a:pt x="148828" y="144394"/>
                  <a:pt x="144394" y="148828"/>
                  <a:pt x="138906" y="148828"/>
                </a:cubicBezTo>
                <a:lnTo>
                  <a:pt x="59531" y="148828"/>
                </a:lnTo>
                <a:cubicBezTo>
                  <a:pt x="54043" y="148828"/>
                  <a:pt x="49609" y="144394"/>
                  <a:pt x="49609" y="138906"/>
                </a:cubicBezTo>
                <a:lnTo>
                  <a:pt x="49609" y="133945"/>
                </a:ln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52500" y="1254125"/>
            <a:ext cx="19685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Young Carer Support Services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476250" y="1651000"/>
            <a:ext cx="5429250" cy="730250"/>
          </a:xfrm>
          <a:custGeom>
            <a:avLst/>
            <a:gdLst/>
            <a:ahLst/>
            <a:cxnLst/>
            <a:rect l="l" t="t" r="r" b="b"/>
            <a:pathLst>
              <a:path w="5429250" h="730250">
                <a:moveTo>
                  <a:pt x="63503" y="0"/>
                </a:moveTo>
                <a:lnTo>
                  <a:pt x="5365747" y="0"/>
                </a:lnTo>
                <a:cubicBezTo>
                  <a:pt x="5400819" y="0"/>
                  <a:pt x="5429250" y="28431"/>
                  <a:pt x="5429250" y="63503"/>
                </a:cubicBezTo>
                <a:lnTo>
                  <a:pt x="5429250" y="666747"/>
                </a:lnTo>
                <a:cubicBezTo>
                  <a:pt x="5429250" y="701819"/>
                  <a:pt x="5400819" y="730250"/>
                  <a:pt x="5365747" y="730250"/>
                </a:cubicBezTo>
                <a:lnTo>
                  <a:pt x="63503" y="730250"/>
                </a:lnTo>
                <a:cubicBezTo>
                  <a:pt x="28431" y="730250"/>
                  <a:pt x="0" y="701819"/>
                  <a:pt x="0" y="666747"/>
                </a:cubicBezTo>
                <a:lnTo>
                  <a:pt x="0" y="63503"/>
                </a:lnTo>
                <a:cubicBezTo>
                  <a:pt x="0" y="28455"/>
                  <a:pt x="28455" y="0"/>
                  <a:pt x="63503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79438" y="177800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15875" y="31750"/>
                </a:moveTo>
                <a:cubicBezTo>
                  <a:pt x="15875" y="16417"/>
                  <a:pt x="28323" y="3969"/>
                  <a:pt x="43656" y="3969"/>
                </a:cubicBezTo>
                <a:cubicBezTo>
                  <a:pt x="58989" y="3969"/>
                  <a:pt x="71438" y="16417"/>
                  <a:pt x="71438" y="31750"/>
                </a:cubicBezTo>
                <a:cubicBezTo>
                  <a:pt x="71438" y="47083"/>
                  <a:pt x="58989" y="59531"/>
                  <a:pt x="43656" y="59531"/>
                </a:cubicBezTo>
                <a:cubicBezTo>
                  <a:pt x="28323" y="59531"/>
                  <a:pt x="15875" y="47083"/>
                  <a:pt x="15875" y="31750"/>
                </a:cubicBezTo>
                <a:close/>
                <a:moveTo>
                  <a:pt x="0" y="115094"/>
                </a:moveTo>
                <a:cubicBezTo>
                  <a:pt x="0" y="90984"/>
                  <a:pt x="19546" y="71438"/>
                  <a:pt x="43656" y="71438"/>
                </a:cubicBezTo>
                <a:cubicBezTo>
                  <a:pt x="67766" y="71438"/>
                  <a:pt x="87313" y="90984"/>
                  <a:pt x="87313" y="115094"/>
                </a:cubicBezTo>
                <a:lnTo>
                  <a:pt x="87313" y="116582"/>
                </a:lnTo>
                <a:cubicBezTo>
                  <a:pt x="87313" y="122337"/>
                  <a:pt x="82649" y="127000"/>
                  <a:pt x="76895" y="127000"/>
                </a:cubicBezTo>
                <a:lnTo>
                  <a:pt x="10418" y="127000"/>
                </a:lnTo>
                <a:cubicBezTo>
                  <a:pt x="4663" y="127000"/>
                  <a:pt x="0" y="122337"/>
                  <a:pt x="0" y="116582"/>
                </a:cubicBezTo>
                <a:lnTo>
                  <a:pt x="0" y="115094"/>
                </a:lnTo>
                <a:close/>
                <a:moveTo>
                  <a:pt x="107156" y="15875"/>
                </a:moveTo>
                <a:cubicBezTo>
                  <a:pt x="120299" y="15875"/>
                  <a:pt x="130969" y="26545"/>
                  <a:pt x="130969" y="39688"/>
                </a:cubicBezTo>
                <a:cubicBezTo>
                  <a:pt x="130969" y="52830"/>
                  <a:pt x="120299" y="63500"/>
                  <a:pt x="107156" y="63500"/>
                </a:cubicBezTo>
                <a:cubicBezTo>
                  <a:pt x="94014" y="63500"/>
                  <a:pt x="83344" y="52830"/>
                  <a:pt x="83344" y="39688"/>
                </a:cubicBezTo>
                <a:cubicBezTo>
                  <a:pt x="83344" y="26545"/>
                  <a:pt x="94014" y="15875"/>
                  <a:pt x="107156" y="15875"/>
                </a:cubicBezTo>
                <a:close/>
                <a:moveTo>
                  <a:pt x="107156" y="75406"/>
                </a:moveTo>
                <a:cubicBezTo>
                  <a:pt x="126876" y="75406"/>
                  <a:pt x="142875" y="91405"/>
                  <a:pt x="142875" y="111125"/>
                </a:cubicBezTo>
                <a:lnTo>
                  <a:pt x="142875" y="116681"/>
                </a:lnTo>
                <a:cubicBezTo>
                  <a:pt x="142875" y="122386"/>
                  <a:pt x="138261" y="127000"/>
                  <a:pt x="132556" y="127000"/>
                </a:cubicBezTo>
                <a:lnTo>
                  <a:pt x="96639" y="127000"/>
                </a:lnTo>
                <a:cubicBezTo>
                  <a:pt x="98276" y="123899"/>
                  <a:pt x="99219" y="120352"/>
                  <a:pt x="99219" y="116582"/>
                </a:cubicBezTo>
                <a:lnTo>
                  <a:pt x="99219" y="115094"/>
                </a:lnTo>
                <a:cubicBezTo>
                  <a:pt x="99219" y="102319"/>
                  <a:pt x="94903" y="90562"/>
                  <a:pt x="87685" y="81186"/>
                </a:cubicBezTo>
                <a:cubicBezTo>
                  <a:pt x="93290" y="77539"/>
                  <a:pt x="99988" y="75406"/>
                  <a:pt x="107156" y="75406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93750" y="1746250"/>
            <a:ext cx="9683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Peer Connection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571500" y="1968500"/>
            <a:ext cx="5294313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Connect Jenny with other young carers who understand her experience, reducing isolation and normalising her feelings.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476250" y="2444750"/>
            <a:ext cx="5429250" cy="571500"/>
          </a:xfrm>
          <a:custGeom>
            <a:avLst/>
            <a:gdLst/>
            <a:ahLst/>
            <a:cxnLst/>
            <a:rect l="l" t="t" r="r" b="b"/>
            <a:pathLst>
              <a:path w="5429250" h="571500">
                <a:moveTo>
                  <a:pt x="63499" y="0"/>
                </a:moveTo>
                <a:lnTo>
                  <a:pt x="5365751" y="0"/>
                </a:lnTo>
                <a:cubicBezTo>
                  <a:pt x="5400820" y="0"/>
                  <a:pt x="5429250" y="28430"/>
                  <a:pt x="5429250" y="63499"/>
                </a:cubicBezTo>
                <a:lnTo>
                  <a:pt x="5429250" y="508001"/>
                </a:lnTo>
                <a:cubicBezTo>
                  <a:pt x="5429250" y="543070"/>
                  <a:pt x="5400820" y="571500"/>
                  <a:pt x="5365751" y="571500"/>
                </a:cubicBezTo>
                <a:lnTo>
                  <a:pt x="63499" y="571500"/>
                </a:lnTo>
                <a:cubicBezTo>
                  <a:pt x="28430" y="571500"/>
                  <a:pt x="0" y="543070"/>
                  <a:pt x="0" y="508001"/>
                </a:cubicBezTo>
                <a:lnTo>
                  <a:pt x="0" y="63499"/>
                </a:lnTo>
                <a:cubicBezTo>
                  <a:pt x="0" y="28453"/>
                  <a:pt x="28453" y="0"/>
                  <a:pt x="63499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587375" y="257175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63500" y="127000"/>
                </a:moveTo>
                <a:cubicBezTo>
                  <a:pt x="98547" y="127000"/>
                  <a:pt x="127000" y="98547"/>
                  <a:pt x="127000" y="63500"/>
                </a:cubicBezTo>
                <a:cubicBezTo>
                  <a:pt x="127000" y="28453"/>
                  <a:pt x="98547" y="0"/>
                  <a:pt x="63500" y="0"/>
                </a:cubicBezTo>
                <a:cubicBezTo>
                  <a:pt x="28453" y="0"/>
                  <a:pt x="0" y="28453"/>
                  <a:pt x="0" y="63500"/>
                </a:cubicBezTo>
                <a:cubicBezTo>
                  <a:pt x="0" y="98547"/>
                  <a:pt x="28453" y="127000"/>
                  <a:pt x="63500" y="127000"/>
                </a:cubicBezTo>
                <a:close/>
                <a:moveTo>
                  <a:pt x="41027" y="79846"/>
                </a:moveTo>
                <a:cubicBezTo>
                  <a:pt x="46087" y="86792"/>
                  <a:pt x="54273" y="91281"/>
                  <a:pt x="63500" y="91281"/>
                </a:cubicBezTo>
                <a:cubicBezTo>
                  <a:pt x="72727" y="91281"/>
                  <a:pt x="80913" y="86792"/>
                  <a:pt x="85973" y="79846"/>
                </a:cubicBezTo>
                <a:cubicBezTo>
                  <a:pt x="87908" y="77192"/>
                  <a:pt x="91629" y="76597"/>
                  <a:pt x="94283" y="78532"/>
                </a:cubicBezTo>
                <a:cubicBezTo>
                  <a:pt x="96937" y="80466"/>
                  <a:pt x="97532" y="84187"/>
                  <a:pt x="95597" y="86841"/>
                </a:cubicBezTo>
                <a:cubicBezTo>
                  <a:pt x="88379" y="96738"/>
                  <a:pt x="76696" y="103188"/>
                  <a:pt x="63500" y="103188"/>
                </a:cubicBezTo>
                <a:cubicBezTo>
                  <a:pt x="50304" y="103188"/>
                  <a:pt x="38621" y="96738"/>
                  <a:pt x="31403" y="86841"/>
                </a:cubicBezTo>
                <a:cubicBezTo>
                  <a:pt x="29468" y="84187"/>
                  <a:pt x="30063" y="80466"/>
                  <a:pt x="32717" y="78532"/>
                </a:cubicBezTo>
                <a:cubicBezTo>
                  <a:pt x="35371" y="76597"/>
                  <a:pt x="39092" y="77192"/>
                  <a:pt x="41027" y="79846"/>
                </a:cubicBezTo>
                <a:close/>
                <a:moveTo>
                  <a:pt x="35719" y="51594"/>
                </a:moveTo>
                <a:cubicBezTo>
                  <a:pt x="35719" y="47213"/>
                  <a:pt x="39275" y="43656"/>
                  <a:pt x="43656" y="43656"/>
                </a:cubicBezTo>
                <a:cubicBezTo>
                  <a:pt x="48037" y="43656"/>
                  <a:pt x="51594" y="47213"/>
                  <a:pt x="51594" y="51594"/>
                </a:cubicBezTo>
                <a:cubicBezTo>
                  <a:pt x="51594" y="55975"/>
                  <a:pt x="48037" y="59531"/>
                  <a:pt x="43656" y="59531"/>
                </a:cubicBezTo>
                <a:cubicBezTo>
                  <a:pt x="39275" y="59531"/>
                  <a:pt x="35719" y="55975"/>
                  <a:pt x="35719" y="51594"/>
                </a:cubicBezTo>
                <a:close/>
                <a:moveTo>
                  <a:pt x="83344" y="43656"/>
                </a:moveTo>
                <a:cubicBezTo>
                  <a:pt x="87725" y="43656"/>
                  <a:pt x="91281" y="47213"/>
                  <a:pt x="91281" y="51594"/>
                </a:cubicBezTo>
                <a:cubicBezTo>
                  <a:pt x="91281" y="55975"/>
                  <a:pt x="87725" y="59531"/>
                  <a:pt x="83344" y="59531"/>
                </a:cubicBezTo>
                <a:cubicBezTo>
                  <a:pt x="78963" y="59531"/>
                  <a:pt x="75406" y="55975"/>
                  <a:pt x="75406" y="51594"/>
                </a:cubicBezTo>
                <a:cubicBezTo>
                  <a:pt x="75406" y="47213"/>
                  <a:pt x="78963" y="43656"/>
                  <a:pt x="83344" y="43656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93750" y="2540000"/>
            <a:ext cx="1000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Respite Activities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71500" y="2762250"/>
            <a:ext cx="529431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Provide opportunities for fun, age-appropriate activities that allow Jenny to be a teenager.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175375" y="1047750"/>
            <a:ext cx="5699125" cy="2095500"/>
          </a:xfrm>
          <a:custGeom>
            <a:avLst/>
            <a:gdLst/>
            <a:ahLst/>
            <a:cxnLst/>
            <a:rect l="l" t="t" r="r" b="b"/>
            <a:pathLst>
              <a:path w="5699125" h="2095500">
                <a:moveTo>
                  <a:pt x="31750" y="0"/>
                </a:moveTo>
                <a:lnTo>
                  <a:pt x="5603885" y="0"/>
                </a:lnTo>
                <a:cubicBezTo>
                  <a:pt x="5656484" y="0"/>
                  <a:pt x="5699125" y="42641"/>
                  <a:pt x="5699125" y="95240"/>
                </a:cubicBezTo>
                <a:lnTo>
                  <a:pt x="5699125" y="2000260"/>
                </a:lnTo>
                <a:cubicBezTo>
                  <a:pt x="5699125" y="2052859"/>
                  <a:pt x="5656484" y="2095500"/>
                  <a:pt x="5603885" y="2095500"/>
                </a:cubicBezTo>
                <a:lnTo>
                  <a:pt x="31750" y="2095500"/>
                </a:lnTo>
                <a:cubicBezTo>
                  <a:pt x="14215" y="2095500"/>
                  <a:pt x="0" y="2081285"/>
                  <a:pt x="0" y="20637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175375" y="1047750"/>
            <a:ext cx="31750" cy="2095500"/>
          </a:xfrm>
          <a:custGeom>
            <a:avLst/>
            <a:gdLst/>
            <a:ahLst/>
            <a:cxnLst/>
            <a:rect l="l" t="t" r="r" b="b"/>
            <a:pathLst>
              <a:path w="31750" h="2095500">
                <a:moveTo>
                  <a:pt x="31750" y="0"/>
                </a:moveTo>
                <a:lnTo>
                  <a:pt x="31750" y="0"/>
                </a:lnTo>
                <a:lnTo>
                  <a:pt x="31750" y="2095500"/>
                </a:lnTo>
                <a:lnTo>
                  <a:pt x="31750" y="2095500"/>
                </a:lnTo>
                <a:cubicBezTo>
                  <a:pt x="14227" y="2095500"/>
                  <a:pt x="0" y="2081273"/>
                  <a:pt x="0" y="20637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318250" y="117475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429375" y="1285875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79375" y="148828"/>
                </a:moveTo>
                <a:cubicBezTo>
                  <a:pt x="123217" y="148828"/>
                  <a:pt x="158750" y="115497"/>
                  <a:pt x="158750" y="74414"/>
                </a:cubicBezTo>
                <a:cubicBezTo>
                  <a:pt x="158750" y="33331"/>
                  <a:pt x="123217" y="0"/>
                  <a:pt x="79375" y="0"/>
                </a:cubicBezTo>
                <a:cubicBezTo>
                  <a:pt x="35533" y="0"/>
                  <a:pt x="0" y="33331"/>
                  <a:pt x="0" y="74414"/>
                </a:cubicBezTo>
                <a:cubicBezTo>
                  <a:pt x="0" y="91250"/>
                  <a:pt x="5953" y="106753"/>
                  <a:pt x="15999" y="119218"/>
                </a:cubicBezTo>
                <a:lnTo>
                  <a:pt x="868" y="147836"/>
                </a:lnTo>
                <a:cubicBezTo>
                  <a:pt x="-620" y="150626"/>
                  <a:pt x="-155" y="154037"/>
                  <a:pt x="1984" y="156363"/>
                </a:cubicBezTo>
                <a:cubicBezTo>
                  <a:pt x="4124" y="158688"/>
                  <a:pt x="7503" y="159401"/>
                  <a:pt x="10387" y="158161"/>
                </a:cubicBezTo>
                <a:lnTo>
                  <a:pt x="47098" y="142441"/>
                </a:lnTo>
                <a:cubicBezTo>
                  <a:pt x="56958" y="146534"/>
                  <a:pt x="67872" y="148828"/>
                  <a:pt x="79375" y="148828"/>
                </a:cubicBezTo>
                <a:close/>
                <a:moveTo>
                  <a:pt x="39688" y="64492"/>
                </a:moveTo>
                <a:cubicBezTo>
                  <a:pt x="45164" y="64492"/>
                  <a:pt x="49609" y="68938"/>
                  <a:pt x="49609" y="74414"/>
                </a:cubicBezTo>
                <a:cubicBezTo>
                  <a:pt x="49609" y="79890"/>
                  <a:pt x="45164" y="84336"/>
                  <a:pt x="39688" y="84336"/>
                </a:cubicBezTo>
                <a:cubicBezTo>
                  <a:pt x="34211" y="84336"/>
                  <a:pt x="29766" y="79890"/>
                  <a:pt x="29766" y="74414"/>
                </a:cubicBezTo>
                <a:cubicBezTo>
                  <a:pt x="29766" y="68938"/>
                  <a:pt x="34211" y="64492"/>
                  <a:pt x="39688" y="64492"/>
                </a:cubicBezTo>
                <a:close/>
                <a:moveTo>
                  <a:pt x="79375" y="64492"/>
                </a:moveTo>
                <a:cubicBezTo>
                  <a:pt x="84851" y="64492"/>
                  <a:pt x="89297" y="68938"/>
                  <a:pt x="89297" y="74414"/>
                </a:cubicBezTo>
                <a:cubicBezTo>
                  <a:pt x="89297" y="79890"/>
                  <a:pt x="84851" y="84336"/>
                  <a:pt x="79375" y="84336"/>
                </a:cubicBezTo>
                <a:cubicBezTo>
                  <a:pt x="73899" y="84336"/>
                  <a:pt x="69453" y="79890"/>
                  <a:pt x="69453" y="74414"/>
                </a:cubicBezTo>
                <a:cubicBezTo>
                  <a:pt x="69453" y="68938"/>
                  <a:pt x="73899" y="64492"/>
                  <a:pt x="79375" y="64492"/>
                </a:cubicBezTo>
                <a:close/>
                <a:moveTo>
                  <a:pt x="109141" y="74414"/>
                </a:moveTo>
                <a:cubicBezTo>
                  <a:pt x="109141" y="68938"/>
                  <a:pt x="113586" y="64492"/>
                  <a:pt x="119062" y="64492"/>
                </a:cubicBezTo>
                <a:cubicBezTo>
                  <a:pt x="124539" y="64492"/>
                  <a:pt x="128984" y="68938"/>
                  <a:pt x="128984" y="74414"/>
                </a:cubicBezTo>
                <a:cubicBezTo>
                  <a:pt x="128984" y="79890"/>
                  <a:pt x="124539" y="84336"/>
                  <a:pt x="119062" y="84336"/>
                </a:cubicBezTo>
                <a:cubicBezTo>
                  <a:pt x="113586" y="84336"/>
                  <a:pt x="109141" y="79890"/>
                  <a:pt x="109141" y="74414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794500" y="1254125"/>
            <a:ext cx="833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Counselling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318250" y="1651000"/>
            <a:ext cx="5429250" cy="571500"/>
          </a:xfrm>
          <a:custGeom>
            <a:avLst/>
            <a:gdLst/>
            <a:ahLst/>
            <a:cxnLst/>
            <a:rect l="l" t="t" r="r" b="b"/>
            <a:pathLst>
              <a:path w="5429250" h="571500">
                <a:moveTo>
                  <a:pt x="63499" y="0"/>
                </a:moveTo>
                <a:lnTo>
                  <a:pt x="5365751" y="0"/>
                </a:lnTo>
                <a:cubicBezTo>
                  <a:pt x="5400820" y="0"/>
                  <a:pt x="5429250" y="28430"/>
                  <a:pt x="5429250" y="63499"/>
                </a:cubicBezTo>
                <a:lnTo>
                  <a:pt x="5429250" y="508001"/>
                </a:lnTo>
                <a:cubicBezTo>
                  <a:pt x="5429250" y="543070"/>
                  <a:pt x="5400820" y="571500"/>
                  <a:pt x="5365751" y="571500"/>
                </a:cubicBezTo>
                <a:lnTo>
                  <a:pt x="63499" y="571500"/>
                </a:lnTo>
                <a:cubicBezTo>
                  <a:pt x="28430" y="571500"/>
                  <a:pt x="0" y="543070"/>
                  <a:pt x="0" y="508001"/>
                </a:cubicBezTo>
                <a:lnTo>
                  <a:pt x="0" y="63499"/>
                </a:lnTo>
                <a:cubicBezTo>
                  <a:pt x="0" y="28453"/>
                  <a:pt x="28453" y="0"/>
                  <a:pt x="63499" y="0"/>
                </a:cubicBezTo>
                <a:close/>
              </a:path>
            </a:pathLst>
          </a:custGeom>
          <a:solidFill>
            <a:srgbClr val="C97B63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429375" y="17780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123031" y="15875"/>
                </a:moveTo>
                <a:cubicBezTo>
                  <a:pt x="126305" y="15875"/>
                  <a:pt x="128166" y="19621"/>
                  <a:pt x="126206" y="22225"/>
                </a:cubicBezTo>
                <a:lnTo>
                  <a:pt x="119063" y="31750"/>
                </a:lnTo>
                <a:lnTo>
                  <a:pt x="119063" y="75406"/>
                </a:lnTo>
                <a:cubicBezTo>
                  <a:pt x="119063" y="95126"/>
                  <a:pt x="103063" y="111125"/>
                  <a:pt x="83344" y="111125"/>
                </a:cubicBezTo>
                <a:lnTo>
                  <a:pt x="55563" y="111125"/>
                </a:lnTo>
                <a:lnTo>
                  <a:pt x="44078" y="122610"/>
                </a:lnTo>
                <a:cubicBezTo>
                  <a:pt x="41498" y="125189"/>
                  <a:pt x="37505" y="125685"/>
                  <a:pt x="34379" y="123800"/>
                </a:cubicBezTo>
                <a:lnTo>
                  <a:pt x="10294" y="109364"/>
                </a:lnTo>
                <a:cubicBezTo>
                  <a:pt x="6077" y="106834"/>
                  <a:pt x="6573" y="100558"/>
                  <a:pt x="11137" y="98723"/>
                </a:cubicBezTo>
                <a:lnTo>
                  <a:pt x="39688" y="87313"/>
                </a:lnTo>
                <a:cubicBezTo>
                  <a:pt x="5904" y="77167"/>
                  <a:pt x="1860" y="42118"/>
                  <a:pt x="5457" y="23738"/>
                </a:cubicBezTo>
                <a:cubicBezTo>
                  <a:pt x="6350" y="19323"/>
                  <a:pt x="11237" y="17711"/>
                  <a:pt x="15205" y="19893"/>
                </a:cubicBezTo>
                <a:lnTo>
                  <a:pt x="79375" y="55563"/>
                </a:lnTo>
                <a:lnTo>
                  <a:pt x="79375" y="35719"/>
                </a:lnTo>
                <a:cubicBezTo>
                  <a:pt x="79375" y="24755"/>
                  <a:pt x="88255" y="15875"/>
                  <a:pt x="99219" y="15875"/>
                </a:cubicBezTo>
                <a:lnTo>
                  <a:pt x="123031" y="15875"/>
                </a:lnTo>
                <a:close/>
                <a:moveTo>
                  <a:pt x="99219" y="29766"/>
                </a:moveTo>
                <a:cubicBezTo>
                  <a:pt x="95933" y="29766"/>
                  <a:pt x="93266" y="32433"/>
                  <a:pt x="93266" y="35719"/>
                </a:cubicBezTo>
                <a:cubicBezTo>
                  <a:pt x="93266" y="39004"/>
                  <a:pt x="95933" y="41672"/>
                  <a:pt x="99219" y="41672"/>
                </a:cubicBezTo>
                <a:cubicBezTo>
                  <a:pt x="102504" y="41672"/>
                  <a:pt x="105172" y="39004"/>
                  <a:pt x="105172" y="35719"/>
                </a:cubicBezTo>
                <a:cubicBezTo>
                  <a:pt x="105172" y="32433"/>
                  <a:pt x="102504" y="29766"/>
                  <a:pt x="99219" y="29766"/>
                </a:cubicBezTo>
                <a:close/>
                <a:moveTo>
                  <a:pt x="45269" y="-2381"/>
                </a:moveTo>
                <a:cubicBezTo>
                  <a:pt x="48344" y="-5779"/>
                  <a:pt x="53529" y="-4589"/>
                  <a:pt x="55811" y="-620"/>
                </a:cubicBezTo>
                <a:lnTo>
                  <a:pt x="69800" y="23763"/>
                </a:lnTo>
                <a:cubicBezTo>
                  <a:pt x="68362" y="27335"/>
                  <a:pt x="67518" y="31229"/>
                  <a:pt x="67469" y="35297"/>
                </a:cubicBezTo>
                <a:lnTo>
                  <a:pt x="34255" y="16867"/>
                </a:lnTo>
                <a:cubicBezTo>
                  <a:pt x="36761" y="9029"/>
                  <a:pt x="40953" y="2381"/>
                  <a:pt x="45269" y="-2381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635750" y="1746250"/>
            <a:ext cx="801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Grief Support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6413500" y="1968500"/>
            <a:ext cx="529431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Specialist bereavement counselling to help Jenny process her father's death and its ongoing impact.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318250" y="2286000"/>
            <a:ext cx="5429250" cy="571500"/>
          </a:xfrm>
          <a:custGeom>
            <a:avLst/>
            <a:gdLst/>
            <a:ahLst/>
            <a:cxnLst/>
            <a:rect l="l" t="t" r="r" b="b"/>
            <a:pathLst>
              <a:path w="5429250" h="571500">
                <a:moveTo>
                  <a:pt x="63499" y="0"/>
                </a:moveTo>
                <a:lnTo>
                  <a:pt x="5365751" y="0"/>
                </a:lnTo>
                <a:cubicBezTo>
                  <a:pt x="5400820" y="0"/>
                  <a:pt x="5429250" y="28430"/>
                  <a:pt x="5429250" y="63499"/>
                </a:cubicBezTo>
                <a:lnTo>
                  <a:pt x="5429250" y="508001"/>
                </a:lnTo>
                <a:cubicBezTo>
                  <a:pt x="5429250" y="543070"/>
                  <a:pt x="5400820" y="571500"/>
                  <a:pt x="5365751" y="571500"/>
                </a:cubicBezTo>
                <a:lnTo>
                  <a:pt x="63499" y="571500"/>
                </a:lnTo>
                <a:cubicBezTo>
                  <a:pt x="28430" y="571500"/>
                  <a:pt x="0" y="543070"/>
                  <a:pt x="0" y="508001"/>
                </a:cubicBezTo>
                <a:lnTo>
                  <a:pt x="0" y="63499"/>
                </a:lnTo>
                <a:cubicBezTo>
                  <a:pt x="0" y="28453"/>
                  <a:pt x="28453" y="0"/>
                  <a:pt x="63499" y="0"/>
                </a:cubicBezTo>
                <a:close/>
              </a:path>
            </a:pathLst>
          </a:custGeom>
          <a:solidFill>
            <a:srgbClr val="C97B63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429375" y="24130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59779" y="21605"/>
                </a:moveTo>
                <a:lnTo>
                  <a:pt x="63500" y="26739"/>
                </a:lnTo>
                <a:lnTo>
                  <a:pt x="67221" y="21605"/>
                </a:lnTo>
                <a:cubicBezTo>
                  <a:pt x="73422" y="13022"/>
                  <a:pt x="83393" y="7938"/>
                  <a:pt x="93985" y="7938"/>
                </a:cubicBezTo>
                <a:cubicBezTo>
                  <a:pt x="112216" y="7938"/>
                  <a:pt x="127000" y="22721"/>
                  <a:pt x="127000" y="40953"/>
                </a:cubicBezTo>
                <a:lnTo>
                  <a:pt x="127000" y="41597"/>
                </a:lnTo>
                <a:cubicBezTo>
                  <a:pt x="127000" y="69428"/>
                  <a:pt x="92298" y="101749"/>
                  <a:pt x="74191" y="115565"/>
                </a:cubicBezTo>
                <a:cubicBezTo>
                  <a:pt x="71115" y="117897"/>
                  <a:pt x="67345" y="119063"/>
                  <a:pt x="63500" y="119063"/>
                </a:cubicBezTo>
                <a:cubicBezTo>
                  <a:pt x="59655" y="119063"/>
                  <a:pt x="55860" y="117921"/>
                  <a:pt x="52809" y="115565"/>
                </a:cubicBezTo>
                <a:cubicBezTo>
                  <a:pt x="34702" y="101749"/>
                  <a:pt x="0" y="69428"/>
                  <a:pt x="0" y="41597"/>
                </a:cubicBezTo>
                <a:lnTo>
                  <a:pt x="0" y="40953"/>
                </a:lnTo>
                <a:cubicBezTo>
                  <a:pt x="0" y="22721"/>
                  <a:pt x="14784" y="7938"/>
                  <a:pt x="33015" y="7938"/>
                </a:cubicBezTo>
                <a:cubicBezTo>
                  <a:pt x="43607" y="7938"/>
                  <a:pt x="53578" y="13022"/>
                  <a:pt x="59779" y="21605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635750" y="2381250"/>
            <a:ext cx="12382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Emotional Expression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6413500" y="2603500"/>
            <a:ext cx="529431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safe, confidential space to explore and express complex emotions about caregiving and loss.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333375" y="3270250"/>
            <a:ext cx="5699125" cy="1936750"/>
          </a:xfrm>
          <a:custGeom>
            <a:avLst/>
            <a:gdLst/>
            <a:ahLst/>
            <a:cxnLst/>
            <a:rect l="l" t="t" r="r" b="b"/>
            <a:pathLst>
              <a:path w="5699125" h="1936750">
                <a:moveTo>
                  <a:pt x="31750" y="0"/>
                </a:moveTo>
                <a:lnTo>
                  <a:pt x="5603876" y="0"/>
                </a:lnTo>
                <a:cubicBezTo>
                  <a:pt x="5656480" y="0"/>
                  <a:pt x="5699125" y="42645"/>
                  <a:pt x="5699125" y="95249"/>
                </a:cubicBezTo>
                <a:lnTo>
                  <a:pt x="5699125" y="1841501"/>
                </a:lnTo>
                <a:cubicBezTo>
                  <a:pt x="5699125" y="1894105"/>
                  <a:pt x="5656480" y="1936750"/>
                  <a:pt x="5603876" y="1936750"/>
                </a:cubicBezTo>
                <a:lnTo>
                  <a:pt x="31750" y="1936750"/>
                </a:lnTo>
                <a:cubicBezTo>
                  <a:pt x="14227" y="1936750"/>
                  <a:pt x="0" y="1922523"/>
                  <a:pt x="0" y="19050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333375" y="3270250"/>
            <a:ext cx="31750" cy="1936750"/>
          </a:xfrm>
          <a:custGeom>
            <a:avLst/>
            <a:gdLst/>
            <a:ahLst/>
            <a:cxnLst/>
            <a:rect l="l" t="t" r="r" b="b"/>
            <a:pathLst>
              <a:path w="31750" h="1936750">
                <a:moveTo>
                  <a:pt x="31750" y="0"/>
                </a:moveTo>
                <a:lnTo>
                  <a:pt x="31750" y="0"/>
                </a:lnTo>
                <a:lnTo>
                  <a:pt x="31750" y="1936750"/>
                </a:lnTo>
                <a:lnTo>
                  <a:pt x="31750" y="1936750"/>
                </a:lnTo>
                <a:cubicBezTo>
                  <a:pt x="14227" y="1936750"/>
                  <a:pt x="0" y="1922523"/>
                  <a:pt x="0" y="19050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476250" y="339725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577453" y="3508375"/>
            <a:ext cx="178594" cy="158750"/>
          </a:xfrm>
          <a:custGeom>
            <a:avLst/>
            <a:gdLst/>
            <a:ahLst/>
            <a:cxnLst/>
            <a:rect l="l" t="t" r="r" b="b"/>
            <a:pathLst>
              <a:path w="178594" h="158750">
                <a:moveTo>
                  <a:pt x="0" y="59531"/>
                </a:moveTo>
                <a:cubicBezTo>
                  <a:pt x="0" y="48586"/>
                  <a:pt x="8899" y="39688"/>
                  <a:pt x="19844" y="39688"/>
                </a:cubicBezTo>
                <a:lnTo>
                  <a:pt x="39688" y="39688"/>
                </a:lnTo>
                <a:lnTo>
                  <a:pt x="79344" y="4000"/>
                </a:lnTo>
                <a:cubicBezTo>
                  <a:pt x="85018" y="-1085"/>
                  <a:pt x="93607" y="-1085"/>
                  <a:pt x="99250" y="4000"/>
                </a:cubicBezTo>
                <a:lnTo>
                  <a:pt x="138906" y="39688"/>
                </a:lnTo>
                <a:lnTo>
                  <a:pt x="158750" y="39688"/>
                </a:lnTo>
                <a:cubicBezTo>
                  <a:pt x="169695" y="39688"/>
                  <a:pt x="178594" y="48586"/>
                  <a:pt x="178594" y="59531"/>
                </a:cubicBezTo>
                <a:lnTo>
                  <a:pt x="178594" y="138906"/>
                </a:lnTo>
                <a:cubicBezTo>
                  <a:pt x="178594" y="149851"/>
                  <a:pt x="169695" y="158750"/>
                  <a:pt x="158750" y="158750"/>
                </a:cubicBezTo>
                <a:lnTo>
                  <a:pt x="19844" y="158750"/>
                </a:lnTo>
                <a:cubicBezTo>
                  <a:pt x="8899" y="158750"/>
                  <a:pt x="0" y="149851"/>
                  <a:pt x="0" y="138906"/>
                </a:cubicBezTo>
                <a:lnTo>
                  <a:pt x="0" y="59531"/>
                </a:lnTo>
                <a:close/>
                <a:moveTo>
                  <a:pt x="69453" y="116582"/>
                </a:moveTo>
                <a:lnTo>
                  <a:pt x="69453" y="143867"/>
                </a:lnTo>
                <a:lnTo>
                  <a:pt x="109141" y="143867"/>
                </a:lnTo>
                <a:lnTo>
                  <a:pt x="109141" y="116582"/>
                </a:lnTo>
                <a:cubicBezTo>
                  <a:pt x="109141" y="109730"/>
                  <a:pt x="103591" y="104180"/>
                  <a:pt x="96738" y="104180"/>
                </a:cubicBezTo>
                <a:lnTo>
                  <a:pt x="81855" y="104180"/>
                </a:lnTo>
                <a:cubicBezTo>
                  <a:pt x="75003" y="104180"/>
                  <a:pt x="69453" y="109730"/>
                  <a:pt x="69453" y="116582"/>
                </a:cubicBezTo>
                <a:close/>
                <a:moveTo>
                  <a:pt x="34727" y="119062"/>
                </a:moveTo>
                <a:cubicBezTo>
                  <a:pt x="37455" y="119062"/>
                  <a:pt x="39688" y="116830"/>
                  <a:pt x="39688" y="114102"/>
                </a:cubicBezTo>
                <a:lnTo>
                  <a:pt x="39688" y="104180"/>
                </a:lnTo>
                <a:cubicBezTo>
                  <a:pt x="39688" y="101451"/>
                  <a:pt x="37455" y="99219"/>
                  <a:pt x="34727" y="99219"/>
                </a:cubicBezTo>
                <a:lnTo>
                  <a:pt x="24805" y="99219"/>
                </a:lnTo>
                <a:cubicBezTo>
                  <a:pt x="22076" y="99219"/>
                  <a:pt x="19844" y="101451"/>
                  <a:pt x="19844" y="104180"/>
                </a:cubicBezTo>
                <a:lnTo>
                  <a:pt x="19844" y="114102"/>
                </a:lnTo>
                <a:cubicBezTo>
                  <a:pt x="19844" y="116830"/>
                  <a:pt x="22076" y="119062"/>
                  <a:pt x="24805" y="119062"/>
                </a:cubicBezTo>
                <a:lnTo>
                  <a:pt x="34727" y="119062"/>
                </a:lnTo>
                <a:close/>
                <a:moveTo>
                  <a:pt x="39688" y="74414"/>
                </a:moveTo>
                <a:lnTo>
                  <a:pt x="39688" y="64492"/>
                </a:lnTo>
                <a:cubicBezTo>
                  <a:pt x="39688" y="61764"/>
                  <a:pt x="37455" y="59531"/>
                  <a:pt x="34727" y="59531"/>
                </a:cubicBezTo>
                <a:lnTo>
                  <a:pt x="24805" y="59531"/>
                </a:lnTo>
                <a:cubicBezTo>
                  <a:pt x="22076" y="59531"/>
                  <a:pt x="19844" y="61764"/>
                  <a:pt x="19844" y="64492"/>
                </a:cubicBezTo>
                <a:lnTo>
                  <a:pt x="19844" y="74414"/>
                </a:lnTo>
                <a:cubicBezTo>
                  <a:pt x="19844" y="77143"/>
                  <a:pt x="22076" y="79375"/>
                  <a:pt x="24805" y="79375"/>
                </a:cubicBezTo>
                <a:lnTo>
                  <a:pt x="34727" y="79375"/>
                </a:lnTo>
                <a:cubicBezTo>
                  <a:pt x="37455" y="79375"/>
                  <a:pt x="39688" y="77143"/>
                  <a:pt x="39688" y="74414"/>
                </a:cubicBezTo>
                <a:close/>
                <a:moveTo>
                  <a:pt x="153789" y="119062"/>
                </a:moveTo>
                <a:cubicBezTo>
                  <a:pt x="156518" y="119062"/>
                  <a:pt x="158750" y="116830"/>
                  <a:pt x="158750" y="114102"/>
                </a:cubicBezTo>
                <a:lnTo>
                  <a:pt x="158750" y="104180"/>
                </a:lnTo>
                <a:cubicBezTo>
                  <a:pt x="158750" y="101451"/>
                  <a:pt x="156518" y="99219"/>
                  <a:pt x="153789" y="99219"/>
                </a:cubicBezTo>
                <a:lnTo>
                  <a:pt x="143867" y="99219"/>
                </a:lnTo>
                <a:cubicBezTo>
                  <a:pt x="141139" y="99219"/>
                  <a:pt x="138906" y="101451"/>
                  <a:pt x="138906" y="104180"/>
                </a:cubicBezTo>
                <a:lnTo>
                  <a:pt x="138906" y="114102"/>
                </a:lnTo>
                <a:cubicBezTo>
                  <a:pt x="138906" y="116830"/>
                  <a:pt x="141139" y="119062"/>
                  <a:pt x="143867" y="119062"/>
                </a:cubicBezTo>
                <a:lnTo>
                  <a:pt x="153789" y="119062"/>
                </a:lnTo>
                <a:close/>
                <a:moveTo>
                  <a:pt x="158750" y="74414"/>
                </a:moveTo>
                <a:lnTo>
                  <a:pt x="158750" y="64492"/>
                </a:lnTo>
                <a:cubicBezTo>
                  <a:pt x="158750" y="61764"/>
                  <a:pt x="156518" y="59531"/>
                  <a:pt x="153789" y="59531"/>
                </a:cubicBezTo>
                <a:lnTo>
                  <a:pt x="143867" y="59531"/>
                </a:lnTo>
                <a:cubicBezTo>
                  <a:pt x="141139" y="59531"/>
                  <a:pt x="138906" y="61764"/>
                  <a:pt x="138906" y="64492"/>
                </a:cubicBezTo>
                <a:lnTo>
                  <a:pt x="138906" y="74414"/>
                </a:lnTo>
                <a:cubicBezTo>
                  <a:pt x="138906" y="77143"/>
                  <a:pt x="141139" y="79375"/>
                  <a:pt x="143867" y="79375"/>
                </a:cubicBezTo>
                <a:lnTo>
                  <a:pt x="153789" y="79375"/>
                </a:lnTo>
                <a:cubicBezTo>
                  <a:pt x="156518" y="79375"/>
                  <a:pt x="158750" y="77143"/>
                  <a:pt x="158750" y="74414"/>
                </a:cubicBezTo>
                <a:close/>
                <a:moveTo>
                  <a:pt x="89297" y="79375"/>
                </a:moveTo>
                <a:cubicBezTo>
                  <a:pt x="100249" y="79375"/>
                  <a:pt x="109141" y="70483"/>
                  <a:pt x="109141" y="59531"/>
                </a:cubicBezTo>
                <a:cubicBezTo>
                  <a:pt x="109141" y="48579"/>
                  <a:pt x="100249" y="39688"/>
                  <a:pt x="89297" y="39688"/>
                </a:cubicBezTo>
                <a:cubicBezTo>
                  <a:pt x="78345" y="39688"/>
                  <a:pt x="69453" y="48579"/>
                  <a:pt x="69453" y="59531"/>
                </a:cubicBezTo>
                <a:cubicBezTo>
                  <a:pt x="69453" y="70483"/>
                  <a:pt x="78345" y="79375"/>
                  <a:pt x="89297" y="79375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952500" y="3476625"/>
            <a:ext cx="1039812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School Support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476250" y="3873500"/>
            <a:ext cx="5429250" cy="571500"/>
          </a:xfrm>
          <a:custGeom>
            <a:avLst/>
            <a:gdLst/>
            <a:ahLst/>
            <a:cxnLst/>
            <a:rect l="l" t="t" r="r" b="b"/>
            <a:pathLst>
              <a:path w="5429250" h="571500">
                <a:moveTo>
                  <a:pt x="63499" y="0"/>
                </a:moveTo>
                <a:lnTo>
                  <a:pt x="5365751" y="0"/>
                </a:lnTo>
                <a:cubicBezTo>
                  <a:pt x="5400820" y="0"/>
                  <a:pt x="5429250" y="28430"/>
                  <a:pt x="5429250" y="63499"/>
                </a:cubicBezTo>
                <a:lnTo>
                  <a:pt x="5429250" y="508001"/>
                </a:lnTo>
                <a:cubicBezTo>
                  <a:pt x="5429250" y="543070"/>
                  <a:pt x="5400820" y="571500"/>
                  <a:pt x="5365751" y="571500"/>
                </a:cubicBezTo>
                <a:lnTo>
                  <a:pt x="63499" y="571500"/>
                </a:lnTo>
                <a:cubicBezTo>
                  <a:pt x="28430" y="571500"/>
                  <a:pt x="0" y="543070"/>
                  <a:pt x="0" y="508001"/>
                </a:cubicBezTo>
                <a:lnTo>
                  <a:pt x="0" y="63499"/>
                </a:lnTo>
                <a:cubicBezTo>
                  <a:pt x="0" y="28453"/>
                  <a:pt x="28453" y="0"/>
                  <a:pt x="63499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Shape 37"/>
          <p:cNvSpPr/>
          <p:nvPr/>
        </p:nvSpPr>
        <p:spPr>
          <a:xfrm>
            <a:off x="579438" y="400050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66700" y="13196"/>
                </a:moveTo>
                <a:lnTo>
                  <a:pt x="37778" y="45343"/>
                </a:lnTo>
                <a:cubicBezTo>
                  <a:pt x="36637" y="46608"/>
                  <a:pt x="36686" y="48568"/>
                  <a:pt x="37902" y="49783"/>
                </a:cubicBezTo>
                <a:cubicBezTo>
                  <a:pt x="45467" y="57348"/>
                  <a:pt x="57745" y="57348"/>
                  <a:pt x="65311" y="49783"/>
                </a:cubicBezTo>
                <a:lnTo>
                  <a:pt x="73199" y="41895"/>
                </a:lnTo>
                <a:cubicBezTo>
                  <a:pt x="74240" y="40853"/>
                  <a:pt x="75555" y="40283"/>
                  <a:pt x="76895" y="40184"/>
                </a:cubicBezTo>
                <a:cubicBezTo>
                  <a:pt x="78581" y="40035"/>
                  <a:pt x="80318" y="40605"/>
                  <a:pt x="81607" y="41895"/>
                </a:cubicBezTo>
                <a:lnTo>
                  <a:pt x="125413" y="85328"/>
                </a:lnTo>
                <a:lnTo>
                  <a:pt x="142875" y="71438"/>
                </a:lnTo>
                <a:lnTo>
                  <a:pt x="142875" y="0"/>
                </a:lnTo>
                <a:lnTo>
                  <a:pt x="115094" y="15875"/>
                </a:lnTo>
                <a:lnTo>
                  <a:pt x="109190" y="11931"/>
                </a:lnTo>
                <a:cubicBezTo>
                  <a:pt x="105271" y="9327"/>
                  <a:pt x="100682" y="7938"/>
                  <a:pt x="95969" y="7938"/>
                </a:cubicBezTo>
                <a:lnTo>
                  <a:pt x="78507" y="7938"/>
                </a:lnTo>
                <a:cubicBezTo>
                  <a:pt x="78234" y="7938"/>
                  <a:pt x="77936" y="7938"/>
                  <a:pt x="77663" y="7962"/>
                </a:cubicBezTo>
                <a:cubicBezTo>
                  <a:pt x="73471" y="8186"/>
                  <a:pt x="69528" y="10071"/>
                  <a:pt x="66700" y="13196"/>
                </a:cubicBezTo>
                <a:close/>
                <a:moveTo>
                  <a:pt x="28922" y="37381"/>
                </a:moveTo>
                <a:lnTo>
                  <a:pt x="55414" y="7938"/>
                </a:lnTo>
                <a:lnTo>
                  <a:pt x="45591" y="7938"/>
                </a:lnTo>
                <a:cubicBezTo>
                  <a:pt x="39266" y="7938"/>
                  <a:pt x="33213" y="10443"/>
                  <a:pt x="28749" y="14908"/>
                </a:cubicBezTo>
                <a:lnTo>
                  <a:pt x="0" y="47625"/>
                </a:lnTo>
                <a:lnTo>
                  <a:pt x="0" y="134938"/>
                </a:lnTo>
                <a:lnTo>
                  <a:pt x="35719" y="101203"/>
                </a:lnTo>
                <a:lnTo>
                  <a:pt x="38795" y="103758"/>
                </a:lnTo>
                <a:cubicBezTo>
                  <a:pt x="44500" y="108521"/>
                  <a:pt x="51693" y="111125"/>
                  <a:pt x="59110" y="111125"/>
                </a:cubicBezTo>
                <a:lnTo>
                  <a:pt x="63004" y="111125"/>
                </a:lnTo>
                <a:lnTo>
                  <a:pt x="61268" y="109389"/>
                </a:lnTo>
                <a:cubicBezTo>
                  <a:pt x="58936" y="107057"/>
                  <a:pt x="58936" y="103287"/>
                  <a:pt x="61268" y="100980"/>
                </a:cubicBezTo>
                <a:cubicBezTo>
                  <a:pt x="63599" y="98673"/>
                  <a:pt x="67370" y="98648"/>
                  <a:pt x="69676" y="100980"/>
                </a:cubicBezTo>
                <a:lnTo>
                  <a:pt x="79846" y="111150"/>
                </a:lnTo>
                <a:lnTo>
                  <a:pt x="82079" y="111150"/>
                </a:lnTo>
                <a:cubicBezTo>
                  <a:pt x="86816" y="111150"/>
                  <a:pt x="91455" y="110083"/>
                  <a:pt x="95672" y="108099"/>
                </a:cubicBezTo>
                <a:lnTo>
                  <a:pt x="89049" y="101451"/>
                </a:lnTo>
                <a:cubicBezTo>
                  <a:pt x="86717" y="99120"/>
                  <a:pt x="86717" y="95349"/>
                  <a:pt x="89049" y="93042"/>
                </a:cubicBezTo>
                <a:cubicBezTo>
                  <a:pt x="91380" y="90736"/>
                  <a:pt x="95151" y="90711"/>
                  <a:pt x="97458" y="93042"/>
                </a:cubicBezTo>
                <a:lnTo>
                  <a:pt x="105395" y="100980"/>
                </a:lnTo>
                <a:lnTo>
                  <a:pt x="109736" y="96639"/>
                </a:lnTo>
                <a:cubicBezTo>
                  <a:pt x="111944" y="94431"/>
                  <a:pt x="112588" y="91232"/>
                  <a:pt x="111621" y="88429"/>
                </a:cubicBezTo>
                <a:lnTo>
                  <a:pt x="77415" y="54496"/>
                </a:lnTo>
                <a:lnTo>
                  <a:pt x="73720" y="58192"/>
                </a:lnTo>
                <a:cubicBezTo>
                  <a:pt x="61491" y="70421"/>
                  <a:pt x="41697" y="70421"/>
                  <a:pt x="29468" y="58192"/>
                </a:cubicBezTo>
                <a:cubicBezTo>
                  <a:pt x="23763" y="52487"/>
                  <a:pt x="23540" y="43334"/>
                  <a:pt x="28922" y="37356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793750" y="3968750"/>
            <a:ext cx="7858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Pastoral Care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571500" y="4191000"/>
            <a:ext cx="529431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Dedicated pastoral support to monitor Jenny's wellbeing and provide a trusted adult at school.</a:t>
            </a:r>
            <a:endParaRPr lang="en-US" sz="1600" dirty="0"/>
          </a:p>
        </p:txBody>
      </p:sp>
      <p:sp>
        <p:nvSpPr>
          <p:cNvPr id="42" name="Shape 40"/>
          <p:cNvSpPr/>
          <p:nvPr/>
        </p:nvSpPr>
        <p:spPr>
          <a:xfrm>
            <a:off x="476250" y="4508500"/>
            <a:ext cx="5429250" cy="571500"/>
          </a:xfrm>
          <a:custGeom>
            <a:avLst/>
            <a:gdLst/>
            <a:ahLst/>
            <a:cxnLst/>
            <a:rect l="l" t="t" r="r" b="b"/>
            <a:pathLst>
              <a:path w="5429250" h="571500">
                <a:moveTo>
                  <a:pt x="63499" y="0"/>
                </a:moveTo>
                <a:lnTo>
                  <a:pt x="5365751" y="0"/>
                </a:lnTo>
                <a:cubicBezTo>
                  <a:pt x="5400820" y="0"/>
                  <a:pt x="5429250" y="28430"/>
                  <a:pt x="5429250" y="63499"/>
                </a:cubicBezTo>
                <a:lnTo>
                  <a:pt x="5429250" y="508001"/>
                </a:lnTo>
                <a:cubicBezTo>
                  <a:pt x="5429250" y="543070"/>
                  <a:pt x="5400820" y="571500"/>
                  <a:pt x="5365751" y="571500"/>
                </a:cubicBezTo>
                <a:lnTo>
                  <a:pt x="63499" y="571500"/>
                </a:lnTo>
                <a:cubicBezTo>
                  <a:pt x="28430" y="571500"/>
                  <a:pt x="0" y="543070"/>
                  <a:pt x="0" y="508001"/>
                </a:cubicBezTo>
                <a:lnTo>
                  <a:pt x="0" y="63499"/>
                </a:lnTo>
                <a:cubicBezTo>
                  <a:pt x="0" y="28453"/>
                  <a:pt x="28453" y="0"/>
                  <a:pt x="63499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579438" y="463550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71438" y="7938"/>
                </a:moveTo>
                <a:cubicBezTo>
                  <a:pt x="51395" y="7938"/>
                  <a:pt x="35347" y="17066"/>
                  <a:pt x="23664" y="27930"/>
                </a:cubicBezTo>
                <a:cubicBezTo>
                  <a:pt x="12055" y="38720"/>
                  <a:pt x="4291" y="51594"/>
                  <a:pt x="595" y="60449"/>
                </a:cubicBezTo>
                <a:cubicBezTo>
                  <a:pt x="-223" y="62409"/>
                  <a:pt x="-223" y="64591"/>
                  <a:pt x="595" y="66551"/>
                </a:cubicBezTo>
                <a:cubicBezTo>
                  <a:pt x="4291" y="75406"/>
                  <a:pt x="12055" y="88305"/>
                  <a:pt x="23664" y="99070"/>
                </a:cubicBezTo>
                <a:cubicBezTo>
                  <a:pt x="35347" y="109910"/>
                  <a:pt x="51395" y="119063"/>
                  <a:pt x="71438" y="119063"/>
                </a:cubicBezTo>
                <a:cubicBezTo>
                  <a:pt x="91480" y="119063"/>
                  <a:pt x="107528" y="109934"/>
                  <a:pt x="119211" y="99070"/>
                </a:cubicBezTo>
                <a:cubicBezTo>
                  <a:pt x="130820" y="88280"/>
                  <a:pt x="138584" y="75406"/>
                  <a:pt x="142280" y="66551"/>
                </a:cubicBezTo>
                <a:cubicBezTo>
                  <a:pt x="143098" y="64591"/>
                  <a:pt x="143098" y="62409"/>
                  <a:pt x="142280" y="60449"/>
                </a:cubicBezTo>
                <a:cubicBezTo>
                  <a:pt x="138584" y="51594"/>
                  <a:pt x="130820" y="38695"/>
                  <a:pt x="119211" y="27930"/>
                </a:cubicBezTo>
                <a:cubicBezTo>
                  <a:pt x="107528" y="17090"/>
                  <a:pt x="91480" y="7937"/>
                  <a:pt x="71438" y="7937"/>
                </a:cubicBezTo>
                <a:close/>
                <a:moveTo>
                  <a:pt x="35719" y="63500"/>
                </a:moveTo>
                <a:cubicBezTo>
                  <a:pt x="35719" y="43786"/>
                  <a:pt x="51724" y="27781"/>
                  <a:pt x="71438" y="27781"/>
                </a:cubicBezTo>
                <a:cubicBezTo>
                  <a:pt x="91151" y="27781"/>
                  <a:pt x="107156" y="43786"/>
                  <a:pt x="107156" y="63500"/>
                </a:cubicBezTo>
                <a:cubicBezTo>
                  <a:pt x="107156" y="83214"/>
                  <a:pt x="91151" y="99219"/>
                  <a:pt x="71438" y="99219"/>
                </a:cubicBezTo>
                <a:cubicBezTo>
                  <a:pt x="51724" y="99219"/>
                  <a:pt x="35719" y="83214"/>
                  <a:pt x="35719" y="63500"/>
                </a:cubicBezTo>
                <a:close/>
                <a:moveTo>
                  <a:pt x="71438" y="47625"/>
                </a:moveTo>
                <a:cubicBezTo>
                  <a:pt x="71438" y="56381"/>
                  <a:pt x="64319" y="63500"/>
                  <a:pt x="55563" y="63500"/>
                </a:cubicBezTo>
                <a:cubicBezTo>
                  <a:pt x="52710" y="63500"/>
                  <a:pt x="50031" y="62756"/>
                  <a:pt x="47699" y="61416"/>
                </a:cubicBezTo>
                <a:cubicBezTo>
                  <a:pt x="47451" y="64120"/>
                  <a:pt x="47675" y="66898"/>
                  <a:pt x="48419" y="69652"/>
                </a:cubicBezTo>
                <a:cubicBezTo>
                  <a:pt x="51817" y="82352"/>
                  <a:pt x="64889" y="89892"/>
                  <a:pt x="77589" y="86494"/>
                </a:cubicBezTo>
                <a:cubicBezTo>
                  <a:pt x="90289" y="83096"/>
                  <a:pt x="97830" y="70024"/>
                  <a:pt x="94431" y="57324"/>
                </a:cubicBezTo>
                <a:cubicBezTo>
                  <a:pt x="91405" y="45988"/>
                  <a:pt x="80665" y="38770"/>
                  <a:pt x="69354" y="39762"/>
                </a:cubicBezTo>
                <a:cubicBezTo>
                  <a:pt x="70669" y="42069"/>
                  <a:pt x="71438" y="44748"/>
                  <a:pt x="71438" y="47625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793750" y="4603750"/>
            <a:ext cx="952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Staff Awareness</a:t>
            </a:r>
            <a:endParaRPr lang="en-US" sz="1600" dirty="0"/>
          </a:p>
        </p:txBody>
      </p:sp>
      <p:sp>
        <p:nvSpPr>
          <p:cNvPr id="45" name="Text 43"/>
          <p:cNvSpPr/>
          <p:nvPr/>
        </p:nvSpPr>
        <p:spPr>
          <a:xfrm>
            <a:off x="571500" y="4826000"/>
            <a:ext cx="529431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Training for teachers to understand young carers' needs and recognise signs of distress.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6175375" y="3270250"/>
            <a:ext cx="5699125" cy="1936750"/>
          </a:xfrm>
          <a:custGeom>
            <a:avLst/>
            <a:gdLst/>
            <a:ahLst/>
            <a:cxnLst/>
            <a:rect l="l" t="t" r="r" b="b"/>
            <a:pathLst>
              <a:path w="5699125" h="1936750">
                <a:moveTo>
                  <a:pt x="31750" y="0"/>
                </a:moveTo>
                <a:lnTo>
                  <a:pt x="5603876" y="0"/>
                </a:lnTo>
                <a:cubicBezTo>
                  <a:pt x="5656480" y="0"/>
                  <a:pt x="5699125" y="42645"/>
                  <a:pt x="5699125" y="95249"/>
                </a:cubicBezTo>
                <a:lnTo>
                  <a:pt x="5699125" y="1841501"/>
                </a:lnTo>
                <a:cubicBezTo>
                  <a:pt x="5699125" y="1894105"/>
                  <a:pt x="5656480" y="1936750"/>
                  <a:pt x="5603876" y="1936750"/>
                </a:cubicBezTo>
                <a:lnTo>
                  <a:pt x="31750" y="1936750"/>
                </a:lnTo>
                <a:cubicBezTo>
                  <a:pt x="14227" y="1936750"/>
                  <a:pt x="0" y="1922523"/>
                  <a:pt x="0" y="19050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7" name="Shape 45"/>
          <p:cNvSpPr/>
          <p:nvPr/>
        </p:nvSpPr>
        <p:spPr>
          <a:xfrm>
            <a:off x="6175375" y="3270250"/>
            <a:ext cx="31750" cy="1936750"/>
          </a:xfrm>
          <a:custGeom>
            <a:avLst/>
            <a:gdLst/>
            <a:ahLst/>
            <a:cxnLst/>
            <a:rect l="l" t="t" r="r" b="b"/>
            <a:pathLst>
              <a:path w="31750" h="1936750">
                <a:moveTo>
                  <a:pt x="31750" y="0"/>
                </a:moveTo>
                <a:lnTo>
                  <a:pt x="31750" y="0"/>
                </a:lnTo>
                <a:lnTo>
                  <a:pt x="31750" y="1936750"/>
                </a:lnTo>
                <a:lnTo>
                  <a:pt x="31750" y="1936750"/>
                </a:lnTo>
                <a:cubicBezTo>
                  <a:pt x="14227" y="1936750"/>
                  <a:pt x="0" y="1922523"/>
                  <a:pt x="0" y="19050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Shape 46"/>
          <p:cNvSpPr/>
          <p:nvPr/>
        </p:nvSpPr>
        <p:spPr>
          <a:xfrm>
            <a:off x="6318250" y="339725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C97B63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6429375" y="3508375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158750" y="49609"/>
                </a:moveTo>
                <a:lnTo>
                  <a:pt x="158719" y="72120"/>
                </a:lnTo>
                <a:cubicBezTo>
                  <a:pt x="158719" y="86010"/>
                  <a:pt x="153262" y="99126"/>
                  <a:pt x="143867" y="108831"/>
                </a:cubicBezTo>
                <a:cubicBezTo>
                  <a:pt x="143774" y="84956"/>
                  <a:pt x="131434" y="62818"/>
                  <a:pt x="111187" y="50136"/>
                </a:cubicBezTo>
                <a:lnTo>
                  <a:pt x="110598" y="49764"/>
                </a:lnTo>
                <a:cubicBezTo>
                  <a:pt x="111373" y="48617"/>
                  <a:pt x="111466" y="47098"/>
                  <a:pt x="110722" y="45827"/>
                </a:cubicBezTo>
                <a:lnTo>
                  <a:pt x="91498" y="12526"/>
                </a:lnTo>
                <a:cubicBezTo>
                  <a:pt x="89452" y="8961"/>
                  <a:pt x="90661" y="4403"/>
                  <a:pt x="94227" y="2356"/>
                </a:cubicBezTo>
                <a:cubicBezTo>
                  <a:pt x="97792" y="310"/>
                  <a:pt x="102319" y="1550"/>
                  <a:pt x="104366" y="5116"/>
                </a:cubicBezTo>
                <a:lnTo>
                  <a:pt x="125450" y="41641"/>
                </a:lnTo>
                <a:lnTo>
                  <a:pt x="125450" y="41641"/>
                </a:lnTo>
                <a:lnTo>
                  <a:pt x="125450" y="41641"/>
                </a:lnTo>
                <a:lnTo>
                  <a:pt x="138875" y="64895"/>
                </a:lnTo>
                <a:lnTo>
                  <a:pt x="138906" y="49609"/>
                </a:lnTo>
                <a:cubicBezTo>
                  <a:pt x="138906" y="44121"/>
                  <a:pt x="143371" y="39688"/>
                  <a:pt x="148828" y="39688"/>
                </a:cubicBezTo>
                <a:cubicBezTo>
                  <a:pt x="154285" y="39688"/>
                  <a:pt x="158750" y="44152"/>
                  <a:pt x="158750" y="49609"/>
                </a:cubicBezTo>
                <a:close/>
                <a:moveTo>
                  <a:pt x="92521" y="38509"/>
                </a:moveTo>
                <a:cubicBezTo>
                  <a:pt x="88150" y="35781"/>
                  <a:pt x="83282" y="34572"/>
                  <a:pt x="78507" y="34758"/>
                </a:cubicBezTo>
                <a:lnTo>
                  <a:pt x="67190" y="15131"/>
                </a:lnTo>
                <a:cubicBezTo>
                  <a:pt x="65143" y="11565"/>
                  <a:pt x="66353" y="7007"/>
                  <a:pt x="69918" y="4961"/>
                </a:cubicBezTo>
                <a:cubicBezTo>
                  <a:pt x="73484" y="2915"/>
                  <a:pt x="78042" y="4124"/>
                  <a:pt x="80088" y="7689"/>
                </a:cubicBezTo>
                <a:lnTo>
                  <a:pt x="100893" y="43718"/>
                </a:lnTo>
                <a:lnTo>
                  <a:pt x="92521" y="38478"/>
                </a:lnTo>
                <a:close/>
                <a:moveTo>
                  <a:pt x="65701" y="27440"/>
                </a:moveTo>
                <a:lnTo>
                  <a:pt x="70786" y="36246"/>
                </a:lnTo>
                <a:cubicBezTo>
                  <a:pt x="66104" y="37951"/>
                  <a:pt x="61919" y="41083"/>
                  <a:pt x="58911" y="45455"/>
                </a:cubicBezTo>
                <a:lnTo>
                  <a:pt x="52803" y="34851"/>
                </a:lnTo>
                <a:cubicBezTo>
                  <a:pt x="50757" y="31285"/>
                  <a:pt x="51966" y="26727"/>
                  <a:pt x="55531" y="24681"/>
                </a:cubicBezTo>
                <a:cubicBezTo>
                  <a:pt x="59097" y="22634"/>
                  <a:pt x="63655" y="23844"/>
                  <a:pt x="65701" y="27409"/>
                </a:cubicBezTo>
                <a:close/>
                <a:moveTo>
                  <a:pt x="51315" y="47191"/>
                </a:moveTo>
                <a:lnTo>
                  <a:pt x="55190" y="53919"/>
                </a:lnTo>
                <a:cubicBezTo>
                  <a:pt x="54570" y="56586"/>
                  <a:pt x="54415" y="59345"/>
                  <a:pt x="54663" y="62012"/>
                </a:cubicBezTo>
                <a:lnTo>
                  <a:pt x="53330" y="62012"/>
                </a:lnTo>
                <a:lnTo>
                  <a:pt x="53330" y="62012"/>
                </a:lnTo>
                <a:lnTo>
                  <a:pt x="42664" y="62012"/>
                </a:lnTo>
                <a:lnTo>
                  <a:pt x="38416" y="54632"/>
                </a:lnTo>
                <a:cubicBezTo>
                  <a:pt x="36370" y="51067"/>
                  <a:pt x="37579" y="46509"/>
                  <a:pt x="41145" y="44462"/>
                </a:cubicBezTo>
                <a:cubicBezTo>
                  <a:pt x="44710" y="42416"/>
                  <a:pt x="49268" y="43625"/>
                  <a:pt x="51315" y="47191"/>
                </a:cubicBezTo>
                <a:close/>
                <a:moveTo>
                  <a:pt x="70972" y="54260"/>
                </a:moveTo>
                <a:cubicBezTo>
                  <a:pt x="73887" y="49609"/>
                  <a:pt x="79995" y="48214"/>
                  <a:pt x="84646" y="51098"/>
                </a:cubicBezTo>
                <a:lnTo>
                  <a:pt x="103312" y="62756"/>
                </a:lnTo>
                <a:cubicBezTo>
                  <a:pt x="119280" y="72771"/>
                  <a:pt x="128984" y="90289"/>
                  <a:pt x="128984" y="109141"/>
                </a:cubicBezTo>
                <a:lnTo>
                  <a:pt x="128984" y="111621"/>
                </a:lnTo>
                <a:cubicBezTo>
                  <a:pt x="128984" y="137635"/>
                  <a:pt x="107869" y="158750"/>
                  <a:pt x="81855" y="158750"/>
                </a:cubicBezTo>
                <a:lnTo>
                  <a:pt x="27285" y="158750"/>
                </a:lnTo>
                <a:cubicBezTo>
                  <a:pt x="23161" y="158750"/>
                  <a:pt x="19844" y="155432"/>
                  <a:pt x="19844" y="151309"/>
                </a:cubicBezTo>
                <a:cubicBezTo>
                  <a:pt x="19844" y="147185"/>
                  <a:pt x="23161" y="143867"/>
                  <a:pt x="27285" y="143867"/>
                </a:cubicBezTo>
                <a:lnTo>
                  <a:pt x="55811" y="143867"/>
                </a:lnTo>
                <a:cubicBezTo>
                  <a:pt x="57857" y="143867"/>
                  <a:pt x="59531" y="142193"/>
                  <a:pt x="59531" y="140146"/>
                </a:cubicBezTo>
                <a:cubicBezTo>
                  <a:pt x="59531" y="138100"/>
                  <a:pt x="57857" y="136426"/>
                  <a:pt x="55811" y="136426"/>
                </a:cubicBezTo>
                <a:lnTo>
                  <a:pt x="17363" y="136426"/>
                </a:lnTo>
                <a:cubicBezTo>
                  <a:pt x="13240" y="136426"/>
                  <a:pt x="9922" y="133108"/>
                  <a:pt x="9922" y="128984"/>
                </a:cubicBezTo>
                <a:cubicBezTo>
                  <a:pt x="9922" y="124861"/>
                  <a:pt x="13240" y="121543"/>
                  <a:pt x="17363" y="121543"/>
                </a:cubicBezTo>
                <a:lnTo>
                  <a:pt x="55811" y="121543"/>
                </a:lnTo>
                <a:cubicBezTo>
                  <a:pt x="57857" y="121543"/>
                  <a:pt x="59531" y="119869"/>
                  <a:pt x="59531" y="117822"/>
                </a:cubicBezTo>
                <a:cubicBezTo>
                  <a:pt x="59531" y="115776"/>
                  <a:pt x="57857" y="114102"/>
                  <a:pt x="55811" y="114102"/>
                </a:cubicBezTo>
                <a:lnTo>
                  <a:pt x="7441" y="114102"/>
                </a:lnTo>
                <a:cubicBezTo>
                  <a:pt x="3318" y="114102"/>
                  <a:pt x="0" y="110784"/>
                  <a:pt x="0" y="106660"/>
                </a:cubicBezTo>
                <a:cubicBezTo>
                  <a:pt x="0" y="102536"/>
                  <a:pt x="3318" y="99219"/>
                  <a:pt x="7441" y="99219"/>
                </a:cubicBezTo>
                <a:lnTo>
                  <a:pt x="55811" y="99219"/>
                </a:lnTo>
                <a:cubicBezTo>
                  <a:pt x="57857" y="99219"/>
                  <a:pt x="59531" y="97544"/>
                  <a:pt x="59531" y="95498"/>
                </a:cubicBezTo>
                <a:cubicBezTo>
                  <a:pt x="59531" y="93452"/>
                  <a:pt x="57857" y="91777"/>
                  <a:pt x="55811" y="91777"/>
                </a:cubicBezTo>
                <a:lnTo>
                  <a:pt x="17363" y="91777"/>
                </a:lnTo>
                <a:cubicBezTo>
                  <a:pt x="13240" y="91777"/>
                  <a:pt x="9922" y="88460"/>
                  <a:pt x="9922" y="84336"/>
                </a:cubicBezTo>
                <a:cubicBezTo>
                  <a:pt x="9922" y="80212"/>
                  <a:pt x="13240" y="76895"/>
                  <a:pt x="17363" y="76895"/>
                </a:cubicBezTo>
                <a:lnTo>
                  <a:pt x="59531" y="76895"/>
                </a:lnTo>
                <a:lnTo>
                  <a:pt x="59531" y="76895"/>
                </a:lnTo>
                <a:lnTo>
                  <a:pt x="59531" y="76895"/>
                </a:lnTo>
                <a:lnTo>
                  <a:pt x="88429" y="76895"/>
                </a:lnTo>
                <a:lnTo>
                  <a:pt x="74104" y="67934"/>
                </a:lnTo>
                <a:cubicBezTo>
                  <a:pt x="69453" y="65019"/>
                  <a:pt x="68058" y="58911"/>
                  <a:pt x="70941" y="5426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6794500" y="3476625"/>
            <a:ext cx="155575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Social Services Support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6318250" y="3873500"/>
            <a:ext cx="5429250" cy="571500"/>
          </a:xfrm>
          <a:custGeom>
            <a:avLst/>
            <a:gdLst/>
            <a:ahLst/>
            <a:cxnLst/>
            <a:rect l="l" t="t" r="r" b="b"/>
            <a:pathLst>
              <a:path w="5429250" h="571500">
                <a:moveTo>
                  <a:pt x="63499" y="0"/>
                </a:moveTo>
                <a:lnTo>
                  <a:pt x="5365751" y="0"/>
                </a:lnTo>
                <a:cubicBezTo>
                  <a:pt x="5400820" y="0"/>
                  <a:pt x="5429250" y="28430"/>
                  <a:pt x="5429250" y="63499"/>
                </a:cubicBezTo>
                <a:lnTo>
                  <a:pt x="5429250" y="508001"/>
                </a:lnTo>
                <a:cubicBezTo>
                  <a:pt x="5429250" y="543070"/>
                  <a:pt x="5400820" y="571500"/>
                  <a:pt x="5365751" y="571500"/>
                </a:cubicBezTo>
                <a:lnTo>
                  <a:pt x="63499" y="571500"/>
                </a:lnTo>
                <a:cubicBezTo>
                  <a:pt x="28430" y="571500"/>
                  <a:pt x="0" y="543070"/>
                  <a:pt x="0" y="508001"/>
                </a:cubicBezTo>
                <a:lnTo>
                  <a:pt x="0" y="63499"/>
                </a:lnTo>
                <a:cubicBezTo>
                  <a:pt x="0" y="28453"/>
                  <a:pt x="28453" y="0"/>
                  <a:pt x="63499" y="0"/>
                </a:cubicBezTo>
                <a:close/>
              </a:path>
            </a:pathLst>
          </a:custGeom>
          <a:solidFill>
            <a:srgbClr val="C97B63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Shape 50"/>
          <p:cNvSpPr/>
          <p:nvPr/>
        </p:nvSpPr>
        <p:spPr>
          <a:xfrm>
            <a:off x="6429375" y="40005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68907" y="2133"/>
                </a:moveTo>
                <a:cubicBezTo>
                  <a:pt x="65856" y="-695"/>
                  <a:pt x="61144" y="-695"/>
                  <a:pt x="58117" y="2133"/>
                </a:cubicBezTo>
                <a:lnTo>
                  <a:pt x="2555" y="53727"/>
                </a:lnTo>
                <a:cubicBezTo>
                  <a:pt x="174" y="55959"/>
                  <a:pt x="-620" y="59407"/>
                  <a:pt x="571" y="62433"/>
                </a:cubicBezTo>
                <a:cubicBezTo>
                  <a:pt x="1761" y="65460"/>
                  <a:pt x="4663" y="67469"/>
                  <a:pt x="7938" y="67469"/>
                </a:cubicBezTo>
                <a:lnTo>
                  <a:pt x="11906" y="67469"/>
                </a:lnTo>
                <a:lnTo>
                  <a:pt x="11906" y="111125"/>
                </a:lnTo>
                <a:cubicBezTo>
                  <a:pt x="11906" y="119881"/>
                  <a:pt x="19025" y="127000"/>
                  <a:pt x="27781" y="127000"/>
                </a:cubicBezTo>
                <a:lnTo>
                  <a:pt x="99219" y="127000"/>
                </a:lnTo>
                <a:cubicBezTo>
                  <a:pt x="107975" y="127000"/>
                  <a:pt x="115094" y="119881"/>
                  <a:pt x="115094" y="111125"/>
                </a:cubicBezTo>
                <a:lnTo>
                  <a:pt x="115094" y="67469"/>
                </a:lnTo>
                <a:lnTo>
                  <a:pt x="119063" y="67469"/>
                </a:lnTo>
                <a:cubicBezTo>
                  <a:pt x="122337" y="67469"/>
                  <a:pt x="125264" y="65460"/>
                  <a:pt x="126454" y="62433"/>
                </a:cubicBezTo>
                <a:cubicBezTo>
                  <a:pt x="127645" y="59407"/>
                  <a:pt x="126851" y="55935"/>
                  <a:pt x="124470" y="53727"/>
                </a:cubicBezTo>
                <a:lnTo>
                  <a:pt x="68907" y="2133"/>
                </a:lnTo>
                <a:close/>
                <a:moveTo>
                  <a:pt x="59531" y="79375"/>
                </a:moveTo>
                <a:lnTo>
                  <a:pt x="67469" y="79375"/>
                </a:lnTo>
                <a:cubicBezTo>
                  <a:pt x="74042" y="79375"/>
                  <a:pt x="79375" y="84708"/>
                  <a:pt x="79375" y="91281"/>
                </a:cubicBezTo>
                <a:lnTo>
                  <a:pt x="79375" y="115094"/>
                </a:lnTo>
                <a:lnTo>
                  <a:pt x="47625" y="115094"/>
                </a:lnTo>
                <a:lnTo>
                  <a:pt x="47625" y="91281"/>
                </a:lnTo>
                <a:cubicBezTo>
                  <a:pt x="47625" y="84708"/>
                  <a:pt x="52958" y="79375"/>
                  <a:pt x="59531" y="79375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3" name="Text 51"/>
          <p:cNvSpPr/>
          <p:nvPr/>
        </p:nvSpPr>
        <p:spPr>
          <a:xfrm>
            <a:off x="6635750" y="3968750"/>
            <a:ext cx="15240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Additional Help for Mother</a:t>
            </a:r>
            <a:endParaRPr lang="en-US" sz="1600" dirty="0"/>
          </a:p>
        </p:txBody>
      </p:sp>
      <p:sp>
        <p:nvSpPr>
          <p:cNvPr id="54" name="Text 52"/>
          <p:cNvSpPr/>
          <p:nvPr/>
        </p:nvSpPr>
        <p:spPr>
          <a:xfrm>
            <a:off x="6413500" y="4191000"/>
            <a:ext cx="529431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Increased care support for Jenny's mother to reduce the burden on Jenny and improve family functioning.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6318250" y="4508500"/>
            <a:ext cx="5429250" cy="571500"/>
          </a:xfrm>
          <a:custGeom>
            <a:avLst/>
            <a:gdLst/>
            <a:ahLst/>
            <a:cxnLst/>
            <a:rect l="l" t="t" r="r" b="b"/>
            <a:pathLst>
              <a:path w="5429250" h="571500">
                <a:moveTo>
                  <a:pt x="63499" y="0"/>
                </a:moveTo>
                <a:lnTo>
                  <a:pt x="5365751" y="0"/>
                </a:lnTo>
                <a:cubicBezTo>
                  <a:pt x="5400820" y="0"/>
                  <a:pt x="5429250" y="28430"/>
                  <a:pt x="5429250" y="63499"/>
                </a:cubicBezTo>
                <a:lnTo>
                  <a:pt x="5429250" y="508001"/>
                </a:lnTo>
                <a:cubicBezTo>
                  <a:pt x="5429250" y="543070"/>
                  <a:pt x="5400820" y="571500"/>
                  <a:pt x="5365751" y="571500"/>
                </a:cubicBezTo>
                <a:lnTo>
                  <a:pt x="63499" y="571500"/>
                </a:lnTo>
                <a:cubicBezTo>
                  <a:pt x="28430" y="571500"/>
                  <a:pt x="0" y="543070"/>
                  <a:pt x="0" y="508001"/>
                </a:cubicBezTo>
                <a:lnTo>
                  <a:pt x="0" y="63499"/>
                </a:lnTo>
                <a:cubicBezTo>
                  <a:pt x="0" y="28453"/>
                  <a:pt x="28453" y="0"/>
                  <a:pt x="63499" y="0"/>
                </a:cubicBezTo>
                <a:close/>
              </a:path>
            </a:pathLst>
          </a:custGeom>
          <a:solidFill>
            <a:srgbClr val="C97B63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6" name="Shape 54"/>
          <p:cNvSpPr/>
          <p:nvPr/>
        </p:nvSpPr>
        <p:spPr>
          <a:xfrm>
            <a:off x="6421438" y="463550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61516" y="21828"/>
                </a:moveTo>
                <a:lnTo>
                  <a:pt x="81359" y="21828"/>
                </a:lnTo>
                <a:lnTo>
                  <a:pt x="81359" y="33734"/>
                </a:lnTo>
                <a:lnTo>
                  <a:pt x="61516" y="33734"/>
                </a:lnTo>
                <a:lnTo>
                  <a:pt x="61516" y="21828"/>
                </a:lnTo>
                <a:close/>
                <a:moveTo>
                  <a:pt x="59531" y="7938"/>
                </a:moveTo>
                <a:cubicBezTo>
                  <a:pt x="52958" y="7938"/>
                  <a:pt x="47625" y="13271"/>
                  <a:pt x="47625" y="19844"/>
                </a:cubicBezTo>
                <a:lnTo>
                  <a:pt x="47625" y="35719"/>
                </a:lnTo>
                <a:cubicBezTo>
                  <a:pt x="47625" y="42292"/>
                  <a:pt x="52958" y="47625"/>
                  <a:pt x="59531" y="47625"/>
                </a:cubicBezTo>
                <a:lnTo>
                  <a:pt x="63500" y="47625"/>
                </a:lnTo>
                <a:lnTo>
                  <a:pt x="63500" y="55563"/>
                </a:lnTo>
                <a:lnTo>
                  <a:pt x="7938" y="55563"/>
                </a:lnTo>
                <a:cubicBezTo>
                  <a:pt x="3547" y="55563"/>
                  <a:pt x="0" y="59110"/>
                  <a:pt x="0" y="63500"/>
                </a:cubicBezTo>
                <a:cubicBezTo>
                  <a:pt x="0" y="67890"/>
                  <a:pt x="3547" y="71438"/>
                  <a:pt x="7938" y="71438"/>
                </a:cubicBezTo>
                <a:lnTo>
                  <a:pt x="31750" y="71438"/>
                </a:lnTo>
                <a:lnTo>
                  <a:pt x="31750" y="79375"/>
                </a:lnTo>
                <a:lnTo>
                  <a:pt x="27781" y="79375"/>
                </a:lnTo>
                <a:cubicBezTo>
                  <a:pt x="21208" y="79375"/>
                  <a:pt x="15875" y="84708"/>
                  <a:pt x="15875" y="91281"/>
                </a:cubicBezTo>
                <a:lnTo>
                  <a:pt x="15875" y="107156"/>
                </a:lnTo>
                <a:cubicBezTo>
                  <a:pt x="15875" y="113729"/>
                  <a:pt x="21208" y="119063"/>
                  <a:pt x="27781" y="119063"/>
                </a:cubicBezTo>
                <a:lnTo>
                  <a:pt x="51594" y="119063"/>
                </a:lnTo>
                <a:cubicBezTo>
                  <a:pt x="58167" y="119063"/>
                  <a:pt x="63500" y="113729"/>
                  <a:pt x="63500" y="107156"/>
                </a:cubicBezTo>
                <a:lnTo>
                  <a:pt x="63500" y="91281"/>
                </a:lnTo>
                <a:cubicBezTo>
                  <a:pt x="63500" y="84708"/>
                  <a:pt x="58167" y="79375"/>
                  <a:pt x="51594" y="79375"/>
                </a:cubicBezTo>
                <a:lnTo>
                  <a:pt x="47625" y="79375"/>
                </a:lnTo>
                <a:lnTo>
                  <a:pt x="47625" y="71438"/>
                </a:lnTo>
                <a:lnTo>
                  <a:pt x="95250" y="71438"/>
                </a:lnTo>
                <a:lnTo>
                  <a:pt x="95250" y="79375"/>
                </a:lnTo>
                <a:lnTo>
                  <a:pt x="91281" y="79375"/>
                </a:lnTo>
                <a:cubicBezTo>
                  <a:pt x="84708" y="79375"/>
                  <a:pt x="79375" y="84708"/>
                  <a:pt x="79375" y="91281"/>
                </a:cubicBezTo>
                <a:lnTo>
                  <a:pt x="79375" y="107156"/>
                </a:lnTo>
                <a:cubicBezTo>
                  <a:pt x="79375" y="113729"/>
                  <a:pt x="84708" y="119063"/>
                  <a:pt x="91281" y="119063"/>
                </a:cubicBezTo>
                <a:lnTo>
                  <a:pt x="115094" y="119063"/>
                </a:lnTo>
                <a:cubicBezTo>
                  <a:pt x="121667" y="119063"/>
                  <a:pt x="127000" y="113729"/>
                  <a:pt x="127000" y="107156"/>
                </a:cubicBezTo>
                <a:lnTo>
                  <a:pt x="127000" y="91281"/>
                </a:lnTo>
                <a:cubicBezTo>
                  <a:pt x="127000" y="84708"/>
                  <a:pt x="121667" y="79375"/>
                  <a:pt x="115094" y="79375"/>
                </a:cubicBezTo>
                <a:lnTo>
                  <a:pt x="111125" y="79375"/>
                </a:lnTo>
                <a:lnTo>
                  <a:pt x="111125" y="71438"/>
                </a:lnTo>
                <a:lnTo>
                  <a:pt x="134938" y="71438"/>
                </a:lnTo>
                <a:cubicBezTo>
                  <a:pt x="139328" y="71438"/>
                  <a:pt x="142875" y="67890"/>
                  <a:pt x="142875" y="63500"/>
                </a:cubicBezTo>
                <a:cubicBezTo>
                  <a:pt x="142875" y="59110"/>
                  <a:pt x="139328" y="55563"/>
                  <a:pt x="134938" y="55563"/>
                </a:cubicBezTo>
                <a:lnTo>
                  <a:pt x="79375" y="55563"/>
                </a:lnTo>
                <a:lnTo>
                  <a:pt x="79375" y="47625"/>
                </a:lnTo>
                <a:lnTo>
                  <a:pt x="83344" y="47625"/>
                </a:lnTo>
                <a:cubicBezTo>
                  <a:pt x="89917" y="47625"/>
                  <a:pt x="95250" y="42292"/>
                  <a:pt x="95250" y="35719"/>
                </a:cubicBezTo>
                <a:lnTo>
                  <a:pt x="95250" y="19844"/>
                </a:lnTo>
                <a:cubicBezTo>
                  <a:pt x="95250" y="13271"/>
                  <a:pt x="89917" y="7938"/>
                  <a:pt x="83344" y="7938"/>
                </a:cubicBezTo>
                <a:lnTo>
                  <a:pt x="59531" y="7938"/>
                </a:lnTo>
                <a:close/>
                <a:moveTo>
                  <a:pt x="111125" y="93266"/>
                </a:moveTo>
                <a:lnTo>
                  <a:pt x="113109" y="93266"/>
                </a:lnTo>
                <a:lnTo>
                  <a:pt x="113109" y="105172"/>
                </a:lnTo>
                <a:lnTo>
                  <a:pt x="93266" y="105172"/>
                </a:lnTo>
                <a:lnTo>
                  <a:pt x="93266" y="93266"/>
                </a:lnTo>
                <a:lnTo>
                  <a:pt x="111125" y="93266"/>
                </a:lnTo>
                <a:close/>
                <a:moveTo>
                  <a:pt x="47625" y="93266"/>
                </a:moveTo>
                <a:lnTo>
                  <a:pt x="49609" y="93266"/>
                </a:lnTo>
                <a:lnTo>
                  <a:pt x="49609" y="105172"/>
                </a:lnTo>
                <a:lnTo>
                  <a:pt x="29766" y="105172"/>
                </a:lnTo>
                <a:lnTo>
                  <a:pt x="29766" y="93266"/>
                </a:lnTo>
                <a:lnTo>
                  <a:pt x="47625" y="93266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7" name="Text 55"/>
          <p:cNvSpPr/>
          <p:nvPr/>
        </p:nvSpPr>
        <p:spPr>
          <a:xfrm>
            <a:off x="6635750" y="4603750"/>
            <a:ext cx="10318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Coordinated Care</a:t>
            </a:r>
            <a:endParaRPr lang="en-US" sz="1600" dirty="0"/>
          </a:p>
        </p:txBody>
      </p:sp>
      <p:sp>
        <p:nvSpPr>
          <p:cNvPr id="58" name="Text 56"/>
          <p:cNvSpPr/>
          <p:nvPr/>
        </p:nvSpPr>
        <p:spPr>
          <a:xfrm>
            <a:off x="6413500" y="4826000"/>
            <a:ext cx="529431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3D3D3D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Multi-agency coordination to ensure comprehensive support for both Jenny and her mother.</a:t>
            </a:r>
            <a:endParaRPr lang="en-US" sz="1600" dirty="0"/>
          </a:p>
        </p:txBody>
      </p:sp>
      <p:sp>
        <p:nvSpPr>
          <p:cNvPr id="59" name="Shape 57"/>
          <p:cNvSpPr/>
          <p:nvPr/>
        </p:nvSpPr>
        <p:spPr>
          <a:xfrm>
            <a:off x="317500" y="5334000"/>
            <a:ext cx="11557000" cy="920750"/>
          </a:xfrm>
          <a:custGeom>
            <a:avLst/>
            <a:gdLst/>
            <a:ahLst/>
            <a:cxnLst/>
            <a:rect l="l" t="t" r="r" b="b"/>
            <a:pathLst>
              <a:path w="11557000" h="920750">
                <a:moveTo>
                  <a:pt x="95252" y="0"/>
                </a:moveTo>
                <a:lnTo>
                  <a:pt x="11461748" y="0"/>
                </a:lnTo>
                <a:cubicBezTo>
                  <a:pt x="11514354" y="0"/>
                  <a:pt x="11557000" y="42646"/>
                  <a:pt x="11557000" y="95252"/>
                </a:cubicBezTo>
                <a:lnTo>
                  <a:pt x="11557000" y="825498"/>
                </a:lnTo>
                <a:cubicBezTo>
                  <a:pt x="11557000" y="878104"/>
                  <a:pt x="11514354" y="920750"/>
                  <a:pt x="11461748" y="920750"/>
                </a:cubicBezTo>
                <a:lnTo>
                  <a:pt x="95252" y="920750"/>
                </a:lnTo>
                <a:cubicBezTo>
                  <a:pt x="42646" y="920750"/>
                  <a:pt x="0" y="878104"/>
                  <a:pt x="0" y="825498"/>
                </a:cubicBezTo>
                <a:lnTo>
                  <a:pt x="0" y="95252"/>
                </a:lnTo>
                <a:cubicBezTo>
                  <a:pt x="0" y="42681"/>
                  <a:pt x="42681" y="0"/>
                  <a:pt x="95252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0" name="Shape 58"/>
          <p:cNvSpPr/>
          <p:nvPr/>
        </p:nvSpPr>
        <p:spPr>
          <a:xfrm>
            <a:off x="444500" y="5572125"/>
            <a:ext cx="444500" cy="444500"/>
          </a:xfrm>
          <a:custGeom>
            <a:avLst/>
            <a:gdLst/>
            <a:ahLst/>
            <a:cxnLst/>
            <a:rect l="l" t="t" r="r" b="b"/>
            <a:pathLst>
              <a:path w="444500" h="444500">
                <a:moveTo>
                  <a:pt x="222250" y="0"/>
                </a:moveTo>
                <a:lnTo>
                  <a:pt x="222250" y="0"/>
                </a:lnTo>
                <a:cubicBezTo>
                  <a:pt x="344913" y="0"/>
                  <a:pt x="444500" y="99587"/>
                  <a:pt x="444500" y="222250"/>
                </a:cubicBezTo>
                <a:lnTo>
                  <a:pt x="444500" y="222250"/>
                </a:lnTo>
                <a:cubicBezTo>
                  <a:pt x="444500" y="344913"/>
                  <a:pt x="344913" y="444500"/>
                  <a:pt x="222250" y="444500"/>
                </a:cubicBezTo>
                <a:lnTo>
                  <a:pt x="222250" y="444500"/>
                </a:lnTo>
                <a:cubicBezTo>
                  <a:pt x="99587" y="444500"/>
                  <a:pt x="0" y="344913"/>
                  <a:pt x="0" y="222250"/>
                </a:cubicBezTo>
                <a:lnTo>
                  <a:pt x="0" y="222250"/>
                </a:lnTo>
                <a:cubicBezTo>
                  <a:pt x="0" y="99587"/>
                  <a:pt x="99587" y="0"/>
                  <a:pt x="222250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1" name="Shape 59"/>
          <p:cNvSpPr/>
          <p:nvPr/>
        </p:nvSpPr>
        <p:spPr>
          <a:xfrm>
            <a:off x="571500" y="5699125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cubicBezTo>
                  <a:pt x="96962" y="0"/>
                  <a:pt x="98673" y="372"/>
                  <a:pt x="100236" y="1079"/>
                </a:cubicBezTo>
                <a:lnTo>
                  <a:pt x="170334" y="30807"/>
                </a:lnTo>
                <a:cubicBezTo>
                  <a:pt x="178519" y="34268"/>
                  <a:pt x="184621" y="42342"/>
                  <a:pt x="184584" y="52090"/>
                </a:cubicBezTo>
                <a:cubicBezTo>
                  <a:pt x="184398" y="88999"/>
                  <a:pt x="169218" y="156530"/>
                  <a:pt x="105110" y="187226"/>
                </a:cubicBezTo>
                <a:cubicBezTo>
                  <a:pt x="98896" y="190202"/>
                  <a:pt x="91678" y="190202"/>
                  <a:pt x="85465" y="187226"/>
                </a:cubicBezTo>
                <a:cubicBezTo>
                  <a:pt x="21320" y="156530"/>
                  <a:pt x="6176" y="88999"/>
                  <a:pt x="5990" y="52090"/>
                </a:cubicBezTo>
                <a:cubicBezTo>
                  <a:pt x="5953" y="42342"/>
                  <a:pt x="12055" y="34268"/>
                  <a:pt x="20241" y="30807"/>
                </a:cubicBezTo>
                <a:lnTo>
                  <a:pt x="90301" y="1079"/>
                </a:lnTo>
                <a:cubicBezTo>
                  <a:pt x="91864" y="372"/>
                  <a:pt x="93538" y="0"/>
                  <a:pt x="95250" y="0"/>
                </a:cubicBezTo>
                <a:close/>
                <a:moveTo>
                  <a:pt x="95250" y="24854"/>
                </a:moveTo>
                <a:lnTo>
                  <a:pt x="95250" y="165534"/>
                </a:lnTo>
                <a:cubicBezTo>
                  <a:pt x="146596" y="140680"/>
                  <a:pt x="160400" y="85613"/>
                  <a:pt x="160734" y="52648"/>
                </a:cubicBezTo>
                <a:lnTo>
                  <a:pt x="95250" y="24892"/>
                </a:lnTo>
                <a:lnTo>
                  <a:pt x="95250" y="24892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1016000" y="5461000"/>
            <a:ext cx="10810875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Rebuilding Emotional Security</a:t>
            </a:r>
            <a:endParaRPr lang="en-US" sz="1600" dirty="0"/>
          </a:p>
        </p:txBody>
      </p:sp>
      <p:sp>
        <p:nvSpPr>
          <p:cNvPr id="63" name="Text 61"/>
          <p:cNvSpPr/>
          <p:nvPr/>
        </p:nvSpPr>
        <p:spPr>
          <a:xfrm>
            <a:off x="1016000" y="5715000"/>
            <a:ext cx="107950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These multi-faceted supports work together to help </a:t>
            </a:r>
            <a:r>
              <a:rPr lang="en-US" sz="1000" b="1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rebuild Jenny's emotional security</a:t>
            </a:r>
            <a:r>
              <a:rPr lang="en-US" sz="1000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by providing consistent, responsive care from multiple sources—addressing the attachment disruption she has experienced.</a:t>
            </a:r>
            <a:endParaRPr lang="en-US" sz="1600" dirty="0"/>
          </a:p>
        </p:txBody>
      </p:sp>
      <p:sp>
        <p:nvSpPr>
          <p:cNvPr id="64" name="Shape 62"/>
          <p:cNvSpPr/>
          <p:nvPr/>
        </p:nvSpPr>
        <p:spPr>
          <a:xfrm>
            <a:off x="317500" y="6320896"/>
            <a:ext cx="11557000" cy="5292"/>
          </a:xfrm>
          <a:custGeom>
            <a:avLst/>
            <a:gdLst/>
            <a:ahLst/>
            <a:cxnLst/>
            <a:rect l="l" t="t" r="r" b="b"/>
            <a:pathLst>
              <a:path w="11557000" h="5292">
                <a:moveTo>
                  <a:pt x="0" y="0"/>
                </a:moveTo>
                <a:lnTo>
                  <a:pt x="11557000" y="0"/>
                </a:lnTo>
                <a:lnTo>
                  <a:pt x="11557000" y="5292"/>
                </a:lnTo>
                <a:lnTo>
                  <a:pt x="0" y="5292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5" name="Text 63"/>
          <p:cNvSpPr/>
          <p:nvPr/>
        </p:nvSpPr>
        <p:spPr>
          <a:xfrm>
            <a:off x="317500" y="6387044"/>
            <a:ext cx="1161256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(NHS, 2023; Bowlby, 1988)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59116" y="466851"/>
            <a:ext cx="359116" cy="359116"/>
          </a:xfrm>
          <a:custGeom>
            <a:avLst/>
            <a:gdLst/>
            <a:ahLst/>
            <a:cxnLst/>
            <a:rect l="l" t="t" r="r" b="b"/>
            <a:pathLst>
              <a:path w="359116" h="359116">
                <a:moveTo>
                  <a:pt x="179558" y="0"/>
                </a:moveTo>
                <a:lnTo>
                  <a:pt x="179558" y="0"/>
                </a:lnTo>
                <a:cubicBezTo>
                  <a:pt x="278725" y="0"/>
                  <a:pt x="359116" y="80391"/>
                  <a:pt x="359116" y="179558"/>
                </a:cubicBezTo>
                <a:lnTo>
                  <a:pt x="359116" y="179558"/>
                </a:lnTo>
                <a:cubicBezTo>
                  <a:pt x="359116" y="278725"/>
                  <a:pt x="278725" y="359116"/>
                  <a:pt x="179558" y="359116"/>
                </a:cubicBezTo>
                <a:lnTo>
                  <a:pt x="179558" y="359116"/>
                </a:lnTo>
                <a:cubicBezTo>
                  <a:pt x="80391" y="359116"/>
                  <a:pt x="0" y="278725"/>
                  <a:pt x="0" y="179558"/>
                </a:cubicBezTo>
                <a:lnTo>
                  <a:pt x="0" y="179558"/>
                </a:lnTo>
                <a:cubicBezTo>
                  <a:pt x="0" y="80391"/>
                  <a:pt x="80391" y="0"/>
                  <a:pt x="179558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39918" y="565608"/>
            <a:ext cx="202003" cy="161602"/>
          </a:xfrm>
          <a:custGeom>
            <a:avLst/>
            <a:gdLst/>
            <a:ahLst/>
            <a:cxnLst/>
            <a:rect l="l" t="t" r="r" b="b"/>
            <a:pathLst>
              <a:path w="202003" h="161602">
                <a:moveTo>
                  <a:pt x="121202" y="10100"/>
                </a:moveTo>
                <a:lnTo>
                  <a:pt x="161602" y="10100"/>
                </a:lnTo>
                <a:cubicBezTo>
                  <a:pt x="167189" y="10100"/>
                  <a:pt x="171703" y="14614"/>
                  <a:pt x="171703" y="20200"/>
                </a:cubicBezTo>
                <a:cubicBezTo>
                  <a:pt x="171703" y="25787"/>
                  <a:pt x="167189" y="30300"/>
                  <a:pt x="161602" y="30300"/>
                </a:cubicBezTo>
                <a:lnTo>
                  <a:pt x="125747" y="30300"/>
                </a:lnTo>
                <a:cubicBezTo>
                  <a:pt x="124106" y="38444"/>
                  <a:pt x="118519" y="45167"/>
                  <a:pt x="111102" y="48386"/>
                </a:cubicBezTo>
                <a:lnTo>
                  <a:pt x="111102" y="141402"/>
                </a:lnTo>
                <a:lnTo>
                  <a:pt x="161602" y="141402"/>
                </a:lnTo>
                <a:cubicBezTo>
                  <a:pt x="167189" y="141402"/>
                  <a:pt x="171703" y="145916"/>
                  <a:pt x="171703" y="151502"/>
                </a:cubicBezTo>
                <a:cubicBezTo>
                  <a:pt x="171703" y="157089"/>
                  <a:pt x="167189" y="161602"/>
                  <a:pt x="161602" y="161602"/>
                </a:cubicBezTo>
                <a:lnTo>
                  <a:pt x="40401" y="161602"/>
                </a:lnTo>
                <a:cubicBezTo>
                  <a:pt x="34814" y="161602"/>
                  <a:pt x="30300" y="157089"/>
                  <a:pt x="30300" y="151502"/>
                </a:cubicBezTo>
                <a:cubicBezTo>
                  <a:pt x="30300" y="145916"/>
                  <a:pt x="34814" y="141402"/>
                  <a:pt x="40401" y="141402"/>
                </a:cubicBezTo>
                <a:lnTo>
                  <a:pt x="90901" y="141402"/>
                </a:lnTo>
                <a:lnTo>
                  <a:pt x="90901" y="48386"/>
                </a:lnTo>
                <a:cubicBezTo>
                  <a:pt x="83484" y="45135"/>
                  <a:pt x="77897" y="38412"/>
                  <a:pt x="76256" y="30300"/>
                </a:cubicBezTo>
                <a:lnTo>
                  <a:pt x="40401" y="30300"/>
                </a:lnTo>
                <a:cubicBezTo>
                  <a:pt x="34814" y="30300"/>
                  <a:pt x="30300" y="25787"/>
                  <a:pt x="30300" y="20200"/>
                </a:cubicBezTo>
                <a:cubicBezTo>
                  <a:pt x="30300" y="14614"/>
                  <a:pt x="34814" y="10100"/>
                  <a:pt x="40401" y="10100"/>
                </a:cubicBezTo>
                <a:lnTo>
                  <a:pt x="80801" y="10100"/>
                </a:lnTo>
                <a:cubicBezTo>
                  <a:pt x="85409" y="3977"/>
                  <a:pt x="92732" y="0"/>
                  <a:pt x="101001" y="0"/>
                </a:cubicBezTo>
                <a:cubicBezTo>
                  <a:pt x="109271" y="0"/>
                  <a:pt x="116594" y="3977"/>
                  <a:pt x="121202" y="10100"/>
                </a:cubicBezTo>
                <a:close/>
                <a:moveTo>
                  <a:pt x="138751" y="101001"/>
                </a:moveTo>
                <a:lnTo>
                  <a:pt x="184454" y="101001"/>
                </a:lnTo>
                <a:lnTo>
                  <a:pt x="161602" y="61800"/>
                </a:lnTo>
                <a:lnTo>
                  <a:pt x="138751" y="101001"/>
                </a:lnTo>
                <a:close/>
                <a:moveTo>
                  <a:pt x="161602" y="131302"/>
                </a:moveTo>
                <a:cubicBezTo>
                  <a:pt x="141749" y="131302"/>
                  <a:pt x="125242" y="120571"/>
                  <a:pt x="121833" y="106399"/>
                </a:cubicBezTo>
                <a:cubicBezTo>
                  <a:pt x="121012" y="102927"/>
                  <a:pt x="122149" y="99360"/>
                  <a:pt x="123948" y="96267"/>
                </a:cubicBezTo>
                <a:lnTo>
                  <a:pt x="153996" y="44756"/>
                </a:lnTo>
                <a:cubicBezTo>
                  <a:pt x="155574" y="42042"/>
                  <a:pt x="158478" y="40401"/>
                  <a:pt x="161602" y="40401"/>
                </a:cubicBezTo>
                <a:cubicBezTo>
                  <a:pt x="164727" y="40401"/>
                  <a:pt x="167631" y="42073"/>
                  <a:pt x="169209" y="44756"/>
                </a:cubicBezTo>
                <a:lnTo>
                  <a:pt x="199257" y="96267"/>
                </a:lnTo>
                <a:cubicBezTo>
                  <a:pt x="201056" y="99360"/>
                  <a:pt x="202192" y="102927"/>
                  <a:pt x="201372" y="106399"/>
                </a:cubicBezTo>
                <a:cubicBezTo>
                  <a:pt x="197963" y="120539"/>
                  <a:pt x="181455" y="131302"/>
                  <a:pt x="161602" y="131302"/>
                </a:cubicBezTo>
                <a:close/>
                <a:moveTo>
                  <a:pt x="40022" y="61800"/>
                </a:moveTo>
                <a:lnTo>
                  <a:pt x="17170" y="101001"/>
                </a:lnTo>
                <a:lnTo>
                  <a:pt x="62905" y="101001"/>
                </a:lnTo>
                <a:lnTo>
                  <a:pt x="40022" y="61800"/>
                </a:lnTo>
                <a:close/>
                <a:moveTo>
                  <a:pt x="284" y="106399"/>
                </a:moveTo>
                <a:cubicBezTo>
                  <a:pt x="-537" y="102927"/>
                  <a:pt x="600" y="99360"/>
                  <a:pt x="2399" y="96267"/>
                </a:cubicBezTo>
                <a:lnTo>
                  <a:pt x="32447" y="44756"/>
                </a:lnTo>
                <a:cubicBezTo>
                  <a:pt x="34025" y="42042"/>
                  <a:pt x="36929" y="40401"/>
                  <a:pt x="40053" y="40401"/>
                </a:cubicBezTo>
                <a:cubicBezTo>
                  <a:pt x="43178" y="40401"/>
                  <a:pt x="46082" y="42073"/>
                  <a:pt x="47660" y="44756"/>
                </a:cubicBezTo>
                <a:lnTo>
                  <a:pt x="77708" y="96267"/>
                </a:lnTo>
                <a:cubicBezTo>
                  <a:pt x="79507" y="99360"/>
                  <a:pt x="80643" y="102927"/>
                  <a:pt x="79823" y="106399"/>
                </a:cubicBezTo>
                <a:cubicBezTo>
                  <a:pt x="76414" y="120539"/>
                  <a:pt x="59906" y="131302"/>
                  <a:pt x="40053" y="131302"/>
                </a:cubicBezTo>
                <a:cubicBezTo>
                  <a:pt x="20200" y="131302"/>
                  <a:pt x="3693" y="120571"/>
                  <a:pt x="284" y="106399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5968" y="359116"/>
            <a:ext cx="5970309" cy="2154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31" b="1" kern="0" spc="57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Critical Evaluation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25968" y="574586"/>
            <a:ext cx="6060088" cy="359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545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Strengths and Limitations of Bowlby's Theory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59116" y="1005526"/>
            <a:ext cx="861879" cy="35912"/>
          </a:xfrm>
          <a:custGeom>
            <a:avLst/>
            <a:gdLst/>
            <a:ahLst/>
            <a:cxnLst/>
            <a:rect l="l" t="t" r="r" b="b"/>
            <a:pathLst>
              <a:path w="861879" h="35912">
                <a:moveTo>
                  <a:pt x="0" y="0"/>
                </a:moveTo>
                <a:lnTo>
                  <a:pt x="861879" y="0"/>
                </a:lnTo>
                <a:lnTo>
                  <a:pt x="861879" y="35912"/>
                </a:lnTo>
                <a:lnTo>
                  <a:pt x="0" y="35912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59116" y="1185084"/>
            <a:ext cx="5647105" cy="3698898"/>
          </a:xfrm>
          <a:custGeom>
            <a:avLst/>
            <a:gdLst/>
            <a:ahLst/>
            <a:cxnLst/>
            <a:rect l="l" t="t" r="r" b="b"/>
            <a:pathLst>
              <a:path w="5647105" h="3698898">
                <a:moveTo>
                  <a:pt x="107749" y="0"/>
                </a:moveTo>
                <a:lnTo>
                  <a:pt x="5539356" y="0"/>
                </a:lnTo>
                <a:cubicBezTo>
                  <a:pt x="5598864" y="0"/>
                  <a:pt x="5647105" y="48241"/>
                  <a:pt x="5647105" y="107749"/>
                </a:cubicBezTo>
                <a:lnTo>
                  <a:pt x="5647105" y="3591149"/>
                </a:lnTo>
                <a:cubicBezTo>
                  <a:pt x="5647105" y="3650658"/>
                  <a:pt x="5598864" y="3698898"/>
                  <a:pt x="5539356" y="3698898"/>
                </a:cubicBezTo>
                <a:lnTo>
                  <a:pt x="107749" y="3698898"/>
                </a:lnTo>
                <a:cubicBezTo>
                  <a:pt x="48241" y="3698898"/>
                  <a:pt x="0" y="3650658"/>
                  <a:pt x="0" y="3591149"/>
                </a:cubicBezTo>
                <a:lnTo>
                  <a:pt x="0" y="107749"/>
                </a:lnTo>
                <a:cubicBezTo>
                  <a:pt x="0" y="48281"/>
                  <a:pt x="48281" y="0"/>
                  <a:pt x="107749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38675" y="1364642"/>
            <a:ext cx="502763" cy="502763"/>
          </a:xfrm>
          <a:custGeom>
            <a:avLst/>
            <a:gdLst/>
            <a:ahLst/>
            <a:cxnLst/>
            <a:rect l="l" t="t" r="r" b="b"/>
            <a:pathLst>
              <a:path w="502763" h="502763">
                <a:moveTo>
                  <a:pt x="251381" y="0"/>
                </a:moveTo>
                <a:lnTo>
                  <a:pt x="251381" y="0"/>
                </a:lnTo>
                <a:cubicBezTo>
                  <a:pt x="390123" y="0"/>
                  <a:pt x="502763" y="112640"/>
                  <a:pt x="502763" y="251381"/>
                </a:cubicBezTo>
                <a:lnTo>
                  <a:pt x="502763" y="251381"/>
                </a:lnTo>
                <a:cubicBezTo>
                  <a:pt x="502763" y="390123"/>
                  <a:pt x="390123" y="502763"/>
                  <a:pt x="251381" y="502763"/>
                </a:cubicBezTo>
                <a:lnTo>
                  <a:pt x="251381" y="502763"/>
                </a:lnTo>
                <a:cubicBezTo>
                  <a:pt x="112640" y="502763"/>
                  <a:pt x="0" y="390123"/>
                  <a:pt x="0" y="251381"/>
                </a:cubicBezTo>
                <a:lnTo>
                  <a:pt x="0" y="251381"/>
                </a:lnTo>
                <a:cubicBezTo>
                  <a:pt x="0" y="112640"/>
                  <a:pt x="112640" y="0"/>
                  <a:pt x="251381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82321" y="1508289"/>
            <a:ext cx="215470" cy="215470"/>
          </a:xfrm>
          <a:custGeom>
            <a:avLst/>
            <a:gdLst/>
            <a:ahLst/>
            <a:cxnLst/>
            <a:rect l="l" t="t" r="r" b="b"/>
            <a:pathLst>
              <a:path w="215470" h="215470">
                <a:moveTo>
                  <a:pt x="107735" y="215470"/>
                </a:moveTo>
                <a:cubicBezTo>
                  <a:pt x="167195" y="215470"/>
                  <a:pt x="215470" y="167195"/>
                  <a:pt x="215470" y="107735"/>
                </a:cubicBezTo>
                <a:cubicBezTo>
                  <a:pt x="215470" y="48274"/>
                  <a:pt x="167195" y="0"/>
                  <a:pt x="107735" y="0"/>
                </a:cubicBezTo>
                <a:cubicBezTo>
                  <a:pt x="48274" y="0"/>
                  <a:pt x="0" y="48274"/>
                  <a:pt x="0" y="107735"/>
                </a:cubicBezTo>
                <a:cubicBezTo>
                  <a:pt x="0" y="167195"/>
                  <a:pt x="48274" y="215470"/>
                  <a:pt x="107735" y="215470"/>
                </a:cubicBezTo>
                <a:close/>
                <a:moveTo>
                  <a:pt x="143254" y="89513"/>
                </a:moveTo>
                <a:lnTo>
                  <a:pt x="109587" y="143380"/>
                </a:lnTo>
                <a:cubicBezTo>
                  <a:pt x="107819" y="146200"/>
                  <a:pt x="104789" y="147967"/>
                  <a:pt x="101464" y="148135"/>
                </a:cubicBezTo>
                <a:cubicBezTo>
                  <a:pt x="98140" y="148304"/>
                  <a:pt x="94941" y="146789"/>
                  <a:pt x="92963" y="144095"/>
                </a:cubicBezTo>
                <a:lnTo>
                  <a:pt x="72763" y="117162"/>
                </a:lnTo>
                <a:cubicBezTo>
                  <a:pt x="69396" y="112701"/>
                  <a:pt x="70322" y="106388"/>
                  <a:pt x="74783" y="103022"/>
                </a:cubicBezTo>
                <a:cubicBezTo>
                  <a:pt x="79244" y="99655"/>
                  <a:pt x="85557" y="100581"/>
                  <a:pt x="88923" y="105042"/>
                </a:cubicBezTo>
                <a:lnTo>
                  <a:pt x="100286" y="120192"/>
                </a:lnTo>
                <a:lnTo>
                  <a:pt x="126126" y="78823"/>
                </a:lnTo>
                <a:cubicBezTo>
                  <a:pt x="129071" y="74110"/>
                  <a:pt x="135300" y="72637"/>
                  <a:pt x="140055" y="75625"/>
                </a:cubicBezTo>
                <a:cubicBezTo>
                  <a:pt x="144811" y="78613"/>
                  <a:pt x="146242" y="84799"/>
                  <a:pt x="143254" y="89555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149172" y="1472377"/>
            <a:ext cx="942680" cy="2872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7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Strengths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538675" y="2011052"/>
            <a:ext cx="5287988" cy="825968"/>
          </a:xfrm>
          <a:custGeom>
            <a:avLst/>
            <a:gdLst/>
            <a:ahLst/>
            <a:cxnLst/>
            <a:rect l="l" t="t" r="r" b="b"/>
            <a:pathLst>
              <a:path w="5287988" h="825968">
                <a:moveTo>
                  <a:pt x="71826" y="0"/>
                </a:moveTo>
                <a:lnTo>
                  <a:pt x="5216162" y="0"/>
                </a:lnTo>
                <a:cubicBezTo>
                  <a:pt x="5255804" y="0"/>
                  <a:pt x="5287988" y="32184"/>
                  <a:pt x="5287988" y="71826"/>
                </a:cubicBezTo>
                <a:lnTo>
                  <a:pt x="5287988" y="754141"/>
                </a:lnTo>
                <a:cubicBezTo>
                  <a:pt x="5287988" y="793810"/>
                  <a:pt x="5255831" y="825968"/>
                  <a:pt x="5216162" y="825968"/>
                </a:cubicBezTo>
                <a:lnTo>
                  <a:pt x="71826" y="825968"/>
                </a:lnTo>
                <a:cubicBezTo>
                  <a:pt x="32184" y="825968"/>
                  <a:pt x="0" y="793783"/>
                  <a:pt x="0" y="754141"/>
                </a:cubicBezTo>
                <a:lnTo>
                  <a:pt x="0" y="71826"/>
                </a:lnTo>
                <a:cubicBezTo>
                  <a:pt x="0" y="32184"/>
                  <a:pt x="32184" y="0"/>
                  <a:pt x="71826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68854" y="2154698"/>
            <a:ext cx="161602" cy="161602"/>
          </a:xfrm>
          <a:custGeom>
            <a:avLst/>
            <a:gdLst/>
            <a:ahLst/>
            <a:cxnLst/>
            <a:rect l="l" t="t" r="r" b="b"/>
            <a:pathLst>
              <a:path w="161602" h="161602">
                <a:moveTo>
                  <a:pt x="76067" y="27491"/>
                </a:moveTo>
                <a:lnTo>
                  <a:pt x="80801" y="34025"/>
                </a:lnTo>
                <a:lnTo>
                  <a:pt x="85536" y="27491"/>
                </a:lnTo>
                <a:cubicBezTo>
                  <a:pt x="93426" y="16571"/>
                  <a:pt x="106115" y="10100"/>
                  <a:pt x="119592" y="10100"/>
                </a:cubicBezTo>
                <a:cubicBezTo>
                  <a:pt x="142791" y="10100"/>
                  <a:pt x="161602" y="28912"/>
                  <a:pt x="161602" y="52110"/>
                </a:cubicBezTo>
                <a:lnTo>
                  <a:pt x="161602" y="52931"/>
                </a:lnTo>
                <a:cubicBezTo>
                  <a:pt x="161602" y="88345"/>
                  <a:pt x="117446" y="129471"/>
                  <a:pt x="94405" y="147052"/>
                </a:cubicBezTo>
                <a:cubicBezTo>
                  <a:pt x="90491" y="150019"/>
                  <a:pt x="85693" y="151502"/>
                  <a:pt x="80801" y="151502"/>
                </a:cubicBezTo>
                <a:cubicBezTo>
                  <a:pt x="75909" y="151502"/>
                  <a:pt x="71080" y="150050"/>
                  <a:pt x="67198" y="147052"/>
                </a:cubicBezTo>
                <a:cubicBezTo>
                  <a:pt x="44157" y="129471"/>
                  <a:pt x="0" y="88345"/>
                  <a:pt x="0" y="52931"/>
                </a:cubicBezTo>
                <a:lnTo>
                  <a:pt x="0" y="52110"/>
                </a:lnTo>
                <a:cubicBezTo>
                  <a:pt x="0" y="28912"/>
                  <a:pt x="18812" y="10100"/>
                  <a:pt x="42010" y="10100"/>
                </a:cubicBezTo>
                <a:cubicBezTo>
                  <a:pt x="55488" y="10100"/>
                  <a:pt x="68176" y="16571"/>
                  <a:pt x="76067" y="27491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56147" y="2118786"/>
            <a:ext cx="4839093" cy="2154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31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Strong Focus on Emotional Bonds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956147" y="2370168"/>
            <a:ext cx="4830115" cy="359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0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Emphasises the critical importance of early relationships for emotional development—highly relevant to understanding Jenny's situation.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538675" y="2944754"/>
            <a:ext cx="5287988" cy="825968"/>
          </a:xfrm>
          <a:custGeom>
            <a:avLst/>
            <a:gdLst/>
            <a:ahLst/>
            <a:cxnLst/>
            <a:rect l="l" t="t" r="r" b="b"/>
            <a:pathLst>
              <a:path w="5287988" h="825968">
                <a:moveTo>
                  <a:pt x="71826" y="0"/>
                </a:moveTo>
                <a:lnTo>
                  <a:pt x="5216162" y="0"/>
                </a:lnTo>
                <a:cubicBezTo>
                  <a:pt x="5255804" y="0"/>
                  <a:pt x="5287988" y="32184"/>
                  <a:pt x="5287988" y="71826"/>
                </a:cubicBezTo>
                <a:lnTo>
                  <a:pt x="5287988" y="754141"/>
                </a:lnTo>
                <a:cubicBezTo>
                  <a:pt x="5287988" y="793810"/>
                  <a:pt x="5255831" y="825968"/>
                  <a:pt x="5216162" y="825968"/>
                </a:cubicBezTo>
                <a:lnTo>
                  <a:pt x="71826" y="825968"/>
                </a:lnTo>
                <a:cubicBezTo>
                  <a:pt x="32184" y="825968"/>
                  <a:pt x="0" y="793783"/>
                  <a:pt x="0" y="754141"/>
                </a:cubicBezTo>
                <a:lnTo>
                  <a:pt x="0" y="71826"/>
                </a:lnTo>
                <a:cubicBezTo>
                  <a:pt x="0" y="32184"/>
                  <a:pt x="32184" y="0"/>
                  <a:pt x="71826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68854" y="3088401"/>
            <a:ext cx="161602" cy="161602"/>
          </a:xfrm>
          <a:custGeom>
            <a:avLst/>
            <a:gdLst/>
            <a:ahLst/>
            <a:cxnLst/>
            <a:rect l="l" t="t" r="r" b="b"/>
            <a:pathLst>
              <a:path w="161602" h="161602">
                <a:moveTo>
                  <a:pt x="156552" y="20200"/>
                </a:moveTo>
                <a:cubicBezTo>
                  <a:pt x="160719" y="20200"/>
                  <a:pt x="163086" y="24966"/>
                  <a:pt x="160592" y="28280"/>
                </a:cubicBezTo>
                <a:lnTo>
                  <a:pt x="151502" y="40401"/>
                </a:lnTo>
                <a:lnTo>
                  <a:pt x="151502" y="95951"/>
                </a:lnTo>
                <a:cubicBezTo>
                  <a:pt x="151502" y="121044"/>
                  <a:pt x="131144" y="141402"/>
                  <a:pt x="106052" y="141402"/>
                </a:cubicBezTo>
                <a:lnTo>
                  <a:pt x="70701" y="141402"/>
                </a:lnTo>
                <a:lnTo>
                  <a:pt x="56087" y="156016"/>
                </a:lnTo>
                <a:cubicBezTo>
                  <a:pt x="52805" y="159298"/>
                  <a:pt x="47723" y="159930"/>
                  <a:pt x="43746" y="157531"/>
                </a:cubicBezTo>
                <a:lnTo>
                  <a:pt x="13099" y="139161"/>
                </a:lnTo>
                <a:cubicBezTo>
                  <a:pt x="7733" y="135942"/>
                  <a:pt x="8364" y="127956"/>
                  <a:pt x="14172" y="125621"/>
                </a:cubicBezTo>
                <a:lnTo>
                  <a:pt x="50501" y="111102"/>
                </a:lnTo>
                <a:cubicBezTo>
                  <a:pt x="7512" y="98192"/>
                  <a:pt x="2367" y="53594"/>
                  <a:pt x="6944" y="30206"/>
                </a:cubicBezTo>
                <a:cubicBezTo>
                  <a:pt x="8080" y="24588"/>
                  <a:pt x="14298" y="22536"/>
                  <a:pt x="19348" y="25313"/>
                </a:cubicBezTo>
                <a:lnTo>
                  <a:pt x="101001" y="70701"/>
                </a:lnTo>
                <a:lnTo>
                  <a:pt x="101001" y="45451"/>
                </a:lnTo>
                <a:cubicBezTo>
                  <a:pt x="101001" y="31500"/>
                  <a:pt x="112301" y="20200"/>
                  <a:pt x="126252" y="20200"/>
                </a:cubicBezTo>
                <a:lnTo>
                  <a:pt x="156552" y="20200"/>
                </a:lnTo>
                <a:close/>
                <a:moveTo>
                  <a:pt x="126252" y="37876"/>
                </a:moveTo>
                <a:cubicBezTo>
                  <a:pt x="122071" y="37876"/>
                  <a:pt x="118677" y="41270"/>
                  <a:pt x="118677" y="45451"/>
                </a:cubicBezTo>
                <a:cubicBezTo>
                  <a:pt x="118677" y="49631"/>
                  <a:pt x="122071" y="53026"/>
                  <a:pt x="126252" y="53026"/>
                </a:cubicBezTo>
                <a:cubicBezTo>
                  <a:pt x="130433" y="53026"/>
                  <a:pt x="133827" y="49631"/>
                  <a:pt x="133827" y="45451"/>
                </a:cubicBezTo>
                <a:cubicBezTo>
                  <a:pt x="133827" y="41270"/>
                  <a:pt x="130433" y="37876"/>
                  <a:pt x="126252" y="37876"/>
                </a:cubicBezTo>
                <a:close/>
                <a:moveTo>
                  <a:pt x="57602" y="-3030"/>
                </a:moveTo>
                <a:cubicBezTo>
                  <a:pt x="61516" y="-7354"/>
                  <a:pt x="68113" y="-5839"/>
                  <a:pt x="71017" y="-789"/>
                </a:cubicBezTo>
                <a:lnTo>
                  <a:pt x="88818" y="30237"/>
                </a:lnTo>
                <a:cubicBezTo>
                  <a:pt x="86988" y="34782"/>
                  <a:pt x="85914" y="39738"/>
                  <a:pt x="85851" y="44914"/>
                </a:cubicBezTo>
                <a:lnTo>
                  <a:pt x="43588" y="21463"/>
                </a:lnTo>
                <a:cubicBezTo>
                  <a:pt x="46776" y="11489"/>
                  <a:pt x="52110" y="3030"/>
                  <a:pt x="57602" y="-303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56147" y="3052489"/>
            <a:ext cx="4839093" cy="2154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31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Relevance to Bereavement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956147" y="3303870"/>
            <a:ext cx="4830115" cy="359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0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Provides a framework for understanding the impact of loss, directly applicable to Jenny's experience of losing her father.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538675" y="3878457"/>
            <a:ext cx="5287988" cy="825968"/>
          </a:xfrm>
          <a:custGeom>
            <a:avLst/>
            <a:gdLst/>
            <a:ahLst/>
            <a:cxnLst/>
            <a:rect l="l" t="t" r="r" b="b"/>
            <a:pathLst>
              <a:path w="5287988" h="825968">
                <a:moveTo>
                  <a:pt x="71826" y="0"/>
                </a:moveTo>
                <a:lnTo>
                  <a:pt x="5216162" y="0"/>
                </a:lnTo>
                <a:cubicBezTo>
                  <a:pt x="5255804" y="0"/>
                  <a:pt x="5287988" y="32184"/>
                  <a:pt x="5287988" y="71826"/>
                </a:cubicBezTo>
                <a:lnTo>
                  <a:pt x="5287988" y="754141"/>
                </a:lnTo>
                <a:cubicBezTo>
                  <a:pt x="5287988" y="793810"/>
                  <a:pt x="5255831" y="825968"/>
                  <a:pt x="5216162" y="825968"/>
                </a:cubicBezTo>
                <a:lnTo>
                  <a:pt x="71826" y="825968"/>
                </a:lnTo>
                <a:cubicBezTo>
                  <a:pt x="32184" y="825968"/>
                  <a:pt x="0" y="793783"/>
                  <a:pt x="0" y="754141"/>
                </a:cubicBezTo>
                <a:lnTo>
                  <a:pt x="0" y="71826"/>
                </a:lnTo>
                <a:cubicBezTo>
                  <a:pt x="0" y="32184"/>
                  <a:pt x="32184" y="0"/>
                  <a:pt x="71826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58754" y="4022103"/>
            <a:ext cx="181803" cy="161602"/>
          </a:xfrm>
          <a:custGeom>
            <a:avLst/>
            <a:gdLst/>
            <a:ahLst/>
            <a:cxnLst/>
            <a:rect l="l" t="t" r="r" b="b"/>
            <a:pathLst>
              <a:path w="181803" h="161602">
                <a:moveTo>
                  <a:pt x="84873" y="16791"/>
                </a:moveTo>
                <a:lnTo>
                  <a:pt x="48070" y="57697"/>
                </a:lnTo>
                <a:cubicBezTo>
                  <a:pt x="46618" y="59307"/>
                  <a:pt x="46682" y="61800"/>
                  <a:pt x="48228" y="63347"/>
                </a:cubicBezTo>
                <a:cubicBezTo>
                  <a:pt x="57855" y="72974"/>
                  <a:pt x="73479" y="72974"/>
                  <a:pt x="83105" y="63347"/>
                </a:cubicBezTo>
                <a:lnTo>
                  <a:pt x="93142" y="53310"/>
                </a:lnTo>
                <a:cubicBezTo>
                  <a:pt x="94468" y="51984"/>
                  <a:pt x="96141" y="51258"/>
                  <a:pt x="97845" y="51132"/>
                </a:cubicBezTo>
                <a:cubicBezTo>
                  <a:pt x="99991" y="50943"/>
                  <a:pt x="102201" y="51669"/>
                  <a:pt x="103842" y="53310"/>
                </a:cubicBezTo>
                <a:lnTo>
                  <a:pt x="159582" y="108577"/>
                </a:lnTo>
                <a:lnTo>
                  <a:pt x="181803" y="90901"/>
                </a:lnTo>
                <a:lnTo>
                  <a:pt x="181803" y="0"/>
                </a:lnTo>
                <a:lnTo>
                  <a:pt x="146452" y="20200"/>
                </a:lnTo>
                <a:lnTo>
                  <a:pt x="138940" y="15182"/>
                </a:lnTo>
                <a:cubicBezTo>
                  <a:pt x="133953" y="11868"/>
                  <a:pt x="128114" y="10100"/>
                  <a:pt x="122117" y="10100"/>
                </a:cubicBezTo>
                <a:lnTo>
                  <a:pt x="99897" y="10100"/>
                </a:lnTo>
                <a:cubicBezTo>
                  <a:pt x="99550" y="10100"/>
                  <a:pt x="99171" y="10100"/>
                  <a:pt x="98824" y="10132"/>
                </a:cubicBezTo>
                <a:cubicBezTo>
                  <a:pt x="93489" y="10416"/>
                  <a:pt x="88471" y="12815"/>
                  <a:pt x="84873" y="16791"/>
                </a:cubicBezTo>
                <a:close/>
                <a:moveTo>
                  <a:pt x="36802" y="47565"/>
                </a:moveTo>
                <a:lnTo>
                  <a:pt x="70512" y="10100"/>
                </a:lnTo>
                <a:lnTo>
                  <a:pt x="58013" y="10100"/>
                </a:lnTo>
                <a:cubicBezTo>
                  <a:pt x="49964" y="10100"/>
                  <a:pt x="42263" y="13288"/>
                  <a:pt x="36581" y="18969"/>
                </a:cubicBezTo>
                <a:lnTo>
                  <a:pt x="0" y="60601"/>
                </a:lnTo>
                <a:lnTo>
                  <a:pt x="0" y="171703"/>
                </a:lnTo>
                <a:lnTo>
                  <a:pt x="45451" y="128777"/>
                </a:lnTo>
                <a:lnTo>
                  <a:pt x="49364" y="132028"/>
                </a:lnTo>
                <a:cubicBezTo>
                  <a:pt x="56624" y="138088"/>
                  <a:pt x="65777" y="141402"/>
                  <a:pt x="75215" y="141402"/>
                </a:cubicBezTo>
                <a:lnTo>
                  <a:pt x="80170" y="141402"/>
                </a:lnTo>
                <a:lnTo>
                  <a:pt x="77961" y="139193"/>
                </a:lnTo>
                <a:cubicBezTo>
                  <a:pt x="74994" y="136226"/>
                  <a:pt x="74994" y="131428"/>
                  <a:pt x="77961" y="128493"/>
                </a:cubicBezTo>
                <a:cubicBezTo>
                  <a:pt x="80927" y="125557"/>
                  <a:pt x="85725" y="125526"/>
                  <a:pt x="88660" y="128493"/>
                </a:cubicBezTo>
                <a:lnTo>
                  <a:pt x="101601" y="141434"/>
                </a:lnTo>
                <a:lnTo>
                  <a:pt x="104442" y="141434"/>
                </a:lnTo>
                <a:cubicBezTo>
                  <a:pt x="110470" y="141434"/>
                  <a:pt x="116373" y="140076"/>
                  <a:pt x="121738" y="137551"/>
                </a:cubicBezTo>
                <a:lnTo>
                  <a:pt x="113311" y="129093"/>
                </a:lnTo>
                <a:cubicBezTo>
                  <a:pt x="110344" y="126126"/>
                  <a:pt x="110344" y="121328"/>
                  <a:pt x="113311" y="118393"/>
                </a:cubicBezTo>
                <a:cubicBezTo>
                  <a:pt x="116278" y="115457"/>
                  <a:pt x="121076" y="115426"/>
                  <a:pt x="124011" y="118393"/>
                </a:cubicBezTo>
                <a:lnTo>
                  <a:pt x="134111" y="128493"/>
                </a:lnTo>
                <a:lnTo>
                  <a:pt x="139635" y="122969"/>
                </a:lnTo>
                <a:cubicBezTo>
                  <a:pt x="142444" y="120160"/>
                  <a:pt x="143264" y="116089"/>
                  <a:pt x="142033" y="112522"/>
                </a:cubicBezTo>
                <a:lnTo>
                  <a:pt x="98508" y="69344"/>
                </a:lnTo>
                <a:lnTo>
                  <a:pt x="93805" y="74047"/>
                </a:lnTo>
                <a:cubicBezTo>
                  <a:pt x="78245" y="89607"/>
                  <a:pt x="53057" y="89607"/>
                  <a:pt x="37497" y="74047"/>
                </a:cubicBezTo>
                <a:cubicBezTo>
                  <a:pt x="30237" y="66787"/>
                  <a:pt x="29953" y="55140"/>
                  <a:pt x="36802" y="47534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56147" y="3986191"/>
            <a:ext cx="4839093" cy="2154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31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Useful in Health and Social Care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956147" y="4237573"/>
            <a:ext cx="4830115" cy="359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0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Offers practical guidance for professionals working with vulnerable children and families.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6186714" y="1185084"/>
            <a:ext cx="5647105" cy="3698898"/>
          </a:xfrm>
          <a:custGeom>
            <a:avLst/>
            <a:gdLst/>
            <a:ahLst/>
            <a:cxnLst/>
            <a:rect l="l" t="t" r="r" b="b"/>
            <a:pathLst>
              <a:path w="5647105" h="3698898">
                <a:moveTo>
                  <a:pt x="107749" y="0"/>
                </a:moveTo>
                <a:lnTo>
                  <a:pt x="5539356" y="0"/>
                </a:lnTo>
                <a:cubicBezTo>
                  <a:pt x="5598864" y="0"/>
                  <a:pt x="5647105" y="48241"/>
                  <a:pt x="5647105" y="107749"/>
                </a:cubicBezTo>
                <a:lnTo>
                  <a:pt x="5647105" y="3591149"/>
                </a:lnTo>
                <a:cubicBezTo>
                  <a:pt x="5647105" y="3650658"/>
                  <a:pt x="5598864" y="3698898"/>
                  <a:pt x="5539356" y="3698898"/>
                </a:cubicBezTo>
                <a:lnTo>
                  <a:pt x="107749" y="3698898"/>
                </a:lnTo>
                <a:cubicBezTo>
                  <a:pt x="48241" y="3698898"/>
                  <a:pt x="0" y="3650658"/>
                  <a:pt x="0" y="3591149"/>
                </a:cubicBezTo>
                <a:lnTo>
                  <a:pt x="0" y="107749"/>
                </a:lnTo>
                <a:cubicBezTo>
                  <a:pt x="0" y="48281"/>
                  <a:pt x="48281" y="0"/>
                  <a:pt x="107749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366273" y="1364642"/>
            <a:ext cx="502763" cy="502763"/>
          </a:xfrm>
          <a:custGeom>
            <a:avLst/>
            <a:gdLst/>
            <a:ahLst/>
            <a:cxnLst/>
            <a:rect l="l" t="t" r="r" b="b"/>
            <a:pathLst>
              <a:path w="502763" h="502763">
                <a:moveTo>
                  <a:pt x="251381" y="0"/>
                </a:moveTo>
                <a:lnTo>
                  <a:pt x="251381" y="0"/>
                </a:lnTo>
                <a:cubicBezTo>
                  <a:pt x="390123" y="0"/>
                  <a:pt x="502763" y="112640"/>
                  <a:pt x="502763" y="251381"/>
                </a:cubicBezTo>
                <a:lnTo>
                  <a:pt x="502763" y="251381"/>
                </a:lnTo>
                <a:cubicBezTo>
                  <a:pt x="502763" y="390123"/>
                  <a:pt x="390123" y="502763"/>
                  <a:pt x="251381" y="502763"/>
                </a:cubicBezTo>
                <a:lnTo>
                  <a:pt x="251381" y="502763"/>
                </a:lnTo>
                <a:cubicBezTo>
                  <a:pt x="112640" y="502763"/>
                  <a:pt x="0" y="390123"/>
                  <a:pt x="0" y="251381"/>
                </a:cubicBezTo>
                <a:lnTo>
                  <a:pt x="0" y="251381"/>
                </a:lnTo>
                <a:cubicBezTo>
                  <a:pt x="0" y="112640"/>
                  <a:pt x="112640" y="0"/>
                  <a:pt x="251381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509919" y="1508289"/>
            <a:ext cx="215470" cy="215470"/>
          </a:xfrm>
          <a:custGeom>
            <a:avLst/>
            <a:gdLst/>
            <a:ahLst/>
            <a:cxnLst/>
            <a:rect l="l" t="t" r="r" b="b"/>
            <a:pathLst>
              <a:path w="215470" h="215470">
                <a:moveTo>
                  <a:pt x="107735" y="0"/>
                </a:moveTo>
                <a:cubicBezTo>
                  <a:pt x="113921" y="0"/>
                  <a:pt x="119603" y="3409"/>
                  <a:pt x="122548" y="8838"/>
                </a:cubicBezTo>
                <a:lnTo>
                  <a:pt x="213450" y="177173"/>
                </a:lnTo>
                <a:cubicBezTo>
                  <a:pt x="216269" y="182392"/>
                  <a:pt x="216143" y="188704"/>
                  <a:pt x="213113" y="193797"/>
                </a:cubicBezTo>
                <a:cubicBezTo>
                  <a:pt x="210083" y="198889"/>
                  <a:pt x="204570" y="202003"/>
                  <a:pt x="198636" y="202003"/>
                </a:cubicBezTo>
                <a:lnTo>
                  <a:pt x="16834" y="202003"/>
                </a:lnTo>
                <a:cubicBezTo>
                  <a:pt x="10900" y="202003"/>
                  <a:pt x="5429" y="198889"/>
                  <a:pt x="2357" y="193797"/>
                </a:cubicBezTo>
                <a:cubicBezTo>
                  <a:pt x="-715" y="188704"/>
                  <a:pt x="-800" y="182392"/>
                  <a:pt x="2020" y="177173"/>
                </a:cubicBezTo>
                <a:lnTo>
                  <a:pt x="92921" y="8838"/>
                </a:lnTo>
                <a:cubicBezTo>
                  <a:pt x="95867" y="3409"/>
                  <a:pt x="101549" y="0"/>
                  <a:pt x="107735" y="0"/>
                </a:cubicBezTo>
                <a:close/>
                <a:moveTo>
                  <a:pt x="107735" y="70701"/>
                </a:moveTo>
                <a:cubicBezTo>
                  <a:pt x="102138" y="70701"/>
                  <a:pt x="97635" y="75204"/>
                  <a:pt x="97635" y="80801"/>
                </a:cubicBezTo>
                <a:lnTo>
                  <a:pt x="97635" y="127935"/>
                </a:lnTo>
                <a:cubicBezTo>
                  <a:pt x="97635" y="133532"/>
                  <a:pt x="102138" y="138035"/>
                  <a:pt x="107735" y="138035"/>
                </a:cubicBezTo>
                <a:cubicBezTo>
                  <a:pt x="113332" y="138035"/>
                  <a:pt x="117835" y="133532"/>
                  <a:pt x="117835" y="127935"/>
                </a:cubicBezTo>
                <a:lnTo>
                  <a:pt x="117835" y="80801"/>
                </a:lnTo>
                <a:cubicBezTo>
                  <a:pt x="117835" y="75204"/>
                  <a:pt x="113332" y="70701"/>
                  <a:pt x="107735" y="70701"/>
                </a:cubicBezTo>
                <a:close/>
                <a:moveTo>
                  <a:pt x="118971" y="161602"/>
                </a:moveTo>
                <a:cubicBezTo>
                  <a:pt x="119227" y="157432"/>
                  <a:pt x="117147" y="153463"/>
                  <a:pt x="113572" y="151301"/>
                </a:cubicBezTo>
                <a:cubicBezTo>
                  <a:pt x="109996" y="149138"/>
                  <a:pt x="105516" y="149138"/>
                  <a:pt x="101940" y="151301"/>
                </a:cubicBezTo>
                <a:cubicBezTo>
                  <a:pt x="98365" y="153463"/>
                  <a:pt x="96285" y="157432"/>
                  <a:pt x="96541" y="161602"/>
                </a:cubicBezTo>
                <a:cubicBezTo>
                  <a:pt x="96285" y="165773"/>
                  <a:pt x="98365" y="169741"/>
                  <a:pt x="101940" y="171904"/>
                </a:cubicBezTo>
                <a:cubicBezTo>
                  <a:pt x="105516" y="174067"/>
                  <a:pt x="109996" y="174067"/>
                  <a:pt x="113572" y="171904"/>
                </a:cubicBezTo>
                <a:cubicBezTo>
                  <a:pt x="117147" y="169741"/>
                  <a:pt x="119227" y="165773"/>
                  <a:pt x="118971" y="161602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976770" y="1472377"/>
            <a:ext cx="1095305" cy="2872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7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6366273" y="2011052"/>
            <a:ext cx="5287988" cy="825968"/>
          </a:xfrm>
          <a:custGeom>
            <a:avLst/>
            <a:gdLst/>
            <a:ahLst/>
            <a:cxnLst/>
            <a:rect l="l" t="t" r="r" b="b"/>
            <a:pathLst>
              <a:path w="5287988" h="825968">
                <a:moveTo>
                  <a:pt x="71826" y="0"/>
                </a:moveTo>
                <a:lnTo>
                  <a:pt x="5216162" y="0"/>
                </a:lnTo>
                <a:cubicBezTo>
                  <a:pt x="5255804" y="0"/>
                  <a:pt x="5287988" y="32184"/>
                  <a:pt x="5287988" y="71826"/>
                </a:cubicBezTo>
                <a:lnTo>
                  <a:pt x="5287988" y="754141"/>
                </a:lnTo>
                <a:cubicBezTo>
                  <a:pt x="5287988" y="793810"/>
                  <a:pt x="5255831" y="825968"/>
                  <a:pt x="5216162" y="825968"/>
                </a:cubicBezTo>
                <a:lnTo>
                  <a:pt x="71826" y="825968"/>
                </a:lnTo>
                <a:cubicBezTo>
                  <a:pt x="32184" y="825968"/>
                  <a:pt x="0" y="793783"/>
                  <a:pt x="0" y="754141"/>
                </a:cubicBezTo>
                <a:lnTo>
                  <a:pt x="0" y="71826"/>
                </a:lnTo>
                <a:cubicBezTo>
                  <a:pt x="0" y="32184"/>
                  <a:pt x="32184" y="0"/>
                  <a:pt x="71826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6516653" y="2154698"/>
            <a:ext cx="121202" cy="161602"/>
          </a:xfrm>
          <a:custGeom>
            <a:avLst/>
            <a:gdLst/>
            <a:ahLst/>
            <a:cxnLst/>
            <a:rect l="l" t="t" r="r" b="b"/>
            <a:pathLst>
              <a:path w="121202" h="161602">
                <a:moveTo>
                  <a:pt x="37876" y="27775"/>
                </a:moveTo>
                <a:cubicBezTo>
                  <a:pt x="37876" y="15233"/>
                  <a:pt x="48058" y="5050"/>
                  <a:pt x="60601" y="5050"/>
                </a:cubicBezTo>
                <a:cubicBezTo>
                  <a:pt x="73143" y="5050"/>
                  <a:pt x="83326" y="15233"/>
                  <a:pt x="83326" y="27775"/>
                </a:cubicBezTo>
                <a:cubicBezTo>
                  <a:pt x="83326" y="40318"/>
                  <a:pt x="73143" y="50501"/>
                  <a:pt x="60601" y="50501"/>
                </a:cubicBezTo>
                <a:cubicBezTo>
                  <a:pt x="48058" y="50501"/>
                  <a:pt x="37876" y="40318"/>
                  <a:pt x="37876" y="27775"/>
                </a:cubicBezTo>
                <a:close/>
                <a:moveTo>
                  <a:pt x="2430" y="45608"/>
                </a:moveTo>
                <a:cubicBezTo>
                  <a:pt x="6534" y="39959"/>
                  <a:pt x="14424" y="38728"/>
                  <a:pt x="20074" y="42831"/>
                </a:cubicBezTo>
                <a:lnTo>
                  <a:pt x="31500" y="51132"/>
                </a:lnTo>
                <a:cubicBezTo>
                  <a:pt x="39959" y="57287"/>
                  <a:pt x="50154" y="60601"/>
                  <a:pt x="60601" y="60601"/>
                </a:cubicBezTo>
                <a:cubicBezTo>
                  <a:pt x="71048" y="60601"/>
                  <a:pt x="81243" y="57287"/>
                  <a:pt x="89702" y="51132"/>
                </a:cubicBezTo>
                <a:lnTo>
                  <a:pt x="101128" y="42799"/>
                </a:lnTo>
                <a:cubicBezTo>
                  <a:pt x="106777" y="38696"/>
                  <a:pt x="114668" y="39959"/>
                  <a:pt x="118771" y="45577"/>
                </a:cubicBezTo>
                <a:cubicBezTo>
                  <a:pt x="122875" y="51195"/>
                  <a:pt x="121612" y="59117"/>
                  <a:pt x="115994" y="63221"/>
                </a:cubicBezTo>
                <a:lnTo>
                  <a:pt x="104568" y="71553"/>
                </a:lnTo>
                <a:cubicBezTo>
                  <a:pt x="100276" y="74678"/>
                  <a:pt x="95699" y="77298"/>
                  <a:pt x="90901" y="79444"/>
                </a:cubicBezTo>
                <a:lnTo>
                  <a:pt x="90901" y="90901"/>
                </a:lnTo>
                <a:lnTo>
                  <a:pt x="30300" y="90901"/>
                </a:lnTo>
                <a:lnTo>
                  <a:pt x="30300" y="79444"/>
                </a:lnTo>
                <a:cubicBezTo>
                  <a:pt x="25503" y="77329"/>
                  <a:pt x="20926" y="74678"/>
                  <a:pt x="16634" y="71553"/>
                </a:cubicBezTo>
                <a:lnTo>
                  <a:pt x="5208" y="63221"/>
                </a:lnTo>
                <a:cubicBezTo>
                  <a:pt x="-442" y="59117"/>
                  <a:pt x="-1673" y="51227"/>
                  <a:pt x="2430" y="45577"/>
                </a:cubicBezTo>
                <a:close/>
                <a:moveTo>
                  <a:pt x="30774" y="103937"/>
                </a:moveTo>
                <a:lnTo>
                  <a:pt x="49901" y="120665"/>
                </a:lnTo>
                <a:lnTo>
                  <a:pt x="41695" y="132407"/>
                </a:lnTo>
                <a:lnTo>
                  <a:pt x="49364" y="140076"/>
                </a:lnTo>
                <a:cubicBezTo>
                  <a:pt x="54288" y="145000"/>
                  <a:pt x="54288" y="152986"/>
                  <a:pt x="49364" y="157941"/>
                </a:cubicBezTo>
                <a:cubicBezTo>
                  <a:pt x="44441" y="162896"/>
                  <a:pt x="36455" y="162865"/>
                  <a:pt x="31500" y="157941"/>
                </a:cubicBezTo>
                <a:lnTo>
                  <a:pt x="16350" y="142791"/>
                </a:lnTo>
                <a:cubicBezTo>
                  <a:pt x="11994" y="138435"/>
                  <a:pt x="11394" y="131618"/>
                  <a:pt x="14898" y="126599"/>
                </a:cubicBezTo>
                <a:lnTo>
                  <a:pt x="30742" y="103937"/>
                </a:lnTo>
                <a:close/>
                <a:moveTo>
                  <a:pt x="71332" y="120665"/>
                </a:moveTo>
                <a:lnTo>
                  <a:pt x="90459" y="103937"/>
                </a:lnTo>
                <a:lnTo>
                  <a:pt x="106304" y="126599"/>
                </a:lnTo>
                <a:cubicBezTo>
                  <a:pt x="109808" y="131618"/>
                  <a:pt x="109208" y="138435"/>
                  <a:pt x="104884" y="142759"/>
                </a:cubicBezTo>
                <a:lnTo>
                  <a:pt x="89733" y="157909"/>
                </a:lnTo>
                <a:cubicBezTo>
                  <a:pt x="84810" y="162833"/>
                  <a:pt x="76824" y="162833"/>
                  <a:pt x="71869" y="157909"/>
                </a:cubicBezTo>
                <a:cubicBezTo>
                  <a:pt x="66913" y="152986"/>
                  <a:pt x="66945" y="145000"/>
                  <a:pt x="71869" y="140045"/>
                </a:cubicBezTo>
                <a:lnTo>
                  <a:pt x="79539" y="132375"/>
                </a:lnTo>
                <a:lnTo>
                  <a:pt x="71332" y="120634"/>
                </a:ln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6783745" y="2118786"/>
            <a:ext cx="4839093" cy="2154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31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Focuses Mainly on Early Childhood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6783745" y="2370168"/>
            <a:ext cx="4830115" cy="359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0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Theory was developed primarily for infants—less emphasis on adolescent attachment needs.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366273" y="2944754"/>
            <a:ext cx="5287988" cy="825968"/>
          </a:xfrm>
          <a:custGeom>
            <a:avLst/>
            <a:gdLst/>
            <a:ahLst/>
            <a:cxnLst/>
            <a:rect l="l" t="t" r="r" b="b"/>
            <a:pathLst>
              <a:path w="5287988" h="825968">
                <a:moveTo>
                  <a:pt x="71826" y="0"/>
                </a:moveTo>
                <a:lnTo>
                  <a:pt x="5216162" y="0"/>
                </a:lnTo>
                <a:cubicBezTo>
                  <a:pt x="5255804" y="0"/>
                  <a:pt x="5287988" y="32184"/>
                  <a:pt x="5287988" y="71826"/>
                </a:cubicBezTo>
                <a:lnTo>
                  <a:pt x="5287988" y="754141"/>
                </a:lnTo>
                <a:cubicBezTo>
                  <a:pt x="5287988" y="793810"/>
                  <a:pt x="5255831" y="825968"/>
                  <a:pt x="5216162" y="825968"/>
                </a:cubicBezTo>
                <a:lnTo>
                  <a:pt x="71826" y="825968"/>
                </a:lnTo>
                <a:cubicBezTo>
                  <a:pt x="32184" y="825968"/>
                  <a:pt x="0" y="793783"/>
                  <a:pt x="0" y="754141"/>
                </a:cubicBezTo>
                <a:lnTo>
                  <a:pt x="0" y="71826"/>
                </a:lnTo>
                <a:cubicBezTo>
                  <a:pt x="0" y="32184"/>
                  <a:pt x="32184" y="0"/>
                  <a:pt x="71826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506552" y="3088401"/>
            <a:ext cx="141402" cy="161602"/>
          </a:xfrm>
          <a:custGeom>
            <a:avLst/>
            <a:gdLst/>
            <a:ahLst/>
            <a:cxnLst/>
            <a:rect l="l" t="t" r="r" b="b"/>
            <a:pathLst>
              <a:path w="141402" h="161602">
                <a:moveTo>
                  <a:pt x="76161" y="-4103"/>
                </a:moveTo>
                <a:cubicBezTo>
                  <a:pt x="72563" y="-4829"/>
                  <a:pt x="68870" y="-4829"/>
                  <a:pt x="65272" y="-4103"/>
                </a:cubicBezTo>
                <a:lnTo>
                  <a:pt x="6092" y="7733"/>
                </a:lnTo>
                <a:cubicBezTo>
                  <a:pt x="2557" y="8427"/>
                  <a:pt x="0" y="11552"/>
                  <a:pt x="0" y="15150"/>
                </a:cubicBezTo>
                <a:cubicBezTo>
                  <a:pt x="0" y="18401"/>
                  <a:pt x="2052" y="21242"/>
                  <a:pt x="5050" y="22283"/>
                </a:cubicBezTo>
                <a:lnTo>
                  <a:pt x="5050" y="45451"/>
                </a:lnTo>
                <a:lnTo>
                  <a:pt x="95" y="70259"/>
                </a:lnTo>
                <a:cubicBezTo>
                  <a:pt x="32" y="70543"/>
                  <a:pt x="0" y="70859"/>
                  <a:pt x="0" y="71174"/>
                </a:cubicBezTo>
                <a:cubicBezTo>
                  <a:pt x="0" y="73700"/>
                  <a:pt x="2052" y="75783"/>
                  <a:pt x="4608" y="75783"/>
                </a:cubicBezTo>
                <a:lnTo>
                  <a:pt x="15624" y="75783"/>
                </a:lnTo>
                <a:cubicBezTo>
                  <a:pt x="18149" y="75783"/>
                  <a:pt x="20232" y="73731"/>
                  <a:pt x="20232" y="71174"/>
                </a:cubicBezTo>
                <a:cubicBezTo>
                  <a:pt x="20232" y="70859"/>
                  <a:pt x="20200" y="70575"/>
                  <a:pt x="20137" y="70259"/>
                </a:cubicBezTo>
                <a:lnTo>
                  <a:pt x="15150" y="45451"/>
                </a:lnTo>
                <a:lnTo>
                  <a:pt x="15150" y="24398"/>
                </a:lnTo>
                <a:lnTo>
                  <a:pt x="30300" y="27428"/>
                </a:lnTo>
                <a:lnTo>
                  <a:pt x="30300" y="45451"/>
                </a:lnTo>
                <a:cubicBezTo>
                  <a:pt x="30300" y="67766"/>
                  <a:pt x="48386" y="85851"/>
                  <a:pt x="70701" y="85851"/>
                </a:cubicBezTo>
                <a:cubicBezTo>
                  <a:pt x="93016" y="85851"/>
                  <a:pt x="111102" y="67766"/>
                  <a:pt x="111102" y="45451"/>
                </a:cubicBezTo>
                <a:lnTo>
                  <a:pt x="111102" y="27428"/>
                </a:lnTo>
                <a:lnTo>
                  <a:pt x="135310" y="22599"/>
                </a:lnTo>
                <a:cubicBezTo>
                  <a:pt x="138845" y="21873"/>
                  <a:pt x="141402" y="18748"/>
                  <a:pt x="141402" y="15150"/>
                </a:cubicBezTo>
                <a:cubicBezTo>
                  <a:pt x="141402" y="11552"/>
                  <a:pt x="138845" y="8427"/>
                  <a:pt x="135310" y="7733"/>
                </a:cubicBezTo>
                <a:lnTo>
                  <a:pt x="76161" y="-4103"/>
                </a:lnTo>
                <a:close/>
                <a:moveTo>
                  <a:pt x="70701" y="70701"/>
                </a:moveTo>
                <a:cubicBezTo>
                  <a:pt x="56750" y="70701"/>
                  <a:pt x="45451" y="59401"/>
                  <a:pt x="45451" y="45451"/>
                </a:cubicBezTo>
                <a:lnTo>
                  <a:pt x="95951" y="45451"/>
                </a:lnTo>
                <a:cubicBezTo>
                  <a:pt x="95951" y="59401"/>
                  <a:pt x="84652" y="70701"/>
                  <a:pt x="70701" y="70701"/>
                </a:cubicBezTo>
                <a:close/>
                <a:moveTo>
                  <a:pt x="37907" y="101033"/>
                </a:moveTo>
                <a:cubicBezTo>
                  <a:pt x="18527" y="109934"/>
                  <a:pt x="5050" y="129503"/>
                  <a:pt x="5050" y="152228"/>
                </a:cubicBezTo>
                <a:cubicBezTo>
                  <a:pt x="5050" y="157404"/>
                  <a:pt x="9248" y="161602"/>
                  <a:pt x="14424" y="161602"/>
                </a:cubicBezTo>
                <a:lnTo>
                  <a:pt x="63126" y="161602"/>
                </a:lnTo>
                <a:lnTo>
                  <a:pt x="63126" y="115520"/>
                </a:lnTo>
                <a:lnTo>
                  <a:pt x="45009" y="101948"/>
                </a:lnTo>
                <a:cubicBezTo>
                  <a:pt x="42957" y="100402"/>
                  <a:pt x="40211" y="99991"/>
                  <a:pt x="37876" y="101065"/>
                </a:cubicBezTo>
                <a:close/>
                <a:moveTo>
                  <a:pt x="78276" y="161602"/>
                </a:moveTo>
                <a:lnTo>
                  <a:pt x="126978" y="161602"/>
                </a:lnTo>
                <a:cubicBezTo>
                  <a:pt x="132154" y="161602"/>
                  <a:pt x="136352" y="157404"/>
                  <a:pt x="136352" y="152228"/>
                </a:cubicBezTo>
                <a:cubicBezTo>
                  <a:pt x="136352" y="129503"/>
                  <a:pt x="122875" y="109934"/>
                  <a:pt x="103495" y="101065"/>
                </a:cubicBezTo>
                <a:cubicBezTo>
                  <a:pt x="101159" y="99991"/>
                  <a:pt x="98413" y="100402"/>
                  <a:pt x="96362" y="101948"/>
                </a:cubicBezTo>
                <a:lnTo>
                  <a:pt x="78245" y="115520"/>
                </a:lnTo>
                <a:lnTo>
                  <a:pt x="78245" y="161602"/>
                </a:ln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783745" y="3052489"/>
            <a:ext cx="4839093" cy="2154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31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Less Focus on Adolescence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6783745" y="3303870"/>
            <a:ext cx="4830115" cy="359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0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Does not fully address the unique challenges of adolescent development and peer relationships.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6366273" y="3878457"/>
            <a:ext cx="5287988" cy="825968"/>
          </a:xfrm>
          <a:custGeom>
            <a:avLst/>
            <a:gdLst/>
            <a:ahLst/>
            <a:cxnLst/>
            <a:rect l="l" t="t" r="r" b="b"/>
            <a:pathLst>
              <a:path w="5287988" h="825968">
                <a:moveTo>
                  <a:pt x="71826" y="0"/>
                </a:moveTo>
                <a:lnTo>
                  <a:pt x="5216162" y="0"/>
                </a:lnTo>
                <a:cubicBezTo>
                  <a:pt x="5255804" y="0"/>
                  <a:pt x="5287988" y="32184"/>
                  <a:pt x="5287988" y="71826"/>
                </a:cubicBezTo>
                <a:lnTo>
                  <a:pt x="5287988" y="754141"/>
                </a:lnTo>
                <a:cubicBezTo>
                  <a:pt x="5287988" y="793810"/>
                  <a:pt x="5255831" y="825968"/>
                  <a:pt x="5216162" y="825968"/>
                </a:cubicBezTo>
                <a:lnTo>
                  <a:pt x="71826" y="825968"/>
                </a:lnTo>
                <a:cubicBezTo>
                  <a:pt x="32184" y="825968"/>
                  <a:pt x="0" y="793783"/>
                  <a:pt x="0" y="754141"/>
                </a:cubicBezTo>
                <a:lnTo>
                  <a:pt x="0" y="71826"/>
                </a:lnTo>
                <a:cubicBezTo>
                  <a:pt x="0" y="32184"/>
                  <a:pt x="32184" y="0"/>
                  <a:pt x="71826" y="0"/>
                </a:cubicBezTo>
                <a:close/>
              </a:path>
            </a:pathLst>
          </a:custGeom>
          <a:solidFill>
            <a:srgbClr val="F7F5F2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6496452" y="4022103"/>
            <a:ext cx="161602" cy="161602"/>
          </a:xfrm>
          <a:custGeom>
            <a:avLst/>
            <a:gdLst/>
            <a:ahLst/>
            <a:cxnLst/>
            <a:rect l="l" t="t" r="r" b="b"/>
            <a:pathLst>
              <a:path w="161602" h="161602">
                <a:moveTo>
                  <a:pt x="111070" y="88376"/>
                </a:moveTo>
                <a:lnTo>
                  <a:pt x="50816" y="88376"/>
                </a:lnTo>
                <a:cubicBezTo>
                  <a:pt x="51732" y="108734"/>
                  <a:pt x="56245" y="127483"/>
                  <a:pt x="62652" y="141213"/>
                </a:cubicBezTo>
                <a:cubicBezTo>
                  <a:pt x="66251" y="148946"/>
                  <a:pt x="70133" y="154406"/>
                  <a:pt x="73731" y="157752"/>
                </a:cubicBezTo>
                <a:cubicBezTo>
                  <a:pt x="77266" y="161066"/>
                  <a:pt x="79696" y="161602"/>
                  <a:pt x="80959" y="161602"/>
                </a:cubicBezTo>
                <a:cubicBezTo>
                  <a:pt x="82222" y="161602"/>
                  <a:pt x="84652" y="161066"/>
                  <a:pt x="88187" y="157752"/>
                </a:cubicBezTo>
                <a:cubicBezTo>
                  <a:pt x="91785" y="154406"/>
                  <a:pt x="95667" y="148914"/>
                  <a:pt x="99266" y="141213"/>
                </a:cubicBezTo>
                <a:cubicBezTo>
                  <a:pt x="105673" y="127483"/>
                  <a:pt x="110186" y="108734"/>
                  <a:pt x="111102" y="88376"/>
                </a:cubicBezTo>
                <a:close/>
                <a:moveTo>
                  <a:pt x="50785" y="73226"/>
                </a:moveTo>
                <a:lnTo>
                  <a:pt x="111038" y="73226"/>
                </a:lnTo>
                <a:cubicBezTo>
                  <a:pt x="110155" y="52868"/>
                  <a:pt x="105641" y="34120"/>
                  <a:pt x="99234" y="20390"/>
                </a:cubicBezTo>
                <a:cubicBezTo>
                  <a:pt x="95636" y="12688"/>
                  <a:pt x="91754" y="7196"/>
                  <a:pt x="88155" y="3851"/>
                </a:cubicBezTo>
                <a:cubicBezTo>
                  <a:pt x="84620" y="537"/>
                  <a:pt x="82190" y="0"/>
                  <a:pt x="80927" y="0"/>
                </a:cubicBezTo>
                <a:cubicBezTo>
                  <a:pt x="79665" y="0"/>
                  <a:pt x="77235" y="537"/>
                  <a:pt x="73700" y="3851"/>
                </a:cubicBezTo>
                <a:cubicBezTo>
                  <a:pt x="70101" y="7196"/>
                  <a:pt x="66219" y="12688"/>
                  <a:pt x="62621" y="20390"/>
                </a:cubicBezTo>
                <a:cubicBezTo>
                  <a:pt x="56214" y="34120"/>
                  <a:pt x="51700" y="52868"/>
                  <a:pt x="50785" y="73226"/>
                </a:cubicBezTo>
                <a:close/>
                <a:moveTo>
                  <a:pt x="35635" y="73226"/>
                </a:moveTo>
                <a:cubicBezTo>
                  <a:pt x="36739" y="46208"/>
                  <a:pt x="43715" y="21116"/>
                  <a:pt x="53910" y="4640"/>
                </a:cubicBezTo>
                <a:cubicBezTo>
                  <a:pt x="24840" y="14929"/>
                  <a:pt x="3440" y="41411"/>
                  <a:pt x="473" y="73226"/>
                </a:cubicBezTo>
                <a:lnTo>
                  <a:pt x="35635" y="73226"/>
                </a:lnTo>
                <a:close/>
                <a:moveTo>
                  <a:pt x="473" y="88376"/>
                </a:moveTo>
                <a:cubicBezTo>
                  <a:pt x="3440" y="120192"/>
                  <a:pt x="24840" y="146673"/>
                  <a:pt x="53910" y="156963"/>
                </a:cubicBezTo>
                <a:cubicBezTo>
                  <a:pt x="43715" y="140487"/>
                  <a:pt x="36739" y="115394"/>
                  <a:pt x="35635" y="88376"/>
                </a:cubicBezTo>
                <a:lnTo>
                  <a:pt x="473" y="88376"/>
                </a:lnTo>
                <a:close/>
                <a:moveTo>
                  <a:pt x="126220" y="88376"/>
                </a:moveTo>
                <a:cubicBezTo>
                  <a:pt x="125116" y="115394"/>
                  <a:pt x="118140" y="140487"/>
                  <a:pt x="107945" y="156963"/>
                </a:cubicBezTo>
                <a:cubicBezTo>
                  <a:pt x="137015" y="146642"/>
                  <a:pt x="158414" y="120192"/>
                  <a:pt x="161381" y="88376"/>
                </a:cubicBezTo>
                <a:lnTo>
                  <a:pt x="126220" y="88376"/>
                </a:lnTo>
                <a:close/>
                <a:moveTo>
                  <a:pt x="161381" y="73226"/>
                </a:moveTo>
                <a:cubicBezTo>
                  <a:pt x="158414" y="41411"/>
                  <a:pt x="137015" y="14929"/>
                  <a:pt x="107945" y="4640"/>
                </a:cubicBezTo>
                <a:cubicBezTo>
                  <a:pt x="118140" y="21116"/>
                  <a:pt x="125116" y="46208"/>
                  <a:pt x="126220" y="73226"/>
                </a:cubicBezTo>
                <a:lnTo>
                  <a:pt x="161381" y="73226"/>
                </a:lnTo>
                <a:close/>
              </a:path>
            </a:pathLst>
          </a:custGeom>
          <a:solidFill>
            <a:srgbClr val="3D3D3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6783745" y="3986191"/>
            <a:ext cx="4839093" cy="2154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31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Limited Cultural Perspective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6783745" y="4237573"/>
            <a:ext cx="4830115" cy="359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0" dirty="0">
                <a:solidFill>
                  <a:srgbClr val="F7F5F2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Based largely on Western, middle-class families—may not fully capture diverse family structures.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368094" y="5036607"/>
            <a:ext cx="11455811" cy="1490333"/>
          </a:xfrm>
          <a:custGeom>
            <a:avLst/>
            <a:gdLst/>
            <a:ahLst/>
            <a:cxnLst/>
            <a:rect l="l" t="t" r="r" b="b"/>
            <a:pathLst>
              <a:path w="11455811" h="1490333">
                <a:moveTo>
                  <a:pt x="107736" y="0"/>
                </a:moveTo>
                <a:lnTo>
                  <a:pt x="11348075" y="0"/>
                </a:lnTo>
                <a:cubicBezTo>
                  <a:pt x="11407576" y="0"/>
                  <a:pt x="11455811" y="48235"/>
                  <a:pt x="11455811" y="107736"/>
                </a:cubicBezTo>
                <a:lnTo>
                  <a:pt x="11455811" y="1382597"/>
                </a:lnTo>
                <a:cubicBezTo>
                  <a:pt x="11455811" y="1442098"/>
                  <a:pt x="11407576" y="1490333"/>
                  <a:pt x="11348075" y="1490333"/>
                </a:cubicBezTo>
                <a:lnTo>
                  <a:pt x="107736" y="1490333"/>
                </a:lnTo>
                <a:cubicBezTo>
                  <a:pt x="48235" y="1490333"/>
                  <a:pt x="0" y="1442098"/>
                  <a:pt x="0" y="1382597"/>
                </a:cubicBezTo>
                <a:lnTo>
                  <a:pt x="0" y="107736"/>
                </a:lnTo>
                <a:cubicBezTo>
                  <a:pt x="0" y="48275"/>
                  <a:pt x="48275" y="0"/>
                  <a:pt x="107736" y="0"/>
                </a:cubicBezTo>
                <a:close/>
              </a:path>
            </a:pathLst>
          </a:custGeom>
          <a:solidFill>
            <a:srgbClr val="FFFFFF"/>
          </a:solidFill>
          <a:ln w="25400">
            <a:solidFill>
              <a:srgbClr val="5A7A6A"/>
            </a:solidFill>
            <a:prstDash val="solid"/>
          </a:ln>
          <a:effectLst>
            <a:outerShdw blurRad="53867" dist="35912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556630" y="5529270"/>
            <a:ext cx="502763" cy="502763"/>
          </a:xfrm>
          <a:custGeom>
            <a:avLst/>
            <a:gdLst/>
            <a:ahLst/>
            <a:cxnLst/>
            <a:rect l="l" t="t" r="r" b="b"/>
            <a:pathLst>
              <a:path w="502763" h="502763">
                <a:moveTo>
                  <a:pt x="251381" y="0"/>
                </a:moveTo>
                <a:lnTo>
                  <a:pt x="251381" y="0"/>
                </a:lnTo>
                <a:cubicBezTo>
                  <a:pt x="390123" y="0"/>
                  <a:pt x="502763" y="112640"/>
                  <a:pt x="502763" y="251381"/>
                </a:cubicBezTo>
                <a:lnTo>
                  <a:pt x="502763" y="251381"/>
                </a:lnTo>
                <a:cubicBezTo>
                  <a:pt x="502763" y="390123"/>
                  <a:pt x="390123" y="502763"/>
                  <a:pt x="251381" y="502763"/>
                </a:cubicBezTo>
                <a:lnTo>
                  <a:pt x="251381" y="502763"/>
                </a:lnTo>
                <a:cubicBezTo>
                  <a:pt x="112640" y="502763"/>
                  <a:pt x="0" y="390123"/>
                  <a:pt x="0" y="251381"/>
                </a:cubicBezTo>
                <a:lnTo>
                  <a:pt x="0" y="251381"/>
                </a:lnTo>
                <a:cubicBezTo>
                  <a:pt x="0" y="112640"/>
                  <a:pt x="112640" y="0"/>
                  <a:pt x="251381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727211" y="5672916"/>
            <a:ext cx="161602" cy="215470"/>
          </a:xfrm>
          <a:custGeom>
            <a:avLst/>
            <a:gdLst/>
            <a:ahLst/>
            <a:cxnLst/>
            <a:rect l="l" t="t" r="r" b="b"/>
            <a:pathLst>
              <a:path w="161602" h="215470">
                <a:moveTo>
                  <a:pt x="123264" y="161602"/>
                </a:moveTo>
                <a:cubicBezTo>
                  <a:pt x="126336" y="152218"/>
                  <a:pt x="132480" y="143717"/>
                  <a:pt x="139424" y="136394"/>
                </a:cubicBezTo>
                <a:cubicBezTo>
                  <a:pt x="153186" y="121917"/>
                  <a:pt x="161602" y="102348"/>
                  <a:pt x="161602" y="80801"/>
                </a:cubicBezTo>
                <a:cubicBezTo>
                  <a:pt x="161602" y="36192"/>
                  <a:pt x="125410" y="0"/>
                  <a:pt x="80801" y="0"/>
                </a:cubicBezTo>
                <a:cubicBezTo>
                  <a:pt x="36192" y="0"/>
                  <a:pt x="0" y="36192"/>
                  <a:pt x="0" y="80801"/>
                </a:cubicBezTo>
                <a:cubicBezTo>
                  <a:pt x="0" y="102348"/>
                  <a:pt x="8417" y="121917"/>
                  <a:pt x="22178" y="136394"/>
                </a:cubicBezTo>
                <a:cubicBezTo>
                  <a:pt x="29122" y="143717"/>
                  <a:pt x="35308" y="152218"/>
                  <a:pt x="38338" y="161602"/>
                </a:cubicBezTo>
                <a:lnTo>
                  <a:pt x="123222" y="161602"/>
                </a:lnTo>
                <a:close/>
                <a:moveTo>
                  <a:pt x="121202" y="181803"/>
                </a:moveTo>
                <a:lnTo>
                  <a:pt x="40401" y="181803"/>
                </a:lnTo>
                <a:lnTo>
                  <a:pt x="40401" y="188536"/>
                </a:lnTo>
                <a:cubicBezTo>
                  <a:pt x="40401" y="207137"/>
                  <a:pt x="55467" y="222203"/>
                  <a:pt x="74068" y="222203"/>
                </a:cubicBezTo>
                <a:lnTo>
                  <a:pt x="87535" y="222203"/>
                </a:lnTo>
                <a:cubicBezTo>
                  <a:pt x="106136" y="222203"/>
                  <a:pt x="121202" y="207137"/>
                  <a:pt x="121202" y="188536"/>
                </a:cubicBezTo>
                <a:lnTo>
                  <a:pt x="121202" y="181803"/>
                </a:lnTo>
                <a:close/>
                <a:moveTo>
                  <a:pt x="77434" y="47134"/>
                </a:moveTo>
                <a:cubicBezTo>
                  <a:pt x="60685" y="47134"/>
                  <a:pt x="47134" y="60685"/>
                  <a:pt x="47134" y="77434"/>
                </a:cubicBezTo>
                <a:cubicBezTo>
                  <a:pt x="47134" y="83032"/>
                  <a:pt x="42631" y="87535"/>
                  <a:pt x="37034" y="87535"/>
                </a:cubicBezTo>
                <a:cubicBezTo>
                  <a:pt x="31437" y="87535"/>
                  <a:pt x="26934" y="83032"/>
                  <a:pt x="26934" y="77434"/>
                </a:cubicBezTo>
                <a:cubicBezTo>
                  <a:pt x="26934" y="49533"/>
                  <a:pt x="49533" y="26934"/>
                  <a:pt x="77434" y="26934"/>
                </a:cubicBezTo>
                <a:cubicBezTo>
                  <a:pt x="83032" y="26934"/>
                  <a:pt x="87535" y="31437"/>
                  <a:pt x="87535" y="37034"/>
                </a:cubicBezTo>
                <a:cubicBezTo>
                  <a:pt x="87535" y="42631"/>
                  <a:pt x="83032" y="47134"/>
                  <a:pt x="77434" y="47134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1203040" y="5225143"/>
            <a:ext cx="10522109" cy="2513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14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Application to Jenny's Case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1203040" y="5548348"/>
            <a:ext cx="10513131" cy="790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72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Despite its limitations, </a:t>
            </a:r>
            <a:r>
              <a:rPr lang="en-US" sz="1272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Bowlby's Attachment Theory provides a valuable framework</a:t>
            </a:r>
            <a:r>
              <a:rPr lang="en-US" sz="1272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for understanding </a:t>
            </a:r>
            <a:r>
              <a:rPr lang="en-US" sz="1272" b="1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Jenny's emotional vulnerability</a:t>
            </a:r>
            <a:r>
              <a:rPr lang="en-US" sz="1272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 The theory's emphasis on the importance of secure emotional bonds helps explain why Jenny's experiences of loss and role reversal may have such significant impacts on her wellbeing.</a:t>
            </a:r>
            <a:endParaRPr lang="en-US" sz="1600" dirty="0"/>
          </a:p>
        </p:txBody>
      </p:sp>
      <p:sp>
        <p:nvSpPr>
          <p:cNvPr id="44" name="Shape 42"/>
          <p:cNvSpPr/>
          <p:nvPr/>
        </p:nvSpPr>
        <p:spPr>
          <a:xfrm>
            <a:off x="359116" y="6608489"/>
            <a:ext cx="11473767" cy="5985"/>
          </a:xfrm>
          <a:custGeom>
            <a:avLst/>
            <a:gdLst/>
            <a:ahLst/>
            <a:cxnLst/>
            <a:rect l="l" t="t" r="r" b="b"/>
            <a:pathLst>
              <a:path w="11473767" h="5985">
                <a:moveTo>
                  <a:pt x="0" y="0"/>
                </a:moveTo>
                <a:lnTo>
                  <a:pt x="11473767" y="0"/>
                </a:lnTo>
                <a:lnTo>
                  <a:pt x="11473767" y="5985"/>
                </a:lnTo>
                <a:lnTo>
                  <a:pt x="0" y="5985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359116" y="6683308"/>
            <a:ext cx="11536613" cy="1795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(Bowlby, 1969; 1988)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59646" y="467540"/>
            <a:ext cx="359646" cy="359646"/>
          </a:xfrm>
          <a:custGeom>
            <a:avLst/>
            <a:gdLst/>
            <a:ahLst/>
            <a:cxnLst/>
            <a:rect l="l" t="t" r="r" b="b"/>
            <a:pathLst>
              <a:path w="359646" h="359646">
                <a:moveTo>
                  <a:pt x="179823" y="0"/>
                </a:moveTo>
                <a:lnTo>
                  <a:pt x="179823" y="0"/>
                </a:lnTo>
                <a:cubicBezTo>
                  <a:pt x="279070" y="0"/>
                  <a:pt x="359646" y="80576"/>
                  <a:pt x="359646" y="179823"/>
                </a:cubicBezTo>
                <a:lnTo>
                  <a:pt x="359646" y="179823"/>
                </a:lnTo>
                <a:cubicBezTo>
                  <a:pt x="359646" y="279070"/>
                  <a:pt x="279070" y="359646"/>
                  <a:pt x="179823" y="359646"/>
                </a:cubicBezTo>
                <a:lnTo>
                  <a:pt x="179823" y="359646"/>
                </a:lnTo>
                <a:cubicBezTo>
                  <a:pt x="80576" y="359646"/>
                  <a:pt x="0" y="279070"/>
                  <a:pt x="0" y="179823"/>
                </a:cubicBezTo>
                <a:lnTo>
                  <a:pt x="0" y="179823"/>
                </a:lnTo>
                <a:cubicBezTo>
                  <a:pt x="0" y="80576"/>
                  <a:pt x="80576" y="0"/>
                  <a:pt x="179823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70912" y="566442"/>
            <a:ext cx="141611" cy="161841"/>
          </a:xfrm>
          <a:custGeom>
            <a:avLst/>
            <a:gdLst/>
            <a:ahLst/>
            <a:cxnLst/>
            <a:rect l="l" t="t" r="r" b="b"/>
            <a:pathLst>
              <a:path w="141611" h="161841">
                <a:moveTo>
                  <a:pt x="10115" y="0"/>
                </a:moveTo>
                <a:cubicBezTo>
                  <a:pt x="15710" y="0"/>
                  <a:pt x="20230" y="4520"/>
                  <a:pt x="20230" y="10115"/>
                </a:cubicBezTo>
                <a:lnTo>
                  <a:pt x="20230" y="15173"/>
                </a:lnTo>
                <a:lnTo>
                  <a:pt x="42041" y="9736"/>
                </a:lnTo>
                <a:cubicBezTo>
                  <a:pt x="54084" y="6733"/>
                  <a:pt x="66791" y="8124"/>
                  <a:pt x="77917" y="13687"/>
                </a:cubicBezTo>
                <a:cubicBezTo>
                  <a:pt x="92553" y="21020"/>
                  <a:pt x="109780" y="21020"/>
                  <a:pt x="124415" y="13687"/>
                </a:cubicBezTo>
                <a:lnTo>
                  <a:pt x="127450" y="12170"/>
                </a:lnTo>
                <a:cubicBezTo>
                  <a:pt x="133961" y="8882"/>
                  <a:pt x="141611" y="13624"/>
                  <a:pt x="141611" y="20894"/>
                </a:cubicBezTo>
                <a:lnTo>
                  <a:pt x="141611" y="109306"/>
                </a:lnTo>
                <a:cubicBezTo>
                  <a:pt x="141611" y="113510"/>
                  <a:pt x="138987" y="117303"/>
                  <a:pt x="135036" y="118789"/>
                </a:cubicBezTo>
                <a:lnTo>
                  <a:pt x="124067" y="122898"/>
                </a:lnTo>
                <a:cubicBezTo>
                  <a:pt x="109464" y="128366"/>
                  <a:pt x="93216" y="127513"/>
                  <a:pt x="79277" y="120559"/>
                </a:cubicBezTo>
                <a:cubicBezTo>
                  <a:pt x="67297" y="114553"/>
                  <a:pt x="53547" y="113067"/>
                  <a:pt x="40555" y="116323"/>
                </a:cubicBezTo>
                <a:lnTo>
                  <a:pt x="20230" y="121381"/>
                </a:lnTo>
                <a:lnTo>
                  <a:pt x="20230" y="151726"/>
                </a:lnTo>
                <a:cubicBezTo>
                  <a:pt x="20230" y="157321"/>
                  <a:pt x="15710" y="161841"/>
                  <a:pt x="10115" y="161841"/>
                </a:cubicBezTo>
                <a:cubicBezTo>
                  <a:pt x="4520" y="161841"/>
                  <a:pt x="0" y="157321"/>
                  <a:pt x="0" y="151726"/>
                </a:cubicBezTo>
                <a:lnTo>
                  <a:pt x="0" y="10115"/>
                </a:lnTo>
                <a:cubicBezTo>
                  <a:pt x="0" y="4520"/>
                  <a:pt x="4520" y="0"/>
                  <a:pt x="10115" y="0"/>
                </a:cubicBezTo>
                <a:close/>
                <a:moveTo>
                  <a:pt x="20230" y="59141"/>
                </a:moveTo>
                <a:lnTo>
                  <a:pt x="40460" y="54748"/>
                </a:lnTo>
                <a:lnTo>
                  <a:pt x="40460" y="75452"/>
                </a:lnTo>
                <a:lnTo>
                  <a:pt x="20230" y="79846"/>
                </a:lnTo>
                <a:lnTo>
                  <a:pt x="20230" y="100550"/>
                </a:lnTo>
                <a:lnTo>
                  <a:pt x="35656" y="96694"/>
                </a:lnTo>
                <a:cubicBezTo>
                  <a:pt x="37268" y="96283"/>
                  <a:pt x="38848" y="95935"/>
                  <a:pt x="40460" y="95650"/>
                </a:cubicBezTo>
                <a:lnTo>
                  <a:pt x="40460" y="75452"/>
                </a:lnTo>
                <a:lnTo>
                  <a:pt x="52756" y="72797"/>
                </a:lnTo>
                <a:cubicBezTo>
                  <a:pt x="55380" y="72228"/>
                  <a:pt x="58035" y="72006"/>
                  <a:pt x="60690" y="72133"/>
                </a:cubicBezTo>
                <a:lnTo>
                  <a:pt x="60690" y="51903"/>
                </a:lnTo>
                <a:cubicBezTo>
                  <a:pt x="64989" y="52029"/>
                  <a:pt x="69288" y="52725"/>
                  <a:pt x="73461" y="53926"/>
                </a:cubicBezTo>
                <a:lnTo>
                  <a:pt x="80920" y="56107"/>
                </a:lnTo>
                <a:lnTo>
                  <a:pt x="80920" y="77190"/>
                </a:lnTo>
                <a:lnTo>
                  <a:pt x="67739" y="73302"/>
                </a:lnTo>
                <a:cubicBezTo>
                  <a:pt x="65432" y="72639"/>
                  <a:pt x="63061" y="72228"/>
                  <a:pt x="60690" y="72101"/>
                </a:cubicBezTo>
                <a:lnTo>
                  <a:pt x="60690" y="94670"/>
                </a:lnTo>
                <a:cubicBezTo>
                  <a:pt x="67581" y="95271"/>
                  <a:pt x="74377" y="96788"/>
                  <a:pt x="80920" y="99222"/>
                </a:cubicBezTo>
                <a:lnTo>
                  <a:pt x="80920" y="77159"/>
                </a:lnTo>
                <a:lnTo>
                  <a:pt x="88096" y="79277"/>
                </a:lnTo>
                <a:cubicBezTo>
                  <a:pt x="92363" y="80541"/>
                  <a:pt x="96725" y="81300"/>
                  <a:pt x="101150" y="81616"/>
                </a:cubicBezTo>
                <a:lnTo>
                  <a:pt x="101150" y="61322"/>
                </a:lnTo>
                <a:cubicBezTo>
                  <a:pt x="98685" y="61070"/>
                  <a:pt x="96219" y="60595"/>
                  <a:pt x="93817" y="59900"/>
                </a:cubicBezTo>
                <a:lnTo>
                  <a:pt x="80920" y="56107"/>
                </a:lnTo>
                <a:lnTo>
                  <a:pt x="80920" y="36509"/>
                </a:lnTo>
                <a:cubicBezTo>
                  <a:pt x="76811" y="35308"/>
                  <a:pt x="72765" y="33727"/>
                  <a:pt x="68846" y="31768"/>
                </a:cubicBezTo>
                <a:cubicBezTo>
                  <a:pt x="66254" y="30472"/>
                  <a:pt x="63504" y="29555"/>
                  <a:pt x="60690" y="28986"/>
                </a:cubicBezTo>
                <a:lnTo>
                  <a:pt x="60690" y="51871"/>
                </a:lnTo>
                <a:cubicBezTo>
                  <a:pt x="56581" y="51745"/>
                  <a:pt x="52472" y="52124"/>
                  <a:pt x="48457" y="53009"/>
                </a:cubicBezTo>
                <a:lnTo>
                  <a:pt x="40460" y="54748"/>
                </a:lnTo>
                <a:lnTo>
                  <a:pt x="40460" y="30977"/>
                </a:lnTo>
                <a:lnTo>
                  <a:pt x="20230" y="36035"/>
                </a:lnTo>
                <a:lnTo>
                  <a:pt x="20230" y="59141"/>
                </a:lnTo>
                <a:close/>
                <a:moveTo>
                  <a:pt x="101150" y="106113"/>
                </a:moveTo>
                <a:cubicBezTo>
                  <a:pt x="106461" y="106587"/>
                  <a:pt x="111866" y="105892"/>
                  <a:pt x="116955" y="103964"/>
                </a:cubicBezTo>
                <a:lnTo>
                  <a:pt x="121381" y="102320"/>
                </a:lnTo>
                <a:lnTo>
                  <a:pt x="121381" y="79656"/>
                </a:lnTo>
                <a:lnTo>
                  <a:pt x="118883" y="80225"/>
                </a:lnTo>
                <a:cubicBezTo>
                  <a:pt x="113067" y="81584"/>
                  <a:pt x="107093" y="82027"/>
                  <a:pt x="101150" y="81647"/>
                </a:cubicBezTo>
                <a:lnTo>
                  <a:pt x="101150" y="106113"/>
                </a:lnTo>
                <a:close/>
                <a:moveTo>
                  <a:pt x="121381" y="58889"/>
                </a:moveTo>
                <a:lnTo>
                  <a:pt x="121381" y="36509"/>
                </a:lnTo>
                <a:cubicBezTo>
                  <a:pt x="114774" y="38437"/>
                  <a:pt x="107978" y="39385"/>
                  <a:pt x="101150" y="39385"/>
                </a:cubicBezTo>
                <a:lnTo>
                  <a:pt x="101150" y="61322"/>
                </a:lnTo>
                <a:cubicBezTo>
                  <a:pt x="105544" y="61765"/>
                  <a:pt x="110001" y="61481"/>
                  <a:pt x="114332" y="60501"/>
                </a:cubicBezTo>
                <a:lnTo>
                  <a:pt x="121381" y="58857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7186" y="359646"/>
            <a:ext cx="1519504" cy="2157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33" b="1" kern="0" spc="57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Summary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27186" y="575434"/>
            <a:ext cx="1609416" cy="3596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549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59646" y="1007009"/>
            <a:ext cx="863150" cy="35965"/>
          </a:xfrm>
          <a:custGeom>
            <a:avLst/>
            <a:gdLst/>
            <a:ahLst/>
            <a:cxnLst/>
            <a:rect l="l" t="t" r="r" b="b"/>
            <a:pathLst>
              <a:path w="863150" h="35965">
                <a:moveTo>
                  <a:pt x="0" y="0"/>
                </a:moveTo>
                <a:lnTo>
                  <a:pt x="863150" y="0"/>
                </a:lnTo>
                <a:lnTo>
                  <a:pt x="863150" y="35965"/>
                </a:lnTo>
                <a:lnTo>
                  <a:pt x="0" y="35965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59646" y="1186832"/>
            <a:ext cx="3731327" cy="1600425"/>
          </a:xfrm>
          <a:custGeom>
            <a:avLst/>
            <a:gdLst/>
            <a:ahLst/>
            <a:cxnLst/>
            <a:rect l="l" t="t" r="r" b="b"/>
            <a:pathLst>
              <a:path w="3731327" h="1600425">
                <a:moveTo>
                  <a:pt x="107901" y="0"/>
                </a:moveTo>
                <a:lnTo>
                  <a:pt x="3623427" y="0"/>
                </a:lnTo>
                <a:cubicBezTo>
                  <a:pt x="3683019" y="0"/>
                  <a:pt x="3731327" y="48309"/>
                  <a:pt x="3731327" y="107901"/>
                </a:cubicBezTo>
                <a:lnTo>
                  <a:pt x="3731327" y="1492524"/>
                </a:lnTo>
                <a:cubicBezTo>
                  <a:pt x="3731327" y="1552116"/>
                  <a:pt x="3683019" y="1600425"/>
                  <a:pt x="3623427" y="1600425"/>
                </a:cubicBezTo>
                <a:lnTo>
                  <a:pt x="107901" y="1600425"/>
                </a:lnTo>
                <a:cubicBezTo>
                  <a:pt x="48309" y="1600425"/>
                  <a:pt x="0" y="1552116"/>
                  <a:pt x="0" y="1492524"/>
                </a:cubicBezTo>
                <a:lnTo>
                  <a:pt x="0" y="107901"/>
                </a:lnTo>
                <a:cubicBezTo>
                  <a:pt x="0" y="48349"/>
                  <a:pt x="48349" y="0"/>
                  <a:pt x="107901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39469" y="1366655"/>
            <a:ext cx="431575" cy="431575"/>
          </a:xfrm>
          <a:custGeom>
            <a:avLst/>
            <a:gdLst/>
            <a:ahLst/>
            <a:cxnLst/>
            <a:rect l="l" t="t" r="r" b="b"/>
            <a:pathLst>
              <a:path w="431575" h="431575">
                <a:moveTo>
                  <a:pt x="215788" y="0"/>
                </a:moveTo>
                <a:lnTo>
                  <a:pt x="215788" y="0"/>
                </a:lnTo>
                <a:cubicBezTo>
                  <a:pt x="334884" y="0"/>
                  <a:pt x="431575" y="96691"/>
                  <a:pt x="431575" y="215788"/>
                </a:cubicBezTo>
                <a:lnTo>
                  <a:pt x="431575" y="215788"/>
                </a:lnTo>
                <a:cubicBezTo>
                  <a:pt x="431575" y="334884"/>
                  <a:pt x="334884" y="431575"/>
                  <a:pt x="215788" y="431575"/>
                </a:cubicBezTo>
                <a:lnTo>
                  <a:pt x="215788" y="431575"/>
                </a:lnTo>
                <a:cubicBezTo>
                  <a:pt x="96691" y="431575"/>
                  <a:pt x="0" y="334884"/>
                  <a:pt x="0" y="215788"/>
                </a:cubicBezTo>
                <a:lnTo>
                  <a:pt x="0" y="215788"/>
                </a:lnTo>
                <a:cubicBezTo>
                  <a:pt x="0" y="96691"/>
                  <a:pt x="96691" y="0"/>
                  <a:pt x="215788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65345" y="1492531"/>
            <a:ext cx="179823" cy="179823"/>
          </a:xfrm>
          <a:custGeom>
            <a:avLst/>
            <a:gdLst/>
            <a:ahLst/>
            <a:cxnLst/>
            <a:rect l="l" t="t" r="r" b="b"/>
            <a:pathLst>
              <a:path w="179823" h="179823">
                <a:moveTo>
                  <a:pt x="46747" y="11239"/>
                </a:moveTo>
                <a:cubicBezTo>
                  <a:pt x="52823" y="11239"/>
                  <a:pt x="58759" y="12433"/>
                  <a:pt x="64273" y="14646"/>
                </a:cubicBezTo>
                <a:lnTo>
                  <a:pt x="83519" y="44569"/>
                </a:lnTo>
                <a:lnTo>
                  <a:pt x="57038" y="71051"/>
                </a:lnTo>
                <a:cubicBezTo>
                  <a:pt x="56511" y="71578"/>
                  <a:pt x="56195" y="72316"/>
                  <a:pt x="56230" y="73088"/>
                </a:cubicBezTo>
                <a:cubicBezTo>
                  <a:pt x="56265" y="73861"/>
                  <a:pt x="56581" y="74563"/>
                  <a:pt x="57143" y="75090"/>
                </a:cubicBezTo>
                <a:lnTo>
                  <a:pt x="96479" y="111617"/>
                </a:lnTo>
                <a:cubicBezTo>
                  <a:pt x="97498" y="112565"/>
                  <a:pt x="99078" y="112635"/>
                  <a:pt x="100167" y="111722"/>
                </a:cubicBezTo>
                <a:cubicBezTo>
                  <a:pt x="101256" y="110809"/>
                  <a:pt x="101502" y="109264"/>
                  <a:pt x="100764" y="108069"/>
                </a:cubicBezTo>
                <a:lnTo>
                  <a:pt x="79551" y="73615"/>
                </a:lnTo>
                <a:lnTo>
                  <a:pt x="111406" y="47063"/>
                </a:lnTo>
                <a:cubicBezTo>
                  <a:pt x="112319" y="46325"/>
                  <a:pt x="112635" y="45061"/>
                  <a:pt x="112249" y="43972"/>
                </a:cubicBezTo>
                <a:lnTo>
                  <a:pt x="104101" y="21284"/>
                </a:lnTo>
                <a:cubicBezTo>
                  <a:pt x="112249" y="14856"/>
                  <a:pt x="122434" y="11239"/>
                  <a:pt x="133076" y="11239"/>
                </a:cubicBezTo>
                <a:cubicBezTo>
                  <a:pt x="158890" y="11239"/>
                  <a:pt x="179823" y="32171"/>
                  <a:pt x="179823" y="57986"/>
                </a:cubicBezTo>
                <a:lnTo>
                  <a:pt x="179823" y="58899"/>
                </a:lnTo>
                <a:cubicBezTo>
                  <a:pt x="179823" y="98306"/>
                  <a:pt x="130688" y="144069"/>
                  <a:pt x="105049" y="163632"/>
                </a:cubicBezTo>
                <a:cubicBezTo>
                  <a:pt x="100694" y="166933"/>
                  <a:pt x="95355" y="168584"/>
                  <a:pt x="89912" y="168584"/>
                </a:cubicBezTo>
                <a:cubicBezTo>
                  <a:pt x="84468" y="168584"/>
                  <a:pt x="79094" y="166968"/>
                  <a:pt x="74774" y="163632"/>
                </a:cubicBezTo>
                <a:cubicBezTo>
                  <a:pt x="49135" y="144069"/>
                  <a:pt x="0" y="98306"/>
                  <a:pt x="0" y="58899"/>
                </a:cubicBezTo>
                <a:lnTo>
                  <a:pt x="0" y="57986"/>
                </a:lnTo>
                <a:cubicBezTo>
                  <a:pt x="0" y="32171"/>
                  <a:pt x="20933" y="11239"/>
                  <a:pt x="46747" y="11239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78938" y="1456566"/>
            <a:ext cx="1564460" cy="25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4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Attachment Disruption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539469" y="1906124"/>
            <a:ext cx="3443611" cy="7013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33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Jenny's </a:t>
            </a:r>
            <a:r>
              <a:rPr lang="en-US" sz="1133" b="1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caring role</a:t>
            </a:r>
            <a:r>
              <a:rPr lang="en-US" sz="1133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and </a:t>
            </a:r>
            <a:r>
              <a:rPr lang="en-US" sz="1133" b="1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loss of her father</a:t>
            </a:r>
            <a:r>
              <a:rPr lang="en-US" sz="1133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may have significantly disrupted her emotional security during a critical developmental period.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4233146" y="1186832"/>
            <a:ext cx="3731327" cy="1600425"/>
          </a:xfrm>
          <a:custGeom>
            <a:avLst/>
            <a:gdLst/>
            <a:ahLst/>
            <a:cxnLst/>
            <a:rect l="l" t="t" r="r" b="b"/>
            <a:pathLst>
              <a:path w="3731327" h="1600425">
                <a:moveTo>
                  <a:pt x="107901" y="0"/>
                </a:moveTo>
                <a:lnTo>
                  <a:pt x="3623427" y="0"/>
                </a:lnTo>
                <a:cubicBezTo>
                  <a:pt x="3683019" y="0"/>
                  <a:pt x="3731327" y="48309"/>
                  <a:pt x="3731327" y="107901"/>
                </a:cubicBezTo>
                <a:lnTo>
                  <a:pt x="3731327" y="1492524"/>
                </a:lnTo>
                <a:cubicBezTo>
                  <a:pt x="3731327" y="1552116"/>
                  <a:pt x="3683019" y="1600425"/>
                  <a:pt x="3623427" y="1600425"/>
                </a:cubicBezTo>
                <a:lnTo>
                  <a:pt x="107901" y="1600425"/>
                </a:lnTo>
                <a:cubicBezTo>
                  <a:pt x="48309" y="1600425"/>
                  <a:pt x="0" y="1552116"/>
                  <a:pt x="0" y="1492524"/>
                </a:cubicBezTo>
                <a:lnTo>
                  <a:pt x="0" y="107901"/>
                </a:lnTo>
                <a:cubicBezTo>
                  <a:pt x="0" y="48349"/>
                  <a:pt x="48349" y="0"/>
                  <a:pt x="107901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412969" y="1366655"/>
            <a:ext cx="431575" cy="431575"/>
          </a:xfrm>
          <a:custGeom>
            <a:avLst/>
            <a:gdLst/>
            <a:ahLst/>
            <a:cxnLst/>
            <a:rect l="l" t="t" r="r" b="b"/>
            <a:pathLst>
              <a:path w="431575" h="431575">
                <a:moveTo>
                  <a:pt x="215788" y="0"/>
                </a:moveTo>
                <a:lnTo>
                  <a:pt x="215788" y="0"/>
                </a:lnTo>
                <a:cubicBezTo>
                  <a:pt x="334884" y="0"/>
                  <a:pt x="431575" y="96691"/>
                  <a:pt x="431575" y="215788"/>
                </a:cubicBezTo>
                <a:lnTo>
                  <a:pt x="431575" y="215788"/>
                </a:lnTo>
                <a:cubicBezTo>
                  <a:pt x="431575" y="334884"/>
                  <a:pt x="334884" y="431575"/>
                  <a:pt x="215788" y="431575"/>
                </a:cubicBezTo>
                <a:lnTo>
                  <a:pt x="215788" y="431575"/>
                </a:lnTo>
                <a:cubicBezTo>
                  <a:pt x="96691" y="431575"/>
                  <a:pt x="0" y="334884"/>
                  <a:pt x="0" y="215788"/>
                </a:cubicBezTo>
                <a:lnTo>
                  <a:pt x="0" y="215788"/>
                </a:lnTo>
                <a:cubicBezTo>
                  <a:pt x="0" y="96691"/>
                  <a:pt x="96691" y="0"/>
                  <a:pt x="215788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4538845" y="1492531"/>
            <a:ext cx="179823" cy="179823"/>
          </a:xfrm>
          <a:custGeom>
            <a:avLst/>
            <a:gdLst/>
            <a:ahLst/>
            <a:cxnLst/>
            <a:rect l="l" t="t" r="r" b="b"/>
            <a:pathLst>
              <a:path w="179823" h="179823">
                <a:moveTo>
                  <a:pt x="89912" y="49627"/>
                </a:moveTo>
                <a:lnTo>
                  <a:pt x="89912" y="158258"/>
                </a:lnTo>
                <a:lnTo>
                  <a:pt x="90087" y="158188"/>
                </a:lnTo>
                <a:cubicBezTo>
                  <a:pt x="109264" y="150215"/>
                  <a:pt x="129845" y="146106"/>
                  <a:pt x="150602" y="146106"/>
                </a:cubicBezTo>
                <a:lnTo>
                  <a:pt x="157345" y="146106"/>
                </a:lnTo>
                <a:lnTo>
                  <a:pt x="157345" y="33717"/>
                </a:lnTo>
                <a:lnTo>
                  <a:pt x="150602" y="33717"/>
                </a:lnTo>
                <a:cubicBezTo>
                  <a:pt x="135780" y="33717"/>
                  <a:pt x="121064" y="36667"/>
                  <a:pt x="107367" y="42357"/>
                </a:cubicBezTo>
                <a:cubicBezTo>
                  <a:pt x="101467" y="44815"/>
                  <a:pt x="95636" y="47239"/>
                  <a:pt x="89912" y="49627"/>
                </a:cubicBezTo>
                <a:close/>
                <a:moveTo>
                  <a:pt x="81096" y="21600"/>
                </a:moveTo>
                <a:lnTo>
                  <a:pt x="89912" y="25288"/>
                </a:lnTo>
                <a:lnTo>
                  <a:pt x="98727" y="21600"/>
                </a:lnTo>
                <a:cubicBezTo>
                  <a:pt x="115164" y="14751"/>
                  <a:pt x="132795" y="11239"/>
                  <a:pt x="150602" y="11239"/>
                </a:cubicBezTo>
                <a:lnTo>
                  <a:pt x="162965" y="11239"/>
                </a:lnTo>
                <a:cubicBezTo>
                  <a:pt x="172272" y="11239"/>
                  <a:pt x="179823" y="18790"/>
                  <a:pt x="179823" y="28097"/>
                </a:cubicBezTo>
                <a:lnTo>
                  <a:pt x="179823" y="151726"/>
                </a:lnTo>
                <a:cubicBezTo>
                  <a:pt x="179823" y="161033"/>
                  <a:pt x="172272" y="168584"/>
                  <a:pt x="162965" y="168584"/>
                </a:cubicBezTo>
                <a:lnTo>
                  <a:pt x="150602" y="168584"/>
                </a:lnTo>
                <a:cubicBezTo>
                  <a:pt x="132795" y="168584"/>
                  <a:pt x="115164" y="172096"/>
                  <a:pt x="98727" y="178945"/>
                </a:cubicBezTo>
                <a:lnTo>
                  <a:pt x="94231" y="180806"/>
                </a:lnTo>
                <a:cubicBezTo>
                  <a:pt x="91457" y="181965"/>
                  <a:pt x="88366" y="181965"/>
                  <a:pt x="85592" y="180806"/>
                </a:cubicBezTo>
                <a:lnTo>
                  <a:pt x="81096" y="178945"/>
                </a:lnTo>
                <a:cubicBezTo>
                  <a:pt x="64659" y="172096"/>
                  <a:pt x="47028" y="168584"/>
                  <a:pt x="29221" y="168584"/>
                </a:cubicBezTo>
                <a:lnTo>
                  <a:pt x="16858" y="168584"/>
                </a:lnTo>
                <a:cubicBezTo>
                  <a:pt x="7551" y="168584"/>
                  <a:pt x="0" y="161033"/>
                  <a:pt x="0" y="151726"/>
                </a:cubicBezTo>
                <a:lnTo>
                  <a:pt x="0" y="28097"/>
                </a:lnTo>
                <a:cubicBezTo>
                  <a:pt x="0" y="18790"/>
                  <a:pt x="7551" y="11239"/>
                  <a:pt x="16858" y="11239"/>
                </a:cubicBezTo>
                <a:lnTo>
                  <a:pt x="29221" y="11239"/>
                </a:lnTo>
                <a:cubicBezTo>
                  <a:pt x="47028" y="11239"/>
                  <a:pt x="64659" y="14751"/>
                  <a:pt x="81096" y="21600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952438" y="1456566"/>
            <a:ext cx="1294726" cy="25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4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Theoretical Insight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4412969" y="1906124"/>
            <a:ext cx="3443611" cy="7013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33" b="1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Bowlby's Attachment Theory</a:t>
            </a:r>
            <a:r>
              <a:rPr lang="en-US" sz="1133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helps explain the fundamental importance of stable emotional support for healthy development.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8106646" y="1186832"/>
            <a:ext cx="3731327" cy="1600425"/>
          </a:xfrm>
          <a:custGeom>
            <a:avLst/>
            <a:gdLst/>
            <a:ahLst/>
            <a:cxnLst/>
            <a:rect l="l" t="t" r="r" b="b"/>
            <a:pathLst>
              <a:path w="3731327" h="1600425">
                <a:moveTo>
                  <a:pt x="107901" y="0"/>
                </a:moveTo>
                <a:lnTo>
                  <a:pt x="3623427" y="0"/>
                </a:lnTo>
                <a:cubicBezTo>
                  <a:pt x="3683019" y="0"/>
                  <a:pt x="3731327" y="48309"/>
                  <a:pt x="3731327" y="107901"/>
                </a:cubicBezTo>
                <a:lnTo>
                  <a:pt x="3731327" y="1492524"/>
                </a:lnTo>
                <a:cubicBezTo>
                  <a:pt x="3731327" y="1552116"/>
                  <a:pt x="3683019" y="1600425"/>
                  <a:pt x="3623427" y="1600425"/>
                </a:cubicBezTo>
                <a:lnTo>
                  <a:pt x="107901" y="1600425"/>
                </a:lnTo>
                <a:cubicBezTo>
                  <a:pt x="48309" y="1600425"/>
                  <a:pt x="0" y="1552116"/>
                  <a:pt x="0" y="1492524"/>
                </a:cubicBezTo>
                <a:lnTo>
                  <a:pt x="0" y="107901"/>
                </a:lnTo>
                <a:cubicBezTo>
                  <a:pt x="0" y="48349"/>
                  <a:pt x="48349" y="0"/>
                  <a:pt x="107901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8286469" y="1366655"/>
            <a:ext cx="431575" cy="431575"/>
          </a:xfrm>
          <a:custGeom>
            <a:avLst/>
            <a:gdLst/>
            <a:ahLst/>
            <a:cxnLst/>
            <a:rect l="l" t="t" r="r" b="b"/>
            <a:pathLst>
              <a:path w="431575" h="431575">
                <a:moveTo>
                  <a:pt x="215788" y="0"/>
                </a:moveTo>
                <a:lnTo>
                  <a:pt x="215788" y="0"/>
                </a:lnTo>
                <a:cubicBezTo>
                  <a:pt x="334884" y="0"/>
                  <a:pt x="431575" y="96691"/>
                  <a:pt x="431575" y="215788"/>
                </a:cubicBezTo>
                <a:lnTo>
                  <a:pt x="431575" y="215788"/>
                </a:lnTo>
                <a:cubicBezTo>
                  <a:pt x="431575" y="334884"/>
                  <a:pt x="334884" y="431575"/>
                  <a:pt x="215788" y="431575"/>
                </a:cubicBezTo>
                <a:lnTo>
                  <a:pt x="215788" y="431575"/>
                </a:lnTo>
                <a:cubicBezTo>
                  <a:pt x="96691" y="431575"/>
                  <a:pt x="0" y="334884"/>
                  <a:pt x="0" y="215788"/>
                </a:cubicBezTo>
                <a:lnTo>
                  <a:pt x="0" y="215788"/>
                </a:lnTo>
                <a:cubicBezTo>
                  <a:pt x="0" y="96691"/>
                  <a:pt x="96691" y="0"/>
                  <a:pt x="215788" y="0"/>
                </a:cubicBezTo>
                <a:close/>
              </a:path>
            </a:pathLst>
          </a:custGeom>
          <a:solidFill>
            <a:srgbClr val="F7F5F2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412345" y="1492531"/>
            <a:ext cx="179823" cy="179823"/>
          </a:xfrm>
          <a:custGeom>
            <a:avLst/>
            <a:gdLst/>
            <a:ahLst/>
            <a:cxnLst/>
            <a:rect l="l" t="t" r="r" b="b"/>
            <a:pathLst>
              <a:path w="179823" h="179823">
                <a:moveTo>
                  <a:pt x="179823" y="11239"/>
                </a:moveTo>
                <a:cubicBezTo>
                  <a:pt x="179823" y="49205"/>
                  <a:pt x="152920" y="80885"/>
                  <a:pt x="117166" y="88296"/>
                </a:cubicBezTo>
                <a:cubicBezTo>
                  <a:pt x="114391" y="67890"/>
                  <a:pt x="105225" y="49522"/>
                  <a:pt x="91703" y="35297"/>
                </a:cubicBezTo>
                <a:cubicBezTo>
                  <a:pt x="105787" y="14049"/>
                  <a:pt x="129915" y="0"/>
                  <a:pt x="157345" y="0"/>
                </a:cubicBezTo>
                <a:lnTo>
                  <a:pt x="168584" y="0"/>
                </a:lnTo>
                <a:cubicBezTo>
                  <a:pt x="174801" y="0"/>
                  <a:pt x="179823" y="5022"/>
                  <a:pt x="179823" y="11239"/>
                </a:cubicBezTo>
                <a:close/>
                <a:moveTo>
                  <a:pt x="0" y="33717"/>
                </a:moveTo>
                <a:cubicBezTo>
                  <a:pt x="0" y="27500"/>
                  <a:pt x="5022" y="22478"/>
                  <a:pt x="11239" y="22478"/>
                </a:cubicBezTo>
                <a:lnTo>
                  <a:pt x="22478" y="22478"/>
                </a:lnTo>
                <a:cubicBezTo>
                  <a:pt x="65923" y="22478"/>
                  <a:pt x="101150" y="57705"/>
                  <a:pt x="101150" y="101150"/>
                </a:cubicBezTo>
                <a:lnTo>
                  <a:pt x="101150" y="168584"/>
                </a:lnTo>
                <a:cubicBezTo>
                  <a:pt x="101150" y="174801"/>
                  <a:pt x="96128" y="179823"/>
                  <a:pt x="89912" y="179823"/>
                </a:cubicBezTo>
                <a:cubicBezTo>
                  <a:pt x="83695" y="179823"/>
                  <a:pt x="78673" y="174801"/>
                  <a:pt x="78673" y="168584"/>
                </a:cubicBezTo>
                <a:lnTo>
                  <a:pt x="78673" y="112389"/>
                </a:lnTo>
                <a:cubicBezTo>
                  <a:pt x="35227" y="112389"/>
                  <a:pt x="0" y="77162"/>
                  <a:pt x="0" y="33717"/>
                </a:cubicBez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825938" y="1456566"/>
            <a:ext cx="1276743" cy="25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4" b="1" dirty="0">
                <a:solidFill>
                  <a:srgbClr val="F7F5F2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Hope for Recovery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8286469" y="1906124"/>
            <a:ext cx="3443611" cy="4675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33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With </a:t>
            </a:r>
            <a:r>
              <a:rPr lang="en-US" sz="1133" b="1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early and compassionate intervention</a:t>
            </a:r>
            <a:r>
              <a:rPr lang="en-US" sz="1133" dirty="0">
                <a:solidFill>
                  <a:srgbClr val="F7F5F2">
                    <a:alpha val="95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Jenny can develop resilience and achieve emotional stability.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359646" y="2931115"/>
            <a:ext cx="11472708" cy="2535504"/>
          </a:xfrm>
          <a:custGeom>
            <a:avLst/>
            <a:gdLst/>
            <a:ahLst/>
            <a:cxnLst/>
            <a:rect l="l" t="t" r="r" b="b"/>
            <a:pathLst>
              <a:path w="11472708" h="2535504">
                <a:moveTo>
                  <a:pt x="107886" y="0"/>
                </a:moveTo>
                <a:lnTo>
                  <a:pt x="11364822" y="0"/>
                </a:lnTo>
                <a:cubicBezTo>
                  <a:pt x="11424406" y="0"/>
                  <a:pt x="11472708" y="48302"/>
                  <a:pt x="11472708" y="107886"/>
                </a:cubicBezTo>
                <a:lnTo>
                  <a:pt x="11472708" y="2427619"/>
                </a:lnTo>
                <a:cubicBezTo>
                  <a:pt x="11472708" y="2487202"/>
                  <a:pt x="11424406" y="2535504"/>
                  <a:pt x="11364822" y="2535504"/>
                </a:cubicBezTo>
                <a:lnTo>
                  <a:pt x="107886" y="2535504"/>
                </a:lnTo>
                <a:cubicBezTo>
                  <a:pt x="48302" y="2535504"/>
                  <a:pt x="0" y="2487202"/>
                  <a:pt x="0" y="2427619"/>
                </a:cubicBezTo>
                <a:lnTo>
                  <a:pt x="0" y="107886"/>
                </a:lnTo>
                <a:cubicBezTo>
                  <a:pt x="0" y="48342"/>
                  <a:pt x="48342" y="0"/>
                  <a:pt x="107886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3947" dist="3596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539469" y="3110938"/>
            <a:ext cx="575434" cy="575434"/>
          </a:xfrm>
          <a:custGeom>
            <a:avLst/>
            <a:gdLst/>
            <a:ahLst/>
            <a:cxnLst/>
            <a:rect l="l" t="t" r="r" b="b"/>
            <a:pathLst>
              <a:path w="575434" h="575434">
                <a:moveTo>
                  <a:pt x="287717" y="0"/>
                </a:moveTo>
                <a:lnTo>
                  <a:pt x="287717" y="0"/>
                </a:lnTo>
                <a:cubicBezTo>
                  <a:pt x="446512" y="0"/>
                  <a:pt x="575434" y="128922"/>
                  <a:pt x="575434" y="287717"/>
                </a:cubicBezTo>
                <a:lnTo>
                  <a:pt x="575434" y="287717"/>
                </a:lnTo>
                <a:cubicBezTo>
                  <a:pt x="575434" y="446512"/>
                  <a:pt x="446512" y="575434"/>
                  <a:pt x="287717" y="575434"/>
                </a:cubicBezTo>
                <a:lnTo>
                  <a:pt x="287717" y="575434"/>
                </a:lnTo>
                <a:cubicBezTo>
                  <a:pt x="128922" y="575434"/>
                  <a:pt x="0" y="446512"/>
                  <a:pt x="0" y="287717"/>
                </a:cubicBezTo>
                <a:lnTo>
                  <a:pt x="0" y="287717"/>
                </a:lnTo>
                <a:cubicBezTo>
                  <a:pt x="0" y="128922"/>
                  <a:pt x="128922" y="0"/>
                  <a:pt x="287717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732779" y="3290761"/>
            <a:ext cx="188814" cy="215788"/>
          </a:xfrm>
          <a:custGeom>
            <a:avLst/>
            <a:gdLst/>
            <a:ahLst/>
            <a:cxnLst/>
            <a:rect l="l" t="t" r="r" b="b"/>
            <a:pathLst>
              <a:path w="188814" h="215788">
                <a:moveTo>
                  <a:pt x="0" y="91035"/>
                </a:moveTo>
                <a:cubicBezTo>
                  <a:pt x="0" y="63093"/>
                  <a:pt x="22632" y="40460"/>
                  <a:pt x="50575" y="40460"/>
                </a:cubicBezTo>
                <a:lnTo>
                  <a:pt x="53947" y="40460"/>
                </a:lnTo>
                <a:cubicBezTo>
                  <a:pt x="61407" y="40460"/>
                  <a:pt x="67434" y="46487"/>
                  <a:pt x="67434" y="53947"/>
                </a:cubicBezTo>
                <a:cubicBezTo>
                  <a:pt x="67434" y="61407"/>
                  <a:pt x="61407" y="67434"/>
                  <a:pt x="53947" y="67434"/>
                </a:cubicBezTo>
                <a:lnTo>
                  <a:pt x="50575" y="67434"/>
                </a:lnTo>
                <a:cubicBezTo>
                  <a:pt x="37552" y="67434"/>
                  <a:pt x="26973" y="78012"/>
                  <a:pt x="26973" y="91035"/>
                </a:cubicBezTo>
                <a:lnTo>
                  <a:pt x="26973" y="94407"/>
                </a:lnTo>
                <a:lnTo>
                  <a:pt x="53947" y="94407"/>
                </a:lnTo>
                <a:cubicBezTo>
                  <a:pt x="68824" y="94407"/>
                  <a:pt x="80920" y="106503"/>
                  <a:pt x="80920" y="121381"/>
                </a:cubicBezTo>
                <a:lnTo>
                  <a:pt x="80920" y="148354"/>
                </a:lnTo>
                <a:cubicBezTo>
                  <a:pt x="80920" y="163232"/>
                  <a:pt x="68824" y="175327"/>
                  <a:pt x="53947" y="175327"/>
                </a:cubicBezTo>
                <a:lnTo>
                  <a:pt x="26973" y="175327"/>
                </a:lnTo>
                <a:cubicBezTo>
                  <a:pt x="12096" y="175327"/>
                  <a:pt x="0" y="163232"/>
                  <a:pt x="0" y="148354"/>
                </a:cubicBezTo>
                <a:lnTo>
                  <a:pt x="0" y="91035"/>
                </a:lnTo>
                <a:close/>
                <a:moveTo>
                  <a:pt x="107894" y="91035"/>
                </a:moveTo>
                <a:cubicBezTo>
                  <a:pt x="107894" y="63093"/>
                  <a:pt x="130526" y="40460"/>
                  <a:pt x="158469" y="40460"/>
                </a:cubicBezTo>
                <a:lnTo>
                  <a:pt x="161841" y="40460"/>
                </a:lnTo>
                <a:cubicBezTo>
                  <a:pt x="169301" y="40460"/>
                  <a:pt x="175327" y="46487"/>
                  <a:pt x="175327" y="53947"/>
                </a:cubicBezTo>
                <a:cubicBezTo>
                  <a:pt x="175327" y="61407"/>
                  <a:pt x="169301" y="67434"/>
                  <a:pt x="161841" y="67434"/>
                </a:cubicBezTo>
                <a:lnTo>
                  <a:pt x="158469" y="67434"/>
                </a:lnTo>
                <a:cubicBezTo>
                  <a:pt x="145446" y="67434"/>
                  <a:pt x="134867" y="78012"/>
                  <a:pt x="134867" y="91035"/>
                </a:cubicBezTo>
                <a:lnTo>
                  <a:pt x="134867" y="94407"/>
                </a:lnTo>
                <a:lnTo>
                  <a:pt x="161841" y="94407"/>
                </a:lnTo>
                <a:cubicBezTo>
                  <a:pt x="176718" y="94407"/>
                  <a:pt x="188814" y="106503"/>
                  <a:pt x="188814" y="121381"/>
                </a:cubicBezTo>
                <a:lnTo>
                  <a:pt x="188814" y="148354"/>
                </a:lnTo>
                <a:cubicBezTo>
                  <a:pt x="188814" y="163232"/>
                  <a:pt x="176718" y="175327"/>
                  <a:pt x="161841" y="175327"/>
                </a:cubicBezTo>
                <a:lnTo>
                  <a:pt x="134867" y="175327"/>
                </a:lnTo>
                <a:cubicBezTo>
                  <a:pt x="119990" y="175327"/>
                  <a:pt x="107894" y="163232"/>
                  <a:pt x="107894" y="148354"/>
                </a:cubicBezTo>
                <a:lnTo>
                  <a:pt x="107894" y="91035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294726" y="3110938"/>
            <a:ext cx="7768354" cy="2877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9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Key Takeaways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1294726" y="3542513"/>
            <a:ext cx="7741381" cy="2607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•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Young carers like Jenny face </a:t>
            </a: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unique emotional challenges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that require specialised understanding and support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1294726" y="3913398"/>
            <a:ext cx="7741381" cy="2607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•Attachment theory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provides a valuable lens for understanding the impact of bereavement and role reversal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1294726" y="4284283"/>
            <a:ext cx="7741381" cy="2607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•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 </a:t>
            </a: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multi-faceted support approach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addressing emotional, social, and practical needs is essential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1294726" y="4655168"/>
            <a:ext cx="7741381" cy="2607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•Early intervention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can prevent long-term emotional difficulties and promote resilience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1294726" y="5026053"/>
            <a:ext cx="7741381" cy="2607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•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Health and social care professionals play a </a:t>
            </a: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crucial role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 identifying and supporting young carers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368637" y="5621717"/>
            <a:ext cx="11454726" cy="908106"/>
          </a:xfrm>
          <a:custGeom>
            <a:avLst/>
            <a:gdLst/>
            <a:ahLst/>
            <a:cxnLst/>
            <a:rect l="l" t="t" r="r" b="b"/>
            <a:pathLst>
              <a:path w="11454726" h="908106">
                <a:moveTo>
                  <a:pt x="107892" y="0"/>
                </a:moveTo>
                <a:lnTo>
                  <a:pt x="11346834" y="0"/>
                </a:lnTo>
                <a:cubicBezTo>
                  <a:pt x="11406421" y="0"/>
                  <a:pt x="11454726" y="48305"/>
                  <a:pt x="11454726" y="107892"/>
                </a:cubicBezTo>
                <a:lnTo>
                  <a:pt x="11454726" y="800214"/>
                </a:lnTo>
                <a:cubicBezTo>
                  <a:pt x="11454726" y="859801"/>
                  <a:pt x="11406421" y="908106"/>
                  <a:pt x="11346834" y="908106"/>
                </a:cubicBezTo>
                <a:lnTo>
                  <a:pt x="107892" y="908106"/>
                </a:lnTo>
                <a:cubicBezTo>
                  <a:pt x="48305" y="908106"/>
                  <a:pt x="0" y="859801"/>
                  <a:pt x="0" y="800214"/>
                </a:cubicBezTo>
                <a:lnTo>
                  <a:pt x="0" y="107892"/>
                </a:lnTo>
                <a:cubicBezTo>
                  <a:pt x="0" y="48305"/>
                  <a:pt x="48305" y="0"/>
                  <a:pt x="107892" y="0"/>
                </a:cubicBezTo>
                <a:close/>
              </a:path>
            </a:pathLst>
          </a:custGeom>
          <a:solidFill>
            <a:srgbClr val="5A7A6A">
              <a:alpha val="10196"/>
            </a:srgbClr>
          </a:solidFill>
          <a:ln w="25400">
            <a:solidFill>
              <a:srgbClr val="5A7A6A">
                <a:alpha val="30196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513619" y="5938655"/>
            <a:ext cx="303451" cy="269735"/>
          </a:xfrm>
          <a:custGeom>
            <a:avLst/>
            <a:gdLst/>
            <a:ahLst/>
            <a:cxnLst/>
            <a:rect l="l" t="t" r="r" b="b"/>
            <a:pathLst>
              <a:path w="303451" h="269735">
                <a:moveTo>
                  <a:pt x="141663" y="28027"/>
                </a:moveTo>
                <a:lnTo>
                  <a:pt x="80235" y="96304"/>
                </a:lnTo>
                <a:cubicBezTo>
                  <a:pt x="77812" y="98990"/>
                  <a:pt x="77917" y="103152"/>
                  <a:pt x="80499" y="105734"/>
                </a:cubicBezTo>
                <a:cubicBezTo>
                  <a:pt x="96567" y="121802"/>
                  <a:pt x="122645" y="121802"/>
                  <a:pt x="138713" y="105734"/>
                </a:cubicBezTo>
                <a:lnTo>
                  <a:pt x="155466" y="88981"/>
                </a:lnTo>
                <a:cubicBezTo>
                  <a:pt x="157679" y="86768"/>
                  <a:pt x="160471" y="85556"/>
                  <a:pt x="163316" y="85346"/>
                </a:cubicBezTo>
                <a:cubicBezTo>
                  <a:pt x="166898" y="85030"/>
                  <a:pt x="170586" y="86241"/>
                  <a:pt x="173325" y="88981"/>
                </a:cubicBezTo>
                <a:lnTo>
                  <a:pt x="266363" y="181228"/>
                </a:lnTo>
                <a:lnTo>
                  <a:pt x="303451" y="151726"/>
                </a:lnTo>
                <a:lnTo>
                  <a:pt x="303451" y="0"/>
                </a:lnTo>
                <a:lnTo>
                  <a:pt x="244447" y="33717"/>
                </a:lnTo>
                <a:lnTo>
                  <a:pt x="231908" y="25340"/>
                </a:lnTo>
                <a:cubicBezTo>
                  <a:pt x="223585" y="19809"/>
                  <a:pt x="213838" y="16858"/>
                  <a:pt x="203829" y="16858"/>
                </a:cubicBezTo>
                <a:lnTo>
                  <a:pt x="166740" y="16858"/>
                </a:lnTo>
                <a:cubicBezTo>
                  <a:pt x="166161" y="16858"/>
                  <a:pt x="165528" y="16858"/>
                  <a:pt x="164949" y="16911"/>
                </a:cubicBezTo>
                <a:cubicBezTo>
                  <a:pt x="156046" y="17385"/>
                  <a:pt x="147669" y="21389"/>
                  <a:pt x="141663" y="28027"/>
                </a:cubicBezTo>
                <a:close/>
                <a:moveTo>
                  <a:pt x="61428" y="79393"/>
                </a:moveTo>
                <a:lnTo>
                  <a:pt x="117693" y="16858"/>
                </a:lnTo>
                <a:lnTo>
                  <a:pt x="96830" y="16858"/>
                </a:lnTo>
                <a:cubicBezTo>
                  <a:pt x="83396" y="16858"/>
                  <a:pt x="70542" y="22179"/>
                  <a:pt x="61059" y="31662"/>
                </a:cubicBezTo>
                <a:lnTo>
                  <a:pt x="0" y="101150"/>
                </a:lnTo>
                <a:lnTo>
                  <a:pt x="0" y="286593"/>
                </a:lnTo>
                <a:lnTo>
                  <a:pt x="75863" y="214945"/>
                </a:lnTo>
                <a:lnTo>
                  <a:pt x="82395" y="220371"/>
                </a:lnTo>
                <a:cubicBezTo>
                  <a:pt x="94512" y="230486"/>
                  <a:pt x="109790" y="236018"/>
                  <a:pt x="125542" y="236018"/>
                </a:cubicBezTo>
                <a:lnTo>
                  <a:pt x="133814" y="236018"/>
                </a:lnTo>
                <a:lnTo>
                  <a:pt x="130126" y="232330"/>
                </a:lnTo>
                <a:cubicBezTo>
                  <a:pt x="125174" y="227378"/>
                  <a:pt x="125174" y="219370"/>
                  <a:pt x="130126" y="214471"/>
                </a:cubicBezTo>
                <a:cubicBezTo>
                  <a:pt x="135078" y="209571"/>
                  <a:pt x="143086" y="209518"/>
                  <a:pt x="147985" y="214471"/>
                </a:cubicBezTo>
                <a:lnTo>
                  <a:pt x="169585" y="236070"/>
                </a:lnTo>
                <a:lnTo>
                  <a:pt x="174326" y="236070"/>
                </a:lnTo>
                <a:cubicBezTo>
                  <a:pt x="184389" y="236070"/>
                  <a:pt x="194240" y="233805"/>
                  <a:pt x="203196" y="229590"/>
                </a:cubicBezTo>
                <a:lnTo>
                  <a:pt x="189130" y="215472"/>
                </a:lnTo>
                <a:cubicBezTo>
                  <a:pt x="184178" y="210519"/>
                  <a:pt x="184178" y="202512"/>
                  <a:pt x="189130" y="197612"/>
                </a:cubicBezTo>
                <a:cubicBezTo>
                  <a:pt x="194082" y="192713"/>
                  <a:pt x="202090" y="192660"/>
                  <a:pt x="206990" y="197612"/>
                </a:cubicBezTo>
                <a:lnTo>
                  <a:pt x="223848" y="214471"/>
                </a:lnTo>
                <a:lnTo>
                  <a:pt x="233067" y="205251"/>
                </a:lnTo>
                <a:cubicBezTo>
                  <a:pt x="237756" y="200562"/>
                  <a:pt x="239126" y="193766"/>
                  <a:pt x="237071" y="187813"/>
                </a:cubicBezTo>
                <a:lnTo>
                  <a:pt x="164422" y="115744"/>
                </a:lnTo>
                <a:lnTo>
                  <a:pt x="156572" y="123593"/>
                </a:lnTo>
                <a:cubicBezTo>
                  <a:pt x="130600" y="149566"/>
                  <a:pt x="88559" y="149566"/>
                  <a:pt x="62587" y="123593"/>
                </a:cubicBezTo>
                <a:cubicBezTo>
                  <a:pt x="50470" y="111476"/>
                  <a:pt x="49996" y="92036"/>
                  <a:pt x="61428" y="7934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913819" y="5810531"/>
            <a:ext cx="10807363" cy="5304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74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By applying attachment theory principles</a:t>
            </a:r>
            <a:r>
              <a:rPr lang="en-US" sz="1274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health and social care professionals can provide more effective, compassionate support to young carers like Jenny—helping them navigate their challenges and build a foundation for emotional wellbeing.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359646" y="6609245"/>
            <a:ext cx="11472708" cy="5994"/>
          </a:xfrm>
          <a:custGeom>
            <a:avLst/>
            <a:gdLst/>
            <a:ahLst/>
            <a:cxnLst/>
            <a:rect l="l" t="t" r="r" b="b"/>
            <a:pathLst>
              <a:path w="11472708" h="5994">
                <a:moveTo>
                  <a:pt x="0" y="0"/>
                </a:moveTo>
                <a:lnTo>
                  <a:pt x="11472708" y="0"/>
                </a:lnTo>
                <a:lnTo>
                  <a:pt x="11472708" y="5994"/>
                </a:lnTo>
                <a:lnTo>
                  <a:pt x="0" y="5994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359646" y="6684174"/>
            <a:ext cx="11535646" cy="179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(Bowlby, 1988)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4953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98872" y="600075"/>
            <a:ext cx="150019" cy="171450"/>
          </a:xfrm>
          <a:custGeom>
            <a:avLst/>
            <a:gdLst/>
            <a:ahLst/>
            <a:cxnLst/>
            <a:rect l="l" t="t" r="r" b="b"/>
            <a:pathLst>
              <a:path w="150019" h="171450">
                <a:moveTo>
                  <a:pt x="128588" y="171450"/>
                </a:moveTo>
                <a:lnTo>
                  <a:pt x="32147" y="171450"/>
                </a:lnTo>
                <a:cubicBezTo>
                  <a:pt x="14399" y="171450"/>
                  <a:pt x="0" y="157051"/>
                  <a:pt x="0" y="139303"/>
                </a:cubicBezTo>
                <a:lnTo>
                  <a:pt x="0" y="32147"/>
                </a:lnTo>
                <a:cubicBezTo>
                  <a:pt x="0" y="14399"/>
                  <a:pt x="14399" y="0"/>
                  <a:pt x="32147" y="0"/>
                </a:cubicBezTo>
                <a:lnTo>
                  <a:pt x="133945" y="0"/>
                </a:lnTo>
                <a:cubicBezTo>
                  <a:pt x="142819" y="0"/>
                  <a:pt x="150019" y="7200"/>
                  <a:pt x="150019" y="16073"/>
                </a:cubicBezTo>
                <a:lnTo>
                  <a:pt x="150019" y="112514"/>
                </a:lnTo>
                <a:cubicBezTo>
                  <a:pt x="150019" y="119513"/>
                  <a:pt x="145532" y="125473"/>
                  <a:pt x="139303" y="127683"/>
                </a:cubicBezTo>
                <a:lnTo>
                  <a:pt x="139303" y="150019"/>
                </a:lnTo>
                <a:cubicBezTo>
                  <a:pt x="145230" y="150019"/>
                  <a:pt x="150019" y="154807"/>
                  <a:pt x="150019" y="160734"/>
                </a:cubicBezTo>
                <a:cubicBezTo>
                  <a:pt x="150019" y="166661"/>
                  <a:pt x="145230" y="171450"/>
                  <a:pt x="139303" y="171450"/>
                </a:cubicBezTo>
                <a:lnTo>
                  <a:pt x="128588" y="171450"/>
                </a:lnTo>
                <a:close/>
                <a:moveTo>
                  <a:pt x="32147" y="128588"/>
                </a:moveTo>
                <a:cubicBezTo>
                  <a:pt x="26220" y="128588"/>
                  <a:pt x="21431" y="133376"/>
                  <a:pt x="21431" y="139303"/>
                </a:cubicBezTo>
                <a:cubicBezTo>
                  <a:pt x="21431" y="145230"/>
                  <a:pt x="26220" y="150019"/>
                  <a:pt x="32147" y="150019"/>
                </a:cubicBezTo>
                <a:lnTo>
                  <a:pt x="117872" y="150019"/>
                </a:lnTo>
                <a:lnTo>
                  <a:pt x="117872" y="128588"/>
                </a:lnTo>
                <a:lnTo>
                  <a:pt x="32147" y="128588"/>
                </a:lnTo>
                <a:close/>
                <a:moveTo>
                  <a:pt x="42863" y="50899"/>
                </a:moveTo>
                <a:cubicBezTo>
                  <a:pt x="42863" y="55353"/>
                  <a:pt x="46446" y="58936"/>
                  <a:pt x="50899" y="58936"/>
                </a:cubicBezTo>
                <a:lnTo>
                  <a:pt x="109835" y="58936"/>
                </a:lnTo>
                <a:cubicBezTo>
                  <a:pt x="114289" y="58936"/>
                  <a:pt x="117872" y="55353"/>
                  <a:pt x="117872" y="50899"/>
                </a:cubicBezTo>
                <a:cubicBezTo>
                  <a:pt x="117872" y="46446"/>
                  <a:pt x="114289" y="42863"/>
                  <a:pt x="109835" y="42863"/>
                </a:cubicBezTo>
                <a:lnTo>
                  <a:pt x="50899" y="42863"/>
                </a:lnTo>
                <a:cubicBezTo>
                  <a:pt x="46446" y="42863"/>
                  <a:pt x="42863" y="46446"/>
                  <a:pt x="42863" y="50899"/>
                </a:cubicBezTo>
                <a:close/>
                <a:moveTo>
                  <a:pt x="50899" y="75009"/>
                </a:moveTo>
                <a:cubicBezTo>
                  <a:pt x="46446" y="75009"/>
                  <a:pt x="42863" y="78592"/>
                  <a:pt x="42863" y="83046"/>
                </a:cubicBezTo>
                <a:cubicBezTo>
                  <a:pt x="42863" y="87500"/>
                  <a:pt x="46446" y="91083"/>
                  <a:pt x="50899" y="91083"/>
                </a:cubicBezTo>
                <a:lnTo>
                  <a:pt x="109835" y="91083"/>
                </a:lnTo>
                <a:cubicBezTo>
                  <a:pt x="114289" y="91083"/>
                  <a:pt x="117872" y="87500"/>
                  <a:pt x="117872" y="83046"/>
                </a:cubicBezTo>
                <a:cubicBezTo>
                  <a:pt x="117872" y="78592"/>
                  <a:pt x="114289" y="75009"/>
                  <a:pt x="109835" y="75009"/>
                </a:cubicBezTo>
                <a:lnTo>
                  <a:pt x="50899" y="75009"/>
                </a:lnTo>
                <a:close/>
              </a:path>
            </a:pathLst>
          </a:custGeom>
          <a:solidFill>
            <a:srgbClr val="F7F5F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76300" y="381000"/>
            <a:ext cx="16383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60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Academic Sources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76300" y="609600"/>
            <a:ext cx="17335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81000" y="10668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81000" y="11811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D3D3D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Harvard Referencing Style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381000" y="1562100"/>
            <a:ext cx="11430000" cy="4267200"/>
          </a:xfrm>
          <a:custGeom>
            <a:avLst/>
            <a:gdLst/>
            <a:ahLst/>
            <a:cxnLst/>
            <a:rect l="l" t="t" r="r" b="b"/>
            <a:pathLst>
              <a:path w="11430000" h="4267200">
                <a:moveTo>
                  <a:pt x="114318" y="0"/>
                </a:moveTo>
                <a:lnTo>
                  <a:pt x="11315682" y="0"/>
                </a:lnTo>
                <a:cubicBezTo>
                  <a:pt x="11378818" y="0"/>
                  <a:pt x="11430000" y="51182"/>
                  <a:pt x="11430000" y="114318"/>
                </a:cubicBezTo>
                <a:lnTo>
                  <a:pt x="11430000" y="4152882"/>
                </a:lnTo>
                <a:cubicBezTo>
                  <a:pt x="11430000" y="4216018"/>
                  <a:pt x="11378818" y="4267200"/>
                  <a:pt x="11315682" y="4267200"/>
                </a:cubicBezTo>
                <a:lnTo>
                  <a:pt x="114318" y="4267200"/>
                </a:lnTo>
                <a:cubicBezTo>
                  <a:pt x="51182" y="4267200"/>
                  <a:pt x="0" y="4216018"/>
                  <a:pt x="0" y="4152882"/>
                </a:cubicBezTo>
                <a:lnTo>
                  <a:pt x="0" y="114318"/>
                </a:lnTo>
                <a:cubicBezTo>
                  <a:pt x="0" y="51224"/>
                  <a:pt x="51224" y="0"/>
                  <a:pt x="11431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0550" y="1752600"/>
            <a:ext cx="11029950" cy="476250"/>
          </a:xfrm>
          <a:custGeom>
            <a:avLst/>
            <a:gdLst/>
            <a:ahLst/>
            <a:cxnLst/>
            <a:rect l="l" t="t" r="r" b="b"/>
            <a:pathLst>
              <a:path w="11029950" h="476250">
                <a:moveTo>
                  <a:pt x="38100" y="0"/>
                </a:moveTo>
                <a:lnTo>
                  <a:pt x="10953750" y="0"/>
                </a:lnTo>
                <a:cubicBezTo>
                  <a:pt x="10995806" y="0"/>
                  <a:pt x="11029950" y="34144"/>
                  <a:pt x="11029950" y="76200"/>
                </a:cubicBezTo>
                <a:lnTo>
                  <a:pt x="11029950" y="400050"/>
                </a:lnTo>
                <a:cubicBezTo>
                  <a:pt x="11029950" y="442106"/>
                  <a:pt x="10995806" y="476250"/>
                  <a:pt x="10953750" y="476250"/>
                </a:cubicBez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90550" y="1752600"/>
            <a:ext cx="38100" cy="476250"/>
          </a:xfrm>
          <a:custGeom>
            <a:avLst/>
            <a:gdLst/>
            <a:ahLst/>
            <a:cxnLst/>
            <a:rect l="l" t="t" r="r" b="b"/>
            <a:pathLst>
              <a:path w="38100" h="476250">
                <a:moveTo>
                  <a:pt x="38100" y="0"/>
                </a:moveTo>
                <a:lnTo>
                  <a:pt x="38100" y="0"/>
                </a:lnTo>
                <a:lnTo>
                  <a:pt x="38100" y="476250"/>
                </a:ln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23900" y="1866900"/>
            <a:ext cx="108585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Bowlby, J.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(1969) Attachment and Loss: Vol. 1. Attachment. London: Hogarth Press.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90550" y="2343150"/>
            <a:ext cx="11029950" cy="476250"/>
          </a:xfrm>
          <a:custGeom>
            <a:avLst/>
            <a:gdLst/>
            <a:ahLst/>
            <a:cxnLst/>
            <a:rect l="l" t="t" r="r" b="b"/>
            <a:pathLst>
              <a:path w="11029950" h="476250">
                <a:moveTo>
                  <a:pt x="38100" y="0"/>
                </a:moveTo>
                <a:lnTo>
                  <a:pt x="10953750" y="0"/>
                </a:lnTo>
                <a:cubicBezTo>
                  <a:pt x="10995806" y="0"/>
                  <a:pt x="11029950" y="34144"/>
                  <a:pt x="11029950" y="76200"/>
                </a:cubicBezTo>
                <a:lnTo>
                  <a:pt x="11029950" y="400050"/>
                </a:lnTo>
                <a:cubicBezTo>
                  <a:pt x="11029950" y="442106"/>
                  <a:pt x="10995806" y="476250"/>
                  <a:pt x="10953750" y="476250"/>
                </a:cubicBez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90550" y="2343150"/>
            <a:ext cx="38100" cy="476250"/>
          </a:xfrm>
          <a:custGeom>
            <a:avLst/>
            <a:gdLst/>
            <a:ahLst/>
            <a:cxnLst/>
            <a:rect l="l" t="t" r="r" b="b"/>
            <a:pathLst>
              <a:path w="38100" h="476250">
                <a:moveTo>
                  <a:pt x="38100" y="0"/>
                </a:moveTo>
                <a:lnTo>
                  <a:pt x="38100" y="0"/>
                </a:lnTo>
                <a:lnTo>
                  <a:pt x="38100" y="476250"/>
                </a:ln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23900" y="2457450"/>
            <a:ext cx="108585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Bowlby, J.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(1988) A Secure Base: Parent-Child Attachment and Healthy Human Development. London: Routledge.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590550" y="2933700"/>
            <a:ext cx="11029950" cy="476250"/>
          </a:xfrm>
          <a:custGeom>
            <a:avLst/>
            <a:gdLst/>
            <a:ahLst/>
            <a:cxnLst/>
            <a:rect l="l" t="t" r="r" b="b"/>
            <a:pathLst>
              <a:path w="11029950" h="476250">
                <a:moveTo>
                  <a:pt x="38100" y="0"/>
                </a:moveTo>
                <a:lnTo>
                  <a:pt x="10953750" y="0"/>
                </a:lnTo>
                <a:cubicBezTo>
                  <a:pt x="10995806" y="0"/>
                  <a:pt x="11029950" y="34144"/>
                  <a:pt x="11029950" y="76200"/>
                </a:cubicBezTo>
                <a:lnTo>
                  <a:pt x="11029950" y="400050"/>
                </a:lnTo>
                <a:cubicBezTo>
                  <a:pt x="11029950" y="442106"/>
                  <a:pt x="10995806" y="476250"/>
                  <a:pt x="10953750" y="476250"/>
                </a:cubicBez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97B63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90550" y="2933700"/>
            <a:ext cx="38100" cy="476250"/>
          </a:xfrm>
          <a:custGeom>
            <a:avLst/>
            <a:gdLst/>
            <a:ahLst/>
            <a:cxnLst/>
            <a:rect l="l" t="t" r="r" b="b"/>
            <a:pathLst>
              <a:path w="38100" h="476250">
                <a:moveTo>
                  <a:pt x="38100" y="0"/>
                </a:moveTo>
                <a:lnTo>
                  <a:pt x="38100" y="0"/>
                </a:lnTo>
                <a:lnTo>
                  <a:pt x="38100" y="476250"/>
                </a:ln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23900" y="3048000"/>
            <a:ext cx="108585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Department of Health and Social Care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(2023) Care and support for carers. London: DHSC.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590550" y="3524250"/>
            <a:ext cx="11029950" cy="476250"/>
          </a:xfrm>
          <a:custGeom>
            <a:avLst/>
            <a:gdLst/>
            <a:ahLst/>
            <a:cxnLst/>
            <a:rect l="l" t="t" r="r" b="b"/>
            <a:pathLst>
              <a:path w="11029950" h="476250">
                <a:moveTo>
                  <a:pt x="38100" y="0"/>
                </a:moveTo>
                <a:lnTo>
                  <a:pt x="10953750" y="0"/>
                </a:lnTo>
                <a:cubicBezTo>
                  <a:pt x="10995806" y="0"/>
                  <a:pt x="11029950" y="34144"/>
                  <a:pt x="11029950" y="76200"/>
                </a:cubicBezTo>
                <a:lnTo>
                  <a:pt x="11029950" y="400050"/>
                </a:lnTo>
                <a:cubicBezTo>
                  <a:pt x="11029950" y="442106"/>
                  <a:pt x="10995806" y="476250"/>
                  <a:pt x="10953750" y="476250"/>
                </a:cubicBez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97B63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590550" y="3524250"/>
            <a:ext cx="38100" cy="476250"/>
          </a:xfrm>
          <a:custGeom>
            <a:avLst/>
            <a:gdLst/>
            <a:ahLst/>
            <a:cxnLst/>
            <a:rect l="l" t="t" r="r" b="b"/>
            <a:pathLst>
              <a:path w="38100" h="476250">
                <a:moveTo>
                  <a:pt x="38100" y="0"/>
                </a:moveTo>
                <a:lnTo>
                  <a:pt x="38100" y="0"/>
                </a:lnTo>
                <a:lnTo>
                  <a:pt x="38100" y="476250"/>
                </a:ln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97B6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23900" y="3638550"/>
            <a:ext cx="108585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C97B6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NHS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(2023) Young carers: support and advice. Available at: www.nhs.uk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90550" y="4114800"/>
            <a:ext cx="11029950" cy="476250"/>
          </a:xfrm>
          <a:custGeom>
            <a:avLst/>
            <a:gdLst/>
            <a:ahLst/>
            <a:cxnLst/>
            <a:rect l="l" t="t" r="r" b="b"/>
            <a:pathLst>
              <a:path w="11029950" h="476250">
                <a:moveTo>
                  <a:pt x="38100" y="0"/>
                </a:moveTo>
                <a:lnTo>
                  <a:pt x="10953750" y="0"/>
                </a:lnTo>
                <a:cubicBezTo>
                  <a:pt x="10995806" y="0"/>
                  <a:pt x="11029950" y="34144"/>
                  <a:pt x="11029950" y="76200"/>
                </a:cubicBezTo>
                <a:lnTo>
                  <a:pt x="11029950" y="400050"/>
                </a:lnTo>
                <a:cubicBezTo>
                  <a:pt x="11029950" y="442106"/>
                  <a:pt x="10995806" y="476250"/>
                  <a:pt x="10953750" y="476250"/>
                </a:cubicBez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590550" y="4114800"/>
            <a:ext cx="38100" cy="476250"/>
          </a:xfrm>
          <a:custGeom>
            <a:avLst/>
            <a:gdLst/>
            <a:ahLst/>
            <a:cxnLst/>
            <a:rect l="l" t="t" r="r" b="b"/>
            <a:pathLst>
              <a:path w="38100" h="476250">
                <a:moveTo>
                  <a:pt x="38100" y="0"/>
                </a:moveTo>
                <a:lnTo>
                  <a:pt x="38100" y="0"/>
                </a:lnTo>
                <a:lnTo>
                  <a:pt x="38100" y="476250"/>
                </a:lnTo>
                <a:lnTo>
                  <a:pt x="38100" y="476250"/>
                </a:lnTo>
                <a:cubicBezTo>
                  <a:pt x="17072" y="476250"/>
                  <a:pt x="0" y="459178"/>
                  <a:pt x="0" y="4381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723900" y="4229100"/>
            <a:ext cx="108585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UNICEF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(2022) Adolescent mental health. New York: UNICEF.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571500" y="5248275"/>
            <a:ext cx="11049000" cy="19050"/>
          </a:xfrm>
          <a:custGeom>
            <a:avLst/>
            <a:gdLst/>
            <a:ahLst/>
            <a:cxnLst/>
            <a:rect l="l" t="t" r="r" b="b"/>
            <a:pathLst>
              <a:path w="11049000" h="19050">
                <a:moveTo>
                  <a:pt x="0" y="0"/>
                </a:moveTo>
                <a:lnTo>
                  <a:pt x="11049000" y="0"/>
                </a:lnTo>
                <a:lnTo>
                  <a:pt x="11049000" y="19050"/>
                </a:lnTo>
                <a:lnTo>
                  <a:pt x="0" y="19050"/>
                </a:lnTo>
                <a:lnTo>
                  <a:pt x="0" y="0"/>
                </a:lnTo>
                <a:close/>
              </a:path>
            </a:pathLst>
          </a:custGeom>
          <a:solidFill>
            <a:srgbClr val="D8CF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85788" y="5410200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21431" y="87422"/>
                </a:moveTo>
                <a:lnTo>
                  <a:pt x="114836" y="125864"/>
                </a:lnTo>
                <a:cubicBezTo>
                  <a:pt x="119211" y="127650"/>
                  <a:pt x="123855" y="128588"/>
                  <a:pt x="128588" y="128588"/>
                </a:cubicBezTo>
                <a:cubicBezTo>
                  <a:pt x="133320" y="128588"/>
                  <a:pt x="137964" y="127650"/>
                  <a:pt x="142339" y="125864"/>
                </a:cubicBezTo>
                <a:lnTo>
                  <a:pt x="250567" y="81305"/>
                </a:lnTo>
                <a:cubicBezTo>
                  <a:pt x="254585" y="79653"/>
                  <a:pt x="257175" y="75768"/>
                  <a:pt x="257175" y="71437"/>
                </a:cubicBezTo>
                <a:cubicBezTo>
                  <a:pt x="257175" y="67107"/>
                  <a:pt x="254585" y="63222"/>
                  <a:pt x="250567" y="61570"/>
                </a:cubicBezTo>
                <a:lnTo>
                  <a:pt x="142339" y="17011"/>
                </a:lnTo>
                <a:cubicBezTo>
                  <a:pt x="137964" y="15225"/>
                  <a:pt x="133320" y="14288"/>
                  <a:pt x="128588" y="14288"/>
                </a:cubicBezTo>
                <a:cubicBezTo>
                  <a:pt x="123855" y="14288"/>
                  <a:pt x="119211" y="15225"/>
                  <a:pt x="114836" y="17011"/>
                </a:cubicBezTo>
                <a:lnTo>
                  <a:pt x="6608" y="61570"/>
                </a:lnTo>
                <a:cubicBezTo>
                  <a:pt x="2590" y="63222"/>
                  <a:pt x="0" y="67107"/>
                  <a:pt x="0" y="71438"/>
                </a:cubicBezTo>
                <a:lnTo>
                  <a:pt x="0" y="203597"/>
                </a:lnTo>
                <a:cubicBezTo>
                  <a:pt x="0" y="209535"/>
                  <a:pt x="4777" y="214313"/>
                  <a:pt x="10716" y="214313"/>
                </a:cubicBezTo>
                <a:cubicBezTo>
                  <a:pt x="16654" y="214313"/>
                  <a:pt x="21431" y="209535"/>
                  <a:pt x="21431" y="203597"/>
                </a:cubicBezTo>
                <a:lnTo>
                  <a:pt x="21431" y="87422"/>
                </a:lnTo>
                <a:close/>
                <a:moveTo>
                  <a:pt x="42863" y="119435"/>
                </a:moveTo>
                <a:lnTo>
                  <a:pt x="42863" y="171450"/>
                </a:lnTo>
                <a:cubicBezTo>
                  <a:pt x="42863" y="195114"/>
                  <a:pt x="81260" y="214313"/>
                  <a:pt x="128588" y="214313"/>
                </a:cubicBezTo>
                <a:cubicBezTo>
                  <a:pt x="175915" y="214313"/>
                  <a:pt x="214313" y="195114"/>
                  <a:pt x="214313" y="171450"/>
                </a:cubicBezTo>
                <a:lnTo>
                  <a:pt x="214313" y="119390"/>
                </a:lnTo>
                <a:lnTo>
                  <a:pt x="150510" y="145688"/>
                </a:lnTo>
                <a:cubicBezTo>
                  <a:pt x="143545" y="148545"/>
                  <a:pt x="136133" y="150019"/>
                  <a:pt x="128588" y="150019"/>
                </a:cubicBezTo>
                <a:cubicBezTo>
                  <a:pt x="121042" y="150019"/>
                  <a:pt x="113630" y="148545"/>
                  <a:pt x="106665" y="145688"/>
                </a:cubicBezTo>
                <a:lnTo>
                  <a:pt x="42863" y="119390"/>
                </a:ln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971550" y="5410200"/>
            <a:ext cx="38957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Module: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Psychology in Health and Social Care (LCHS4010)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9310985" y="5410200"/>
            <a:ext cx="200025" cy="228600"/>
          </a:xfrm>
          <a:custGeom>
            <a:avLst/>
            <a:gdLst/>
            <a:ahLst/>
            <a:cxnLst/>
            <a:rect l="l" t="t" r="r" b="b"/>
            <a:pathLst>
              <a:path w="200025" h="228600">
                <a:moveTo>
                  <a:pt x="100013" y="110728"/>
                </a:moveTo>
                <a:cubicBezTo>
                  <a:pt x="129583" y="110728"/>
                  <a:pt x="153591" y="86721"/>
                  <a:pt x="153591" y="57150"/>
                </a:cubicBezTo>
                <a:cubicBezTo>
                  <a:pt x="153591" y="27579"/>
                  <a:pt x="129583" y="3572"/>
                  <a:pt x="100013" y="3572"/>
                </a:cubicBezTo>
                <a:cubicBezTo>
                  <a:pt x="70442" y="3572"/>
                  <a:pt x="46434" y="27579"/>
                  <a:pt x="46434" y="57150"/>
                </a:cubicBezTo>
                <a:cubicBezTo>
                  <a:pt x="46434" y="86721"/>
                  <a:pt x="70442" y="110728"/>
                  <a:pt x="100012" y="110728"/>
                </a:cubicBezTo>
                <a:close/>
                <a:moveTo>
                  <a:pt x="86752" y="135731"/>
                </a:moveTo>
                <a:cubicBezTo>
                  <a:pt x="42773" y="135731"/>
                  <a:pt x="7144" y="171361"/>
                  <a:pt x="7144" y="215339"/>
                </a:cubicBezTo>
                <a:cubicBezTo>
                  <a:pt x="7144" y="222662"/>
                  <a:pt x="13082" y="228600"/>
                  <a:pt x="20404" y="228600"/>
                </a:cubicBezTo>
                <a:lnTo>
                  <a:pt x="179621" y="228600"/>
                </a:lnTo>
                <a:cubicBezTo>
                  <a:pt x="186943" y="228600"/>
                  <a:pt x="192881" y="222662"/>
                  <a:pt x="192881" y="215339"/>
                </a:cubicBezTo>
                <a:cubicBezTo>
                  <a:pt x="192881" y="171361"/>
                  <a:pt x="157252" y="135731"/>
                  <a:pt x="113273" y="135731"/>
                </a:cubicBezTo>
                <a:lnTo>
                  <a:pt x="86752" y="135731"/>
                </a:ln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9668173" y="5410200"/>
            <a:ext cx="20288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5A7A6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Student:</a:t>
            </a:r>
            <a:r>
              <a:rPr lang="en-US" sz="1200" dirty="0">
                <a:solidFill>
                  <a:srgbClr val="3D3D3D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Esrath Jani (2437565)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4742954" y="5981700"/>
            <a:ext cx="2705100" cy="495300"/>
          </a:xfrm>
          <a:custGeom>
            <a:avLst/>
            <a:gdLst/>
            <a:ahLst/>
            <a:cxnLst/>
            <a:rect l="l" t="t" r="r" b="b"/>
            <a:pathLst>
              <a:path w="2705100" h="495300">
                <a:moveTo>
                  <a:pt x="247650" y="0"/>
                </a:moveTo>
                <a:lnTo>
                  <a:pt x="2457450" y="0"/>
                </a:lnTo>
                <a:cubicBezTo>
                  <a:pt x="2594132" y="0"/>
                  <a:pt x="2705100" y="110968"/>
                  <a:pt x="2705100" y="247650"/>
                </a:cubicBezTo>
                <a:lnTo>
                  <a:pt x="2705100" y="247650"/>
                </a:lnTo>
                <a:cubicBezTo>
                  <a:pt x="2705100" y="384332"/>
                  <a:pt x="2594132" y="495300"/>
                  <a:pt x="2457450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5A7A6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5004892" y="6096000"/>
            <a:ext cx="21812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F7F5F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Thank you for your attention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1612</Words>
  <Application>Microsoft Office PowerPoint</Application>
  <PresentationFormat>Widescreen</PresentationFormat>
  <Paragraphs>210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Unna</vt:lpstr>
      <vt:lpstr>Quattrocento Sans</vt:lpstr>
      <vt:lpstr>Arial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a Young Carer: Using Bowlby's Attachment Theory</dc:title>
  <dc:subject>Supporting a Young Carer: Using Bowlby's Attachment Theory</dc:subject>
  <dc:creator>Kimi</dc:creator>
  <cp:lastModifiedBy>Esrath Jani (2437565)</cp:lastModifiedBy>
  <cp:revision>2</cp:revision>
  <dcterms:created xsi:type="dcterms:W3CDTF">2026-02-13T03:53:47Z</dcterms:created>
  <dcterms:modified xsi:type="dcterms:W3CDTF">2026-02-13T03:58:57Z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{"Label":"Supporting a Young Carer: Using Bowlby's Attachment Theory","ContentProducer":"001191110108MACG2KBH8F10000","ProduceID":"19c551e4-b812-863f-8000-0000d7f19ca1","ReservedCode1":"","ContentPropagator":"001191110108MACG2KBH8F20000","PropagateID":"19c551e4-b812-863f-8000-0000d7f19ca1","ReservedCode2":""}</vt:lpwstr>
  </property>
</Properties>
</file>